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8"/>
  </p:notesMasterIdLst>
  <p:handoutMasterIdLst>
    <p:handoutMasterId r:id="rId19"/>
  </p:handoutMasterIdLst>
  <p:sldIdLst>
    <p:sldId id="294" r:id="rId2"/>
    <p:sldId id="298" r:id="rId3"/>
    <p:sldId id="299" r:id="rId4"/>
    <p:sldId id="300" r:id="rId5"/>
    <p:sldId id="305" r:id="rId6"/>
    <p:sldId id="301" r:id="rId7"/>
    <p:sldId id="303" r:id="rId8"/>
    <p:sldId id="304" r:id="rId9"/>
    <p:sldId id="307" r:id="rId10"/>
    <p:sldId id="308" r:id="rId11"/>
    <p:sldId id="309" r:id="rId12"/>
    <p:sldId id="310" r:id="rId13"/>
    <p:sldId id="311" r:id="rId14"/>
    <p:sldId id="312" r:id="rId15"/>
    <p:sldId id="302" r:id="rId16"/>
    <p:sldId id="306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Grid="0" snapToObjects="1" showGuides="1">
      <p:cViewPr varScale="1">
        <p:scale>
          <a:sx n="80" d="100"/>
          <a:sy n="80" d="100"/>
        </p:scale>
        <p:origin x="1073" y="41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317" y="5357833"/>
            <a:ext cx="6546884" cy="1143325"/>
          </a:xfrm>
        </p:spPr>
        <p:txBody>
          <a:bodyPr/>
          <a:lstStyle/>
          <a:p>
            <a:r>
              <a:rPr lang="en-US" dirty="0"/>
              <a:t>Mike Zuckerbrot 	</a:t>
            </a:r>
          </a:p>
          <a:p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r>
              <a:rPr lang="en-US" dirty="0"/>
              <a:t>July 26 2021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776818"/>
            <a:ext cx="8567184" cy="973602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ArgonCube</a:t>
            </a:r>
            <a:r>
              <a:rPr lang="en-US" sz="2800" dirty="0"/>
              <a:t> 2x2 Cryogenics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E9312-8389-4302-B545-69709330A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525" y="5554650"/>
            <a:ext cx="1429880" cy="1059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20DA2-98EC-E544-8E27-4EA2EAE23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54" y="4641007"/>
            <a:ext cx="1304294" cy="8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3D807-4B43-4A23-A812-3F542D55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50" y="880951"/>
            <a:ext cx="7843161" cy="538010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Verdana" panose="020B0604030504040204" pitchFamily="34" charset="0"/>
              </a:rPr>
              <a:t>Sizing: Sudden loss of vacuum – Insignificant</a:t>
            </a:r>
            <a:endParaRPr lang="en-US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38B08-6B48-48DB-9C65-C2FC4631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66" y="352111"/>
            <a:ext cx="8201722" cy="427877"/>
          </a:xfrm>
        </p:spPr>
        <p:txBody>
          <a:bodyPr/>
          <a:lstStyle/>
          <a:p>
            <a:r>
              <a:rPr lang="en-US" dirty="0"/>
              <a:t>Relief Valve Sizing/Selection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105A-4BFD-4F09-9771-5C5C90881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254" y="6500198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FAFC-47F1-4300-842B-603EF38A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3C0C-D8F4-4DD1-BCEB-2F48D80D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EE9C5-0B7C-D948-BBF6-9DE65CA0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905C54-C359-44E5-B5DE-E5E7BD443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38" y="1350476"/>
            <a:ext cx="4364836" cy="470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2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3D807-4B43-4A23-A812-3F542D55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50" y="880951"/>
            <a:ext cx="7843161" cy="538010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Verdana" panose="020B0604030504040204" pitchFamily="34" charset="0"/>
              </a:rPr>
              <a:t>Sizing: Fire Scenario (w/credit)</a:t>
            </a:r>
            <a:endParaRPr lang="en-US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38B08-6B48-48DB-9C65-C2FC4631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66" y="352111"/>
            <a:ext cx="8201722" cy="427877"/>
          </a:xfrm>
        </p:spPr>
        <p:txBody>
          <a:bodyPr/>
          <a:lstStyle/>
          <a:p>
            <a:r>
              <a:rPr lang="en-US" dirty="0"/>
              <a:t>Relief Valve Sizing/Selection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105A-4BFD-4F09-9771-5C5C90881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254" y="6500198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FAFC-47F1-4300-842B-603EF38A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3C0C-D8F4-4DD1-BCEB-2F48D80D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EE9C5-0B7C-D948-BBF6-9DE65CA0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859016-F479-4105-9175-0A7B00EED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1509712"/>
            <a:ext cx="3974103" cy="2975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7A4DBA-A924-4B59-A7FA-442B7E435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522" y="3556523"/>
            <a:ext cx="5915866" cy="23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0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3D807-4B43-4A23-A812-3F542D55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50" y="880951"/>
            <a:ext cx="7843161" cy="538010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Verdana" panose="020B0604030504040204" pitchFamily="34" charset="0"/>
              </a:rPr>
              <a:t>Sizing: LAr Pump Startup </a:t>
            </a:r>
            <a:endParaRPr lang="en-US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38B08-6B48-48DB-9C65-C2FC4631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66" y="352111"/>
            <a:ext cx="8201722" cy="427877"/>
          </a:xfrm>
        </p:spPr>
        <p:txBody>
          <a:bodyPr/>
          <a:lstStyle/>
          <a:p>
            <a:r>
              <a:rPr lang="en-US" dirty="0"/>
              <a:t>Relief Valve Sizing/Selection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105A-4BFD-4F09-9771-5C5C90881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254" y="6500198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FAFC-47F1-4300-842B-603EF38A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3C0C-D8F4-4DD1-BCEB-2F48D80D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EE9C5-0B7C-D948-BBF6-9DE65CA0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01D03-F4AB-4300-AC7B-2A05C651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495425"/>
            <a:ext cx="4868863" cy="227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025B90-6CE3-4349-BC34-697BE48B7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077" y="3768119"/>
            <a:ext cx="5007609" cy="23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9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3D807-4B43-4A23-A812-3F542D55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50" y="880951"/>
            <a:ext cx="7843161" cy="538010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Verdana" panose="020B0604030504040204" pitchFamily="34" charset="0"/>
              </a:rPr>
              <a:t>Sizing: Required Orifice Area (Subsonic flow)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38B08-6B48-48DB-9C65-C2FC4631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66" y="352111"/>
            <a:ext cx="8201722" cy="427877"/>
          </a:xfrm>
        </p:spPr>
        <p:txBody>
          <a:bodyPr/>
          <a:lstStyle/>
          <a:p>
            <a:r>
              <a:rPr lang="en-US" dirty="0"/>
              <a:t>Relief Valve Sizing/Selection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105A-4BFD-4F09-9771-5C5C90881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254" y="6500198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FAFC-47F1-4300-842B-603EF38A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3C0C-D8F4-4DD1-BCEB-2F48D80D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EE9C5-0B7C-D948-BBF6-9DE65CA0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4C190D-B639-4490-8F46-ACF661D8D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28" y="1356890"/>
            <a:ext cx="4682313" cy="3223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F93EC-5A6D-4A31-A778-9AD911EB1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273" y="3571004"/>
            <a:ext cx="4161459" cy="23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9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3D807-4B43-4A23-A812-3F542D55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50" y="880951"/>
            <a:ext cx="7843161" cy="538010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Verdana" panose="020B0604030504040204" pitchFamily="34" charset="0"/>
              </a:rPr>
              <a:t>Sizing: Required Orifice Area (Subsonic flow)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38B08-6B48-48DB-9C65-C2FC4631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66" y="352111"/>
            <a:ext cx="8201722" cy="427877"/>
          </a:xfrm>
        </p:spPr>
        <p:txBody>
          <a:bodyPr/>
          <a:lstStyle/>
          <a:p>
            <a:r>
              <a:rPr lang="en-US" dirty="0"/>
              <a:t>Relief Valve Sizing/Selection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105A-4BFD-4F09-9771-5C5C90881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254" y="6500198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FAFC-47F1-4300-842B-603EF38A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3C0C-D8F4-4DD1-BCEB-2F48D80D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EE9C5-0B7C-D948-BBF6-9DE65CA0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01C3A1-1649-441F-A723-9B765CDC2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1" y="1376361"/>
            <a:ext cx="4349750" cy="3351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423163-0043-4BB8-81B1-E2864950A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835" y="3609976"/>
            <a:ext cx="4529364" cy="2576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A0D7C2-2F98-40DE-9BF2-8FB06B009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50" y="4956605"/>
            <a:ext cx="3737788" cy="130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22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3D807-4B43-4A23-A812-3F542D55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50" y="880951"/>
            <a:ext cx="7843161" cy="538010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  <a:ea typeface="Verdana" panose="020B0604030504040204" pitchFamily="34" charset="0"/>
              </a:rPr>
              <a:t>Electric Vaporizer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PC4 (LAPD and 35T) to be reused 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~1 gpm LAr capacity 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Used for draining, piston purge, warm gas </a:t>
            </a:r>
          </a:p>
          <a:p>
            <a:r>
              <a:rPr lang="en-US" sz="2000" dirty="0" err="1">
                <a:latin typeface="+mn-lt"/>
                <a:ea typeface="Verdana" panose="020B0604030504040204" pitchFamily="34" charset="0"/>
              </a:rPr>
              <a:t>uBoone</a:t>
            </a:r>
            <a:r>
              <a:rPr lang="en-US" sz="2000" dirty="0">
                <a:latin typeface="+mn-lt"/>
                <a:ea typeface="Verdana" panose="020B0604030504040204" pitchFamily="34" charset="0"/>
              </a:rPr>
              <a:t> gas analyzer system existing at </a:t>
            </a:r>
            <a:r>
              <a:rPr lang="en-US" sz="2000" dirty="0" err="1">
                <a:latin typeface="+mn-lt"/>
                <a:ea typeface="Verdana" panose="020B0604030504040204" pitchFamily="34" charset="0"/>
              </a:rPr>
              <a:t>LArTF</a:t>
            </a:r>
            <a:r>
              <a:rPr lang="en-US" sz="2000" dirty="0">
                <a:latin typeface="+mn-lt"/>
                <a:ea typeface="Verdana" panose="020B0604030504040204" pitchFamily="34" charset="0"/>
              </a:rPr>
              <a:t> 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Single feed to analyzers (can only sample one source at a time)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Multiple sources from 2x2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May need vapor pump if ullage sample is needed for certain analyzers (N2, high precision O2, high precision H2O)</a:t>
            </a:r>
          </a:p>
          <a:p>
            <a:r>
              <a:rPr lang="en-US" sz="2000" dirty="0" err="1">
                <a:latin typeface="+mn-lt"/>
                <a:ea typeface="Verdana" panose="020B0604030504040204" pitchFamily="34" charset="0"/>
              </a:rPr>
              <a:t>uBoone</a:t>
            </a:r>
            <a:r>
              <a:rPr lang="en-US" sz="2000" dirty="0">
                <a:latin typeface="+mn-lt"/>
                <a:ea typeface="Verdana" panose="020B0604030504040204" pitchFamily="34" charset="0"/>
              </a:rPr>
              <a:t> filter regeneration existing at </a:t>
            </a:r>
            <a:r>
              <a:rPr lang="en-US" sz="2000" dirty="0" err="1">
                <a:latin typeface="+mn-lt"/>
                <a:ea typeface="Verdana" panose="020B0604030504040204" pitchFamily="34" charset="0"/>
              </a:rPr>
              <a:t>LArTF</a:t>
            </a:r>
            <a:r>
              <a:rPr lang="en-US" sz="2000" dirty="0">
                <a:latin typeface="+mn-lt"/>
                <a:ea typeface="Verdana" panose="020B0604030504040204" pitchFamily="34" charset="0"/>
              </a:rPr>
              <a:t> 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Move filters to the pit </a:t>
            </a:r>
          </a:p>
          <a:p>
            <a:r>
              <a:rPr lang="en-US" sz="2000" dirty="0">
                <a:latin typeface="+mn-lt"/>
                <a:ea typeface="Verdana" panose="020B0604030504040204" pitchFamily="34" charset="0"/>
              </a:rPr>
              <a:t>Transfer Lines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Fill line, condenser inlet/outlet, other misc. transfer line sections?</a:t>
            </a:r>
          </a:p>
          <a:p>
            <a:r>
              <a:rPr lang="en-US" sz="2000" dirty="0">
                <a:latin typeface="+mn-lt"/>
                <a:ea typeface="Verdana" panose="020B0604030504040204" pitchFamily="34" charset="0"/>
              </a:rPr>
              <a:t>ODH system</a:t>
            </a:r>
          </a:p>
          <a:p>
            <a:pPr lvl="1"/>
            <a:r>
              <a:rPr lang="en-US" sz="1800" dirty="0" err="1">
                <a:latin typeface="+mn-lt"/>
                <a:ea typeface="Verdana" panose="020B0604030504040204" pitchFamily="34" charset="0"/>
              </a:rPr>
              <a:t>LArTF</a:t>
            </a:r>
            <a:r>
              <a:rPr lang="en-US" sz="1800" dirty="0">
                <a:latin typeface="+mn-lt"/>
                <a:ea typeface="Verdana" panose="020B0604030504040204" pitchFamily="34" charset="0"/>
              </a:rPr>
              <a:t> analysis needs update, likely to stay ODH0 on ground floor </a:t>
            </a:r>
          </a:p>
          <a:p>
            <a:r>
              <a:rPr lang="en-US" sz="2000" dirty="0">
                <a:latin typeface="+mn-lt"/>
                <a:ea typeface="Verdana" panose="020B0604030504040204" pitchFamily="34" charset="0"/>
              </a:rPr>
              <a:t>Controls system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38B08-6B48-48DB-9C65-C2FC4631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66" y="352111"/>
            <a:ext cx="8201722" cy="427877"/>
          </a:xfrm>
        </p:spPr>
        <p:txBody>
          <a:bodyPr/>
          <a:lstStyle/>
          <a:p>
            <a:r>
              <a:rPr lang="en-US" dirty="0"/>
              <a:t>Miscellaneous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105A-4BFD-4F09-9771-5C5C90881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254" y="6500198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FAFC-47F1-4300-842B-603EF38A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3C0C-D8F4-4DD1-BCEB-2F48D80D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EE9C5-0B7C-D948-BBF6-9DE65CA0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91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3D807-4B43-4A23-A812-3F542D55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50" y="880951"/>
            <a:ext cx="7843161" cy="5380106"/>
          </a:xfrm>
        </p:spPr>
        <p:txBody>
          <a:bodyPr>
            <a:normAutofit/>
          </a:bodyPr>
          <a:lstStyle/>
          <a:p>
            <a:endParaRPr lang="en-US" sz="2000" dirty="0">
              <a:latin typeface="+mn-lt"/>
              <a:ea typeface="Verdana" panose="020B0604030504040204" pitchFamily="34" charset="0"/>
            </a:endParaRPr>
          </a:p>
          <a:p>
            <a:endParaRPr lang="en-US" sz="2000" dirty="0">
              <a:latin typeface="+mn-lt"/>
              <a:ea typeface="Verdana" panose="020B0604030504040204" pitchFamily="34" charset="0"/>
            </a:endParaRPr>
          </a:p>
          <a:p>
            <a:r>
              <a:rPr lang="en-US" sz="3200" dirty="0">
                <a:latin typeface="+mn-lt"/>
                <a:ea typeface="Verdana" panose="020B0604030504040204" pitchFamily="34" charset="0"/>
              </a:rPr>
              <a:t>Questions/Comments?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38B08-6B48-48DB-9C65-C2FC4631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66" y="352111"/>
            <a:ext cx="8201722" cy="42787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105A-4BFD-4F09-9771-5C5C90881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254" y="6500198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FAFC-47F1-4300-842B-603EF38A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3C0C-D8F4-4DD1-BCEB-2F48D80D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EE9C5-0B7C-D948-BBF6-9DE65CA0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1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3D807-4B43-4A23-A812-3F542D55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50" y="880951"/>
            <a:ext cx="7843161" cy="538010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Verdana" panose="020B0604030504040204" pitchFamily="34" charset="0"/>
              </a:rPr>
              <a:t>PFD (Process Flow Diagram)</a:t>
            </a:r>
          </a:p>
          <a:p>
            <a:endParaRPr lang="en-US" sz="1200" dirty="0">
              <a:latin typeface="+mn-lt"/>
              <a:ea typeface="Verdana" panose="020B0604030504040204" pitchFamily="34" charset="0"/>
            </a:endParaRPr>
          </a:p>
          <a:p>
            <a:r>
              <a:rPr lang="en-US" sz="2800" dirty="0">
                <a:latin typeface="+mn-lt"/>
                <a:ea typeface="Verdana" panose="020B0604030504040204" pitchFamily="34" charset="0"/>
              </a:rPr>
              <a:t>Cryocoolers </a:t>
            </a:r>
          </a:p>
          <a:p>
            <a:endParaRPr lang="en-US" sz="1300" dirty="0">
              <a:latin typeface="+mn-lt"/>
              <a:ea typeface="Verdana" panose="020B0604030504040204" pitchFamily="34" charset="0"/>
            </a:endParaRPr>
          </a:p>
          <a:p>
            <a:r>
              <a:rPr lang="en-US" sz="2800" dirty="0">
                <a:latin typeface="+mn-lt"/>
                <a:ea typeface="Verdana" panose="020B0604030504040204" pitchFamily="34" charset="0"/>
              </a:rPr>
              <a:t>Condenser vessel/Water Chiller</a:t>
            </a:r>
          </a:p>
          <a:p>
            <a:endParaRPr lang="en-US" sz="1200" dirty="0">
              <a:latin typeface="+mn-lt"/>
              <a:ea typeface="Verdana" panose="020B0604030504040204" pitchFamily="34" charset="0"/>
            </a:endParaRPr>
          </a:p>
          <a:p>
            <a:r>
              <a:rPr lang="en-US" sz="2800" dirty="0">
                <a:latin typeface="+mn-lt"/>
                <a:ea typeface="Verdana" panose="020B0604030504040204" pitchFamily="34" charset="0"/>
              </a:rPr>
              <a:t>Turbomolecular Vacuum Cart</a:t>
            </a:r>
            <a:endParaRPr lang="en-US" sz="1200" dirty="0">
              <a:latin typeface="+mn-lt"/>
              <a:ea typeface="Verdana" panose="020B0604030504040204" pitchFamily="34" charset="0"/>
            </a:endParaRPr>
          </a:p>
          <a:p>
            <a:endParaRPr lang="en-US" sz="1300" dirty="0">
              <a:latin typeface="+mn-lt"/>
              <a:ea typeface="Verdana" panose="020B0604030504040204" pitchFamily="34" charset="0"/>
            </a:endParaRPr>
          </a:p>
          <a:p>
            <a:r>
              <a:rPr lang="en-US" sz="2800" dirty="0">
                <a:latin typeface="+mn-lt"/>
                <a:ea typeface="Verdana" panose="020B0604030504040204" pitchFamily="34" charset="0"/>
              </a:rPr>
              <a:t>Filter Vessels </a:t>
            </a:r>
          </a:p>
          <a:p>
            <a:endParaRPr lang="en-US" sz="1300" dirty="0">
              <a:latin typeface="+mn-lt"/>
              <a:ea typeface="Verdana" panose="020B0604030504040204" pitchFamily="34" charset="0"/>
            </a:endParaRPr>
          </a:p>
          <a:p>
            <a:r>
              <a:rPr lang="en-US" sz="2800" dirty="0">
                <a:latin typeface="+mn-lt"/>
                <a:ea typeface="Verdana" panose="020B0604030504040204" pitchFamily="34" charset="0"/>
              </a:rPr>
              <a:t>Relief Valve Sizing/Selection</a:t>
            </a:r>
            <a:endParaRPr lang="en-US" sz="1200" dirty="0">
              <a:latin typeface="+mn-lt"/>
              <a:ea typeface="Verdana" panose="020B0604030504040204" pitchFamily="34" charset="0"/>
            </a:endParaRPr>
          </a:p>
          <a:p>
            <a:endParaRPr lang="en-US" sz="1200" dirty="0">
              <a:latin typeface="+mn-lt"/>
              <a:ea typeface="Verdana" panose="020B0604030504040204" pitchFamily="34" charset="0"/>
            </a:endParaRPr>
          </a:p>
          <a:p>
            <a:r>
              <a:rPr lang="en-US" sz="2800" dirty="0">
                <a:latin typeface="+mn-lt"/>
                <a:ea typeface="Verdana" panose="020B0604030504040204" pitchFamily="34" charset="0"/>
              </a:rPr>
              <a:t>Miscellaneous </a:t>
            </a:r>
          </a:p>
          <a:p>
            <a:pPr lvl="1"/>
            <a:r>
              <a:rPr lang="en-US" dirty="0">
                <a:latin typeface="+mn-lt"/>
                <a:ea typeface="Verdana" panose="020B0604030504040204" pitchFamily="34" charset="0"/>
              </a:rPr>
              <a:t>Transfer lines, regen., gas analysis, ODH, controls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38B08-6B48-48DB-9C65-C2FC4631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66" y="352111"/>
            <a:ext cx="8201722" cy="427877"/>
          </a:xfrm>
        </p:spPr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105A-4BFD-4F09-9771-5C5C90881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254" y="6500198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FAFC-47F1-4300-842B-603EF38A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3C0C-D8F4-4DD1-BCEB-2F48D80D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EE9C5-0B7C-D948-BBF6-9DE65CA0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3D807-4B43-4A23-A812-3F542D55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50" y="880951"/>
            <a:ext cx="7843161" cy="5380106"/>
          </a:xfrm>
        </p:spPr>
        <p:txBody>
          <a:bodyPr>
            <a:normAutofit/>
          </a:bodyPr>
          <a:lstStyle/>
          <a:p>
            <a:endParaRPr lang="en-US" sz="20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38B08-6B48-48DB-9C65-C2FC4631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66" y="352111"/>
            <a:ext cx="8201722" cy="427877"/>
          </a:xfrm>
        </p:spPr>
        <p:txBody>
          <a:bodyPr/>
          <a:lstStyle/>
          <a:p>
            <a:r>
              <a:rPr lang="en-US" dirty="0"/>
              <a:t>PFD (Process Flow Diagram)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105A-4BFD-4F09-9771-5C5C90881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254" y="6500198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FAFC-47F1-4300-842B-603EF38A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3C0C-D8F4-4DD1-BCEB-2F48D80D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EE9C5-0B7C-D948-BBF6-9DE65CA0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A19A28-9DD7-4D34-953C-353F32D2B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940867"/>
            <a:ext cx="7147521" cy="52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6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3D807-4B43-4A23-A812-3F542D55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50" y="880951"/>
            <a:ext cx="7843161" cy="538010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  <a:ea typeface="Verdana" panose="020B0604030504040204" pitchFamily="34" charset="0"/>
              </a:rPr>
              <a:t>Cryocoolers</a:t>
            </a:r>
          </a:p>
          <a:p>
            <a:pPr lvl="1"/>
            <a:r>
              <a:rPr lang="en-US" sz="1800" dirty="0" err="1">
                <a:latin typeface="+mn-lt"/>
                <a:ea typeface="Verdana" panose="020B0604030504040204" pitchFamily="34" charset="0"/>
              </a:rPr>
              <a:t>Cryomech</a:t>
            </a:r>
            <a:r>
              <a:rPr lang="en-US" sz="1800" dirty="0">
                <a:latin typeface="+mn-lt"/>
                <a:ea typeface="Verdana" panose="020B0604030504040204" pitchFamily="34" charset="0"/>
              </a:rPr>
              <a:t> AL600 (x3)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600W+ per cold head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Trim heaters, RTD’s on </a:t>
            </a:r>
            <a:r>
              <a:rPr lang="en-US" sz="1800" dirty="0" err="1">
                <a:latin typeface="+mn-lt"/>
                <a:ea typeface="Verdana" panose="020B0604030504040204" pitchFamily="34" charset="0"/>
              </a:rPr>
              <a:t>coldheads</a:t>
            </a:r>
            <a:r>
              <a:rPr lang="en-US" sz="1800" dirty="0">
                <a:latin typeface="+mn-lt"/>
                <a:ea typeface="Verdana" panose="020B0604030504040204" pitchFamily="34" charset="0"/>
              </a:rPr>
              <a:t> </a:t>
            </a:r>
          </a:p>
          <a:p>
            <a:r>
              <a:rPr lang="en-US" sz="2000" dirty="0">
                <a:latin typeface="+mn-lt"/>
                <a:ea typeface="Verdana" panose="020B0604030504040204" pitchFamily="34" charset="0"/>
              </a:rPr>
              <a:t>PO awarded 7/21/21</a:t>
            </a:r>
          </a:p>
          <a:p>
            <a:r>
              <a:rPr lang="en-US" sz="2000" dirty="0">
                <a:latin typeface="+mn-lt"/>
                <a:ea typeface="Verdana" panose="020B0604030504040204" pitchFamily="34" charset="0"/>
              </a:rPr>
              <a:t>Delivery Date 2/8/22</a:t>
            </a:r>
            <a:endParaRPr lang="en-US" sz="18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38B08-6B48-48DB-9C65-C2FC4631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66" y="352111"/>
            <a:ext cx="8201722" cy="427877"/>
          </a:xfrm>
        </p:spPr>
        <p:txBody>
          <a:bodyPr/>
          <a:lstStyle/>
          <a:p>
            <a:r>
              <a:rPr lang="en-US" dirty="0"/>
              <a:t>Cryocoolers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105A-4BFD-4F09-9771-5C5C90881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254" y="6500198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FAFC-47F1-4300-842B-603EF38A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3C0C-D8F4-4DD1-BCEB-2F48D80D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EE9C5-0B7C-D948-BBF6-9DE65CA0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32C2AE-A1F3-45A4-BA81-6CCFF1DE7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90" y="1049594"/>
            <a:ext cx="1627586" cy="3234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477D17-3A1F-485B-9657-9B6C6A1C1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021" y="3058379"/>
            <a:ext cx="2090663" cy="2730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B730E2-DD75-40D3-8C1F-8BDD04604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40" y="3249049"/>
            <a:ext cx="3775160" cy="2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3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3D807-4B43-4A23-A812-3F542D55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50" y="880951"/>
            <a:ext cx="7843161" cy="538010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  <a:ea typeface="Verdana" panose="020B0604030504040204" pitchFamily="34" charset="0"/>
              </a:rPr>
              <a:t>Condenser Vessel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To be designed for up to 5 </a:t>
            </a:r>
            <a:r>
              <a:rPr lang="en-US" sz="1800" dirty="0" err="1">
                <a:latin typeface="+mn-lt"/>
                <a:ea typeface="Verdana" panose="020B0604030504040204" pitchFamily="34" charset="0"/>
              </a:rPr>
              <a:t>coldheads</a:t>
            </a:r>
            <a:r>
              <a:rPr lang="en-US" sz="1800" dirty="0">
                <a:latin typeface="+mn-lt"/>
                <a:ea typeface="Verdana" panose="020B0604030504040204" pitchFamily="34" charset="0"/>
              </a:rPr>
              <a:t> </a:t>
            </a:r>
          </a:p>
          <a:p>
            <a:pPr lvl="2"/>
            <a:r>
              <a:rPr lang="en-US" sz="1600" dirty="0">
                <a:latin typeface="+mn-lt"/>
                <a:ea typeface="Verdana" panose="020B0604030504040204" pitchFamily="34" charset="0"/>
              </a:rPr>
              <a:t>Heat load uncertainty </a:t>
            </a:r>
          </a:p>
          <a:p>
            <a:pPr lvl="1"/>
            <a:r>
              <a:rPr lang="en-US" sz="1800" dirty="0" err="1">
                <a:latin typeface="+mn-lt"/>
                <a:ea typeface="Verdana" panose="020B0604030504040204" pitchFamily="34" charset="0"/>
              </a:rPr>
              <a:t>Cryomech</a:t>
            </a:r>
            <a:r>
              <a:rPr lang="en-US" sz="1800" dirty="0">
                <a:latin typeface="+mn-lt"/>
                <a:ea typeface="Verdana" panose="020B0604030504040204" pitchFamily="34" charset="0"/>
              </a:rPr>
              <a:t> to design, assemble, test as a unit with cryocoolers 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Including instrumentation, trim heaters and RTD’s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Will connect to Fermi PLC for control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Waiting for </a:t>
            </a:r>
            <a:r>
              <a:rPr lang="en-US" sz="1800" dirty="0" err="1">
                <a:latin typeface="+mn-lt"/>
                <a:ea typeface="Verdana" panose="020B0604030504040204" pitchFamily="34" charset="0"/>
              </a:rPr>
              <a:t>Cryomech</a:t>
            </a:r>
            <a:r>
              <a:rPr lang="en-US" sz="1800" dirty="0">
                <a:latin typeface="+mn-lt"/>
                <a:ea typeface="Verdana" panose="020B0604030504040204" pitchFamily="34" charset="0"/>
              </a:rPr>
              <a:t> quote, expected to be delivered with cryocoolers </a:t>
            </a:r>
          </a:p>
          <a:p>
            <a:endParaRPr lang="en-US" sz="2000" dirty="0">
              <a:latin typeface="+mn-lt"/>
              <a:ea typeface="Verdana" panose="020B0604030504040204" pitchFamily="34" charset="0"/>
            </a:endParaRPr>
          </a:p>
          <a:p>
            <a:r>
              <a:rPr lang="en-US" sz="2000" dirty="0">
                <a:latin typeface="+mn-lt"/>
                <a:ea typeface="Verdana" panose="020B0604030504040204" pitchFamily="34" charset="0"/>
              </a:rPr>
              <a:t>Water chiller</a:t>
            </a:r>
          </a:p>
          <a:p>
            <a:pPr lvl="1"/>
            <a:r>
              <a:rPr lang="en-US" sz="1800" dirty="0" err="1">
                <a:latin typeface="+mn-lt"/>
                <a:ea typeface="Verdana" panose="020B0604030504040204" pitchFamily="34" charset="0"/>
              </a:rPr>
              <a:t>Haskris</a:t>
            </a:r>
            <a:r>
              <a:rPr lang="en-US" sz="1800" dirty="0">
                <a:latin typeface="+mn-lt"/>
                <a:ea typeface="Verdana" panose="020B0604030504040204" pitchFamily="34" charset="0"/>
              </a:rPr>
              <a:t> (</a:t>
            </a:r>
            <a:r>
              <a:rPr lang="en-US" sz="1800" dirty="0" err="1">
                <a:latin typeface="+mn-lt"/>
                <a:ea typeface="Verdana" panose="020B0604030504040204" pitchFamily="34" charset="0"/>
              </a:rPr>
              <a:t>Cryomech</a:t>
            </a:r>
            <a:r>
              <a:rPr lang="en-US" sz="1800" dirty="0">
                <a:latin typeface="+mn-lt"/>
                <a:ea typeface="Verdana" panose="020B0604030504040204" pitchFamily="34" charset="0"/>
              </a:rPr>
              <a:t> recommended)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Air cooled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35 gpm @50psi capacity, 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Compressors require 3 gpm each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Onboard PLC, remote on/off capabilities 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Req entered, PO to be awarded soon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38B08-6B48-48DB-9C65-C2FC4631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66" y="352111"/>
            <a:ext cx="8201722" cy="427877"/>
          </a:xfrm>
        </p:spPr>
        <p:txBody>
          <a:bodyPr/>
          <a:lstStyle/>
          <a:p>
            <a:r>
              <a:rPr lang="en-US" dirty="0"/>
              <a:t>Condenser/Water Chiller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105A-4BFD-4F09-9771-5C5C90881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254" y="6500198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FAFC-47F1-4300-842B-603EF38A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3C0C-D8F4-4DD1-BCEB-2F48D80D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EE9C5-0B7C-D948-BBF6-9DE65CA0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228D26-C3BE-4402-9F90-6BDBCDF87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749" y="3325856"/>
            <a:ext cx="3544358" cy="28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4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AE3D807-4B43-4A23-A812-3F542D55A3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350" y="880951"/>
                <a:ext cx="7843161" cy="53801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>
                  <a:latin typeface="+mn-lt"/>
                  <a:ea typeface="Verdana" panose="020B0604030504040204" pitchFamily="34" charset="0"/>
                </a:endParaRPr>
              </a:p>
              <a:p>
                <a:r>
                  <a:rPr lang="en-US" dirty="0">
                    <a:latin typeface="+mn-lt"/>
                    <a:ea typeface="Verdana" panose="020B0604030504040204" pitchFamily="34" charset="0"/>
                  </a:rPr>
                  <a:t>Pfeiffer </a:t>
                </a:r>
                <a:r>
                  <a:rPr lang="en-US" dirty="0" err="1">
                    <a:latin typeface="+mn-lt"/>
                    <a:ea typeface="Verdana" panose="020B0604030504040204" pitchFamily="34" charset="0"/>
                  </a:rPr>
                  <a:t>HighCube</a:t>
                </a:r>
                <a:r>
                  <a:rPr lang="en-US" dirty="0">
                    <a:latin typeface="+mn-lt"/>
                    <a:ea typeface="Verdana" panose="020B0604030504040204" pitchFamily="34" charset="0"/>
                  </a:rPr>
                  <a:t> 700 Pro</a:t>
                </a:r>
              </a:p>
              <a:p>
                <a:pPr lvl="1"/>
                <a:r>
                  <a:rPr lang="en-US" sz="2000" dirty="0">
                    <a:latin typeface="+mn-lt"/>
                    <a:ea typeface="Verdana" panose="020B0604030504040204" pitchFamily="34" charset="0"/>
                  </a:rPr>
                  <a:t>Based on use at BERN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  <a:ea typeface="Verdana" panose="020B0604030504040204" pitchFamily="34" charset="0"/>
                  </a:rPr>
                  <a:t> mbar ultimate pressure </a:t>
                </a:r>
              </a:p>
              <a:p>
                <a:pPr lvl="1"/>
                <a:r>
                  <a:rPr lang="en-US" sz="2000" dirty="0">
                    <a:latin typeface="+mn-lt"/>
                    <a:ea typeface="Verdana" panose="020B0604030504040204" pitchFamily="34" charset="0"/>
                  </a:rPr>
                  <a:t>~100 L/min throughput </a:t>
                </a:r>
              </a:p>
              <a:p>
                <a:pPr lvl="1"/>
                <a:r>
                  <a:rPr lang="en-US" sz="2000" dirty="0">
                    <a:latin typeface="+mn-lt"/>
                    <a:ea typeface="Verdana" panose="020B0604030504040204" pitchFamily="34" charset="0"/>
                  </a:rPr>
                  <a:t>DN160 CF connection</a:t>
                </a:r>
              </a:p>
              <a:p>
                <a:pPr lvl="1"/>
                <a:r>
                  <a:rPr lang="en-US" sz="2000" dirty="0">
                    <a:latin typeface="+mn-lt"/>
                    <a:ea typeface="Verdana" panose="020B0604030504040204" pitchFamily="34" charset="0"/>
                  </a:rPr>
                  <a:t>110VAC</a:t>
                </a:r>
              </a:p>
              <a:p>
                <a:pPr lvl="1"/>
                <a:r>
                  <a:rPr lang="en-US" sz="2000" dirty="0">
                    <a:latin typeface="+mn-lt"/>
                    <a:ea typeface="Verdana" panose="020B0604030504040204" pitchFamily="34" charset="0"/>
                  </a:rPr>
                  <a:t>Includes safety shutoff valve</a:t>
                </a:r>
              </a:p>
              <a:p>
                <a:endParaRPr lang="en-US" dirty="0">
                  <a:latin typeface="+mn-lt"/>
                  <a:ea typeface="Verdana" panose="020B0604030504040204" pitchFamily="34" charset="0"/>
                </a:endParaRPr>
              </a:p>
              <a:p>
                <a:r>
                  <a:rPr lang="en-US" dirty="0">
                    <a:latin typeface="+mn-lt"/>
                    <a:ea typeface="Verdana" panose="020B0604030504040204" pitchFamily="34" charset="0"/>
                  </a:rPr>
                  <a:t>Requisition entered, PO to be awarded soon</a:t>
                </a:r>
              </a:p>
              <a:p>
                <a:pPr lvl="1"/>
                <a:r>
                  <a:rPr lang="en-US" dirty="0">
                    <a:latin typeface="+mn-lt"/>
                    <a:ea typeface="Verdana" panose="020B0604030504040204" pitchFamily="34" charset="0"/>
                  </a:rPr>
                  <a:t>18 week lead time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AE3D807-4B43-4A23-A812-3F542D55A3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350" y="880951"/>
                <a:ext cx="7843161" cy="5380106"/>
              </a:xfrm>
              <a:blipFill>
                <a:blip r:embed="rId2"/>
                <a:stretch>
                  <a:fillRect l="-2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0A38B08-6B48-48DB-9C65-C2FC4631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66" y="352111"/>
            <a:ext cx="8201722" cy="427877"/>
          </a:xfrm>
        </p:spPr>
        <p:txBody>
          <a:bodyPr/>
          <a:lstStyle/>
          <a:p>
            <a:r>
              <a:rPr lang="en-US" dirty="0"/>
              <a:t>Turbomolecular Vacuum Cart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105A-4BFD-4F09-9771-5C5C90881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254" y="6500198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FAFC-47F1-4300-842B-603EF38A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3C0C-D8F4-4DD1-BCEB-2F48D80D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EE9C5-0B7C-D948-BBF6-9DE65CA0B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3047C6-F614-4B5B-8F37-77CE57801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494" y="1181453"/>
            <a:ext cx="3016017" cy="31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3D807-4B43-4A23-A812-3F542D55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51" y="880951"/>
            <a:ext cx="4761587" cy="5380106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+mn-lt"/>
                <a:ea typeface="Verdana" panose="020B0604030504040204" pitchFamily="34" charset="0"/>
              </a:rPr>
              <a:t>Specification to be written for outside manufacturing, testing </a:t>
            </a:r>
          </a:p>
          <a:p>
            <a:r>
              <a:rPr lang="en-US" sz="2000" dirty="0">
                <a:latin typeface="+mn-lt"/>
                <a:ea typeface="Verdana" panose="020B0604030504040204" pitchFamily="34" charset="0"/>
              </a:rPr>
              <a:t>To be based on successful BERN design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10L mole sieve, copper media (each)</a:t>
            </a:r>
          </a:p>
          <a:p>
            <a:r>
              <a:rPr lang="en-US" sz="2000" dirty="0">
                <a:latin typeface="+mn-lt"/>
                <a:ea typeface="Verdana" panose="020B0604030504040204" pitchFamily="34" charset="0"/>
              </a:rPr>
              <a:t>Identical vacuum jacketed fill filter, circulation filter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Can be swapped if saturated 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Can be regenerated in </a:t>
            </a:r>
            <a:r>
              <a:rPr lang="en-US" sz="1800" dirty="0" err="1">
                <a:latin typeface="+mn-lt"/>
                <a:ea typeface="Verdana" panose="020B0604030504040204" pitchFamily="34" charset="0"/>
              </a:rPr>
              <a:t>LArTF</a:t>
            </a:r>
            <a:r>
              <a:rPr lang="en-US" sz="1800" dirty="0">
                <a:latin typeface="+mn-lt"/>
                <a:ea typeface="Verdana" panose="020B0604030504040204" pitchFamily="34" charset="0"/>
              </a:rPr>
              <a:t> pit w/existing uboone infrastructure </a:t>
            </a:r>
          </a:p>
          <a:p>
            <a:pPr lvl="2"/>
            <a:r>
              <a:rPr lang="en-US" sz="1600" dirty="0">
                <a:latin typeface="+mn-lt"/>
                <a:ea typeface="Verdana" panose="020B0604030504040204" pitchFamily="34" charset="0"/>
              </a:rPr>
              <a:t>Including gas analyzers </a:t>
            </a:r>
          </a:p>
          <a:p>
            <a:r>
              <a:rPr lang="en-US" sz="2000" dirty="0">
                <a:latin typeface="+mn-lt"/>
                <a:ea typeface="Verdana" panose="020B0604030504040204" pitchFamily="34" charset="0"/>
              </a:rPr>
              <a:t>Particulate filter to be added to outlet</a:t>
            </a:r>
          </a:p>
          <a:p>
            <a:r>
              <a:rPr lang="en-US" sz="2000" dirty="0">
                <a:latin typeface="+mn-lt"/>
                <a:ea typeface="Verdana" panose="020B0604030504040204" pitchFamily="34" charset="0"/>
              </a:rPr>
              <a:t>Mechanical separation to be added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Increases efficiency 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Prevents bed lift </a:t>
            </a:r>
          </a:p>
          <a:p>
            <a:r>
              <a:rPr lang="en-US" sz="2000" dirty="0">
                <a:latin typeface="+mn-lt"/>
                <a:ea typeface="Verdana" panose="020B0604030504040204" pitchFamily="34" charset="0"/>
              </a:rPr>
              <a:t>Top down flow – molecular sieve to copper</a:t>
            </a:r>
          </a:p>
          <a:p>
            <a:pPr lvl="1"/>
            <a:r>
              <a:rPr lang="en-US" sz="1800" dirty="0">
                <a:latin typeface="+mn-lt"/>
                <a:ea typeface="Verdana" panose="020B0604030504040204" pitchFamily="34" charset="0"/>
              </a:rPr>
              <a:t>Normal circulation and regeneration</a:t>
            </a:r>
          </a:p>
          <a:p>
            <a:endParaRPr lang="en-US" sz="20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38B08-6B48-48DB-9C65-C2FC4631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66" y="352111"/>
            <a:ext cx="8201722" cy="427877"/>
          </a:xfrm>
        </p:spPr>
        <p:txBody>
          <a:bodyPr/>
          <a:lstStyle/>
          <a:p>
            <a:r>
              <a:rPr lang="en-US" dirty="0"/>
              <a:t>Filter Vessels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105A-4BFD-4F09-9771-5C5C90881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254" y="6500198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FAFC-47F1-4300-842B-603EF38A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3C0C-D8F4-4DD1-BCEB-2F48D80D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EE9C5-0B7C-D948-BBF6-9DE65CA0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F74405-C926-439E-B9A1-6D79144E4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567" y="1328738"/>
            <a:ext cx="3572083" cy="44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6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3D807-4B43-4A23-A812-3F542D55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50" y="880951"/>
            <a:ext cx="7843161" cy="538010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+mn-lt"/>
                <a:ea typeface="Verdana" panose="020B0604030504040204" pitchFamily="34" charset="0"/>
              </a:rPr>
              <a:t>Anderson Greenwood 9300 Series</a:t>
            </a:r>
          </a:p>
          <a:p>
            <a:pPr lvl="1"/>
            <a:r>
              <a:rPr lang="en-US" sz="2400" dirty="0">
                <a:latin typeface="+mn-lt"/>
                <a:ea typeface="Verdana" panose="020B0604030504040204" pitchFamily="34" charset="0"/>
              </a:rPr>
              <a:t>Overpressure only, 350 </a:t>
            </a:r>
            <a:r>
              <a:rPr lang="en-US" sz="2400" dirty="0" err="1">
                <a:latin typeface="+mn-lt"/>
                <a:ea typeface="Verdana" panose="020B0604030504040204" pitchFamily="34" charset="0"/>
              </a:rPr>
              <a:t>mbarg</a:t>
            </a:r>
            <a:r>
              <a:rPr lang="en-US" sz="2400" dirty="0">
                <a:latin typeface="+mn-lt"/>
                <a:ea typeface="Verdana" panose="020B0604030504040204" pitchFamily="34" charset="0"/>
              </a:rPr>
              <a:t> setpoint</a:t>
            </a:r>
          </a:p>
          <a:p>
            <a:pPr lvl="1"/>
            <a:r>
              <a:rPr lang="en-US" sz="2400" dirty="0">
                <a:latin typeface="+mn-lt"/>
                <a:ea typeface="Verdana" panose="020B0604030504040204" pitchFamily="34" charset="0"/>
              </a:rPr>
              <a:t>Pilot operated </a:t>
            </a:r>
          </a:p>
          <a:p>
            <a:pPr lvl="2"/>
            <a:r>
              <a:rPr lang="en-US" sz="2200" dirty="0">
                <a:latin typeface="+mn-lt"/>
                <a:ea typeface="Verdana" panose="020B0604030504040204" pitchFamily="34" charset="0"/>
              </a:rPr>
              <a:t>Backpressure not too much of a concern</a:t>
            </a:r>
          </a:p>
          <a:p>
            <a:pPr lvl="1"/>
            <a:r>
              <a:rPr lang="en-US" sz="2400" dirty="0">
                <a:latin typeface="+mn-lt"/>
                <a:ea typeface="Verdana" panose="020B0604030504040204" pitchFamily="34" charset="0"/>
              </a:rPr>
              <a:t>Requisition to be placed this week</a:t>
            </a:r>
          </a:p>
          <a:p>
            <a:pPr lvl="1"/>
            <a:r>
              <a:rPr lang="en-US" sz="2400" dirty="0">
                <a:latin typeface="+mn-lt"/>
                <a:ea typeface="Verdana" panose="020B0604030504040204" pitchFamily="34" charset="0"/>
              </a:rPr>
              <a:t>28-30 week lead time</a:t>
            </a:r>
          </a:p>
          <a:p>
            <a:pPr lvl="2"/>
            <a:r>
              <a:rPr lang="en-US" dirty="0">
                <a:latin typeface="+mn-lt"/>
                <a:ea typeface="Verdana" panose="020B0604030504040204" pitchFamily="34" charset="0"/>
              </a:rPr>
              <a:t>Expediting an option for a price</a:t>
            </a:r>
          </a:p>
          <a:p>
            <a:pPr lvl="2"/>
            <a:r>
              <a:rPr lang="en-US" dirty="0">
                <a:latin typeface="+mn-lt"/>
                <a:ea typeface="Verdana" panose="020B0604030504040204" pitchFamily="34" charset="0"/>
              </a:rPr>
              <a:t>Should hear back today on expediting</a:t>
            </a:r>
          </a:p>
          <a:p>
            <a:pPr lvl="1"/>
            <a:r>
              <a:rPr lang="en-US" dirty="0">
                <a:latin typeface="+mn-lt"/>
                <a:ea typeface="Verdana" panose="020B0604030504040204" pitchFamily="34" charset="0"/>
              </a:rPr>
              <a:t>Inlet/outlet lines to be sized</a:t>
            </a:r>
          </a:p>
          <a:p>
            <a:pPr lvl="2"/>
            <a:r>
              <a:rPr lang="en-US" dirty="0">
                <a:latin typeface="+mn-lt"/>
                <a:ea typeface="Verdana" panose="020B0604030504040204" pitchFamily="34" charset="0"/>
              </a:rPr>
              <a:t>Inlet losses need to be looked at</a:t>
            </a:r>
          </a:p>
          <a:p>
            <a:pPr lvl="3"/>
            <a:r>
              <a:rPr lang="en-US" dirty="0">
                <a:latin typeface="+mn-lt"/>
                <a:ea typeface="Verdana" panose="020B0604030504040204" pitchFamily="34" charset="0"/>
              </a:rPr>
              <a:t>Mat require direct pilot connection</a:t>
            </a:r>
          </a:p>
          <a:p>
            <a:pPr lvl="2"/>
            <a:r>
              <a:rPr lang="en-US" dirty="0">
                <a:latin typeface="+mn-lt"/>
                <a:ea typeface="Verdana" panose="020B0604030504040204" pitchFamily="34" charset="0"/>
              </a:rPr>
              <a:t>Backpressure/outlet losses need to be checked </a:t>
            </a:r>
          </a:p>
          <a:p>
            <a:pPr lvl="1"/>
            <a:r>
              <a:rPr lang="en-US" dirty="0">
                <a:latin typeface="+mn-lt"/>
                <a:ea typeface="Verdana" panose="020B0604030504040204" pitchFamily="34" charset="0"/>
              </a:rPr>
              <a:t>Burst discs looked into (</a:t>
            </a:r>
            <a:r>
              <a:rPr lang="en-US" dirty="0" err="1">
                <a:latin typeface="+mn-lt"/>
                <a:ea typeface="Verdana" panose="020B0604030504040204" pitchFamily="34" charset="0"/>
              </a:rPr>
              <a:t>Fike</a:t>
            </a:r>
            <a:r>
              <a:rPr lang="en-US" dirty="0">
                <a:latin typeface="+mn-lt"/>
                <a:ea typeface="Verdana" panose="020B0604030504040204" pitchFamily="34" charset="0"/>
              </a:rPr>
              <a:t>), nothing on the market with such low set pressures and small size</a:t>
            </a:r>
          </a:p>
          <a:p>
            <a:pPr lvl="2"/>
            <a:r>
              <a:rPr lang="en-US" dirty="0">
                <a:latin typeface="+mn-lt"/>
                <a:ea typeface="Verdana" panose="020B0604030504040204" pitchFamily="34" charset="0"/>
              </a:rPr>
              <a:t>Low pressure model being developed, no release date yet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38B08-6B48-48DB-9C65-C2FC4631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66" y="352111"/>
            <a:ext cx="8201722" cy="427877"/>
          </a:xfrm>
        </p:spPr>
        <p:txBody>
          <a:bodyPr/>
          <a:lstStyle/>
          <a:p>
            <a:r>
              <a:rPr lang="en-US" dirty="0"/>
              <a:t>Relief Valve Sizing/Selection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105A-4BFD-4F09-9771-5C5C90881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254" y="6500198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FAFC-47F1-4300-842B-603EF38A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3C0C-D8F4-4DD1-BCEB-2F48D80D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EE9C5-0B7C-D948-BBF6-9DE65CA0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475C8C-C154-4D5D-A9AE-CD13E67D3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2" y="1426930"/>
            <a:ext cx="3133519" cy="27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3D807-4B43-4A23-A812-3F542D55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50" y="880951"/>
            <a:ext cx="7843161" cy="538010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Verdana" panose="020B0604030504040204" pitchFamily="34" charset="0"/>
              </a:rPr>
              <a:t>Sizing: Fire and Pump startup dominant cases</a:t>
            </a:r>
          </a:p>
          <a:p>
            <a:pPr lvl="1"/>
            <a:r>
              <a:rPr lang="en-US" dirty="0">
                <a:latin typeface="+mn-lt"/>
                <a:ea typeface="Verdana" panose="020B0604030504040204" pitchFamily="34" charset="0"/>
              </a:rPr>
              <a:t>0.3 credit factor taken for lack of flammable materials per CGA</a:t>
            </a:r>
          </a:p>
          <a:p>
            <a:pPr lvl="1"/>
            <a:r>
              <a:rPr lang="en-US" dirty="0">
                <a:latin typeface="+mn-lt"/>
                <a:ea typeface="Verdana" panose="020B0604030504040204" pitchFamily="34" charset="0"/>
              </a:rPr>
              <a:t>Pump startup full flow accounted for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38B08-6B48-48DB-9C65-C2FC4631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66" y="352111"/>
            <a:ext cx="8201722" cy="427877"/>
          </a:xfrm>
        </p:spPr>
        <p:txBody>
          <a:bodyPr/>
          <a:lstStyle/>
          <a:p>
            <a:r>
              <a:rPr lang="en-US" dirty="0"/>
              <a:t>Relief Valve Sizing/Selection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105A-4BFD-4F09-9771-5C5C90881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254" y="6500198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FAFC-47F1-4300-842B-603EF38A4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3C0C-D8F4-4DD1-BCEB-2F48D80D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EE9C5-0B7C-D948-BBF6-9DE65CA0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C705A9-E135-47CC-A08A-DB4AF0F61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2307128"/>
            <a:ext cx="4185444" cy="2746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38D548-8D63-4B29-92C5-A8BBB5B85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374" y="3948317"/>
            <a:ext cx="4891088" cy="202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4240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ArgonCubeCollaborationMeeting-MJK-Cryo.pptx</Template>
  <TotalTime>20884</TotalTime>
  <Words>741</Words>
  <Application>Microsoft Office PowerPoint</Application>
  <PresentationFormat>On-screen Show (4:3)</PresentationFormat>
  <Paragraphs>163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Helvetica</vt:lpstr>
      <vt:lpstr>Fermilab_PPT_090815</vt:lpstr>
      <vt:lpstr>PowerPoint Presentation</vt:lpstr>
      <vt:lpstr>Overview </vt:lpstr>
      <vt:lpstr>PFD (Process Flow Diagram) </vt:lpstr>
      <vt:lpstr>Cryocoolers</vt:lpstr>
      <vt:lpstr>Condenser/Water Chiller  </vt:lpstr>
      <vt:lpstr>Turbomolecular Vacuum Cart </vt:lpstr>
      <vt:lpstr>Filter Vessels  </vt:lpstr>
      <vt:lpstr>Relief Valve Sizing/Selection  </vt:lpstr>
      <vt:lpstr>Relief Valve Sizing/Selection  </vt:lpstr>
      <vt:lpstr>Relief Valve Sizing/Selection  </vt:lpstr>
      <vt:lpstr>Relief Valve Sizing/Selection  </vt:lpstr>
      <vt:lpstr>Relief Valve Sizing/Selection  </vt:lpstr>
      <vt:lpstr>Relief Valve Sizing/Selection  </vt:lpstr>
      <vt:lpstr>Relief Valve Sizing/Selection  </vt:lpstr>
      <vt:lpstr>Miscellaneous  </vt:lpstr>
      <vt:lpstr>Questions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 Jeong Kim</dc:creator>
  <cp:lastModifiedBy>Michael C Zuckerbrot</cp:lastModifiedBy>
  <cp:revision>213</cp:revision>
  <cp:lastPrinted>2014-01-20T19:40:21Z</cp:lastPrinted>
  <dcterms:created xsi:type="dcterms:W3CDTF">2019-02-25T19:06:59Z</dcterms:created>
  <dcterms:modified xsi:type="dcterms:W3CDTF">2021-07-26T16:54:19Z</dcterms:modified>
</cp:coreProperties>
</file>