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1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5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8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1FEC-B270-4C9F-A3EC-E186F894B16B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ADA7-251A-4FC7-AE00-1BB83D10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6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oy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cginnis@fnal.gov" TargetMode="External"/><Relationship Id="rId5" Type="http://schemas.openxmlformats.org/officeDocument/2006/relationships/hyperlink" Target="mailto:church@fnal.gov" TargetMode="External"/><Relationship Id="rId4" Type="http://schemas.openxmlformats.org/officeDocument/2006/relationships/hyperlink" Target="mailto:werkema@fnal.gov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firebaugh@fnal.gov" TargetMode="External"/><Relationship Id="rId3" Type="http://schemas.openxmlformats.org/officeDocument/2006/relationships/hyperlink" Target="mailto:garzogli@fnal.gov" TargetMode="External"/><Relationship Id="rId7" Type="http://schemas.openxmlformats.org/officeDocument/2006/relationships/hyperlink" Target="mailto:werkema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cginnis@fnal.gov" TargetMode="External"/><Relationship Id="rId5" Type="http://schemas.openxmlformats.org/officeDocument/2006/relationships/hyperlink" Target="mailto:waller@fnal.gov" TargetMode="External"/><Relationship Id="rId4" Type="http://schemas.openxmlformats.org/officeDocument/2006/relationships/hyperlink" Target="mailto:gollwitzer@fnal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cginnis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erkema@fnal.go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ollwitzer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eveling@fnal.gov" TargetMode="External"/><Relationship Id="rId4" Type="http://schemas.openxmlformats.org/officeDocument/2006/relationships/hyperlink" Target="mailto:mcginnis@fnal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al@fnal.gov" TargetMode="External"/><Relationship Id="rId2" Type="http://schemas.openxmlformats.org/officeDocument/2006/relationships/hyperlink" Target="mailto:vnagasl@fna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udlong@fnal.gov" TargetMode="External"/><Relationship Id="rId4" Type="http://schemas.openxmlformats.org/officeDocument/2006/relationships/hyperlink" Target="mailto:gollwitzer@fnal.go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vander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ollwitzer@fnal.gov" TargetMode="External"/><Relationship Id="rId4" Type="http://schemas.openxmlformats.org/officeDocument/2006/relationships/hyperlink" Target="mailto:vnagasl@fnal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ndricks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riner@fnal.gov" TargetMode="External"/><Relationship Id="rId4" Type="http://schemas.openxmlformats.org/officeDocument/2006/relationships/hyperlink" Target="mailto:ashmanskas@fnal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ucas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cginnis@fnal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erkema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rebaugh@fnal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riner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urch@fnal.gov" TargetMode="External"/><Relationship Id="rId4" Type="http://schemas.openxmlformats.org/officeDocument/2006/relationships/hyperlink" Target="mailto:mcginnis@fnal.go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ol@fnal.gov" TargetMode="External"/><Relationship Id="rId7" Type="http://schemas.openxmlformats.org/officeDocument/2006/relationships/hyperlink" Target="mailto:lucas@fnal.gov" TargetMode="External"/><Relationship Id="rId2" Type="http://schemas.openxmlformats.org/officeDocument/2006/relationships/hyperlink" Target="mailto:annala@fnal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ms@fnal.gov" TargetMode="External"/><Relationship Id="rId5" Type="http://schemas.openxmlformats.org/officeDocument/2006/relationships/hyperlink" Target="mailto:church@fnal.gov" TargetMode="External"/><Relationship Id="rId4" Type="http://schemas.openxmlformats.org/officeDocument/2006/relationships/hyperlink" Target="mailto:budlong@fnal.go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ucas@fnal.gov" TargetMode="External"/><Relationship Id="rId2" Type="http://schemas.openxmlformats.org/officeDocument/2006/relationships/hyperlink" Target="mailto:budlong@fna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cginnis@fnal.gov" TargetMode="External"/><Relationship Id="rId4" Type="http://schemas.openxmlformats.org/officeDocument/2006/relationships/hyperlink" Target="mailto:marriner@fnal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Pbar</a:t>
            </a:r>
            <a:r>
              <a:rPr lang="en-US" dirty="0" smtClean="0"/>
              <a:t> Applications:</a:t>
            </a:r>
            <a:br>
              <a:rPr lang="en-US" dirty="0" smtClean="0"/>
            </a:br>
            <a:r>
              <a:rPr lang="en-US" sz="3200" dirty="0" smtClean="0"/>
              <a:t>Which ones can retire?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Brian Drendel</a:t>
            </a:r>
          </a:p>
          <a:p>
            <a:r>
              <a:rPr lang="en-US" sz="2400" dirty="0" smtClean="0"/>
              <a:t>11-17-11</a:t>
            </a:r>
          </a:p>
        </p:txBody>
      </p:sp>
    </p:spTree>
    <p:extLst>
      <p:ext uri="{BB962C8B-B14F-4D97-AF65-F5344CB8AC3E}">
        <p14:creationId xmlns:p14="http://schemas.microsoft.com/office/powerpoint/2010/main" val="1215554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pa1375</a:t>
            </a:r>
            <a:br>
              <a:rPr lang="en-US" dirty="0"/>
            </a:br>
            <a:r>
              <a:rPr lang="en-US" dirty="0"/>
              <a:t>Description:     Accumulator Aperture</a:t>
            </a:r>
            <a:br>
              <a:rPr lang="en-US" dirty="0"/>
            </a:br>
            <a:r>
              <a:rPr lang="en-US" dirty="0"/>
              <a:t>Index pages:     P109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pires</a:t>
            </a:r>
            <a:r>
              <a:rPr lang="en-US" dirty="0"/>
              <a:t>()</a:t>
            </a:r>
            <a:br>
              <a:rPr lang="en-US" dirty="0"/>
            </a:br>
            <a:r>
              <a:rPr lang="en-US" b="1" dirty="0"/>
              <a:t>Not sure about this 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pa1559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Pbar</a:t>
            </a:r>
            <a:r>
              <a:rPr lang="en-US" dirty="0"/>
              <a:t> GPIB I/O Test Program</a:t>
            </a:r>
            <a:br>
              <a:rPr lang="en-US" dirty="0"/>
            </a:br>
            <a:r>
              <a:rPr lang="en-US" dirty="0"/>
              <a:t>Index pages:     P205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VOY(</a:t>
            </a:r>
            <a:r>
              <a:rPr lang="en-US" u="sng" dirty="0">
                <a:hlinkClick r:id="rId3"/>
              </a:rPr>
              <a:t>voy@fnal.gov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have GPIB devices we use.  I think we need this.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pa1583</a:t>
            </a:r>
            <a:br>
              <a:rPr lang="en-US" dirty="0"/>
            </a:br>
            <a:r>
              <a:rPr lang="en-US" dirty="0"/>
              <a:t>Description:     Antiproton source RF curve generator and control</a:t>
            </a:r>
            <a:br>
              <a:rPr lang="en-US" dirty="0"/>
            </a:br>
            <a:r>
              <a:rPr lang="en-US" dirty="0"/>
              <a:t>Index pages:     P2</a:t>
            </a:r>
            <a:br>
              <a:rPr lang="en-US" dirty="0"/>
            </a:br>
            <a:r>
              <a:rPr lang="en-US" dirty="0"/>
              <a:t>Keeper:             WERKEMA(</a:t>
            </a:r>
            <a:r>
              <a:rPr lang="en-US" u="sng" dirty="0">
                <a:hlinkClick r:id="rId4"/>
              </a:rPr>
              <a:t>werkema@fnal.gov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CHURCH(</a:t>
            </a:r>
            <a:r>
              <a:rPr lang="en-US" u="sng" dirty="0">
                <a:hlinkClick r:id="rId5"/>
              </a:rPr>
              <a:t>church@fnal.gov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use some of the RF to move the Accumulator beam.  I think we need this.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pa1662</a:t>
            </a:r>
            <a:br>
              <a:rPr lang="en-US" dirty="0"/>
            </a:br>
            <a:r>
              <a:rPr lang="en-US" dirty="0"/>
              <a:t>Description:     XY plot for </a:t>
            </a:r>
            <a:r>
              <a:rPr lang="en-US" dirty="0" err="1"/>
              <a:t>debuncher</a:t>
            </a:r>
            <a:r>
              <a:rPr lang="en-US" dirty="0"/>
              <a:t> beam size</a:t>
            </a:r>
            <a:br>
              <a:rPr lang="en-US" dirty="0"/>
            </a:br>
            <a:r>
              <a:rPr lang="en-US" dirty="0"/>
              <a:t>Index pages:     P141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6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Helpful application, we should keep it.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5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pa1716</a:t>
            </a:r>
            <a:br>
              <a:rPr lang="en-US" dirty="0"/>
            </a:br>
            <a:r>
              <a:rPr lang="en-US" dirty="0"/>
              <a:t>Description:     center the antiproton beam in the middle of the quads</a:t>
            </a:r>
            <a:br>
              <a:rPr lang="en-US" dirty="0"/>
            </a:br>
            <a:r>
              <a:rPr lang="en-US" dirty="0"/>
              <a:t>Index pages:     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garzogli</a:t>
            </a:r>
            <a:r>
              <a:rPr lang="en-US" dirty="0"/>
              <a:t>(</a:t>
            </a:r>
            <a:r>
              <a:rPr lang="en-US" u="sng" dirty="0">
                <a:hlinkClick r:id="rId3"/>
              </a:rPr>
              <a:t>garzogli@fnal.gov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Not sure about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pa1717</a:t>
            </a:r>
            <a:br>
              <a:rPr lang="en-US" dirty="0"/>
            </a:br>
            <a:r>
              <a:rPr lang="en-US" dirty="0"/>
              <a:t>Description:     Accumulator BPM Closed Orbit Application</a:t>
            </a:r>
            <a:br>
              <a:rPr lang="en-US" dirty="0"/>
            </a:br>
            <a:r>
              <a:rPr lang="en-US" dirty="0"/>
              <a:t>Index pages:     P51</a:t>
            </a:r>
            <a:br>
              <a:rPr lang="en-US" dirty="0"/>
            </a:br>
            <a:r>
              <a:rPr lang="en-US" dirty="0"/>
              <a:t>Keeper:             GOLLWITZ(</a:t>
            </a:r>
            <a:r>
              <a:rPr lang="en-US" u="sng" dirty="0">
                <a:hlinkClick r:id="rId4"/>
              </a:rPr>
              <a:t>gollwitzer@fnal.gov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WALLER(</a:t>
            </a:r>
            <a:r>
              <a:rPr lang="en-US" u="sng" dirty="0">
                <a:hlinkClick r:id="rId5"/>
              </a:rPr>
              <a:t>waller@fnal.gov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Still use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pa1745</a:t>
            </a:r>
            <a:br>
              <a:rPr lang="en-US" dirty="0"/>
            </a:br>
            <a:r>
              <a:rPr lang="en-US" dirty="0"/>
              <a:t>Description:     Calculates </a:t>
            </a:r>
            <a:r>
              <a:rPr lang="en-US" dirty="0" err="1"/>
              <a:t>Pbar</a:t>
            </a:r>
            <a:r>
              <a:rPr lang="en-US" dirty="0"/>
              <a:t> Upgrade Lattice from MAD file</a:t>
            </a:r>
            <a:br>
              <a:rPr lang="en-US" dirty="0"/>
            </a:br>
            <a:r>
              <a:rPr lang="en-US" dirty="0"/>
              <a:t>Index pages:     P145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6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 this one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/>
              <a:t>Name:            pa1792</a:t>
            </a:r>
            <a:br>
              <a:rPr lang="en-US" dirty="0"/>
            </a:br>
            <a:r>
              <a:rPr lang="en-US" dirty="0"/>
              <a:t>Description:     Spectrum analyzer file downloading</a:t>
            </a:r>
            <a:br>
              <a:rPr lang="en-US" dirty="0"/>
            </a:br>
            <a:r>
              <a:rPr lang="en-US" dirty="0"/>
              <a:t>Index pages:     P41</a:t>
            </a:r>
            <a:br>
              <a:rPr lang="en-US" dirty="0"/>
            </a:br>
            <a:r>
              <a:rPr lang="en-US" dirty="0"/>
              <a:t>Keeper:             WERKEMA(</a:t>
            </a:r>
            <a:r>
              <a:rPr lang="en-US" u="sng" dirty="0">
                <a:hlinkClick r:id="rId7"/>
              </a:rPr>
              <a:t>werkema@fnal.gov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JERRYF(</a:t>
            </a:r>
            <a:r>
              <a:rPr lang="en-US" u="sng" dirty="0">
                <a:hlinkClick r:id="rId8"/>
              </a:rPr>
              <a:t>firebaugh@fnal.gov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Still use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87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pa1805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Debuncher</a:t>
            </a:r>
            <a:r>
              <a:rPr lang="en-US" dirty="0"/>
              <a:t> Lattice</a:t>
            </a:r>
            <a:br>
              <a:rPr lang="en-US" dirty="0"/>
            </a:br>
            <a:r>
              <a:rPr lang="en-US" dirty="0"/>
              <a:t>Index pages:     P144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3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pa1808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Calcs</a:t>
            </a:r>
            <a:r>
              <a:rPr lang="en-US" dirty="0"/>
              <a:t> lattice for APX beam lines</a:t>
            </a:r>
            <a:br>
              <a:rPr lang="en-US" dirty="0"/>
            </a:br>
            <a:r>
              <a:rPr lang="en-US" dirty="0"/>
              <a:t>Index pages:     P143,W81</a:t>
            </a:r>
            <a:br>
              <a:rPr lang="en-US" dirty="0"/>
            </a:br>
            <a:r>
              <a:rPr lang="en-US" dirty="0"/>
              <a:t>Keeper:             WERKEMA(</a:t>
            </a:r>
            <a:r>
              <a:rPr lang="en-US" u="sng" dirty="0">
                <a:hlinkClick r:id="rId4"/>
              </a:rPr>
              <a:t>werkema@fnal.gov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3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pa1842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Accum</a:t>
            </a:r>
            <a:r>
              <a:rPr lang="en-US" dirty="0"/>
              <a:t> Long. Profile from VSA</a:t>
            </a:r>
            <a:br>
              <a:rPr lang="en-US" dirty="0"/>
            </a:br>
            <a:r>
              <a:rPr lang="en-US" dirty="0"/>
              <a:t>Index pages:     P142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3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pa1849</a:t>
            </a:r>
            <a:br>
              <a:rPr lang="en-US" dirty="0"/>
            </a:br>
            <a:r>
              <a:rPr lang="en-US" dirty="0"/>
              <a:t>Description:     D to A </a:t>
            </a:r>
            <a:r>
              <a:rPr lang="en-US" dirty="0" err="1"/>
              <a:t>accum</a:t>
            </a:r>
            <a:r>
              <a:rPr lang="en-US" dirty="0"/>
              <a:t> transfer eff. with VSA</a:t>
            </a:r>
            <a:br>
              <a:rPr lang="en-US" dirty="0"/>
            </a:br>
            <a:r>
              <a:rPr lang="en-US" dirty="0"/>
              <a:t>Index pages:     P148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3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 this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0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Name:            pa1865</a:t>
            </a:r>
            <a:br>
              <a:rPr lang="en-US" dirty="0"/>
            </a:br>
            <a:r>
              <a:rPr lang="en-US" dirty="0"/>
              <a:t>Description:     GPIB Command editor</a:t>
            </a:r>
            <a:br>
              <a:rPr lang="en-US" dirty="0"/>
            </a:br>
            <a:r>
              <a:rPr lang="en-US" dirty="0"/>
              <a:t>Index pages:     P188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use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pa1873</a:t>
            </a:r>
            <a:br>
              <a:rPr lang="en-US" dirty="0"/>
            </a:br>
            <a:r>
              <a:rPr lang="en-US" dirty="0"/>
              <a:t>Description:     Reverse Proton </a:t>
            </a:r>
            <a:r>
              <a:rPr lang="en-US" dirty="0" err="1"/>
              <a:t>Tuneup</a:t>
            </a:r>
            <a:r>
              <a:rPr lang="en-US" dirty="0"/>
              <a:t> for P1-AP3</a:t>
            </a:r>
            <a:br>
              <a:rPr lang="en-US" dirty="0"/>
            </a:br>
            <a:r>
              <a:rPr lang="en-US" dirty="0"/>
              <a:t>Index pages:     P150</a:t>
            </a:r>
            <a:br>
              <a:rPr lang="en-US" dirty="0"/>
            </a:br>
            <a:r>
              <a:rPr lang="en-US" dirty="0"/>
              <a:t>Keeper:             GOLLWITZ(</a:t>
            </a:r>
            <a:r>
              <a:rPr lang="en-US" u="sng" dirty="0">
                <a:hlinkClick r:id="rId3"/>
              </a:rPr>
              <a:t>gollwitzer@fnal.gov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4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use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pa1882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Pbar</a:t>
            </a:r>
            <a:r>
              <a:rPr lang="en-US" dirty="0"/>
              <a:t> radiation detectors </a:t>
            </a:r>
            <a:r>
              <a:rPr lang="en-US" dirty="0" err="1"/>
              <a:t>headsup</a:t>
            </a:r>
            <a:r>
              <a:rPr lang="en-US" dirty="0"/>
              <a:t> display</a:t>
            </a:r>
            <a:br>
              <a:rPr lang="en-US" dirty="0"/>
            </a:br>
            <a:r>
              <a:rPr lang="en-US" dirty="0"/>
              <a:t>Index pages:     P151</a:t>
            </a:r>
            <a:br>
              <a:rPr lang="en-US" dirty="0"/>
            </a:br>
            <a:r>
              <a:rPr lang="en-US" dirty="0"/>
              <a:t>Keeper:             LEVELING(</a:t>
            </a:r>
            <a:r>
              <a:rPr lang="en-US" u="sng" dirty="0">
                <a:hlinkClick r:id="rId5"/>
              </a:rPr>
              <a:t>leveling@fnal.gov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LEVELING(</a:t>
            </a:r>
            <a:r>
              <a:rPr lang="en-US" u="sng" dirty="0">
                <a:hlinkClick r:id="rId5"/>
              </a:rPr>
              <a:t>leveling@fnal.gov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use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pa1893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Debuncher</a:t>
            </a:r>
            <a:r>
              <a:rPr lang="en-US" dirty="0"/>
              <a:t> BPM turn by turn (TBT)</a:t>
            </a:r>
            <a:br>
              <a:rPr lang="en-US" dirty="0"/>
            </a:br>
            <a:r>
              <a:rPr lang="en-US" dirty="0"/>
              <a:t>Index pages:     P152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4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want to keep this one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2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Name:            pa1895</a:t>
            </a:r>
            <a:br>
              <a:rPr lang="en-US" dirty="0"/>
            </a:br>
            <a:r>
              <a:rPr lang="en-US" dirty="0"/>
              <a:t>Description:     quit</a:t>
            </a:r>
            <a:br>
              <a:rPr lang="en-US" dirty="0"/>
            </a:br>
            <a:r>
              <a:rPr lang="en-US" dirty="0"/>
              <a:t>Index pages:     P163</a:t>
            </a:r>
            <a:br>
              <a:rPr lang="en-US" dirty="0"/>
            </a:br>
            <a:r>
              <a:rPr lang="en-US" dirty="0"/>
              <a:t>Keeper:             VNAGASL(</a:t>
            </a:r>
            <a:r>
              <a:rPr lang="en-US" u="sng" dirty="0">
                <a:hlinkClick r:id="rId2"/>
              </a:rPr>
              <a:t>vnagasl@fnal.gov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VAL(</a:t>
            </a:r>
            <a:r>
              <a:rPr lang="en-US" u="sng" dirty="0">
                <a:hlinkClick r:id="rId3"/>
              </a:rPr>
              <a:t>val@fnal.gov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assume we still need this.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Name:            pa1902</a:t>
            </a:r>
            <a:br>
              <a:rPr lang="en-US" dirty="0"/>
            </a:br>
            <a:r>
              <a:rPr lang="en-US" dirty="0"/>
              <a:t>Description:     Accumulator BPM TBT and oscillation minimization</a:t>
            </a:r>
            <a:br>
              <a:rPr lang="en-US" dirty="0"/>
            </a:br>
            <a:r>
              <a:rPr lang="en-US" dirty="0"/>
              <a:t>Index pages:     P162</a:t>
            </a:r>
            <a:br>
              <a:rPr lang="en-US" dirty="0"/>
            </a:br>
            <a:r>
              <a:rPr lang="en-US" dirty="0"/>
              <a:t>Keeper:             GOLLWITZ(</a:t>
            </a:r>
            <a:r>
              <a:rPr lang="en-US" u="sng" dirty="0">
                <a:hlinkClick r:id="rId4"/>
              </a:rPr>
              <a:t>gollwitzer@fnal.gov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GOLLWITZ(</a:t>
            </a:r>
            <a:r>
              <a:rPr lang="en-US" u="sng" dirty="0">
                <a:hlinkClick r:id="rId4"/>
              </a:rPr>
              <a:t>gollwitzer@fnal.gov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Not sure about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pa1923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Pbar</a:t>
            </a:r>
            <a:r>
              <a:rPr lang="en-US" dirty="0"/>
              <a:t> network analyzer control program</a:t>
            </a:r>
            <a:br>
              <a:rPr lang="en-US" dirty="0"/>
            </a:br>
            <a:r>
              <a:rPr lang="en-US" dirty="0"/>
              <a:t>Index pages:     P31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5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5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need this.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Name:            pa1949</a:t>
            </a:r>
            <a:br>
              <a:rPr lang="en-US" dirty="0"/>
            </a:br>
            <a:r>
              <a:rPr lang="en-US" dirty="0"/>
              <a:t>Description:     PBAR AD8116 MUX SWITCHES CONTROL</a:t>
            </a:r>
            <a:br>
              <a:rPr lang="en-US" dirty="0"/>
            </a:br>
            <a:r>
              <a:rPr lang="en-US" dirty="0"/>
              <a:t>Index pages:     P189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5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5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need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pa1954</a:t>
            </a:r>
            <a:br>
              <a:rPr lang="en-US" dirty="0"/>
            </a:br>
            <a:r>
              <a:rPr lang="en-US" dirty="0"/>
              <a:t>Description:     Proton Torpedo ( MI Beam Quality )</a:t>
            </a:r>
            <a:br>
              <a:rPr lang="en-US" dirty="0"/>
            </a:br>
            <a:r>
              <a:rPr lang="en-US" dirty="0"/>
              <a:t>Index pages:     B123,P194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This is still used as a part of regular Booster operations, and we may want to keep the </a:t>
            </a:r>
            <a:r>
              <a:rPr lang="en-US" b="1" dirty="0" err="1"/>
              <a:t>pbar</a:t>
            </a:r>
            <a:r>
              <a:rPr lang="en-US" b="1" dirty="0"/>
              <a:t> portion.  Keep it!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pa1967</a:t>
            </a:r>
            <a:br>
              <a:rPr lang="en-US" dirty="0"/>
            </a:br>
            <a:r>
              <a:rPr lang="en-US" dirty="0"/>
              <a:t>Description:     Draws </a:t>
            </a:r>
            <a:r>
              <a:rPr lang="en-US" dirty="0" err="1"/>
              <a:t>Pbar</a:t>
            </a:r>
            <a:r>
              <a:rPr lang="en-US" dirty="0"/>
              <a:t> tune space</a:t>
            </a:r>
            <a:br>
              <a:rPr lang="en-US" dirty="0"/>
            </a:br>
            <a:r>
              <a:rPr lang="en-US" dirty="0"/>
              <a:t>Index pages:     P195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VANDER(</a:t>
            </a:r>
            <a:r>
              <a:rPr lang="en-US" u="sng" dirty="0">
                <a:hlinkClick r:id="rId3"/>
              </a:rPr>
              <a:t>vander@fnal.gov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We still use this.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pa2004</a:t>
            </a:r>
            <a:br>
              <a:rPr lang="en-US" dirty="0"/>
            </a:br>
            <a:r>
              <a:rPr lang="en-US" dirty="0"/>
              <a:t>Description:     RING DIFF ORBITS</a:t>
            </a:r>
            <a:br>
              <a:rPr lang="en-US" dirty="0"/>
            </a:br>
            <a:r>
              <a:rPr lang="en-US" dirty="0"/>
              <a:t>Index pages:     P165</a:t>
            </a:r>
            <a:br>
              <a:rPr lang="en-US" dirty="0"/>
            </a:br>
            <a:r>
              <a:rPr lang="en-US" dirty="0"/>
              <a:t>Keeper:             VNAGASL(</a:t>
            </a:r>
            <a:r>
              <a:rPr lang="en-US" u="sng" dirty="0">
                <a:hlinkClick r:id="rId4"/>
              </a:rPr>
              <a:t>vnagasl@fnal.gov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VNAGASL(</a:t>
            </a:r>
            <a:r>
              <a:rPr lang="en-US" u="sng" dirty="0">
                <a:hlinkClick r:id="rId4"/>
              </a:rPr>
              <a:t>vnagasl@fnal.gov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assume we still want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pa2011</a:t>
            </a:r>
            <a:br>
              <a:rPr lang="en-US" dirty="0"/>
            </a:br>
            <a:r>
              <a:rPr lang="en-US" dirty="0"/>
              <a:t>Description:     Get devices at desired rate and </a:t>
            </a:r>
            <a:r>
              <a:rPr lang="en-US" dirty="0" err="1"/>
              <a:t>clockevent</a:t>
            </a:r>
            <a:r>
              <a:rPr lang="en-US"/>
              <a:t> and then email</a:t>
            </a:r>
            <a:br>
              <a:rPr lang="en-US"/>
            </a:br>
            <a:r>
              <a:rPr lang="en-US"/>
              <a:t>Index pages:     P164</a:t>
            </a:r>
            <a:br>
              <a:rPr lang="en-US"/>
            </a:br>
            <a:r>
              <a:rPr lang="en-US"/>
              <a:t>Keeper:             GOLLWITZ(</a:t>
            </a:r>
            <a:r>
              <a:rPr lang="en-US" u="sng">
                <a:hlinkClick r:id="rId5"/>
              </a:rPr>
              <a:t>gollwitzer@fnal.gov</a:t>
            </a:r>
            <a:r>
              <a:rPr lang="en-US"/>
              <a:t>)</a:t>
            </a:r>
            <a:br>
              <a:rPr lang="en-US"/>
            </a:br>
            <a:r>
              <a:rPr lang="en-US"/>
              <a:t>Author:             GOLLWITZ(</a:t>
            </a:r>
            <a:r>
              <a:rPr lang="en-US" u="sng">
                <a:hlinkClick r:id="rId5"/>
              </a:rPr>
              <a:t>gollwitzer@fnal.gov</a:t>
            </a:r>
            <a:r>
              <a:rPr lang="en-US"/>
              <a:t>)</a:t>
            </a:r>
            <a:br>
              <a:rPr lang="en-US"/>
            </a:br>
            <a:r>
              <a:rPr lang="en-US" b="1"/>
              <a:t>Still a useful application, keep it</a:t>
            </a:r>
            <a:r>
              <a:rPr lang="en-US"/>
              <a:t/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6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Pbar</a:t>
            </a:r>
            <a:r>
              <a:rPr lang="en-US" dirty="0" smtClean="0"/>
              <a:t> Application Retirement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 </a:t>
            </a:r>
            <a:r>
              <a:rPr lang="en-US" dirty="0" err="1" smtClean="0"/>
              <a:t>Shumann</a:t>
            </a:r>
            <a:r>
              <a:rPr lang="en-US" dirty="0" smtClean="0"/>
              <a:t> sent us a long list of applications that they are looking to retire.</a:t>
            </a:r>
          </a:p>
          <a:p>
            <a:pPr lvl="1"/>
            <a:r>
              <a:rPr lang="en-US" dirty="0" smtClean="0"/>
              <a:t>Many of these applications are still needed for beam studies.</a:t>
            </a:r>
          </a:p>
          <a:p>
            <a:pPr lvl="1"/>
            <a:r>
              <a:rPr lang="en-US" dirty="0" smtClean="0"/>
              <a:t>Some will be needed for Mu2e and g-2 operation</a:t>
            </a:r>
          </a:p>
          <a:p>
            <a:pPr lvl="1"/>
            <a:r>
              <a:rPr lang="en-US" dirty="0" smtClean="0"/>
              <a:t>Some can be retired</a:t>
            </a:r>
          </a:p>
          <a:p>
            <a:r>
              <a:rPr lang="en-US" dirty="0" smtClean="0"/>
              <a:t>I sorted the list by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Name:            </a:t>
            </a:r>
            <a:r>
              <a:rPr lang="en-US" dirty="0" err="1"/>
              <a:t>flxcap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Description:     OAC for calculating </a:t>
            </a:r>
            <a:r>
              <a:rPr lang="en-US" dirty="0" err="1"/>
              <a:t>Debuncher</a:t>
            </a:r>
            <a:r>
              <a:rPr lang="en-US" dirty="0"/>
              <a:t> injected beam quality parameters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retire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tor910</a:t>
            </a:r>
            <a:br>
              <a:rPr lang="en-US" dirty="0"/>
            </a:br>
            <a:r>
              <a:rPr lang="en-US" dirty="0"/>
              <a:t>Description:     OAC for calculating beam intensity from toroid 910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HENDRICKS(</a:t>
            </a:r>
            <a:r>
              <a:rPr lang="en-US" u="sng" dirty="0">
                <a:hlinkClick r:id="rId3"/>
              </a:rPr>
              <a:t>hendricks@fnal.gov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</a:t>
            </a:r>
            <a:r>
              <a:rPr lang="en-US" b="1" dirty="0" smtClean="0"/>
              <a:t>retire</a:t>
            </a:r>
          </a:p>
          <a:p>
            <a:endParaRPr lang="en-US" b="1" dirty="0"/>
          </a:p>
          <a:p>
            <a:r>
              <a:rPr lang="en-US" dirty="0" smtClean="0"/>
              <a:t>Name:            sa1164</a:t>
            </a:r>
            <a:br>
              <a:rPr lang="en-US" dirty="0" smtClean="0"/>
            </a:br>
            <a:r>
              <a:rPr lang="en-US" dirty="0" smtClean="0"/>
              <a:t>Description:     hacked version of sa0068</a:t>
            </a:r>
            <a:br>
              <a:rPr lang="en-US" dirty="0" smtClean="0"/>
            </a:br>
            <a:r>
              <a:rPr lang="en-US" dirty="0" smtClean="0"/>
              <a:t>Called by PAs on:P56</a:t>
            </a:r>
            <a:br>
              <a:rPr lang="en-US" dirty="0" smtClean="0"/>
            </a:br>
            <a:r>
              <a:rPr lang="en-US" dirty="0" smtClean="0"/>
              <a:t>Keeper:             BUDLONG(</a:t>
            </a:r>
            <a:r>
              <a:rPr lang="en-US" u="sng" dirty="0" smtClean="0">
                <a:hlinkClick r:id="rId2"/>
              </a:rPr>
              <a:t>budlong@fnal.gov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</a:t>
            </a:r>
            <a:r>
              <a:rPr lang="en-US" dirty="0" err="1" smtClean="0"/>
              <a:t>ashmansk</a:t>
            </a:r>
            <a:r>
              <a:rPr lang="en-US" dirty="0" smtClean="0"/>
              <a:t>(</a:t>
            </a:r>
            <a:r>
              <a:rPr lang="en-US" u="sng" dirty="0" smtClean="0">
                <a:hlinkClick r:id="rId4"/>
              </a:rPr>
              <a:t>ashmanskas@fnal.gov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Probably can retire</a:t>
            </a:r>
          </a:p>
          <a:p>
            <a:endParaRPr lang="en-US" dirty="0"/>
          </a:p>
          <a:p>
            <a:r>
              <a:rPr lang="en-US" dirty="0" smtClean="0"/>
              <a:t>Name:            sa1024</a:t>
            </a:r>
            <a:br>
              <a:rPr lang="en-US" dirty="0" smtClean="0"/>
            </a:br>
            <a:r>
              <a:rPr lang="en-US" dirty="0" smtClean="0"/>
              <a:t>Description:     SA for making plot of DRF1 voltage and phase</a:t>
            </a:r>
            <a:br>
              <a:rPr lang="en-US" dirty="0" smtClean="0"/>
            </a:br>
            <a:r>
              <a:rPr lang="en-US" dirty="0" smtClean="0"/>
              <a:t>Called by PAs on:B116,C48,E13,I48,M95,P7,R48,S48,T48,etc.</a:t>
            </a:r>
            <a:br>
              <a:rPr lang="en-US" dirty="0" smtClean="0"/>
            </a:br>
            <a:r>
              <a:rPr lang="en-US" dirty="0" smtClean="0"/>
              <a:t>Keeper:             BUDLONG(</a:t>
            </a:r>
            <a:r>
              <a:rPr lang="en-US" u="sng" dirty="0" smtClean="0">
                <a:hlinkClick r:id="rId2"/>
              </a:rPr>
              <a:t>budlong@fnal.gov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MARRINER(</a:t>
            </a:r>
            <a:r>
              <a:rPr lang="en-US" u="sng" dirty="0" smtClean="0">
                <a:hlinkClick r:id="rId5"/>
              </a:rPr>
              <a:t>marriner@fnal.gov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Probably can retire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6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Name:            sa0068</a:t>
            </a:r>
            <a:br>
              <a:rPr lang="en-US" dirty="0"/>
            </a:br>
            <a:r>
              <a:rPr lang="en-US" dirty="0"/>
              <a:t>Description:     DATA BASE VERSION OF DISPLAY SA FOR P-BAR BEAMLINE SEMS</a:t>
            </a:r>
            <a:br>
              <a:rPr lang="en-US" dirty="0"/>
            </a:br>
            <a:r>
              <a:rPr lang="en-US" dirty="0"/>
              <a:t>Called by PAs on:P56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LUCAS(</a:t>
            </a:r>
            <a:r>
              <a:rPr lang="en-US" u="sng" dirty="0">
                <a:hlinkClick r:id="rId3"/>
              </a:rPr>
              <a:t>lucas@fnal.gov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retire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</a:t>
            </a:r>
            <a:r>
              <a:rPr lang="en-US" dirty="0"/>
              <a:t>:            pa4059</a:t>
            </a:r>
            <a:br>
              <a:rPr lang="en-US" dirty="0"/>
            </a:br>
            <a:r>
              <a:rPr lang="en-US" dirty="0"/>
              <a:t>Description:     8 </a:t>
            </a:r>
            <a:r>
              <a:rPr lang="en-US" dirty="0" err="1"/>
              <a:t>Gev</a:t>
            </a:r>
            <a:r>
              <a:rPr lang="en-US" dirty="0"/>
              <a:t> </a:t>
            </a:r>
            <a:r>
              <a:rPr lang="en-US" dirty="0" err="1"/>
              <a:t>Beamline</a:t>
            </a:r>
            <a:r>
              <a:rPr lang="en-US" dirty="0"/>
              <a:t> Correction</a:t>
            </a:r>
            <a:br>
              <a:rPr lang="en-US" dirty="0"/>
            </a:br>
            <a:r>
              <a:rPr lang="en-US" dirty="0"/>
              <a:t>Index pages:     P206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be retired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Name:            pa4025</a:t>
            </a:r>
            <a:br>
              <a:rPr lang="en-US" dirty="0" smtClean="0"/>
            </a:br>
            <a:r>
              <a:rPr lang="en-US" dirty="0" smtClean="0"/>
              <a:t>Description:     Test Application</a:t>
            </a:r>
            <a:br>
              <a:rPr lang="en-US" dirty="0" smtClean="0"/>
            </a:br>
            <a:r>
              <a:rPr lang="en-US" dirty="0" smtClean="0"/>
              <a:t>Index pages:     P185</a:t>
            </a:r>
            <a:br>
              <a:rPr lang="en-US" dirty="0" smtClean="0"/>
            </a:br>
            <a:r>
              <a:rPr lang="en-US" dirty="0" smtClean="0"/>
              <a:t>Keeper:             BUDLONG(</a:t>
            </a:r>
            <a:r>
              <a:rPr lang="en-US" u="sng" dirty="0" smtClean="0">
                <a:hlinkClick r:id="rId2"/>
              </a:rPr>
              <a:t>budlong@fnal.gov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BUDLONG(</a:t>
            </a:r>
            <a:r>
              <a:rPr lang="en-US" u="sng" dirty="0" smtClean="0">
                <a:hlinkClick r:id="rId2"/>
              </a:rPr>
              <a:t>budlong@fnal.gov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Probably can be retired.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Name:            pa2036</a:t>
            </a:r>
            <a:br>
              <a:rPr lang="en-US" dirty="0" smtClean="0"/>
            </a:br>
            <a:r>
              <a:rPr lang="en-US" dirty="0" smtClean="0"/>
              <a:t>Description:     Load Special curves for ARF1</a:t>
            </a:r>
            <a:br>
              <a:rPr lang="en-US" dirty="0" smtClean="0"/>
            </a:br>
            <a:r>
              <a:rPr lang="en-US" dirty="0" smtClean="0"/>
              <a:t>Index pages:     P153</a:t>
            </a:r>
            <a:br>
              <a:rPr lang="en-US" dirty="0" smtClean="0"/>
            </a:br>
            <a:r>
              <a:rPr lang="en-US" dirty="0" smtClean="0"/>
              <a:t>Keeper:             BUDLONG(</a:t>
            </a:r>
            <a:r>
              <a:rPr lang="en-US" u="sng" dirty="0" smtClean="0">
                <a:hlinkClick r:id="rId2"/>
              </a:rPr>
              <a:t>budlong@fnal.gov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</a:t>
            </a:r>
            <a:r>
              <a:rPr lang="en-US" dirty="0" err="1" smtClean="0"/>
              <a:t>mcginnis</a:t>
            </a:r>
            <a:r>
              <a:rPr lang="en-US" dirty="0" smtClean="0"/>
              <a:t>(</a:t>
            </a:r>
            <a:r>
              <a:rPr lang="en-US" u="sng" dirty="0" smtClean="0">
                <a:hlinkClick r:id="rId4"/>
              </a:rPr>
              <a:t>mcginnis@fnal.gov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Could be retired if we are not going to use ARF1 anymore?  Not sure.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pa1940</a:t>
            </a:r>
            <a:br>
              <a:rPr lang="en-US" dirty="0"/>
            </a:br>
            <a:r>
              <a:rPr lang="en-US" dirty="0"/>
              <a:t>Description:     PBAR longitudinal </a:t>
            </a:r>
            <a:r>
              <a:rPr lang="en-US" dirty="0" err="1"/>
              <a:t>emittance</a:t>
            </a:r>
            <a:r>
              <a:rPr lang="en-US" dirty="0"/>
              <a:t> calculation</a:t>
            </a:r>
            <a:br>
              <a:rPr lang="en-US" dirty="0"/>
            </a:br>
            <a:r>
              <a:rPr lang="en-US" dirty="0"/>
              <a:t>Index pages:     P207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be retired.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</a:t>
            </a:r>
            <a:r>
              <a:rPr lang="en-US" dirty="0"/>
              <a:t>:            pa1898</a:t>
            </a:r>
            <a:br>
              <a:rPr lang="en-US" dirty="0"/>
            </a:br>
            <a:r>
              <a:rPr lang="en-US" dirty="0"/>
              <a:t>Description:     PBAR Accumulator Cooling Core Sig. </a:t>
            </a:r>
            <a:r>
              <a:rPr lang="en-US" dirty="0" err="1"/>
              <a:t>Supr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Index pages:     P192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retire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Name:            pa1787</a:t>
            </a:r>
            <a:br>
              <a:rPr lang="en-US" dirty="0" smtClean="0"/>
            </a:br>
            <a:r>
              <a:rPr lang="en-US" dirty="0" smtClean="0"/>
              <a:t>Description:     PA0421, Spectrum Analyzer Display, enhanced</a:t>
            </a:r>
            <a:br>
              <a:rPr lang="en-US" dirty="0" smtClean="0"/>
            </a:br>
            <a:r>
              <a:rPr lang="en-US" dirty="0" smtClean="0"/>
              <a:t>Index pages:     P42</a:t>
            </a:r>
            <a:br>
              <a:rPr lang="en-US" dirty="0" smtClean="0"/>
            </a:br>
            <a:r>
              <a:rPr lang="en-US" dirty="0" smtClean="0"/>
              <a:t>Keeper:             WERKEMA(</a:t>
            </a:r>
            <a:r>
              <a:rPr lang="en-US" u="sng" dirty="0" smtClean="0">
                <a:hlinkClick r:id="rId3"/>
              </a:rPr>
              <a:t>werkema@fnal.gov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JERRYF(</a:t>
            </a:r>
            <a:r>
              <a:rPr lang="en-US" u="sng" dirty="0" smtClean="0">
                <a:hlinkClick r:id="rId4"/>
              </a:rPr>
              <a:t>firebaugh@fnal.gov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This app is broken, and its replacement P44 works.  This can be obsoleted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Name:            pa1286</a:t>
            </a:r>
            <a:br>
              <a:rPr lang="en-US" dirty="0" smtClean="0"/>
            </a:br>
            <a:r>
              <a:rPr lang="en-US" dirty="0" smtClean="0"/>
              <a:t>Description:     Read/display/save accumulator clearing electrode data.</a:t>
            </a:r>
            <a:br>
              <a:rPr lang="en-US" dirty="0" smtClean="0"/>
            </a:br>
            <a:r>
              <a:rPr lang="en-US" dirty="0" smtClean="0"/>
              <a:t>Index pages:     P111</a:t>
            </a:r>
            <a:br>
              <a:rPr lang="en-US" dirty="0" smtClean="0"/>
            </a:br>
            <a:r>
              <a:rPr lang="en-US" dirty="0" smtClean="0"/>
              <a:t>Keeper:             WERKEMA(</a:t>
            </a:r>
            <a:r>
              <a:rPr lang="en-US" u="sng" dirty="0" smtClean="0">
                <a:hlinkClick r:id="rId3"/>
              </a:rPr>
              <a:t>werkema@fnal.gov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WERKEMA(</a:t>
            </a:r>
            <a:r>
              <a:rPr lang="en-US" u="sng" dirty="0" smtClean="0">
                <a:hlinkClick r:id="rId3"/>
              </a:rPr>
              <a:t>werkema@fnal.gov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Probably can be retired?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8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Name:            pa0686</a:t>
            </a:r>
            <a:br>
              <a:rPr lang="en-US" dirty="0"/>
            </a:br>
            <a:r>
              <a:rPr lang="en-US" dirty="0"/>
              <a:t>Description:     DRF1 Cavity Tuning based on maximizing fan-back amplitude</a:t>
            </a:r>
            <a:br>
              <a:rPr lang="en-US" dirty="0"/>
            </a:br>
            <a:r>
              <a:rPr lang="en-US" dirty="0"/>
              <a:t>Index pages:     P7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MARRINER(</a:t>
            </a:r>
            <a:r>
              <a:rPr lang="en-US" u="sng" dirty="0">
                <a:hlinkClick r:id="rId3"/>
              </a:rPr>
              <a:t>marriner@fnal.gov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Probably can be retired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pa0767</a:t>
            </a:r>
            <a:br>
              <a:rPr lang="en-US" dirty="0"/>
            </a:br>
            <a:r>
              <a:rPr lang="en-US" dirty="0"/>
              <a:t>Description:     </a:t>
            </a:r>
            <a:r>
              <a:rPr lang="en-US" dirty="0" err="1"/>
              <a:t>Histogramming</a:t>
            </a:r>
            <a:r>
              <a:rPr lang="en-US" dirty="0"/>
              <a:t> with options needed in </a:t>
            </a:r>
            <a:r>
              <a:rPr lang="en-US" dirty="0" err="1"/>
              <a:t>pbar</a:t>
            </a:r>
            <a:r>
              <a:rPr lang="en-US" dirty="0"/>
              <a:t> source</a:t>
            </a:r>
            <a:br>
              <a:rPr lang="en-US" dirty="0"/>
            </a:br>
            <a:r>
              <a:rPr lang="en-US" dirty="0"/>
              <a:t>Index pages:     P87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4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Now that </a:t>
            </a:r>
            <a:r>
              <a:rPr lang="en-US" b="1" dirty="0" err="1"/>
              <a:t>histogramming</a:t>
            </a:r>
            <a:r>
              <a:rPr lang="en-US" b="1" dirty="0"/>
              <a:t> is available on D44, this can probably be retired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Name:            pa0635</a:t>
            </a:r>
            <a:br>
              <a:rPr lang="en-US" dirty="0" smtClean="0"/>
            </a:br>
            <a:r>
              <a:rPr lang="en-US" dirty="0" smtClean="0"/>
              <a:t>Description:     Antiproton Tune Measurement Program</a:t>
            </a:r>
            <a:br>
              <a:rPr lang="en-US" dirty="0" smtClean="0"/>
            </a:br>
            <a:r>
              <a:rPr lang="en-US" dirty="0" smtClean="0"/>
              <a:t>Index pages:     P43</a:t>
            </a:r>
            <a:br>
              <a:rPr lang="en-US" dirty="0" smtClean="0"/>
            </a:br>
            <a:r>
              <a:rPr lang="en-US" dirty="0" smtClean="0"/>
              <a:t>Keeper:             BUDLONG(</a:t>
            </a:r>
            <a:r>
              <a:rPr lang="en-US" u="sng" dirty="0" smtClean="0">
                <a:hlinkClick r:id="rId2"/>
              </a:rPr>
              <a:t>budlong@fnal.gov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Author:             CHURCH(</a:t>
            </a:r>
            <a:r>
              <a:rPr lang="en-US" u="sng" dirty="0" smtClean="0">
                <a:hlinkClick r:id="rId5"/>
              </a:rPr>
              <a:t>church@fnal.gov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b="1" dirty="0" smtClean="0"/>
              <a:t>Probably can be retired.  P44 works to do this measurement.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9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7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And the list continues…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pa0090</a:t>
            </a:r>
            <a:br>
              <a:rPr lang="en-US" dirty="0"/>
            </a:br>
            <a:r>
              <a:rPr lang="en-US" dirty="0"/>
              <a:t>Description:     PLOT TUNE DIAGRAM FOR DIFFERENT ORDERS OF RESONANCES</a:t>
            </a:r>
            <a:br>
              <a:rPr lang="en-US" dirty="0"/>
            </a:br>
            <a:r>
              <a:rPr lang="en-US" dirty="0"/>
              <a:t>Index pages:     T128</a:t>
            </a:r>
            <a:br>
              <a:rPr lang="en-US" dirty="0"/>
            </a:br>
            <a:r>
              <a:rPr lang="en-US" dirty="0"/>
              <a:t>Keeper:             ANNALA(</a:t>
            </a:r>
            <a:r>
              <a:rPr lang="en-US" u="sng" dirty="0">
                <a:hlinkClick r:id="rId2"/>
              </a:rPr>
              <a:t>annala@fnal.gov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ROL(</a:t>
            </a:r>
            <a:r>
              <a:rPr lang="en-US" u="sng" dirty="0">
                <a:hlinkClick r:id="rId3"/>
              </a:rPr>
              <a:t>rol@fnal.gov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Still Use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pa0336</a:t>
            </a:r>
            <a:br>
              <a:rPr lang="en-US" dirty="0"/>
            </a:br>
            <a:r>
              <a:rPr lang="en-US" dirty="0"/>
              <a:t>Description:     TO CALCULATE AND PLOT BEAM PARAMETERS FOR ANTIPROTON SOURCE</a:t>
            </a:r>
            <a:br>
              <a:rPr lang="en-US" dirty="0"/>
            </a:br>
            <a:r>
              <a:rPr lang="en-US" dirty="0"/>
              <a:t>Index pages:     P138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4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CHURCH(</a:t>
            </a:r>
            <a:r>
              <a:rPr lang="en-US" u="sng" dirty="0">
                <a:hlinkClick r:id="rId5"/>
              </a:rPr>
              <a:t>church@fnal.gov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Don't know about this one.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pa0387</a:t>
            </a:r>
            <a:br>
              <a:rPr lang="en-US" dirty="0"/>
            </a:br>
            <a:r>
              <a:rPr lang="en-US" dirty="0"/>
              <a:t>Description:     Display vacuum pressure readings of Accumulator, </a:t>
            </a:r>
            <a:r>
              <a:rPr lang="en-US" dirty="0" err="1"/>
              <a:t>Debuncher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Index pages:     P17</a:t>
            </a:r>
            <a:br>
              <a:rPr lang="en-US" dirty="0"/>
            </a:br>
            <a:r>
              <a:rPr lang="en-US" dirty="0"/>
              <a:t>Keeper:             HARMS(</a:t>
            </a:r>
            <a:r>
              <a:rPr lang="en-US" u="sng" dirty="0">
                <a:hlinkClick r:id="rId6"/>
              </a:rPr>
              <a:t>harms@fnal.gov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HARMS(</a:t>
            </a:r>
            <a:r>
              <a:rPr lang="en-US" u="sng" dirty="0">
                <a:hlinkClick r:id="rId6"/>
              </a:rPr>
              <a:t>harms@fnal.gov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Still Use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pa0419</a:t>
            </a:r>
            <a:br>
              <a:rPr lang="en-US" dirty="0"/>
            </a:br>
            <a:r>
              <a:rPr lang="en-US" dirty="0"/>
              <a:t>Description:     DATABASE VERSION OF SWIC CONTROL AND READBACK PA FOR PBAR, CALLS</a:t>
            </a:r>
            <a:br>
              <a:rPr lang="en-US" dirty="0"/>
            </a:br>
            <a:r>
              <a:rPr lang="en-US" dirty="0"/>
              <a:t>Index pages:     P56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4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LUCAS(</a:t>
            </a:r>
            <a:r>
              <a:rPr lang="en-US" u="sng" dirty="0">
                <a:hlinkClick r:id="rId7"/>
              </a:rPr>
              <a:t>lucas@fnal.gov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Should leave in place if we need to use the old SEM hardware to take measurements on SEM806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1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Name:            pa0450</a:t>
            </a:r>
            <a:br>
              <a:rPr lang="en-US" dirty="0"/>
            </a:br>
            <a:r>
              <a:rPr lang="en-US" dirty="0"/>
              <a:t>Description:     STEGOSAUR CONTROL WITH MOTOR AND TIMER INFORMATION</a:t>
            </a:r>
            <a:br>
              <a:rPr lang="en-US" dirty="0"/>
            </a:br>
            <a:r>
              <a:rPr lang="en-US" dirty="0"/>
              <a:t>Index pages:     P95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LUCAS(</a:t>
            </a:r>
            <a:r>
              <a:rPr lang="en-US" u="sng" dirty="0">
                <a:hlinkClick r:id="rId3"/>
              </a:rPr>
              <a:t>lucas@fnal.gov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  this.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Name:            pa0490</a:t>
            </a:r>
            <a:br>
              <a:rPr lang="en-US" dirty="0"/>
            </a:br>
            <a:r>
              <a:rPr lang="en-US" dirty="0"/>
              <a:t>Description:     PBAR RING LOSS MONITOR AND APERTURE DISPLAY</a:t>
            </a:r>
            <a:br>
              <a:rPr lang="en-US" dirty="0"/>
            </a:br>
            <a:r>
              <a:rPr lang="en-US" dirty="0"/>
              <a:t>Index pages:     P46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MARRINER(</a:t>
            </a:r>
            <a:r>
              <a:rPr lang="en-US" u="sng" dirty="0">
                <a:hlinkClick r:id="rId4"/>
              </a:rPr>
              <a:t>marriner@fnal.gov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I think we still need this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/>
              <a:t>Name:            pa1139</a:t>
            </a:r>
            <a:br>
              <a:rPr lang="en-US" dirty="0"/>
            </a:br>
            <a:r>
              <a:rPr lang="en-US" dirty="0"/>
              <a:t>Description:     Plots Chromatic corrections in accumulator</a:t>
            </a:r>
            <a:br>
              <a:rPr lang="en-US" dirty="0"/>
            </a:br>
            <a:r>
              <a:rPr lang="en-US" dirty="0"/>
              <a:t>Index pages:     P110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mcginnis</a:t>
            </a:r>
            <a:r>
              <a:rPr lang="en-US" dirty="0"/>
              <a:t>(</a:t>
            </a:r>
            <a:r>
              <a:rPr lang="en-US" u="sng" dirty="0">
                <a:hlinkClick r:id="rId5"/>
              </a:rPr>
              <a:t>mcginnis@fnal.gov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Not </a:t>
            </a:r>
            <a:r>
              <a:rPr lang="en-US" b="1" dirty="0" smtClean="0"/>
              <a:t>sure</a:t>
            </a:r>
          </a:p>
          <a:p>
            <a:endParaRPr lang="en-US" b="1" dirty="0"/>
          </a:p>
          <a:p>
            <a:r>
              <a:rPr lang="en-US" dirty="0"/>
              <a:t>Name:            pa1375</a:t>
            </a:r>
            <a:br>
              <a:rPr lang="en-US" dirty="0"/>
            </a:br>
            <a:r>
              <a:rPr lang="en-US" dirty="0"/>
              <a:t>Description:     Accumulator Aperture</a:t>
            </a:r>
            <a:br>
              <a:rPr lang="en-US" dirty="0"/>
            </a:br>
            <a:r>
              <a:rPr lang="en-US" dirty="0"/>
              <a:t>Index pages:     P109</a:t>
            </a:r>
            <a:br>
              <a:rPr lang="en-US" dirty="0"/>
            </a:br>
            <a:r>
              <a:rPr lang="en-US" dirty="0"/>
              <a:t>Keeper:             BUDLONG(</a:t>
            </a:r>
            <a:r>
              <a:rPr lang="en-US" u="sng" dirty="0">
                <a:hlinkClick r:id="rId2"/>
              </a:rPr>
              <a:t>budlong@fnal.gov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Author:             </a:t>
            </a:r>
            <a:r>
              <a:rPr lang="en-US" dirty="0" err="1"/>
              <a:t>pires</a:t>
            </a:r>
            <a:r>
              <a:rPr lang="en-US" dirty="0"/>
              <a:t>()</a:t>
            </a:r>
            <a:br>
              <a:rPr lang="en-US" dirty="0"/>
            </a:br>
            <a:r>
              <a:rPr lang="en-US" b="1" dirty="0"/>
              <a:t>Not sure about this </a:t>
            </a:r>
            <a:r>
              <a:rPr lang="en-US" b="1" dirty="0" err="1"/>
              <a:t>one</a:t>
            </a:r>
            <a:r>
              <a:rPr lang="en-US" b="1" dirty="0" err="1" smtClean="0"/>
              <a:t>e</a:t>
            </a:r>
            <a:r>
              <a:rPr lang="en-US" b="1" dirty="0" smtClean="0"/>
              <a:t> </a:t>
            </a:r>
            <a:r>
              <a:rPr lang="en-US" b="1" dirty="0"/>
              <a:t>on this one, probably still need to have it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3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91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Pbar Applications: Which ones can retire?</vt:lpstr>
      <vt:lpstr>Pbar Application Retirement</vt:lpstr>
      <vt:lpstr>Retire?</vt:lpstr>
      <vt:lpstr>Retire?</vt:lpstr>
      <vt:lpstr>Retire?</vt:lpstr>
      <vt:lpstr>Retire?</vt:lpstr>
      <vt:lpstr>PowerPoint Presentation</vt:lpstr>
      <vt:lpstr>And the list continues…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Pbar Applications: Which ones can retire?</dc:title>
  <dc:creator>drendel</dc:creator>
  <cp:lastModifiedBy>drendel</cp:lastModifiedBy>
  <cp:revision>2</cp:revision>
  <dcterms:created xsi:type="dcterms:W3CDTF">2011-11-17T14:44:43Z</dcterms:created>
  <dcterms:modified xsi:type="dcterms:W3CDTF">2011-11-17T15:02:58Z</dcterms:modified>
</cp:coreProperties>
</file>