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42"/>
  </p:notesMasterIdLst>
  <p:handoutMasterIdLst>
    <p:handoutMasterId r:id="rId43"/>
  </p:handoutMasterIdLst>
  <p:sldIdLst>
    <p:sldId id="256" r:id="rId2"/>
    <p:sldId id="2044" r:id="rId3"/>
    <p:sldId id="2003" r:id="rId4"/>
    <p:sldId id="258" r:id="rId5"/>
    <p:sldId id="464" r:id="rId6"/>
    <p:sldId id="469" r:id="rId7"/>
    <p:sldId id="2041" r:id="rId8"/>
    <p:sldId id="2040" r:id="rId9"/>
    <p:sldId id="411" r:id="rId10"/>
    <p:sldId id="2007" r:id="rId11"/>
    <p:sldId id="2004" r:id="rId12"/>
    <p:sldId id="2033" r:id="rId13"/>
    <p:sldId id="2008" r:id="rId14"/>
    <p:sldId id="2005" r:id="rId15"/>
    <p:sldId id="2043" r:id="rId16"/>
    <p:sldId id="2006" r:id="rId17"/>
    <p:sldId id="2016" r:id="rId18"/>
    <p:sldId id="2029" r:id="rId19"/>
    <p:sldId id="2009" r:id="rId20"/>
    <p:sldId id="2024" r:id="rId21"/>
    <p:sldId id="2018" r:id="rId22"/>
    <p:sldId id="2027" r:id="rId23"/>
    <p:sldId id="2011" r:id="rId24"/>
    <p:sldId id="471" r:id="rId25"/>
    <p:sldId id="2026" r:id="rId26"/>
    <p:sldId id="2012" r:id="rId27"/>
    <p:sldId id="2013" r:id="rId28"/>
    <p:sldId id="2036" r:id="rId29"/>
    <p:sldId id="2031" r:id="rId30"/>
    <p:sldId id="2037" r:id="rId31"/>
    <p:sldId id="2042" r:id="rId32"/>
    <p:sldId id="2020" r:id="rId33"/>
    <p:sldId id="2030" r:id="rId34"/>
    <p:sldId id="2021" r:id="rId35"/>
    <p:sldId id="2023" r:id="rId36"/>
    <p:sldId id="2032" r:id="rId37"/>
    <p:sldId id="2035" r:id="rId38"/>
    <p:sldId id="2015" r:id="rId39"/>
    <p:sldId id="2025" r:id="rId40"/>
    <p:sldId id="2019" r:id="rId4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/>
    <p:restoredTop sz="86474"/>
  </p:normalViewPr>
  <p:slideViewPr>
    <p:cSldViewPr snapToGrid="0" snapToObjects="1">
      <p:cViewPr varScale="1">
        <p:scale>
          <a:sx n="219" d="100"/>
          <a:sy n="219" d="100"/>
        </p:scale>
        <p:origin x="139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41B22-8FAF-6643-8D16-E06816D9A117}" type="datetimeFigureOut">
              <a:rPr lang="en-US" smtClean="0"/>
              <a:t>8/25/21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205BE-AD92-1842-99B4-B58630811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93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9545A-F1CA-5F44-8840-DFFA10C60412}" type="datetimeFigureOut">
              <a:rPr lang="en-US" smtClean="0"/>
              <a:t>8/25/21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01251-7F3A-2E4D-B398-C16DFD606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7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5503" y="1034739"/>
            <a:ext cx="7428053" cy="148854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4709"/>
            <a:ext cx="6858000" cy="10454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3500"/>
            <a:ext cx="91440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40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837" y="972273"/>
            <a:ext cx="7886700" cy="552112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FF0000"/>
              </a:buClr>
              <a:buFont typeface="Wingdings" charset="2"/>
              <a:buChar char="§"/>
              <a:defRPr/>
            </a:lvl1pPr>
            <a:lvl2pPr marL="685800" indent="-228600">
              <a:buClr>
                <a:srgbClr val="0070C0"/>
              </a:buClr>
              <a:buSzPct val="90000"/>
              <a:buFont typeface="Wingdings" charset="2"/>
              <a:buChar char="§"/>
              <a:defRPr>
                <a:solidFill>
                  <a:srgbClr val="0070C0"/>
                </a:solidFill>
              </a:defRPr>
            </a:lvl2pPr>
            <a:lvl3pPr marL="1143000" indent="-228600">
              <a:buSzPct val="80000"/>
              <a:buFont typeface="Wingdings" charset="2"/>
              <a:buChar char="§"/>
              <a:defRPr/>
            </a:lvl3pPr>
            <a:lvl4pPr marL="1600200" indent="-228600">
              <a:buSzPct val="80000"/>
              <a:buFont typeface="Arial" charset="0"/>
              <a:buChar char="•"/>
              <a:defRPr/>
            </a:lvl4pPr>
            <a:lvl5pPr>
              <a:buSzPct val="6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 bwMode="auto">
          <a:xfrm>
            <a:off x="1592263" y="111125"/>
            <a:ext cx="7408862" cy="698500"/>
          </a:xfrm>
          <a:prstGeom prst="rect">
            <a:avLst/>
          </a:prstGeom>
          <a:gradFill rotWithShape="1">
            <a:gsLst>
              <a:gs pos="0">
                <a:srgbClr val="00EE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305" y="149727"/>
            <a:ext cx="7405245" cy="6257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8946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 txBox="1">
            <a:spLocks/>
          </p:cNvSpPr>
          <p:nvPr userDrawn="1"/>
        </p:nvSpPr>
        <p:spPr bwMode="auto">
          <a:xfrm>
            <a:off x="1592263" y="111125"/>
            <a:ext cx="7408862" cy="698500"/>
          </a:xfrm>
          <a:prstGeom prst="rect">
            <a:avLst/>
          </a:prstGeom>
          <a:gradFill rotWithShape="1">
            <a:gsLst>
              <a:gs pos="0">
                <a:srgbClr val="00EE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84305" y="161300"/>
            <a:ext cx="7405245" cy="6257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36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53975"/>
            <a:ext cx="13874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158496" y="6617788"/>
            <a:ext cx="891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Anders</a:t>
            </a:r>
            <a:r>
              <a:rPr lang="en-US" sz="1400" baseline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400" baseline="0" dirty="0" err="1">
                <a:solidFill>
                  <a:schemeClr val="bg1">
                    <a:lumMod val="65000"/>
                  </a:schemeClr>
                </a:solidFill>
              </a:rPr>
              <a:t>Ryd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                                                         U.S. CMS MREFC Upgrade Overview </a:t>
            </a:r>
            <a:r>
              <a:rPr lang="en-US" sz="1400" baseline="0" dirty="0">
                <a:solidFill>
                  <a:schemeClr val="bg1">
                    <a:lumMod val="65000"/>
                  </a:schemeClr>
                </a:solidFill>
              </a:rPr>
              <a:t>                               Aug. 25,  2021   p. </a:t>
            </a:r>
            <a:fld id="{B40EB3FD-ABD6-C248-9363-20936471848C}" type="slidenum">
              <a:rPr lang="en-US" sz="1400" baseline="0" smtClean="0">
                <a:solidFill>
                  <a:schemeClr val="bg1">
                    <a:lumMod val="65000"/>
                  </a:schemeClr>
                </a:solidFill>
              </a:rPr>
              <a:t>‹#›</a:t>
            </a:fld>
            <a:r>
              <a:rPr lang="en-US" sz="1400" baseline="0" dirty="0">
                <a:solidFill>
                  <a:schemeClr val="bg1">
                    <a:lumMod val="65000"/>
                  </a:schemeClr>
                </a:solidFill>
              </a:rPr>
              <a:t>       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3313" y="6681586"/>
            <a:ext cx="9144000" cy="0"/>
          </a:xfrm>
          <a:prstGeom prst="line">
            <a:avLst/>
          </a:prstGeom>
          <a:ln w="317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05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cms-docdb.cern.ch/cgi-bin/DocDB/ListBy?topicid=857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cms-docdb.cern.ch/cgi-bin/DocDB/ListBy?topicid=873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992" y="912011"/>
            <a:ext cx="8704764" cy="752355"/>
          </a:xfrm>
        </p:spPr>
        <p:txBody>
          <a:bodyPr/>
          <a:lstStyle/>
          <a:p>
            <a:pPr algn="l"/>
            <a:r>
              <a:rPr lang="en-US" sz="4800" b="1" dirty="0">
                <a:solidFill>
                  <a:srgbClr val="FF0000"/>
                </a:solidFill>
              </a:rPr>
              <a:t>CMS HL-LHC Upgrade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857" y="1771118"/>
            <a:ext cx="4601996" cy="1485328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Anders </a:t>
            </a:r>
            <a:r>
              <a:rPr lang="en-US" dirty="0" err="1">
                <a:solidFill>
                  <a:srgbClr val="0070C0"/>
                </a:solidFill>
              </a:rPr>
              <a:t>Ryd</a:t>
            </a:r>
            <a:r>
              <a:rPr lang="en-US" dirty="0">
                <a:solidFill>
                  <a:srgbClr val="0070C0"/>
                </a:solidFill>
              </a:rPr>
              <a:t>, Cornell University</a:t>
            </a:r>
          </a:p>
          <a:p>
            <a:pPr algn="l"/>
            <a:r>
              <a:rPr lang="en-US" dirty="0">
                <a:solidFill>
                  <a:srgbClr val="0070C0"/>
                </a:solidFill>
              </a:rPr>
              <a:t>MREFC PI and Deputy Project Manager</a:t>
            </a:r>
            <a:endParaRPr lang="en-US" dirty="0"/>
          </a:p>
          <a:p>
            <a:pPr algn="l"/>
            <a:r>
              <a:rPr lang="en-US" dirty="0"/>
              <a:t>August 25, 2021</a:t>
            </a:r>
          </a:p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4D6AA4-086B-7B4A-8B8C-D8DDF559475C}"/>
              </a:ext>
            </a:extLst>
          </p:cNvPr>
          <p:cNvSpPr txBox="1"/>
          <p:nvPr/>
        </p:nvSpPr>
        <p:spPr>
          <a:xfrm>
            <a:off x="4511845" y="2128167"/>
            <a:ext cx="46019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version, Aug. 25. Updates from draft:</a:t>
            </a:r>
          </a:p>
          <a:p>
            <a:pPr marL="238125" indent="-23812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slide with R&amp;D milestones</a:t>
            </a:r>
          </a:p>
          <a:p>
            <a:pPr marL="238125" indent="-23812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slide with obligation profile</a:t>
            </a:r>
          </a:p>
          <a:p>
            <a:pPr marL="238125" indent="-23812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edits/clarifications</a:t>
            </a:r>
          </a:p>
        </p:txBody>
      </p:sp>
    </p:spTree>
    <p:extLst>
      <p:ext uri="{BB962C8B-B14F-4D97-AF65-F5344CB8AC3E}">
        <p14:creationId xmlns:p14="http://schemas.microsoft.com/office/powerpoint/2010/main" val="1064354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289890-965E-F347-960F-5D6C371EC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492" y="1077048"/>
            <a:ext cx="8136325" cy="4526002"/>
          </a:xfrm>
        </p:spPr>
        <p:txBody>
          <a:bodyPr/>
          <a:lstStyle/>
          <a:p>
            <a:r>
              <a:rPr lang="en-US" dirty="0"/>
              <a:t>J. Alexander (Cornell) stepped down as co-L2 for TFPX</a:t>
            </a:r>
          </a:p>
          <a:p>
            <a:r>
              <a:rPr lang="en-US" dirty="0"/>
              <a:t>J. Konigsberg (U. of Florida) replaced D. Acosta (U. of Florida) as L3 for Muon Triggers</a:t>
            </a:r>
          </a:p>
          <a:p>
            <a:r>
              <a:rPr lang="en-US" dirty="0"/>
              <a:t>S. Scott (Patrick Engineer) is the main NSF MREFC project controls specialist</a:t>
            </a:r>
          </a:p>
          <a:p>
            <a:r>
              <a:rPr lang="en-US" dirty="0"/>
              <a:t>B. Smith (Cornell) manages project finances</a:t>
            </a:r>
          </a:p>
          <a:p>
            <a:r>
              <a:rPr lang="en-US" dirty="0"/>
              <a:t>Starting in September, 2021, J. Thom (Cornell) will take over from S. Wagner (Colorado) as the TFPX </a:t>
            </a:r>
            <a:r>
              <a:rPr lang="en-US" dirty="0" err="1"/>
              <a:t>ROC&amp;Sensor</a:t>
            </a:r>
            <a:r>
              <a:rPr lang="en-US" dirty="0"/>
              <a:t> L3 manager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300282-4A19-C049-A1F1-48FC65A31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280" y="120536"/>
            <a:ext cx="7555720" cy="625776"/>
          </a:xfrm>
        </p:spPr>
        <p:txBody>
          <a:bodyPr/>
          <a:lstStyle/>
          <a:p>
            <a:r>
              <a:rPr lang="en-US" dirty="0"/>
              <a:t>Management Updates since FDR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D5990C-634C-D74E-BECD-5F2AD2C8FF5F}"/>
              </a:ext>
            </a:extLst>
          </p:cNvPr>
          <p:cNvSpPr txBox="1"/>
          <p:nvPr/>
        </p:nvSpPr>
        <p:spPr>
          <a:xfrm>
            <a:off x="273131" y="5605154"/>
            <a:ext cx="8752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We have a strong and well functioning management team - we meet twice a week to coordinate activities (for both NSF and DOE scope)</a:t>
            </a:r>
          </a:p>
        </p:txBody>
      </p:sp>
    </p:spTree>
    <p:extLst>
      <p:ext uri="{BB962C8B-B14F-4D97-AF65-F5344CB8AC3E}">
        <p14:creationId xmlns:p14="http://schemas.microsoft.com/office/powerpoint/2010/main" val="2898376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1FB35F-B4A3-DF44-B4FE-25DB019FB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April 1, 2020, start of the MREFC coincided very closely with the start of the the Covid-19 pandemic</a:t>
            </a:r>
          </a:p>
          <a:p>
            <a:pPr lvl="1"/>
            <a:r>
              <a:rPr lang="en-US" dirty="0"/>
              <a:t>Most universities and laboratories closed-down in mid-March with essentially only remote work possible</a:t>
            </a:r>
          </a:p>
          <a:p>
            <a:pPr lvl="2"/>
            <a:r>
              <a:rPr lang="en-US" dirty="0"/>
              <a:t>Some lab-based work resumed in June 2020 with restrictions</a:t>
            </a:r>
          </a:p>
          <a:p>
            <a:pPr lvl="1"/>
            <a:r>
              <a:rPr lang="en-US" dirty="0"/>
              <a:t>More significant in-person work only started in June 2021 following vaccinations and significant reductions in cases</a:t>
            </a:r>
          </a:p>
          <a:p>
            <a:pPr lvl="2"/>
            <a:r>
              <a:rPr lang="en-US" dirty="0"/>
              <a:t>New variants continue to pose a threat</a:t>
            </a:r>
          </a:p>
          <a:p>
            <a:r>
              <a:rPr lang="en-US" dirty="0"/>
              <a:t>Though some design and simulation related activities could proceed efficiently during the shutdown many other activities were significantly delayed due to Covid-19 limitations</a:t>
            </a:r>
          </a:p>
          <a:p>
            <a:pPr lvl="1"/>
            <a:r>
              <a:rPr lang="en-US" dirty="0"/>
              <a:t>More specifics in the L2 area talks about Covid-19 impacts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432CBE-07AF-4D48-B9EB-C28D2640F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NSF MREFC Project Execution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1F68BA-22E4-F74F-9DD7-635416381D93}"/>
              </a:ext>
            </a:extLst>
          </p:cNvPr>
          <p:cNvSpPr txBox="1"/>
          <p:nvPr/>
        </p:nvSpPr>
        <p:spPr>
          <a:xfrm>
            <a:off x="7717533" y="775503"/>
            <a:ext cx="142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Charge: 2a</a:t>
            </a:r>
          </a:p>
        </p:txBody>
      </p:sp>
    </p:spTree>
    <p:extLst>
      <p:ext uri="{BB962C8B-B14F-4D97-AF65-F5344CB8AC3E}">
        <p14:creationId xmlns:p14="http://schemas.microsoft.com/office/powerpoint/2010/main" val="334653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48C4B4-786F-FB42-A5C2-EE9AFAABA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836" y="972273"/>
            <a:ext cx="8562713" cy="552112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project performance summary as of June 30, 2021: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Schedule performance (SPI) low due to delays from Covid-19</a:t>
            </a:r>
          </a:p>
          <a:p>
            <a:r>
              <a:rPr lang="en-US" dirty="0"/>
              <a:t>Cost performance (CPI) overall good</a:t>
            </a:r>
          </a:p>
          <a:p>
            <a:pPr lvl="1"/>
            <a:r>
              <a:rPr lang="en-US" dirty="0"/>
              <a:t>Near zero travel expenses (earned value on LOE activities)</a:t>
            </a:r>
          </a:p>
          <a:p>
            <a:pPr lvl="1"/>
            <a:r>
              <a:rPr lang="en-US" dirty="0"/>
              <a:t>Avoided essentially all ‘standing army costs’</a:t>
            </a:r>
          </a:p>
          <a:p>
            <a:pPr lvl="1"/>
            <a:r>
              <a:rPr lang="en-US" dirty="0"/>
              <a:t>Some Covid-19 labor inefficiency (discussed later)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B9CAC5-5887-7744-96E9-F1DBC468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Status Summary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4A8AAF6-657B-C646-A361-6BBF5360C5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21666"/>
              </p:ext>
            </p:extLst>
          </p:nvPr>
        </p:nvGraphicFramePr>
        <p:xfrm>
          <a:off x="794180" y="1421016"/>
          <a:ext cx="6095999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86764531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67613109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4972496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00759889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24734459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971237717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0600573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L2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Budget (k$)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Earned (k$)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Actual (k$)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BAC (k$)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973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2,540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2,540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2,202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6,195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295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2,051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1,763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1,282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10,597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414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Muons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1,843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1,275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1,067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7,078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650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TFPX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4,919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2,673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2,776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26,810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29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Trigger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1,837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1,440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1,335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9,086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323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13,190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9,690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8,662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0.73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59,766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196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692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F59A16-279E-2A48-984C-72B577DFD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836" y="972273"/>
            <a:ext cx="8717163" cy="5521124"/>
          </a:xfrm>
        </p:spPr>
        <p:txBody>
          <a:bodyPr>
            <a:normAutofit/>
          </a:bodyPr>
          <a:lstStyle/>
          <a:p>
            <a:r>
              <a:rPr lang="en-US" sz="2400" dirty="0"/>
              <a:t>Reporting Milestone Status as of June 30, 2021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878929-A0D9-8B4B-B086-003A6677E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 1 Milestone Progress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414EC98-9AD9-C249-A8A6-6EDCD67F7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36" y="1391477"/>
            <a:ext cx="8368994" cy="510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12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55C376-2B5D-C94E-AE4A-592148FD0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836" y="972273"/>
            <a:ext cx="8301527" cy="55211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With the start of the MREFC on April 1, 2020, the R&amp;D activities were rapidly ramped down</a:t>
            </a:r>
          </a:p>
          <a:p>
            <a:pPr lvl="1"/>
            <a:r>
              <a:rPr lang="en-US" dirty="0"/>
              <a:t>Final invoicing summarized below (not including funds prior to the 2017 operations award)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Consistent with budget agreed with OPS program and NSF guidance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6AACDD-9075-CA45-B5F9-65F1514F0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R&amp;D Completion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F14C057-27F7-F445-9C9B-5CC4889C0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377617"/>
              </p:ext>
            </p:extLst>
          </p:nvPr>
        </p:nvGraphicFramePr>
        <p:xfrm>
          <a:off x="1240116" y="2455818"/>
          <a:ext cx="5498276" cy="265019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431969">
                  <a:extLst>
                    <a:ext uri="{9D8B030D-6E8A-4147-A177-3AD203B41FA5}">
                      <a16:colId xmlns:a16="http://schemas.microsoft.com/office/drawing/2014/main" val="2270877765"/>
                    </a:ext>
                  </a:extLst>
                </a:gridCol>
                <a:gridCol w="2066307">
                  <a:extLst>
                    <a:ext uri="{9D8B030D-6E8A-4147-A177-3AD203B41FA5}">
                      <a16:colId xmlns:a16="http://schemas.microsoft.com/office/drawing/2014/main" val="2244902084"/>
                    </a:ext>
                  </a:extLst>
                </a:gridCol>
              </a:tblGrid>
              <a:tr h="329395">
                <a:tc>
                  <a:txBody>
                    <a:bodyPr/>
                    <a:lstStyle/>
                    <a:p>
                      <a:r>
                        <a:rPr lang="en-US" dirty="0"/>
                        <a:t>Project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Final Spending ($k)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245639"/>
                  </a:ext>
                </a:extLst>
              </a:tr>
              <a:tr h="329395">
                <a:tc>
                  <a:txBody>
                    <a:bodyPr/>
                    <a:lstStyle/>
                    <a:p>
                      <a:r>
                        <a:rPr lang="en-US" dirty="0"/>
                        <a:t>Project Office [WBS 402.0]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871073"/>
                  </a:ext>
                </a:extLst>
              </a:tr>
              <a:tr h="455630">
                <a:tc>
                  <a:txBody>
                    <a:bodyPr/>
                    <a:lstStyle/>
                    <a:p>
                      <a:r>
                        <a:rPr lang="en-US" dirty="0"/>
                        <a:t>Barrel Calorimeter [WBS 402.3]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1,756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706702"/>
                  </a:ext>
                </a:extLst>
              </a:tr>
              <a:tr h="329395">
                <a:tc>
                  <a:txBody>
                    <a:bodyPr/>
                    <a:lstStyle/>
                    <a:p>
                      <a:r>
                        <a:rPr lang="en-US" dirty="0"/>
                        <a:t>Muons [WBS 402.5]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880355"/>
                  </a:ext>
                </a:extLst>
              </a:tr>
              <a:tr h="329395">
                <a:tc>
                  <a:txBody>
                    <a:bodyPr/>
                    <a:lstStyle/>
                    <a:p>
                      <a:r>
                        <a:rPr lang="en-US" dirty="0"/>
                        <a:t>TFPX [WBS 402.7]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4,245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039448"/>
                  </a:ext>
                </a:extLst>
              </a:tr>
              <a:tr h="329395">
                <a:tc>
                  <a:txBody>
                    <a:bodyPr/>
                    <a:lstStyle/>
                    <a:p>
                      <a:r>
                        <a:rPr lang="en-US" dirty="0"/>
                        <a:t>Trigger [WBS 402.9]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1,729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590188"/>
                  </a:ext>
                </a:extLst>
              </a:tr>
              <a:tr h="329395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10,358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0894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D334767-A871-824A-BC3A-A883877A89A9}"/>
              </a:ext>
            </a:extLst>
          </p:cNvPr>
          <p:cNvSpPr txBox="1"/>
          <p:nvPr/>
        </p:nvSpPr>
        <p:spPr>
          <a:xfrm>
            <a:off x="7470000" y="319890"/>
            <a:ext cx="142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Charge: 1a</a:t>
            </a:r>
          </a:p>
        </p:txBody>
      </p:sp>
    </p:spTree>
    <p:extLst>
      <p:ext uri="{BB962C8B-B14F-4D97-AF65-F5344CB8AC3E}">
        <p14:creationId xmlns:p14="http://schemas.microsoft.com/office/powerpoint/2010/main" val="1352313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2073C0-383B-5646-893D-2D28D55FC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66" y="922207"/>
            <a:ext cx="3698276" cy="55211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At the time of the FDR we had 17 open milestones we were tracking</a:t>
            </a:r>
          </a:p>
          <a:p>
            <a:pPr lvl="1"/>
            <a:r>
              <a:rPr lang="en-US" dirty="0"/>
              <a:t>Fifteen (in green) has been completed</a:t>
            </a:r>
          </a:p>
          <a:p>
            <a:pPr lvl="1"/>
            <a:r>
              <a:rPr lang="en-US" dirty="0"/>
              <a:t>Two TFPX milestones (in yellow) has been incorporate into the MREFC scope and are now near completion</a:t>
            </a:r>
          </a:p>
          <a:p>
            <a:r>
              <a:rPr lang="en-US" dirty="0"/>
              <a:t>More details about the milestone completion in the L2 talks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A5E39C-12D5-D043-A4C0-0267AF44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R&amp;D Completion - Milestones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197308-771D-C04C-8CF0-A20C5E28D4AA}"/>
              </a:ext>
            </a:extLst>
          </p:cNvPr>
          <p:cNvSpPr txBox="1"/>
          <p:nvPr/>
        </p:nvSpPr>
        <p:spPr>
          <a:xfrm>
            <a:off x="4369260" y="922207"/>
            <a:ext cx="4416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R&amp;D Milestone Status at FDR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732A023C-CB4F-4445-AB5C-44F54ED957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37" t="6047" r="8676" b="26369"/>
          <a:stretch/>
        </p:blipFill>
        <p:spPr>
          <a:xfrm>
            <a:off x="4006976" y="1443971"/>
            <a:ext cx="4953345" cy="514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05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BD70AF-7078-CE48-BBC3-19F3D24DE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836" y="972273"/>
            <a:ext cx="8462521" cy="5736000"/>
          </a:xfrm>
        </p:spPr>
        <p:txBody>
          <a:bodyPr>
            <a:normAutofit/>
          </a:bodyPr>
          <a:lstStyle/>
          <a:p>
            <a:r>
              <a:rPr lang="en-US" dirty="0"/>
              <a:t>We had eleven recommendations from the FDR (DocDB-13905):</a:t>
            </a:r>
          </a:p>
          <a:p>
            <a:pPr lvl="1"/>
            <a:r>
              <a:rPr lang="en-US" dirty="0"/>
              <a:t>Five TFPX recommendations – addressed in K. </a:t>
            </a:r>
            <a:r>
              <a:rPr lang="en-US" dirty="0" err="1"/>
              <a:t>Ecklund’s</a:t>
            </a:r>
            <a:r>
              <a:rPr lang="en-US" dirty="0"/>
              <a:t> TFPX presentation</a:t>
            </a:r>
          </a:p>
          <a:p>
            <a:pPr lvl="1"/>
            <a:r>
              <a:rPr lang="en-US" dirty="0"/>
              <a:t>One BCAL recommendation – addressed in C. Jessop’s BCAL presentation</a:t>
            </a:r>
          </a:p>
          <a:p>
            <a:pPr lvl="1"/>
            <a:r>
              <a:rPr lang="en-US" dirty="0"/>
              <a:t>Two systems engineering recommendations – address in K. </a:t>
            </a:r>
            <a:r>
              <a:rPr lang="en-US" dirty="0" err="1"/>
              <a:t>Smolenski’s</a:t>
            </a:r>
            <a:r>
              <a:rPr lang="en-US" dirty="0"/>
              <a:t> Systems Engineering presentation</a:t>
            </a:r>
          </a:p>
          <a:p>
            <a:pPr lvl="1"/>
            <a:r>
              <a:rPr lang="en-US" dirty="0"/>
              <a:t>Three EPO related recommendations – these were reviewed as part of the Operations Review on July 27-28, 2021</a:t>
            </a:r>
          </a:p>
          <a:p>
            <a:r>
              <a:rPr lang="en-US" dirty="0"/>
              <a:t>These recommendations have been addressed and a document that summarizes our response is available in DocDB-14309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01E28B-67DD-0041-AE88-8D85864E0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FDR Recommendations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F605FF-1231-0F42-B210-ABCDEF0927E9}"/>
              </a:ext>
            </a:extLst>
          </p:cNvPr>
          <p:cNvSpPr txBox="1"/>
          <p:nvPr/>
        </p:nvSpPr>
        <p:spPr>
          <a:xfrm>
            <a:off x="7563083" y="277949"/>
            <a:ext cx="142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Charge: 1a</a:t>
            </a:r>
          </a:p>
        </p:txBody>
      </p:sp>
    </p:spTree>
    <p:extLst>
      <p:ext uri="{BB962C8B-B14F-4D97-AF65-F5344CB8AC3E}">
        <p14:creationId xmlns:p14="http://schemas.microsoft.com/office/powerpoint/2010/main" val="1094840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9DFFC6-E10D-DB46-B99B-AE13E8EF7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837" y="972273"/>
            <a:ext cx="7886700" cy="459725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One of the main recommendations from the FDR was a Technical Review of the critical TFPX ASICs and Sensors</a:t>
            </a:r>
          </a:p>
          <a:p>
            <a:r>
              <a:rPr lang="en-US" dirty="0"/>
              <a:t>With the delays caused by Covid-19 the TFPX team estimates Summer 2022 as the time when they will be ready for this technical review</a:t>
            </a:r>
          </a:p>
          <a:p>
            <a:pPr lvl="1"/>
            <a:r>
              <a:rPr lang="en-US" dirty="0"/>
              <a:t>C-ROC (CMS Pixel Readout Chip) has been submitted and expected to be available in Sept. 2021</a:t>
            </a:r>
          </a:p>
          <a:p>
            <a:pPr lvl="1"/>
            <a:r>
              <a:rPr lang="en-US" dirty="0"/>
              <a:t>The CMS sensor selection is planned for Nov. 2021</a:t>
            </a:r>
          </a:p>
          <a:p>
            <a:pPr lvl="1"/>
            <a:r>
              <a:rPr lang="en-US" dirty="0"/>
              <a:t>Many other designs will be finalized, and prototypes will be available</a:t>
            </a:r>
          </a:p>
          <a:p>
            <a:r>
              <a:rPr lang="en-US" dirty="0"/>
              <a:t>The CMS EDR (Engineering Design Review) is now schedule for early 2023 and this will allow holding the technical review before the EDR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8F4A64-51BB-C54D-949C-30B1625CE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Review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3E8EE8-8656-AE41-BA61-CF8FA185753A}"/>
              </a:ext>
            </a:extLst>
          </p:cNvPr>
          <p:cNvSpPr txBox="1"/>
          <p:nvPr/>
        </p:nvSpPr>
        <p:spPr>
          <a:xfrm>
            <a:off x="1365662" y="5569527"/>
            <a:ext cx="5949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More details in K. </a:t>
            </a:r>
            <a:r>
              <a:rPr lang="en-US" sz="2400" dirty="0" err="1">
                <a:solidFill>
                  <a:srgbClr val="FF0000"/>
                </a:solidFill>
              </a:rPr>
              <a:t>Ecklund’s</a:t>
            </a:r>
            <a:r>
              <a:rPr lang="en-US" sz="2400" dirty="0">
                <a:solidFill>
                  <a:srgbClr val="FF0000"/>
                </a:solidFill>
              </a:rPr>
              <a:t> talk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50A8C0-3608-A646-B038-92A400072AA5}"/>
              </a:ext>
            </a:extLst>
          </p:cNvPr>
          <p:cNvSpPr txBox="1"/>
          <p:nvPr/>
        </p:nvSpPr>
        <p:spPr>
          <a:xfrm>
            <a:off x="7600303" y="277949"/>
            <a:ext cx="142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Charge: 4b</a:t>
            </a:r>
          </a:p>
        </p:txBody>
      </p:sp>
    </p:spTree>
    <p:extLst>
      <p:ext uri="{BB962C8B-B14F-4D97-AF65-F5344CB8AC3E}">
        <p14:creationId xmlns:p14="http://schemas.microsoft.com/office/powerpoint/2010/main" val="1252786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D508DA-0A56-8042-8C35-E4BBB1BBE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951" y="972273"/>
            <a:ext cx="8881241" cy="473404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Following NSF guidance, we collect EVM status monthly</a:t>
            </a:r>
          </a:p>
          <a:p>
            <a:r>
              <a:rPr lang="en-US" dirty="0"/>
              <a:t>At the end of each month (typically around the 25</a:t>
            </a:r>
            <a:r>
              <a:rPr lang="en-US" baseline="30000" dirty="0"/>
              <a:t>th</a:t>
            </a:r>
            <a:r>
              <a:rPr lang="en-US" dirty="0"/>
              <a:t>) we send out a call for current month’s:</a:t>
            </a:r>
          </a:p>
          <a:p>
            <a:pPr lvl="1"/>
            <a:r>
              <a:rPr lang="en-US" dirty="0"/>
              <a:t>Schedule </a:t>
            </a:r>
            <a:r>
              <a:rPr lang="en-US" dirty="0" err="1"/>
              <a:t>statusing</a:t>
            </a:r>
            <a:r>
              <a:rPr lang="en-US" dirty="0"/>
              <a:t> (turnaround report)</a:t>
            </a:r>
          </a:p>
          <a:p>
            <a:pPr lvl="1"/>
            <a:r>
              <a:rPr lang="en-US" dirty="0"/>
              <a:t>Accruals</a:t>
            </a:r>
          </a:p>
          <a:p>
            <a:r>
              <a:rPr lang="en-US" dirty="0"/>
              <a:t>This information is completed by CAMs, L2s, and L3s, working with the subaward institutions</a:t>
            </a:r>
          </a:p>
          <a:p>
            <a:r>
              <a:rPr lang="en-US" dirty="0"/>
              <a:t>PCS (primarily S. Scott for the MREFC) implements the </a:t>
            </a:r>
            <a:r>
              <a:rPr lang="en-US" dirty="0" err="1"/>
              <a:t>statusing</a:t>
            </a:r>
            <a:r>
              <a:rPr lang="en-US" dirty="0"/>
              <a:t> (typically by the 10</a:t>
            </a:r>
            <a:r>
              <a:rPr lang="en-US" baseline="30000" dirty="0"/>
              <a:t>th</a:t>
            </a:r>
            <a:r>
              <a:rPr lang="en-US" dirty="0"/>
              <a:t> of the following month) and generates the Cobra reports and uploads results and VARs to the Fermilab CAM </a:t>
            </a:r>
            <a:r>
              <a:rPr lang="en-US" dirty="0" err="1"/>
              <a:t>eToolbox</a:t>
            </a:r>
            <a:endParaRPr lang="en-US" dirty="0"/>
          </a:p>
          <a:p>
            <a:r>
              <a:rPr lang="en-US" dirty="0"/>
              <a:t>VARs are completed in the CAM </a:t>
            </a:r>
            <a:r>
              <a:rPr lang="en-US" dirty="0" err="1"/>
              <a:t>eToolbox</a:t>
            </a:r>
            <a:r>
              <a:rPr lang="en-US" dirty="0"/>
              <a:t> by CAMs and approved by PCS, L2s, and PM. VARs at L3 over the NSF agreed reporting threshold are included in monthly reports to NSF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87E001-0272-B542-93B8-AAF6D5D4A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Monthly EVM Cycle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0881E-9D79-B041-B308-B36B194CE910}"/>
              </a:ext>
            </a:extLst>
          </p:cNvPr>
          <p:cNvSpPr txBox="1"/>
          <p:nvPr/>
        </p:nvSpPr>
        <p:spPr>
          <a:xfrm>
            <a:off x="665018" y="5533916"/>
            <a:ext cx="8052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Having implemented ~15 </a:t>
            </a:r>
            <a:r>
              <a:rPr lang="en-US" sz="2400" dirty="0" err="1">
                <a:solidFill>
                  <a:srgbClr val="FF0000"/>
                </a:solidFill>
              </a:rPr>
              <a:t>statusing</a:t>
            </a:r>
            <a:r>
              <a:rPr lang="en-US" sz="2400" dirty="0">
                <a:solidFill>
                  <a:srgbClr val="FF0000"/>
                </a:solidFill>
              </a:rPr>
              <a:t> cycles this is routine now. Main challenge is to  get timely input from the about 30 subaward institutions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A9379D-EC36-9649-A440-677E6AF8133A}"/>
              </a:ext>
            </a:extLst>
          </p:cNvPr>
          <p:cNvSpPr txBox="1"/>
          <p:nvPr/>
        </p:nvSpPr>
        <p:spPr>
          <a:xfrm>
            <a:off x="7563083" y="258128"/>
            <a:ext cx="142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Charge: 2a</a:t>
            </a:r>
          </a:p>
        </p:txBody>
      </p:sp>
    </p:spTree>
    <p:extLst>
      <p:ext uri="{BB962C8B-B14F-4D97-AF65-F5344CB8AC3E}">
        <p14:creationId xmlns:p14="http://schemas.microsoft.com/office/powerpoint/2010/main" val="310777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423198-644E-F54D-BE16-76BCAC1CA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Monthly EVM Summary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6402743-6EEA-3745-A0B4-E7E5F30A5E7E}"/>
              </a:ext>
            </a:extLst>
          </p:cNvPr>
          <p:cNvSpPr txBox="1">
            <a:spLocks/>
          </p:cNvSpPr>
          <p:nvPr/>
        </p:nvSpPr>
        <p:spPr>
          <a:xfrm>
            <a:off x="262574" y="987813"/>
            <a:ext cx="2827002" cy="459725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SzPct val="90000"/>
              <a:buFont typeface="Wingdings" charset="2"/>
              <a:buChar char="§"/>
              <a:defRPr sz="24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Sample monthly EVM summary on the NSF requested format</a:t>
            </a:r>
          </a:p>
          <a:p>
            <a:pPr lvl="1"/>
            <a:r>
              <a:rPr lang="en-US" dirty="0"/>
              <a:t>From the June 2021 reporting period</a:t>
            </a:r>
          </a:p>
        </p:txBody>
      </p:sp>
      <p:pic>
        <p:nvPicPr>
          <p:cNvPr id="8" name="Content Placeholder 7" descr="Table&#10;&#10;Description automatically generated">
            <a:extLst>
              <a:ext uri="{FF2B5EF4-FFF2-40B4-BE49-F238E27FC236}">
                <a16:creationId xmlns:a16="http://schemas.microsoft.com/office/drawing/2014/main" id="{AD56C6C7-9DA3-8246-A008-D2BE021737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7918" y="972273"/>
            <a:ext cx="5813508" cy="543454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834EC3-264E-5148-90B6-45F8A9EA5FC9}"/>
              </a:ext>
            </a:extLst>
          </p:cNvPr>
          <p:cNvSpPr txBox="1"/>
          <p:nvPr/>
        </p:nvSpPr>
        <p:spPr>
          <a:xfrm>
            <a:off x="7647800" y="319890"/>
            <a:ext cx="142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Charge: 2a</a:t>
            </a:r>
          </a:p>
        </p:txBody>
      </p:sp>
    </p:spTree>
    <p:extLst>
      <p:ext uri="{BB962C8B-B14F-4D97-AF65-F5344CB8AC3E}">
        <p14:creationId xmlns:p14="http://schemas.microsoft.com/office/powerpoint/2010/main" val="194507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64038C7-FC79-B247-BFD6-9C33BE38EB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01" t="996" r="1741" b="1541"/>
          <a:stretch/>
        </p:blipFill>
        <p:spPr>
          <a:xfrm>
            <a:off x="1761744" y="1036320"/>
            <a:ext cx="5327904" cy="539496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4820014-DD4B-0940-BD0E-140700C28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Agenda</a:t>
            </a:r>
          </a:p>
        </p:txBody>
      </p:sp>
    </p:spTree>
    <p:extLst>
      <p:ext uri="{BB962C8B-B14F-4D97-AF65-F5344CB8AC3E}">
        <p14:creationId xmlns:p14="http://schemas.microsoft.com/office/powerpoint/2010/main" val="3322932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474D3F-F797-9948-9F4F-CE1EAC2D7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836" y="972273"/>
            <a:ext cx="8420209" cy="51657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Covid-19 pandemic has had a significant impact on the project – significant delays to many activities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Since the start of the project, we have had a significant schedule variance</a:t>
            </a:r>
          </a:p>
          <a:p>
            <a:pPr lvl="1"/>
            <a:r>
              <a:rPr lang="en-US" dirty="0"/>
              <a:t>Some MREFC activities did not start directly as R&amp;D activities were still wrapping up in 2020. But mainly Covid-19 did delay many planned activities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2FC1E0-34EA-AD47-8A20-E3C84A28B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Performance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1FE0A4-4B74-EC45-80DD-B112B63A70ED}"/>
              </a:ext>
            </a:extLst>
          </p:cNvPr>
          <p:cNvSpPr txBox="1"/>
          <p:nvPr/>
        </p:nvSpPr>
        <p:spPr>
          <a:xfrm>
            <a:off x="360542" y="6000387"/>
            <a:ext cx="8799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SPI is slowly improving (0.76 for July </a:t>
            </a:r>
            <a:r>
              <a:rPr lang="en-US" sz="2000" dirty="0" err="1">
                <a:solidFill>
                  <a:srgbClr val="FF0000"/>
                </a:solidFill>
              </a:rPr>
              <a:t>statusing</a:t>
            </a:r>
            <a:r>
              <a:rPr lang="en-US" sz="2000" dirty="0">
                <a:solidFill>
                  <a:srgbClr val="FF0000"/>
                </a:solidFill>
              </a:rPr>
              <a:t>)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CPI has remained stable around 1.10 to 1.20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3559E5-80B8-814D-AA85-5923B7955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67" y="1779752"/>
            <a:ext cx="3941718" cy="25548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7C8DD0-E8EC-B441-B8F0-8DADAAA3E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315" y="1727130"/>
            <a:ext cx="37973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92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2269B8-C8A6-A34F-9CF9-E3214564A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L2 Area SPA Trend Plots</a:t>
            </a:r>
          </a:p>
        </p:txBody>
      </p:sp>
      <p:pic>
        <p:nvPicPr>
          <p:cNvPr id="12" name="Picture 11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FE260854-E421-7A47-9B39-070C87EE3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8" y="973665"/>
            <a:ext cx="9079858" cy="56448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3E2273-7074-4945-B1F8-22413A96F069}"/>
              </a:ext>
            </a:extLst>
          </p:cNvPr>
          <p:cNvSpPr txBox="1"/>
          <p:nvPr/>
        </p:nvSpPr>
        <p:spPr>
          <a:xfrm>
            <a:off x="1134317" y="1405739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BCAL [402.3]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C7F62D-C17D-9746-9350-1EF13AA6A6E8}"/>
              </a:ext>
            </a:extLst>
          </p:cNvPr>
          <p:cNvSpPr txBox="1"/>
          <p:nvPr/>
        </p:nvSpPr>
        <p:spPr>
          <a:xfrm>
            <a:off x="5083215" y="1315068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Muons [402.5]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17B319-29A0-D44E-8BCB-73F8F8131E49}"/>
              </a:ext>
            </a:extLst>
          </p:cNvPr>
          <p:cNvSpPr txBox="1"/>
          <p:nvPr/>
        </p:nvSpPr>
        <p:spPr>
          <a:xfrm>
            <a:off x="1182547" y="3954097"/>
            <a:ext cx="1357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TFPX [402.7]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EDAC41-16E2-704B-9947-9F22813B00AE}"/>
              </a:ext>
            </a:extLst>
          </p:cNvPr>
          <p:cNvSpPr txBox="1"/>
          <p:nvPr/>
        </p:nvSpPr>
        <p:spPr>
          <a:xfrm>
            <a:off x="5119865" y="4094919"/>
            <a:ext cx="154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Trigger [402.9]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5CD22-A0E6-5C44-B436-EAC5AED3C616}"/>
              </a:ext>
            </a:extLst>
          </p:cNvPr>
          <p:cNvSpPr txBox="1"/>
          <p:nvPr/>
        </p:nvSpPr>
        <p:spPr>
          <a:xfrm>
            <a:off x="2948270" y="1424102"/>
            <a:ext cx="855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Budget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8C2420-DF53-CE43-9908-8DABCEA4623F}"/>
              </a:ext>
            </a:extLst>
          </p:cNvPr>
          <p:cNvSpPr txBox="1"/>
          <p:nvPr/>
        </p:nvSpPr>
        <p:spPr>
          <a:xfrm>
            <a:off x="3557619" y="1886330"/>
            <a:ext cx="855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Earned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B236B6-5010-D94E-A904-2E214B7FE58A}"/>
              </a:ext>
            </a:extLst>
          </p:cNvPr>
          <p:cNvSpPr txBox="1"/>
          <p:nvPr/>
        </p:nvSpPr>
        <p:spPr>
          <a:xfrm>
            <a:off x="3660615" y="2187923"/>
            <a:ext cx="855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Actual</a:t>
            </a:r>
          </a:p>
        </p:txBody>
      </p:sp>
    </p:spTree>
    <p:extLst>
      <p:ext uri="{BB962C8B-B14F-4D97-AF65-F5344CB8AC3E}">
        <p14:creationId xmlns:p14="http://schemas.microsoft.com/office/powerpoint/2010/main" val="2705557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E76657-AD82-4F42-9DDF-E5DE51444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837" y="972273"/>
            <a:ext cx="3644107" cy="55211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project has allocated $1,489k to the BAC through the BCR process</a:t>
            </a:r>
          </a:p>
          <a:p>
            <a:pPr lvl="1"/>
            <a:r>
              <a:rPr lang="en-US" dirty="0"/>
              <a:t>$279k is due to Covid-19 BCRs</a:t>
            </a:r>
          </a:p>
          <a:p>
            <a:r>
              <a:rPr lang="en-US" dirty="0"/>
              <a:t>On the Liens List we have $550k for the currently unfavorable exchange rate to CHF and $250k for variances that will be recovered in the PO and BCAL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7B09DA-3CA6-0843-B7DA-2C27EAB0E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Contingency and Liens List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2E8B64-3CE9-0B46-9C31-48F4D65A3C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24" t="11401" r="12203" b="24214"/>
          <a:stretch/>
        </p:blipFill>
        <p:spPr>
          <a:xfrm>
            <a:off x="4110699" y="1053547"/>
            <a:ext cx="4825085" cy="3051314"/>
          </a:xfrm>
          <a:prstGeom prst="rect">
            <a:avLst/>
          </a:prstGeom>
        </p:spPr>
      </p:pic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60DEDC16-D989-2543-9BE5-2165FC712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754" y="4184450"/>
            <a:ext cx="4412974" cy="220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5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F83564-8DBB-0D43-A115-87A5BFBD1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836" y="972273"/>
            <a:ext cx="8404647" cy="55211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project has several mechanism for oversight of the </a:t>
            </a:r>
            <a:r>
              <a:rPr lang="en-US" dirty="0" err="1"/>
              <a:t>subward</a:t>
            </a:r>
            <a:r>
              <a:rPr lang="en-US" dirty="0"/>
              <a:t> institutions:</a:t>
            </a:r>
          </a:p>
          <a:p>
            <a:pPr lvl="1"/>
            <a:r>
              <a:rPr lang="en-US" dirty="0"/>
              <a:t>Yearly SOWs developed by the L2/L3s based on the activities in the P6 schedule</a:t>
            </a:r>
          </a:p>
          <a:p>
            <a:pPr lvl="1"/>
            <a:r>
              <a:rPr lang="en-US" dirty="0"/>
              <a:t>Annual progress report by the subaward institutions</a:t>
            </a:r>
          </a:p>
          <a:p>
            <a:pPr lvl="1"/>
            <a:r>
              <a:rPr lang="en-US" dirty="0"/>
              <a:t>Monthly </a:t>
            </a:r>
            <a:r>
              <a:rPr lang="en-US" dirty="0" err="1"/>
              <a:t>statusing</a:t>
            </a:r>
            <a:r>
              <a:rPr lang="en-US" dirty="0"/>
              <a:t> cycle where CAMs/L2/L3 collect information about institution performance, technical progress and financials</a:t>
            </a:r>
          </a:p>
          <a:p>
            <a:pPr lvl="2"/>
            <a:r>
              <a:rPr lang="en-US" dirty="0"/>
              <a:t>Progress on milestones</a:t>
            </a:r>
          </a:p>
          <a:p>
            <a:pPr lvl="1"/>
            <a:r>
              <a:rPr lang="en-US" dirty="0"/>
              <a:t>Invoicing is reviewed at Cornell (B. Smith/A. </a:t>
            </a:r>
            <a:r>
              <a:rPr lang="en-US" dirty="0" err="1"/>
              <a:t>Ryd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Subaward travel is sporadically audited by the project</a:t>
            </a:r>
          </a:p>
          <a:p>
            <a:r>
              <a:rPr lang="en-US" dirty="0"/>
              <a:t>The project also calculates EVM performance metrics by institution (this is done outside the Cobra framework as Control Accounts often span more than one institution)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1270C1-7822-294B-B7C7-3ACE98C75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Subaward Oversight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470B13-5673-A04B-8AE4-805E7E53475A}"/>
              </a:ext>
            </a:extLst>
          </p:cNvPr>
          <p:cNvSpPr txBox="1"/>
          <p:nvPr/>
        </p:nvSpPr>
        <p:spPr>
          <a:xfrm>
            <a:off x="7717533" y="277949"/>
            <a:ext cx="142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Charge: 2a</a:t>
            </a:r>
          </a:p>
        </p:txBody>
      </p:sp>
    </p:spTree>
    <p:extLst>
      <p:ext uri="{BB962C8B-B14F-4D97-AF65-F5344CB8AC3E}">
        <p14:creationId xmlns:p14="http://schemas.microsoft.com/office/powerpoint/2010/main" val="1015908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837" y="841643"/>
            <a:ext cx="7886700" cy="5797180"/>
          </a:xfrm>
        </p:spPr>
        <p:txBody>
          <a:bodyPr>
            <a:normAutofit fontScale="92500"/>
          </a:bodyPr>
          <a:lstStyle/>
          <a:p>
            <a:r>
              <a:rPr lang="en-US" dirty="0"/>
              <a:t>CMS MREFC Institutions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32 Subaward institutions – 50 Yearly SOWs (by L2 area)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84305" y="219177"/>
            <a:ext cx="7405245" cy="625776"/>
          </a:xfrm>
        </p:spPr>
        <p:txBody>
          <a:bodyPr/>
          <a:lstStyle/>
          <a:p>
            <a:r>
              <a:rPr lang="en-US" sz="3600" dirty="0"/>
              <a:t>U.S. CMS Institutions on MREFC Scope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092209"/>
              </p:ext>
            </p:extLst>
          </p:nvPr>
        </p:nvGraphicFramePr>
        <p:xfrm>
          <a:off x="472711" y="1268189"/>
          <a:ext cx="7990805" cy="473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7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27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6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4735">
                <a:tc>
                  <a:txBody>
                    <a:bodyPr/>
                    <a:lstStyle/>
                    <a:p>
                      <a:r>
                        <a:rPr lang="en-US" sz="1600" dirty="0"/>
                        <a:t>Inst.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L2</a:t>
                      </a:r>
                      <a:r>
                        <a:rPr lang="en-US" sz="1600" baseline="0" dirty="0"/>
                        <a:t> area(s)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Inst.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L2 area(s)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793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BU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Boston 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TFPX, Trigger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PC - Purdue Northwest 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TFPX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793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CL – UC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 Los Angeles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Muon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, Trigger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PD - Purdue 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TFPX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793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CN - Cornell 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PO,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 Trigger, TFPX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PR -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U.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 of Puerto Rico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TFPX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793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CO - U. of Colorado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Trigger, TFPX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RI - Rice 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Muon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, Trigger, TFPX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793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CUA - Catholic U. of Americas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TFPX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RU - Rutgers 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Trigger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793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FL - U. of Florida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Trigger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SU - SUNY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 Buffalo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TFPX, PO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793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FT – Florida Institute of Tech.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Muon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TAM - Texas A&amp;M 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Muon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, Trigger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793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JH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Johns Hopkins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TFPX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UCD - UC Davis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TFPX,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Muon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793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KA - U.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 of Kansas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TFPX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UCR - UC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 Riverside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TFPX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0793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KS - Kansas State 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TFPX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UCSB - UC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 Santa Barbara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Muon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0793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MA - U. of Maryland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BCAL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UIC – U. of Illinois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Chicago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TFPX, Trigger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0793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MN - U. of Minnesota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BCAL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UTK - U.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 of Tennessee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TFPX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0793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NA - U. 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of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Nebraska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TFPX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UV - U. of Virginia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BCAL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0793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ND - Notre Dame 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BCAL, Trigger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UW - U. Wisconsin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aseline="0" dirty="0" err="1">
                          <a:solidFill>
                            <a:schemeClr val="tx1"/>
                          </a:solidFill>
                        </a:rPr>
                        <a:t>Muon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0793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NEU –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Northeastern 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BCAL,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Muon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, Trigger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VB - Vanderbilt 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TFPX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0793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NU – Northwestern 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Trigger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WSU - Wayne State 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Muon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0793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OS – The Ohio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 State U.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Muon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, Trigger, TFPX, 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653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AC7D75-C1E9-E543-9455-FD28094EA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836" y="972273"/>
            <a:ext cx="8562714" cy="552112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project has executed 46 BCRs (Baseline Change Request) since the start of the MREFC on April 1, 2020 (BCR log in DocDB-13888, </a:t>
            </a:r>
            <a:r>
              <a:rPr lang="en-US" dirty="0">
                <a:hlinkClick r:id="rId2"/>
              </a:rPr>
              <a:t>BCRs under topicid 857</a:t>
            </a:r>
            <a:r>
              <a:rPr lang="en-US" dirty="0"/>
              <a:t>)</a:t>
            </a:r>
          </a:p>
          <a:p>
            <a:r>
              <a:rPr lang="en-US" dirty="0"/>
              <a:t>BCRs can be categorized into four main categories:</a:t>
            </a:r>
          </a:p>
          <a:p>
            <a:pPr lvl="1"/>
            <a:r>
              <a:rPr lang="en-US" dirty="0"/>
              <a:t>Schedule updates due to CERN Dec. 2019 LS3 schedule updates – LS3 delayed by one year</a:t>
            </a:r>
          </a:p>
          <a:p>
            <a:pPr lvl="1"/>
            <a:r>
              <a:rPr lang="en-US" dirty="0"/>
              <a:t>Updates to cost and schedule due to plan or cost updates</a:t>
            </a:r>
          </a:p>
          <a:p>
            <a:pPr lvl="1"/>
            <a:r>
              <a:rPr lang="en-US" dirty="0"/>
              <a:t>Covid-19 schedule updates. These changes only move activities delayed by Covid-19. Cost changes solely due to escalation as activities are pushed later</a:t>
            </a:r>
          </a:p>
          <a:p>
            <a:pPr lvl="1"/>
            <a:r>
              <a:rPr lang="en-US" dirty="0"/>
              <a:t>Technical schedule updates, e.g., risk hooks and Covid codes that does not affect cost of schedule</a:t>
            </a:r>
          </a:p>
          <a:p>
            <a:r>
              <a:rPr lang="en-US" dirty="0"/>
              <a:t>BCRs are discussed in the weekly management board meetings and approved electronically in the BCR tool prior to implementation</a:t>
            </a:r>
          </a:p>
          <a:p>
            <a:pPr lvl="1"/>
            <a:r>
              <a:rPr lang="en-US" dirty="0"/>
              <a:t>Written approval from NSF obtained if required (CMP DocDB-12907)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DD7349-4DA7-DC4D-B8EB-B17D148FD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Management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71684F-985E-CE4A-BA56-568D05C90552}"/>
              </a:ext>
            </a:extLst>
          </p:cNvPr>
          <p:cNvSpPr txBox="1"/>
          <p:nvPr/>
        </p:nvSpPr>
        <p:spPr>
          <a:xfrm>
            <a:off x="7647800" y="277949"/>
            <a:ext cx="142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Charge: 2a</a:t>
            </a:r>
          </a:p>
        </p:txBody>
      </p:sp>
    </p:spTree>
    <p:extLst>
      <p:ext uri="{BB962C8B-B14F-4D97-AF65-F5344CB8AC3E}">
        <p14:creationId xmlns:p14="http://schemas.microsoft.com/office/powerpoint/2010/main" val="2321110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3528F5-9241-164F-BBED-88948FE52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BCR Log Summary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08855E-DB4B-BC49-BBD9-6818CCDFC8E7}"/>
              </a:ext>
            </a:extLst>
          </p:cNvPr>
          <p:cNvSpPr txBox="1"/>
          <p:nvPr/>
        </p:nvSpPr>
        <p:spPr>
          <a:xfrm>
            <a:off x="208033" y="1471389"/>
            <a:ext cx="24876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BCR log summary for the last  about six months (from May monthly report)</a:t>
            </a:r>
          </a:p>
        </p:txBody>
      </p:sp>
      <p:pic>
        <p:nvPicPr>
          <p:cNvPr id="8" name="Content Placeholder 7" descr="A picture containing text, crossword puzzle, receipt&#10;&#10;Description automatically generated">
            <a:extLst>
              <a:ext uri="{FF2B5EF4-FFF2-40B4-BE49-F238E27FC236}">
                <a16:creationId xmlns:a16="http://schemas.microsoft.com/office/drawing/2014/main" id="{A8B277F1-AF69-E542-A50F-C96E51A715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6668" y="929217"/>
            <a:ext cx="6339299" cy="5521325"/>
          </a:xfrm>
        </p:spPr>
      </p:pic>
    </p:spTree>
    <p:extLst>
      <p:ext uri="{BB962C8B-B14F-4D97-AF65-F5344CB8AC3E}">
        <p14:creationId xmlns:p14="http://schemas.microsoft.com/office/powerpoint/2010/main" val="254704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89CFE4-15A3-D440-A1A5-EDDA0D0BC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837" y="972273"/>
            <a:ext cx="8454404" cy="5521124"/>
          </a:xfrm>
        </p:spPr>
        <p:txBody>
          <a:bodyPr/>
          <a:lstStyle/>
          <a:p>
            <a:r>
              <a:rPr lang="en-US" dirty="0"/>
              <a:t>Project holds regular RMB (Risk Management Board) meetings every other month to review and update risks</a:t>
            </a:r>
          </a:p>
          <a:p>
            <a:pPr lvl="1"/>
            <a:r>
              <a:rPr lang="en-US" dirty="0"/>
              <a:t>Minutes are available in </a:t>
            </a:r>
            <a:r>
              <a:rPr lang="en-US" dirty="0" err="1"/>
              <a:t>DocDB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topicid=873</a:t>
            </a:r>
            <a:endParaRPr lang="en-US" dirty="0"/>
          </a:p>
          <a:p>
            <a:pPr lvl="1"/>
            <a:r>
              <a:rPr lang="en-US" dirty="0"/>
              <a:t>Risk Register is available in DocDB-12897</a:t>
            </a:r>
          </a:p>
          <a:p>
            <a:r>
              <a:rPr lang="en-US" dirty="0"/>
              <a:t>The risk MC has been updated DocDB-13408 (details in L. Taylor’s slides)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A89E5B-EF3A-C740-B278-DB6BB365C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Management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9623FE-0559-6048-B36C-CA0FA005CD9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58815" y="3732834"/>
            <a:ext cx="5741043" cy="26679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FE1D26-FCC8-2F4F-B253-A55A32481B1B}"/>
              </a:ext>
            </a:extLst>
          </p:cNvPr>
          <p:cNvSpPr txBox="1"/>
          <p:nvPr/>
        </p:nvSpPr>
        <p:spPr>
          <a:xfrm>
            <a:off x="6435524" y="3617087"/>
            <a:ext cx="25540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Remaining contingency:</a:t>
            </a:r>
          </a:p>
          <a:p>
            <a:r>
              <a:rPr lang="en-US" dirty="0">
                <a:solidFill>
                  <a:srgbClr val="FF0000"/>
                </a:solidFill>
              </a:rPr>
              <a:t>$17,857k</a:t>
            </a:r>
          </a:p>
          <a:p>
            <a:r>
              <a:rPr lang="en-US" dirty="0">
                <a:solidFill>
                  <a:srgbClr val="0070C0"/>
                </a:solidFill>
              </a:rPr>
              <a:t>Contingency need:</a:t>
            </a:r>
          </a:p>
          <a:p>
            <a:r>
              <a:rPr lang="en-US" dirty="0">
                <a:solidFill>
                  <a:srgbClr val="FF0000"/>
                </a:solidFill>
              </a:rPr>
              <a:t>$17,036k (90% C.L.)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Available contingency predicts 95% C.L. to finish project within cost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Not including Covid-19 risks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EF673F-0B39-9D4F-9E98-6269BB98C6C0}"/>
              </a:ext>
            </a:extLst>
          </p:cNvPr>
          <p:cNvSpPr txBox="1"/>
          <p:nvPr/>
        </p:nvSpPr>
        <p:spPr>
          <a:xfrm>
            <a:off x="7559695" y="247597"/>
            <a:ext cx="142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Charge: 2c</a:t>
            </a:r>
          </a:p>
        </p:txBody>
      </p:sp>
    </p:spTree>
    <p:extLst>
      <p:ext uri="{BB962C8B-B14F-4D97-AF65-F5344CB8AC3E}">
        <p14:creationId xmlns:p14="http://schemas.microsoft.com/office/powerpoint/2010/main" val="2110050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B5CDC9-AFC2-0A4A-A725-C43FE8E7C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837" y="972273"/>
            <a:ext cx="8369922" cy="5648446"/>
          </a:xfrm>
        </p:spPr>
        <p:txBody>
          <a:bodyPr>
            <a:normAutofit/>
          </a:bodyPr>
          <a:lstStyle/>
          <a:p>
            <a:r>
              <a:rPr lang="en-US" dirty="0"/>
              <a:t>The Risk MC also models the remaining schedule float</a:t>
            </a:r>
          </a:p>
          <a:p>
            <a:pPr lvl="1"/>
            <a:r>
              <a:rPr lang="en-US" dirty="0"/>
              <a:t>With Covid-19 delays now integrated in the baseline we have reduced float, particularly for TFPX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CMS need by dates not adjusted for Covid-19 delays</a:t>
            </a:r>
          </a:p>
          <a:p>
            <a:pPr lvl="1"/>
            <a:r>
              <a:rPr lang="en-US" dirty="0"/>
              <a:t>Will discuss CERN schedule later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B3EA3F-EB99-4F42-9675-149F0166B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Contingency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BB12F8-1DC4-1A46-ADDE-4270A35843B6}"/>
              </a:ext>
            </a:extLst>
          </p:cNvPr>
          <p:cNvSpPr txBox="1"/>
          <p:nvPr/>
        </p:nvSpPr>
        <p:spPr>
          <a:xfrm>
            <a:off x="7559695" y="319890"/>
            <a:ext cx="142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Charge: 2a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534273-3F81-6D47-A98C-3AF03C46CC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781598" y="2203939"/>
            <a:ext cx="7588677" cy="348467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20897340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E60144-2A80-2241-9F96-7D5587FDF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scope options document (DocDB-13357) was updated in July 2021 – mainly updates to timeline due to Covid-19 delays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69EF86-6917-5243-BD3F-554F4D809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Management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E00CEA60-3456-8743-B2E6-2E5A25A4E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37" y="2234986"/>
            <a:ext cx="6400800" cy="4258411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67686C9C-6B59-2E4D-9151-201AE8C73DE2}"/>
              </a:ext>
            </a:extLst>
          </p:cNvPr>
          <p:cNvSpPr txBox="1">
            <a:spLocks/>
          </p:cNvSpPr>
          <p:nvPr/>
        </p:nvSpPr>
        <p:spPr>
          <a:xfrm>
            <a:off x="6165121" y="2604090"/>
            <a:ext cx="3224413" cy="174295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SzPct val="90000"/>
              <a:buFont typeface="Wingdings" charset="2"/>
              <a:buChar char="§"/>
              <a:defRPr sz="24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have about $6M in possible descope options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F92E0B-2E8B-794E-95AA-717D052CC448}"/>
              </a:ext>
            </a:extLst>
          </p:cNvPr>
          <p:cNvSpPr txBox="1"/>
          <p:nvPr/>
        </p:nvSpPr>
        <p:spPr>
          <a:xfrm>
            <a:off x="7717533" y="319890"/>
            <a:ext cx="142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Charge: 2c</a:t>
            </a:r>
          </a:p>
        </p:txBody>
      </p:sp>
    </p:spTree>
    <p:extLst>
      <p:ext uri="{BB962C8B-B14F-4D97-AF65-F5344CB8AC3E}">
        <p14:creationId xmlns:p14="http://schemas.microsoft.com/office/powerpoint/2010/main" val="1292844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33EA0E-11BD-C044-B25D-486EE04EA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2C65D14-4066-7E43-BB69-A57BAE568690}"/>
              </a:ext>
            </a:extLst>
          </p:cNvPr>
          <p:cNvSpPr txBox="1">
            <a:spLocks/>
          </p:cNvSpPr>
          <p:nvPr/>
        </p:nvSpPr>
        <p:spPr>
          <a:xfrm>
            <a:off x="333733" y="1017115"/>
            <a:ext cx="7780120" cy="553608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SzPct val="90000"/>
              <a:buFont typeface="Wingdings" charset="2"/>
              <a:buChar char="§"/>
              <a:defRPr sz="24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Overview/Scope</a:t>
            </a:r>
          </a:p>
          <a:p>
            <a:r>
              <a:rPr lang="en-US" dirty="0"/>
              <a:t>Project Organization/Management</a:t>
            </a:r>
          </a:p>
          <a:p>
            <a:r>
              <a:rPr lang="en-US" dirty="0"/>
              <a:t>First Year Overview</a:t>
            </a:r>
          </a:p>
          <a:p>
            <a:r>
              <a:rPr lang="en-US" dirty="0"/>
              <a:t>R&amp;D Closure</a:t>
            </a:r>
          </a:p>
          <a:p>
            <a:r>
              <a:rPr lang="en-US" dirty="0"/>
              <a:t>EVM process</a:t>
            </a:r>
          </a:p>
          <a:p>
            <a:pPr lvl="1"/>
            <a:r>
              <a:rPr lang="en-US" dirty="0"/>
              <a:t>Accruals/</a:t>
            </a:r>
            <a:r>
              <a:rPr lang="en-US" dirty="0" err="1"/>
              <a:t>Statusing</a:t>
            </a:r>
            <a:endParaRPr lang="en-US" dirty="0"/>
          </a:p>
          <a:p>
            <a:r>
              <a:rPr lang="en-US" dirty="0"/>
              <a:t>Subaward Oversight</a:t>
            </a:r>
          </a:p>
          <a:p>
            <a:r>
              <a:rPr lang="en-US" dirty="0"/>
              <a:t>Risk Management</a:t>
            </a:r>
          </a:p>
          <a:p>
            <a:r>
              <a:rPr lang="en-US" dirty="0"/>
              <a:t>Change Control</a:t>
            </a:r>
          </a:p>
          <a:p>
            <a:r>
              <a:rPr lang="en-US" dirty="0"/>
              <a:t>Scope Management</a:t>
            </a:r>
          </a:p>
          <a:p>
            <a:r>
              <a:rPr lang="en-US" dirty="0"/>
              <a:t>Plans for FY2022</a:t>
            </a:r>
          </a:p>
          <a:p>
            <a:r>
              <a:rPr lang="en-US" dirty="0"/>
              <a:t>Covid-19 Impact and Modelling</a:t>
            </a:r>
          </a:p>
          <a:p>
            <a:pPr lvl="1"/>
            <a:r>
              <a:rPr lang="en-US" dirty="0"/>
              <a:t>Readiness for Covid-19 re-baselining</a:t>
            </a:r>
          </a:p>
          <a:p>
            <a:r>
              <a:rPr lang="en-US" dirty="0"/>
              <a:t>Summary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7514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978511-9E74-BC45-AAEC-52FDED2E8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about $7M in possible </a:t>
            </a:r>
            <a:r>
              <a:rPr lang="en-US" dirty="0" err="1"/>
              <a:t>upscope</a:t>
            </a:r>
            <a:r>
              <a:rPr lang="en-US" dirty="0"/>
              <a:t> options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4752EB-B0CA-5A47-9D3E-65EA5000C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Upscopes</a:t>
            </a:r>
            <a:endParaRPr lang="en-US" dirty="0"/>
          </a:p>
        </p:txBody>
      </p:sp>
      <p:pic>
        <p:nvPicPr>
          <p:cNvPr id="7" name="Picture 6" descr="Chart, surface chart&#10;&#10;Description automatically generated">
            <a:extLst>
              <a:ext uri="{FF2B5EF4-FFF2-40B4-BE49-F238E27FC236}">
                <a16:creationId xmlns:a16="http://schemas.microsoft.com/office/drawing/2014/main" id="{0771D11B-43DE-B249-B8D0-11FEF6770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64" y="1549401"/>
            <a:ext cx="7910742" cy="485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811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C7AA6A-9E7C-DA45-8B46-F51965F58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42" y="908229"/>
            <a:ext cx="7886700" cy="580004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Obligation and Funding Profile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Summary of FY2022 funding needs: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Well within NSF planned $18.4M – spending delayed (mainly) due to Covid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BE719E-F7ED-564D-BDD7-B762427C2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Plans for FY2022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CB922BCE-B826-7448-8D8C-E03A9F156F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83"/>
          <a:stretch/>
        </p:blipFill>
        <p:spPr>
          <a:xfrm>
            <a:off x="925314" y="1343909"/>
            <a:ext cx="6369269" cy="3024865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333714F-60C1-AA4F-8805-768962A03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745010"/>
              </p:ext>
            </p:extLst>
          </p:nvPr>
        </p:nvGraphicFramePr>
        <p:xfrm>
          <a:off x="878422" y="4840822"/>
          <a:ext cx="6919395" cy="1097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3879">
                  <a:extLst>
                    <a:ext uri="{9D8B030D-6E8A-4147-A177-3AD203B41FA5}">
                      <a16:colId xmlns:a16="http://schemas.microsoft.com/office/drawing/2014/main" val="1403623923"/>
                    </a:ext>
                  </a:extLst>
                </a:gridCol>
                <a:gridCol w="1383879">
                  <a:extLst>
                    <a:ext uri="{9D8B030D-6E8A-4147-A177-3AD203B41FA5}">
                      <a16:colId xmlns:a16="http://schemas.microsoft.com/office/drawing/2014/main" val="3234512613"/>
                    </a:ext>
                  </a:extLst>
                </a:gridCol>
                <a:gridCol w="1383879">
                  <a:extLst>
                    <a:ext uri="{9D8B030D-6E8A-4147-A177-3AD203B41FA5}">
                      <a16:colId xmlns:a16="http://schemas.microsoft.com/office/drawing/2014/main" val="113178294"/>
                    </a:ext>
                  </a:extLst>
                </a:gridCol>
                <a:gridCol w="1383879">
                  <a:extLst>
                    <a:ext uri="{9D8B030D-6E8A-4147-A177-3AD203B41FA5}">
                      <a16:colId xmlns:a16="http://schemas.microsoft.com/office/drawing/2014/main" val="3349595378"/>
                    </a:ext>
                  </a:extLst>
                </a:gridCol>
                <a:gridCol w="1383879">
                  <a:extLst>
                    <a:ext uri="{9D8B030D-6E8A-4147-A177-3AD203B41FA5}">
                      <a16:colId xmlns:a16="http://schemas.microsoft.com/office/drawing/2014/main" val="280856453"/>
                    </a:ext>
                  </a:extLst>
                </a:gridCol>
              </a:tblGrid>
              <a:tr h="793007">
                <a:tc>
                  <a:txBody>
                    <a:bodyPr/>
                    <a:lstStyle/>
                    <a:p>
                      <a:r>
                        <a:rPr lang="en-US" sz="1400" dirty="0"/>
                        <a:t>Funds Allocated FY20+FY21</a:t>
                      </a:r>
                    </a:p>
                    <a:p>
                      <a:r>
                        <a:rPr lang="en-US" sz="1400" dirty="0"/>
                        <a:t>(</a:t>
                      </a:r>
                      <a:r>
                        <a:rPr lang="en-US" sz="1400" dirty="0" err="1"/>
                        <a:t>SOWs+CRs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NSF Funding (not incl. cont.)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Carry-over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Obligation budget (FY20-FY22)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Required FY22 </a:t>
                      </a:r>
                      <a:r>
                        <a:rPr lang="en-US" sz="1400" dirty="0"/>
                        <a:t>Funding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821138"/>
                  </a:ext>
                </a:extLst>
              </a:tr>
              <a:tr h="269311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$18,984k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$23,895k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$4,910k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$29,882k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$5,987k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83192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C0199FC-79E8-4649-9222-6C891B74D8C6}"/>
              </a:ext>
            </a:extLst>
          </p:cNvPr>
          <p:cNvCxnSpPr>
            <a:cxnSpLocks/>
          </p:cNvCxnSpPr>
          <p:nvPr/>
        </p:nvCxnSpPr>
        <p:spPr>
          <a:xfrm flipH="1" flipV="1">
            <a:off x="4454769" y="2462808"/>
            <a:ext cx="691662" cy="508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43BCFB3-8FB7-4A4E-AF4E-4402DE805910}"/>
              </a:ext>
            </a:extLst>
          </p:cNvPr>
          <p:cNvSpPr txBox="1"/>
          <p:nvPr/>
        </p:nvSpPr>
        <p:spPr>
          <a:xfrm>
            <a:off x="4939222" y="2932201"/>
            <a:ext cx="2226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Obligation Profile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E0BCE2D-A660-E549-B2F8-ACB55E806BDB}"/>
              </a:ext>
            </a:extLst>
          </p:cNvPr>
          <p:cNvCxnSpPr>
            <a:cxnSpLocks/>
          </p:cNvCxnSpPr>
          <p:nvPr/>
        </p:nvCxnSpPr>
        <p:spPr>
          <a:xfrm>
            <a:off x="2113282" y="2353691"/>
            <a:ext cx="372010" cy="6029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5145103-C81E-CC46-81D1-577319AFCCF9}"/>
              </a:ext>
            </a:extLst>
          </p:cNvPr>
          <p:cNvSpPr txBox="1"/>
          <p:nvPr/>
        </p:nvSpPr>
        <p:spPr>
          <a:xfrm>
            <a:off x="1337076" y="1820963"/>
            <a:ext cx="1811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NSF Funding Profile</a:t>
            </a:r>
          </a:p>
          <a:p>
            <a:r>
              <a:rPr lang="en-US" sz="1400" dirty="0">
                <a:solidFill>
                  <a:srgbClr val="FF0000"/>
                </a:solidFill>
              </a:rPr>
              <a:t>(No contingency)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14CF3C1-1264-024C-8189-F207E089C2B5}"/>
              </a:ext>
            </a:extLst>
          </p:cNvPr>
          <p:cNvCxnSpPr>
            <a:cxnSpLocks/>
          </p:cNvCxnSpPr>
          <p:nvPr/>
        </p:nvCxnSpPr>
        <p:spPr>
          <a:xfrm>
            <a:off x="3272471" y="1796858"/>
            <a:ext cx="288235" cy="570339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A8CCA19-2FB0-7A44-9F70-0F499365338F}"/>
              </a:ext>
            </a:extLst>
          </p:cNvPr>
          <p:cNvSpPr txBox="1"/>
          <p:nvPr/>
        </p:nvSpPr>
        <p:spPr>
          <a:xfrm>
            <a:off x="2789838" y="1343909"/>
            <a:ext cx="1984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NSF Funding Profile</a:t>
            </a:r>
          </a:p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(Including contingency)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E81373-742D-2F4F-B3C6-8F1888BA2ACF}"/>
              </a:ext>
            </a:extLst>
          </p:cNvPr>
          <p:cNvSpPr txBox="1"/>
          <p:nvPr/>
        </p:nvSpPr>
        <p:spPr>
          <a:xfrm>
            <a:off x="7563083" y="361931"/>
            <a:ext cx="142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Charge: 3c</a:t>
            </a:r>
          </a:p>
        </p:txBody>
      </p:sp>
    </p:spTree>
    <p:extLst>
      <p:ext uri="{BB962C8B-B14F-4D97-AF65-F5344CB8AC3E}">
        <p14:creationId xmlns:p14="http://schemas.microsoft.com/office/powerpoint/2010/main" val="17745851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769462-31C6-2A47-8F37-3FDFC2614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792" y="972273"/>
            <a:ext cx="8711757" cy="5736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project has followed the guidance from NSF (DocDB-14136)</a:t>
            </a:r>
          </a:p>
          <a:p>
            <a:pPr lvl="1"/>
            <a:r>
              <a:rPr lang="en-US" dirty="0"/>
              <a:t>NSF expects that the project will not be able to follow the plan presented at FDR and that variances will accumulate</a:t>
            </a:r>
          </a:p>
          <a:p>
            <a:pPr lvl="1"/>
            <a:r>
              <a:rPr lang="en-US" dirty="0"/>
              <a:t>Resources should not be added to the baseline for Covid-19 expenditures</a:t>
            </a:r>
          </a:p>
          <a:p>
            <a:pPr lvl="2"/>
            <a:r>
              <a:rPr lang="en-US" dirty="0"/>
              <a:t>Expenses for Covid-19 are tracked separately (reported monthly to NSF)</a:t>
            </a:r>
          </a:p>
          <a:p>
            <a:pPr lvl="1"/>
            <a:r>
              <a:rPr lang="en-US" dirty="0"/>
              <a:t>Schedule updates due to Covid-19 delays allowed (even retroactively for activities that have not started – used only in very few cases). Costs due to increased escalation tracked in BCR log</a:t>
            </a:r>
          </a:p>
          <a:p>
            <a:r>
              <a:rPr lang="en-US" dirty="0"/>
              <a:t>Delays due to Covid-19 has caused significant Schedule Variances in most areas</a:t>
            </a:r>
          </a:p>
          <a:p>
            <a:pPr lvl="1"/>
            <a:r>
              <a:rPr lang="en-US" dirty="0"/>
              <a:t>In particular, due to delayed procurements</a:t>
            </a:r>
          </a:p>
          <a:p>
            <a:r>
              <a:rPr lang="en-US" dirty="0"/>
              <a:t>We have negative cost variances in some areas, mainly in labor</a:t>
            </a:r>
          </a:p>
          <a:p>
            <a:pPr lvl="1"/>
            <a:r>
              <a:rPr lang="en-US" dirty="0"/>
              <a:t>Partially offset by positive variances for, e.g., travel that has not been possible</a:t>
            </a:r>
          </a:p>
          <a:p>
            <a:pPr lvl="1"/>
            <a:r>
              <a:rPr lang="en-US" dirty="0"/>
              <a:t>In some areas scientific labor has been used instead of paid technicians/engineers due to hiring freezes at universities</a:t>
            </a:r>
          </a:p>
          <a:p>
            <a:pPr lvl="1"/>
            <a:r>
              <a:rPr lang="en-US" dirty="0"/>
              <a:t>We have largely avoided standing army costs, e.g., for TFPX module production were staff hiring has been delayed</a:t>
            </a:r>
          </a:p>
          <a:p>
            <a:r>
              <a:rPr lang="en-US" dirty="0"/>
              <a:t>The rate of SV increase has been reduced over the last few months as we return to more regular working conditions and some delayed procurements are executed</a:t>
            </a:r>
          </a:p>
          <a:p>
            <a:r>
              <a:rPr lang="en-US" dirty="0"/>
              <a:t>We have implemented a series of “Covid-19 BCRs” to align the project baseline schedule closer with the working schedule</a:t>
            </a:r>
          </a:p>
          <a:p>
            <a:pPr lvl="1"/>
            <a:r>
              <a:rPr lang="en-US" dirty="0"/>
              <a:t>Goal is to have a baseline that more closely tracks actual progress</a:t>
            </a:r>
          </a:p>
          <a:p>
            <a:pPr lvl="1"/>
            <a:r>
              <a:rPr lang="en-US" dirty="0"/>
              <a:t>These BCR only address schedule delays – we are not adding new resources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3F7B20-685F-4748-9D23-DCE1A3911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Approach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444D5-DD71-FA41-8524-F3E67962D794}"/>
              </a:ext>
            </a:extLst>
          </p:cNvPr>
          <p:cNvSpPr txBox="1"/>
          <p:nvPr/>
        </p:nvSpPr>
        <p:spPr>
          <a:xfrm>
            <a:off x="7717533" y="277949"/>
            <a:ext cx="142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Charge: 2c</a:t>
            </a:r>
          </a:p>
        </p:txBody>
      </p:sp>
    </p:spTree>
    <p:extLst>
      <p:ext uri="{BB962C8B-B14F-4D97-AF65-F5344CB8AC3E}">
        <p14:creationId xmlns:p14="http://schemas.microsoft.com/office/powerpoint/2010/main" val="235715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620B84-220B-5940-B2F9-A7072E228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836" y="972273"/>
            <a:ext cx="8337153" cy="5521124"/>
          </a:xfrm>
        </p:spPr>
        <p:txBody>
          <a:bodyPr/>
          <a:lstStyle/>
          <a:p>
            <a:r>
              <a:rPr lang="en-US" dirty="0"/>
              <a:t>The Covid-19 expenses the project has incurred so far has almost entirely been due to labor inefficiency</a:t>
            </a:r>
          </a:p>
          <a:p>
            <a:pPr lvl="1"/>
            <a:r>
              <a:rPr lang="en-US" dirty="0"/>
              <a:t>Working from home with limited resources and reduced communication</a:t>
            </a:r>
          </a:p>
          <a:p>
            <a:pPr lvl="1"/>
            <a:r>
              <a:rPr lang="en-US" dirty="0"/>
              <a:t>Work restrictions, e.g., number of people in a lab at the same time</a:t>
            </a:r>
          </a:p>
          <a:p>
            <a:pPr lvl="1"/>
            <a:r>
              <a:rPr lang="en-US" dirty="0"/>
              <a:t>Travel limitations, e.g., work at test beams, but also prevents valuable in person meetings</a:t>
            </a:r>
          </a:p>
          <a:p>
            <a:r>
              <a:rPr lang="en-US" dirty="0"/>
              <a:t>We estimate these losses by L3 area on a monthly basis using expert opinion for the labor inefficiency</a:t>
            </a:r>
          </a:p>
          <a:p>
            <a:r>
              <a:rPr lang="en-US" dirty="0"/>
              <a:t>We also have BAC changes due to escalation when implementing the Covid-19 delays in the baseline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0B98C6-7B65-9A41-9A71-D919DEE21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Realized Covid-19 Costs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09E691-C50F-AD42-9613-B80A726DC4A0}"/>
              </a:ext>
            </a:extLst>
          </p:cNvPr>
          <p:cNvSpPr txBox="1"/>
          <p:nvPr/>
        </p:nvSpPr>
        <p:spPr>
          <a:xfrm>
            <a:off x="7717533" y="277949"/>
            <a:ext cx="142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Charge: 2c</a:t>
            </a:r>
          </a:p>
        </p:txBody>
      </p:sp>
    </p:spTree>
    <p:extLst>
      <p:ext uri="{BB962C8B-B14F-4D97-AF65-F5344CB8AC3E}">
        <p14:creationId xmlns:p14="http://schemas.microsoft.com/office/powerpoint/2010/main" val="25901502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AA78BE-0337-204A-8431-3DEABE6AE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837" y="972272"/>
            <a:ext cx="8449918" cy="2234065"/>
          </a:xfrm>
        </p:spPr>
        <p:txBody>
          <a:bodyPr>
            <a:normAutofit/>
          </a:bodyPr>
          <a:lstStyle/>
          <a:p>
            <a:r>
              <a:rPr lang="en-US" dirty="0"/>
              <a:t>In the first 14 months of the project, we have incurred to following costs due to Covid-19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DB537E-5F13-5A41-B245-C50FE3CE7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Summary of Actual Covid-19 Costs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578140-AEBC-AB46-BC52-A1B0628FE976}"/>
              </a:ext>
            </a:extLst>
          </p:cNvPr>
          <p:cNvSpPr txBox="1"/>
          <p:nvPr/>
        </p:nvSpPr>
        <p:spPr>
          <a:xfrm>
            <a:off x="302238" y="3535877"/>
            <a:ext cx="3550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Total Covid-19 Expensed by L3 Area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9F4E7F-CE71-2A4E-BE2E-849192BBBCC8}"/>
              </a:ext>
            </a:extLst>
          </p:cNvPr>
          <p:cNvSpPr txBox="1"/>
          <p:nvPr/>
        </p:nvSpPr>
        <p:spPr>
          <a:xfrm>
            <a:off x="4742378" y="3522025"/>
            <a:ext cx="3550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 of expenses in May 2021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0FFF3539-2470-244F-8512-1D027161B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844347"/>
              </p:ext>
            </p:extLst>
          </p:nvPr>
        </p:nvGraphicFramePr>
        <p:xfrm>
          <a:off x="1524000" y="1864423"/>
          <a:ext cx="60960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0535">
                  <a:extLst>
                    <a:ext uri="{9D8B030D-6E8A-4147-A177-3AD203B41FA5}">
                      <a16:colId xmlns:a16="http://schemas.microsoft.com/office/drawing/2014/main" val="3139828036"/>
                    </a:ext>
                  </a:extLst>
                </a:gridCol>
                <a:gridCol w="1765465">
                  <a:extLst>
                    <a:ext uri="{9D8B030D-6E8A-4147-A177-3AD203B41FA5}">
                      <a16:colId xmlns:a16="http://schemas.microsoft.com/office/drawing/2014/main" val="3864994148"/>
                    </a:ext>
                  </a:extLst>
                </a:gridCol>
              </a:tblGrid>
              <a:tr h="117170">
                <a:tc>
                  <a:txBody>
                    <a:bodyPr/>
                    <a:lstStyle/>
                    <a:p>
                      <a:r>
                        <a:rPr lang="en-US" dirty="0"/>
                        <a:t>Expense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Cost $k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751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Actuals (mainly labor inefficiency)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197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BAC Changes from ”Covid-19 BCRs”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247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915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119183"/>
                  </a:ext>
                </a:extLst>
              </a:tr>
            </a:tbl>
          </a:graphicData>
        </a:graphic>
      </p:graphicFrame>
      <p:pic>
        <p:nvPicPr>
          <p:cNvPr id="10" name="Picture 9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3AD6860E-BB80-A14E-9D29-CDF2677200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008" b="68627"/>
          <a:stretch/>
        </p:blipFill>
        <p:spPr>
          <a:xfrm>
            <a:off x="370396" y="3977034"/>
            <a:ext cx="3082426" cy="2586416"/>
          </a:xfrm>
          <a:prstGeom prst="rect">
            <a:avLst/>
          </a:prstGeom>
        </p:spPr>
      </p:pic>
      <p:pic>
        <p:nvPicPr>
          <p:cNvPr id="12" name="Picture 11" descr="Table&#10;&#10;Description automatically generated">
            <a:extLst>
              <a:ext uri="{FF2B5EF4-FFF2-40B4-BE49-F238E27FC236}">
                <a16:creationId xmlns:a16="http://schemas.microsoft.com/office/drawing/2014/main" id="{493980E2-BB36-7347-9893-6216456D9E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088"/>
          <a:stretch/>
        </p:blipFill>
        <p:spPr>
          <a:xfrm>
            <a:off x="3796497" y="3974344"/>
            <a:ext cx="4988689" cy="258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968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51B95C-A817-5041-BC1A-603F36F49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836" y="972273"/>
            <a:ext cx="8562713" cy="210112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Three scenarios has been considered</a:t>
            </a:r>
          </a:p>
          <a:p>
            <a:pPr lvl="1"/>
            <a:r>
              <a:rPr lang="en-US" dirty="0"/>
              <a:t>We estimate a 5.8 months incurred delay so far</a:t>
            </a:r>
          </a:p>
          <a:p>
            <a:pPr lvl="1"/>
            <a:r>
              <a:rPr lang="en-US" dirty="0"/>
              <a:t>The High Scenario adds 2.8 month of future delays</a:t>
            </a:r>
          </a:p>
          <a:p>
            <a:r>
              <a:rPr lang="en-US" dirty="0"/>
              <a:t>This table below summarizes the cost impact of the different scenarios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C41F5D-B17D-2944-9FFA-55B7A577C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Impact Modelling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5CD10D-6A32-874C-89EE-3731D60A3F24}"/>
              </a:ext>
            </a:extLst>
          </p:cNvPr>
          <p:cNvSpPr txBox="1"/>
          <p:nvPr/>
        </p:nvSpPr>
        <p:spPr>
          <a:xfrm>
            <a:off x="7559695" y="319890"/>
            <a:ext cx="142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Charge: 2c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6788AF-3E99-5F4B-850E-6FAD04A7F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57" y="2915886"/>
            <a:ext cx="7841590" cy="36222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DBB1A3-2A62-3141-8743-CE7149D1C752}"/>
              </a:ext>
            </a:extLst>
          </p:cNvPr>
          <p:cNvSpPr txBox="1"/>
          <p:nvPr/>
        </p:nvSpPr>
        <p:spPr>
          <a:xfrm>
            <a:off x="5502166" y="6080234"/>
            <a:ext cx="3242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Details in L. Taylor’s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389113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5ECDF3-4953-CC41-9F9E-D6B7C8E22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837" y="972273"/>
            <a:ext cx="8349028" cy="552112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NSF has presented guidance for the process to re-baseline the project</a:t>
            </a:r>
          </a:p>
          <a:p>
            <a:pPr lvl="1"/>
            <a:r>
              <a:rPr lang="en-US" dirty="0"/>
              <a:t>This would allow adding budget to the project</a:t>
            </a:r>
          </a:p>
          <a:p>
            <a:pPr lvl="1"/>
            <a:r>
              <a:rPr lang="en-US" dirty="0"/>
              <a:t>Changes over $10M (CMS+ATLAS) will require NSB approval</a:t>
            </a:r>
          </a:p>
          <a:p>
            <a:r>
              <a:rPr lang="en-US" dirty="0"/>
              <a:t>The delays due to Covid-19 has affected all aspects of the CMS (and ATLAS) HL-LHC upgrades</a:t>
            </a:r>
          </a:p>
          <a:p>
            <a:pPr lvl="1"/>
            <a:r>
              <a:rPr lang="en-US" dirty="0"/>
              <a:t>The current CERN schedule for LS3 provides insufficient float for several of the HL-LHC upgrades</a:t>
            </a:r>
          </a:p>
          <a:p>
            <a:pPr lvl="2"/>
            <a:r>
              <a:rPr lang="en-US" dirty="0"/>
              <a:t>This is a more significant issue for the non-NSF scope – but we have also lost significant float during the start of the MREFC</a:t>
            </a:r>
          </a:p>
          <a:p>
            <a:pPr lvl="2"/>
            <a:r>
              <a:rPr lang="en-US" dirty="0"/>
              <a:t>The P2UG has made is clear that several projects don’t have sufficient float</a:t>
            </a:r>
          </a:p>
          <a:p>
            <a:r>
              <a:rPr lang="en-US" dirty="0"/>
              <a:t>CERN has started a process to understand the impact of the delays</a:t>
            </a:r>
          </a:p>
          <a:p>
            <a:r>
              <a:rPr lang="en-US" dirty="0"/>
              <a:t>CERN is encouraging projects to proceed as fast as possible and review what schedule gains can be made with descopes or staging of upgrades</a:t>
            </a:r>
          </a:p>
          <a:p>
            <a:pPr lvl="1"/>
            <a:r>
              <a:rPr lang="en-US" dirty="0"/>
              <a:t>Any updates to the CERN schedule for LS3 are probably not expected until at the earliest end of this calendar year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70E698-3BB9-424F-B9B8-6AD8DA739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Re-baselining</a:t>
            </a:r>
          </a:p>
        </p:txBody>
      </p:sp>
    </p:spTree>
    <p:extLst>
      <p:ext uri="{BB962C8B-B14F-4D97-AF65-F5344CB8AC3E}">
        <p14:creationId xmlns:p14="http://schemas.microsoft.com/office/powerpoint/2010/main" val="15217259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E41847-73E3-254A-B7CE-57C1A1F97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836" y="972273"/>
            <a:ext cx="8361564" cy="50448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CMS MREFC is in a position to prepare an updated baseline including the anticipated costs for Covid-19 in early 2022</a:t>
            </a:r>
          </a:p>
          <a:p>
            <a:pPr lvl="1"/>
            <a:r>
              <a:rPr lang="en-US" dirty="0"/>
              <a:t>Uncertainties, e.g., in supply chains, will remain and would be treated as risks</a:t>
            </a:r>
          </a:p>
          <a:p>
            <a:r>
              <a:rPr lang="en-US" dirty="0"/>
              <a:t>With the current CERN schedule for LS3 this will not provide sufficient schedule float, in particular, for TFPX</a:t>
            </a:r>
          </a:p>
          <a:p>
            <a:pPr lvl="1"/>
            <a:r>
              <a:rPr lang="en-US" dirty="0"/>
              <a:t>Options to expedite module production (foreseen as a possibility by the FDR) or to stage some of the disks could provide for additional schedule float</a:t>
            </a:r>
          </a:p>
          <a:p>
            <a:r>
              <a:rPr lang="en-US" dirty="0"/>
              <a:t>We plan to work with NSF to decide when the remaining Covid-19 uncertainties are sufficiently under control to proceed with a </a:t>
            </a:r>
            <a:r>
              <a:rPr lang="en-US" dirty="0" err="1"/>
              <a:t>rebaselining</a:t>
            </a:r>
            <a:endParaRPr lang="en-US" dirty="0"/>
          </a:p>
          <a:p>
            <a:pPr lvl="1"/>
            <a:r>
              <a:rPr lang="en-US" dirty="0"/>
              <a:t>Getting funding in FY24 would require </a:t>
            </a:r>
            <a:r>
              <a:rPr lang="en-US" dirty="0" err="1"/>
              <a:t>rebaselining</a:t>
            </a:r>
            <a:r>
              <a:rPr lang="en-US" dirty="0"/>
              <a:t> in the next 12 months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6911B3-F824-BF4A-AB6E-344168E1A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Readiness for </a:t>
            </a:r>
            <a:r>
              <a:rPr lang="en-US" dirty="0" err="1"/>
              <a:t>Rebaselining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DAF1A2-6037-E044-8F63-BD088FBB3781}"/>
              </a:ext>
            </a:extLst>
          </p:cNvPr>
          <p:cNvSpPr txBox="1"/>
          <p:nvPr/>
        </p:nvSpPr>
        <p:spPr>
          <a:xfrm>
            <a:off x="1108841" y="5927834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dirty="0">
                <a:solidFill>
                  <a:srgbClr val="FF0000"/>
                </a:solidFill>
              </a:rPr>
              <a:t>The project appreciate the opportunity to </a:t>
            </a:r>
          </a:p>
          <a:p>
            <a:pPr lvl="1" algn="ctr"/>
            <a:r>
              <a:rPr lang="en-US" sz="2400" dirty="0" err="1">
                <a:solidFill>
                  <a:srgbClr val="FF0000"/>
                </a:solidFill>
              </a:rPr>
              <a:t>rebaseline</a:t>
            </a:r>
            <a:r>
              <a:rPr lang="en-US" sz="2400" dirty="0">
                <a:solidFill>
                  <a:srgbClr val="FF0000"/>
                </a:solidFill>
              </a:rPr>
              <a:t> once the conditions are understood </a:t>
            </a:r>
          </a:p>
        </p:txBody>
      </p:sp>
    </p:spTree>
    <p:extLst>
      <p:ext uri="{BB962C8B-B14F-4D97-AF65-F5344CB8AC3E}">
        <p14:creationId xmlns:p14="http://schemas.microsoft.com/office/powerpoint/2010/main" val="3147598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D33D43-F755-AE4C-98A1-718B7645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837" y="972273"/>
            <a:ext cx="8396597" cy="552112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MREFC project started April 1, 2020, just as the Covid-19 pandemic shut down most universities and labs</a:t>
            </a:r>
          </a:p>
          <a:p>
            <a:pPr lvl="1"/>
            <a:r>
              <a:rPr lang="en-US" dirty="0"/>
              <a:t>Continued to make good progress in many areas for design and simulations etc.</a:t>
            </a:r>
          </a:p>
          <a:p>
            <a:pPr lvl="1"/>
            <a:r>
              <a:rPr lang="en-US" dirty="0"/>
              <a:t>Many lab-based activities, e.g., irradiations and test beams were significantly delayed</a:t>
            </a:r>
          </a:p>
          <a:p>
            <a:pPr lvl="1"/>
            <a:r>
              <a:rPr lang="en-US" dirty="0"/>
              <a:t>The project has accumulated significant delays due to Covid-19</a:t>
            </a:r>
          </a:p>
          <a:p>
            <a:pPr lvl="2"/>
            <a:r>
              <a:rPr lang="en-US" dirty="0"/>
              <a:t>Many of these delays are now incorporated in the baseline as we proceed towards more normal working conditions with respect to Covid-19</a:t>
            </a:r>
          </a:p>
          <a:p>
            <a:r>
              <a:rPr lang="en-US" dirty="0"/>
              <a:t>Project is reporting EVM status to NSF on a monthly basis</a:t>
            </a:r>
          </a:p>
          <a:p>
            <a:r>
              <a:rPr lang="en-US" dirty="0"/>
              <a:t>TFPX ready for technical review by Summer 2022</a:t>
            </a:r>
          </a:p>
          <a:p>
            <a:r>
              <a:rPr lang="en-US" dirty="0"/>
              <a:t>Re-baseline for Covid-19 could be possible in early 2022</a:t>
            </a:r>
          </a:p>
          <a:p>
            <a:pPr lvl="1"/>
            <a:r>
              <a:rPr lang="en-US" dirty="0"/>
              <a:t>Need input from CERN on LS3 schedule to understand schedule contingency</a:t>
            </a:r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We thank NSF for their continued support for CMS upgrades</a:t>
            </a: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8DEAE4-CA42-414C-BF8C-E53EA8108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634754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B0C571-02FF-0348-88FC-6098CCFD4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/ Reference</a:t>
            </a:r>
          </a:p>
        </p:txBody>
      </p:sp>
    </p:spTree>
    <p:extLst>
      <p:ext uri="{BB962C8B-B14F-4D97-AF65-F5344CB8AC3E}">
        <p14:creationId xmlns:p14="http://schemas.microsoft.com/office/powerpoint/2010/main" val="2454288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305" y="184452"/>
            <a:ext cx="7405245" cy="625776"/>
          </a:xfrm>
        </p:spPr>
        <p:txBody>
          <a:bodyPr/>
          <a:lstStyle/>
          <a:p>
            <a:r>
              <a:rPr lang="en-US" altLang="en-US" sz="3200" dirty="0">
                <a:solidFill>
                  <a:srgbClr val="D50001"/>
                </a:solidFill>
              </a:rPr>
              <a:t>A. Ryd - Deputy Project Manager and NSF PI</a:t>
            </a:r>
            <a:br>
              <a:rPr lang="en-US" altLang="en-US" sz="3200" dirty="0">
                <a:solidFill>
                  <a:srgbClr val="D50001"/>
                </a:solidFill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41300">
              <a:lnSpc>
                <a:spcPct val="120000"/>
              </a:lnSpc>
              <a:buClr>
                <a:srgbClr val="0070C0"/>
              </a:buClr>
              <a:buFont typeface="Wingdings" charset="2"/>
              <a:buChar char=""/>
            </a:pPr>
            <a:r>
              <a:rPr lang="en-US" altLang="en-US" sz="2600" dirty="0"/>
              <a:t>Professor, Cornell 2003 - present</a:t>
            </a:r>
          </a:p>
          <a:p>
            <a:pPr marL="527050" lvl="1">
              <a:lnSpc>
                <a:spcPct val="120000"/>
              </a:lnSpc>
              <a:buClr>
                <a:srgbClr val="FF0000"/>
              </a:buClr>
              <a:buSzPct val="80000"/>
            </a:pPr>
            <a:r>
              <a:rPr lang="en-US" altLang="en-US" sz="2000" dirty="0"/>
              <a:t>CMS 2005-present</a:t>
            </a:r>
          </a:p>
          <a:p>
            <a:pPr marL="812800" lvl="2">
              <a:lnSpc>
                <a:spcPct val="120000"/>
              </a:lnSpc>
              <a:buSzPct val="45000"/>
              <a:buFont typeface="Arial" charset="0"/>
              <a:buChar char="•"/>
              <a:tabLst>
                <a:tab pos="512763" algn="l"/>
              </a:tabLst>
            </a:pPr>
            <a:r>
              <a:rPr lang="en-US" altLang="en-US" dirty="0"/>
              <a:t>HL-LHC Upgrade MREFC PI (2020-present)</a:t>
            </a:r>
          </a:p>
          <a:p>
            <a:pPr marL="812800" lvl="2">
              <a:lnSpc>
                <a:spcPct val="120000"/>
              </a:lnSpc>
              <a:buSzPct val="45000"/>
              <a:buFont typeface="Arial" charset="0"/>
              <a:buChar char="•"/>
              <a:tabLst>
                <a:tab pos="512763" algn="l"/>
              </a:tabLst>
            </a:pPr>
            <a:r>
              <a:rPr lang="en-US" altLang="en-US" dirty="0"/>
              <a:t>HL-LHC U.S. CMS Deputy Upgrade Project Manager (2014-present)</a:t>
            </a:r>
          </a:p>
          <a:p>
            <a:pPr marL="812800" lvl="2">
              <a:lnSpc>
                <a:spcPct val="120000"/>
              </a:lnSpc>
              <a:buSzPct val="45000"/>
              <a:buFont typeface="Arial" charset="0"/>
              <a:buChar char="•"/>
              <a:tabLst>
                <a:tab pos="512763" algn="l"/>
              </a:tabLst>
            </a:pPr>
            <a:r>
              <a:rPr lang="en-US" altLang="en-US" dirty="0"/>
              <a:t>CMS Run Coordinator (2010(deputy)&amp;2011)</a:t>
            </a:r>
          </a:p>
          <a:p>
            <a:pPr marL="812800" lvl="2">
              <a:lnSpc>
                <a:spcPct val="120000"/>
              </a:lnSpc>
              <a:buSzPct val="45000"/>
              <a:buFont typeface="Arial" charset="0"/>
              <a:buChar char="•"/>
              <a:tabLst>
                <a:tab pos="512763" algn="l"/>
              </a:tabLst>
            </a:pPr>
            <a:r>
              <a:rPr lang="en-US" altLang="en-US" dirty="0"/>
              <a:t>Convener of Track Trigger Integration Group (2009 and 2012-2014)</a:t>
            </a:r>
          </a:p>
          <a:p>
            <a:pPr marL="812800" lvl="2">
              <a:lnSpc>
                <a:spcPct val="120000"/>
              </a:lnSpc>
              <a:buSzPct val="45000"/>
              <a:buFont typeface="Arial" charset="0"/>
              <a:buChar char="•"/>
              <a:tabLst>
                <a:tab pos="512763" algn="l"/>
              </a:tabLst>
            </a:pPr>
            <a:r>
              <a:rPr lang="en-US" altLang="en-US" dirty="0"/>
              <a:t>Pixel Online Software/DAQ (2005-2010)</a:t>
            </a:r>
          </a:p>
          <a:p>
            <a:pPr marL="812800" lvl="2">
              <a:lnSpc>
                <a:spcPct val="120000"/>
              </a:lnSpc>
              <a:buSzPct val="45000"/>
              <a:buFont typeface="Arial" charset="0"/>
              <a:buChar char="•"/>
              <a:tabLst>
                <a:tab pos="512763" algn="l"/>
              </a:tabLst>
            </a:pPr>
            <a:r>
              <a:rPr lang="en-US" altLang="en-US" dirty="0"/>
              <a:t>SUSY Searches and </a:t>
            </a:r>
            <a:r>
              <a:rPr lang="en-US" altLang="en-US" dirty="0" err="1"/>
              <a:t>ttH</a:t>
            </a:r>
            <a:endParaRPr lang="en-US" altLang="en-US" dirty="0"/>
          </a:p>
          <a:p>
            <a:pPr marL="527050" lvl="1">
              <a:lnSpc>
                <a:spcPct val="120000"/>
              </a:lnSpc>
              <a:buClr>
                <a:srgbClr val="FF0000"/>
              </a:buClr>
              <a:buSzPct val="80000"/>
            </a:pPr>
            <a:r>
              <a:rPr lang="en-US" altLang="en-US" sz="2000" dirty="0"/>
              <a:t>CLEO-c 2003-2011</a:t>
            </a:r>
          </a:p>
          <a:p>
            <a:pPr marL="812800" lvl="2">
              <a:lnSpc>
                <a:spcPct val="120000"/>
              </a:lnSpc>
              <a:buSzPct val="45000"/>
              <a:buFont typeface="Arial" charset="0"/>
              <a:buChar char="•"/>
            </a:pPr>
            <a:r>
              <a:rPr lang="en-US" altLang="en-US" dirty="0"/>
              <a:t>Hadronic D-decays and Precision Tracking</a:t>
            </a:r>
          </a:p>
        </p:txBody>
      </p:sp>
    </p:spTree>
    <p:extLst>
      <p:ext uri="{BB962C8B-B14F-4D97-AF65-F5344CB8AC3E}">
        <p14:creationId xmlns:p14="http://schemas.microsoft.com/office/powerpoint/2010/main" val="20305810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C2F025-1BFA-C14E-9293-D4C88D69D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NSF Covid-19 Guidance (DocDB-14136)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4DD1355-0D41-D049-82B1-6D8A914BF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00" y="873234"/>
            <a:ext cx="6814125" cy="575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53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D50001"/>
                </a:solidFill>
              </a:rPr>
              <a:t>Summary of CMS HL-LHC Upgrades</a:t>
            </a:r>
            <a:br>
              <a:rPr lang="en-US" altLang="en-US" sz="4000" dirty="0">
                <a:solidFill>
                  <a:srgbClr val="D50001"/>
                </a:solidFill>
              </a:rPr>
            </a:br>
            <a:endParaRPr lang="en-US" sz="40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74291" y="3280335"/>
            <a:ext cx="663932" cy="421447"/>
          </a:xfrm>
          <a:prstGeom prst="rect">
            <a:avLst/>
          </a:prstGeom>
          <a:noFill/>
          <a:ln w="9525" cap="flat">
            <a:solidFill>
              <a:srgbClr val="579D1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1632" rIns="90000" bIns="45000" anchor="ctr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ctr"/>
            <a:r>
              <a:rPr lang="en-US" altLang="en-US" sz="2200">
                <a:solidFill>
                  <a:srgbClr val="579D1C"/>
                </a:solidFill>
              </a:rPr>
              <a:t>DOE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667697" y="827125"/>
            <a:ext cx="663931" cy="421447"/>
          </a:xfrm>
          <a:prstGeom prst="rect">
            <a:avLst/>
          </a:prstGeom>
          <a:noFill/>
          <a:ln w="9525" cap="flat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1632" rIns="90000" bIns="45000" anchor="ctr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ctr"/>
            <a:r>
              <a:rPr lang="en-US" altLang="en-US" sz="2200" dirty="0">
                <a:solidFill>
                  <a:srgbClr val="00B0F0"/>
                </a:solidFill>
              </a:rPr>
              <a:t>NSF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259866" y="827125"/>
            <a:ext cx="663932" cy="421447"/>
          </a:xfrm>
          <a:prstGeom prst="rect">
            <a:avLst/>
          </a:prstGeom>
          <a:noFill/>
          <a:ln w="9525" cap="flat">
            <a:solidFill>
              <a:srgbClr val="579D1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1632" rIns="90000" bIns="45000" anchor="ctr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ctr"/>
            <a:r>
              <a:rPr lang="en-US" altLang="en-US" sz="2200">
                <a:solidFill>
                  <a:srgbClr val="579D1C"/>
                </a:solidFill>
              </a:rPr>
              <a:t>DOE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017460" y="845129"/>
            <a:ext cx="388854" cy="37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1632" rIns="90000" bIns="45000"/>
          <a:lstStyle/>
          <a:p>
            <a:r>
              <a:rPr lang="en-US" altLang="en-US" sz="22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and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8043888" y="1048272"/>
            <a:ext cx="663931" cy="421447"/>
          </a:xfrm>
          <a:prstGeom prst="rect">
            <a:avLst/>
          </a:prstGeom>
          <a:noFill/>
          <a:ln w="9525" cap="flat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1632" rIns="90000" bIns="45000" anchor="ctr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ctr"/>
            <a:r>
              <a:rPr lang="en-US" altLang="en-US" sz="2200" dirty="0">
                <a:solidFill>
                  <a:srgbClr val="00B0F0"/>
                </a:solidFill>
              </a:rPr>
              <a:t>NSF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8326966" y="1903174"/>
            <a:ext cx="663931" cy="421447"/>
          </a:xfrm>
          <a:prstGeom prst="rect">
            <a:avLst/>
          </a:prstGeom>
          <a:noFill/>
          <a:ln w="9525" cap="flat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1632" rIns="90000" bIns="45000" anchor="ctr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ctr"/>
            <a:r>
              <a:rPr lang="en-US" altLang="en-US" sz="2200" dirty="0">
                <a:solidFill>
                  <a:srgbClr val="00B0F0"/>
                </a:solidFill>
              </a:rPr>
              <a:t>NSF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145913" y="6229741"/>
            <a:ext cx="663931" cy="421447"/>
          </a:xfrm>
          <a:prstGeom prst="rect">
            <a:avLst/>
          </a:prstGeom>
          <a:noFill/>
          <a:ln w="9525" cap="flat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1632" rIns="90000" bIns="45000" anchor="ctr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ctr"/>
            <a:r>
              <a:rPr lang="en-US" altLang="en-US" sz="2200" dirty="0">
                <a:solidFill>
                  <a:srgbClr val="00B0F0"/>
                </a:solidFill>
              </a:rPr>
              <a:t>NSF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95"/>
          <a:stretch/>
        </p:blipFill>
        <p:spPr>
          <a:xfrm>
            <a:off x="1584305" y="2029752"/>
            <a:ext cx="5799909" cy="34087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4099" y="960896"/>
            <a:ext cx="4596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Trigger/HLT/DAQ</a:t>
            </a:r>
          </a:p>
          <a:p>
            <a:pPr marL="173038" indent="-173038">
              <a:buFont typeface="Arial" charset="0"/>
              <a:buChar char="•"/>
            </a:pPr>
            <a:r>
              <a:rPr lang="en-US" dirty="0"/>
              <a:t>Track information in L1-Trigger</a:t>
            </a:r>
          </a:p>
          <a:p>
            <a:pPr marL="173038" indent="-173038">
              <a:buFont typeface="Arial" charset="0"/>
              <a:buChar char="•"/>
            </a:pPr>
            <a:r>
              <a:rPr lang="en-US" dirty="0"/>
              <a:t>L1-Trigger: 12.5 </a:t>
            </a:r>
            <a:r>
              <a:rPr lang="en-US" dirty="0" err="1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dirty="0" err="1"/>
              <a:t>s</a:t>
            </a:r>
            <a:r>
              <a:rPr lang="en-US" dirty="0"/>
              <a:t> latency – output 750 kHz</a:t>
            </a:r>
          </a:p>
          <a:p>
            <a:pPr marL="173038" indent="-173038">
              <a:buFont typeface="Arial" charset="0"/>
              <a:buChar char="•"/>
            </a:pPr>
            <a:r>
              <a:rPr lang="en-US" dirty="0"/>
              <a:t>HLT output 7.5 kHz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05186" y="1030459"/>
            <a:ext cx="4596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Barrel ECAL/HCAL</a:t>
            </a:r>
          </a:p>
          <a:p>
            <a:pPr marL="173038" indent="-173038">
              <a:buFont typeface="Arial" charset="0"/>
              <a:buChar char="•"/>
            </a:pPr>
            <a:r>
              <a:rPr lang="en-US" dirty="0"/>
              <a:t>Replace FE/BE electronics</a:t>
            </a:r>
          </a:p>
          <a:p>
            <a:pPr marL="173038" indent="-173038">
              <a:buFont typeface="Arial" charset="0"/>
              <a:buChar char="•"/>
            </a:pPr>
            <a:r>
              <a:rPr lang="en-US" dirty="0"/>
              <a:t>Lower ECAL operating temp. (</a:t>
            </a:r>
            <a:r>
              <a:rPr lang="en-US"/>
              <a:t>8 </a:t>
            </a:r>
            <a:r>
              <a:rPr lang="en-US" baseline="30000">
                <a:latin typeface="Symbol" charset="2"/>
                <a:ea typeface="Symbol" charset="2"/>
                <a:cs typeface="Symbol" charset="2"/>
              </a:rPr>
              <a:t>⚬</a:t>
            </a:r>
            <a:r>
              <a:rPr lang="en-US"/>
              <a:t>C</a:t>
            </a:r>
            <a:r>
              <a:rPr lang="en-US" dirty="0"/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83660" y="2278438"/>
            <a:ext cx="28574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Muon</a:t>
            </a:r>
            <a:r>
              <a:rPr lang="en-US" dirty="0">
                <a:solidFill>
                  <a:srgbClr val="0070C0"/>
                </a:solidFill>
              </a:rPr>
              <a:t> Systems</a:t>
            </a:r>
          </a:p>
          <a:p>
            <a:pPr marL="173038" indent="-173038">
              <a:buFont typeface="Arial" charset="0"/>
              <a:buChar char="•"/>
            </a:pPr>
            <a:r>
              <a:rPr lang="en-US" dirty="0"/>
              <a:t>Replace DT &amp; CSC FE/BE Electronics</a:t>
            </a:r>
          </a:p>
          <a:p>
            <a:pPr marL="173038" indent="-173038">
              <a:buFont typeface="Arial" charset="0"/>
              <a:buChar char="•"/>
            </a:pPr>
            <a:r>
              <a:rPr lang="en-US" dirty="0"/>
              <a:t>Complete </a:t>
            </a:r>
            <a:r>
              <a:rPr lang="en-US" dirty="0" err="1"/>
              <a:t>Muon</a:t>
            </a:r>
            <a:r>
              <a:rPr lang="en-US" dirty="0"/>
              <a:t> coverage in region 1.5&lt;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h</a:t>
            </a:r>
            <a:r>
              <a:rPr lang="en-US" dirty="0"/>
              <a:t>&lt;2.4</a:t>
            </a:r>
          </a:p>
          <a:p>
            <a:pPr marL="173038" indent="-173038">
              <a:buFont typeface="Arial" charset="0"/>
              <a:buChar char="•"/>
            </a:pPr>
            <a:r>
              <a:rPr lang="en-US" dirty="0" err="1"/>
              <a:t>Muon</a:t>
            </a:r>
            <a:r>
              <a:rPr lang="en-US" dirty="0"/>
              <a:t> tagging 2.4&lt;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h</a:t>
            </a:r>
            <a:r>
              <a:rPr lang="en-US" dirty="0"/>
              <a:t>&lt;3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3594" y="3823135"/>
            <a:ext cx="4596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New </a:t>
            </a:r>
            <a:r>
              <a:rPr lang="en-US" dirty="0" err="1">
                <a:solidFill>
                  <a:srgbClr val="0070C0"/>
                </a:solidFill>
              </a:rPr>
              <a:t>Endcap</a:t>
            </a:r>
            <a:r>
              <a:rPr lang="en-US" dirty="0">
                <a:solidFill>
                  <a:srgbClr val="0070C0"/>
                </a:solidFill>
              </a:rPr>
              <a:t> Calorimeters</a:t>
            </a:r>
          </a:p>
          <a:p>
            <a:pPr marL="173038" indent="-173038">
              <a:buFont typeface="Arial" charset="0"/>
              <a:buChar char="•"/>
            </a:pPr>
            <a:r>
              <a:rPr lang="en-US" dirty="0"/>
              <a:t>Rad. tolerant – high granularity</a:t>
            </a:r>
          </a:p>
          <a:p>
            <a:pPr marL="173038" indent="-173038">
              <a:buFont typeface="Arial" charset="0"/>
              <a:buChar char="•"/>
            </a:pPr>
            <a:r>
              <a:rPr lang="en-US" dirty="0"/>
              <a:t>3D capable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3594" y="5120050"/>
            <a:ext cx="56981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New Tracker</a:t>
            </a:r>
          </a:p>
          <a:p>
            <a:pPr marL="173038" indent="-173038">
              <a:buFont typeface="Arial" charset="0"/>
              <a:buChar char="•"/>
            </a:pPr>
            <a:r>
              <a:rPr lang="en-US" dirty="0"/>
              <a:t>Rad. tolerant – high granularity – significant less material</a:t>
            </a:r>
          </a:p>
          <a:p>
            <a:pPr marL="173038" indent="-173038">
              <a:buFont typeface="Arial" charset="0"/>
              <a:buChar char="•"/>
            </a:pPr>
            <a:r>
              <a:rPr lang="en-US" dirty="0"/>
              <a:t>40 MHz selective readout (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&gt;2 </a:t>
            </a:r>
            <a:r>
              <a:rPr lang="en-US" dirty="0" err="1"/>
              <a:t>GeV</a:t>
            </a:r>
            <a:r>
              <a:rPr lang="en-US" dirty="0"/>
              <a:t>) in Outer Tracker for L1 -Trigger</a:t>
            </a:r>
          </a:p>
          <a:p>
            <a:pPr marL="173038" indent="-173038">
              <a:buFont typeface="Arial" charset="0"/>
              <a:buChar char="•"/>
            </a:pPr>
            <a:r>
              <a:rPr lang="en-US" dirty="0"/>
              <a:t>Extended coverage to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h</a:t>
            </a:r>
            <a:r>
              <a:rPr lang="en-US" dirty="0"/>
              <a:t>=4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320054" y="1953789"/>
            <a:ext cx="885132" cy="144916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206187" y="3495554"/>
            <a:ext cx="729205" cy="53721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017460" y="3752128"/>
            <a:ext cx="1209230" cy="16178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317405" y="2592729"/>
            <a:ext cx="1066255" cy="75428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880661" y="2444187"/>
            <a:ext cx="1481781" cy="28743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035391" y="4973232"/>
            <a:ext cx="663932" cy="421447"/>
          </a:xfrm>
          <a:prstGeom prst="rect">
            <a:avLst/>
          </a:prstGeom>
          <a:noFill/>
          <a:ln w="9525" cap="flat">
            <a:solidFill>
              <a:srgbClr val="579D1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1632" rIns="90000" bIns="45000" anchor="ctr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ctr"/>
            <a:r>
              <a:rPr lang="en-US" altLang="en-US" sz="2200">
                <a:solidFill>
                  <a:srgbClr val="579D1C"/>
                </a:solidFill>
              </a:rPr>
              <a:t>DOE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15203" y="5438496"/>
            <a:ext cx="30287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MIP Precision Timing Detector</a:t>
            </a:r>
          </a:p>
          <a:p>
            <a:pPr marL="173038" indent="-173038">
              <a:buFont typeface="Arial" charset="0"/>
              <a:buChar char="•"/>
            </a:pPr>
            <a:r>
              <a:rPr lang="en-US" dirty="0"/>
              <a:t>Barrel: Crystal +</a:t>
            </a:r>
            <a:r>
              <a:rPr lang="en-US" dirty="0" err="1"/>
              <a:t>SiPM</a:t>
            </a:r>
            <a:endParaRPr lang="en-US" dirty="0"/>
          </a:p>
          <a:p>
            <a:pPr marL="173038" indent="-173038">
              <a:buFont typeface="Arial" charset="0"/>
              <a:buChar char="•"/>
            </a:pPr>
            <a:r>
              <a:rPr lang="en-US" dirty="0" err="1"/>
              <a:t>Endcap</a:t>
            </a:r>
            <a:r>
              <a:rPr lang="en-US" dirty="0"/>
              <a:t>: Low Gain Avalanche Diodes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4366034" y="3817392"/>
            <a:ext cx="1837983" cy="169706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4373220" y="3530651"/>
            <a:ext cx="1870091" cy="198380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8020488" y="4948481"/>
            <a:ext cx="663932" cy="421447"/>
          </a:xfrm>
          <a:prstGeom prst="rect">
            <a:avLst/>
          </a:prstGeom>
          <a:noFill/>
          <a:ln w="9525" cap="flat">
            <a:solidFill>
              <a:srgbClr val="579D1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1632" rIns="90000" bIns="45000" anchor="ctr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ctr"/>
            <a:r>
              <a:rPr lang="en-US" altLang="en-US" sz="2200">
                <a:solidFill>
                  <a:srgbClr val="579D1C"/>
                </a:solidFill>
              </a:rPr>
              <a:t>DOE</a:t>
            </a:r>
          </a:p>
        </p:txBody>
      </p:sp>
    </p:spTree>
    <p:extLst>
      <p:ext uri="{BB962C8B-B14F-4D97-AF65-F5344CB8AC3E}">
        <p14:creationId xmlns:p14="http://schemas.microsoft.com/office/powerpoint/2010/main" val="1067647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NSF Scope Areas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20839" y="3156363"/>
            <a:ext cx="4713931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1300" indent="-2413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charset="2"/>
              <a:buChar char="§"/>
            </a:pPr>
            <a:r>
              <a:rPr lang="en-US" altLang="en-US" sz="2400" dirty="0">
                <a:solidFill>
                  <a:srgbClr val="0070C0"/>
                </a:solidFill>
              </a:rPr>
              <a:t>Barrel Calorimeter (EB/HB) </a:t>
            </a:r>
          </a:p>
          <a:p>
            <a:pPr marL="412750" lvl="1" indent="-196850">
              <a:buClr>
                <a:srgbClr val="FF0000"/>
              </a:buClr>
              <a:buSzPct val="80000"/>
              <a:buFont typeface="Wingdings" charset="2"/>
              <a:buChar char="§"/>
              <a:tabLst>
                <a:tab pos="398463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/>
              <a:t>NSF deliver upgrade of barrel ECAL electronics for readout at 40 MHz required by L1 trigger rate and latency increases</a:t>
            </a:r>
          </a:p>
          <a:p>
            <a:pPr marL="412750" lvl="1" indent="-196850">
              <a:buClr>
                <a:srgbClr val="FF0000"/>
              </a:buClr>
              <a:buSzPct val="80000"/>
              <a:buFont typeface="Wingdings" charset="2"/>
              <a:buChar char="§"/>
              <a:tabLst>
                <a:tab pos="398463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/>
              <a:t>Backend readout board for barrel HCAL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75812" y="4155608"/>
            <a:ext cx="332692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1300" indent="-2413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charset="2"/>
              <a:buChar char="§"/>
            </a:pPr>
            <a:r>
              <a:rPr lang="en-US" altLang="en-US" sz="2400" dirty="0" err="1">
                <a:solidFill>
                  <a:srgbClr val="0070C0"/>
                </a:solidFill>
              </a:rPr>
              <a:t>Muons</a:t>
            </a:r>
            <a:r>
              <a:rPr lang="en-US" altLang="en-US" sz="2400" dirty="0">
                <a:solidFill>
                  <a:srgbClr val="0070C0"/>
                </a:solidFill>
              </a:rPr>
              <a:t>  </a:t>
            </a:r>
          </a:p>
          <a:p>
            <a:pPr marL="412750" lvl="1" indent="-196850">
              <a:buClr>
                <a:srgbClr val="FF0000"/>
              </a:buClr>
              <a:buSzPct val="80000"/>
              <a:buFont typeface="Wingdings" charset="2"/>
              <a:buChar char="§"/>
              <a:tabLst>
                <a:tab pos="627063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/>
              <a:t>NSF deliver electronics for upgrades of forward </a:t>
            </a:r>
            <a:r>
              <a:rPr lang="en-US" altLang="en-US" dirty="0" err="1"/>
              <a:t>muon</a:t>
            </a:r>
            <a:r>
              <a:rPr lang="en-US" altLang="en-US" dirty="0"/>
              <a:t> system (U.S. responsibility) readout and trigger interface</a:t>
            </a:r>
          </a:p>
          <a:p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20839" y="841171"/>
            <a:ext cx="405521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1300" indent="-241300">
              <a:spcAft>
                <a:spcPts val="600"/>
              </a:spcAft>
              <a:buClr>
                <a:srgbClr val="0070C0"/>
              </a:buClr>
              <a:buFont typeface="Wingdings" charset="2"/>
              <a:buChar char="§"/>
            </a:pPr>
            <a:r>
              <a:rPr lang="en-US" altLang="en-US" sz="2400" dirty="0">
                <a:solidFill>
                  <a:srgbClr val="0070C0"/>
                </a:solidFill>
              </a:rPr>
              <a:t>Forward Pixels (TFPX) </a:t>
            </a:r>
          </a:p>
          <a:p>
            <a:pPr marL="412750" lvl="1" indent="-196850">
              <a:buClr>
                <a:srgbClr val="FF0000"/>
              </a:buClr>
              <a:buSzPct val="80000"/>
              <a:buFont typeface="Wingdings" charset="2"/>
              <a:buChar char="§"/>
              <a:tabLst>
                <a:tab pos="398463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/>
              <a:t>Forward pixel with extension to |</a:t>
            </a:r>
            <a:r>
              <a:rPr lang="en-US" altLang="en-US" dirty="0">
                <a:latin typeface="Symbol" charset="2"/>
              </a:rPr>
              <a:t>h</a:t>
            </a:r>
            <a:r>
              <a:rPr lang="en-US" altLang="en-US" dirty="0"/>
              <a:t>|=4. NSF would deliver the full forward pixel system. U.S. has delivered the original FPIX and Phase 1 FPIX</a:t>
            </a:r>
          </a:p>
          <a:p>
            <a:pPr marL="412750" lvl="1" indent="-196850">
              <a:buClr>
                <a:srgbClr val="FF0000"/>
              </a:buClr>
              <a:buSzPct val="80000"/>
              <a:buFont typeface="Wingdings" charset="2"/>
              <a:buChar char="§"/>
              <a:tabLst>
                <a:tab pos="398463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>
                <a:solidFill>
                  <a:srgbClr val="FF0000"/>
                </a:solidFill>
              </a:rPr>
              <a:t>NSF ‘Flagship’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0839" y="4866941"/>
            <a:ext cx="4073786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1300" indent="-2413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charset="2"/>
              <a:buChar char="§"/>
            </a:pPr>
            <a:r>
              <a:rPr lang="en-US" altLang="en-US" sz="2400" dirty="0">
                <a:solidFill>
                  <a:srgbClr val="0070C0"/>
                </a:solidFill>
              </a:rPr>
              <a:t>Trigger</a:t>
            </a:r>
          </a:p>
          <a:p>
            <a:pPr marL="412750" lvl="1" indent="-196850">
              <a:buClr>
                <a:srgbClr val="FF0000"/>
              </a:buClr>
              <a:buSzPct val="80000"/>
              <a:buFont typeface="Wingdings" charset="2"/>
              <a:buChar char="§"/>
              <a:tabLst>
                <a:tab pos="914400" algn="l"/>
                <a:tab pos="1371600" algn="l"/>
                <a:tab pos="1828800" algn="l"/>
                <a:tab pos="1997075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/>
              <a:t>L1 Track finding to incorporate tracking in L1 trigger</a:t>
            </a:r>
          </a:p>
          <a:p>
            <a:pPr marL="412750" lvl="1" indent="-196850">
              <a:buClr>
                <a:srgbClr val="FF0000"/>
              </a:buClr>
              <a:buSzPct val="80000"/>
              <a:buFont typeface="Wingdings" charset="2"/>
              <a:buChar char="§"/>
              <a:tabLst>
                <a:tab pos="914400" algn="l"/>
                <a:tab pos="1371600" algn="l"/>
                <a:tab pos="1828800" algn="l"/>
                <a:tab pos="1997075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/>
              <a:t>L1 </a:t>
            </a:r>
            <a:r>
              <a:rPr lang="en-US" altLang="en-US" dirty="0" err="1"/>
              <a:t>Muon</a:t>
            </a:r>
            <a:r>
              <a:rPr lang="en-US" altLang="en-US" dirty="0"/>
              <a:t> Trigger – </a:t>
            </a:r>
            <a:r>
              <a:rPr lang="en-US" altLang="en-US" dirty="0" err="1"/>
              <a:t>endcap</a:t>
            </a:r>
            <a:r>
              <a:rPr lang="en-US" altLang="en-US" dirty="0"/>
              <a:t> and barrel 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64696" y="6194281"/>
            <a:ext cx="8597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NSF MREFC scope well defined and established since PDR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A57C16B-0613-3646-8194-04EB7E720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416114"/>
              </p:ext>
            </p:extLst>
          </p:nvPr>
        </p:nvGraphicFramePr>
        <p:xfrm>
          <a:off x="4965672" y="901353"/>
          <a:ext cx="3848128" cy="3043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6749">
                  <a:extLst>
                    <a:ext uri="{9D8B030D-6E8A-4147-A177-3AD203B41FA5}">
                      <a16:colId xmlns:a16="http://schemas.microsoft.com/office/drawing/2014/main" val="1650788063"/>
                    </a:ext>
                  </a:extLst>
                </a:gridCol>
                <a:gridCol w="1731379">
                  <a:extLst>
                    <a:ext uri="{9D8B030D-6E8A-4147-A177-3AD203B41FA5}">
                      <a16:colId xmlns:a16="http://schemas.microsoft.com/office/drawing/2014/main" val="132998868"/>
                    </a:ext>
                  </a:extLst>
                </a:gridCol>
              </a:tblGrid>
              <a:tr h="434772">
                <a:tc>
                  <a:txBody>
                    <a:bodyPr/>
                    <a:lstStyle/>
                    <a:p>
                      <a:r>
                        <a:rPr lang="en-US" dirty="0"/>
                        <a:t>L2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BAC ($k)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453014"/>
                  </a:ext>
                </a:extLst>
              </a:tr>
              <a:tr h="434772">
                <a:tc>
                  <a:txBody>
                    <a:bodyPr/>
                    <a:lstStyle/>
                    <a:p>
                      <a:r>
                        <a:rPr lang="en-US" dirty="0"/>
                        <a:t>PO [WBS 402.0]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6,195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770214"/>
                  </a:ext>
                </a:extLst>
              </a:tr>
              <a:tr h="434772">
                <a:tc>
                  <a:txBody>
                    <a:bodyPr/>
                    <a:lstStyle/>
                    <a:p>
                      <a:r>
                        <a:rPr lang="en-US" dirty="0"/>
                        <a:t>BCAL [WBS 402.3]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10,597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916219"/>
                  </a:ext>
                </a:extLst>
              </a:tr>
              <a:tr h="434772">
                <a:tc>
                  <a:txBody>
                    <a:bodyPr/>
                    <a:lstStyle/>
                    <a:p>
                      <a:r>
                        <a:rPr lang="en-US" dirty="0"/>
                        <a:t>Muons [WBS 402.5]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7,078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238552"/>
                  </a:ext>
                </a:extLst>
              </a:tr>
              <a:tr h="434772">
                <a:tc>
                  <a:txBody>
                    <a:bodyPr/>
                    <a:lstStyle/>
                    <a:p>
                      <a:r>
                        <a:rPr lang="en-US" dirty="0"/>
                        <a:t>TFPX [WBS 402.7]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26,810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485819"/>
                  </a:ext>
                </a:extLst>
              </a:tr>
              <a:tr h="434772">
                <a:tc>
                  <a:txBody>
                    <a:bodyPr/>
                    <a:lstStyle/>
                    <a:p>
                      <a:r>
                        <a:rPr lang="en-US" dirty="0"/>
                        <a:t>Trigger [WBS 402.9]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9,086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122611"/>
                  </a:ext>
                </a:extLst>
              </a:tr>
              <a:tr h="434772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59,766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174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585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B33871-7522-CE49-81D4-609B093CD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241" y="209887"/>
            <a:ext cx="7656933" cy="625776"/>
          </a:xfrm>
        </p:spPr>
        <p:txBody>
          <a:bodyPr/>
          <a:lstStyle/>
          <a:p>
            <a:r>
              <a:rPr lang="en-US" sz="3300" dirty="0"/>
              <a:t>Schedule Overview – Independent L2 Areas</a:t>
            </a:r>
          </a:p>
        </p:txBody>
      </p:sp>
      <p:sp>
        <p:nvSpPr>
          <p:cNvPr id="123" name="Rectangle 50">
            <a:extLst>
              <a:ext uri="{FF2B5EF4-FFF2-40B4-BE49-F238E27FC236}">
                <a16:creationId xmlns:a16="http://schemas.microsoft.com/office/drawing/2014/main" id="{3E4891D5-BD56-354F-A18E-8B9F3124E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926" y="1157849"/>
            <a:ext cx="8426451" cy="304710"/>
          </a:xfrm>
          <a:prstGeom prst="rect">
            <a:avLst/>
          </a:prstGeom>
          <a:solidFill>
            <a:srgbClr val="FFCC66"/>
          </a:solidFill>
          <a:ln w="12700">
            <a:solidFill>
              <a:srgbClr val="CA563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124" name="Line 62">
            <a:extLst>
              <a:ext uri="{FF2B5EF4-FFF2-40B4-BE49-F238E27FC236}">
                <a16:creationId xmlns:a16="http://schemas.microsoft.com/office/drawing/2014/main" id="{970ACA61-7CB2-B84E-9BA0-30DF5893E3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1708" y="1154876"/>
            <a:ext cx="995" cy="5280097"/>
          </a:xfrm>
          <a:prstGeom prst="line">
            <a:avLst/>
          </a:prstGeom>
          <a:noFill/>
          <a:ln w="25400">
            <a:solidFill>
              <a:srgbClr val="CA563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" name="Line 77">
            <a:extLst>
              <a:ext uri="{FF2B5EF4-FFF2-40B4-BE49-F238E27FC236}">
                <a16:creationId xmlns:a16="http://schemas.microsoft.com/office/drawing/2014/main" id="{228C845D-4EE9-E54A-91CC-5F892AE78A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06328" y="1145118"/>
            <a:ext cx="79" cy="5289857"/>
          </a:xfrm>
          <a:prstGeom prst="line">
            <a:avLst/>
          </a:prstGeom>
          <a:noFill/>
          <a:ln w="25400">
            <a:solidFill>
              <a:srgbClr val="CA563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" name="Text Box 142">
            <a:extLst>
              <a:ext uri="{FF2B5EF4-FFF2-40B4-BE49-F238E27FC236}">
                <a16:creationId xmlns:a16="http://schemas.microsoft.com/office/drawing/2014/main" id="{A379DE08-8039-7047-814B-2C5D3E373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429" y="6430171"/>
            <a:ext cx="1214818" cy="2354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b="1" dirty="0">
                <a:latin typeface="Arial" pitchFamily="34" charset="0"/>
              </a:rPr>
              <a:t>v3.1 Aug. 1, 2021</a:t>
            </a:r>
          </a:p>
        </p:txBody>
      </p:sp>
      <p:sp>
        <p:nvSpPr>
          <p:cNvPr id="127" name="Line 62">
            <a:extLst>
              <a:ext uri="{FF2B5EF4-FFF2-40B4-BE49-F238E27FC236}">
                <a16:creationId xmlns:a16="http://schemas.microsoft.com/office/drawing/2014/main" id="{913DB172-3179-E24B-93F0-742231695D7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218695" y="1137941"/>
            <a:ext cx="1537" cy="5311762"/>
          </a:xfrm>
          <a:prstGeom prst="line">
            <a:avLst/>
          </a:prstGeom>
          <a:noFill/>
          <a:ln w="25400">
            <a:solidFill>
              <a:srgbClr val="CA563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" name="Line 63">
            <a:extLst>
              <a:ext uri="{FF2B5EF4-FFF2-40B4-BE49-F238E27FC236}">
                <a16:creationId xmlns:a16="http://schemas.microsoft.com/office/drawing/2014/main" id="{D2E538C1-311D-644F-A747-4E5417C689F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78366" y="1139474"/>
            <a:ext cx="4764" cy="5295502"/>
          </a:xfrm>
          <a:prstGeom prst="line">
            <a:avLst/>
          </a:prstGeom>
          <a:noFill/>
          <a:ln w="25400">
            <a:solidFill>
              <a:srgbClr val="CA563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" name="Line 65">
            <a:extLst>
              <a:ext uri="{FF2B5EF4-FFF2-40B4-BE49-F238E27FC236}">
                <a16:creationId xmlns:a16="http://schemas.microsoft.com/office/drawing/2014/main" id="{F68755EE-EC6B-AE4B-A9BF-9B8FD99DD9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150" y="1139472"/>
            <a:ext cx="4031" cy="5310232"/>
          </a:xfrm>
          <a:prstGeom prst="line">
            <a:avLst/>
          </a:prstGeom>
          <a:noFill/>
          <a:ln w="25400">
            <a:solidFill>
              <a:srgbClr val="CA563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" name="Line 66">
            <a:extLst>
              <a:ext uri="{FF2B5EF4-FFF2-40B4-BE49-F238E27FC236}">
                <a16:creationId xmlns:a16="http://schemas.microsoft.com/office/drawing/2014/main" id="{12E89D5D-4F1C-E04D-BEA2-5F791293AF2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51944" y="1139474"/>
            <a:ext cx="4283" cy="5310230"/>
          </a:xfrm>
          <a:prstGeom prst="line">
            <a:avLst/>
          </a:prstGeom>
          <a:noFill/>
          <a:ln w="25400">
            <a:solidFill>
              <a:srgbClr val="CA563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" name="Line 67">
            <a:extLst>
              <a:ext uri="{FF2B5EF4-FFF2-40B4-BE49-F238E27FC236}">
                <a16:creationId xmlns:a16="http://schemas.microsoft.com/office/drawing/2014/main" id="{69E708CB-529E-214B-928F-51AC3B9670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55480" y="1139473"/>
            <a:ext cx="1703" cy="5295501"/>
          </a:xfrm>
          <a:prstGeom prst="line">
            <a:avLst/>
          </a:prstGeom>
          <a:noFill/>
          <a:ln w="25400">
            <a:solidFill>
              <a:srgbClr val="CA563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" name="Line 77">
            <a:extLst>
              <a:ext uri="{FF2B5EF4-FFF2-40B4-BE49-F238E27FC236}">
                <a16:creationId xmlns:a16="http://schemas.microsoft.com/office/drawing/2014/main" id="{9A51C0BF-D686-6C46-B602-CE79A621F6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20400" y="1139472"/>
            <a:ext cx="1428" cy="5310233"/>
          </a:xfrm>
          <a:prstGeom prst="line">
            <a:avLst/>
          </a:prstGeom>
          <a:noFill/>
          <a:ln w="25400">
            <a:solidFill>
              <a:srgbClr val="CA563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" name="Text Box 15">
            <a:extLst>
              <a:ext uri="{FF2B5EF4-FFF2-40B4-BE49-F238E27FC236}">
                <a16:creationId xmlns:a16="http://schemas.microsoft.com/office/drawing/2014/main" id="{E43D5838-5D99-DE4D-80A2-E988DF2BA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138" y="834011"/>
            <a:ext cx="152526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100" b="1" dirty="0">
                <a:solidFill>
                  <a:srgbClr val="4D4D4D"/>
                </a:solidFill>
                <a:latin typeface="Arial" pitchFamily="34" charset="0"/>
              </a:rPr>
              <a:t>MREFC</a:t>
            </a:r>
            <a:r>
              <a:rPr lang="en-US" sz="900" b="1" dirty="0">
                <a:solidFill>
                  <a:srgbClr val="4D4D4D"/>
                </a:solidFill>
                <a:latin typeface="Arial" pitchFamily="34" charset="0"/>
              </a:rPr>
              <a:t> Funding Start</a:t>
            </a:r>
            <a:endParaRPr lang="en-US" sz="900" dirty="0"/>
          </a:p>
        </p:txBody>
      </p:sp>
      <p:sp>
        <p:nvSpPr>
          <p:cNvPr id="134" name="Line 18">
            <a:extLst>
              <a:ext uri="{FF2B5EF4-FFF2-40B4-BE49-F238E27FC236}">
                <a16:creationId xmlns:a16="http://schemas.microsoft.com/office/drawing/2014/main" id="{9227B9EB-65F8-5547-96F1-90C584C2D3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69581" y="923574"/>
            <a:ext cx="0" cy="200588"/>
          </a:xfrm>
          <a:prstGeom prst="line">
            <a:avLst/>
          </a:prstGeom>
          <a:noFill/>
          <a:ln w="28575">
            <a:solidFill>
              <a:srgbClr val="4D4D4D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" name="Line 35">
            <a:extLst>
              <a:ext uri="{FF2B5EF4-FFF2-40B4-BE49-F238E27FC236}">
                <a16:creationId xmlns:a16="http://schemas.microsoft.com/office/drawing/2014/main" id="{9E5CE041-148A-8548-9D8C-782615C1EAB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025" y="1468682"/>
            <a:ext cx="8440738" cy="7656"/>
          </a:xfrm>
          <a:prstGeom prst="line">
            <a:avLst/>
          </a:prstGeom>
          <a:noFill/>
          <a:ln w="28575">
            <a:solidFill>
              <a:srgbClr val="BC37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" name="Rectangle 51">
            <a:extLst>
              <a:ext uri="{FF2B5EF4-FFF2-40B4-BE49-F238E27FC236}">
                <a16:creationId xmlns:a16="http://schemas.microsoft.com/office/drawing/2014/main" id="{067A18D3-A073-4A40-B2D7-A4C8E3B51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1131" y="1125693"/>
            <a:ext cx="706119" cy="3359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75" tIns="44444" rIns="90475" bIns="44444"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rgbClr val="4D4D4D"/>
                </a:solidFill>
                <a:latin typeface="Helvetica" pitchFamily="34" charset="0"/>
              </a:rPr>
              <a:t>CY20</a:t>
            </a:r>
            <a:endParaRPr lang="en-US" dirty="0"/>
          </a:p>
        </p:txBody>
      </p:sp>
      <p:sp>
        <p:nvSpPr>
          <p:cNvPr id="137" name="Rectangle 52">
            <a:extLst>
              <a:ext uri="{FF2B5EF4-FFF2-40B4-BE49-F238E27FC236}">
                <a16:creationId xmlns:a16="http://schemas.microsoft.com/office/drawing/2014/main" id="{224DEE33-2465-2446-A254-4268F55AA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185" y="1125693"/>
            <a:ext cx="737762" cy="3359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75" tIns="44444" rIns="90475" bIns="44444"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rgbClr val="4D4D4D"/>
                </a:solidFill>
                <a:latin typeface="Helvetica" pitchFamily="34" charset="0"/>
              </a:rPr>
              <a:t>CY19</a:t>
            </a:r>
            <a:endParaRPr lang="en-US" dirty="0"/>
          </a:p>
        </p:txBody>
      </p:sp>
      <p:sp>
        <p:nvSpPr>
          <p:cNvPr id="138" name="Rectangle 53">
            <a:extLst>
              <a:ext uri="{FF2B5EF4-FFF2-40B4-BE49-F238E27FC236}">
                <a16:creationId xmlns:a16="http://schemas.microsoft.com/office/drawing/2014/main" id="{CAFF1BE3-02C1-2141-A159-1C6BCCEA3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324" y="1125693"/>
            <a:ext cx="794385" cy="3359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75" tIns="44444" rIns="90475" bIns="44444"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rgbClr val="4D4D4D"/>
                </a:solidFill>
                <a:latin typeface="Helvetica" pitchFamily="34" charset="0"/>
              </a:rPr>
              <a:t>CY21</a:t>
            </a:r>
            <a:endParaRPr lang="en-US" dirty="0"/>
          </a:p>
        </p:txBody>
      </p:sp>
      <p:sp>
        <p:nvSpPr>
          <p:cNvPr id="139" name="Rectangle 54">
            <a:extLst>
              <a:ext uri="{FF2B5EF4-FFF2-40B4-BE49-F238E27FC236}">
                <a16:creationId xmlns:a16="http://schemas.microsoft.com/office/drawing/2014/main" id="{935C7A3A-2EF9-C24C-B81C-0AC5877C5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959" y="1116510"/>
            <a:ext cx="741047" cy="3359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75" tIns="44444" rIns="90475" bIns="44444"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rgbClr val="4D4D4D"/>
                </a:solidFill>
                <a:latin typeface="Helvetica" pitchFamily="34" charset="0"/>
              </a:rPr>
              <a:t>CY22</a:t>
            </a:r>
            <a:endParaRPr lang="en-US" dirty="0"/>
          </a:p>
        </p:txBody>
      </p:sp>
      <p:sp>
        <p:nvSpPr>
          <p:cNvPr id="140" name="Rectangle 55">
            <a:extLst>
              <a:ext uri="{FF2B5EF4-FFF2-40B4-BE49-F238E27FC236}">
                <a16:creationId xmlns:a16="http://schemas.microsoft.com/office/drawing/2014/main" id="{D1713E50-7FD7-5149-A148-FC48D3A54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2331" y="1125693"/>
            <a:ext cx="806767" cy="3359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75" tIns="44444" rIns="90475" bIns="44444"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rgbClr val="4D4D4D"/>
                </a:solidFill>
                <a:latin typeface="Helvetica" pitchFamily="34" charset="0"/>
              </a:rPr>
              <a:t>CY23</a:t>
            </a:r>
            <a:endParaRPr lang="en-US" dirty="0"/>
          </a:p>
        </p:txBody>
      </p:sp>
      <p:sp>
        <p:nvSpPr>
          <p:cNvPr id="141" name="Rectangle 56">
            <a:extLst>
              <a:ext uri="{FF2B5EF4-FFF2-40B4-BE49-F238E27FC236}">
                <a16:creationId xmlns:a16="http://schemas.microsoft.com/office/drawing/2014/main" id="{F1188C7C-A059-5E4B-9AD7-C5BBC9E08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4726" y="1125694"/>
            <a:ext cx="712186" cy="3359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75" tIns="44444" rIns="90475" bIns="44444"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rgbClr val="4D4D4D"/>
                </a:solidFill>
                <a:latin typeface="Helvetica" pitchFamily="34" charset="0"/>
              </a:rPr>
              <a:t>CY24</a:t>
            </a:r>
            <a:endParaRPr lang="en-US" dirty="0"/>
          </a:p>
        </p:txBody>
      </p:sp>
      <p:sp>
        <p:nvSpPr>
          <p:cNvPr id="142" name="Rectangle 57">
            <a:extLst>
              <a:ext uri="{FF2B5EF4-FFF2-40B4-BE49-F238E27FC236}">
                <a16:creationId xmlns:a16="http://schemas.microsoft.com/office/drawing/2014/main" id="{E441C908-744E-A149-AE22-F3B8EE256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9303" y="1125693"/>
            <a:ext cx="742419" cy="3359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75" tIns="44444" rIns="90475" bIns="44444"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rgbClr val="4D4D4D"/>
                </a:solidFill>
                <a:latin typeface="Helvetica" pitchFamily="34" charset="0"/>
              </a:rPr>
              <a:t>CY25</a:t>
            </a:r>
            <a:endParaRPr lang="en-US" dirty="0"/>
          </a:p>
        </p:txBody>
      </p:sp>
      <p:sp>
        <p:nvSpPr>
          <p:cNvPr id="143" name="Rectangle 59">
            <a:extLst>
              <a:ext uri="{FF2B5EF4-FFF2-40B4-BE49-F238E27FC236}">
                <a16:creationId xmlns:a16="http://schemas.microsoft.com/office/drawing/2014/main" id="{AE792318-371D-8643-8567-35D1232F2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6152" y="1125693"/>
            <a:ext cx="739492" cy="3359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75" tIns="44444" rIns="90475" bIns="44444"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rgbClr val="4D4D4D"/>
                </a:solidFill>
                <a:latin typeface="Helvetica" pitchFamily="34" charset="0"/>
              </a:rPr>
              <a:t>CY26</a:t>
            </a:r>
            <a:endParaRPr lang="en-US" dirty="0"/>
          </a:p>
        </p:txBody>
      </p:sp>
      <p:sp>
        <p:nvSpPr>
          <p:cNvPr id="144" name="Line 82">
            <a:extLst>
              <a:ext uri="{FF2B5EF4-FFF2-40B4-BE49-F238E27FC236}">
                <a16:creationId xmlns:a16="http://schemas.microsoft.com/office/drawing/2014/main" id="{0540E973-1388-EB48-B9BB-105717A215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2742" y="1972238"/>
            <a:ext cx="2552380" cy="4481"/>
          </a:xfrm>
          <a:prstGeom prst="line">
            <a:avLst/>
          </a:prstGeom>
          <a:noFill/>
          <a:ln w="57150">
            <a:solidFill>
              <a:srgbClr val="00968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" name="Line 104">
            <a:extLst>
              <a:ext uri="{FF2B5EF4-FFF2-40B4-BE49-F238E27FC236}">
                <a16:creationId xmlns:a16="http://schemas.microsoft.com/office/drawing/2014/main" id="{EA088C01-6C1C-ED43-8BC8-6C05D407136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2784" y="2125903"/>
            <a:ext cx="2382131" cy="655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" name="Line 78">
            <a:extLst>
              <a:ext uri="{FF2B5EF4-FFF2-40B4-BE49-F238E27FC236}">
                <a16:creationId xmlns:a16="http://schemas.microsoft.com/office/drawing/2014/main" id="{262DA149-7050-334F-B0BD-45191D9CE5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591" y="1670936"/>
            <a:ext cx="2236230" cy="987"/>
          </a:xfrm>
          <a:prstGeom prst="line">
            <a:avLst/>
          </a:prstGeom>
          <a:noFill/>
          <a:ln w="57150">
            <a:solidFill>
              <a:srgbClr val="F07B2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7" name="Rectangle 119">
            <a:extLst>
              <a:ext uri="{FF2B5EF4-FFF2-40B4-BE49-F238E27FC236}">
                <a16:creationId xmlns:a16="http://schemas.microsoft.com/office/drawing/2014/main" id="{E4AB176C-C09A-454E-B13F-D54C2D51E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4894" y="1513623"/>
            <a:ext cx="4096598" cy="27442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90475" tIns="44444" rIns="90475" bIns="44444">
            <a:spAutoFit/>
          </a:bodyPr>
          <a:lstStyle/>
          <a:p>
            <a:pPr eaLnBrk="0" hangingPunct="0"/>
            <a:r>
              <a:rPr lang="en-US" sz="1200" b="1" dirty="0">
                <a:solidFill>
                  <a:schemeClr val="tx2"/>
                </a:solidFill>
                <a:latin typeface="Helvetica" pitchFamily="34" charset="0"/>
              </a:rPr>
              <a:t>Design and Development (under operations program)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48" name="Line 96">
            <a:extLst>
              <a:ext uri="{FF2B5EF4-FFF2-40B4-BE49-F238E27FC236}">
                <a16:creationId xmlns:a16="http://schemas.microsoft.com/office/drawing/2014/main" id="{83D10172-8C51-C845-BD1B-DB81FFE726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68113" y="2393003"/>
            <a:ext cx="2526621" cy="144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9" name="Rectangle 121">
            <a:extLst>
              <a:ext uri="{FF2B5EF4-FFF2-40B4-BE49-F238E27FC236}">
                <a16:creationId xmlns:a16="http://schemas.microsoft.com/office/drawing/2014/main" id="{E0E44821-A272-E743-BB5D-F006EAD41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393" y="1857623"/>
            <a:ext cx="1126058" cy="24364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90475" tIns="44444" rIns="90475" bIns="44444">
            <a:spAutoFit/>
          </a:bodyPr>
          <a:lstStyle/>
          <a:p>
            <a:pPr eaLnBrk="0" hangingPunct="0"/>
            <a:r>
              <a:rPr lang="en-US" sz="1000" b="1" dirty="0">
                <a:solidFill>
                  <a:schemeClr val="tx2"/>
                </a:solidFill>
                <a:latin typeface="Helvetica" pitchFamily="34" charset="0"/>
              </a:rPr>
              <a:t>Pre-Production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150" name="Line 153">
            <a:extLst>
              <a:ext uri="{FF2B5EF4-FFF2-40B4-BE49-F238E27FC236}">
                <a16:creationId xmlns:a16="http://schemas.microsoft.com/office/drawing/2014/main" id="{B7763EAC-1DA5-C649-B979-BC9B0BC8F1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168" y="1854748"/>
            <a:ext cx="8445954" cy="409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1" name="Line 159">
            <a:extLst>
              <a:ext uri="{FF2B5EF4-FFF2-40B4-BE49-F238E27FC236}">
                <a16:creationId xmlns:a16="http://schemas.microsoft.com/office/drawing/2014/main" id="{041BD7FD-BEB0-7B4B-905F-001A5C43DF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582" y="1866171"/>
            <a:ext cx="21665" cy="356226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r" eaLnBrk="0" hangingPunct="0">
              <a:defRPr/>
            </a:pPr>
            <a:endParaRPr lang="en-US">
              <a:ln>
                <a:solidFill>
                  <a:schemeClr val="accent2">
                    <a:lumMod val="75000"/>
                  </a:schemeClr>
                </a:solidFill>
              </a:ln>
              <a:cs typeface="+mn-cs"/>
            </a:endParaRPr>
          </a:p>
        </p:txBody>
      </p:sp>
      <p:sp>
        <p:nvSpPr>
          <p:cNvPr id="152" name="Text Box 157">
            <a:extLst>
              <a:ext uri="{FF2B5EF4-FFF2-40B4-BE49-F238E27FC236}">
                <a16:creationId xmlns:a16="http://schemas.microsoft.com/office/drawing/2014/main" id="{8660B690-E633-754C-B92C-70DD35508B7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800487" y="3505510"/>
            <a:ext cx="2867624" cy="30777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>
                <a:solidFill>
                  <a:schemeClr val="tx2"/>
                </a:solidFill>
                <a:latin typeface="Arial" pitchFamily="34" charset="0"/>
              </a:rPr>
              <a:t>Construction Project (MREFC)</a:t>
            </a:r>
          </a:p>
        </p:txBody>
      </p:sp>
      <p:sp>
        <p:nvSpPr>
          <p:cNvPr id="153" name="Rectangle 120">
            <a:extLst>
              <a:ext uri="{FF2B5EF4-FFF2-40B4-BE49-F238E27FC236}">
                <a16:creationId xmlns:a16="http://schemas.microsoft.com/office/drawing/2014/main" id="{CE652621-7677-094E-900B-641082077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4684" y="2300320"/>
            <a:ext cx="1628560" cy="24364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90475" tIns="44444" rIns="90475" bIns="44444">
            <a:spAutoFit/>
          </a:bodyPr>
          <a:lstStyle/>
          <a:p>
            <a:pPr algn="r" eaLnBrk="0" hangingPunct="0"/>
            <a:r>
              <a:rPr lang="en-US" sz="1000" b="1" dirty="0">
                <a:solidFill>
                  <a:schemeClr val="tx2"/>
                </a:solidFill>
                <a:latin typeface="Helvetica" pitchFamily="34" charset="0"/>
              </a:rPr>
              <a:t>Testing and Integration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154" name="Rectangle 64">
            <a:extLst>
              <a:ext uri="{FF2B5EF4-FFF2-40B4-BE49-F238E27FC236}">
                <a16:creationId xmlns:a16="http://schemas.microsoft.com/office/drawing/2014/main" id="{74CEFD02-7265-9543-A4B8-DFE3BBD7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8819" y="2028895"/>
            <a:ext cx="997521" cy="24364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90475" tIns="44444" rIns="90475" bIns="44444">
            <a:spAutoFit/>
          </a:bodyPr>
          <a:lstStyle/>
          <a:p>
            <a:pPr eaLnBrk="0" hangingPunct="0"/>
            <a:r>
              <a:rPr lang="en-US" sz="1000" b="1" dirty="0">
                <a:solidFill>
                  <a:schemeClr val="tx2"/>
                </a:solidFill>
                <a:latin typeface="Helvetica" pitchFamily="34" charset="0"/>
              </a:rPr>
              <a:t>Construction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155" name="Rectangle 57">
            <a:extLst>
              <a:ext uri="{FF2B5EF4-FFF2-40B4-BE49-F238E27FC236}">
                <a16:creationId xmlns:a16="http://schemas.microsoft.com/office/drawing/2014/main" id="{701DEFAE-E3C8-2449-A8B7-50FAEB521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1525" y="1142626"/>
            <a:ext cx="742419" cy="3359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75" tIns="44444" rIns="90475" bIns="44444"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rgbClr val="4D4D4D"/>
                </a:solidFill>
                <a:latin typeface="Helvetica" pitchFamily="34" charset="0"/>
              </a:rPr>
              <a:t>CY27</a:t>
            </a:r>
            <a:endParaRPr lang="en-US" dirty="0"/>
          </a:p>
        </p:txBody>
      </p:sp>
      <p:sp>
        <p:nvSpPr>
          <p:cNvPr id="156" name="Rectangle 57">
            <a:extLst>
              <a:ext uri="{FF2B5EF4-FFF2-40B4-BE49-F238E27FC236}">
                <a16:creationId xmlns:a16="http://schemas.microsoft.com/office/drawing/2014/main" id="{425B6DC2-9151-1D41-B750-183C45BF0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3382" y="1136981"/>
            <a:ext cx="742419" cy="3359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75" tIns="44444" rIns="90475" bIns="44444"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rgbClr val="4D4D4D"/>
                </a:solidFill>
                <a:latin typeface="Helvetica" pitchFamily="34" charset="0"/>
              </a:rPr>
              <a:t>CY28</a:t>
            </a:r>
            <a:endParaRPr lang="en-US" dirty="0"/>
          </a:p>
        </p:txBody>
      </p:sp>
      <p:sp>
        <p:nvSpPr>
          <p:cNvPr id="157" name="Rectangle 52">
            <a:extLst>
              <a:ext uri="{FF2B5EF4-FFF2-40B4-BE49-F238E27FC236}">
                <a16:creationId xmlns:a16="http://schemas.microsoft.com/office/drawing/2014/main" id="{50257AE1-7403-B94A-8021-7AF2D4F76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893" y="1142627"/>
            <a:ext cx="737762" cy="3359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75" tIns="44444" rIns="90475" bIns="44444"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rgbClr val="4D4D4D"/>
                </a:solidFill>
                <a:latin typeface="Helvetica" pitchFamily="34" charset="0"/>
              </a:rPr>
              <a:t>CY18</a:t>
            </a:r>
            <a:endParaRPr lang="en-US" dirty="0"/>
          </a:p>
        </p:txBody>
      </p:sp>
      <p:sp>
        <p:nvSpPr>
          <p:cNvPr id="158" name="AutoShape 75">
            <a:extLst>
              <a:ext uri="{FF2B5EF4-FFF2-40B4-BE49-F238E27FC236}">
                <a16:creationId xmlns:a16="http://schemas.microsoft.com/office/drawing/2014/main" id="{7831C5A4-4415-824F-A9EA-C9F11C48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4052" y="974926"/>
            <a:ext cx="104775" cy="99529"/>
          </a:xfrm>
          <a:prstGeom prst="diamond">
            <a:avLst/>
          </a:prstGeom>
          <a:solidFill>
            <a:srgbClr val="009688"/>
          </a:solidFill>
          <a:ln w="28575">
            <a:solidFill>
              <a:srgbClr val="009688"/>
            </a:solidFill>
            <a:miter lim="800000"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159" name="Text Box 15">
            <a:extLst>
              <a:ext uri="{FF2B5EF4-FFF2-40B4-BE49-F238E27FC236}">
                <a16:creationId xmlns:a16="http://schemas.microsoft.com/office/drawing/2014/main" id="{0F3A7E3F-89E8-434E-BD0E-E657D05B8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749" y="845298"/>
            <a:ext cx="51562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100" b="1" dirty="0">
                <a:solidFill>
                  <a:srgbClr val="4D4D4D"/>
                </a:solidFill>
                <a:latin typeface="Arial" pitchFamily="34" charset="0"/>
              </a:rPr>
              <a:t>FDR</a:t>
            </a:r>
            <a:endParaRPr lang="en-US" sz="1100" dirty="0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99463A4B-B0C8-EA4E-9BC6-488FEF528367}"/>
              </a:ext>
            </a:extLst>
          </p:cNvPr>
          <p:cNvSpPr txBox="1"/>
          <p:nvPr/>
        </p:nvSpPr>
        <p:spPr>
          <a:xfrm>
            <a:off x="395326" y="5390361"/>
            <a:ext cx="6743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Int’l</a:t>
            </a:r>
          </a:p>
          <a:p>
            <a:r>
              <a:rPr lang="en-US" dirty="0"/>
              <a:t>CMS</a:t>
            </a:r>
          </a:p>
        </p:txBody>
      </p:sp>
      <p:sp>
        <p:nvSpPr>
          <p:cNvPr id="161" name="Line 152">
            <a:extLst>
              <a:ext uri="{FF2B5EF4-FFF2-40B4-BE49-F238E27FC236}">
                <a16:creationId xmlns:a16="http://schemas.microsoft.com/office/drawing/2014/main" id="{AFFA02EE-C59B-4541-8136-4D089472B7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142" y="5964658"/>
            <a:ext cx="8467726" cy="18374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77AEC3B8-8474-034B-9EFC-FEF903D1643B}"/>
              </a:ext>
            </a:extLst>
          </p:cNvPr>
          <p:cNvSpPr txBox="1"/>
          <p:nvPr/>
        </p:nvSpPr>
        <p:spPr>
          <a:xfrm>
            <a:off x="400970" y="5964527"/>
            <a:ext cx="668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LHC</a:t>
            </a:r>
          </a:p>
        </p:txBody>
      </p:sp>
      <p:sp>
        <p:nvSpPr>
          <p:cNvPr id="163" name="Line 96">
            <a:extLst>
              <a:ext uri="{FF2B5EF4-FFF2-40B4-BE49-F238E27FC236}">
                <a16:creationId xmlns:a16="http://schemas.microsoft.com/office/drawing/2014/main" id="{3DC04ADB-D421-6548-9976-7A818D8254E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6811" y="6084824"/>
            <a:ext cx="2112379" cy="466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" name="Rectangle 120">
            <a:extLst>
              <a:ext uri="{FF2B5EF4-FFF2-40B4-BE49-F238E27FC236}">
                <a16:creationId xmlns:a16="http://schemas.microsoft.com/office/drawing/2014/main" id="{B6CDEA5C-DDF4-3B48-9918-7355C850A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122" y="5624985"/>
            <a:ext cx="1944747" cy="2744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75" tIns="44444" rIns="90475" bIns="44444">
            <a:spAutoFit/>
          </a:bodyPr>
          <a:lstStyle/>
          <a:p>
            <a:pPr algn="ctr" eaLnBrk="0" hangingPunct="0"/>
            <a:r>
              <a:rPr lang="en-US" sz="1200" b="1" dirty="0">
                <a:solidFill>
                  <a:schemeClr val="tx2"/>
                </a:solidFill>
                <a:latin typeface="Helvetica" pitchFamily="34" charset="0"/>
              </a:rPr>
              <a:t>P5 </a:t>
            </a:r>
            <a:r>
              <a:rPr lang="en-US" sz="1200" b="1" dirty="0" err="1">
                <a:solidFill>
                  <a:schemeClr val="tx2"/>
                </a:solidFill>
                <a:latin typeface="Helvetica" pitchFamily="34" charset="0"/>
              </a:rPr>
              <a:t>Inst</a:t>
            </a:r>
            <a:endParaRPr lang="en-US" sz="1200" b="1" dirty="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165" name="Rectangle 120">
            <a:extLst>
              <a:ext uri="{FF2B5EF4-FFF2-40B4-BE49-F238E27FC236}">
                <a16:creationId xmlns:a16="http://schemas.microsoft.com/office/drawing/2014/main" id="{5585FC33-4AED-CB4B-87C7-FE06721CE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980" y="6111575"/>
            <a:ext cx="687686" cy="305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90475" tIns="44444" rIns="90475" bIns="44444">
            <a:spAutoFit/>
          </a:bodyPr>
          <a:lstStyle/>
          <a:p>
            <a:pPr algn="r" eaLnBrk="0" hangingPunct="0"/>
            <a:r>
              <a:rPr lang="en-US" sz="1200" b="1" dirty="0">
                <a:solidFill>
                  <a:schemeClr val="tx2"/>
                </a:solidFill>
                <a:latin typeface="Helvetica" pitchFamily="34" charset="0"/>
              </a:rPr>
              <a:t>Run</a:t>
            </a:r>
            <a:r>
              <a:rPr lang="en-US" sz="1400" b="1" dirty="0">
                <a:solidFill>
                  <a:schemeClr val="tx2"/>
                </a:solidFill>
                <a:latin typeface="Helvetica" pitchFamily="34" charset="0"/>
              </a:rPr>
              <a:t> 3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66" name="Rectangle 120">
            <a:extLst>
              <a:ext uri="{FF2B5EF4-FFF2-40B4-BE49-F238E27FC236}">
                <a16:creationId xmlns:a16="http://schemas.microsoft.com/office/drawing/2014/main" id="{AD6E227F-62D3-4241-8E27-BB081A9B6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2170" y="6101270"/>
            <a:ext cx="652749" cy="305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90475" tIns="44444" rIns="90475" bIns="44444">
            <a:spAutoFit/>
          </a:bodyPr>
          <a:lstStyle/>
          <a:p>
            <a:pPr algn="r" eaLnBrk="0" hangingPunct="0"/>
            <a:r>
              <a:rPr lang="en-US" sz="1200" b="1" dirty="0">
                <a:solidFill>
                  <a:schemeClr val="tx2"/>
                </a:solidFill>
                <a:latin typeface="Helvetica" pitchFamily="34" charset="0"/>
              </a:rPr>
              <a:t>Run</a:t>
            </a:r>
            <a:r>
              <a:rPr lang="en-US" sz="1400" b="1" dirty="0">
                <a:solidFill>
                  <a:schemeClr val="tx2"/>
                </a:solidFill>
                <a:latin typeface="Helvetica" pitchFamily="34" charset="0"/>
              </a:rPr>
              <a:t> 4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67" name="Rectangle 120">
            <a:extLst>
              <a:ext uri="{FF2B5EF4-FFF2-40B4-BE49-F238E27FC236}">
                <a16:creationId xmlns:a16="http://schemas.microsoft.com/office/drawing/2014/main" id="{1B0819C4-21BE-824F-B323-56D45490F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8981" y="6144503"/>
            <a:ext cx="687686" cy="305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90475" tIns="44444" rIns="90475" bIns="44444">
            <a:spAutoFit/>
          </a:bodyPr>
          <a:lstStyle/>
          <a:p>
            <a:pPr algn="r" eaLnBrk="0" hangingPunct="0"/>
            <a:r>
              <a:rPr lang="en-US" sz="1200" b="1" dirty="0">
                <a:solidFill>
                  <a:schemeClr val="tx2"/>
                </a:solidFill>
                <a:latin typeface="Helvetica" pitchFamily="34" charset="0"/>
              </a:rPr>
              <a:t>LS</a:t>
            </a:r>
            <a:r>
              <a:rPr lang="en-US" sz="1400" b="1" dirty="0">
                <a:solidFill>
                  <a:schemeClr val="tx2"/>
                </a:solidFill>
                <a:latin typeface="Helvetica" pitchFamily="34" charset="0"/>
              </a:rPr>
              <a:t> 2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68" name="Rectangle 120">
            <a:extLst>
              <a:ext uri="{FF2B5EF4-FFF2-40B4-BE49-F238E27FC236}">
                <a16:creationId xmlns:a16="http://schemas.microsoft.com/office/drawing/2014/main" id="{CF189095-D09B-1F4B-811B-FC0CFC89D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4852" y="6128479"/>
            <a:ext cx="687686" cy="305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90475" tIns="44444" rIns="90475" bIns="44444">
            <a:spAutoFit/>
          </a:bodyPr>
          <a:lstStyle/>
          <a:p>
            <a:pPr algn="r" eaLnBrk="0" hangingPunct="0"/>
            <a:r>
              <a:rPr lang="en-US" sz="1200" b="1" dirty="0">
                <a:solidFill>
                  <a:schemeClr val="tx2"/>
                </a:solidFill>
                <a:latin typeface="Helvetica" pitchFamily="34" charset="0"/>
              </a:rPr>
              <a:t>LS</a:t>
            </a:r>
            <a:r>
              <a:rPr lang="en-US" sz="1400" b="1" dirty="0">
                <a:solidFill>
                  <a:schemeClr val="tx2"/>
                </a:solidFill>
                <a:latin typeface="Helvetica" pitchFamily="34" charset="0"/>
              </a:rPr>
              <a:t> 3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69" name="Line 82">
            <a:extLst>
              <a:ext uri="{FF2B5EF4-FFF2-40B4-BE49-F238E27FC236}">
                <a16:creationId xmlns:a16="http://schemas.microsoft.com/office/drawing/2014/main" id="{E15D9A0F-A233-5545-B880-AECEFBF21B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11633" y="6087687"/>
            <a:ext cx="2429808" cy="4661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" name="Line 82">
            <a:extLst>
              <a:ext uri="{FF2B5EF4-FFF2-40B4-BE49-F238E27FC236}">
                <a16:creationId xmlns:a16="http://schemas.microsoft.com/office/drawing/2014/main" id="{F54AF501-B790-0544-8ED0-E764778A9A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61536" y="6084824"/>
            <a:ext cx="1932089" cy="2836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1" name="AutoShape 75">
            <a:extLst>
              <a:ext uri="{FF2B5EF4-FFF2-40B4-BE49-F238E27FC236}">
                <a16:creationId xmlns:a16="http://schemas.microsoft.com/office/drawing/2014/main" id="{0F612372-649B-6141-9160-92535771A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1712" y="6490506"/>
            <a:ext cx="104775" cy="99529"/>
          </a:xfrm>
          <a:prstGeom prst="diamond">
            <a:avLst/>
          </a:prstGeom>
          <a:solidFill>
            <a:srgbClr val="009688"/>
          </a:solidFill>
          <a:ln w="28575">
            <a:solidFill>
              <a:srgbClr val="009688"/>
            </a:solidFill>
            <a:miter lim="800000"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172" name="Text Box 15">
            <a:extLst>
              <a:ext uri="{FF2B5EF4-FFF2-40B4-BE49-F238E27FC236}">
                <a16:creationId xmlns:a16="http://schemas.microsoft.com/office/drawing/2014/main" id="{D1E43095-DFA9-2F4C-B515-14B05A9AF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7741" y="6413130"/>
            <a:ext cx="183910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100" b="1" dirty="0">
                <a:solidFill>
                  <a:srgbClr val="4D4D4D"/>
                </a:solidFill>
                <a:latin typeface="Arial" pitchFamily="34" charset="0"/>
              </a:rPr>
              <a:t>HL-LHC Operations Start</a:t>
            </a:r>
            <a:endParaRPr lang="en-US" sz="1100" dirty="0"/>
          </a:p>
        </p:txBody>
      </p:sp>
      <p:sp>
        <p:nvSpPr>
          <p:cNvPr id="173" name="Line 96">
            <a:extLst>
              <a:ext uri="{FF2B5EF4-FFF2-40B4-BE49-F238E27FC236}">
                <a16:creationId xmlns:a16="http://schemas.microsoft.com/office/drawing/2014/main" id="{C4A5A027-7245-134A-BE94-917AC3A9C0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9325" y="5626505"/>
            <a:ext cx="1954255" cy="306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" name="Line 18">
            <a:extLst>
              <a:ext uri="{FF2B5EF4-FFF2-40B4-BE49-F238E27FC236}">
                <a16:creationId xmlns:a16="http://schemas.microsoft.com/office/drawing/2014/main" id="{3EB5D22B-5CF3-394B-8827-43B3FB0D14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21289" y="925500"/>
            <a:ext cx="0" cy="200588"/>
          </a:xfrm>
          <a:prstGeom prst="line">
            <a:avLst/>
          </a:prstGeom>
          <a:noFill/>
          <a:ln w="28575">
            <a:solidFill>
              <a:srgbClr val="4D4D4D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5" name="Text Box 15">
            <a:extLst>
              <a:ext uri="{FF2B5EF4-FFF2-40B4-BE49-F238E27FC236}">
                <a16:creationId xmlns:a16="http://schemas.microsoft.com/office/drawing/2014/main" id="{8BD2E529-C9F8-9B48-BF77-FC39543CB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078" y="835940"/>
            <a:ext cx="152526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100" b="1" dirty="0">
                <a:solidFill>
                  <a:srgbClr val="4D4D4D"/>
                </a:solidFill>
                <a:latin typeface="Arial" pitchFamily="34" charset="0"/>
              </a:rPr>
              <a:t>MREFC</a:t>
            </a:r>
            <a:r>
              <a:rPr lang="en-US" sz="900" b="1" dirty="0">
                <a:solidFill>
                  <a:srgbClr val="4D4D4D"/>
                </a:solidFill>
                <a:latin typeface="Arial" pitchFamily="34" charset="0"/>
              </a:rPr>
              <a:t> Completion</a:t>
            </a:r>
            <a:endParaRPr lang="en-US" sz="900" dirty="0"/>
          </a:p>
        </p:txBody>
      </p:sp>
      <p:sp>
        <p:nvSpPr>
          <p:cNvPr id="176" name="Line 82">
            <a:extLst>
              <a:ext uri="{FF2B5EF4-FFF2-40B4-BE49-F238E27FC236}">
                <a16:creationId xmlns:a16="http://schemas.microsoft.com/office/drawing/2014/main" id="{D09B7FF4-3DDA-6444-8369-3567D27F01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97811" y="2555583"/>
            <a:ext cx="592408" cy="2621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" name="Rectangle 120">
            <a:extLst>
              <a:ext uri="{FF2B5EF4-FFF2-40B4-BE49-F238E27FC236}">
                <a16:creationId xmlns:a16="http://schemas.microsoft.com/office/drawing/2014/main" id="{607F8ACC-1723-B94C-821B-A8DFF6C7C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7663" y="2393569"/>
            <a:ext cx="1118652" cy="24364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90475" tIns="44444" rIns="90475" bIns="44444">
            <a:spAutoFit/>
          </a:bodyPr>
          <a:lstStyle/>
          <a:p>
            <a:pPr algn="r" eaLnBrk="0" hangingPunct="0"/>
            <a:r>
              <a:rPr lang="en-US" sz="1000" b="1" dirty="0">
                <a:solidFill>
                  <a:schemeClr val="tx2"/>
                </a:solidFill>
                <a:latin typeface="Helvetica" pitchFamily="34" charset="0"/>
              </a:rPr>
              <a:t>Schedule Float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178" name="Rectangle 33">
            <a:extLst>
              <a:ext uri="{FF2B5EF4-FFF2-40B4-BE49-F238E27FC236}">
                <a16:creationId xmlns:a16="http://schemas.microsoft.com/office/drawing/2014/main" id="{F0655F12-DBCB-E24E-8C7B-99E8ADEDE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294" y="1142534"/>
            <a:ext cx="8448676" cy="5307172"/>
          </a:xfrm>
          <a:prstGeom prst="rect">
            <a:avLst/>
          </a:prstGeom>
          <a:noFill/>
          <a:ln w="25400">
            <a:solidFill>
              <a:srgbClr val="BC3700"/>
            </a:solidFill>
            <a:miter lim="800000"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sp>
        <p:nvSpPr>
          <p:cNvPr id="179" name="Line 96">
            <a:extLst>
              <a:ext uri="{FF2B5EF4-FFF2-40B4-BE49-F238E27FC236}">
                <a16:creationId xmlns:a16="http://schemas.microsoft.com/office/drawing/2014/main" id="{A7403204-86D3-874B-A4C8-7766CC7AA9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85312" y="6079343"/>
            <a:ext cx="1174658" cy="548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0" name="Line 159">
            <a:extLst>
              <a:ext uri="{FF2B5EF4-FFF2-40B4-BE49-F238E27FC236}">
                <a16:creationId xmlns:a16="http://schemas.microsoft.com/office/drawing/2014/main" id="{0D71A182-BD4C-3045-A8C2-034D4D7A7935}"/>
              </a:ext>
            </a:extLst>
          </p:cNvPr>
          <p:cNvSpPr>
            <a:spLocks noChangeShapeType="1"/>
          </p:cNvSpPr>
          <p:nvPr/>
        </p:nvSpPr>
        <p:spPr bwMode="auto">
          <a:xfrm>
            <a:off x="1463782" y="1853979"/>
            <a:ext cx="2847" cy="856174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r" eaLnBrk="0" hangingPunct="0">
              <a:defRPr/>
            </a:pPr>
            <a:endParaRPr lang="en-US">
              <a:ln>
                <a:solidFill>
                  <a:schemeClr val="accent2">
                    <a:lumMod val="75000"/>
                  </a:schemeClr>
                </a:solidFill>
              </a:ln>
              <a:cs typeface="+mn-cs"/>
            </a:endParaRPr>
          </a:p>
        </p:txBody>
      </p:sp>
      <p:sp>
        <p:nvSpPr>
          <p:cNvPr id="181" name="Text Box 157">
            <a:extLst>
              <a:ext uri="{FF2B5EF4-FFF2-40B4-BE49-F238E27FC236}">
                <a16:creationId xmlns:a16="http://schemas.microsoft.com/office/drawing/2014/main" id="{8C469C70-2682-0D4A-AE2D-5C9ED2040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274" y="2121928"/>
            <a:ext cx="652694" cy="30777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solidFill>
                  <a:schemeClr val="tx2"/>
                </a:solidFill>
                <a:latin typeface="Arial" pitchFamily="34" charset="0"/>
              </a:rPr>
              <a:t>TFPX</a:t>
            </a:r>
            <a:endParaRPr lang="en-US" sz="1400" b="1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82" name="Line 159">
            <a:extLst>
              <a:ext uri="{FF2B5EF4-FFF2-40B4-BE49-F238E27FC236}">
                <a16:creationId xmlns:a16="http://schemas.microsoft.com/office/drawing/2014/main" id="{653303DA-6C3F-7B4A-8177-8EAC1BF49E8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5548" y="2696476"/>
            <a:ext cx="6321" cy="83977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r" eaLnBrk="0" hangingPunct="0">
              <a:defRPr/>
            </a:pPr>
            <a:endParaRPr lang="en-US">
              <a:ln>
                <a:solidFill>
                  <a:schemeClr val="accent2">
                    <a:lumMod val="75000"/>
                  </a:schemeClr>
                </a:solidFill>
              </a:ln>
              <a:cs typeface="+mn-cs"/>
            </a:endParaRPr>
          </a:p>
        </p:txBody>
      </p:sp>
      <p:sp>
        <p:nvSpPr>
          <p:cNvPr id="183" name="Text Box 157">
            <a:extLst>
              <a:ext uri="{FF2B5EF4-FFF2-40B4-BE49-F238E27FC236}">
                <a16:creationId xmlns:a16="http://schemas.microsoft.com/office/drawing/2014/main" id="{06955979-530B-A845-83E0-88E7F16B1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369" y="3033280"/>
            <a:ext cx="702081" cy="30777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solidFill>
                  <a:schemeClr val="tx2"/>
                </a:solidFill>
                <a:latin typeface="Arial" pitchFamily="34" charset="0"/>
              </a:rPr>
              <a:t>Muon</a:t>
            </a:r>
            <a:endParaRPr lang="en-US" sz="1400" b="1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84" name="Line 159">
            <a:extLst>
              <a:ext uri="{FF2B5EF4-FFF2-40B4-BE49-F238E27FC236}">
                <a16:creationId xmlns:a16="http://schemas.microsoft.com/office/drawing/2014/main" id="{C9F4A4A1-ADD9-C64C-928B-1EF9B341FF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81869" y="3557811"/>
            <a:ext cx="3249" cy="92551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r" eaLnBrk="0" hangingPunct="0">
              <a:defRPr/>
            </a:pPr>
            <a:endParaRPr lang="en-US">
              <a:ln>
                <a:solidFill>
                  <a:schemeClr val="accent2">
                    <a:lumMod val="75000"/>
                  </a:schemeClr>
                </a:solidFill>
              </a:ln>
              <a:cs typeface="+mn-cs"/>
            </a:endParaRPr>
          </a:p>
        </p:txBody>
      </p:sp>
      <p:sp>
        <p:nvSpPr>
          <p:cNvPr id="185" name="Text Box 157">
            <a:extLst>
              <a:ext uri="{FF2B5EF4-FFF2-40B4-BE49-F238E27FC236}">
                <a16:creationId xmlns:a16="http://schemas.microsoft.com/office/drawing/2014/main" id="{B200C9AD-96E3-7E4B-90DC-203EE098B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177" y="3917200"/>
            <a:ext cx="695985" cy="30777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solidFill>
                  <a:schemeClr val="tx2"/>
                </a:solidFill>
                <a:latin typeface="Arial" pitchFamily="34" charset="0"/>
              </a:rPr>
              <a:t>BCAL</a:t>
            </a:r>
            <a:endParaRPr lang="en-US" sz="1400" b="1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86" name="Line 159">
            <a:extLst>
              <a:ext uri="{FF2B5EF4-FFF2-40B4-BE49-F238E27FC236}">
                <a16:creationId xmlns:a16="http://schemas.microsoft.com/office/drawing/2014/main" id="{A1C7AF22-C2AA-4C41-8279-A4B0E5631BE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82070" y="4496595"/>
            <a:ext cx="3177" cy="945616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r" eaLnBrk="0" hangingPunct="0">
              <a:defRPr/>
            </a:pPr>
            <a:endParaRPr lang="en-US">
              <a:ln>
                <a:solidFill>
                  <a:schemeClr val="accent2">
                    <a:lumMod val="75000"/>
                  </a:schemeClr>
                </a:solidFill>
              </a:ln>
              <a:cs typeface="+mn-cs"/>
            </a:endParaRPr>
          </a:p>
        </p:txBody>
      </p:sp>
      <p:sp>
        <p:nvSpPr>
          <p:cNvPr id="187" name="Text Box 157">
            <a:extLst>
              <a:ext uri="{FF2B5EF4-FFF2-40B4-BE49-F238E27FC236}">
                <a16:creationId xmlns:a16="http://schemas.microsoft.com/office/drawing/2014/main" id="{A095BFF6-5AF0-384D-B39F-46E24DCF1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265" y="4846840"/>
            <a:ext cx="791141" cy="30777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solidFill>
                  <a:schemeClr val="tx2"/>
                </a:solidFill>
                <a:latin typeface="Arial" pitchFamily="34" charset="0"/>
              </a:rPr>
              <a:t>Trigger</a:t>
            </a:r>
            <a:endParaRPr lang="en-US" sz="1400" b="1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88" name="Line 61">
            <a:extLst>
              <a:ext uri="{FF2B5EF4-FFF2-40B4-BE49-F238E27FC236}">
                <a16:creationId xmlns:a16="http://schemas.microsoft.com/office/drawing/2014/main" id="{55F116B1-42E8-0A47-8DD8-130CAC3CF5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60050" y="1139475"/>
            <a:ext cx="3260" cy="5310231"/>
          </a:xfrm>
          <a:prstGeom prst="line">
            <a:avLst/>
          </a:prstGeom>
          <a:noFill/>
          <a:ln w="25400">
            <a:solidFill>
              <a:srgbClr val="CA563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" name="Line 60">
            <a:extLst>
              <a:ext uri="{FF2B5EF4-FFF2-40B4-BE49-F238E27FC236}">
                <a16:creationId xmlns:a16="http://schemas.microsoft.com/office/drawing/2014/main" id="{7F138EBD-B040-724B-BB98-9E9087A1CC3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0332" y="1179284"/>
            <a:ext cx="3277" cy="5270422"/>
          </a:xfrm>
          <a:prstGeom prst="line">
            <a:avLst/>
          </a:prstGeom>
          <a:noFill/>
          <a:ln w="25400">
            <a:solidFill>
              <a:srgbClr val="CA563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0" name="Rectangle 64">
            <a:extLst>
              <a:ext uri="{FF2B5EF4-FFF2-40B4-BE49-F238E27FC236}">
                <a16:creationId xmlns:a16="http://schemas.microsoft.com/office/drawing/2014/main" id="{986CD952-FB50-9348-9841-7A446BA9F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225" y="2870411"/>
            <a:ext cx="1379305" cy="24364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90475" tIns="44444" rIns="90475" bIns="44444">
            <a:spAutoFit/>
          </a:bodyPr>
          <a:lstStyle/>
          <a:p>
            <a:pPr eaLnBrk="0" hangingPunct="0"/>
            <a:r>
              <a:rPr lang="en-US" sz="1000" b="1" dirty="0">
                <a:solidFill>
                  <a:schemeClr val="tx2"/>
                </a:solidFill>
                <a:latin typeface="Helvetica" pitchFamily="34" charset="0"/>
              </a:rPr>
              <a:t>Construction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191" name="Line 82">
            <a:extLst>
              <a:ext uri="{FF2B5EF4-FFF2-40B4-BE49-F238E27FC236}">
                <a16:creationId xmlns:a16="http://schemas.microsoft.com/office/drawing/2014/main" id="{AA662310-6E1A-5D40-A6BB-361EF69EF46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59231" y="3379282"/>
            <a:ext cx="636817" cy="737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2" name="Rectangle 120">
            <a:extLst>
              <a:ext uri="{FF2B5EF4-FFF2-40B4-BE49-F238E27FC236}">
                <a16:creationId xmlns:a16="http://schemas.microsoft.com/office/drawing/2014/main" id="{0D66F96A-5DA1-014C-ADC8-0B560F79B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9495" y="3228421"/>
            <a:ext cx="1163463" cy="24364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90475" tIns="44444" rIns="90475" bIns="44444">
            <a:spAutoFit/>
          </a:bodyPr>
          <a:lstStyle/>
          <a:p>
            <a:pPr algn="r" eaLnBrk="0" hangingPunct="0"/>
            <a:r>
              <a:rPr lang="en-US" sz="1000" b="1" dirty="0">
                <a:solidFill>
                  <a:schemeClr val="tx2"/>
                </a:solidFill>
                <a:latin typeface="Helvetica" pitchFamily="34" charset="0"/>
              </a:rPr>
              <a:t>Schedule Float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193" name="Rectangle 121">
            <a:extLst>
              <a:ext uri="{FF2B5EF4-FFF2-40B4-BE49-F238E27FC236}">
                <a16:creationId xmlns:a16="http://schemas.microsoft.com/office/drawing/2014/main" id="{476D74BF-21E1-E146-B028-38A2C5D19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1410" y="2710153"/>
            <a:ext cx="1106720" cy="24364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90475" tIns="44444" rIns="90475" bIns="44444">
            <a:spAutoFit/>
          </a:bodyPr>
          <a:lstStyle/>
          <a:p>
            <a:pPr eaLnBrk="0" hangingPunct="0"/>
            <a:r>
              <a:rPr lang="en-US" sz="1000" b="1" dirty="0">
                <a:solidFill>
                  <a:schemeClr val="tx2"/>
                </a:solidFill>
                <a:latin typeface="Helvetica" pitchFamily="34" charset="0"/>
              </a:rPr>
              <a:t>Pre-Production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194" name="Line 82">
            <a:extLst>
              <a:ext uri="{FF2B5EF4-FFF2-40B4-BE49-F238E27FC236}">
                <a16:creationId xmlns:a16="http://schemas.microsoft.com/office/drawing/2014/main" id="{4C3A2DC2-8957-D54B-924D-CDBE6DE208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1149" y="2837680"/>
            <a:ext cx="1459796" cy="10182"/>
          </a:xfrm>
          <a:prstGeom prst="line">
            <a:avLst/>
          </a:prstGeom>
          <a:noFill/>
          <a:ln w="57150">
            <a:solidFill>
              <a:srgbClr val="00968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" name="Rectangle 120">
            <a:extLst>
              <a:ext uri="{FF2B5EF4-FFF2-40B4-BE49-F238E27FC236}">
                <a16:creationId xmlns:a16="http://schemas.microsoft.com/office/drawing/2014/main" id="{EEA2C495-D8B5-9F49-BB73-778523467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420" y="3106493"/>
            <a:ext cx="1617123" cy="24364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90475" tIns="44444" rIns="90475" bIns="44444">
            <a:spAutoFit/>
          </a:bodyPr>
          <a:lstStyle/>
          <a:p>
            <a:pPr algn="r" eaLnBrk="0" hangingPunct="0"/>
            <a:r>
              <a:rPr lang="en-US" sz="1000" b="1" dirty="0">
                <a:solidFill>
                  <a:schemeClr val="tx2"/>
                </a:solidFill>
                <a:latin typeface="Helvetica" pitchFamily="34" charset="0"/>
              </a:rPr>
              <a:t>Testing and Integration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196" name="Line 96">
            <a:extLst>
              <a:ext uri="{FF2B5EF4-FFF2-40B4-BE49-F238E27FC236}">
                <a16:creationId xmlns:a16="http://schemas.microsoft.com/office/drawing/2014/main" id="{F04AB1DB-8767-B44A-BFEA-31686D2B43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60535" y="3226862"/>
            <a:ext cx="1800874" cy="2014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" name="Line 104">
            <a:extLst>
              <a:ext uri="{FF2B5EF4-FFF2-40B4-BE49-F238E27FC236}">
                <a16:creationId xmlns:a16="http://schemas.microsoft.com/office/drawing/2014/main" id="{0D6DD6D2-0417-DD40-9389-48DD0D9256F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2426" y="3024825"/>
            <a:ext cx="1503783" cy="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" name="Line 153">
            <a:extLst>
              <a:ext uri="{FF2B5EF4-FFF2-40B4-BE49-F238E27FC236}">
                <a16:creationId xmlns:a16="http://schemas.microsoft.com/office/drawing/2014/main" id="{CF707C5E-045A-B649-BA38-900B0E70D4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14284" y="2692947"/>
            <a:ext cx="7656933" cy="1441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9" name="Rectangle 64">
            <a:extLst>
              <a:ext uri="{FF2B5EF4-FFF2-40B4-BE49-F238E27FC236}">
                <a16:creationId xmlns:a16="http://schemas.microsoft.com/office/drawing/2014/main" id="{77B6EA4B-4A54-454D-BC71-8E6F21195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7201" y="3789509"/>
            <a:ext cx="973511" cy="24364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90475" tIns="44444" rIns="90475" bIns="44444">
            <a:spAutoFit/>
          </a:bodyPr>
          <a:lstStyle/>
          <a:p>
            <a:pPr eaLnBrk="0" hangingPunct="0"/>
            <a:r>
              <a:rPr lang="en-US" sz="1000" b="1" dirty="0">
                <a:solidFill>
                  <a:schemeClr val="tx2"/>
                </a:solidFill>
                <a:latin typeface="Helvetica" pitchFamily="34" charset="0"/>
              </a:rPr>
              <a:t>Construction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200" name="Line 82">
            <a:extLst>
              <a:ext uri="{FF2B5EF4-FFF2-40B4-BE49-F238E27FC236}">
                <a16:creationId xmlns:a16="http://schemas.microsoft.com/office/drawing/2014/main" id="{0B459E00-E7DE-0446-8218-0CBCE0DBC63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9282" y="4041413"/>
            <a:ext cx="853821" cy="14929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" name="Rectangle 120">
            <a:extLst>
              <a:ext uri="{FF2B5EF4-FFF2-40B4-BE49-F238E27FC236}">
                <a16:creationId xmlns:a16="http://schemas.microsoft.com/office/drawing/2014/main" id="{E1D18E78-2FE6-884E-8CCC-41D132B93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8338" y="3933828"/>
            <a:ext cx="1135583" cy="24364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90475" tIns="44444" rIns="90475" bIns="44444">
            <a:spAutoFit/>
          </a:bodyPr>
          <a:lstStyle/>
          <a:p>
            <a:pPr algn="r" eaLnBrk="0" hangingPunct="0"/>
            <a:r>
              <a:rPr lang="en-US" sz="1000" b="1" dirty="0">
                <a:solidFill>
                  <a:schemeClr val="tx2"/>
                </a:solidFill>
                <a:latin typeface="Helvetica" pitchFamily="34" charset="0"/>
              </a:rPr>
              <a:t>Schedule Float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202" name="Line 82">
            <a:extLst>
              <a:ext uri="{FF2B5EF4-FFF2-40B4-BE49-F238E27FC236}">
                <a16:creationId xmlns:a16="http://schemas.microsoft.com/office/drawing/2014/main" id="{99803F08-29BB-9744-9021-CB3208D56A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14392" y="3635272"/>
            <a:ext cx="1089607" cy="1135"/>
          </a:xfrm>
          <a:prstGeom prst="line">
            <a:avLst/>
          </a:prstGeom>
          <a:noFill/>
          <a:ln w="57150">
            <a:solidFill>
              <a:srgbClr val="00968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" name="Rectangle 120">
            <a:extLst>
              <a:ext uri="{FF2B5EF4-FFF2-40B4-BE49-F238E27FC236}">
                <a16:creationId xmlns:a16="http://schemas.microsoft.com/office/drawing/2014/main" id="{9E53CA94-4B2B-A943-9497-5C8B98ABF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092" y="3652136"/>
            <a:ext cx="1646378" cy="24364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90475" tIns="44444" rIns="90475" bIns="44444">
            <a:spAutoFit/>
          </a:bodyPr>
          <a:lstStyle/>
          <a:p>
            <a:pPr algn="r" eaLnBrk="0" hangingPunct="0"/>
            <a:r>
              <a:rPr lang="en-US" sz="1000" b="1" dirty="0">
                <a:solidFill>
                  <a:schemeClr val="tx2"/>
                </a:solidFill>
                <a:latin typeface="Helvetica" pitchFamily="34" charset="0"/>
              </a:rPr>
              <a:t>Testing and Integration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204" name="Line 96">
            <a:extLst>
              <a:ext uri="{FF2B5EF4-FFF2-40B4-BE49-F238E27FC236}">
                <a16:creationId xmlns:a16="http://schemas.microsoft.com/office/drawing/2014/main" id="{B5212BA3-B1F0-374B-8DC6-63BA59ABA2B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4495" y="3788131"/>
            <a:ext cx="793715" cy="736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" name="Rectangle 120">
            <a:extLst>
              <a:ext uri="{FF2B5EF4-FFF2-40B4-BE49-F238E27FC236}">
                <a16:creationId xmlns:a16="http://schemas.microsoft.com/office/drawing/2014/main" id="{D09F50DF-748B-6E47-AA58-7AF147E7A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5187" y="4096744"/>
            <a:ext cx="1715357" cy="24364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90475" tIns="44444" rIns="90475" bIns="44444">
            <a:spAutoFit/>
          </a:bodyPr>
          <a:lstStyle/>
          <a:p>
            <a:pPr algn="r" eaLnBrk="0" hangingPunct="0"/>
            <a:r>
              <a:rPr lang="en-US" sz="1000" b="1" dirty="0">
                <a:solidFill>
                  <a:schemeClr val="tx2"/>
                </a:solidFill>
                <a:latin typeface="Helvetica" pitchFamily="34" charset="0"/>
              </a:rPr>
              <a:t>Testing and Integration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206" name="Rectangle 64">
            <a:extLst>
              <a:ext uri="{FF2B5EF4-FFF2-40B4-BE49-F238E27FC236}">
                <a16:creationId xmlns:a16="http://schemas.microsoft.com/office/drawing/2014/main" id="{362246E6-2579-1E49-9A0F-131E59B86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4448" y="4243088"/>
            <a:ext cx="1016539" cy="24364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90475" tIns="44444" rIns="90475" bIns="44444">
            <a:spAutoFit/>
          </a:bodyPr>
          <a:lstStyle/>
          <a:p>
            <a:pPr eaLnBrk="0" hangingPunct="0"/>
            <a:r>
              <a:rPr lang="en-US" sz="1000" b="1" dirty="0">
                <a:solidFill>
                  <a:schemeClr val="tx2"/>
                </a:solidFill>
                <a:latin typeface="Helvetica" pitchFamily="34" charset="0"/>
              </a:rPr>
              <a:t>Construction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207" name="Line 82">
            <a:extLst>
              <a:ext uri="{FF2B5EF4-FFF2-40B4-BE49-F238E27FC236}">
                <a16:creationId xmlns:a16="http://schemas.microsoft.com/office/drawing/2014/main" id="{0737F29F-FDEB-FF43-860A-F8AB82529B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89309" y="4413271"/>
            <a:ext cx="852061" cy="3304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" name="Rectangle 120">
            <a:extLst>
              <a:ext uri="{FF2B5EF4-FFF2-40B4-BE49-F238E27FC236}">
                <a16:creationId xmlns:a16="http://schemas.microsoft.com/office/drawing/2014/main" id="{AE9F7077-3782-E642-8589-C1035B288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016" y="4276710"/>
            <a:ext cx="1166347" cy="24364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90475" tIns="44444" rIns="90475" bIns="44444">
            <a:spAutoFit/>
          </a:bodyPr>
          <a:lstStyle/>
          <a:p>
            <a:pPr algn="r" eaLnBrk="0" hangingPunct="0"/>
            <a:r>
              <a:rPr lang="en-US" sz="1000" b="1" dirty="0">
                <a:solidFill>
                  <a:schemeClr val="tx2"/>
                </a:solidFill>
                <a:latin typeface="Helvetica" pitchFamily="34" charset="0"/>
              </a:rPr>
              <a:t>Schedule Float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209" name="Rectangle 121">
            <a:extLst>
              <a:ext uri="{FF2B5EF4-FFF2-40B4-BE49-F238E27FC236}">
                <a16:creationId xmlns:a16="http://schemas.microsoft.com/office/drawing/2014/main" id="{325650BA-B38E-7247-8F6A-B6A6CECA7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9391" y="3979668"/>
            <a:ext cx="1100806" cy="24364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90475" tIns="44444" rIns="90475" bIns="44444">
            <a:spAutoFit/>
          </a:bodyPr>
          <a:lstStyle/>
          <a:p>
            <a:pPr eaLnBrk="0" hangingPunct="0"/>
            <a:r>
              <a:rPr lang="en-US" sz="1000" b="1" dirty="0">
                <a:solidFill>
                  <a:schemeClr val="tx2"/>
                </a:solidFill>
                <a:latin typeface="Helvetica" pitchFamily="34" charset="0"/>
              </a:rPr>
              <a:t>Pre-Production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210" name="Line 82">
            <a:extLst>
              <a:ext uri="{FF2B5EF4-FFF2-40B4-BE49-F238E27FC236}">
                <a16:creationId xmlns:a16="http://schemas.microsoft.com/office/drawing/2014/main" id="{BDBAB957-E615-974E-87D7-3A22B90E60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16072" y="4084007"/>
            <a:ext cx="1074401" cy="1135"/>
          </a:xfrm>
          <a:prstGeom prst="line">
            <a:avLst/>
          </a:prstGeom>
          <a:noFill/>
          <a:ln w="57150">
            <a:solidFill>
              <a:srgbClr val="00968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" name="Line 104">
            <a:extLst>
              <a:ext uri="{FF2B5EF4-FFF2-40B4-BE49-F238E27FC236}">
                <a16:creationId xmlns:a16="http://schemas.microsoft.com/office/drawing/2014/main" id="{5E3658FB-96B8-DD44-884C-AC89B27EA2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6475" y="4336751"/>
            <a:ext cx="941229" cy="487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" name="Line 96">
            <a:extLst>
              <a:ext uri="{FF2B5EF4-FFF2-40B4-BE49-F238E27FC236}">
                <a16:creationId xmlns:a16="http://schemas.microsoft.com/office/drawing/2014/main" id="{D45170DB-5434-4847-8391-59F3AED6B78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0473" y="4214473"/>
            <a:ext cx="712831" cy="2219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" name="Text Box 157">
            <a:extLst>
              <a:ext uri="{FF2B5EF4-FFF2-40B4-BE49-F238E27FC236}">
                <a16:creationId xmlns:a16="http://schemas.microsoft.com/office/drawing/2014/main" id="{F2324AEA-54A3-1047-A059-20627BC4C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0540" y="3702591"/>
            <a:ext cx="503852" cy="27699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 dirty="0">
                <a:solidFill>
                  <a:schemeClr val="tx2"/>
                </a:solidFill>
                <a:latin typeface="Arial" pitchFamily="34" charset="0"/>
              </a:rPr>
              <a:t>BCP</a:t>
            </a:r>
          </a:p>
        </p:txBody>
      </p:sp>
      <p:sp>
        <p:nvSpPr>
          <p:cNvPr id="214" name="Line 159">
            <a:extLst>
              <a:ext uri="{FF2B5EF4-FFF2-40B4-BE49-F238E27FC236}">
                <a16:creationId xmlns:a16="http://schemas.microsoft.com/office/drawing/2014/main" id="{283C129C-7DBF-BC44-824A-22C68BF27E1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7762" y="3573372"/>
            <a:ext cx="11150" cy="472401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r" eaLnBrk="0" hangingPunct="0">
              <a:defRPr/>
            </a:pPr>
            <a:endParaRPr lang="en-US">
              <a:ln>
                <a:solidFill>
                  <a:schemeClr val="accent2">
                    <a:lumMod val="75000"/>
                  </a:schemeClr>
                </a:solidFill>
              </a:ln>
              <a:cs typeface="+mn-cs"/>
            </a:endParaRPr>
          </a:p>
        </p:txBody>
      </p:sp>
      <p:sp>
        <p:nvSpPr>
          <p:cNvPr id="215" name="Text Box 157">
            <a:extLst>
              <a:ext uri="{FF2B5EF4-FFF2-40B4-BE49-F238E27FC236}">
                <a16:creationId xmlns:a16="http://schemas.microsoft.com/office/drawing/2014/main" id="{46F30DC7-F103-4643-9452-520C1D0EC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6012" y="4159691"/>
            <a:ext cx="446708" cy="27699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>
                <a:solidFill>
                  <a:schemeClr val="tx2"/>
                </a:solidFill>
                <a:latin typeface="Arial" pitchFamily="34" charset="0"/>
              </a:rPr>
              <a:t>FE</a:t>
            </a:r>
          </a:p>
        </p:txBody>
      </p:sp>
      <p:sp>
        <p:nvSpPr>
          <p:cNvPr id="216" name="Line 159">
            <a:extLst>
              <a:ext uri="{FF2B5EF4-FFF2-40B4-BE49-F238E27FC236}">
                <a16:creationId xmlns:a16="http://schemas.microsoft.com/office/drawing/2014/main" id="{26B3A89B-18A4-2F42-BF5D-2EF94C34E3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59844" y="4031752"/>
            <a:ext cx="2834" cy="481091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r" eaLnBrk="0" hangingPunct="0">
              <a:defRPr/>
            </a:pPr>
            <a:endParaRPr lang="en-US">
              <a:ln>
                <a:solidFill>
                  <a:schemeClr val="accent2">
                    <a:lumMod val="75000"/>
                  </a:schemeClr>
                </a:solidFill>
              </a:ln>
              <a:cs typeface="+mn-cs"/>
            </a:endParaRPr>
          </a:p>
        </p:txBody>
      </p:sp>
      <p:sp>
        <p:nvSpPr>
          <p:cNvPr id="217" name="Rectangle 121">
            <a:extLst>
              <a:ext uri="{FF2B5EF4-FFF2-40B4-BE49-F238E27FC236}">
                <a16:creationId xmlns:a16="http://schemas.microsoft.com/office/drawing/2014/main" id="{D13B6AB8-2BCB-834C-8C10-14C60757B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0600" y="3524833"/>
            <a:ext cx="1117572" cy="24364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90475" tIns="44444" rIns="90475" bIns="44444">
            <a:spAutoFit/>
          </a:bodyPr>
          <a:lstStyle/>
          <a:p>
            <a:pPr eaLnBrk="0" hangingPunct="0"/>
            <a:r>
              <a:rPr lang="en-US" sz="1000" b="1" dirty="0">
                <a:solidFill>
                  <a:schemeClr val="tx2"/>
                </a:solidFill>
                <a:latin typeface="Helvetica" pitchFamily="34" charset="0"/>
              </a:rPr>
              <a:t>Pre-Production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218" name="Line 153">
            <a:extLst>
              <a:ext uri="{FF2B5EF4-FFF2-40B4-BE49-F238E27FC236}">
                <a16:creationId xmlns:a16="http://schemas.microsoft.com/office/drawing/2014/main" id="{A4C203DA-DD9B-1C44-83C6-60E7B265ED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2948" y="3549435"/>
            <a:ext cx="7656933" cy="1441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9" name="Rectangle 121">
            <a:extLst>
              <a:ext uri="{FF2B5EF4-FFF2-40B4-BE49-F238E27FC236}">
                <a16:creationId xmlns:a16="http://schemas.microsoft.com/office/drawing/2014/main" id="{283250A6-05E8-624D-AEDC-27273AE58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5924" y="4457380"/>
            <a:ext cx="1105653" cy="24364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90475" tIns="44444" rIns="90475" bIns="44444">
            <a:spAutoFit/>
          </a:bodyPr>
          <a:lstStyle/>
          <a:p>
            <a:pPr eaLnBrk="0" hangingPunct="0"/>
            <a:r>
              <a:rPr lang="en-US" sz="1000" b="1" dirty="0">
                <a:solidFill>
                  <a:schemeClr val="tx2"/>
                </a:solidFill>
                <a:latin typeface="Helvetica" pitchFamily="34" charset="0"/>
              </a:rPr>
              <a:t>Pre-Production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220" name="Rectangle 64">
            <a:extLst>
              <a:ext uri="{FF2B5EF4-FFF2-40B4-BE49-F238E27FC236}">
                <a16:creationId xmlns:a16="http://schemas.microsoft.com/office/drawing/2014/main" id="{46557891-4E35-924D-92E0-9EE8A5C8A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0149" y="4542188"/>
            <a:ext cx="1000791" cy="24364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90475" tIns="44444" rIns="90475" bIns="44444">
            <a:spAutoFit/>
          </a:bodyPr>
          <a:lstStyle/>
          <a:p>
            <a:pPr eaLnBrk="0" hangingPunct="0"/>
            <a:r>
              <a:rPr lang="en-US" sz="1000" b="1" dirty="0">
                <a:solidFill>
                  <a:schemeClr val="tx2"/>
                </a:solidFill>
                <a:latin typeface="Helvetica" pitchFamily="34" charset="0"/>
              </a:rPr>
              <a:t>Construction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221" name="Rectangle 120">
            <a:extLst>
              <a:ext uri="{FF2B5EF4-FFF2-40B4-BE49-F238E27FC236}">
                <a16:creationId xmlns:a16="http://schemas.microsoft.com/office/drawing/2014/main" id="{BB959898-4CC7-744B-B278-5D9A985A4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3104" y="4796680"/>
            <a:ext cx="1101991" cy="24364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90475" tIns="44444" rIns="90475" bIns="44444">
            <a:spAutoFit/>
          </a:bodyPr>
          <a:lstStyle/>
          <a:p>
            <a:pPr algn="r" eaLnBrk="0" hangingPunct="0"/>
            <a:r>
              <a:rPr lang="en-US" sz="1000" b="1" dirty="0">
                <a:solidFill>
                  <a:schemeClr val="tx2"/>
                </a:solidFill>
                <a:latin typeface="Helvetica" pitchFamily="34" charset="0"/>
              </a:rPr>
              <a:t>Schedule Float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222" name="Rectangle 120">
            <a:extLst>
              <a:ext uri="{FF2B5EF4-FFF2-40B4-BE49-F238E27FC236}">
                <a16:creationId xmlns:a16="http://schemas.microsoft.com/office/drawing/2014/main" id="{89FD05E8-B312-6547-ACFD-476EC1024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8489" y="5203162"/>
            <a:ext cx="1134245" cy="24364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90475" tIns="44444" rIns="90475" bIns="44444">
            <a:spAutoFit/>
          </a:bodyPr>
          <a:lstStyle/>
          <a:p>
            <a:pPr algn="r" eaLnBrk="0" hangingPunct="0"/>
            <a:r>
              <a:rPr lang="en-US" sz="1000" b="1" dirty="0">
                <a:solidFill>
                  <a:schemeClr val="tx2"/>
                </a:solidFill>
                <a:latin typeface="Helvetica" pitchFamily="34" charset="0"/>
              </a:rPr>
              <a:t>Schedule Float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223" name="Rectangle 120">
            <a:extLst>
              <a:ext uri="{FF2B5EF4-FFF2-40B4-BE49-F238E27FC236}">
                <a16:creationId xmlns:a16="http://schemas.microsoft.com/office/drawing/2014/main" id="{5CFFC7C2-299A-4C4A-832A-615990193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2934" y="5197430"/>
            <a:ext cx="1586553" cy="24364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90475" tIns="44444" rIns="90475" bIns="44444">
            <a:spAutoFit/>
          </a:bodyPr>
          <a:lstStyle/>
          <a:p>
            <a:pPr algn="r" eaLnBrk="0" hangingPunct="0"/>
            <a:r>
              <a:rPr lang="en-US" sz="1000" b="1" dirty="0">
                <a:solidFill>
                  <a:schemeClr val="tx2"/>
                </a:solidFill>
                <a:latin typeface="Helvetica" pitchFamily="34" charset="0"/>
              </a:rPr>
              <a:t>Testing and Integration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224" name="Rectangle 121">
            <a:extLst>
              <a:ext uri="{FF2B5EF4-FFF2-40B4-BE49-F238E27FC236}">
                <a16:creationId xmlns:a16="http://schemas.microsoft.com/office/drawing/2014/main" id="{5E3A9CC6-5CEE-8540-8B2F-65D112061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6933" y="4910580"/>
            <a:ext cx="1103147" cy="24364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90475" tIns="44444" rIns="90475" bIns="44444">
            <a:spAutoFit/>
          </a:bodyPr>
          <a:lstStyle/>
          <a:p>
            <a:pPr eaLnBrk="0" hangingPunct="0"/>
            <a:r>
              <a:rPr lang="en-US" sz="1000" b="1" dirty="0">
                <a:solidFill>
                  <a:schemeClr val="tx2"/>
                </a:solidFill>
                <a:latin typeface="Helvetica" pitchFamily="34" charset="0"/>
              </a:rPr>
              <a:t>Pre-Production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225" name="Line 104">
            <a:extLst>
              <a:ext uri="{FF2B5EF4-FFF2-40B4-BE49-F238E27FC236}">
                <a16:creationId xmlns:a16="http://schemas.microsoft.com/office/drawing/2014/main" id="{C9BA8160-386F-D34D-8958-5F9DDDA985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5875" y="5146137"/>
            <a:ext cx="1655526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" name="Rectangle 120">
            <a:extLst>
              <a:ext uri="{FF2B5EF4-FFF2-40B4-BE49-F238E27FC236}">
                <a16:creationId xmlns:a16="http://schemas.microsoft.com/office/drawing/2014/main" id="{CFC79E43-BA32-D74E-9A4F-C9A6D7DD6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7571" y="4692936"/>
            <a:ext cx="1617229" cy="24364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90475" tIns="44444" rIns="90475" bIns="44444">
            <a:spAutoFit/>
          </a:bodyPr>
          <a:lstStyle/>
          <a:p>
            <a:pPr algn="r" eaLnBrk="0" hangingPunct="0"/>
            <a:r>
              <a:rPr lang="en-US" sz="1000" b="1" dirty="0">
                <a:solidFill>
                  <a:schemeClr val="tx2"/>
                </a:solidFill>
                <a:latin typeface="Helvetica" pitchFamily="34" charset="0"/>
              </a:rPr>
              <a:t>Testing and Integration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227" name="Rectangle 64">
            <a:extLst>
              <a:ext uri="{FF2B5EF4-FFF2-40B4-BE49-F238E27FC236}">
                <a16:creationId xmlns:a16="http://schemas.microsoft.com/office/drawing/2014/main" id="{2FABFE36-D8E9-754C-83B9-DA7A48AAF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8644" y="5018890"/>
            <a:ext cx="999116" cy="24364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90475" tIns="44444" rIns="90475" bIns="44444">
            <a:spAutoFit/>
          </a:bodyPr>
          <a:lstStyle/>
          <a:p>
            <a:pPr eaLnBrk="0" hangingPunct="0"/>
            <a:r>
              <a:rPr lang="en-US" sz="1000" b="1" dirty="0">
                <a:solidFill>
                  <a:schemeClr val="tx2"/>
                </a:solidFill>
                <a:latin typeface="Helvetica" pitchFamily="34" charset="0"/>
              </a:rPr>
              <a:t>Construction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228" name="Line 96">
            <a:extLst>
              <a:ext uri="{FF2B5EF4-FFF2-40B4-BE49-F238E27FC236}">
                <a16:creationId xmlns:a16="http://schemas.microsoft.com/office/drawing/2014/main" id="{93EA6777-2156-4641-9BCE-664B3BB15B6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5882" y="5278219"/>
            <a:ext cx="1071137" cy="640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9" name="Text Box 157">
            <a:extLst>
              <a:ext uri="{FF2B5EF4-FFF2-40B4-BE49-F238E27FC236}">
                <a16:creationId xmlns:a16="http://schemas.microsoft.com/office/drawing/2014/main" id="{C70A1363-21EF-0A42-8177-B0B7200B7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9739" y="4523782"/>
            <a:ext cx="635148" cy="46166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 dirty="0" err="1">
                <a:solidFill>
                  <a:schemeClr val="tx2"/>
                </a:solidFill>
                <a:latin typeface="Arial" pitchFamily="34" charset="0"/>
              </a:rPr>
              <a:t>Muon</a:t>
            </a:r>
            <a:r>
              <a:rPr lang="en-US" sz="1200" b="1" dirty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sz="1200" b="1" dirty="0" err="1">
                <a:solidFill>
                  <a:schemeClr val="tx2"/>
                </a:solidFill>
                <a:latin typeface="Arial" pitchFamily="34" charset="0"/>
              </a:rPr>
              <a:t>Trg</a:t>
            </a:r>
            <a:r>
              <a:rPr lang="en-US" sz="1200" b="1" dirty="0">
                <a:solidFill>
                  <a:schemeClr val="tx2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230" name="Text Box 157">
            <a:extLst>
              <a:ext uri="{FF2B5EF4-FFF2-40B4-BE49-F238E27FC236}">
                <a16:creationId xmlns:a16="http://schemas.microsoft.com/office/drawing/2014/main" id="{87B68334-5460-9447-ACEB-1A4FF2A59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978" y="4968790"/>
            <a:ext cx="655265" cy="46166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 dirty="0">
                <a:solidFill>
                  <a:schemeClr val="tx2"/>
                </a:solidFill>
                <a:latin typeface="Arial" pitchFamily="34" charset="0"/>
              </a:rPr>
              <a:t>Track </a:t>
            </a:r>
            <a:r>
              <a:rPr lang="en-US" sz="1200" b="1" dirty="0" err="1">
                <a:solidFill>
                  <a:schemeClr val="tx2"/>
                </a:solidFill>
                <a:latin typeface="Arial" pitchFamily="34" charset="0"/>
              </a:rPr>
              <a:t>Trg</a:t>
            </a:r>
            <a:r>
              <a:rPr lang="en-US" sz="1200" b="1" dirty="0">
                <a:solidFill>
                  <a:schemeClr val="tx2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231" name="Line 159">
            <a:extLst>
              <a:ext uri="{FF2B5EF4-FFF2-40B4-BE49-F238E27FC236}">
                <a16:creationId xmlns:a16="http://schemas.microsoft.com/office/drawing/2014/main" id="{B2ADE14A-ABE9-0C46-917C-C69462BACE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55887" y="4916933"/>
            <a:ext cx="4291" cy="509109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r" eaLnBrk="0" hangingPunct="0">
              <a:defRPr/>
            </a:pPr>
            <a:endParaRPr lang="en-US">
              <a:ln>
                <a:solidFill>
                  <a:schemeClr val="accent2">
                    <a:lumMod val="75000"/>
                  </a:schemeClr>
                </a:solidFill>
              </a:ln>
              <a:cs typeface="+mn-cs"/>
            </a:endParaRPr>
          </a:p>
        </p:txBody>
      </p:sp>
      <p:sp>
        <p:nvSpPr>
          <p:cNvPr id="232" name="Line 159">
            <a:extLst>
              <a:ext uri="{FF2B5EF4-FFF2-40B4-BE49-F238E27FC236}">
                <a16:creationId xmlns:a16="http://schemas.microsoft.com/office/drawing/2014/main" id="{E47CC0B4-E513-984A-B489-5C8E240877C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1204" y="4463582"/>
            <a:ext cx="0" cy="495389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r" eaLnBrk="0" hangingPunct="0">
              <a:defRPr/>
            </a:pPr>
            <a:endParaRPr lang="en-US">
              <a:ln>
                <a:solidFill>
                  <a:schemeClr val="accent2">
                    <a:lumMod val="75000"/>
                  </a:schemeClr>
                </a:solidFill>
              </a:ln>
              <a:cs typeface="+mn-cs"/>
            </a:endParaRPr>
          </a:p>
        </p:txBody>
      </p:sp>
      <p:sp>
        <p:nvSpPr>
          <p:cNvPr id="233" name="Line 153">
            <a:extLst>
              <a:ext uri="{FF2B5EF4-FFF2-40B4-BE49-F238E27FC236}">
                <a16:creationId xmlns:a16="http://schemas.microsoft.com/office/drawing/2014/main" id="{C96193B9-8062-1E4D-BECB-9B334933CD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6433" y="4488219"/>
            <a:ext cx="7656933" cy="1441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4" name="Line 104">
            <a:extLst>
              <a:ext uri="{FF2B5EF4-FFF2-40B4-BE49-F238E27FC236}">
                <a16:creationId xmlns:a16="http://schemas.microsoft.com/office/drawing/2014/main" id="{6166D801-4538-4642-88FE-4B2EAF6E42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14040" y="4697913"/>
            <a:ext cx="1389329" cy="153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" name="Line 96">
            <a:extLst>
              <a:ext uri="{FF2B5EF4-FFF2-40B4-BE49-F238E27FC236}">
                <a16:creationId xmlns:a16="http://schemas.microsoft.com/office/drawing/2014/main" id="{6BC7E939-C2B0-A24C-A5ED-8CFB0984A3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93368" y="4833123"/>
            <a:ext cx="511540" cy="98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" name="Line 82">
            <a:extLst>
              <a:ext uri="{FF2B5EF4-FFF2-40B4-BE49-F238E27FC236}">
                <a16:creationId xmlns:a16="http://schemas.microsoft.com/office/drawing/2014/main" id="{23BFF6B0-FEDE-6E45-9705-FD3B631417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23209" y="4931123"/>
            <a:ext cx="861629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" name="Line 152">
            <a:extLst>
              <a:ext uri="{FF2B5EF4-FFF2-40B4-BE49-F238E27FC236}">
                <a16:creationId xmlns:a16="http://schemas.microsoft.com/office/drawing/2014/main" id="{0F5E3DA6-C14B-DE42-A8A3-657B3323E8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499" y="5428432"/>
            <a:ext cx="8467726" cy="18374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8" name="Line 82">
            <a:extLst>
              <a:ext uri="{FF2B5EF4-FFF2-40B4-BE49-F238E27FC236}">
                <a16:creationId xmlns:a16="http://schemas.microsoft.com/office/drawing/2014/main" id="{C9350694-5184-9044-9631-F43F3FEDDE7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1001" y="5361222"/>
            <a:ext cx="663687" cy="1288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9" name="Line 104">
            <a:extLst>
              <a:ext uri="{FF2B5EF4-FFF2-40B4-BE49-F238E27FC236}">
                <a16:creationId xmlns:a16="http://schemas.microsoft.com/office/drawing/2014/main" id="{E6C52EB9-F6C8-4B4B-B612-387A8F4AC0D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3232" y="3939938"/>
            <a:ext cx="941229" cy="487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40" name="Line 82">
            <a:extLst>
              <a:ext uri="{FF2B5EF4-FFF2-40B4-BE49-F238E27FC236}">
                <a16:creationId xmlns:a16="http://schemas.microsoft.com/office/drawing/2014/main" id="{88A45360-374E-2C45-8BD7-164615AA2C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54070" y="4596626"/>
            <a:ext cx="882329" cy="504"/>
          </a:xfrm>
          <a:prstGeom prst="line">
            <a:avLst/>
          </a:prstGeom>
          <a:noFill/>
          <a:ln w="57150">
            <a:solidFill>
              <a:srgbClr val="00968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1" name="Line 82">
            <a:extLst>
              <a:ext uri="{FF2B5EF4-FFF2-40B4-BE49-F238E27FC236}">
                <a16:creationId xmlns:a16="http://schemas.microsoft.com/office/drawing/2014/main" id="{AA1805AC-0387-8E45-96E4-154D9DA74B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54071" y="5018386"/>
            <a:ext cx="1306874" cy="504"/>
          </a:xfrm>
          <a:prstGeom prst="line">
            <a:avLst/>
          </a:prstGeom>
          <a:noFill/>
          <a:ln w="57150">
            <a:solidFill>
              <a:srgbClr val="00968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57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48F4FF-BFAC-4744-AFA9-F729B781A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836" y="972271"/>
            <a:ext cx="8432155" cy="226213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NSF started funding the MREFC on April 1, 2020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Many thanks to NSF for following through on the plans!</a:t>
            </a:r>
            <a:endParaRPr lang="en-US" dirty="0"/>
          </a:p>
          <a:p>
            <a:r>
              <a:rPr lang="en-US" dirty="0"/>
              <a:t>NSF award to Cornell is $77.225M</a:t>
            </a:r>
          </a:p>
          <a:p>
            <a:pPr lvl="1"/>
            <a:r>
              <a:rPr lang="en-US" dirty="0"/>
              <a:t>$9.6M awarded in FY2020 (+4.0M for contingency)</a:t>
            </a:r>
          </a:p>
          <a:p>
            <a:pPr lvl="1"/>
            <a:r>
              <a:rPr lang="en-US" dirty="0"/>
              <a:t>$14.4M awarded in FY2021</a:t>
            </a:r>
          </a:p>
          <a:p>
            <a:r>
              <a:rPr lang="en-US" dirty="0"/>
              <a:t>Budget projection well within funding profile</a:t>
            </a:r>
          </a:p>
          <a:p>
            <a:pPr lvl="1"/>
            <a:r>
              <a:rPr lang="en-US" dirty="0"/>
              <a:t>Covid-19 has delayed project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FAF24F-3394-D94A-A783-FCBCEF7C9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and Funding Profile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3DBEB36E-226A-8444-8080-92DAB18294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65" b="11339"/>
          <a:stretch/>
        </p:blipFill>
        <p:spPr>
          <a:xfrm>
            <a:off x="314782" y="3344779"/>
            <a:ext cx="7855555" cy="323579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642685B-EA1F-B54F-89B5-B395C42103DB}"/>
              </a:ext>
            </a:extLst>
          </p:cNvPr>
          <p:cNvCxnSpPr/>
          <p:nvPr/>
        </p:nvCxnSpPr>
        <p:spPr>
          <a:xfrm flipH="1" flipV="1">
            <a:off x="4656902" y="4990308"/>
            <a:ext cx="576470" cy="218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FAA739E-9F90-504F-AECC-DA8E9FE2DD3F}"/>
              </a:ext>
            </a:extLst>
          </p:cNvPr>
          <p:cNvSpPr txBox="1"/>
          <p:nvPr/>
        </p:nvSpPr>
        <p:spPr>
          <a:xfrm>
            <a:off x="5233372" y="5055080"/>
            <a:ext cx="2559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MREFC Baseline Budget Profile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149D9DA-A40A-184F-8509-D2A242F8F7D8}"/>
              </a:ext>
            </a:extLst>
          </p:cNvPr>
          <p:cNvCxnSpPr>
            <a:cxnSpLocks/>
          </p:cNvCxnSpPr>
          <p:nvPr/>
        </p:nvCxnSpPr>
        <p:spPr>
          <a:xfrm>
            <a:off x="1749869" y="4452121"/>
            <a:ext cx="465667" cy="9415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B83F220-A383-1F49-AD3F-207753478B76}"/>
              </a:ext>
            </a:extLst>
          </p:cNvPr>
          <p:cNvSpPr txBox="1"/>
          <p:nvPr/>
        </p:nvSpPr>
        <p:spPr>
          <a:xfrm>
            <a:off x="973663" y="3919393"/>
            <a:ext cx="1811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NSF Funding Profile</a:t>
            </a:r>
          </a:p>
          <a:p>
            <a:r>
              <a:rPr lang="en-US" sz="1400" dirty="0">
                <a:solidFill>
                  <a:srgbClr val="FF0000"/>
                </a:solidFill>
              </a:rPr>
              <a:t>(No contingency)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5DB02FF-DB61-1948-BF14-D6022E7B6468}"/>
              </a:ext>
            </a:extLst>
          </p:cNvPr>
          <p:cNvCxnSpPr>
            <a:cxnSpLocks/>
          </p:cNvCxnSpPr>
          <p:nvPr/>
        </p:nvCxnSpPr>
        <p:spPr>
          <a:xfrm>
            <a:off x="3203385" y="3919393"/>
            <a:ext cx="288235" cy="570339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2B3F32E-2EB1-C648-934B-50624DC4F4A0}"/>
              </a:ext>
            </a:extLst>
          </p:cNvPr>
          <p:cNvSpPr txBox="1"/>
          <p:nvPr/>
        </p:nvSpPr>
        <p:spPr>
          <a:xfrm>
            <a:off x="2426425" y="3442339"/>
            <a:ext cx="1984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NSF Funding Profile</a:t>
            </a:r>
          </a:p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(Including contingency)</a:t>
            </a:r>
          </a:p>
        </p:txBody>
      </p:sp>
    </p:spTree>
    <p:extLst>
      <p:ext uri="{BB962C8B-B14F-4D97-AF65-F5344CB8AC3E}">
        <p14:creationId xmlns:p14="http://schemas.microsoft.com/office/powerpoint/2010/main" val="1465989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itle 2"/>
          <p:cNvSpPr>
            <a:spLocks noGrp="1"/>
          </p:cNvSpPr>
          <p:nvPr>
            <p:ph type="title"/>
          </p:nvPr>
        </p:nvSpPr>
        <p:spPr>
          <a:xfrm>
            <a:off x="1584305" y="149727"/>
            <a:ext cx="7518541" cy="625776"/>
          </a:xfrm>
        </p:spPr>
        <p:txBody>
          <a:bodyPr/>
          <a:lstStyle/>
          <a:p>
            <a:r>
              <a:rPr lang="en-US" altLang="en-US" sz="3600" dirty="0">
                <a:solidFill>
                  <a:srgbClr val="D50001"/>
                </a:solidFill>
              </a:rPr>
              <a:t>U.S. CMS HL-LHC Management Team</a:t>
            </a:r>
            <a:br>
              <a:rPr lang="en-US" altLang="en-US" sz="3600" dirty="0">
                <a:solidFill>
                  <a:srgbClr val="D50001"/>
                </a:solidFill>
              </a:rPr>
            </a:br>
            <a:endParaRPr lang="en-US" sz="3600" dirty="0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A3D5DDFD-E69F-D641-AEDF-713791CFE07E}"/>
              </a:ext>
            </a:extLst>
          </p:cNvPr>
          <p:cNvSpPr txBox="1"/>
          <p:nvPr/>
        </p:nvSpPr>
        <p:spPr>
          <a:xfrm>
            <a:off x="7508205" y="5941392"/>
            <a:ext cx="1330749" cy="184666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/>
          <a:p>
            <a:r>
              <a:rPr lang="en-US" sz="1200" dirty="0"/>
              <a:t>v4.2 June 14, 2021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9BDB82CD-39FD-5749-814B-5B8CA5C75B1A}"/>
              </a:ext>
            </a:extLst>
          </p:cNvPr>
          <p:cNvGrpSpPr/>
          <p:nvPr/>
        </p:nvGrpSpPr>
        <p:grpSpPr>
          <a:xfrm>
            <a:off x="217517" y="1102963"/>
            <a:ext cx="8871546" cy="5373180"/>
            <a:chOff x="217517" y="722821"/>
            <a:chExt cx="8871546" cy="5373180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B62114D4-2FAE-E348-B453-B897FED85A4B}"/>
                </a:ext>
              </a:extLst>
            </p:cNvPr>
            <p:cNvSpPr/>
            <p:nvPr/>
          </p:nvSpPr>
          <p:spPr bwMode="auto">
            <a:xfrm>
              <a:off x="1215059" y="722821"/>
              <a:ext cx="6219906" cy="170206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7535" tIns="48767" rIns="97535" bIns="48767" numCol="2" spcCol="182880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100" b="1" dirty="0">
                  <a:solidFill>
                    <a:schemeClr val="tx1"/>
                  </a:solidFill>
                  <a:ea typeface="ＭＳ Ｐゴシック" charset="-128"/>
                </a:rPr>
                <a:t>402 HL-LHC CMS Detector Upgrade Project</a:t>
              </a:r>
            </a:p>
            <a:p>
              <a:pPr lvl="0" algn="ctr" defTabSz="914400" eaLnBrk="1" fontAlgn="auto" hangingPunct="1">
                <a:spcAft>
                  <a:spcPts val="0"/>
                </a:spcAft>
              </a:pPr>
              <a:r>
                <a:rPr lang="en-US" altLang="en-US" sz="900" b="1" dirty="0">
                  <a:solidFill>
                    <a:schemeClr val="tx1"/>
                  </a:solidFill>
                  <a:ea typeface="ＭＳ Ｐゴシック" charset="-128"/>
                </a:rPr>
                <a:t>Project Office (402.0 NSF and 402.1 DOE)</a:t>
              </a:r>
            </a:p>
            <a:p>
              <a:pPr lvl="0" algn="ctr" defTabSz="914400" eaLnBrk="1" fontAlgn="auto" hangingPunct="1">
                <a:spcAft>
                  <a:spcPts val="0"/>
                </a:spcAft>
              </a:pPr>
              <a:endParaRPr lang="en-US" altLang="en-US" sz="900" b="1" dirty="0">
                <a:solidFill>
                  <a:schemeClr val="tx1"/>
                </a:solidFill>
                <a:ea typeface="ＭＳ Ｐゴシック" charset="-128"/>
              </a:endParaRPr>
            </a:p>
            <a:p>
              <a:pPr lvl="0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1000" dirty="0">
                  <a:solidFill>
                    <a:schemeClr val="tx1"/>
                  </a:solidFill>
                  <a:ea typeface="ＭＳ Ｐゴシック" charset="-128"/>
                </a:rPr>
                <a:t>Project Manager:	   	S. Nahn</a:t>
              </a:r>
            </a:p>
            <a:p>
              <a:pPr lvl="0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1000" dirty="0">
                  <a:solidFill>
                    <a:schemeClr val="tx1"/>
                  </a:solidFill>
                  <a:ea typeface="ＭＳ Ｐゴシック" charset="-128"/>
                </a:rPr>
                <a:t>Deputy PM (NSF): 	A. </a:t>
              </a:r>
              <a:r>
                <a:rPr lang="en-US" altLang="en-US" sz="1000" dirty="0" err="1">
                  <a:solidFill>
                    <a:schemeClr val="tx1"/>
                  </a:solidFill>
                  <a:ea typeface="ＭＳ Ｐゴシック" charset="-128"/>
                </a:rPr>
                <a:t>Ryd</a:t>
              </a:r>
              <a:endParaRPr lang="en-US" altLang="en-US" sz="1000" dirty="0">
                <a:solidFill>
                  <a:schemeClr val="tx1"/>
                </a:solidFill>
                <a:ea typeface="ＭＳ Ｐゴシック" charset="-128"/>
              </a:endParaRPr>
            </a:p>
            <a:p>
              <a:pPr lvl="0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1000" dirty="0">
                  <a:solidFill>
                    <a:schemeClr val="tx1"/>
                  </a:solidFill>
                  <a:ea typeface="ＭＳ Ｐゴシック" charset="-128"/>
                </a:rPr>
                <a:t>Deputy PM (DOE):	V. Papadimitriou	</a:t>
              </a:r>
            </a:p>
            <a:p>
              <a:pPr lvl="0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1000" dirty="0">
                  <a:solidFill>
                    <a:schemeClr val="tx1"/>
                  </a:solidFill>
                  <a:ea typeface="ＭＳ Ｐゴシック" charset="-128"/>
                </a:rPr>
                <a:t>Associate PM:          	L. Taylor</a:t>
              </a:r>
            </a:p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1000" dirty="0">
                  <a:solidFill>
                    <a:schemeClr val="tx1"/>
                  </a:solidFill>
                  <a:ea typeface="ＭＳ Ｐゴシック" charset="-128"/>
                </a:rPr>
                <a:t>Associate PM: 		C. Wilkinson</a:t>
              </a:r>
            </a:p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1000" dirty="0">
                  <a:solidFill>
                    <a:schemeClr val="tx1"/>
                  </a:solidFill>
                  <a:ea typeface="ＭＳ Ｐゴシック" charset="-128"/>
                </a:rPr>
                <a:t>Project Scientist:	 	C. Hill</a:t>
              </a:r>
            </a:p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1000" dirty="0">
                  <a:solidFill>
                    <a:schemeClr val="tx1"/>
                  </a:solidFill>
                  <a:ea typeface="ＭＳ Ｐゴシック" charset="-128"/>
                </a:rPr>
                <a:t>Education and Public Outreach:	S. </a:t>
              </a:r>
              <a:r>
                <a:rPr lang="en-US" altLang="en-US" sz="1000" dirty="0" err="1">
                  <a:solidFill>
                    <a:schemeClr val="tx1"/>
                  </a:solidFill>
                  <a:ea typeface="ＭＳ Ｐゴシック" charset="-128"/>
                </a:rPr>
                <a:t>Rappoccio</a:t>
              </a:r>
              <a:endParaRPr lang="en-US" altLang="en-US" sz="1000" dirty="0">
                <a:solidFill>
                  <a:schemeClr val="tx1"/>
                </a:solidFill>
                <a:ea typeface="ＭＳ Ｐゴシック" charset="-128"/>
              </a:endParaRPr>
            </a:p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 sz="1000" dirty="0">
                <a:solidFill>
                  <a:schemeClr val="tx1"/>
                </a:solidFill>
                <a:ea typeface="ＭＳ Ｐゴシック" charset="-128"/>
              </a:endParaRPr>
            </a:p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 sz="1000" dirty="0">
                <a:solidFill>
                  <a:schemeClr val="tx1"/>
                </a:solidFill>
                <a:ea typeface="ＭＳ Ｐゴシック" charset="-128"/>
              </a:endParaRPr>
            </a:p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 sz="1000" dirty="0">
                <a:solidFill>
                  <a:schemeClr val="tx1"/>
                </a:solidFill>
                <a:ea typeface="ＭＳ Ｐゴシック" charset="-128"/>
              </a:endParaRPr>
            </a:p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 sz="1000" dirty="0">
                <a:solidFill>
                  <a:schemeClr val="tx1"/>
                </a:solidFill>
                <a:ea typeface="ＭＳ Ｐゴシック" charset="-128"/>
              </a:endParaRPr>
            </a:p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1000" dirty="0">
                  <a:solidFill>
                    <a:schemeClr val="tx1"/>
                  </a:solidFill>
                  <a:ea typeface="ＭＳ Ｐゴシック" charset="-128"/>
                </a:rPr>
                <a:t>CMS HL-LHC  Liaison:  	P. </a:t>
              </a:r>
              <a:r>
                <a:rPr lang="en-US" altLang="en-US" sz="1000" dirty="0" err="1">
                  <a:solidFill>
                    <a:schemeClr val="tx1"/>
                  </a:solidFill>
                  <a:ea typeface="ＭＳ Ｐゴシック" charset="-128"/>
                </a:rPr>
                <a:t>Rumerio</a:t>
              </a:r>
              <a:endParaRPr lang="en-US" altLang="en-US" sz="1000" dirty="0">
                <a:solidFill>
                  <a:schemeClr val="tx1"/>
                </a:solidFill>
                <a:ea typeface="ＭＳ Ｐゴシック" charset="-128"/>
              </a:endParaRPr>
            </a:p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1000" dirty="0">
                  <a:solidFill>
                    <a:schemeClr val="tx1"/>
                  </a:solidFill>
                  <a:ea typeface="ＭＳ Ｐゴシック" charset="-128"/>
                </a:rPr>
                <a:t>ESH&amp;Q Coordinator:   	T. J. </a:t>
              </a:r>
              <a:r>
                <a:rPr lang="en-US" altLang="en-US" sz="1000" dirty="0" err="1">
                  <a:solidFill>
                    <a:schemeClr val="tx1"/>
                  </a:solidFill>
                  <a:ea typeface="ＭＳ Ｐゴシック" charset="-128"/>
                </a:rPr>
                <a:t>Sarlina</a:t>
              </a:r>
              <a:endParaRPr lang="en-US" altLang="ja-JP" sz="1000" dirty="0">
                <a:solidFill>
                  <a:schemeClr val="tx1"/>
                </a:solidFill>
                <a:ea typeface="ＭＳ Ｐゴシック" charset="-128"/>
              </a:endParaRPr>
            </a:p>
            <a:p>
              <a:pPr lvl="0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1000" dirty="0">
                  <a:solidFill>
                    <a:schemeClr val="tx1"/>
                  </a:solidFill>
                  <a:ea typeface="ＭＳ Ｐゴシック" charset="-128"/>
                </a:rPr>
                <a:t>Project Controls Lead:	W. Freeman </a:t>
              </a:r>
            </a:p>
            <a:p>
              <a:pPr lvl="0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1000" dirty="0">
                  <a:solidFill>
                    <a:schemeClr val="tx1"/>
                  </a:solidFill>
                  <a:ea typeface="ＭＳ Ｐゴシック" charset="-128"/>
                </a:rPr>
                <a:t>Project Controls Specialists:	E. Moreno, </a:t>
              </a:r>
              <a:r>
                <a:rPr lang="en-US" altLang="en-US" sz="1000" dirty="0">
                  <a:solidFill>
                    <a:srgbClr val="FF0000"/>
                  </a:solidFill>
                  <a:ea typeface="ＭＳ Ｐゴシック" charset="-128"/>
                </a:rPr>
                <a:t>S. Scott</a:t>
              </a:r>
            </a:p>
            <a:p>
              <a:pPr lvl="0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1000" dirty="0">
                  <a:solidFill>
                    <a:schemeClr val="tx1"/>
                  </a:solidFill>
                  <a:ea typeface="ＭＳ Ｐゴシック" charset="-128"/>
                </a:rPr>
                <a:t>Project Finance (DOE):  	J. Teng</a:t>
              </a:r>
            </a:p>
            <a:p>
              <a:pPr lvl="0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1000" dirty="0">
                  <a:solidFill>
                    <a:schemeClr val="tx1"/>
                  </a:solidFill>
                  <a:ea typeface="ＭＳ Ｐゴシック" charset="-128"/>
                </a:rPr>
                <a:t>Project Finance (NSF):	</a:t>
              </a:r>
              <a:r>
                <a:rPr lang="en-US" altLang="en-US" sz="1000" dirty="0">
                  <a:solidFill>
                    <a:srgbClr val="FF0000"/>
                  </a:solidFill>
                  <a:ea typeface="ＭＳ Ｐゴシック" charset="-128"/>
                </a:rPr>
                <a:t>B. Smith </a:t>
              </a:r>
            </a:p>
            <a:p>
              <a:pPr lvl="0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1000" dirty="0">
                  <a:solidFill>
                    <a:schemeClr val="tx1"/>
                  </a:solidFill>
                  <a:ea typeface="ＭＳ Ｐゴシック" charset="-128"/>
                </a:rPr>
                <a:t>Lead Systems Engineer:	K. </a:t>
              </a:r>
              <a:r>
                <a:rPr lang="en-US" altLang="en-US" sz="1000" dirty="0" err="1">
                  <a:solidFill>
                    <a:schemeClr val="tx1"/>
                  </a:solidFill>
                  <a:ea typeface="ＭＳ Ｐゴシック" charset="-128"/>
                </a:rPr>
                <a:t>Smolenski</a:t>
              </a:r>
              <a:endParaRPr lang="en-US" altLang="en-US" sz="1000" dirty="0">
                <a:solidFill>
                  <a:schemeClr val="tx1"/>
                </a:solidFill>
                <a:ea typeface="ＭＳ Ｐゴシック" charset="-128"/>
              </a:endParaRPr>
            </a:p>
            <a:p>
              <a:pPr eaLnBrk="1" hangingPunct="1"/>
              <a:endParaRPr lang="en-US" altLang="ja-JP" sz="1100" dirty="0">
                <a:solidFill>
                  <a:schemeClr val="tx1"/>
                </a:solidFill>
                <a:ea typeface="ＭＳ Ｐゴシック" charset="-128"/>
              </a:endParaRP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DAE4AD9D-7BDC-7C42-96EC-CE45E6187CC6}"/>
                </a:ext>
              </a:extLst>
            </p:cNvPr>
            <p:cNvGrpSpPr/>
            <p:nvPr/>
          </p:nvGrpSpPr>
          <p:grpSpPr>
            <a:xfrm>
              <a:off x="7609755" y="824922"/>
              <a:ext cx="1324917" cy="1428456"/>
              <a:chOff x="6738494" y="802065"/>
              <a:chExt cx="2162217" cy="1428456"/>
            </a:xfrm>
          </p:grpSpPr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0A4881B8-E7E3-1642-9EEF-8384D2035986}"/>
                  </a:ext>
                </a:extLst>
              </p:cNvPr>
              <p:cNvSpPr/>
              <p:nvPr/>
            </p:nvSpPr>
            <p:spPr bwMode="auto">
              <a:xfrm>
                <a:off x="6738494" y="802065"/>
                <a:ext cx="408792" cy="43075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7535" tIns="48767" rIns="97535" bIns="48767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D12BDF03-84A4-8B41-8E98-904032231B52}"/>
                  </a:ext>
                </a:extLst>
              </p:cNvPr>
              <p:cNvSpPr/>
              <p:nvPr/>
            </p:nvSpPr>
            <p:spPr bwMode="auto">
              <a:xfrm>
                <a:off x="6738494" y="1299332"/>
                <a:ext cx="408792" cy="43075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7535" tIns="48767" rIns="97535" bIns="48767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2E29C074-EE27-A04E-84C1-474F45FAB9E7}"/>
                  </a:ext>
                </a:extLst>
              </p:cNvPr>
              <p:cNvSpPr/>
              <p:nvPr/>
            </p:nvSpPr>
            <p:spPr bwMode="auto">
              <a:xfrm>
                <a:off x="6738494" y="1798183"/>
                <a:ext cx="408792" cy="4323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7535" tIns="48767" rIns="97535" bIns="48767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74AB696D-CE07-754D-9D42-3705DDBC07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91961" y="835322"/>
                <a:ext cx="1551949" cy="368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ヒラギノ角ゴ Pro W3" charset="-128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ヒラギノ角ゴ Pro W3" charset="-128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ヒラギノ角ゴ Pro W3" charset="-128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ヒラギノ角ゴ Pro W3" charset="-128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ヒラギノ角ゴ Pro W3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ヒラギノ角ゴ Pro W3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ヒラギノ角ゴ Pro W3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ヒラギノ角ゴ Pro W3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ヒラギノ角ゴ Pro W3" charset="-128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/>
                  <a:t>DOE scope</a:t>
                </a:r>
              </a:p>
            </p:txBody>
          </p:sp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1C0DA587-38DE-4E47-8592-9C9BE4964B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2765" y="1334174"/>
                <a:ext cx="1697946" cy="368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ヒラギノ角ゴ Pro W3" charset="-128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ヒラギノ角ゴ Pro W3" charset="-128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ヒラギノ角ゴ Pro W3" charset="-128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ヒラギノ角ゴ Pro W3" charset="-128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ヒラギノ角ゴ Pro W3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ヒラギノ角ゴ Pro W3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ヒラギノ角ゴ Pro W3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ヒラギノ角ゴ Pro W3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ヒラギノ角ゴ Pro W3" charset="-128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/>
                  <a:t>NSF scope</a:t>
                </a:r>
              </a:p>
            </p:txBody>
          </p:sp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BA701539-CC62-4B49-8641-A6636A5717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2767" y="1749090"/>
                <a:ext cx="169794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ヒラギノ角ゴ Pro W3" charset="-128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ヒラギノ角ゴ Pro W3" charset="-128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ヒラギノ角ゴ Pro W3" charset="-128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ヒラギノ角ゴ Pro W3" charset="-128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charset="0"/>
                    <a:ea typeface="ヒラギノ角ゴ Pro W3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ヒラギノ角ゴ Pro W3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ヒラギノ角ゴ Pro W3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ヒラギノ角ゴ Pro W3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charset="0"/>
                    <a:ea typeface="ヒラギノ角ゴ Pro W3" charset="-128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dirty="0"/>
                  <a:t>DOE </a:t>
                </a:r>
                <a:r>
                  <a:rPr lang="en-US" altLang="en-US" sz="1200" b="1" i="1" dirty="0"/>
                  <a:t>and</a:t>
                </a:r>
                <a:r>
                  <a:rPr lang="en-US" altLang="en-US" sz="1200" dirty="0"/>
                  <a:t> 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dirty="0"/>
                  <a:t>NSF scope</a:t>
                </a:r>
              </a:p>
            </p:txBody>
          </p:sp>
        </p:grp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6D476AD6-77AD-A544-A5D3-A9F4E690873E}"/>
                </a:ext>
              </a:extLst>
            </p:cNvPr>
            <p:cNvCxnSpPr>
              <a:cxnSpLocks/>
              <a:stCxn id="123" idx="2"/>
            </p:cNvCxnSpPr>
            <p:nvPr/>
          </p:nvCxnSpPr>
          <p:spPr bwMode="auto">
            <a:xfrm>
              <a:off x="4325012" y="2424882"/>
              <a:ext cx="1144" cy="3097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5B5D3516-0797-A246-9F7B-CF1D806D986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33921" y="2740292"/>
              <a:ext cx="2752" cy="2110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CDF30D66-B52B-AC44-BED9-9B38BD8AF6DD}"/>
                </a:ext>
              </a:extLst>
            </p:cNvPr>
            <p:cNvCxnSpPr/>
            <p:nvPr/>
          </p:nvCxnSpPr>
          <p:spPr bwMode="auto">
            <a:xfrm flipH="1">
              <a:off x="3549019" y="3437457"/>
              <a:ext cx="2155" cy="8903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A5DE75D4-5105-CD43-881A-99D58F2CF9A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32159" y="2732901"/>
              <a:ext cx="7703475" cy="8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19174B12-A8C8-0D44-8B7A-1CE9C18C33AE}"/>
                </a:ext>
              </a:extLst>
            </p:cNvPr>
            <p:cNvSpPr/>
            <p:nvPr/>
          </p:nvSpPr>
          <p:spPr bwMode="auto">
            <a:xfrm>
              <a:off x="4615004" y="4004568"/>
              <a:ext cx="889637" cy="45458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0" bIns="0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900" b="1" dirty="0">
                  <a:solidFill>
                    <a:schemeClr val="tx1"/>
                  </a:solidFill>
                  <a:ea typeface="ＭＳ Ｐゴシック" charset="-128"/>
                </a:rPr>
                <a:t>402.6.5 </a:t>
              </a:r>
            </a:p>
            <a:p>
              <a:pPr algn="ctr" eaLnBrk="1" hangingPunct="1"/>
              <a:r>
                <a:rPr lang="en-US" altLang="en-US" sz="900" b="1" dirty="0">
                  <a:solidFill>
                    <a:schemeClr val="tx1"/>
                  </a:solidFill>
                  <a:ea typeface="ＭＳ Ｐゴシック" charset="-128"/>
                </a:rPr>
                <a:t>Correlator Trig</a:t>
              </a:r>
            </a:p>
            <a:p>
              <a:pPr algn="ctr" eaLnBrk="1" hangingPunct="1"/>
              <a:r>
                <a:rPr lang="en-US" altLang="en-US" sz="900" dirty="0">
                  <a:solidFill>
                    <a:schemeClr val="tx1"/>
                  </a:solidFill>
                  <a:ea typeface="ＭＳ Ｐゴシック" charset="-128"/>
                </a:rPr>
                <a:t>L3: K. Stenson</a:t>
              </a: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EAE775ED-1B5E-414E-A25B-B98AB0FE18B7}"/>
                </a:ext>
              </a:extLst>
            </p:cNvPr>
            <p:cNvSpPr/>
            <p:nvPr/>
          </p:nvSpPr>
          <p:spPr bwMode="auto">
            <a:xfrm>
              <a:off x="3326767" y="2928199"/>
              <a:ext cx="1051456" cy="55034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0" bIns="0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900" b="1" dirty="0">
                  <a:solidFill>
                    <a:schemeClr val="tx1"/>
                  </a:solidFill>
                  <a:ea typeface="ＭＳ Ｐゴシック" charset="-128"/>
                </a:rPr>
                <a:t>402.5 Endcap Muon</a:t>
              </a:r>
            </a:p>
            <a:p>
              <a:pPr eaLnBrk="1" hangingPunct="1"/>
              <a:r>
                <a:rPr lang="en-US" altLang="en-US" sz="900" dirty="0">
                  <a:solidFill>
                    <a:schemeClr val="tx1"/>
                  </a:solidFill>
                  <a:ea typeface="ＭＳ Ｐゴシック" charset="-128"/>
                </a:rPr>
                <a:t>L2: A. Safonov</a:t>
              </a:r>
            </a:p>
          </p:txBody>
        </p: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9F6EAD84-1FB6-5D45-BF70-133160DFF217}"/>
                </a:ext>
              </a:extLst>
            </p:cNvPr>
            <p:cNvCxnSpPr/>
            <p:nvPr/>
          </p:nvCxnSpPr>
          <p:spPr bwMode="auto">
            <a:xfrm>
              <a:off x="4859922" y="2740918"/>
              <a:ext cx="5589" cy="2172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8F37FBA7-504D-7B43-8309-AB703AC7E73F}"/>
                </a:ext>
              </a:extLst>
            </p:cNvPr>
            <p:cNvSpPr/>
            <p:nvPr/>
          </p:nvSpPr>
          <p:spPr bwMode="auto">
            <a:xfrm>
              <a:off x="4456300" y="2933901"/>
              <a:ext cx="1008249" cy="54857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0" bIns="0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900" b="1" dirty="0">
                  <a:solidFill>
                    <a:schemeClr val="tx1"/>
                  </a:solidFill>
                  <a:ea typeface="ＭＳ Ｐゴシック" charset="-128"/>
                </a:rPr>
                <a:t>402.6 Trigger/DAQ</a:t>
              </a:r>
            </a:p>
            <a:p>
              <a:pPr eaLnBrk="1" hangingPunct="1"/>
              <a:r>
                <a:rPr lang="en-US" altLang="en-US" sz="900" dirty="0">
                  <a:solidFill>
                    <a:schemeClr val="tx1"/>
                  </a:solidFill>
                  <a:ea typeface="ＭＳ Ｐゴシック" charset="-128"/>
                </a:rPr>
                <a:t>L2:  J. Berryhill, K. Ulmer</a:t>
              </a:r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29E0F5D-9E05-314B-A64A-D27EA7DA2431}"/>
                </a:ext>
              </a:extLst>
            </p:cNvPr>
            <p:cNvCxnSpPr/>
            <p:nvPr/>
          </p:nvCxnSpPr>
          <p:spPr bwMode="auto">
            <a:xfrm>
              <a:off x="5951837" y="2740292"/>
              <a:ext cx="1" cy="2236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0639A565-F00E-894A-9A3D-622F3EF69628}"/>
                </a:ext>
              </a:extLst>
            </p:cNvPr>
            <p:cNvSpPr/>
            <p:nvPr/>
          </p:nvSpPr>
          <p:spPr bwMode="auto">
            <a:xfrm>
              <a:off x="1261247" y="2931042"/>
              <a:ext cx="841807" cy="54464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0" bIns="0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900" b="1" dirty="0">
                  <a:solidFill>
                    <a:sysClr val="windowText" lastClr="000000"/>
                  </a:solidFill>
                  <a:ea typeface="ＭＳ Ｐゴシック" charset="-128"/>
                </a:rPr>
                <a:t>402.3 BCAL </a:t>
              </a:r>
            </a:p>
            <a:p>
              <a:pPr eaLnBrk="1" hangingPunct="1"/>
              <a:r>
                <a:rPr lang="en-US" altLang="en-US" sz="900" dirty="0">
                  <a:solidFill>
                    <a:sysClr val="windowText" lastClr="000000"/>
                  </a:solidFill>
                  <a:ea typeface="ＭＳ Ｐゴシック" charset="-128"/>
                </a:rPr>
                <a:t>L2: C. Jessop</a:t>
              </a:r>
            </a:p>
          </p:txBody>
        </p: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E991E6D-C73C-354D-BD7D-77E3A2246697}"/>
                </a:ext>
              </a:extLst>
            </p:cNvPr>
            <p:cNvCxnSpPr/>
            <p:nvPr/>
          </p:nvCxnSpPr>
          <p:spPr bwMode="auto">
            <a:xfrm>
              <a:off x="1732784" y="2733947"/>
              <a:ext cx="0" cy="1901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459F1FA4-A189-1341-B952-02FA9E65A852}"/>
                </a:ext>
              </a:extLst>
            </p:cNvPr>
            <p:cNvSpPr/>
            <p:nvPr/>
          </p:nvSpPr>
          <p:spPr bwMode="auto">
            <a:xfrm>
              <a:off x="2257703" y="2931042"/>
              <a:ext cx="983739" cy="54035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0" bIns="0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900" b="1">
                  <a:solidFill>
                    <a:schemeClr val="tx1"/>
                  </a:solidFill>
                  <a:ea typeface="ＭＳ Ｐゴシック" charset="-128"/>
                </a:rPr>
                <a:t>402.4 Endcap Cal. </a:t>
              </a:r>
            </a:p>
            <a:p>
              <a:pPr eaLnBrk="1" hangingPunct="1"/>
              <a:r>
                <a:rPr lang="en-US" altLang="en-US" sz="900">
                  <a:solidFill>
                    <a:schemeClr val="tx1"/>
                  </a:solidFill>
                  <a:ea typeface="ＭＳ Ｐゴシック" charset="-128"/>
                </a:rPr>
                <a:t>L2:  J. Mans</a:t>
              </a:r>
            </a:p>
            <a:p>
              <a:pPr eaLnBrk="1" hangingPunct="1"/>
              <a:r>
                <a:rPr lang="en-US" altLang="en-US" sz="900">
                  <a:solidFill>
                    <a:schemeClr val="tx1"/>
                  </a:solidFill>
                  <a:ea typeface="ＭＳ Ｐゴシック" charset="-128"/>
                </a:rPr>
                <a:t>DL2: H. Cheung</a:t>
              </a:r>
              <a:endParaRPr lang="en-US" altLang="en-US" sz="900" dirty="0">
                <a:solidFill>
                  <a:schemeClr val="tx1"/>
                </a:solidFill>
                <a:ea typeface="ＭＳ Ｐゴシック" charset="-128"/>
              </a:endParaRPr>
            </a:p>
          </p:txBody>
        </p: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B1B9A7EA-8B80-CB45-B19F-BA43A8247B5E}"/>
                </a:ext>
              </a:extLst>
            </p:cNvPr>
            <p:cNvCxnSpPr/>
            <p:nvPr/>
          </p:nvCxnSpPr>
          <p:spPr bwMode="auto">
            <a:xfrm>
              <a:off x="2881712" y="2738058"/>
              <a:ext cx="0" cy="1929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5F83E29B-4533-4A40-8B0C-C2195F1F802C}"/>
                </a:ext>
              </a:extLst>
            </p:cNvPr>
            <p:cNvSpPr/>
            <p:nvPr/>
          </p:nvSpPr>
          <p:spPr bwMode="auto">
            <a:xfrm>
              <a:off x="1497641" y="3564315"/>
              <a:ext cx="754762" cy="43171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0" bIns="0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900" b="1" dirty="0">
                  <a:solidFill>
                    <a:sysClr val="windowText" lastClr="000000"/>
                  </a:solidFill>
                  <a:ea typeface="ＭＳ Ｐゴシック" charset="-128"/>
                </a:rPr>
                <a:t>402.3.3 ECAL </a:t>
              </a:r>
            </a:p>
            <a:p>
              <a:pPr algn="ctr" eaLnBrk="1" hangingPunct="1"/>
              <a:r>
                <a:rPr lang="en-US" altLang="en-US" sz="900" dirty="0">
                  <a:solidFill>
                    <a:sysClr val="windowText" lastClr="000000"/>
                  </a:solidFill>
                  <a:ea typeface="ＭＳ Ｐゴシック" charset="-128"/>
                </a:rPr>
                <a:t>L3: B. </a:t>
              </a:r>
              <a:r>
                <a:rPr lang="en-US" altLang="en-US" sz="900" dirty="0" err="1">
                  <a:solidFill>
                    <a:sysClr val="windowText" lastClr="000000"/>
                  </a:solidFill>
                  <a:ea typeface="ＭＳ Ｐゴシック" charset="-128"/>
                </a:rPr>
                <a:t>Hirosky</a:t>
              </a:r>
              <a:endParaRPr lang="en-US" altLang="en-US" sz="900" dirty="0">
                <a:solidFill>
                  <a:sysClr val="windowText" lastClr="000000"/>
                </a:solidFill>
                <a:ea typeface="ＭＳ Ｐゴシック" charset="-128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9E8AAC15-AB10-ED46-9022-00F04847AA6F}"/>
                </a:ext>
              </a:extLst>
            </p:cNvPr>
            <p:cNvSpPr/>
            <p:nvPr/>
          </p:nvSpPr>
          <p:spPr bwMode="auto">
            <a:xfrm>
              <a:off x="1513291" y="4094664"/>
              <a:ext cx="739112" cy="44457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0" bIns="0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900" b="1" dirty="0">
                  <a:solidFill>
                    <a:sysClr val="windowText" lastClr="000000"/>
                  </a:solidFill>
                  <a:ea typeface="ＭＳ Ｐゴシック" charset="-128"/>
                </a:rPr>
                <a:t>402.3.4 HCAL</a:t>
              </a:r>
            </a:p>
            <a:p>
              <a:pPr eaLnBrk="1" hangingPunct="1"/>
              <a:r>
                <a:rPr lang="en-US" altLang="en-US" sz="900" dirty="0">
                  <a:solidFill>
                    <a:sysClr val="windowText" lastClr="000000"/>
                  </a:solidFill>
                  <a:ea typeface="ＭＳ Ｐゴシック" charset="-128"/>
                </a:rPr>
                <a:t>L3: A. </a:t>
              </a:r>
              <a:r>
                <a:rPr lang="en-US" altLang="en-US" sz="900" dirty="0" err="1">
                  <a:solidFill>
                    <a:sysClr val="windowText" lastClr="000000"/>
                  </a:solidFill>
                  <a:ea typeface="ＭＳ Ｐゴシック" charset="-128"/>
                </a:rPr>
                <a:t>Belloni</a:t>
              </a:r>
              <a:endParaRPr lang="en-US" altLang="en-US" sz="900" dirty="0">
                <a:solidFill>
                  <a:sysClr val="windowText" lastClr="000000"/>
                </a:solidFill>
                <a:ea typeface="ＭＳ Ｐゴシック" charset="-128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59D4705A-85AA-D542-8C89-B61849442F49}"/>
                </a:ext>
              </a:extLst>
            </p:cNvPr>
            <p:cNvSpPr/>
            <p:nvPr/>
          </p:nvSpPr>
          <p:spPr bwMode="auto">
            <a:xfrm>
              <a:off x="2427952" y="3564314"/>
              <a:ext cx="1042752" cy="54690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0" bIns="0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tx1"/>
                  </a:solidFill>
                </a:rPr>
                <a:t>402.4.3 Sensors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tx1"/>
                  </a:solidFill>
                </a:rPr>
                <a:t> 402.4.4 Modules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L3: N. </a:t>
              </a:r>
              <a:r>
                <a:rPr lang="en-US" sz="900" dirty="0" err="1">
                  <a:solidFill>
                    <a:schemeClr val="tx1"/>
                  </a:solidFill>
                </a:rPr>
                <a:t>Akchurin</a:t>
              </a:r>
              <a:r>
                <a:rPr lang="en-US" sz="900" dirty="0">
                  <a:solidFill>
                    <a:schemeClr val="tx1"/>
                  </a:solidFill>
                </a:rPr>
                <a:t>, M. </a:t>
              </a:r>
              <a:r>
                <a:rPr lang="en-US" sz="900" dirty="0" err="1">
                  <a:solidFill>
                    <a:schemeClr val="tx1"/>
                  </a:solidFill>
                </a:rPr>
                <a:t>Paulini</a:t>
              </a:r>
              <a:r>
                <a:rPr lang="en-US" sz="900" dirty="0">
                  <a:solidFill>
                    <a:schemeClr val="tx1"/>
                  </a:solidFill>
                </a:rPr>
                <a:t>  </a:t>
              </a: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DF40A86F-7176-BC40-AE01-C8D1FC267643}"/>
                </a:ext>
              </a:extLst>
            </p:cNvPr>
            <p:cNvSpPr/>
            <p:nvPr/>
          </p:nvSpPr>
          <p:spPr bwMode="auto">
            <a:xfrm>
              <a:off x="2427952" y="4175520"/>
              <a:ext cx="1040517" cy="456208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0" bIns="0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900" b="1">
                  <a:solidFill>
                    <a:schemeClr val="tx1"/>
                  </a:solidFill>
                  <a:ea typeface="ＭＳ Ｐゴシック" charset="-128"/>
                </a:rPr>
                <a:t>402.4.5 Cassettes</a:t>
              </a:r>
            </a:p>
            <a:p>
              <a:pPr eaLnBrk="1" hangingPunct="1"/>
              <a:r>
                <a:rPr lang="en-US" altLang="en-US" sz="900">
                  <a:solidFill>
                    <a:schemeClr val="tx1"/>
                  </a:solidFill>
                  <a:ea typeface="ＭＳ Ｐゴシック" charset="-128"/>
                </a:rPr>
                <a:t>L3: Z. Gecse</a:t>
              </a:r>
              <a:endParaRPr lang="en-US" altLang="en-US" sz="900" dirty="0">
                <a:solidFill>
                  <a:schemeClr val="tx1"/>
                </a:solidFill>
                <a:ea typeface="ＭＳ Ｐゴシック" charset="-128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309C3488-4498-8841-ABF6-AF53C73B2B4F}"/>
                </a:ext>
              </a:extLst>
            </p:cNvPr>
            <p:cNvSpPr/>
            <p:nvPr/>
          </p:nvSpPr>
          <p:spPr bwMode="auto">
            <a:xfrm>
              <a:off x="3615997" y="3575752"/>
              <a:ext cx="818898" cy="42027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0" bIns="0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900" b="1" dirty="0">
                  <a:solidFill>
                    <a:schemeClr val="tx1"/>
                  </a:solidFill>
                  <a:ea typeface="ＭＳ Ｐゴシック" charset="-128"/>
                </a:rPr>
                <a:t>402.5.3 CSC-Off</a:t>
              </a:r>
            </a:p>
            <a:p>
              <a:pPr eaLnBrk="1" hangingPunct="1"/>
              <a:r>
                <a:rPr lang="en-US" altLang="en-US" sz="900" dirty="0">
                  <a:solidFill>
                    <a:schemeClr val="tx1"/>
                  </a:solidFill>
                  <a:ea typeface="ＭＳ Ｐゴシック" charset="-128"/>
                </a:rPr>
                <a:t>L3: D. Wood</a:t>
              </a: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6F0E6529-8BE2-6849-833A-E4979AD655A5}"/>
                </a:ext>
              </a:extLst>
            </p:cNvPr>
            <p:cNvSpPr/>
            <p:nvPr/>
          </p:nvSpPr>
          <p:spPr bwMode="auto">
            <a:xfrm>
              <a:off x="3615997" y="4094663"/>
              <a:ext cx="819966" cy="46316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0" bIns="0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900" b="1">
                  <a:solidFill>
                    <a:schemeClr val="tx1"/>
                  </a:solidFill>
                  <a:ea typeface="ＭＳ Ｐゴシック" charset="-128"/>
                </a:rPr>
                <a:t>402.5.4 GEM</a:t>
              </a:r>
            </a:p>
            <a:p>
              <a:pPr eaLnBrk="1" hangingPunct="1"/>
              <a:r>
                <a:rPr lang="en-US" altLang="en-US" sz="900">
                  <a:solidFill>
                    <a:schemeClr val="tx1"/>
                  </a:solidFill>
                  <a:ea typeface="ＭＳ Ｐゴシック" charset="-128"/>
                </a:rPr>
                <a:t>L3: K. Black</a:t>
              </a:r>
              <a:endParaRPr lang="en-US" altLang="en-US" sz="900" dirty="0">
                <a:solidFill>
                  <a:schemeClr val="tx1"/>
                </a:solidFill>
                <a:ea typeface="ＭＳ Ｐゴシック" charset="-128"/>
              </a:endParaRPr>
            </a:p>
          </p:txBody>
        </p: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B851AA41-0762-1C4F-9697-8C67513D9645}"/>
                </a:ext>
              </a:extLst>
            </p:cNvPr>
            <p:cNvCxnSpPr/>
            <p:nvPr/>
          </p:nvCxnSpPr>
          <p:spPr bwMode="auto">
            <a:xfrm>
              <a:off x="1417612" y="3838781"/>
              <a:ext cx="972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97940053-CC97-5F44-947A-46B176718038}"/>
                </a:ext>
              </a:extLst>
            </p:cNvPr>
            <p:cNvCxnSpPr/>
            <p:nvPr/>
          </p:nvCxnSpPr>
          <p:spPr bwMode="auto">
            <a:xfrm>
              <a:off x="1417612" y="4363411"/>
              <a:ext cx="972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7A43742C-5DB1-AD4F-AE5A-A4E282E46F5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324281" y="3471396"/>
              <a:ext cx="7889" cy="20143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153C00C5-6935-A745-9F5C-002D95C8098A}"/>
                </a:ext>
              </a:extLst>
            </p:cNvPr>
            <p:cNvCxnSpPr/>
            <p:nvPr/>
          </p:nvCxnSpPr>
          <p:spPr bwMode="auto">
            <a:xfrm>
              <a:off x="2330718" y="3790178"/>
              <a:ext cx="9723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AA3AD379-D80A-734E-B8B8-F67D350211DA}"/>
                </a:ext>
              </a:extLst>
            </p:cNvPr>
            <p:cNvCxnSpPr/>
            <p:nvPr/>
          </p:nvCxnSpPr>
          <p:spPr bwMode="auto">
            <a:xfrm>
              <a:off x="2330718" y="4306231"/>
              <a:ext cx="9723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61C15A79-93AD-D04F-8798-45A5C6007F5F}"/>
                </a:ext>
              </a:extLst>
            </p:cNvPr>
            <p:cNvSpPr/>
            <p:nvPr/>
          </p:nvSpPr>
          <p:spPr bwMode="auto">
            <a:xfrm>
              <a:off x="2438012" y="4692161"/>
              <a:ext cx="1030458" cy="45448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0" bIns="0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900" b="1" dirty="0">
                  <a:solidFill>
                    <a:schemeClr val="tx1"/>
                  </a:solidFill>
                  <a:ea typeface="ＭＳ Ｐゴシック" charset="-128"/>
                </a:rPr>
                <a:t>402.4.6 Scintillator Cal.</a:t>
              </a:r>
            </a:p>
            <a:p>
              <a:pPr eaLnBrk="1" hangingPunct="1"/>
              <a:r>
                <a:rPr lang="en-US" altLang="en-US" sz="900" dirty="0">
                  <a:solidFill>
                    <a:schemeClr val="tx1"/>
                  </a:solidFill>
                  <a:ea typeface="ＭＳ Ｐゴシック" charset="-128"/>
                </a:rPr>
                <a:t>L3: T. </a:t>
              </a:r>
              <a:r>
                <a:rPr lang="en-US" altLang="en-US" sz="900" dirty="0" err="1">
                  <a:solidFill>
                    <a:schemeClr val="tx1"/>
                  </a:solidFill>
                  <a:ea typeface="ＭＳ Ｐゴシック" charset="-128"/>
                </a:rPr>
                <a:t>Kolberg</a:t>
              </a:r>
              <a:endParaRPr lang="en-US" altLang="en-US" sz="900" dirty="0">
                <a:solidFill>
                  <a:schemeClr val="tx1"/>
                </a:solidFill>
                <a:ea typeface="ＭＳ Ｐゴシック" charset="-128"/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889C9D56-7D85-924F-A256-E90A76860C29}"/>
                </a:ext>
              </a:extLst>
            </p:cNvPr>
            <p:cNvSpPr/>
            <p:nvPr/>
          </p:nvSpPr>
          <p:spPr bwMode="auto">
            <a:xfrm>
              <a:off x="2432424" y="5278879"/>
              <a:ext cx="1042752" cy="451726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0" bIns="0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900" b="1" dirty="0">
                  <a:solidFill>
                    <a:schemeClr val="tx1"/>
                  </a:solidFill>
                  <a:ea typeface="ＭＳ Ｐゴシック" charset="-128"/>
                </a:rPr>
                <a:t>402.4.7 Electronics and Services</a:t>
              </a:r>
            </a:p>
            <a:p>
              <a:pPr eaLnBrk="1" hangingPunct="1"/>
              <a:r>
                <a:rPr lang="en-US" altLang="en-US" sz="900" dirty="0">
                  <a:solidFill>
                    <a:schemeClr val="tx1"/>
                  </a:solidFill>
                  <a:ea typeface="ＭＳ Ｐゴシック" charset="-128"/>
                </a:rPr>
                <a:t>L3: J. </a:t>
              </a:r>
              <a:r>
                <a:rPr lang="en-US" altLang="en-US" sz="900" dirty="0" err="1">
                  <a:solidFill>
                    <a:schemeClr val="tx1"/>
                  </a:solidFill>
                  <a:ea typeface="ＭＳ Ｐゴシック" charset="-128"/>
                </a:rPr>
                <a:t>Hirschauer</a:t>
              </a:r>
              <a:endParaRPr lang="en-US" altLang="en-US" sz="900" dirty="0">
                <a:solidFill>
                  <a:schemeClr val="tx1"/>
                </a:solidFill>
                <a:ea typeface="ＭＳ Ｐゴシック" charset="-128"/>
              </a:endParaRPr>
            </a:p>
          </p:txBody>
        </p: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5C0C9462-AA8F-5941-8509-98F61971EDD3}"/>
                </a:ext>
              </a:extLst>
            </p:cNvPr>
            <p:cNvCxnSpPr/>
            <p:nvPr/>
          </p:nvCxnSpPr>
          <p:spPr bwMode="auto">
            <a:xfrm>
              <a:off x="2327365" y="5485768"/>
              <a:ext cx="972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89A756FB-812A-6D47-B8A3-B479650CD1A7}"/>
                </a:ext>
              </a:extLst>
            </p:cNvPr>
            <p:cNvCxnSpPr/>
            <p:nvPr/>
          </p:nvCxnSpPr>
          <p:spPr bwMode="auto">
            <a:xfrm>
              <a:off x="2330718" y="4880961"/>
              <a:ext cx="9723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5473B699-EE83-6247-84C1-E16FD38FACA5}"/>
                </a:ext>
              </a:extLst>
            </p:cNvPr>
            <p:cNvCxnSpPr/>
            <p:nvPr/>
          </p:nvCxnSpPr>
          <p:spPr bwMode="auto">
            <a:xfrm>
              <a:off x="3557841" y="3801614"/>
              <a:ext cx="4582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E3F7099D-00D3-544A-9CFB-12CED0ABE8F0}"/>
                </a:ext>
              </a:extLst>
            </p:cNvPr>
            <p:cNvCxnSpPr/>
            <p:nvPr/>
          </p:nvCxnSpPr>
          <p:spPr bwMode="auto">
            <a:xfrm>
              <a:off x="3557841" y="4319931"/>
              <a:ext cx="4582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B340545A-5D17-8C40-A778-95A8D0ECC1C5}"/>
                </a:ext>
              </a:extLst>
            </p:cNvPr>
            <p:cNvSpPr/>
            <p:nvPr/>
          </p:nvSpPr>
          <p:spPr bwMode="auto">
            <a:xfrm>
              <a:off x="4615005" y="3584329"/>
              <a:ext cx="875108" cy="347371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0" bIns="0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900" b="1">
                  <a:solidFill>
                    <a:schemeClr val="tx1"/>
                  </a:solidFill>
                  <a:ea typeface="ＭＳ Ｐゴシック" charset="-128"/>
                </a:rPr>
                <a:t>402.6.3 Cal Trig </a:t>
              </a:r>
            </a:p>
            <a:p>
              <a:pPr eaLnBrk="1" hangingPunct="1"/>
              <a:r>
                <a:rPr lang="en-US" altLang="en-US" sz="900">
                  <a:solidFill>
                    <a:schemeClr val="tx1"/>
                  </a:solidFill>
                  <a:ea typeface="ＭＳ Ｐゴシック" charset="-128"/>
                </a:rPr>
                <a:t>L3: S. Dasu</a:t>
              </a:r>
              <a:endParaRPr lang="en-US" altLang="en-US" sz="900" dirty="0">
                <a:solidFill>
                  <a:schemeClr val="tx1"/>
                </a:solidFill>
                <a:ea typeface="ＭＳ Ｐゴシック" charset="-128"/>
              </a:endParaRPr>
            </a:p>
          </p:txBody>
        </p: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5E811F93-B96A-7148-8158-AF49D21D9C3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18887" y="3481404"/>
              <a:ext cx="10109" cy="12582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313FA79A-4BEF-6C4F-A99E-1FECD40AB13E}"/>
                </a:ext>
              </a:extLst>
            </p:cNvPr>
            <p:cNvCxnSpPr/>
            <p:nvPr/>
          </p:nvCxnSpPr>
          <p:spPr bwMode="auto">
            <a:xfrm>
              <a:off x="4518888" y="3754980"/>
              <a:ext cx="961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96E25277-8F98-3A48-BBCB-B760B7CE0425}"/>
                </a:ext>
              </a:extLst>
            </p:cNvPr>
            <p:cNvCxnSpPr/>
            <p:nvPr/>
          </p:nvCxnSpPr>
          <p:spPr bwMode="auto">
            <a:xfrm>
              <a:off x="4518888" y="4180434"/>
              <a:ext cx="961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EBBD1927-AAD0-0945-B998-3EC7FC2D7B01}"/>
                </a:ext>
              </a:extLst>
            </p:cNvPr>
            <p:cNvCxnSpPr/>
            <p:nvPr/>
          </p:nvCxnSpPr>
          <p:spPr bwMode="auto">
            <a:xfrm>
              <a:off x="4518888" y="4739693"/>
              <a:ext cx="961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ADDDF265-8F66-AB49-9FE9-BD89EA4A534F}"/>
                </a:ext>
              </a:extLst>
            </p:cNvPr>
            <p:cNvCxnSpPr/>
            <p:nvPr/>
          </p:nvCxnSpPr>
          <p:spPr bwMode="auto">
            <a:xfrm>
              <a:off x="1417612" y="3470981"/>
              <a:ext cx="0" cy="8891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F092588D-3F45-4F47-9262-2A93F233480A}"/>
                </a:ext>
              </a:extLst>
            </p:cNvPr>
            <p:cNvSpPr/>
            <p:nvPr/>
          </p:nvSpPr>
          <p:spPr bwMode="auto">
            <a:xfrm>
              <a:off x="4606061" y="4570306"/>
              <a:ext cx="929439" cy="481743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0" bIns="0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900" b="1" dirty="0">
                  <a:solidFill>
                    <a:schemeClr val="tx1"/>
                  </a:solidFill>
                  <a:ea typeface="ＭＳ Ｐゴシック" charset="-128"/>
                </a:rPr>
                <a:t>402.6.6 DAQ</a:t>
              </a:r>
            </a:p>
            <a:p>
              <a:pPr eaLnBrk="1" hangingPunct="1"/>
              <a:r>
                <a:rPr lang="en-US" altLang="en-US" sz="900" dirty="0">
                  <a:solidFill>
                    <a:schemeClr val="tx1"/>
                  </a:solidFill>
                  <a:ea typeface="ＭＳ Ｐゴシック" charset="-128"/>
                </a:rPr>
                <a:t>L3: J. Berryhill, acting</a:t>
              </a:r>
            </a:p>
          </p:txBody>
        </p: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815E99F5-0022-834A-92E6-DC0214817F10}"/>
                </a:ext>
              </a:extLst>
            </p:cNvPr>
            <p:cNvCxnSpPr/>
            <p:nvPr/>
          </p:nvCxnSpPr>
          <p:spPr bwMode="auto">
            <a:xfrm>
              <a:off x="5596716" y="3495208"/>
              <a:ext cx="453" cy="19960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AE713485-620A-1549-B69D-0BC929A40AAD}"/>
                </a:ext>
              </a:extLst>
            </p:cNvPr>
            <p:cNvCxnSpPr/>
            <p:nvPr/>
          </p:nvCxnSpPr>
          <p:spPr bwMode="auto">
            <a:xfrm>
              <a:off x="5597168" y="3857077"/>
              <a:ext cx="961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D5ED9065-A121-6945-BC79-2FD0BF44E44A}"/>
                </a:ext>
              </a:extLst>
            </p:cNvPr>
            <p:cNvCxnSpPr/>
            <p:nvPr/>
          </p:nvCxnSpPr>
          <p:spPr bwMode="auto">
            <a:xfrm>
              <a:off x="5597168" y="4443349"/>
              <a:ext cx="961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48D08170-6C9F-1E46-8CA6-EB9F2BC44CEE}"/>
                </a:ext>
              </a:extLst>
            </p:cNvPr>
            <p:cNvCxnSpPr/>
            <p:nvPr/>
          </p:nvCxnSpPr>
          <p:spPr bwMode="auto">
            <a:xfrm>
              <a:off x="5597168" y="4994741"/>
              <a:ext cx="961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5237E52C-000B-DD43-90AB-5C90BF79830E}"/>
                </a:ext>
              </a:extLst>
            </p:cNvPr>
            <p:cNvCxnSpPr/>
            <p:nvPr/>
          </p:nvCxnSpPr>
          <p:spPr bwMode="auto">
            <a:xfrm>
              <a:off x="5583757" y="5487006"/>
              <a:ext cx="961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BC262D91-1590-604C-AAF7-154E2CCDF858}"/>
                </a:ext>
              </a:extLst>
            </p:cNvPr>
            <p:cNvSpPr/>
            <p:nvPr/>
          </p:nvSpPr>
          <p:spPr bwMode="auto">
            <a:xfrm>
              <a:off x="217517" y="2933901"/>
              <a:ext cx="974437" cy="53463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0" bIns="0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900" b="1">
                  <a:solidFill>
                    <a:schemeClr val="tx1"/>
                  </a:solidFill>
                  <a:ea typeface="ＭＳ Ｐゴシック" charset="-128"/>
                </a:rPr>
                <a:t>402.2 </a:t>
              </a:r>
              <a:r>
                <a:rPr lang="en-US" altLang="en-US" sz="900" b="1" dirty="0">
                  <a:solidFill>
                    <a:schemeClr val="tx1"/>
                  </a:solidFill>
                  <a:ea typeface="ＭＳ Ｐゴシック" charset="-128"/>
                </a:rPr>
                <a:t>OT </a:t>
              </a:r>
            </a:p>
            <a:p>
              <a:pPr algn="ctr" eaLnBrk="1" hangingPunct="1"/>
              <a:r>
                <a:rPr lang="en-US" altLang="en-US" sz="900" dirty="0">
                  <a:solidFill>
                    <a:schemeClr val="tx1"/>
                  </a:solidFill>
                  <a:ea typeface="ＭＳ Ｐゴシック" charset="-128"/>
                </a:rPr>
                <a:t>L2: P. Merkel</a:t>
              </a:r>
            </a:p>
            <a:p>
              <a:pPr algn="ctr" eaLnBrk="1" hangingPunct="1"/>
              <a:r>
                <a:rPr lang="en-US" altLang="en-US" sz="900" dirty="0">
                  <a:solidFill>
                    <a:schemeClr val="tx1"/>
                  </a:solidFill>
                  <a:ea typeface="ＭＳ Ｐゴシック" charset="-128"/>
                </a:rPr>
                <a:t>DL2: U. </a:t>
              </a:r>
              <a:r>
                <a:rPr lang="en-US" altLang="en-US" sz="900" dirty="0" err="1">
                  <a:solidFill>
                    <a:schemeClr val="tx1"/>
                  </a:solidFill>
                  <a:ea typeface="ＭＳ Ｐゴシック" charset="-128"/>
                </a:rPr>
                <a:t>Heintz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7CB67A97-82F9-3A4E-8B76-47047CD94646}"/>
                </a:ext>
              </a:extLst>
            </p:cNvPr>
            <p:cNvSpPr/>
            <p:nvPr/>
          </p:nvSpPr>
          <p:spPr bwMode="auto">
            <a:xfrm>
              <a:off x="345025" y="4552107"/>
              <a:ext cx="1038122" cy="425994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0" bIns="0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900" b="1">
                  <a:solidFill>
                    <a:sysClr val="windowText" lastClr="000000"/>
                  </a:solidFill>
                </a:rPr>
                <a:t>402.2.5 </a:t>
              </a:r>
              <a:r>
                <a:rPr lang="en-US" altLang="en-US" sz="900" b="1" dirty="0">
                  <a:solidFill>
                    <a:sysClr val="windowText" lastClr="000000"/>
                  </a:solidFill>
                </a:rPr>
                <a:t>Modules</a:t>
              </a:r>
            </a:p>
            <a:p>
              <a:r>
                <a:rPr lang="en-US" altLang="en-US" sz="900" dirty="0">
                  <a:solidFill>
                    <a:sysClr val="windowText" lastClr="000000"/>
                  </a:solidFill>
                </a:rPr>
                <a:t>L3: M. </a:t>
              </a:r>
              <a:r>
                <a:rPr lang="en-US" altLang="en-US" sz="900" dirty="0" err="1">
                  <a:solidFill>
                    <a:sysClr val="windowText" lastClr="000000"/>
                  </a:solidFill>
                </a:rPr>
                <a:t>Narain</a:t>
              </a:r>
              <a:r>
                <a:rPr lang="en-US" altLang="en-US" sz="900" dirty="0">
                  <a:solidFill>
                    <a:sysClr val="windowText" lastClr="000000"/>
                  </a:solidFill>
                </a:rPr>
                <a:t>, L. Spiegel</a:t>
              </a: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FF067BAB-B225-0A46-9E39-418D254AA4E7}"/>
                </a:ext>
              </a:extLst>
            </p:cNvPr>
            <p:cNvSpPr/>
            <p:nvPr/>
          </p:nvSpPr>
          <p:spPr bwMode="auto">
            <a:xfrm>
              <a:off x="339157" y="3595453"/>
              <a:ext cx="1010621" cy="348801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0" bIns="0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900" b="1">
                  <a:solidFill>
                    <a:schemeClr val="tx1"/>
                  </a:solidFill>
                </a:rPr>
                <a:t>402.2.3 </a:t>
              </a:r>
              <a:r>
                <a:rPr lang="en-US" altLang="en-US" sz="900" b="1" dirty="0">
                  <a:solidFill>
                    <a:schemeClr val="tx1"/>
                  </a:solidFill>
                </a:rPr>
                <a:t>Sensors</a:t>
              </a:r>
            </a:p>
            <a:p>
              <a:r>
                <a:rPr lang="en-US" altLang="en-US" sz="900" dirty="0">
                  <a:solidFill>
                    <a:schemeClr val="tx1"/>
                  </a:solidFill>
                </a:rPr>
                <a:t>L3: R. </a:t>
              </a:r>
              <a:r>
                <a:rPr lang="en-US" altLang="en-US" sz="900" dirty="0" err="1">
                  <a:solidFill>
                    <a:schemeClr val="tx1"/>
                  </a:solidFill>
                </a:rPr>
                <a:t>Demina</a:t>
              </a:r>
              <a:endParaRPr lang="en-US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F7DD8D0E-FA6D-6F48-A3C3-D745C0A7597A}"/>
                </a:ext>
              </a:extLst>
            </p:cNvPr>
            <p:cNvSpPr/>
            <p:nvPr/>
          </p:nvSpPr>
          <p:spPr bwMode="auto">
            <a:xfrm>
              <a:off x="338319" y="4050348"/>
              <a:ext cx="1038122" cy="438861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0" bIns="0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900" b="1">
                  <a:solidFill>
                    <a:sysClr val="windowText" lastClr="000000"/>
                  </a:solidFill>
                </a:rPr>
                <a:t>402.2.4 </a:t>
              </a:r>
              <a:r>
                <a:rPr lang="en-US" altLang="en-US" sz="900" b="1" dirty="0">
                  <a:solidFill>
                    <a:sysClr val="windowText" lastClr="000000"/>
                  </a:solidFill>
                </a:rPr>
                <a:t>Electronics</a:t>
              </a:r>
            </a:p>
            <a:p>
              <a:r>
                <a:rPr lang="en-US" altLang="en-US" sz="900" dirty="0">
                  <a:solidFill>
                    <a:sysClr val="windowText" lastClr="000000"/>
                  </a:solidFill>
                </a:rPr>
                <a:t>L3: Y. </a:t>
              </a:r>
              <a:r>
                <a:rPr lang="en-US" altLang="en-US" sz="900" dirty="0" err="1">
                  <a:solidFill>
                    <a:sysClr val="windowText" lastClr="000000"/>
                  </a:solidFill>
                </a:rPr>
                <a:t>Gershtein</a:t>
              </a:r>
              <a:r>
                <a:rPr lang="en-US" altLang="en-US" sz="900" dirty="0">
                  <a:solidFill>
                    <a:sysClr val="windowText" lastClr="000000"/>
                  </a:solidFill>
                </a:rPr>
                <a:t>, A. Canepa</a:t>
              </a:r>
            </a:p>
          </p:txBody>
        </p: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85225E84-769E-3245-AA52-7A37917449A7}"/>
                </a:ext>
              </a:extLst>
            </p:cNvPr>
            <p:cNvCxnSpPr/>
            <p:nvPr/>
          </p:nvCxnSpPr>
          <p:spPr bwMode="auto">
            <a:xfrm>
              <a:off x="236615" y="4207595"/>
              <a:ext cx="961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368B976C-CD30-2E43-A798-597D4ED9AEA3}"/>
                </a:ext>
              </a:extLst>
            </p:cNvPr>
            <p:cNvCxnSpPr/>
            <p:nvPr/>
          </p:nvCxnSpPr>
          <p:spPr bwMode="auto">
            <a:xfrm>
              <a:off x="245556" y="5285925"/>
              <a:ext cx="961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E345A264-7892-CE44-B312-01CEBDE29FF3}"/>
                </a:ext>
              </a:extLst>
            </p:cNvPr>
            <p:cNvSpPr/>
            <p:nvPr/>
          </p:nvSpPr>
          <p:spPr bwMode="auto">
            <a:xfrm>
              <a:off x="348378" y="5052050"/>
              <a:ext cx="1038353" cy="481746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0" bIns="0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900" b="1" dirty="0">
                  <a:solidFill>
                    <a:sysClr val="windowText" lastClr="000000"/>
                  </a:solidFill>
                </a:rPr>
                <a:t>402.2.6 Mechanics</a:t>
              </a:r>
            </a:p>
            <a:p>
              <a:r>
                <a:rPr lang="en-US" altLang="en-US" sz="900" dirty="0">
                  <a:solidFill>
                    <a:sysClr val="windowText" lastClr="000000"/>
                  </a:solidFill>
                </a:rPr>
                <a:t>L3: D. Berry</a:t>
              </a:r>
            </a:p>
          </p:txBody>
        </p: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87E689F4-611C-9F47-A3FE-354E03AC953A}"/>
                </a:ext>
              </a:extLst>
            </p:cNvPr>
            <p:cNvCxnSpPr/>
            <p:nvPr/>
          </p:nvCxnSpPr>
          <p:spPr bwMode="auto">
            <a:xfrm>
              <a:off x="244439" y="3458531"/>
              <a:ext cx="1117" cy="24087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A18AAAD7-7A0C-3D4B-A5C5-E611BCFF8AA6}"/>
                </a:ext>
              </a:extLst>
            </p:cNvPr>
            <p:cNvCxnSpPr/>
            <p:nvPr/>
          </p:nvCxnSpPr>
          <p:spPr bwMode="auto">
            <a:xfrm>
              <a:off x="252262" y="5864806"/>
              <a:ext cx="961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2050302C-52F6-FD46-933E-A669349ACF85}"/>
                </a:ext>
              </a:extLst>
            </p:cNvPr>
            <p:cNvCxnSpPr/>
            <p:nvPr/>
          </p:nvCxnSpPr>
          <p:spPr bwMode="auto">
            <a:xfrm>
              <a:off x="632159" y="2745204"/>
              <a:ext cx="0" cy="1901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8A66206E-8F61-7F47-982F-86CDE170B50C}"/>
                </a:ext>
              </a:extLst>
            </p:cNvPr>
            <p:cNvSpPr/>
            <p:nvPr/>
          </p:nvSpPr>
          <p:spPr bwMode="auto">
            <a:xfrm>
              <a:off x="356201" y="5624263"/>
              <a:ext cx="1039538" cy="471738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0" bIns="0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900" b="1" dirty="0">
                  <a:solidFill>
                    <a:sysClr val="windowText" lastClr="000000"/>
                  </a:solidFill>
                </a:rPr>
                <a:t>402.2.7 Integration</a:t>
              </a:r>
            </a:p>
            <a:p>
              <a:r>
                <a:rPr lang="en-US" altLang="en-US" sz="900" dirty="0">
                  <a:solidFill>
                    <a:sysClr val="windowText" lastClr="000000"/>
                  </a:solidFill>
                </a:rPr>
                <a:t>L3:  D. Berry</a:t>
              </a:r>
            </a:p>
          </p:txBody>
        </p: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42739312-B877-0349-B562-911CCC9DD2C6}"/>
                </a:ext>
              </a:extLst>
            </p:cNvPr>
            <p:cNvCxnSpPr/>
            <p:nvPr/>
          </p:nvCxnSpPr>
          <p:spPr bwMode="auto">
            <a:xfrm>
              <a:off x="239968" y="3798997"/>
              <a:ext cx="961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0EC53A20-604A-6B49-A8FD-F6C1223FDD69}"/>
                </a:ext>
              </a:extLst>
            </p:cNvPr>
            <p:cNvCxnSpPr/>
            <p:nvPr/>
          </p:nvCxnSpPr>
          <p:spPr bwMode="auto">
            <a:xfrm>
              <a:off x="260085" y="4761509"/>
              <a:ext cx="961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6FD199A0-3FB0-524F-801A-92E9C5CFEC52}"/>
                </a:ext>
              </a:extLst>
            </p:cNvPr>
            <p:cNvCxnSpPr/>
            <p:nvPr/>
          </p:nvCxnSpPr>
          <p:spPr bwMode="auto">
            <a:xfrm>
              <a:off x="3891570" y="2734670"/>
              <a:ext cx="5589" cy="2044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3810E87A-09B2-2C4F-80A5-66A08C6A39E5}"/>
                </a:ext>
              </a:extLst>
            </p:cNvPr>
            <p:cNvSpPr/>
            <p:nvPr/>
          </p:nvSpPr>
          <p:spPr bwMode="auto">
            <a:xfrm>
              <a:off x="5695520" y="3586396"/>
              <a:ext cx="1018400" cy="52700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0" bIns="0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900" b="1">
                  <a:solidFill>
                    <a:schemeClr val="tx1"/>
                  </a:solidFill>
                  <a:ea typeface="ＭＳ Ｐゴシック" charset="-128"/>
                </a:rPr>
                <a:t>402.7.3 </a:t>
              </a:r>
            </a:p>
            <a:p>
              <a:pPr algn="ctr"/>
              <a:r>
                <a:rPr lang="en-US" altLang="en-US" sz="900" b="1">
                  <a:solidFill>
                    <a:schemeClr val="tx1"/>
                  </a:solidFill>
                  <a:ea typeface="ＭＳ Ｐゴシック" charset="-128"/>
                </a:rPr>
                <a:t>Sensors &amp; ROCS</a:t>
              </a:r>
            </a:p>
            <a:p>
              <a:r>
                <a:rPr lang="en-US" altLang="en-US" sz="900">
                  <a:solidFill>
                    <a:schemeClr val="tx1"/>
                  </a:solidFill>
                  <a:ea typeface="ＭＳ Ｐゴシック" charset="-128"/>
                </a:rPr>
                <a:t>L3: S. Wagner</a:t>
              </a:r>
              <a:endParaRPr lang="en-US" altLang="en-US" sz="900" dirty="0">
                <a:solidFill>
                  <a:schemeClr val="tx1"/>
                </a:solidFill>
                <a:ea typeface="ＭＳ Ｐゴシック" charset="-128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BAF497AB-F727-0748-931E-D1BA3B57FA62}"/>
                </a:ext>
              </a:extLst>
            </p:cNvPr>
            <p:cNvSpPr/>
            <p:nvPr/>
          </p:nvSpPr>
          <p:spPr bwMode="auto">
            <a:xfrm>
              <a:off x="5688134" y="5289939"/>
              <a:ext cx="1018400" cy="52700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0" bIns="0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900" b="1" dirty="0">
                  <a:solidFill>
                    <a:schemeClr val="tx1"/>
                  </a:solidFill>
                  <a:ea typeface="ＭＳ Ｐゴシック" charset="-128"/>
                </a:rPr>
                <a:t>402.7.6 </a:t>
              </a:r>
            </a:p>
            <a:p>
              <a:pPr algn="ctr"/>
              <a:r>
                <a:rPr lang="en-US" altLang="en-US" sz="900" b="1" dirty="0">
                  <a:solidFill>
                    <a:schemeClr val="tx1"/>
                  </a:solidFill>
                  <a:ea typeface="ＭＳ Ｐゴシック" charset="-128"/>
                </a:rPr>
                <a:t>Mech. &amp; Assembly</a:t>
              </a:r>
            </a:p>
            <a:p>
              <a:pPr algn="ctr"/>
              <a:r>
                <a:rPr lang="en-US" altLang="en-US" sz="900" dirty="0">
                  <a:solidFill>
                    <a:schemeClr val="tx1"/>
                  </a:solidFill>
                  <a:ea typeface="ＭＳ Ｐゴシック" charset="-128"/>
                </a:rPr>
                <a:t>L3: J. Alexander</a:t>
              </a: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743B2483-2C14-2145-B6CF-500ECB0185FF}"/>
                </a:ext>
              </a:extLst>
            </p:cNvPr>
            <p:cNvSpPr/>
            <p:nvPr/>
          </p:nvSpPr>
          <p:spPr bwMode="auto">
            <a:xfrm>
              <a:off x="5692832" y="4731238"/>
              <a:ext cx="1018400" cy="47736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0" bIns="0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900" b="1">
                  <a:solidFill>
                    <a:schemeClr val="tx1"/>
                  </a:solidFill>
                  <a:ea typeface="ＭＳ Ｐゴシック" charset="-128"/>
                </a:rPr>
                <a:t>402.7.5 Electronics</a:t>
              </a:r>
            </a:p>
            <a:p>
              <a:pPr algn="ctr"/>
              <a:r>
                <a:rPr lang="en-US" altLang="en-US" sz="900">
                  <a:solidFill>
                    <a:schemeClr val="tx1"/>
                  </a:solidFill>
                  <a:ea typeface="ＭＳ Ｐゴシック" charset="-128"/>
                </a:rPr>
                <a:t>L3: A. Ivanov</a:t>
              </a:r>
              <a:endParaRPr lang="en-US" altLang="en-US" sz="900" dirty="0">
                <a:solidFill>
                  <a:schemeClr val="tx1"/>
                </a:solidFill>
                <a:ea typeface="ＭＳ Ｐゴシック" charset="-128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345B4F3E-55EE-1E44-93E7-EC72BBE5DE42}"/>
                </a:ext>
              </a:extLst>
            </p:cNvPr>
            <p:cNvSpPr/>
            <p:nvPr/>
          </p:nvSpPr>
          <p:spPr bwMode="auto">
            <a:xfrm>
              <a:off x="5692832" y="4197995"/>
              <a:ext cx="1018400" cy="47759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0" bIns="0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900" b="1" dirty="0">
                  <a:solidFill>
                    <a:schemeClr val="tx1"/>
                  </a:solidFill>
                  <a:ea typeface="ＭＳ Ｐゴシック" charset="-128"/>
                </a:rPr>
                <a:t>402.7.4 Module</a:t>
              </a:r>
            </a:p>
            <a:p>
              <a:pPr algn="ctr"/>
              <a:r>
                <a:rPr lang="en-US" altLang="en-US" sz="900" dirty="0">
                  <a:solidFill>
                    <a:schemeClr val="tx1"/>
                  </a:solidFill>
                  <a:ea typeface="ＭＳ Ｐゴシック" charset="-128"/>
                </a:rPr>
                <a:t>L3: M. Jones</a:t>
              </a: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5CD54A2E-CE0A-A44C-8EED-8B261ABA8481}"/>
                </a:ext>
              </a:extLst>
            </p:cNvPr>
            <p:cNvSpPr/>
            <p:nvPr/>
          </p:nvSpPr>
          <p:spPr bwMode="auto">
            <a:xfrm>
              <a:off x="5515343" y="2914681"/>
              <a:ext cx="1120892" cy="56674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0" bIns="0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900" b="1" dirty="0">
                  <a:solidFill>
                    <a:schemeClr val="tx1"/>
                  </a:solidFill>
                  <a:ea typeface="ＭＳ Ｐゴシック" charset="-128"/>
                </a:rPr>
                <a:t>402.7 FPIX </a:t>
              </a:r>
            </a:p>
            <a:p>
              <a:r>
                <a:rPr lang="en-US" altLang="en-US" sz="900" dirty="0">
                  <a:solidFill>
                    <a:schemeClr val="tx1"/>
                  </a:solidFill>
                  <a:ea typeface="ＭＳ Ｐゴシック" charset="-128"/>
                </a:rPr>
                <a:t>L2:  K. </a:t>
              </a:r>
              <a:r>
                <a:rPr lang="en-US" altLang="en-US" sz="900" dirty="0" err="1">
                  <a:solidFill>
                    <a:schemeClr val="tx1"/>
                  </a:solidFill>
                  <a:ea typeface="ＭＳ Ｐゴシック" charset="-128"/>
                </a:rPr>
                <a:t>Ecklund</a:t>
              </a:r>
              <a:endParaRPr lang="en-US" altLang="en-US" sz="900" dirty="0">
                <a:solidFill>
                  <a:schemeClr val="tx1"/>
                </a:solidFill>
                <a:ea typeface="ＭＳ Ｐゴシック" charset="-128"/>
              </a:endParaRPr>
            </a:p>
            <a:p>
              <a:r>
                <a:rPr lang="en-US" altLang="en-US" sz="900" dirty="0">
                  <a:solidFill>
                    <a:schemeClr val="tx1"/>
                  </a:solidFill>
                  <a:ea typeface="ＭＳ Ｐゴシック" charset="-128"/>
                </a:rPr>
                <a:t>DL2: W. Johns</a:t>
              </a:r>
            </a:p>
          </p:txBody>
        </p: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CBB5324C-088F-BF4B-8F46-71B54DE398BF}"/>
                </a:ext>
              </a:extLst>
            </p:cNvPr>
            <p:cNvCxnSpPr/>
            <p:nvPr/>
          </p:nvCxnSpPr>
          <p:spPr bwMode="auto">
            <a:xfrm>
              <a:off x="6842348" y="3193006"/>
              <a:ext cx="964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97FDFEDF-BE5D-0541-9991-10E03A295A24}"/>
                </a:ext>
              </a:extLst>
            </p:cNvPr>
            <p:cNvSpPr/>
            <p:nvPr/>
          </p:nvSpPr>
          <p:spPr bwMode="auto">
            <a:xfrm>
              <a:off x="6708320" y="2915941"/>
              <a:ext cx="1094938" cy="55974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0" bIns="0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900" b="1" dirty="0">
                  <a:solidFill>
                    <a:schemeClr val="tx1"/>
                  </a:solidFill>
                  <a:ea typeface="ＭＳ Ｐゴシック" charset="-128"/>
                </a:rPr>
                <a:t>402.8 MIP Timing</a:t>
              </a:r>
            </a:p>
            <a:p>
              <a:pPr eaLnBrk="1" hangingPunct="1"/>
              <a:r>
                <a:rPr lang="en-US" altLang="en-US" sz="900" dirty="0">
                  <a:solidFill>
                    <a:schemeClr val="tx1"/>
                  </a:solidFill>
                  <a:ea typeface="ＭＳ Ｐゴシック" charset="-128"/>
                </a:rPr>
                <a:t>L2: C. Neu</a:t>
              </a:r>
            </a:p>
            <a:p>
              <a:pPr eaLnBrk="1" hangingPunct="1"/>
              <a:r>
                <a:rPr lang="en-US" altLang="en-US" sz="900" dirty="0">
                  <a:solidFill>
                    <a:schemeClr val="tx1"/>
                  </a:solidFill>
                  <a:ea typeface="ＭＳ Ｐゴシック" charset="-128"/>
                </a:rPr>
                <a:t>DL2: F. Chlebana</a:t>
              </a: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51AE18D0-1D8F-E04E-849A-7B3AF3486652}"/>
                </a:ext>
              </a:extLst>
            </p:cNvPr>
            <p:cNvSpPr/>
            <p:nvPr/>
          </p:nvSpPr>
          <p:spPr bwMode="auto">
            <a:xfrm>
              <a:off x="6902944" y="4132850"/>
              <a:ext cx="938372" cy="43672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0" bIns="0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en-US" sz="900" b="1">
                  <a:solidFill>
                    <a:schemeClr val="tx1"/>
                  </a:solidFill>
                  <a:ea typeface="ＭＳ Ｐゴシック" charset="-128"/>
                </a:rPr>
                <a:t>402.8.4 Endcap Timing Layer</a:t>
              </a:r>
            </a:p>
            <a:p>
              <a:pPr eaLnBrk="1" hangingPunct="1"/>
              <a:r>
                <a:rPr lang="en-US" altLang="en-US" sz="900">
                  <a:solidFill>
                    <a:schemeClr val="tx1"/>
                  </a:solidFill>
                  <a:ea typeface="ＭＳ Ｐゴシック" charset="-128"/>
                </a:rPr>
                <a:t>L3: A. Apresyan</a:t>
              </a:r>
              <a:endParaRPr lang="en-US" altLang="en-US" sz="900" dirty="0">
                <a:solidFill>
                  <a:schemeClr val="tx1"/>
                </a:solidFill>
                <a:ea typeface="ＭＳ Ｐゴシック" charset="-128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F10D4AA9-955B-554D-92FF-03F5223E7B9C}"/>
                </a:ext>
              </a:extLst>
            </p:cNvPr>
            <p:cNvSpPr/>
            <p:nvPr/>
          </p:nvSpPr>
          <p:spPr bwMode="auto">
            <a:xfrm>
              <a:off x="6911292" y="3561102"/>
              <a:ext cx="933933" cy="47533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0" bIns="0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en-US" sz="900" b="1" dirty="0">
                  <a:solidFill>
                    <a:schemeClr val="tx1"/>
                  </a:solidFill>
                  <a:ea typeface="ＭＳ Ｐゴシック" charset="-128"/>
                </a:rPr>
                <a:t>402.8.3 Barrel Timing Layer</a:t>
              </a:r>
            </a:p>
            <a:p>
              <a:pPr eaLnBrk="1" hangingPunct="1"/>
              <a:r>
                <a:rPr lang="en-US" altLang="en-US" sz="900" dirty="0">
                  <a:solidFill>
                    <a:schemeClr val="tx1"/>
                  </a:solidFill>
                  <a:ea typeface="ＭＳ Ｐゴシック" charset="-128"/>
                </a:rPr>
                <a:t>L3: A. </a:t>
              </a:r>
              <a:r>
                <a:rPr lang="en-US" altLang="en-US" sz="900" dirty="0" err="1">
                  <a:solidFill>
                    <a:schemeClr val="tx1"/>
                  </a:solidFill>
                  <a:ea typeface="ＭＳ Ｐゴシック" charset="-128"/>
                </a:rPr>
                <a:t>Bornheim</a:t>
              </a:r>
              <a:endParaRPr lang="en-US" altLang="en-US" sz="900" dirty="0">
                <a:solidFill>
                  <a:schemeClr val="tx1"/>
                </a:solidFill>
                <a:ea typeface="ＭＳ Ｐゴシック" charset="-128"/>
              </a:endParaRPr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8AAF6BAD-7D81-754E-913A-326E303F571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809029" y="3487762"/>
              <a:ext cx="0" cy="8356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D501F071-A570-8B41-B7FE-011B1CB6765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806828" y="4328167"/>
              <a:ext cx="9899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2D94AFEB-2274-B842-BB4E-E356272FA71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806828" y="3779674"/>
              <a:ext cx="9899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EFF51226-8844-5C43-86AD-617D37F7B691}"/>
                </a:ext>
              </a:extLst>
            </p:cNvPr>
            <p:cNvCxnSpPr/>
            <p:nvPr/>
          </p:nvCxnSpPr>
          <p:spPr bwMode="auto">
            <a:xfrm>
              <a:off x="8335634" y="2736004"/>
              <a:ext cx="5589" cy="2172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4FEF0440-FF1D-CB47-A71C-758E53763189}"/>
                </a:ext>
              </a:extLst>
            </p:cNvPr>
            <p:cNvSpPr/>
            <p:nvPr/>
          </p:nvSpPr>
          <p:spPr bwMode="auto">
            <a:xfrm>
              <a:off x="7932012" y="2928987"/>
              <a:ext cx="1008249" cy="54857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0" bIns="0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900" b="1" dirty="0">
                  <a:solidFill>
                    <a:schemeClr val="tx1"/>
                  </a:solidFill>
                  <a:ea typeface="ＭＳ Ｐゴシック" charset="-128"/>
                </a:rPr>
                <a:t>402.9 Trigger</a:t>
              </a:r>
            </a:p>
            <a:p>
              <a:pPr eaLnBrk="1" hangingPunct="1"/>
              <a:r>
                <a:rPr lang="en-US" altLang="en-US" sz="900" dirty="0">
                  <a:solidFill>
                    <a:schemeClr val="tx1"/>
                  </a:solidFill>
                  <a:ea typeface="ＭＳ Ｐゴシック" charset="-128"/>
                </a:rPr>
                <a:t>L2:  J. Berryhill, K. Ulmer</a:t>
              </a: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BE5BF1F5-5248-A749-9CB4-F87B12071B9C}"/>
                </a:ext>
              </a:extLst>
            </p:cNvPr>
            <p:cNvSpPr/>
            <p:nvPr/>
          </p:nvSpPr>
          <p:spPr bwMode="auto">
            <a:xfrm>
              <a:off x="8074814" y="3566166"/>
              <a:ext cx="1006737" cy="37024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0" bIns="0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900" b="1" dirty="0">
                  <a:solidFill>
                    <a:schemeClr val="tx1"/>
                  </a:solidFill>
                  <a:ea typeface="ＭＳ Ｐゴシック" charset="-128"/>
                </a:rPr>
                <a:t>402.9.4 Muon Trig </a:t>
              </a:r>
            </a:p>
            <a:p>
              <a:pPr eaLnBrk="1" hangingPunct="1"/>
              <a:r>
                <a:rPr lang="en-US" altLang="en-US" sz="900" dirty="0">
                  <a:solidFill>
                    <a:schemeClr val="tx1"/>
                  </a:solidFill>
                  <a:ea typeface="ＭＳ Ｐゴシック" charset="-128"/>
                </a:rPr>
                <a:t>L3: </a:t>
              </a:r>
              <a:r>
                <a:rPr lang="en-US" altLang="en-US" sz="900" dirty="0">
                  <a:solidFill>
                    <a:srgbClr val="FF0000"/>
                  </a:solidFill>
                  <a:ea typeface="ＭＳ Ｐゴシック" charset="-128"/>
                </a:rPr>
                <a:t>J. Konigsberg</a:t>
              </a: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15E29982-0937-DA47-B157-74ECFE073FEC}"/>
                </a:ext>
              </a:extLst>
            </p:cNvPr>
            <p:cNvSpPr/>
            <p:nvPr/>
          </p:nvSpPr>
          <p:spPr bwMode="auto">
            <a:xfrm>
              <a:off x="8074815" y="3991704"/>
              <a:ext cx="1014248" cy="38882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0" rIns="0" bIns="0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900" b="1">
                  <a:solidFill>
                    <a:schemeClr val="tx1"/>
                  </a:solidFill>
                  <a:ea typeface="ＭＳ Ｐゴシック" charset="-128"/>
                </a:rPr>
                <a:t>402.9.7  Track Trig </a:t>
              </a:r>
            </a:p>
            <a:p>
              <a:pPr eaLnBrk="1" hangingPunct="1"/>
              <a:r>
                <a:rPr lang="en-US" altLang="en-US" sz="900">
                  <a:solidFill>
                    <a:schemeClr val="tx1"/>
                  </a:solidFill>
                  <a:ea typeface="ＭＳ Ｐゴシック" charset="-128"/>
                </a:rPr>
                <a:t>L3: P. Wittich</a:t>
              </a:r>
              <a:endParaRPr lang="en-US" altLang="en-US" sz="900" dirty="0">
                <a:solidFill>
                  <a:schemeClr val="tx1"/>
                </a:solidFill>
                <a:ea typeface="ＭＳ Ｐゴシック" charset="-128"/>
              </a:endParaRPr>
            </a:p>
          </p:txBody>
        </p: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6ABAC4EF-5210-FD42-A279-E5F0C1B3E269}"/>
                </a:ext>
              </a:extLst>
            </p:cNvPr>
            <p:cNvCxnSpPr/>
            <p:nvPr/>
          </p:nvCxnSpPr>
          <p:spPr bwMode="auto">
            <a:xfrm flipH="1">
              <a:off x="7977186" y="3456826"/>
              <a:ext cx="1512" cy="72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45700643-CD12-6242-A699-FEFC762A7DCF}"/>
                </a:ext>
              </a:extLst>
            </p:cNvPr>
            <p:cNvCxnSpPr/>
            <p:nvPr/>
          </p:nvCxnSpPr>
          <p:spPr bwMode="auto">
            <a:xfrm>
              <a:off x="7978698" y="3750066"/>
              <a:ext cx="961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F0D44D62-D504-9641-A96F-C257EFE3A330}"/>
                </a:ext>
              </a:extLst>
            </p:cNvPr>
            <p:cNvCxnSpPr/>
            <p:nvPr/>
          </p:nvCxnSpPr>
          <p:spPr bwMode="auto">
            <a:xfrm>
              <a:off x="7978698" y="4175520"/>
              <a:ext cx="961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8321D39-8F95-4B44-92D1-6CC3003E94C7}"/>
              </a:ext>
            </a:extLst>
          </p:cNvPr>
          <p:cNvSpPr txBox="1"/>
          <p:nvPr/>
        </p:nvSpPr>
        <p:spPr>
          <a:xfrm>
            <a:off x="2103054" y="6244948"/>
            <a:ext cx="5590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New personnel for MREFC since FDR (Sept. 2019) in red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6561D8-4D2A-2F42-B226-A9473C5EFB8C}"/>
              </a:ext>
            </a:extLst>
          </p:cNvPr>
          <p:cNvSpPr txBox="1"/>
          <p:nvPr/>
        </p:nvSpPr>
        <p:spPr>
          <a:xfrm>
            <a:off x="7622400" y="745496"/>
            <a:ext cx="142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Charge: 2a</a:t>
            </a:r>
          </a:p>
        </p:txBody>
      </p:sp>
    </p:spTree>
    <p:extLst>
      <p:ext uri="{BB962C8B-B14F-4D97-AF65-F5344CB8AC3E}">
        <p14:creationId xmlns:p14="http://schemas.microsoft.com/office/powerpoint/2010/main" val="3354883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67254</TotalTime>
  <Words>3916</Words>
  <Application>Microsoft Macintosh PowerPoint</Application>
  <PresentationFormat>On-screen Show (4:3)</PresentationFormat>
  <Paragraphs>691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Calibri Light</vt:lpstr>
      <vt:lpstr>Helvetica</vt:lpstr>
      <vt:lpstr>Symbol</vt:lpstr>
      <vt:lpstr>Times New Roman</vt:lpstr>
      <vt:lpstr>Wingdings</vt:lpstr>
      <vt:lpstr>Office Theme</vt:lpstr>
      <vt:lpstr>CMS HL-LHC Upgrade Overview</vt:lpstr>
      <vt:lpstr>Review Agenda</vt:lpstr>
      <vt:lpstr>Outline</vt:lpstr>
      <vt:lpstr>A. Ryd - Deputy Project Manager and NSF PI </vt:lpstr>
      <vt:lpstr>Summary of CMS HL-LHC Upgrades </vt:lpstr>
      <vt:lpstr>NSF Scope Areas </vt:lpstr>
      <vt:lpstr>Schedule Overview – Independent L2 Areas</vt:lpstr>
      <vt:lpstr>Budget and Funding Profile</vt:lpstr>
      <vt:lpstr>U.S. CMS HL-LHC Management Team </vt:lpstr>
      <vt:lpstr>Management Updates since FDR</vt:lpstr>
      <vt:lpstr>NSF MREFC Project Execution</vt:lpstr>
      <vt:lpstr>Project Status Summary</vt:lpstr>
      <vt:lpstr>Year 1 Milestone Progress</vt:lpstr>
      <vt:lpstr>R&amp;D Completion</vt:lpstr>
      <vt:lpstr>R&amp;D Completion - Milestones</vt:lpstr>
      <vt:lpstr>FDR Recommendations</vt:lpstr>
      <vt:lpstr>Technical Review</vt:lpstr>
      <vt:lpstr>Monthly EVM Cycle</vt:lpstr>
      <vt:lpstr>Monthly EVM Summary</vt:lpstr>
      <vt:lpstr>Project Performance</vt:lpstr>
      <vt:lpstr>L2 Area SPA Trend Plots</vt:lpstr>
      <vt:lpstr>Contingency and Liens List</vt:lpstr>
      <vt:lpstr>Subaward Oversight</vt:lpstr>
      <vt:lpstr>U.S. CMS Institutions on MREFC Scope</vt:lpstr>
      <vt:lpstr>Change Management</vt:lpstr>
      <vt:lpstr>BCR Log Summary</vt:lpstr>
      <vt:lpstr>Risk Management</vt:lpstr>
      <vt:lpstr>Schedule Contingency</vt:lpstr>
      <vt:lpstr>Scope Management</vt:lpstr>
      <vt:lpstr>Upscopes</vt:lpstr>
      <vt:lpstr>Plans for FY2022</vt:lpstr>
      <vt:lpstr>Covid-19 Approach</vt:lpstr>
      <vt:lpstr>Realized Covid-19 Costs</vt:lpstr>
      <vt:lpstr>Summary of Actual Covid-19 Costs</vt:lpstr>
      <vt:lpstr>Covid Impact Modelling</vt:lpstr>
      <vt:lpstr>Covid-19 Re-baselining</vt:lpstr>
      <vt:lpstr>Readiness for Rebaselining</vt:lpstr>
      <vt:lpstr>Summary</vt:lpstr>
      <vt:lpstr>Backup / Reference</vt:lpstr>
      <vt:lpstr>NSF Covid-19 Guidance (DocDB-14136)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 Ryd</dc:creator>
  <cp:lastModifiedBy>Anders Ryd</cp:lastModifiedBy>
  <cp:revision>827</cp:revision>
  <cp:lastPrinted>2021-08-24T21:57:23Z</cp:lastPrinted>
  <dcterms:created xsi:type="dcterms:W3CDTF">2017-07-25T08:55:25Z</dcterms:created>
  <dcterms:modified xsi:type="dcterms:W3CDTF">2021-08-25T17:36:48Z</dcterms:modified>
</cp:coreProperties>
</file>