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789" r:id="rId2"/>
    <p:sldId id="1073" r:id="rId3"/>
    <p:sldId id="2629" r:id="rId4"/>
    <p:sldId id="1071" r:id="rId5"/>
    <p:sldId id="1210" r:id="rId6"/>
    <p:sldId id="1841" r:id="rId7"/>
    <p:sldId id="1378" r:id="rId8"/>
    <p:sldId id="1837" r:id="rId9"/>
    <p:sldId id="1301" r:id="rId10"/>
    <p:sldId id="2635" r:id="rId11"/>
    <p:sldId id="1839" r:id="rId12"/>
    <p:sldId id="1842" r:id="rId13"/>
    <p:sldId id="2620" r:id="rId14"/>
    <p:sldId id="1380" r:id="rId15"/>
    <p:sldId id="2621" r:id="rId16"/>
    <p:sldId id="2622" r:id="rId17"/>
    <p:sldId id="2638" r:id="rId18"/>
    <p:sldId id="2630" r:id="rId19"/>
    <p:sldId id="2619" r:id="rId20"/>
    <p:sldId id="1850" r:id="rId21"/>
    <p:sldId id="2615" r:id="rId22"/>
    <p:sldId id="350" r:id="rId23"/>
    <p:sldId id="361" r:id="rId24"/>
    <p:sldId id="362" r:id="rId25"/>
    <p:sldId id="2639" r:id="rId26"/>
    <p:sldId id="2631" r:id="rId27"/>
    <p:sldId id="2636" r:id="rId28"/>
    <p:sldId id="2643" r:id="rId29"/>
    <p:sldId id="2640" r:id="rId30"/>
    <p:sldId id="2641" r:id="rId31"/>
    <p:sldId id="36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0432FF"/>
    <a:srgbClr val="FFFF00"/>
    <a:srgbClr val="FF00FF"/>
    <a:srgbClr val="008F00"/>
    <a:srgbClr val="FFFFEE"/>
    <a:srgbClr val="0070CD"/>
    <a:srgbClr val="C90006"/>
    <a:srgbClr val="FB0101"/>
    <a:srgbClr val="B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7" autoAdjust="0"/>
    <p:restoredTop sz="86400" autoAdjust="0"/>
  </p:normalViewPr>
  <p:slideViewPr>
    <p:cSldViewPr snapToGrid="0" snapToObjects="1">
      <p:cViewPr varScale="1">
        <p:scale>
          <a:sx n="152" d="100"/>
          <a:sy n="152" d="100"/>
        </p:scale>
        <p:origin x="184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75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0" d="100"/>
        <a:sy n="130" d="100"/>
      </p:scale>
      <p:origin x="0" y="35456"/>
    </p:cViewPr>
  </p:sorterViewPr>
  <p:notesViewPr>
    <p:cSldViewPr snapToGrid="0" snapToObjects="1">
      <p:cViewPr varScale="1">
        <p:scale>
          <a:sx n="174" d="100"/>
          <a:sy n="174" d="100"/>
        </p:scale>
        <p:origin x="-455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5BDB-61F4-F842-836E-371160E0A9B1}" type="datetimeFigureOut">
              <a:rPr lang="en-US" smtClean="0"/>
              <a:pPr/>
              <a:t>8/25/21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EC6B-11D2-AE47-A895-534493F13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1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CE651-C5BB-E543-8294-7D944FCBCB81}" type="datetimeFigureOut">
              <a:rPr lang="en-US" smtClean="0"/>
              <a:pPr/>
              <a:t>8/25/21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A254F-9F57-114D-86BE-FFC886BA4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77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254F-9F57-114D-86BE-FFC886BA476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3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254F-9F57-114D-86BE-FFC886BA476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7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515" y="1895386"/>
            <a:ext cx="7473416" cy="818641"/>
          </a:xfrm>
          <a:noFill/>
        </p:spPr>
        <p:txBody>
          <a:bodyPr lIns="0" tIns="0" rIns="0" bIns="0">
            <a:normAutofit/>
          </a:bodyPr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515" y="2720635"/>
            <a:ext cx="4664981" cy="1065928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 wrap="none" lIns="0" tIns="0" rIns="0" bIns="0" anchor="ctr" anchorCtr="0"/>
          <a:lstStyle>
            <a:lvl1pPr>
              <a:defRPr sz="1100"/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98"/>
          <a:stretch/>
        </p:blipFill>
        <p:spPr>
          <a:xfrm>
            <a:off x="0" y="3902075"/>
            <a:ext cx="9151200" cy="2585515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82219" y="6494400"/>
            <a:ext cx="5207003" cy="3636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>
              <a:defRPr sz="1100"/>
            </a:lvl1pPr>
          </a:lstStyle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933722" y="6494400"/>
            <a:ext cx="2613850" cy="3636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>
              <a:defRPr sz="1100"/>
            </a:lvl1pPr>
          </a:lstStyle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4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Lucas Taylor   NSF Annual Review, 25 Aug 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6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HL-LHC CMS Upgrades          Risk Analysis and Covid-19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6229315"/>
            <a:ext cx="1108394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6" y="6316134"/>
            <a:ext cx="7531101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512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162" y="2214860"/>
            <a:ext cx="6357114" cy="1475091"/>
          </a:xfrm>
          <a:noFill/>
        </p:spPr>
        <p:txBody>
          <a:bodyPr lIns="0" tIns="0" rIns="0" bIns="0">
            <a:normAutofit/>
          </a:bodyPr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162" y="3689951"/>
            <a:ext cx="4664981" cy="134058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none" tIns="0" bIns="0" anchor="ctr" anchorCtr="0"/>
          <a:lstStyle>
            <a:lvl1pPr>
              <a:defRPr sz="1100"/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82220" y="6494400"/>
            <a:ext cx="5235224" cy="3636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>
              <a:defRPr sz="1100"/>
            </a:lvl1pPr>
          </a:lstStyle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926667" y="6494400"/>
            <a:ext cx="2620905" cy="3636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>
              <a:defRPr sz="1100"/>
            </a:lvl1pPr>
          </a:lstStyle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2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 wrap="none" lIns="0" tIns="0" rIns="0" bIns="0" anchor="ctr" anchorCtr="0"/>
          <a:lstStyle>
            <a:lvl1pPr>
              <a:defRPr sz="1100"/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85F8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>
              <a:defRPr sz="1100"/>
            </a:lvl1pPr>
          </a:lstStyle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>
              <a:defRPr sz="1100"/>
            </a:lvl1pPr>
          </a:lstStyle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3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39" y="2690037"/>
            <a:ext cx="8228533" cy="3796615"/>
          </a:xfrm>
        </p:spPr>
        <p:txBody>
          <a:bodyPr/>
          <a:lstStyle>
            <a:lvl1pPr marL="0" indent="0" algn="ctr">
              <a:buNone/>
              <a:defRPr sz="40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 wrap="none" lIns="0" tIns="0" rIns="0" bIns="0" anchor="ctr" anchorCtr="0"/>
          <a:lstStyle>
            <a:lvl1pPr>
              <a:defRPr sz="1100"/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63544" y="110440"/>
            <a:ext cx="7355331" cy="69981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00EE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706" y="6494400"/>
            <a:ext cx="5059064" cy="3636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>
              <a:defRPr sz="1100"/>
            </a:lvl1pPr>
          </a:lstStyle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403273" y="6494400"/>
            <a:ext cx="2975183" cy="3636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>
              <a:defRPr sz="1100"/>
            </a:lvl1pPr>
          </a:lstStyle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1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ADE6A881-9BCD-C74F-AD28-355C948E3D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705" y="6542362"/>
            <a:ext cx="5720630" cy="27824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3"/>
          </p:nvPr>
        </p:nvSpPr>
        <p:spPr>
          <a:xfrm>
            <a:off x="6411433" y="6518551"/>
            <a:ext cx="1967023" cy="30205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0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tal 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 userDrawn="1"/>
        </p:nvSpPr>
        <p:spPr>
          <a:xfrm>
            <a:off x="124968" y="2580805"/>
            <a:ext cx="8894065" cy="1095372"/>
          </a:xfrm>
          <a:prstGeom prst="rect">
            <a:avLst/>
          </a:prstGeom>
          <a:solidFill>
            <a:srgbClr val="FDFFEA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 userDrawn="1"/>
        </p:nvSpPr>
        <p:spPr>
          <a:xfrm>
            <a:off x="124968" y="4029989"/>
            <a:ext cx="8894065" cy="2208444"/>
          </a:xfrm>
          <a:prstGeom prst="rect">
            <a:avLst/>
          </a:prstGeom>
          <a:solidFill>
            <a:srgbClr val="FDFFEA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4968" y="1130704"/>
            <a:ext cx="8894065" cy="1095372"/>
          </a:xfrm>
          <a:prstGeom prst="rect">
            <a:avLst/>
          </a:prstGeom>
          <a:solidFill>
            <a:srgbClr val="FDFFEA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33307" y="2706484"/>
            <a:ext cx="55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No.</a:t>
            </a:r>
          </a:p>
          <a:p>
            <a:pPr algn="ctr"/>
            <a:r>
              <a:rPr lang="en-US" sz="1400" b="1" dirty="0" err="1">
                <a:solidFill>
                  <a:srgbClr val="4F81BD"/>
                </a:solidFill>
                <a:latin typeface="Arial"/>
                <a:cs typeface="Arial"/>
              </a:rPr>
              <a:t>hrs</a:t>
            </a:r>
            <a:endParaRPr lang="en-US" sz="1400" b="1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347518" y="2706484"/>
            <a:ext cx="11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Hourly rate </a:t>
            </a:r>
          </a:p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w/ fringe ($)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962245" y="5203246"/>
            <a:ext cx="321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rgbClr val="800080"/>
                </a:solidFill>
                <a:latin typeface="Arial"/>
                <a:cs typeface="Arial"/>
              </a:rPr>
              <a:t>Risk-based</a:t>
            </a:r>
            <a:r>
              <a:rPr lang="en-US" sz="1800" b="1" baseline="0" dirty="0">
                <a:solidFill>
                  <a:srgbClr val="800080"/>
                </a:solidFill>
                <a:latin typeface="Arial"/>
                <a:cs typeface="Arial"/>
              </a:rPr>
              <a:t> c</a:t>
            </a:r>
            <a:r>
              <a:rPr lang="en-US" sz="1800" b="1" dirty="0">
                <a:solidFill>
                  <a:srgbClr val="800080"/>
                </a:solidFill>
                <a:latin typeface="Arial"/>
                <a:cs typeface="Arial"/>
              </a:rPr>
              <a:t>ontingency ($)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076630" y="4218659"/>
            <a:ext cx="104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65672" y="4141715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M&amp;S Estimate </a:t>
            </a:r>
          </a:p>
          <a:p>
            <a:pPr algn="ctr"/>
            <a:r>
              <a:rPr lang="en-US" sz="1400" b="1" dirty="0" err="1">
                <a:solidFill>
                  <a:srgbClr val="800080"/>
                </a:solidFill>
                <a:latin typeface="Arial"/>
                <a:cs typeface="Arial"/>
              </a:rPr>
              <a:t>Uncert</a:t>
            </a:r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. (%)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10049" y="4172493"/>
            <a:ext cx="31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×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5102" y="4172493"/>
            <a:ext cx="39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018635" y="4218659"/>
            <a:ext cx="117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Arial"/>
                <a:cs typeface="Arial"/>
              </a:rPr>
              <a:t>Labor ($)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57032" y="4141715"/>
            <a:ext cx="150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Labor Estimate </a:t>
            </a:r>
          </a:p>
          <a:p>
            <a:pPr algn="ctr"/>
            <a:r>
              <a:rPr lang="en-US" sz="1400" b="1" dirty="0" err="1">
                <a:solidFill>
                  <a:srgbClr val="800080"/>
                </a:solidFill>
                <a:latin typeface="Arial"/>
                <a:cs typeface="Arial"/>
              </a:rPr>
              <a:t>Uncert</a:t>
            </a:r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. (%)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527620" y="26138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24"/>
                </a:solidFill>
                <a:latin typeface="Arial"/>
                <a:cs typeface="Arial"/>
              </a:rPr>
              <a:t> Cost ($)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810771" y="261385"/>
            <a:ext cx="150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Labor ($)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219570" y="261385"/>
            <a:ext cx="133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72994" y="261385"/>
            <a:ext cx="257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80"/>
                </a:solidFill>
                <a:latin typeface="Arial"/>
                <a:cs typeface="Arial"/>
              </a:rPr>
              <a:t>Contingency ($)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876943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468144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30365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142273" y="2851492"/>
            <a:ext cx="109742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/>
            <a:r>
              <a:rPr lang="en-US" sz="1800" b="1" dirty="0">
                <a:solidFill>
                  <a:srgbClr val="4F81BD"/>
                </a:solidFill>
                <a:latin typeface="Arial"/>
                <a:cs typeface="Arial"/>
              </a:rPr>
              <a:t>Labor ($)</a:t>
            </a:r>
            <a:endParaRPr lang="en-US" sz="18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1276284" y="2805325"/>
            <a:ext cx="35831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=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4580996" y="2783428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5354023" y="2752651"/>
            <a:ext cx="85046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Indirect </a:t>
            </a:r>
          </a:p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rate (%)</a:t>
            </a:r>
            <a:endParaRPr lang="en-US" sz="14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4954924" y="2783428"/>
            <a:ext cx="53198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4920237" y="2604897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6105554" y="2604897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6878978" y="2752651"/>
            <a:ext cx="136430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Escalation</a:t>
            </a:r>
          </a:p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per </a:t>
            </a:r>
            <a:r>
              <a:rPr lang="en-US" sz="1400" b="1" dirty="0" err="1">
                <a:solidFill>
                  <a:srgbClr val="4F81BD"/>
                </a:solidFill>
                <a:latin typeface="Arial"/>
                <a:cs typeface="Arial"/>
              </a:rPr>
              <a:t>yr</a:t>
            </a:r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 (%)</a:t>
            </a:r>
            <a:endParaRPr lang="en-US" sz="14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6594973" y="2783428"/>
            <a:ext cx="54398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7961400" y="2604897"/>
            <a:ext cx="22872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6542233" y="2604897"/>
            <a:ext cx="19593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6249034" y="2783428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8083431" y="2760436"/>
            <a:ext cx="77829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100" b="1" dirty="0">
                <a:solidFill>
                  <a:srgbClr val="4F81BD"/>
                </a:solidFill>
                <a:latin typeface="Arial"/>
                <a:cs typeface="Arial"/>
              </a:rPr>
              <a:t>No. years</a:t>
            </a:r>
            <a:endParaRPr lang="en-US" sz="11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3094625" y="2783428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3014557" y="4044456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5511421" y="4044456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7024289" y="4172493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×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5963107" y="4044456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8613250" y="4044456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2530538" y="2604897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4406071" y="2604897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 userDrawn="1"/>
        </p:nvSpPr>
        <p:spPr>
          <a:xfrm>
            <a:off x="1533767" y="3205435"/>
            <a:ext cx="827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F81BD"/>
                </a:solidFill>
                <a:latin typeface="Arial"/>
                <a:cs typeface="Arial"/>
              </a:rPr>
              <a:t>Sum over</a:t>
            </a:r>
          </a:p>
          <a:p>
            <a:pPr algn="ctr"/>
            <a:r>
              <a:rPr lang="en-US" sz="1100" b="1" dirty="0">
                <a:solidFill>
                  <a:srgbClr val="4F81BD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2357465" y="2497175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4F81BD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8781439" y="2497175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4F81BD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1687588" y="2879363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4F81BD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75" name="TextBox 74"/>
          <p:cNvSpPr txBox="1"/>
          <p:nvPr userDrawn="1"/>
        </p:nvSpPr>
        <p:spPr>
          <a:xfrm>
            <a:off x="2665136" y="1392687"/>
            <a:ext cx="1830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Direct M&amp;S cost ($)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142273" y="1421093"/>
            <a:ext cx="109742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/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  <a:endParaRPr lang="en-US" sz="18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1225986" y="1374926"/>
            <a:ext cx="35831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=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581791" y="1353029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5354818" y="1322252"/>
            <a:ext cx="85046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Indirect </a:t>
            </a:r>
          </a:p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rate (%)</a:t>
            </a:r>
            <a:endParaRPr lang="en-US" sz="14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4955719" y="1353029"/>
            <a:ext cx="53198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 userDrawn="1"/>
        </p:nvSpPr>
        <p:spPr>
          <a:xfrm>
            <a:off x="4921032" y="1174498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6106349" y="1174498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6879773" y="1322252"/>
            <a:ext cx="136430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Escalation</a:t>
            </a:r>
          </a:p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per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cs typeface="Arial"/>
              </a:rPr>
              <a:t>yr</a:t>
            </a:r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 (%)</a:t>
            </a:r>
            <a:endParaRPr lang="en-US" sz="14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6595768" y="1353029"/>
            <a:ext cx="54398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7962195" y="1174498"/>
            <a:ext cx="22872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6543028" y="1174498"/>
            <a:ext cx="19593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6249829" y="1353029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8084226" y="1330037"/>
            <a:ext cx="77829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100" b="1" dirty="0">
                <a:solidFill>
                  <a:srgbClr val="008000"/>
                </a:solidFill>
                <a:latin typeface="Arial"/>
                <a:cs typeface="Arial"/>
              </a:rPr>
              <a:t>No. years</a:t>
            </a:r>
            <a:endParaRPr lang="en-US" sz="11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2531333" y="1174498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4406866" y="1174498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1534562" y="1775036"/>
            <a:ext cx="827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8000"/>
                </a:solidFill>
                <a:latin typeface="Arial"/>
                <a:cs typeface="Arial"/>
              </a:rPr>
              <a:t>Sum over</a:t>
            </a:r>
          </a:p>
          <a:p>
            <a:pPr algn="ctr"/>
            <a:r>
              <a:rPr lang="en-US" sz="1100" b="1" dirty="0">
                <a:solidFill>
                  <a:srgbClr val="008000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93" name="TextBox 92"/>
          <p:cNvSpPr txBox="1"/>
          <p:nvPr userDrawn="1"/>
        </p:nvSpPr>
        <p:spPr>
          <a:xfrm>
            <a:off x="2358260" y="1066776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008000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8782234" y="1066776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008000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1688383" y="1448964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008000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142273" y="4264826"/>
            <a:ext cx="191726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/>
            <a:r>
              <a:rPr lang="en-US" sz="1800" b="1" dirty="0">
                <a:solidFill>
                  <a:srgbClr val="800080"/>
                </a:solidFill>
                <a:latin typeface="Arial"/>
                <a:cs typeface="Arial"/>
              </a:rPr>
              <a:t>Contingency ($)</a:t>
            </a:r>
            <a:endParaRPr lang="en-US" sz="1800" b="1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1955886" y="4218659"/>
            <a:ext cx="35831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endParaRPr lang="en-US" sz="2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1992381" y="4641505"/>
            <a:ext cx="1037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Sum over</a:t>
            </a:r>
          </a:p>
          <a:p>
            <a:pPr algn="ctr"/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115" name="TextBox 114"/>
          <p:cNvSpPr txBox="1"/>
          <p:nvPr userDrawn="1"/>
        </p:nvSpPr>
        <p:spPr>
          <a:xfrm>
            <a:off x="2832695" y="3936734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800080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16" name="TextBox 115"/>
          <p:cNvSpPr txBox="1"/>
          <p:nvPr userDrawn="1"/>
        </p:nvSpPr>
        <p:spPr>
          <a:xfrm>
            <a:off x="8782234" y="3936734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800080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2243107" y="4292216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800080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118" name="TextBox 117"/>
          <p:cNvSpPr txBox="1"/>
          <p:nvPr userDrawn="1"/>
        </p:nvSpPr>
        <p:spPr>
          <a:xfrm>
            <a:off x="1958459" y="5182261"/>
            <a:ext cx="39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2260278" y="5274382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800080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1926972" y="5638269"/>
            <a:ext cx="1178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Probability-weighted MC</a:t>
            </a:r>
            <a:r>
              <a:rPr lang="en-US" sz="1100" b="1" baseline="0" dirty="0">
                <a:solidFill>
                  <a:srgbClr val="800080"/>
                </a:solidFill>
                <a:latin typeface="Arial"/>
                <a:cs typeface="Arial"/>
              </a:rPr>
              <a:t> s</a:t>
            </a:r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um over risks</a:t>
            </a: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2832695" y="4881043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800080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022107" y="4881043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800080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21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&amp;S 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4968" y="1130704"/>
            <a:ext cx="8894065" cy="1095372"/>
          </a:xfrm>
          <a:prstGeom prst="rect">
            <a:avLst/>
          </a:prstGeom>
          <a:solidFill>
            <a:srgbClr val="FDFFEA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527620" y="26138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24"/>
                </a:solidFill>
                <a:latin typeface="Arial"/>
                <a:cs typeface="Arial"/>
              </a:rPr>
              <a:t> Cost ($)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810771" y="261385"/>
            <a:ext cx="150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Labor ($)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219570" y="261385"/>
            <a:ext cx="133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72994" y="261385"/>
            <a:ext cx="257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80"/>
                </a:solidFill>
                <a:latin typeface="Arial"/>
                <a:cs typeface="Arial"/>
              </a:rPr>
              <a:t>Contingency ($)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876943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468144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30365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75" name="TextBox 74"/>
          <p:cNvSpPr txBox="1"/>
          <p:nvPr userDrawn="1"/>
        </p:nvSpPr>
        <p:spPr>
          <a:xfrm>
            <a:off x="2665136" y="1392687"/>
            <a:ext cx="1830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Direct M&amp;S cost ($)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142273" y="1421093"/>
            <a:ext cx="109742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/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  <a:endParaRPr lang="en-US" sz="18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1225986" y="1374926"/>
            <a:ext cx="35831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=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581791" y="1353029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5354818" y="1322252"/>
            <a:ext cx="85046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Indirect </a:t>
            </a:r>
          </a:p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rate (%)</a:t>
            </a:r>
            <a:endParaRPr lang="en-US" sz="14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4955719" y="1353029"/>
            <a:ext cx="53198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 userDrawn="1"/>
        </p:nvSpPr>
        <p:spPr>
          <a:xfrm>
            <a:off x="4921032" y="1174498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6106349" y="1174498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6879773" y="1322252"/>
            <a:ext cx="136430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Escalation</a:t>
            </a:r>
          </a:p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per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cs typeface="Arial"/>
              </a:rPr>
              <a:t>yr</a:t>
            </a:r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 (%)</a:t>
            </a:r>
            <a:endParaRPr lang="en-US" sz="14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6595768" y="1353029"/>
            <a:ext cx="54398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7962195" y="1174498"/>
            <a:ext cx="22872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6543028" y="1174498"/>
            <a:ext cx="19593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6249829" y="1353029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8084226" y="1330037"/>
            <a:ext cx="77829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100" b="1" dirty="0">
                <a:solidFill>
                  <a:srgbClr val="008000"/>
                </a:solidFill>
                <a:latin typeface="Arial"/>
                <a:cs typeface="Arial"/>
              </a:rPr>
              <a:t>No. years</a:t>
            </a:r>
            <a:endParaRPr lang="en-US" sz="11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2531333" y="1174498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4406866" y="1174498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1534562" y="1775036"/>
            <a:ext cx="827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8000"/>
                </a:solidFill>
                <a:latin typeface="Arial"/>
                <a:cs typeface="Arial"/>
              </a:rPr>
              <a:t>Sum over</a:t>
            </a:r>
          </a:p>
          <a:p>
            <a:pPr algn="ctr"/>
            <a:r>
              <a:rPr lang="en-US" sz="1100" b="1" dirty="0">
                <a:solidFill>
                  <a:srgbClr val="008000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93" name="TextBox 92"/>
          <p:cNvSpPr txBox="1"/>
          <p:nvPr userDrawn="1"/>
        </p:nvSpPr>
        <p:spPr>
          <a:xfrm>
            <a:off x="2358260" y="1066776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008000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8782234" y="1066776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008000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1688383" y="1448964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008000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658" y="2393959"/>
            <a:ext cx="8621036" cy="399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28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or 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 userDrawn="1"/>
        </p:nvSpPr>
        <p:spPr>
          <a:xfrm>
            <a:off x="124968" y="1128377"/>
            <a:ext cx="8894065" cy="1095372"/>
          </a:xfrm>
          <a:prstGeom prst="rect">
            <a:avLst/>
          </a:prstGeom>
          <a:solidFill>
            <a:srgbClr val="FDFFEA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33307" y="1254056"/>
            <a:ext cx="55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No.</a:t>
            </a:r>
          </a:p>
          <a:p>
            <a:pPr algn="ctr"/>
            <a:r>
              <a:rPr lang="en-US" sz="1400" b="1" dirty="0" err="1">
                <a:solidFill>
                  <a:srgbClr val="4F81BD"/>
                </a:solidFill>
                <a:latin typeface="Arial"/>
                <a:cs typeface="Arial"/>
              </a:rPr>
              <a:t>hrs</a:t>
            </a:r>
            <a:endParaRPr lang="en-US" sz="1400" b="1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347518" y="1254056"/>
            <a:ext cx="11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Hourly rate </a:t>
            </a:r>
          </a:p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w/ fringe ($)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527620" y="26138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24"/>
                </a:solidFill>
                <a:latin typeface="Arial"/>
                <a:cs typeface="Arial"/>
              </a:rPr>
              <a:t> Cost ($)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810771" y="261385"/>
            <a:ext cx="150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Labor ($)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219570" y="261385"/>
            <a:ext cx="133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72994" y="261385"/>
            <a:ext cx="257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80"/>
                </a:solidFill>
                <a:latin typeface="Arial"/>
                <a:cs typeface="Arial"/>
              </a:rPr>
              <a:t>Contingency ($)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876943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468144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30365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142273" y="1399064"/>
            <a:ext cx="109742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/>
            <a:r>
              <a:rPr lang="en-US" sz="1800" b="1" dirty="0">
                <a:solidFill>
                  <a:srgbClr val="4F81BD"/>
                </a:solidFill>
                <a:latin typeface="Arial"/>
                <a:cs typeface="Arial"/>
              </a:rPr>
              <a:t>Labor ($)</a:t>
            </a:r>
            <a:endParaRPr lang="en-US" sz="18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1276284" y="1352897"/>
            <a:ext cx="35831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=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4580996" y="1331000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5354023" y="1300223"/>
            <a:ext cx="85046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Indirect </a:t>
            </a:r>
          </a:p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rate (%)</a:t>
            </a:r>
            <a:endParaRPr lang="en-US" sz="14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4954924" y="1331000"/>
            <a:ext cx="53198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4920237" y="1152469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6105554" y="1152469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6878978" y="1300223"/>
            <a:ext cx="136430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Escalation</a:t>
            </a:r>
          </a:p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per </a:t>
            </a:r>
            <a:r>
              <a:rPr lang="en-US" sz="1400" b="1" dirty="0" err="1">
                <a:solidFill>
                  <a:srgbClr val="4F81BD"/>
                </a:solidFill>
                <a:latin typeface="Arial"/>
                <a:cs typeface="Arial"/>
              </a:rPr>
              <a:t>yr</a:t>
            </a:r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 (%)</a:t>
            </a:r>
            <a:endParaRPr lang="en-US" sz="14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6594973" y="1331000"/>
            <a:ext cx="54398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7961400" y="1152469"/>
            <a:ext cx="22872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6542233" y="1152469"/>
            <a:ext cx="19593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6249034" y="1331000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8083431" y="1308008"/>
            <a:ext cx="77829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100" b="1" dirty="0">
                <a:solidFill>
                  <a:srgbClr val="4F81BD"/>
                </a:solidFill>
                <a:latin typeface="Arial"/>
                <a:cs typeface="Arial"/>
              </a:rPr>
              <a:t>No. years</a:t>
            </a:r>
            <a:endParaRPr lang="en-US" sz="11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3094625" y="1331000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2530538" y="1152469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4406071" y="1152469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 userDrawn="1"/>
        </p:nvSpPr>
        <p:spPr>
          <a:xfrm>
            <a:off x="1533767" y="1753007"/>
            <a:ext cx="827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F81BD"/>
                </a:solidFill>
                <a:latin typeface="Arial"/>
                <a:cs typeface="Arial"/>
              </a:rPr>
              <a:t>Sum over</a:t>
            </a:r>
          </a:p>
          <a:p>
            <a:pPr algn="ctr"/>
            <a:r>
              <a:rPr lang="en-US" sz="1100" b="1" dirty="0">
                <a:solidFill>
                  <a:srgbClr val="4F81BD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2357465" y="1044747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4F81BD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8781439" y="1044747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4F81BD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1687588" y="1426935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4F81BD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8752" y="2372063"/>
            <a:ext cx="8452977" cy="4028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28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ency 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 userDrawn="1"/>
        </p:nvSpPr>
        <p:spPr>
          <a:xfrm>
            <a:off x="124968" y="1128377"/>
            <a:ext cx="8894065" cy="2208444"/>
          </a:xfrm>
          <a:prstGeom prst="rect">
            <a:avLst/>
          </a:prstGeom>
          <a:solidFill>
            <a:srgbClr val="FDFFEA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62245" y="2301634"/>
            <a:ext cx="321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rgbClr val="800080"/>
                </a:solidFill>
                <a:latin typeface="Arial"/>
                <a:cs typeface="Arial"/>
              </a:rPr>
              <a:t>Risk-based</a:t>
            </a:r>
            <a:r>
              <a:rPr lang="en-US" sz="1800" b="1" baseline="0" dirty="0">
                <a:solidFill>
                  <a:srgbClr val="800080"/>
                </a:solidFill>
                <a:latin typeface="Arial"/>
                <a:cs typeface="Arial"/>
              </a:rPr>
              <a:t> c</a:t>
            </a:r>
            <a:r>
              <a:rPr lang="en-US" sz="1800" b="1" dirty="0">
                <a:solidFill>
                  <a:srgbClr val="800080"/>
                </a:solidFill>
                <a:latin typeface="Arial"/>
                <a:cs typeface="Arial"/>
              </a:rPr>
              <a:t>ontingency ($)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076630" y="1317047"/>
            <a:ext cx="104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65672" y="1240103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M&amp;S Estimate </a:t>
            </a:r>
          </a:p>
          <a:p>
            <a:pPr algn="ctr"/>
            <a:r>
              <a:rPr lang="en-US" sz="1400" b="1" dirty="0" err="1">
                <a:solidFill>
                  <a:srgbClr val="800080"/>
                </a:solidFill>
                <a:latin typeface="Arial"/>
                <a:cs typeface="Arial"/>
              </a:rPr>
              <a:t>Uncert</a:t>
            </a:r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. (%)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10049" y="1270881"/>
            <a:ext cx="31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×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5102" y="1270881"/>
            <a:ext cx="39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018635" y="1317047"/>
            <a:ext cx="117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Arial"/>
                <a:cs typeface="Arial"/>
              </a:rPr>
              <a:t>Labor ($)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57032" y="1240103"/>
            <a:ext cx="150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Labor Estimate </a:t>
            </a:r>
          </a:p>
          <a:p>
            <a:pPr algn="ctr"/>
            <a:r>
              <a:rPr lang="en-US" sz="1400" b="1" dirty="0" err="1">
                <a:solidFill>
                  <a:srgbClr val="800080"/>
                </a:solidFill>
                <a:latin typeface="Arial"/>
                <a:cs typeface="Arial"/>
              </a:rPr>
              <a:t>Uncert</a:t>
            </a:r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. (%)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527620" y="26138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24"/>
                </a:solidFill>
                <a:latin typeface="Arial"/>
                <a:cs typeface="Arial"/>
              </a:rPr>
              <a:t> Cost ($)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810771" y="261385"/>
            <a:ext cx="150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Labor ($)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219570" y="261385"/>
            <a:ext cx="133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72994" y="261385"/>
            <a:ext cx="257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80"/>
                </a:solidFill>
                <a:latin typeface="Arial"/>
                <a:cs typeface="Arial"/>
              </a:rPr>
              <a:t>Contingency ($)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876943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468144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30365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3014557" y="1142844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5511421" y="1142844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7024289" y="1270881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×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5963107" y="1142844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8613250" y="1142844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 userDrawn="1"/>
        </p:nvSpPr>
        <p:spPr>
          <a:xfrm>
            <a:off x="142273" y="1363214"/>
            <a:ext cx="191726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/>
            <a:r>
              <a:rPr lang="en-US" sz="1800" b="1" dirty="0">
                <a:solidFill>
                  <a:srgbClr val="800080"/>
                </a:solidFill>
                <a:latin typeface="Arial"/>
                <a:cs typeface="Arial"/>
              </a:rPr>
              <a:t>Contingency ($)</a:t>
            </a:r>
            <a:endParaRPr lang="en-US" sz="1800" b="1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1955886" y="1317047"/>
            <a:ext cx="35831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endParaRPr lang="en-US" sz="2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1992381" y="1739893"/>
            <a:ext cx="1037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Sum over</a:t>
            </a:r>
          </a:p>
          <a:p>
            <a:pPr algn="ctr"/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115" name="TextBox 114"/>
          <p:cNvSpPr txBox="1"/>
          <p:nvPr userDrawn="1"/>
        </p:nvSpPr>
        <p:spPr>
          <a:xfrm>
            <a:off x="2832695" y="1035122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800080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16" name="TextBox 115"/>
          <p:cNvSpPr txBox="1"/>
          <p:nvPr userDrawn="1"/>
        </p:nvSpPr>
        <p:spPr>
          <a:xfrm>
            <a:off x="8782234" y="1035122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800080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2243107" y="1390604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800080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118" name="TextBox 117"/>
          <p:cNvSpPr txBox="1"/>
          <p:nvPr userDrawn="1"/>
        </p:nvSpPr>
        <p:spPr>
          <a:xfrm>
            <a:off x="1958459" y="2280649"/>
            <a:ext cx="39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2260278" y="2372770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800080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1926972" y="2736657"/>
            <a:ext cx="1178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Probability-weighted MC</a:t>
            </a:r>
            <a:r>
              <a:rPr lang="en-US" sz="1100" b="1" baseline="0" dirty="0">
                <a:solidFill>
                  <a:srgbClr val="800080"/>
                </a:solidFill>
                <a:latin typeface="Arial"/>
                <a:cs typeface="Arial"/>
              </a:rPr>
              <a:t> s</a:t>
            </a:r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um over risks</a:t>
            </a: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2832695" y="1979431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800080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022107" y="1979431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800080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7988" y="3459163"/>
            <a:ext cx="8453170" cy="2905125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28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734" y="110440"/>
            <a:ext cx="7409390" cy="69981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7BF6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039" y="1030771"/>
            <a:ext cx="8438545" cy="5382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572" y="6492875"/>
            <a:ext cx="596428" cy="365125"/>
          </a:xfrm>
          <a:prstGeom prst="rect">
            <a:avLst/>
          </a:prstGeom>
        </p:spPr>
        <p:txBody>
          <a:bodyPr vert="horz" wrap="square" lIns="0" tIns="46800" rIns="0" bIns="46800" rtlCol="0" anchor="ctr" anchorCtr="0">
            <a:noAutofit/>
          </a:bodyPr>
          <a:lstStyle>
            <a:lvl1pPr algn="ctr">
              <a:defRPr sz="1100" b="0">
                <a:solidFill>
                  <a:srgbClr val="A6A6A6"/>
                </a:solidFill>
              </a:defRPr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86652"/>
            <a:ext cx="9144000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0"/>
          <p:cNvSpPr txBox="1">
            <a:spLocks/>
          </p:cNvSpPr>
          <p:nvPr userDrawn="1"/>
        </p:nvSpPr>
        <p:spPr>
          <a:xfrm>
            <a:off x="319039" y="6510464"/>
            <a:ext cx="3019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6748" y="53894"/>
            <a:ext cx="1387864" cy="884880"/>
          </a:xfrm>
          <a:prstGeom prst="rect">
            <a:avLst/>
          </a:prstGeom>
        </p:spPr>
      </p:pic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705" y="6542362"/>
            <a:ext cx="5720630" cy="2782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5922335" y="6518551"/>
            <a:ext cx="2456121" cy="30205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0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4" r:id="rId4"/>
    <p:sldLayoutId id="2147483663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rgbClr val="C80005"/>
          </a:solidFill>
          <a:latin typeface="Arial"/>
          <a:ea typeface="+mj-ea"/>
          <a:cs typeface="Arial"/>
        </a:defRPr>
      </a:lvl1pPr>
    </p:titleStyle>
    <p:bodyStyle>
      <a:lvl1pPr marL="269875" indent="-269875" algn="l" defTabSz="457200" rtl="0" eaLnBrk="1" latinLnBrk="0" hangingPunct="1">
        <a:lnSpc>
          <a:spcPct val="100000"/>
        </a:lnSpc>
        <a:spcBef>
          <a:spcPts val="1800"/>
        </a:spcBef>
        <a:buClr>
          <a:srgbClr val="C80005"/>
        </a:buClr>
        <a:buSzPct val="100000"/>
        <a:buFont typeface="Wingdings" charset="2"/>
        <a:buChar char="§"/>
        <a:defRPr sz="2400" b="0" kern="1200">
          <a:solidFill>
            <a:schemeClr val="tx2">
              <a:lumMod val="50000"/>
            </a:schemeClr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lnSpc>
          <a:spcPct val="100000"/>
        </a:lnSpc>
        <a:spcBef>
          <a:spcPts val="600"/>
        </a:spcBef>
        <a:buFont typeface="Wingdings" charset="2"/>
        <a:buChar char="§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Courier New"/>
        <a:buChar char="o"/>
        <a:defRPr sz="180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1200" kern="1200" baseline="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pp-docdb.fnal.gov/cgi-bin/sso/ShowDocument?docid=210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77515" y="1192652"/>
            <a:ext cx="7473416" cy="818641"/>
          </a:xfrm>
        </p:spPr>
        <p:txBody>
          <a:bodyPr/>
          <a:lstStyle/>
          <a:p>
            <a:r>
              <a:rPr lang="en-US" dirty="0"/>
              <a:t>Risk Analysis and Covid-19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77515" y="2011294"/>
            <a:ext cx="6955752" cy="1775270"/>
          </a:xfrm>
        </p:spPr>
        <p:txBody>
          <a:bodyPr>
            <a:normAutofit/>
          </a:bodyPr>
          <a:lstStyle/>
          <a:p>
            <a:r>
              <a:rPr lang="en-US" dirty="0"/>
              <a:t>Lucas Taylor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HL-LHC CMS Upgrades Associate PM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Fermilab Risk Manager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PIP-II Risk Manager</a:t>
            </a:r>
          </a:p>
          <a:p>
            <a:pPr>
              <a:spcBef>
                <a:spcPts val="1200"/>
              </a:spcBef>
            </a:pPr>
            <a:r>
              <a:rPr lang="en-US" dirty="0"/>
              <a:t>NSF MREFC Annual Review, 25th August 2021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8BBCA6-035C-1149-AA73-649A5EC0105E}"/>
              </a:ext>
            </a:extLst>
          </p:cNvPr>
          <p:cNvSpPr txBox="1"/>
          <p:nvPr/>
        </p:nvSpPr>
        <p:spPr>
          <a:xfrm>
            <a:off x="7699746" y="16626"/>
            <a:ext cx="1404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updated 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25th Aug 2021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2</a:t>
            </a:r>
          </a:p>
        </p:txBody>
      </p:sp>
    </p:spTree>
    <p:extLst>
      <p:ext uri="{BB962C8B-B14F-4D97-AF65-F5344CB8AC3E}">
        <p14:creationId xmlns:p14="http://schemas.microsoft.com/office/powerpoint/2010/main" val="3424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213180" y="1186387"/>
            <a:ext cx="3192732" cy="2999202"/>
          </a:xfrm>
        </p:spPr>
        <p:txBody>
          <a:bodyPr>
            <a:normAutofit/>
          </a:bodyPr>
          <a:lstStyle/>
          <a:p>
            <a:r>
              <a:rPr lang="en-US" sz="2000" dirty="0"/>
              <a:t>We aggregate the cost and schedule impacts of all risks using Oracle’s </a:t>
            </a:r>
            <a:r>
              <a:rPr lang="en-US" sz="2000" b="1" i="1" dirty="0"/>
              <a:t>Primavera Risk Analysis </a:t>
            </a:r>
            <a:r>
              <a:rPr lang="en-US" sz="2000" dirty="0"/>
              <a:t>Monte Carlo framework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5" y="6518552"/>
            <a:ext cx="5082814" cy="302058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391397" y="6518551"/>
            <a:ext cx="2987059" cy="302058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3833137" y="2582082"/>
            <a:ext cx="2762352" cy="13089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76200" dist="76200" dir="18900000" algn="b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D50001"/>
                </a:solidFill>
                <a:latin typeface="Helvetica"/>
              </a:rPr>
              <a:t>PRA Risk Monte Carlo</a:t>
            </a:r>
          </a:p>
          <a:p>
            <a:pPr marL="228600" indent="-17780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2"/>
                </a:solidFill>
                <a:latin typeface="Helvetica"/>
              </a:rPr>
              <a:t>Risks do or do not happen according to their probabilities </a:t>
            </a:r>
          </a:p>
          <a:p>
            <a:pPr marL="228600" indent="-17780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2"/>
                </a:solidFill>
                <a:latin typeface="Helvetica"/>
              </a:rPr>
              <a:t>Sample the ranges of impacts</a:t>
            </a:r>
          </a:p>
          <a:p>
            <a:pPr marL="228600" indent="-17780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2"/>
                </a:solidFill>
                <a:latin typeface="Helvetica"/>
              </a:rPr>
              <a:t>Results in a new project scenario</a:t>
            </a:r>
          </a:p>
          <a:p>
            <a:pPr marL="50800">
              <a:spcBef>
                <a:spcPts val="300"/>
              </a:spcBef>
              <a:defRPr/>
            </a:pPr>
            <a:r>
              <a:rPr lang="en-US" sz="1200" dirty="0">
                <a:solidFill>
                  <a:schemeClr val="tx2"/>
                </a:solidFill>
                <a:latin typeface="Helvetica"/>
              </a:rPr>
              <a:t>Repeat 1. – 3.   </a:t>
            </a:r>
            <a:r>
              <a:rPr lang="en-US" sz="1200" dirty="0">
                <a:solidFill>
                  <a:schemeClr val="tx2"/>
                </a:solidFill>
                <a:latin typeface="Helvetica"/>
                <a:sym typeface="Wingdings" pitchFamily="2" charset="2"/>
              </a:rPr>
              <a:t>   </a:t>
            </a:r>
            <a:r>
              <a:rPr lang="en-US" sz="1200" dirty="0">
                <a:solidFill>
                  <a:schemeClr val="tx2"/>
                </a:solidFill>
                <a:latin typeface="Helvetica"/>
              </a:rPr>
              <a:t>many scenarios</a:t>
            </a:r>
          </a:p>
        </p:txBody>
      </p:sp>
      <p:cxnSp>
        <p:nvCxnSpPr>
          <p:cNvPr id="52" name="Straight Connector 22"/>
          <p:cNvCxnSpPr>
            <a:cxnSpLocks/>
            <a:stCxn id="54" idx="2"/>
          </p:cNvCxnSpPr>
          <p:nvPr/>
        </p:nvCxnSpPr>
        <p:spPr bwMode="auto">
          <a:xfrm>
            <a:off x="5981688" y="2145417"/>
            <a:ext cx="0" cy="436665"/>
          </a:xfrm>
          <a:prstGeom prst="straightConnector1">
            <a:avLst/>
          </a:prstGeom>
          <a:ln w="28575" cmpd="sng">
            <a:solidFill>
              <a:schemeClr val="tx2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 bwMode="auto">
          <a:xfrm>
            <a:off x="3833136" y="1193797"/>
            <a:ext cx="1227603" cy="9516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76200" dist="76200" dir="18900000" algn="b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200" b="1" dirty="0">
                <a:solidFill>
                  <a:srgbClr val="D50001"/>
                </a:solidFill>
                <a:latin typeface="Helvetica"/>
              </a:rPr>
              <a:t>Primavera P6</a:t>
            </a:r>
            <a:r>
              <a:rPr lang="en-US" sz="1200" dirty="0">
                <a:solidFill>
                  <a:schemeClr val="tx2"/>
                </a:solidFill>
                <a:latin typeface="Helvetica"/>
              </a:rPr>
              <a:t> </a:t>
            </a:r>
          </a:p>
          <a:p>
            <a:pPr algn="ctr">
              <a:defRPr/>
            </a:pPr>
            <a:r>
              <a:rPr lang="en-US" sz="1200" dirty="0">
                <a:solidFill>
                  <a:schemeClr val="tx2"/>
                </a:solidFill>
                <a:latin typeface="Helvetica"/>
              </a:rPr>
              <a:t>Resource</a:t>
            </a:r>
          </a:p>
          <a:p>
            <a:pPr algn="ctr">
              <a:defRPr/>
            </a:pPr>
            <a:r>
              <a:rPr lang="en-US" sz="1200" dirty="0">
                <a:solidFill>
                  <a:schemeClr val="tx2"/>
                </a:solidFill>
                <a:latin typeface="Helvetica"/>
              </a:rPr>
              <a:t>Loaded Schedule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367886" y="1193797"/>
            <a:ext cx="1227603" cy="9516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76200" dist="76200" dir="18900000" algn="b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accent2"/>
                </a:solidFill>
                <a:latin typeface="Helvetica"/>
              </a:rPr>
              <a:t>Risk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2"/>
                </a:solidFill>
                <a:latin typeface="Helvetica"/>
              </a:rPr>
              <a:t>Register</a:t>
            </a:r>
          </a:p>
        </p:txBody>
      </p:sp>
      <p:cxnSp>
        <p:nvCxnSpPr>
          <p:cNvPr id="37" name="Straight Connector 22"/>
          <p:cNvCxnSpPr>
            <a:cxnSpLocks/>
            <a:stCxn id="53" idx="2"/>
          </p:cNvCxnSpPr>
          <p:nvPr/>
        </p:nvCxnSpPr>
        <p:spPr bwMode="auto">
          <a:xfrm>
            <a:off x="4446938" y="2145417"/>
            <a:ext cx="0" cy="436665"/>
          </a:xfrm>
          <a:prstGeom prst="straightConnector1">
            <a:avLst/>
          </a:prstGeom>
          <a:ln w="28575" cmpd="sng">
            <a:solidFill>
              <a:schemeClr val="tx2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96059" y="2941097"/>
            <a:ext cx="0" cy="702671"/>
          </a:xfrm>
          <a:prstGeom prst="line">
            <a:avLst/>
          </a:prstGeom>
          <a:ln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994927" y="3643768"/>
            <a:ext cx="1737292" cy="0"/>
          </a:xfrm>
          <a:prstGeom prst="line">
            <a:avLst/>
          </a:prstGeom>
          <a:ln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567692" y="2685988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Probability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377914" y="3686270"/>
            <a:ext cx="627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Impact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7273425" y="2909639"/>
            <a:ext cx="381687" cy="734129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7655112" y="2909639"/>
            <a:ext cx="836133" cy="74253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7647899" y="2747031"/>
            <a:ext cx="7214" cy="905139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14180" y="2909639"/>
            <a:ext cx="451" cy="329835"/>
          </a:xfrm>
          <a:prstGeom prst="line">
            <a:avLst/>
          </a:prstGeom>
          <a:ln w="12700">
            <a:solidFill>
              <a:srgbClr val="008000"/>
            </a:solidFill>
            <a:prstDash val="sysDash"/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491245" y="3441307"/>
            <a:ext cx="0" cy="300543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273425" y="3441307"/>
            <a:ext cx="0" cy="300543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7121672" y="3212353"/>
            <a:ext cx="289029" cy="215444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162813" y="3677438"/>
            <a:ext cx="1064987" cy="195779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Likely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330761" y="3207277"/>
            <a:ext cx="320601" cy="215444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615143" y="2668742"/>
            <a:ext cx="5551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Mean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88B3125-F7DE-E64D-A314-F1009F7DBF67}"/>
              </a:ext>
            </a:extLst>
          </p:cNvPr>
          <p:cNvGrpSpPr/>
          <p:nvPr/>
        </p:nvGrpSpPr>
        <p:grpSpPr>
          <a:xfrm>
            <a:off x="152401" y="3891078"/>
            <a:ext cx="6844827" cy="2674450"/>
            <a:chOff x="152401" y="3891078"/>
            <a:chExt cx="6844827" cy="267445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2761" y="4349639"/>
              <a:ext cx="3554467" cy="200508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76200" dir="18900000" algn="bl" rotWithShape="0">
                <a:schemeClr val="bg1">
                  <a:lumMod val="50000"/>
                  <a:alpha val="40000"/>
                </a:schemeClr>
              </a:outerShdw>
            </a:effectLst>
          </p:spPr>
        </p:pic>
        <p:sp>
          <p:nvSpPr>
            <p:cNvPr id="43" name="TextBox 42"/>
            <p:cNvSpPr txBox="1"/>
            <p:nvPr/>
          </p:nvSpPr>
          <p:spPr>
            <a:xfrm>
              <a:off x="5163121" y="4984712"/>
              <a:ext cx="92074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</a:rPr>
                <a:t>Cost and schedule probability distributions</a:t>
              </a:r>
            </a:p>
          </p:txBody>
        </p:sp>
        <p:cxnSp>
          <p:nvCxnSpPr>
            <p:cNvPr id="59" name="Straight Connector 22"/>
            <p:cNvCxnSpPr>
              <a:cxnSpLocks/>
              <a:stCxn id="46" idx="2"/>
              <a:endCxn id="40" idx="0"/>
            </p:cNvCxnSpPr>
            <p:nvPr/>
          </p:nvCxnSpPr>
          <p:spPr bwMode="auto">
            <a:xfrm>
              <a:off x="5214313" y="3891078"/>
              <a:ext cx="5682" cy="458561"/>
            </a:xfrm>
            <a:prstGeom prst="straightConnector1">
              <a:avLst/>
            </a:prstGeom>
            <a:ln w="28575" cmpd="sng">
              <a:solidFill>
                <a:schemeClr val="tx2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ontent Placeholder 23">
              <a:extLst>
                <a:ext uri="{FF2B5EF4-FFF2-40B4-BE49-F238E27FC236}">
                  <a16:creationId xmlns:a16="http://schemas.microsoft.com/office/drawing/2014/main" id="{529C8BA7-2465-764C-959F-79BA1CB090A2}"/>
                </a:ext>
              </a:extLst>
            </p:cNvPr>
            <p:cNvSpPr txBox="1">
              <a:spLocks/>
            </p:cNvSpPr>
            <p:nvPr/>
          </p:nvSpPr>
          <p:spPr>
            <a:xfrm>
              <a:off x="152401" y="4185589"/>
              <a:ext cx="3362552" cy="23799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69875" indent="-269875" algn="l" defTabSz="4572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rgbClr val="C80005"/>
                </a:buClr>
                <a:buSzPct val="100000"/>
                <a:buFont typeface="Wingdings" charset="2"/>
                <a:buChar char="§"/>
                <a:defRPr sz="2400" b="0" kern="1200">
                  <a:solidFill>
                    <a:schemeClr val="tx2">
                      <a:lumMod val="5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685800" indent="-228600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Wingdings" charset="2"/>
                <a:buChar char="§"/>
                <a:defRPr sz="20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Courier New"/>
                <a:buChar char="o"/>
                <a:defRPr sz="18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Char char="»"/>
                <a:defRPr sz="1200" kern="1200" baseline="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MC produces probability distributions for total cost and schedule impacts </a:t>
              </a:r>
            </a:p>
            <a:p>
              <a:pPr marL="319088" indent="-319088">
                <a:buNone/>
              </a:pPr>
              <a:r>
                <a:rPr lang="en-US" sz="2000" dirty="0">
                  <a:sym typeface="Wingdings" pitchFamily="2" charset="2"/>
                </a:rPr>
                <a:t>	 cost and schedule    	</a:t>
              </a:r>
              <a:r>
                <a:rPr lang="en-US" sz="2000" dirty="0"/>
                <a:t>contingency needs at   	given confidence levels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B871DB9-BCC2-EC41-B565-C12C48452671}"/>
              </a:ext>
            </a:extLst>
          </p:cNvPr>
          <p:cNvSpPr txBox="1"/>
          <p:nvPr/>
        </p:nvSpPr>
        <p:spPr>
          <a:xfrm>
            <a:off x="5962289" y="212524"/>
            <a:ext cx="310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522413" algn="l"/>
              </a:tabLst>
            </a:pPr>
            <a:r>
              <a:rPr lang="en-US" sz="1400" dirty="0">
                <a:solidFill>
                  <a:schemeClr val="accent1"/>
                </a:solidFill>
              </a:rPr>
              <a:t>Risk Register 	</a:t>
            </a:r>
            <a:r>
              <a:rPr lang="en-US" sz="1400" dirty="0">
                <a:solidFill>
                  <a:srgbClr val="0000FF"/>
                </a:solidFill>
                <a:sym typeface="Wingdings"/>
              </a:rPr>
              <a:t> CMS-doc-12897</a:t>
            </a:r>
            <a:endParaRPr lang="en-US" sz="1400" dirty="0">
              <a:solidFill>
                <a:srgbClr val="0000FF"/>
              </a:solidFill>
            </a:endParaRPr>
          </a:p>
          <a:p>
            <a:pPr>
              <a:tabLst>
                <a:tab pos="1522413" algn="l"/>
              </a:tabLst>
            </a:pPr>
            <a:r>
              <a:rPr lang="en-US" sz="1400" dirty="0">
                <a:solidFill>
                  <a:schemeClr val="accent1"/>
                </a:solidFill>
              </a:rPr>
              <a:t>Risk Mngt. Plan 	</a:t>
            </a:r>
            <a:r>
              <a:rPr lang="en-US" sz="1400" dirty="0">
                <a:solidFill>
                  <a:srgbClr val="0000FF"/>
                </a:solidFill>
                <a:sym typeface="Wingdings"/>
              </a:rPr>
              <a:t> CMS-doc-13408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3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492C54C-9C5B-4F4C-A8B9-69520391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F00"/>
                </a:solidFill>
              </a:rPr>
              <a:t>Contingency available = $ 17,857 k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Data Date = 1 June 2021 (Monthly report #14, CMS-doc-14298)</a:t>
            </a:r>
          </a:p>
          <a:p>
            <a:r>
              <a:rPr lang="en-US" b="1" dirty="0">
                <a:solidFill>
                  <a:srgbClr val="C00000"/>
                </a:solidFill>
              </a:rPr>
              <a:t>Contingency need = $17,036 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(EU + risk MC at 90% CL)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We can complete the project within cost at 95% CL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Not including future Covid risks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843E2-9508-4A44-A72D-2A8D6E65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418977-0DA4-6C46-9E14-CF0525B5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contingency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(non-Covid risks)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6EF0B-9CFE-DF45-AAD7-AFD657C78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67A404-3ED8-5E49-9F6B-8255349D15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37DA2D-C103-5C41-9C88-FFD7B4ED98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13658" y="2518755"/>
            <a:ext cx="6483928" cy="29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5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EAA9B-F402-A045-9E93-4E8C87E6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/>
          <a:lstStyle/>
          <a:p>
            <a:fld id="{AB3C1F1C-F708-3F4B-8ECB-6D467F0718B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6742D5-7219-A04E-9A63-CD9A9629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>
            <a:normAutofit/>
          </a:bodyPr>
          <a:lstStyle/>
          <a:p>
            <a:r>
              <a:rPr lang="en-US" dirty="0"/>
              <a:t>Schedule delays since MREFC start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208D4-77A1-C044-BC8A-DAF95BBE5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D3C399-917C-AD4B-B069-E4800C466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174A4-C991-F648-982A-782D7FE8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" y="1105592"/>
            <a:ext cx="8992371" cy="43059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CB0E31-DBB6-384D-8BD4-29C9C87241FE}"/>
              </a:ext>
            </a:extLst>
          </p:cNvPr>
          <p:cNvCxnSpPr/>
          <p:nvPr/>
        </p:nvCxnSpPr>
        <p:spPr>
          <a:xfrm>
            <a:off x="-7249" y="2030575"/>
            <a:ext cx="9144000" cy="0"/>
          </a:xfrm>
          <a:prstGeom prst="line">
            <a:avLst/>
          </a:prstGeom>
          <a:ln>
            <a:solidFill>
              <a:srgbClr val="009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4227CB-28D9-5544-B215-4C66E4FB43E9}"/>
              </a:ext>
            </a:extLst>
          </p:cNvPr>
          <p:cNvCxnSpPr/>
          <p:nvPr/>
        </p:nvCxnSpPr>
        <p:spPr>
          <a:xfrm>
            <a:off x="-7249" y="2605957"/>
            <a:ext cx="9144000" cy="0"/>
          </a:xfrm>
          <a:prstGeom prst="line">
            <a:avLst/>
          </a:prstGeom>
          <a:ln w="15875">
            <a:solidFill>
              <a:srgbClr val="009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DEB984-4C8A-2147-BBF3-37C7F4516F50}"/>
              </a:ext>
            </a:extLst>
          </p:cNvPr>
          <p:cNvCxnSpPr/>
          <p:nvPr/>
        </p:nvCxnSpPr>
        <p:spPr>
          <a:xfrm>
            <a:off x="-7249" y="3659418"/>
            <a:ext cx="9144000" cy="0"/>
          </a:xfrm>
          <a:prstGeom prst="line">
            <a:avLst/>
          </a:prstGeom>
          <a:ln>
            <a:solidFill>
              <a:srgbClr val="009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7ABE5F-043A-764C-831C-D63A6373845F}"/>
              </a:ext>
            </a:extLst>
          </p:cNvPr>
          <p:cNvCxnSpPr/>
          <p:nvPr/>
        </p:nvCxnSpPr>
        <p:spPr>
          <a:xfrm>
            <a:off x="-7249" y="4209862"/>
            <a:ext cx="9144000" cy="0"/>
          </a:xfrm>
          <a:prstGeom prst="line">
            <a:avLst/>
          </a:prstGeom>
          <a:ln>
            <a:solidFill>
              <a:srgbClr val="009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18B0DB-C1ED-DA44-8B97-C26AB53026E2}"/>
              </a:ext>
            </a:extLst>
          </p:cNvPr>
          <p:cNvCxnSpPr/>
          <p:nvPr/>
        </p:nvCxnSpPr>
        <p:spPr>
          <a:xfrm>
            <a:off x="-7249" y="3125471"/>
            <a:ext cx="9144000" cy="0"/>
          </a:xfrm>
          <a:prstGeom prst="line">
            <a:avLst/>
          </a:prstGeom>
          <a:ln w="15875">
            <a:solidFill>
              <a:srgbClr val="009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8C58CC-BFC7-C94B-B8D8-5F120675E3D4}"/>
              </a:ext>
            </a:extLst>
          </p:cNvPr>
          <p:cNvCxnSpPr/>
          <p:nvPr/>
        </p:nvCxnSpPr>
        <p:spPr>
          <a:xfrm>
            <a:off x="-7249" y="4806639"/>
            <a:ext cx="9144000" cy="0"/>
          </a:xfrm>
          <a:prstGeom prst="line">
            <a:avLst/>
          </a:prstGeom>
          <a:ln w="15875">
            <a:solidFill>
              <a:srgbClr val="009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F2E9E14-04B9-F84A-9E2C-4BEA049E84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15213" y="137339"/>
            <a:ext cx="1547844" cy="13698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852261-7BAB-014B-89F7-39C54E3848C6}"/>
              </a:ext>
            </a:extLst>
          </p:cNvPr>
          <p:cNvSpPr txBox="1"/>
          <p:nvPr/>
        </p:nvSpPr>
        <p:spPr>
          <a:xfrm>
            <a:off x="7924465" y="1642439"/>
            <a:ext cx="92512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Barrel Calo.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AEDE4-A3EE-C04F-8C24-D776EC2F7176}"/>
              </a:ext>
            </a:extLst>
          </p:cNvPr>
          <p:cNvSpPr txBox="1"/>
          <p:nvPr/>
        </p:nvSpPr>
        <p:spPr>
          <a:xfrm>
            <a:off x="7924465" y="2185068"/>
            <a:ext cx="747320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EM - CSC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59610-0D41-364E-9057-E7273AE0E941}"/>
              </a:ext>
            </a:extLst>
          </p:cNvPr>
          <p:cNvSpPr txBox="1"/>
          <p:nvPr/>
        </p:nvSpPr>
        <p:spPr>
          <a:xfrm>
            <a:off x="7924465" y="2725935"/>
            <a:ext cx="907621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EM - GE2/1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10251F-1370-8F4E-B278-F4A03FACD071}"/>
              </a:ext>
            </a:extLst>
          </p:cNvPr>
          <p:cNvSpPr txBox="1"/>
          <p:nvPr/>
        </p:nvSpPr>
        <p:spPr>
          <a:xfrm>
            <a:off x="7924465" y="3234765"/>
            <a:ext cx="830677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EM – ME0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AF3BF-A3CC-A041-BCF7-DEBF6D1E7AE7}"/>
              </a:ext>
            </a:extLst>
          </p:cNvPr>
          <p:cNvSpPr txBox="1"/>
          <p:nvPr/>
        </p:nvSpPr>
        <p:spPr>
          <a:xfrm>
            <a:off x="7924465" y="3793542"/>
            <a:ext cx="111588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Forward Pixels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83737C-AAEA-FF48-9ACA-0FD7C24C170B}"/>
              </a:ext>
            </a:extLst>
          </p:cNvPr>
          <p:cNvSpPr txBox="1"/>
          <p:nvPr/>
        </p:nvSpPr>
        <p:spPr>
          <a:xfrm>
            <a:off x="7924465" y="4363496"/>
            <a:ext cx="104522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Muon Trigger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F06432-A43F-0946-96CB-88D7E80F44B9}"/>
              </a:ext>
            </a:extLst>
          </p:cNvPr>
          <p:cNvSpPr txBox="1"/>
          <p:nvPr/>
        </p:nvSpPr>
        <p:spPr>
          <a:xfrm>
            <a:off x="7924465" y="4952838"/>
            <a:ext cx="993862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Track Trigger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C9B669-E099-D34D-A477-9F7E8646823B}"/>
              </a:ext>
            </a:extLst>
          </p:cNvPr>
          <p:cNvGrpSpPr/>
          <p:nvPr/>
        </p:nvGrpSpPr>
        <p:grpSpPr>
          <a:xfrm>
            <a:off x="320151" y="1792224"/>
            <a:ext cx="8817664" cy="4252901"/>
            <a:chOff x="320151" y="1792224"/>
            <a:chExt cx="8817664" cy="425290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C6A9BF3-6C5D-DF4C-A50B-55081C1AFA5A}"/>
                </a:ext>
              </a:extLst>
            </p:cNvPr>
            <p:cNvSpPr/>
            <p:nvPr/>
          </p:nvSpPr>
          <p:spPr>
            <a:xfrm>
              <a:off x="2816352" y="1792224"/>
              <a:ext cx="210312" cy="208800"/>
            </a:xfrm>
            <a:prstGeom prst="ellipse">
              <a:avLst/>
            </a:prstGeom>
            <a:ln w="38100" cmpd="sng">
              <a:solidFill>
                <a:srgbClr val="C80005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A33C07-13AE-1F4C-882C-4AB9C0098988}"/>
                </a:ext>
              </a:extLst>
            </p:cNvPr>
            <p:cNvSpPr/>
            <p:nvPr/>
          </p:nvSpPr>
          <p:spPr>
            <a:xfrm>
              <a:off x="3672840" y="2337816"/>
              <a:ext cx="210312" cy="208800"/>
            </a:xfrm>
            <a:prstGeom prst="ellipse">
              <a:avLst/>
            </a:prstGeom>
            <a:ln w="38100" cmpd="sng">
              <a:solidFill>
                <a:srgbClr val="C80005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9E99F9-570C-B948-A24D-9EC3EE524D23}"/>
                </a:ext>
              </a:extLst>
            </p:cNvPr>
            <p:cNvSpPr/>
            <p:nvPr/>
          </p:nvSpPr>
          <p:spPr>
            <a:xfrm>
              <a:off x="3349752" y="2883408"/>
              <a:ext cx="210312" cy="208800"/>
            </a:xfrm>
            <a:prstGeom prst="ellipse">
              <a:avLst/>
            </a:prstGeom>
            <a:ln w="38100" cmpd="sng">
              <a:solidFill>
                <a:srgbClr val="C80005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687871B-E689-5D45-8E11-7969550A272D}"/>
                </a:ext>
              </a:extLst>
            </p:cNvPr>
            <p:cNvSpPr/>
            <p:nvPr/>
          </p:nvSpPr>
          <p:spPr>
            <a:xfrm>
              <a:off x="3447288" y="3429000"/>
              <a:ext cx="210312" cy="208800"/>
            </a:xfrm>
            <a:prstGeom prst="ellipse">
              <a:avLst/>
            </a:prstGeom>
            <a:ln w="38100" cmpd="sng">
              <a:solidFill>
                <a:srgbClr val="C80005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788309D-83DD-D148-92D7-D82F3D540429}"/>
                </a:ext>
              </a:extLst>
            </p:cNvPr>
            <p:cNvSpPr/>
            <p:nvPr/>
          </p:nvSpPr>
          <p:spPr>
            <a:xfrm>
              <a:off x="3791712" y="3974592"/>
              <a:ext cx="210312" cy="208800"/>
            </a:xfrm>
            <a:prstGeom prst="ellipse">
              <a:avLst/>
            </a:prstGeom>
            <a:ln w="38100" cmpd="sng">
              <a:solidFill>
                <a:srgbClr val="C80005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7DDAB4F-9A56-A942-894C-A9B0D33010B5}"/>
                </a:ext>
              </a:extLst>
            </p:cNvPr>
            <p:cNvSpPr/>
            <p:nvPr/>
          </p:nvSpPr>
          <p:spPr>
            <a:xfrm>
              <a:off x="1978152" y="4538472"/>
              <a:ext cx="210312" cy="208800"/>
            </a:xfrm>
            <a:prstGeom prst="ellipse">
              <a:avLst/>
            </a:prstGeom>
            <a:ln w="38100" cmpd="sng">
              <a:solidFill>
                <a:srgbClr val="C80005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67F4682-C156-6941-BAFB-E42F81A7AEC4}"/>
                </a:ext>
              </a:extLst>
            </p:cNvPr>
            <p:cNvSpPr/>
            <p:nvPr/>
          </p:nvSpPr>
          <p:spPr>
            <a:xfrm>
              <a:off x="2313432" y="5084064"/>
              <a:ext cx="210312" cy="208800"/>
            </a:xfrm>
            <a:prstGeom prst="ellipse">
              <a:avLst/>
            </a:prstGeom>
            <a:ln w="38100" cmpd="sng">
              <a:solidFill>
                <a:srgbClr val="C80005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C05FC4D-EC07-3746-BFE1-EBEE8052863A}"/>
                </a:ext>
              </a:extLst>
            </p:cNvPr>
            <p:cNvSpPr/>
            <p:nvPr/>
          </p:nvSpPr>
          <p:spPr>
            <a:xfrm>
              <a:off x="4662729" y="5672460"/>
              <a:ext cx="210312" cy="208800"/>
            </a:xfrm>
            <a:prstGeom prst="ellipse">
              <a:avLst/>
            </a:prstGeom>
            <a:ln w="38100" cmpd="sng">
              <a:solidFill>
                <a:srgbClr val="C80005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49" name="Content Placeholder 24">
              <a:extLst>
                <a:ext uri="{FF2B5EF4-FFF2-40B4-BE49-F238E27FC236}">
                  <a16:creationId xmlns:a16="http://schemas.microsoft.com/office/drawing/2014/main" id="{FA8E7D5F-6A27-C343-80C7-6642A6908B1A}"/>
                </a:ext>
              </a:extLst>
            </p:cNvPr>
            <p:cNvSpPr txBox="1">
              <a:spLocks/>
            </p:cNvSpPr>
            <p:nvPr/>
          </p:nvSpPr>
          <p:spPr>
            <a:xfrm>
              <a:off x="320151" y="5512752"/>
              <a:ext cx="8817664" cy="5323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69875" indent="-269875" algn="l" defTabSz="4572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rgbClr val="C80005"/>
                </a:buClr>
                <a:buSzPct val="100000"/>
                <a:buFont typeface="Wingdings" charset="2"/>
                <a:buChar char="§"/>
                <a:defRPr sz="2400" b="0" kern="1200">
                  <a:solidFill>
                    <a:schemeClr val="tx2">
                      <a:lumMod val="5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685800" indent="-228600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Wingdings" charset="2"/>
                <a:buChar char="§"/>
                <a:defRPr sz="20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Courier New"/>
                <a:buChar char="o"/>
                <a:defRPr sz="18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Char char="»"/>
                <a:defRPr sz="1200" kern="1200" baseline="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2200" b="1" dirty="0"/>
                <a:t>LHC and CMS need by dates </a:t>
              </a:r>
              <a:r>
                <a:rPr lang="en-US" sz="2200" dirty="0"/>
                <a:t>(   ) remain fixed, despite Covid</a:t>
              </a:r>
              <a:endParaRPr lang="en-US" sz="2200" b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DB0569-5F1A-3748-BFDC-63B83563B0F4}"/>
              </a:ext>
            </a:extLst>
          </p:cNvPr>
          <p:cNvGrpSpPr/>
          <p:nvPr/>
        </p:nvGrpSpPr>
        <p:grpSpPr>
          <a:xfrm>
            <a:off x="316684" y="1516262"/>
            <a:ext cx="8817664" cy="4981987"/>
            <a:chOff x="316684" y="1516262"/>
            <a:chExt cx="8817664" cy="498198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00A1C19-E654-454D-A801-8AF9E4270FCD}"/>
                </a:ext>
              </a:extLst>
            </p:cNvPr>
            <p:cNvSpPr/>
            <p:nvPr/>
          </p:nvSpPr>
          <p:spPr>
            <a:xfrm>
              <a:off x="1060704" y="1516262"/>
              <a:ext cx="210312" cy="208800"/>
            </a:xfrm>
            <a:prstGeom prst="ellipse">
              <a:avLst/>
            </a:prstGeom>
            <a:ln w="38100" cmpd="sng"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DB113A6-87AF-E44E-9065-CCDD05EA9DF5}"/>
                </a:ext>
              </a:extLst>
            </p:cNvPr>
            <p:cNvSpPr/>
            <p:nvPr/>
          </p:nvSpPr>
          <p:spPr>
            <a:xfrm>
              <a:off x="1423416" y="2061854"/>
              <a:ext cx="210312" cy="208800"/>
            </a:xfrm>
            <a:prstGeom prst="ellipse">
              <a:avLst/>
            </a:prstGeom>
            <a:ln w="38100" cmpd="sng"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178719B-5B69-B143-8E6C-1DF0754E6BFE}"/>
                </a:ext>
              </a:extLst>
            </p:cNvPr>
            <p:cNvSpPr/>
            <p:nvPr/>
          </p:nvSpPr>
          <p:spPr>
            <a:xfrm>
              <a:off x="1054608" y="2616590"/>
              <a:ext cx="210312" cy="208800"/>
            </a:xfrm>
            <a:prstGeom prst="ellipse">
              <a:avLst/>
            </a:prstGeom>
            <a:ln w="38100" cmpd="sng"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0D708F4-71C7-FD45-BADA-6DD26FB50ED7}"/>
                </a:ext>
              </a:extLst>
            </p:cNvPr>
            <p:cNvSpPr/>
            <p:nvPr/>
          </p:nvSpPr>
          <p:spPr>
            <a:xfrm>
              <a:off x="1746504" y="3162182"/>
              <a:ext cx="210312" cy="208800"/>
            </a:xfrm>
            <a:prstGeom prst="ellipse">
              <a:avLst/>
            </a:prstGeom>
            <a:ln w="38100" cmpd="sng"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C144BE6-41EE-E64D-8FA6-8233D67080F6}"/>
                </a:ext>
              </a:extLst>
            </p:cNvPr>
            <p:cNvSpPr/>
            <p:nvPr/>
          </p:nvSpPr>
          <p:spPr>
            <a:xfrm>
              <a:off x="3105912" y="3716918"/>
              <a:ext cx="210312" cy="208800"/>
            </a:xfrm>
            <a:prstGeom prst="ellipse">
              <a:avLst/>
            </a:prstGeom>
            <a:ln w="38100" cmpd="sng"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C4F8656-5A6E-8340-BAAB-6405791030E6}"/>
                </a:ext>
              </a:extLst>
            </p:cNvPr>
            <p:cNvSpPr/>
            <p:nvPr/>
          </p:nvSpPr>
          <p:spPr>
            <a:xfrm>
              <a:off x="560832" y="4262510"/>
              <a:ext cx="210312" cy="208800"/>
            </a:xfrm>
            <a:prstGeom prst="ellipse">
              <a:avLst/>
            </a:prstGeom>
            <a:ln w="38100" cmpd="sng"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B02245A-89AA-4341-BEA6-AA112FDB6FD1}"/>
                </a:ext>
              </a:extLst>
            </p:cNvPr>
            <p:cNvSpPr/>
            <p:nvPr/>
          </p:nvSpPr>
          <p:spPr>
            <a:xfrm>
              <a:off x="1435608" y="4808102"/>
              <a:ext cx="210312" cy="208800"/>
            </a:xfrm>
            <a:prstGeom prst="ellipse">
              <a:avLst/>
            </a:prstGeom>
            <a:ln w="38100" cmpd="sng"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737B415-0CFF-8044-B06E-375692C5DC2E}"/>
                </a:ext>
              </a:extLst>
            </p:cNvPr>
            <p:cNvSpPr/>
            <p:nvPr/>
          </p:nvSpPr>
          <p:spPr>
            <a:xfrm>
              <a:off x="3386170" y="6129232"/>
              <a:ext cx="210312" cy="208800"/>
            </a:xfrm>
            <a:prstGeom prst="ellipse">
              <a:avLst/>
            </a:prstGeom>
            <a:ln w="38100" cmpd="sng"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A4FA9A-0C3C-C14B-8227-C7CA2F0593C5}"/>
                </a:ext>
              </a:extLst>
            </p:cNvPr>
            <p:cNvCxnSpPr>
              <a:cxnSpLocks/>
            </p:cNvCxnSpPr>
            <p:nvPr/>
          </p:nvCxnSpPr>
          <p:spPr>
            <a:xfrm>
              <a:off x="638556" y="1808370"/>
              <a:ext cx="521208" cy="0"/>
            </a:xfrm>
            <a:prstGeom prst="straightConnector1">
              <a:avLst/>
            </a:prstGeom>
            <a:ln w="31750">
              <a:solidFill>
                <a:srgbClr val="FF00FF"/>
              </a:solidFill>
              <a:prstDash val="sysDash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9E1AC76-1624-D14C-9211-36F73D5FD5BD}"/>
                </a:ext>
              </a:extLst>
            </p:cNvPr>
            <p:cNvCxnSpPr>
              <a:cxnSpLocks/>
            </p:cNvCxnSpPr>
            <p:nvPr/>
          </p:nvCxnSpPr>
          <p:spPr>
            <a:xfrm>
              <a:off x="662940" y="2939178"/>
              <a:ext cx="521208" cy="0"/>
            </a:xfrm>
            <a:prstGeom prst="straightConnector1">
              <a:avLst/>
            </a:prstGeom>
            <a:ln w="31750">
              <a:solidFill>
                <a:srgbClr val="FF00FF"/>
              </a:solidFill>
              <a:prstDash val="sysDash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496411A-27C7-1B46-8594-C4F4CB7B9339}"/>
                </a:ext>
              </a:extLst>
            </p:cNvPr>
            <p:cNvCxnSpPr>
              <a:cxnSpLocks/>
            </p:cNvCxnSpPr>
            <p:nvPr/>
          </p:nvCxnSpPr>
          <p:spPr>
            <a:xfrm>
              <a:off x="1438794" y="3466482"/>
              <a:ext cx="412866" cy="0"/>
            </a:xfrm>
            <a:prstGeom prst="straightConnector1">
              <a:avLst/>
            </a:prstGeom>
            <a:ln w="31750">
              <a:solidFill>
                <a:srgbClr val="FF00FF"/>
              </a:solidFill>
              <a:prstDash val="sysDash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C1A08C4-121F-924B-BE78-8B733DA087E3}"/>
                </a:ext>
              </a:extLst>
            </p:cNvPr>
            <p:cNvCxnSpPr>
              <a:cxnSpLocks/>
            </p:cNvCxnSpPr>
            <p:nvPr/>
          </p:nvCxnSpPr>
          <p:spPr>
            <a:xfrm>
              <a:off x="2449068" y="4003208"/>
              <a:ext cx="762000" cy="0"/>
            </a:xfrm>
            <a:prstGeom prst="straightConnector1">
              <a:avLst/>
            </a:prstGeom>
            <a:ln w="31750">
              <a:solidFill>
                <a:srgbClr val="FF00FF"/>
              </a:solidFill>
              <a:prstDash val="sysDash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38A977E-5B2C-9041-BC51-C65252DEB552}"/>
                </a:ext>
              </a:extLst>
            </p:cNvPr>
            <p:cNvCxnSpPr>
              <a:cxnSpLocks/>
            </p:cNvCxnSpPr>
            <p:nvPr/>
          </p:nvCxnSpPr>
          <p:spPr>
            <a:xfrm>
              <a:off x="352044" y="4566810"/>
              <a:ext cx="310896" cy="0"/>
            </a:xfrm>
            <a:prstGeom prst="straightConnector1">
              <a:avLst/>
            </a:prstGeom>
            <a:ln w="31750">
              <a:solidFill>
                <a:srgbClr val="FF00FF"/>
              </a:solidFill>
              <a:prstDash val="sysDash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2D6C6C3-C86F-9743-A7DC-9E682FE16A87}"/>
                </a:ext>
              </a:extLst>
            </p:cNvPr>
            <p:cNvCxnSpPr>
              <a:cxnSpLocks/>
            </p:cNvCxnSpPr>
            <p:nvPr/>
          </p:nvCxnSpPr>
          <p:spPr>
            <a:xfrm>
              <a:off x="734706" y="5099934"/>
              <a:ext cx="788543" cy="0"/>
            </a:xfrm>
            <a:prstGeom prst="straightConnector1">
              <a:avLst/>
            </a:prstGeom>
            <a:ln w="31750">
              <a:solidFill>
                <a:srgbClr val="FF00FF"/>
              </a:solidFill>
              <a:prstDash val="sysDash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ontent Placeholder 24">
              <a:extLst>
                <a:ext uri="{FF2B5EF4-FFF2-40B4-BE49-F238E27FC236}">
                  <a16:creationId xmlns:a16="http://schemas.microsoft.com/office/drawing/2014/main" id="{71BF5438-BA04-024D-BFAD-EAD4C4BC2FE2}"/>
                </a:ext>
              </a:extLst>
            </p:cNvPr>
            <p:cNvSpPr txBox="1">
              <a:spLocks/>
            </p:cNvSpPr>
            <p:nvPr/>
          </p:nvSpPr>
          <p:spPr>
            <a:xfrm>
              <a:off x="316684" y="5960453"/>
              <a:ext cx="8817664" cy="5377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69875" indent="-269875" algn="l" defTabSz="4572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rgbClr val="C80005"/>
                </a:buClr>
                <a:buSzPct val="100000"/>
                <a:buFont typeface="Wingdings" charset="2"/>
                <a:buChar char="§"/>
                <a:defRPr sz="2400" b="0" kern="1200">
                  <a:solidFill>
                    <a:schemeClr val="tx2">
                      <a:lumMod val="5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685800" indent="-228600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Wingdings" charset="2"/>
                <a:buChar char="§"/>
                <a:defRPr sz="20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Courier New"/>
                <a:buChar char="o"/>
                <a:defRPr sz="18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Char char="»"/>
                <a:defRPr sz="1200" kern="1200" baseline="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2200" b="1" dirty="0"/>
                <a:t>L2 / L3 finish dates </a:t>
              </a:r>
              <a:r>
                <a:rPr lang="en-US" sz="2200" dirty="0"/>
                <a:t>(   ) are all sliding due to Covid, eating float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9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DF2090-384F-0141-8712-DFA756795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8" y="1097278"/>
            <a:ext cx="4786312" cy="5185591"/>
          </a:xfrm>
        </p:spPr>
        <p:txBody>
          <a:bodyPr>
            <a:normAutofit/>
          </a:bodyPr>
          <a:lstStyle/>
          <a:p>
            <a:r>
              <a:rPr lang="en-US" dirty="0"/>
              <a:t>L2/L3 finish dates are delayed up to 8 months since start of MREFC / pandemic (→ plot)</a:t>
            </a:r>
          </a:p>
          <a:p>
            <a:pPr lvl="1"/>
            <a:r>
              <a:rPr lang="en-US" dirty="0">
                <a:sym typeface="Wingdings" pitchFamily="2" charset="2"/>
              </a:rPr>
              <a:t>Delays are mostly due to Covid lockdowns, Covid safe-working inefficiencies, and Covid delays of partners / vendors</a:t>
            </a:r>
          </a:p>
          <a:p>
            <a:pPr>
              <a:spcBef>
                <a:spcPts val="3000"/>
              </a:spcBef>
            </a:pPr>
            <a:r>
              <a:rPr lang="en-US" dirty="0"/>
              <a:t>LHC schedule and hence the CMS need-by dates have not yet been updated for Covid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Hence, Covid delays have eaten into our schedule contingency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B7833-9CCC-7E4D-AA42-55561746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/>
          <a:lstStyle/>
          <a:p>
            <a:fld id="{AB3C1F1C-F708-3F4B-8ECB-6D467F0718B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700642-EB0F-3D45-A90A-8904647C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/>
          <a:lstStyle/>
          <a:p>
            <a:r>
              <a:rPr lang="en-US" dirty="0"/>
              <a:t>Schedule delays since MREFC start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CA36-2396-534E-883B-C3EF56993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157FDD-5378-B844-88DB-72C5BE925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3F6D22-042A-8F4C-ABA7-8BE523886A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1610" y="1017588"/>
            <a:ext cx="3569340" cy="43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5477" y="1084844"/>
            <a:ext cx="8868751" cy="41160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>
            <a:normAutofit/>
          </a:bodyPr>
          <a:lstStyle/>
          <a:p>
            <a:r>
              <a:rPr lang="en-US" dirty="0"/>
              <a:t>Non-Covid risk MC analysis  –  TFPX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5" y="6518552"/>
            <a:ext cx="5082814" cy="302058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391397" y="6518551"/>
            <a:ext cx="2987059" cy="302058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9643" y="1346891"/>
            <a:ext cx="1929298" cy="289843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wrap="square" lIns="36000" tIns="10800" rIns="36000" bIns="32400" rtlCol="0">
            <a:spAutoFit/>
          </a:bodyPr>
          <a:lstStyle/>
          <a:p>
            <a:r>
              <a:rPr lang="en-US" sz="1600" b="1" dirty="0">
                <a:solidFill>
                  <a:srgbClr val="0096FF"/>
                </a:solidFill>
              </a:rPr>
              <a:t>402.7 Forward Pixels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3436E9-288B-B647-8718-F68EA775F2FC}"/>
              </a:ext>
            </a:extLst>
          </p:cNvPr>
          <p:cNvGrpSpPr/>
          <p:nvPr/>
        </p:nvGrpSpPr>
        <p:grpSpPr>
          <a:xfrm>
            <a:off x="-66505" y="4760769"/>
            <a:ext cx="1352387" cy="1513891"/>
            <a:chOff x="-66505" y="4760769"/>
            <a:chExt cx="1352387" cy="1513891"/>
          </a:xfrm>
        </p:grpSpPr>
        <p:cxnSp>
          <p:nvCxnSpPr>
            <p:cNvPr id="32" name="Straight Arrow Connector 31"/>
            <p:cNvCxnSpPr>
              <a:cxnSpLocks/>
            </p:cNvCxnSpPr>
            <p:nvPr/>
          </p:nvCxnSpPr>
          <p:spPr>
            <a:xfrm flipV="1">
              <a:off x="943053" y="4760769"/>
              <a:ext cx="0" cy="684000"/>
            </a:xfrm>
            <a:prstGeom prst="straightConnector1">
              <a:avLst/>
            </a:prstGeom>
            <a:ln>
              <a:solidFill>
                <a:srgbClr val="008F00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-66505" y="5443663"/>
              <a:ext cx="1352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008F00"/>
                  </a:solidFill>
                  <a:latin typeface="Arial"/>
                  <a:cs typeface="Arial"/>
                </a:rPr>
                <a:t>Early</a:t>
              </a:r>
            </a:p>
            <a:p>
              <a:pPr algn="r"/>
              <a:r>
                <a:rPr lang="en-US" b="1" dirty="0">
                  <a:solidFill>
                    <a:srgbClr val="008F00"/>
                  </a:solidFill>
                  <a:latin typeface="Arial"/>
                  <a:cs typeface="Arial"/>
                </a:rPr>
                <a:t>finish</a:t>
              </a:r>
            </a:p>
            <a:p>
              <a:pPr algn="r"/>
              <a:r>
                <a:rPr lang="en-US" sz="1200" dirty="0">
                  <a:solidFill>
                    <a:srgbClr val="008F00"/>
                  </a:solidFill>
                  <a:latin typeface="Arial"/>
                  <a:cs typeface="Arial"/>
                </a:rPr>
                <a:t>30 Jun 2026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066E8B-1D9B-9143-A7F7-8CD5E65A52CF}"/>
              </a:ext>
            </a:extLst>
          </p:cNvPr>
          <p:cNvGrpSpPr/>
          <p:nvPr/>
        </p:nvGrpSpPr>
        <p:grpSpPr>
          <a:xfrm>
            <a:off x="1098807" y="4760769"/>
            <a:ext cx="1316043" cy="1513891"/>
            <a:chOff x="1098807" y="4760769"/>
            <a:chExt cx="1316043" cy="1513891"/>
          </a:xfrm>
        </p:grpSpPr>
        <p:sp>
          <p:nvSpPr>
            <p:cNvPr id="37" name="TextBox 36"/>
            <p:cNvSpPr txBox="1"/>
            <p:nvPr/>
          </p:nvSpPr>
          <p:spPr>
            <a:xfrm>
              <a:off x="1098807" y="5443663"/>
              <a:ext cx="1316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/>
                  </a:solidFill>
                  <a:latin typeface="Arial"/>
                  <a:cs typeface="Arial"/>
                </a:rPr>
                <a:t>CMS</a:t>
              </a:r>
            </a:p>
            <a:p>
              <a:pPr algn="r"/>
              <a:r>
                <a:rPr lang="en-US" b="1" dirty="0">
                  <a:solidFill>
                    <a:schemeClr val="tx2"/>
                  </a:solidFill>
                  <a:latin typeface="Arial"/>
                  <a:cs typeface="Arial"/>
                </a:rPr>
                <a:t>need by</a:t>
              </a:r>
            </a:p>
            <a:p>
              <a:pPr algn="r"/>
              <a:r>
                <a:rPr lang="en-US" sz="1200" dirty="0">
                  <a:solidFill>
                    <a:schemeClr val="tx2"/>
                  </a:solidFill>
                  <a:latin typeface="Arial"/>
                  <a:cs typeface="Arial"/>
                </a:rPr>
                <a:t>5 Feb 2027</a:t>
              </a:r>
              <a:endParaRPr lang="en-US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 flipV="1">
              <a:off x="2186402" y="4760769"/>
              <a:ext cx="0" cy="68400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AA64E1-FEDA-264C-BC07-A88D1562363F}"/>
              </a:ext>
            </a:extLst>
          </p:cNvPr>
          <p:cNvGrpSpPr/>
          <p:nvPr/>
        </p:nvGrpSpPr>
        <p:grpSpPr>
          <a:xfrm>
            <a:off x="2490228" y="4760769"/>
            <a:ext cx="2079623" cy="1513891"/>
            <a:chOff x="2490228" y="4760769"/>
            <a:chExt cx="2079623" cy="151389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29D9E0-7EB7-1643-AA68-D11226DF4E3A}"/>
                </a:ext>
              </a:extLst>
            </p:cNvPr>
            <p:cNvSpPr txBox="1"/>
            <p:nvPr/>
          </p:nvSpPr>
          <p:spPr>
            <a:xfrm>
              <a:off x="2490228" y="5443663"/>
              <a:ext cx="2079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Arial"/>
                  <a:cs typeface="Arial"/>
                </a:rPr>
                <a:t>Finish including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Arial"/>
                  <a:cs typeface="Arial"/>
                </a:rPr>
                <a:t>risk at 90% CL</a:t>
              </a:r>
            </a:p>
            <a:p>
              <a:r>
                <a:rPr lang="en-US" sz="1200" dirty="0">
                  <a:solidFill>
                    <a:srgbClr val="C00000"/>
                  </a:solidFill>
                  <a:latin typeface="Arial"/>
                  <a:cs typeface="Arial"/>
                </a:rPr>
                <a:t>6 May 2027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2881A1C-8C7E-ED45-989F-A4FB02C26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128" y="4760769"/>
              <a:ext cx="0" cy="68400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169B5E3-97F9-D642-A371-CE011626AB40}"/>
              </a:ext>
            </a:extLst>
          </p:cNvPr>
          <p:cNvSpPr txBox="1"/>
          <p:nvPr/>
        </p:nvSpPr>
        <p:spPr>
          <a:xfrm>
            <a:off x="4978406" y="5125604"/>
            <a:ext cx="4114796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TFPX can be delivered before the CMS need by date at only 75% CL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all delays so far, and future risks, but </a:t>
            </a:r>
            <a:r>
              <a:rPr lang="en-US" sz="16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 yet including </a:t>
            </a:r>
            <a:r>
              <a:rPr lang="en-US" sz="1600" u="sng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en-US" sz="16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Covid delays</a:t>
            </a:r>
          </a:p>
        </p:txBody>
      </p:sp>
    </p:spTree>
    <p:extLst>
      <p:ext uri="{BB962C8B-B14F-4D97-AF65-F5344CB8AC3E}">
        <p14:creationId xmlns:p14="http://schemas.microsoft.com/office/powerpoint/2010/main" val="50847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843E2-9508-4A44-A72D-2A8D6E65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418977-0DA4-6C46-9E14-CF0525B5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Non-Covid-19 schedule risk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6EF0B-9CFE-DF45-AAD7-AFD657C78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67A404-3ED8-5E49-9F6B-8255349D15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577B5E-835F-0F4A-AE87-6E7F5AA0A1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83722" y="1109935"/>
            <a:ext cx="8488963" cy="38518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D97337-8CBC-DA43-A295-B1DB3BAA67D0}"/>
              </a:ext>
            </a:extLst>
          </p:cNvPr>
          <p:cNvSpPr/>
          <p:nvPr/>
        </p:nvSpPr>
        <p:spPr>
          <a:xfrm>
            <a:off x="5917910" y="2667794"/>
            <a:ext cx="531181" cy="2231571"/>
          </a:xfrm>
          <a:prstGeom prst="rect">
            <a:avLst/>
          </a:prstGeom>
          <a:ln w="44450" cmpd="sng">
            <a:solidFill>
              <a:srgbClr val="008F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2A133E4-037C-374F-BACB-73447510679E}"/>
              </a:ext>
            </a:extLst>
          </p:cNvPr>
          <p:cNvCxnSpPr>
            <a:cxnSpLocks/>
            <a:stCxn id="10" idx="3"/>
            <a:endCxn id="2" idx="2"/>
          </p:cNvCxnSpPr>
          <p:nvPr/>
        </p:nvCxnSpPr>
        <p:spPr>
          <a:xfrm flipV="1">
            <a:off x="5548510" y="4899365"/>
            <a:ext cx="634991" cy="472555"/>
          </a:xfrm>
          <a:prstGeom prst="bentConnector2">
            <a:avLst/>
          </a:prstGeom>
          <a:ln w="44450">
            <a:solidFill>
              <a:srgbClr val="008F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F2781C1-E96C-1D46-87AB-16DF8FA222D1}"/>
              </a:ext>
            </a:extLst>
          </p:cNvPr>
          <p:cNvSpPr/>
          <p:nvPr/>
        </p:nvSpPr>
        <p:spPr>
          <a:xfrm>
            <a:off x="940722" y="5079532"/>
            <a:ext cx="4607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008F00"/>
                </a:solidFill>
              </a:rPr>
              <a:t>Early finish dates (baseline plan, without risk) precede CMS need by dates by 7 – 24 months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73BF174-2AF2-864E-B296-3858B8305FFC}"/>
              </a:ext>
            </a:extLst>
          </p:cNvPr>
          <p:cNvCxnSpPr>
            <a:cxnSpLocks/>
            <a:stCxn id="18" idx="3"/>
            <a:endCxn id="33" idx="2"/>
          </p:cNvCxnSpPr>
          <p:nvPr/>
        </p:nvCxnSpPr>
        <p:spPr>
          <a:xfrm flipV="1">
            <a:off x="6385490" y="4899365"/>
            <a:ext cx="634238" cy="1178444"/>
          </a:xfrm>
          <a:prstGeom prst="bentConnector2">
            <a:avLst/>
          </a:prstGeom>
          <a:ln w="44450">
            <a:solidFill>
              <a:srgbClr val="0096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9E41121-0C34-5443-85B7-D195FD31B3EE}"/>
              </a:ext>
            </a:extLst>
          </p:cNvPr>
          <p:cNvSpPr/>
          <p:nvPr/>
        </p:nvSpPr>
        <p:spPr>
          <a:xfrm>
            <a:off x="2722064" y="5785421"/>
            <a:ext cx="3663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0096FF"/>
                </a:solidFill>
              </a:rPr>
              <a:t>Non-Covid risks delay L2/L3 finish dates by 6 – 18 months (at 90% CL) 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7EFE7CA0-0019-D641-93D6-A0593F9B736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8002737" y="4899364"/>
            <a:ext cx="0" cy="385315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68B1248-7029-884D-91C2-F0C21DBE90DB}"/>
              </a:ext>
            </a:extLst>
          </p:cNvPr>
          <p:cNvSpPr/>
          <p:nvPr/>
        </p:nvSpPr>
        <p:spPr>
          <a:xfrm>
            <a:off x="7248697" y="5284678"/>
            <a:ext cx="1844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Not all deliverables have enough float at 90% CL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6435D5-26D7-2C4E-B695-005DF6065A06}"/>
              </a:ext>
            </a:extLst>
          </p:cNvPr>
          <p:cNvSpPr/>
          <p:nvPr/>
        </p:nvSpPr>
        <p:spPr>
          <a:xfrm>
            <a:off x="6754137" y="2667794"/>
            <a:ext cx="531181" cy="2231571"/>
          </a:xfrm>
          <a:prstGeom prst="rect">
            <a:avLst/>
          </a:prstGeom>
          <a:ln w="44450" cmpd="sng">
            <a:solidFill>
              <a:srgbClr val="0096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037A51-1100-7142-A61C-837BD070B673}"/>
              </a:ext>
            </a:extLst>
          </p:cNvPr>
          <p:cNvSpPr/>
          <p:nvPr/>
        </p:nvSpPr>
        <p:spPr>
          <a:xfrm>
            <a:off x="7737146" y="2667793"/>
            <a:ext cx="531181" cy="2231571"/>
          </a:xfrm>
          <a:prstGeom prst="rect">
            <a:avLst/>
          </a:prstGeom>
          <a:ln w="44450" cmpd="sng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5AC902-71DD-294D-B49E-149089302DC7}"/>
              </a:ext>
            </a:extLst>
          </p:cNvPr>
          <p:cNvSpPr/>
          <p:nvPr/>
        </p:nvSpPr>
        <p:spPr>
          <a:xfrm>
            <a:off x="7248697" y="-6759"/>
            <a:ext cx="1880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Including all risks</a:t>
            </a:r>
          </a:p>
        </p:txBody>
      </p:sp>
    </p:spTree>
    <p:extLst>
      <p:ext uri="{BB962C8B-B14F-4D97-AF65-F5344CB8AC3E}">
        <p14:creationId xmlns:p14="http://schemas.microsoft.com/office/powerpoint/2010/main" val="33269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8" grpId="0"/>
      <p:bldP spid="20" grpId="0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49F477-F131-A24E-BF42-2AE10300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38" y="1157681"/>
            <a:ext cx="8729353" cy="5372274"/>
          </a:xfrm>
        </p:spPr>
        <p:txBody>
          <a:bodyPr>
            <a:normAutofit fontScale="92500"/>
          </a:bodyPr>
          <a:lstStyle/>
          <a:p>
            <a:pPr lvl="0"/>
            <a:r>
              <a:rPr lang="en-US" b="1" dirty="0"/>
              <a:t>Barrel Calorimeter</a:t>
            </a:r>
            <a:r>
              <a:rPr lang="en-US" dirty="0"/>
              <a:t> and </a:t>
            </a:r>
            <a:r>
              <a:rPr lang="en-US" b="1" dirty="0"/>
              <a:t>Endcap Muons</a:t>
            </a:r>
            <a:r>
              <a:rPr lang="en-US" dirty="0"/>
              <a:t> have adequate schedule contingency allowing for all non-Covid-19 risks. </a:t>
            </a:r>
          </a:p>
          <a:p>
            <a:pPr lvl="1"/>
            <a:r>
              <a:rPr lang="en-US" dirty="0"/>
              <a:t>7.9–17.7 months of contingency (at 90% CL) before need by dates</a:t>
            </a:r>
          </a:p>
          <a:p>
            <a:pPr lvl="0"/>
            <a:r>
              <a:rPr lang="en-US" b="1" dirty="0"/>
              <a:t>Forward Pixels</a:t>
            </a:r>
            <a:r>
              <a:rPr lang="en-US" dirty="0"/>
              <a:t>: 90% CL is 3 months after CMS need by</a:t>
            </a:r>
          </a:p>
          <a:p>
            <a:pPr lvl="1"/>
            <a:r>
              <a:rPr lang="en-US" dirty="0"/>
              <a:t>The project can only finish on time at 75% confidence level (which is uncomfortable) … not including any additional Covid delays</a:t>
            </a:r>
          </a:p>
          <a:p>
            <a:pPr lvl="0"/>
            <a:r>
              <a:rPr lang="en-US" b="1" dirty="0"/>
              <a:t>Muon Trigger </a:t>
            </a:r>
            <a:r>
              <a:rPr lang="en-US" dirty="0"/>
              <a:t>and</a:t>
            </a:r>
            <a:r>
              <a:rPr lang="en-US" b="1" dirty="0"/>
              <a:t> Track Trigger</a:t>
            </a:r>
            <a:r>
              <a:rPr lang="en-US" dirty="0"/>
              <a:t>: much of the risk delay is due to potential CMS decisions to pursue higher performance options</a:t>
            </a:r>
          </a:p>
          <a:p>
            <a:pPr lvl="1"/>
            <a:r>
              <a:rPr lang="en-US" dirty="0"/>
              <a:t>We assume CMS would not “self-inflict” such risk delays if they could jeopardize on-time delivery of the Trigger </a:t>
            </a:r>
          </a:p>
          <a:p>
            <a:pPr lvl="1"/>
            <a:r>
              <a:rPr lang="en-US" dirty="0"/>
              <a:t>Re-run risk MC without these risks, i.e. RT-402-9-[11,12,13,14,15,16]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8F00"/>
                </a:solidFill>
              </a:rPr>
              <a:t>Muon Trigger has 8.3 months of float at 90% CL </a:t>
            </a:r>
            <a:r>
              <a:rPr lang="en-US" dirty="0"/>
              <a:t>(was –0.3 months)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8F00"/>
                </a:solidFill>
              </a:rPr>
              <a:t>Track Trigger has 2.4 months of float at 90% CL </a:t>
            </a:r>
            <a:r>
              <a:rPr lang="en-US" dirty="0"/>
              <a:t>(was –8.5 months)</a:t>
            </a:r>
          </a:p>
          <a:p>
            <a:pPr lvl="1"/>
            <a:r>
              <a:rPr lang="en-US" dirty="0"/>
              <a:t>Also, the need by date for the Track Trigger is being re-evaluated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843E2-9508-4A44-A72D-2A8D6E65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418977-0DA4-6C46-9E14-CF0525B5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Non-Covid-19 schedule risk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6EF0B-9CFE-DF45-AAD7-AFD657C78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67A404-3ED8-5E49-9F6B-8255349D15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0CC30AC-7E76-594B-97D1-D28C3432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39" y="5351179"/>
            <a:ext cx="5890567" cy="1128449"/>
          </a:xfrm>
        </p:spPr>
        <p:txBody>
          <a:bodyPr>
            <a:normAutofit fontScale="92500"/>
          </a:bodyPr>
          <a:lstStyle/>
          <a:p>
            <a:r>
              <a:rPr lang="en-US" dirty="0"/>
              <a:t>Re-run MC analysis excluding Trigger risks related to enhanced Trigger performance </a:t>
            </a:r>
          </a:p>
          <a:p>
            <a:pPr lvl="1"/>
            <a:r>
              <a:rPr lang="en-US" dirty="0"/>
              <a:t>RT-402-9-[11,12,13,14,15,16]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843E2-9508-4A44-A72D-2A8D6E65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418977-0DA4-6C46-9E14-CF0525B5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Non-Covid-19 schedule risk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6EF0B-9CFE-DF45-AAD7-AFD657C78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67A404-3ED8-5E49-9F6B-8255349D15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577B5E-835F-0F4A-AE87-6E7F5AA0A1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83723" y="1109935"/>
            <a:ext cx="8488960" cy="38518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7EFE7CA0-0019-D641-93D6-A0593F9B736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8002737" y="4899364"/>
            <a:ext cx="0" cy="385315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68B1248-7029-884D-91C2-F0C21DBE90DB}"/>
              </a:ext>
            </a:extLst>
          </p:cNvPr>
          <p:cNvSpPr/>
          <p:nvPr/>
        </p:nvSpPr>
        <p:spPr>
          <a:xfrm>
            <a:off x="6716683" y="5284678"/>
            <a:ext cx="2410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F00"/>
                </a:solidFill>
              </a:rPr>
              <a:t>All deliverables now have enough float at 90% CL, </a:t>
            </a:r>
            <a:r>
              <a:rPr lang="en-US" sz="1600" b="1" dirty="0">
                <a:solidFill>
                  <a:srgbClr val="C00000"/>
                </a:solidFill>
              </a:rPr>
              <a:t>except TFPX (only 75% CL)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037A51-1100-7142-A61C-837BD070B673}"/>
              </a:ext>
            </a:extLst>
          </p:cNvPr>
          <p:cNvSpPr/>
          <p:nvPr/>
        </p:nvSpPr>
        <p:spPr>
          <a:xfrm>
            <a:off x="7737146" y="2667793"/>
            <a:ext cx="531181" cy="2231571"/>
          </a:xfrm>
          <a:prstGeom prst="rect">
            <a:avLst/>
          </a:prstGeom>
          <a:ln w="44450" cmpd="sng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EBAD5-8C85-7C41-8D6B-520C09F84F74}"/>
              </a:ext>
            </a:extLst>
          </p:cNvPr>
          <p:cNvSpPr txBox="1"/>
          <p:nvPr/>
        </p:nvSpPr>
        <p:spPr>
          <a:xfrm>
            <a:off x="6065679" y="6103515"/>
            <a:ext cx="3005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highlight>
                  <a:srgbClr val="FFFF00"/>
                </a:highlight>
              </a:rPr>
              <a:t>Not including future Covid delays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165141-5582-0744-87B6-AA032C64F6F2}"/>
              </a:ext>
            </a:extLst>
          </p:cNvPr>
          <p:cNvSpPr/>
          <p:nvPr/>
        </p:nvSpPr>
        <p:spPr>
          <a:xfrm>
            <a:off x="3840481" y="4264429"/>
            <a:ext cx="914400" cy="689042"/>
          </a:xfrm>
          <a:prstGeom prst="rect">
            <a:avLst/>
          </a:prstGeom>
          <a:ln w="44450" cmpd="sng">
            <a:solidFill>
              <a:srgbClr val="008F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DE1BD59-5C02-6D41-870D-EB6BEE688F0D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098175" y="4953471"/>
            <a:ext cx="199506" cy="3977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5B34B20-D39E-784D-99F6-B4CA28F4B29B}"/>
              </a:ext>
            </a:extLst>
          </p:cNvPr>
          <p:cNvSpPr/>
          <p:nvPr/>
        </p:nvSpPr>
        <p:spPr>
          <a:xfrm>
            <a:off x="6832601" y="-6759"/>
            <a:ext cx="2296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Without risks related to enhancing the Trigger performance</a:t>
            </a:r>
          </a:p>
        </p:txBody>
      </p:sp>
    </p:spTree>
    <p:extLst>
      <p:ext uri="{BB962C8B-B14F-4D97-AF65-F5344CB8AC3E}">
        <p14:creationId xmlns:p14="http://schemas.microsoft.com/office/powerpoint/2010/main" val="2852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087" y="1219200"/>
            <a:ext cx="8506257" cy="5269250"/>
          </a:xfrm>
        </p:spPr>
        <p:txBody>
          <a:bodyPr>
            <a:noAutofit/>
          </a:bodyPr>
          <a:lstStyle/>
          <a:p>
            <a:pPr marL="457200" indent="-457200">
              <a:lnSpc>
                <a:spcPct val="97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Non-Covid-19 Risk Analysis</a:t>
            </a:r>
          </a:p>
          <a:p>
            <a:pPr marL="457200" lvl="1" indent="0">
              <a:lnSpc>
                <a:spcPct val="97000"/>
              </a:lnSpc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Charge 2c: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Risk management process, […] adequacy of the contingency budget and schedule to mitigate future non-COVID risks. […] completeness of the risk register […] non-COVID related threats and opportunities with appropriate probabilities and estimated cost and schedule.</a:t>
            </a:r>
          </a:p>
          <a:p>
            <a:pPr marL="457200" lvl="0" indent="-457200">
              <a:lnSpc>
                <a:spcPct val="97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Covid-19 Risk Scenario Analysis</a:t>
            </a:r>
          </a:p>
          <a:p>
            <a:pPr marL="457200" lvl="1" indent="0">
              <a:lnSpc>
                <a:spcPct val="97000"/>
              </a:lnSpc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Charge 3a:  </a:t>
            </a:r>
            <a:r>
              <a:rPr lang="en-US" dirty="0">
                <a:solidFill>
                  <a:srgbClr val="0432FF"/>
                </a:solidFill>
                <a:latin typeface="Times" pitchFamily="2" charset="0"/>
              </a:rPr>
              <a:t>[…] COVID impact modelling […] of forecast COVID-related cost and schedule impacts. […] realism of assumptions and the credibility of the models used, and […] additional schedule and budget needs. […] </a:t>
            </a:r>
          </a:p>
          <a:p>
            <a:pPr marL="457200" lvl="0" indent="-457200">
              <a:lnSpc>
                <a:spcPct val="97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Towards a re-baseline</a:t>
            </a:r>
          </a:p>
          <a:p>
            <a:pPr marL="457200" lvl="1" indent="0">
              <a:lnSpc>
                <a:spcPct val="97000"/>
              </a:lnSpc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Charge 3d: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Do the materials […] provide adequate substantiation for re-baselining within the next 6-12 months? If not, what criteria must be satisfied as a precondition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" pitchFamily="2" charset="0"/>
              </a:rPr>
              <a:t>for conducting a re-baselining review that would confidently bound estimates for additional schedule and budget […]?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/>
          <a:lstStyle/>
          <a:p>
            <a:fld id="{AB3C1F1C-F708-3F4B-8ECB-6D467F0718B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1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5EBF14-51FA-7B42-8D4F-CC5C3CA3C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8" y="992777"/>
            <a:ext cx="8553308" cy="56380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Lockdowns in Spring 2020 restricted access to labs; then labs re-opened with enhanced safety (PPE, distancing) </a:t>
            </a:r>
          </a:p>
          <a:p>
            <a:pPr>
              <a:spcBef>
                <a:spcPts val="1200"/>
              </a:spcBef>
            </a:pPr>
            <a:r>
              <a:rPr lang="en-US" dirty="0"/>
              <a:t>Many people have been teleworking from home</a:t>
            </a:r>
          </a:p>
          <a:p>
            <a:pPr>
              <a:spcBef>
                <a:spcPts val="1200"/>
              </a:spcBef>
            </a:pPr>
            <a:r>
              <a:rPr lang="en-US" dirty="0"/>
              <a:t>Project work has continued but with diminished efficiencies</a:t>
            </a:r>
          </a:p>
          <a:p>
            <a:pPr lvl="1">
              <a:lnSpc>
                <a:spcPct val="97000"/>
              </a:lnSpc>
            </a:pPr>
            <a:r>
              <a:rPr lang="en-US" b="1" dirty="0">
                <a:solidFill>
                  <a:srgbClr val="0096FF"/>
                </a:solidFill>
              </a:rPr>
              <a:t>Computer-based work </a:t>
            </a:r>
            <a:r>
              <a:rPr lang="en-US" dirty="0"/>
              <a:t>continues by teleworking with &gt; ~80% efficiency for Project Office, design work, firmware, software, etc.</a:t>
            </a:r>
          </a:p>
          <a:p>
            <a:pPr lvl="1">
              <a:lnSpc>
                <a:spcPct val="97000"/>
              </a:lnSpc>
            </a:pPr>
            <a:r>
              <a:rPr lang="en-US" b="1" dirty="0">
                <a:solidFill>
                  <a:srgbClr val="0096FF"/>
                </a:solidFill>
              </a:rPr>
              <a:t>Lab-based work </a:t>
            </a:r>
            <a:r>
              <a:rPr lang="en-US" dirty="0"/>
              <a:t>has ~50 - 100% efficiency due to Covid safe-working. We endeavor to measure and increase these efficiencies</a:t>
            </a:r>
          </a:p>
          <a:p>
            <a:pPr lvl="1">
              <a:lnSpc>
                <a:spcPct val="97000"/>
              </a:lnSpc>
            </a:pPr>
            <a:r>
              <a:rPr lang="en-US" b="1" dirty="0">
                <a:solidFill>
                  <a:srgbClr val="0096FF"/>
                </a:solidFill>
              </a:rPr>
              <a:t>Deliverables from vendors </a:t>
            </a:r>
            <a:r>
              <a:rPr lang="en-US" dirty="0"/>
              <a:t>may be delayed or more expensive. Ongoing concerns (e.g. Si chip foundries).</a:t>
            </a:r>
          </a:p>
          <a:p>
            <a:pPr lvl="1">
              <a:lnSpc>
                <a:spcPct val="97000"/>
              </a:lnSpc>
            </a:pPr>
            <a:r>
              <a:rPr lang="en-US" b="1" dirty="0">
                <a:solidFill>
                  <a:srgbClr val="0096FF"/>
                </a:solidFill>
              </a:rPr>
              <a:t>International partners</a:t>
            </a:r>
            <a:r>
              <a:rPr lang="en-US" dirty="0"/>
              <a:t> also delayed by Covid. LHC and CMS have not yet revised schedules to account for Covid</a:t>
            </a:r>
          </a:p>
          <a:p>
            <a:pPr>
              <a:lnSpc>
                <a:spcPct val="97000"/>
              </a:lnSpc>
              <a:buFont typeface="Wingdings" pitchFamily="2" charset="2"/>
              <a:buChar char="à"/>
            </a:pP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 Increased </a:t>
            </a:r>
            <a:r>
              <a:rPr lang="en-US" dirty="0">
                <a:solidFill>
                  <a:srgbClr val="C00000"/>
                </a:solidFill>
              </a:rPr>
              <a:t>activity and project durations</a:t>
            </a:r>
          </a:p>
          <a:p>
            <a:pPr>
              <a:lnSpc>
                <a:spcPct val="97000"/>
              </a:lnSpc>
              <a:spcBef>
                <a:spcPts val="600"/>
              </a:spcBef>
              <a:buFont typeface="Wingdings" pitchFamily="2" charset="2"/>
              <a:buChar char="à"/>
            </a:pPr>
            <a:r>
              <a:rPr lang="en-US" dirty="0">
                <a:solidFill>
                  <a:srgbClr val="C00000"/>
                </a:solidFill>
              </a:rPr>
              <a:t> Increased labor, M&amp;S, marching army and escalation costs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C4D16-47F7-D047-880C-8C39DC36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/>
          <a:lstStyle/>
          <a:p>
            <a:fld id="{148C009B-CB69-E04A-B9B3-34B26D69E9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D17F44-84A0-154D-A758-5DEE41D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>
            <a:normAutofit/>
          </a:bodyPr>
          <a:lstStyle/>
          <a:p>
            <a:r>
              <a:rPr lang="en-US" dirty="0"/>
              <a:t>Covid-19 impacts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32405-3180-9D46-BBC7-CC86DFAAA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C13F1-4415-EE45-A9F9-D47544DD5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087" y="1219200"/>
            <a:ext cx="8506257" cy="5269250"/>
          </a:xfrm>
        </p:spPr>
        <p:txBody>
          <a:bodyPr>
            <a:noAutofit/>
          </a:bodyPr>
          <a:lstStyle/>
          <a:p>
            <a:pPr marL="457200" indent="-457200">
              <a:lnSpc>
                <a:spcPct val="97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Non-Covid-19 Risk Analysis</a:t>
            </a:r>
          </a:p>
          <a:p>
            <a:pPr marL="457200" lvl="1" indent="0">
              <a:lnSpc>
                <a:spcPct val="97000"/>
              </a:lnSpc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Charge 2c: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" pitchFamily="2" charset="0"/>
              </a:rPr>
              <a:t>Risk management process, […] adequacy of the contingency budget and schedule to mitigate future non-COVID risks. […] completeness of the risk register […] non-COVID related threats and opportunities with appropriate probabilities and estimated cost and schedule.</a:t>
            </a:r>
          </a:p>
          <a:p>
            <a:pPr marL="457200" lvl="0" indent="-457200">
              <a:lnSpc>
                <a:spcPct val="97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Covid-19 Risk Scenario Analysis</a:t>
            </a:r>
          </a:p>
          <a:p>
            <a:pPr marL="457200" lvl="1" indent="0">
              <a:lnSpc>
                <a:spcPct val="97000"/>
              </a:lnSpc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Charge 3a: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" pitchFamily="2" charset="0"/>
              </a:rPr>
              <a:t>[…] COVID impact modelling […] of forecast COVID-related cost and schedule impacts. […] realism of assumptions and the credibility of the models used, and […] additional schedule and budget needs. […] </a:t>
            </a:r>
          </a:p>
          <a:p>
            <a:pPr marL="457200" lvl="0" indent="-457200">
              <a:lnSpc>
                <a:spcPct val="97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Towards a re-baseline</a:t>
            </a:r>
          </a:p>
          <a:p>
            <a:pPr marL="457200" lvl="1" indent="0">
              <a:lnSpc>
                <a:spcPct val="97000"/>
              </a:lnSpc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Charge 3d: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" pitchFamily="2" charset="0"/>
              </a:rPr>
              <a:t>Do the materials […] provide adequate substantiation for re-baselining within the next 6-12 months? If not, what criteria must be satisfied as a precondition for conducting a re-baselining review that would confidently bound estimates for additional schedule and budget […]?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/>
          <a:lstStyle/>
          <a:p>
            <a:fld id="{AB3C1F1C-F708-3F4B-8ECB-6D467F0718B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B7833-9CCC-7E4D-AA42-55561746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/>
          <a:lstStyle/>
          <a:p>
            <a:fld id="{AB3C1F1C-F708-3F4B-8ECB-6D467F0718B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700642-EB0F-3D45-A90A-8904647C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>
            <a:normAutofit/>
          </a:bodyPr>
          <a:lstStyle/>
          <a:p>
            <a:r>
              <a:rPr lang="en-US" dirty="0"/>
              <a:t>Covid-19 costs incurred so far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CA36-2396-534E-883B-C3EF56993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157FDD-5378-B844-88DB-72C5BE925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graphicFrame>
        <p:nvGraphicFramePr>
          <p:cNvPr id="19" name="Table 23">
            <a:extLst>
              <a:ext uri="{FF2B5EF4-FFF2-40B4-BE49-F238E27FC236}">
                <a16:creationId xmlns:a16="http://schemas.microsoft.com/office/drawing/2014/main" id="{9967B730-89EF-C84D-823D-6D8275764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524493"/>
              </p:ext>
            </p:extLst>
          </p:nvPr>
        </p:nvGraphicFramePr>
        <p:xfrm>
          <a:off x="228986" y="1067404"/>
          <a:ext cx="8646074" cy="5181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64415">
                  <a:extLst>
                    <a:ext uri="{9D8B030D-6E8A-4147-A177-3AD203B41FA5}">
                      <a16:colId xmlns:a16="http://schemas.microsoft.com/office/drawing/2014/main" val="1080031033"/>
                    </a:ext>
                  </a:extLst>
                </a:gridCol>
                <a:gridCol w="5892446">
                  <a:extLst>
                    <a:ext uri="{9D8B030D-6E8A-4147-A177-3AD203B41FA5}">
                      <a16:colId xmlns:a16="http://schemas.microsoft.com/office/drawing/2014/main" val="3354593081"/>
                    </a:ext>
                  </a:extLst>
                </a:gridCol>
                <a:gridCol w="1089213">
                  <a:extLst>
                    <a:ext uri="{9D8B030D-6E8A-4147-A177-3AD203B41FA5}">
                      <a16:colId xmlns:a16="http://schemas.microsoft.com/office/drawing/2014/main" val="2101339094"/>
                    </a:ext>
                  </a:extLst>
                </a:gridCol>
              </a:tblGrid>
              <a:tr h="23572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Covid actual costs  (April 2020 – June 2021)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Covid actual costs  (April 2020 – June 2021)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Cost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876218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Covid working inefficiencies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Covid working inefficiencies increase the labor costs. These are tracked as EVMS variances (NSF guidance). CAMs/PIs estimate the Covid contributions to these cost variances in the monthly reports.</a:t>
                      </a:r>
                      <a:endParaRPr lang="en-US" sz="2000" i="1" dirty="0">
                        <a:solidFill>
                          <a:srgbClr val="C00000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2"/>
                          </a:solidFill>
                        </a:rPr>
                        <a:t>$636k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36795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Escalation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Covid BCRs that reschedule future work result in increased escalation costs.</a:t>
                      </a:r>
                      <a:endParaRPr lang="en-US" sz="2000" i="1" dirty="0">
                        <a:solidFill>
                          <a:srgbClr val="C00000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2"/>
                          </a:solidFill>
                        </a:rPr>
                        <a:t>$279k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32845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Management/ LoE labor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Covid has increased the project duration by 8.2 months due to non-Covid and Covid effects, which are hard to disentangle. We estimate 5.8 months is due to Covid and 2.5 months is not (based on Phase 1 FPIX delays of 2.1 months / year). The Covid cost impact is given by (</a:t>
                      </a:r>
                      <a:r>
                        <a:rPr lang="en-US" sz="2000" i="0" dirty="0">
                          <a:solidFill>
                            <a:schemeClr val="tx2"/>
                          </a:solidFill>
                        </a:rPr>
                        <a:t>Covid delay) × (management / LoE labor burn rate).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2"/>
                          </a:solidFill>
                        </a:rPr>
                        <a:t>$850k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76477"/>
                  </a:ext>
                </a:extLst>
              </a:tr>
              <a:tr h="414112"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Total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i="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C00000"/>
                          </a:solidFill>
                        </a:rPr>
                        <a:t>$1,765k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094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115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EFD4EF-498C-1A4C-8FB2-FE57545F2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39" y="1030771"/>
            <a:ext cx="8608830" cy="53823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bracket potential future Covid impacts, we use a novel Covid scenario analysis methodology developed at Fermilab</a:t>
            </a:r>
          </a:p>
          <a:p>
            <a:pPr>
              <a:spcBef>
                <a:spcPts val="28400"/>
              </a:spcBef>
            </a:pPr>
            <a:r>
              <a:rPr lang="en-US" dirty="0"/>
              <a:t>We model lower working efficiencies due to Covid by reducing the effective no. of working hours per day in the P6 calendars</a:t>
            </a:r>
          </a:p>
          <a:p>
            <a:pPr lvl="1"/>
            <a:r>
              <a:rPr lang="en-US" dirty="0"/>
              <a:t>This stretches activity durations, causing knock-on delays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3171F-B235-5C4C-88BC-A277194F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3429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7145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0574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24003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7432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148C009B-CB69-E04A-B9B3-34B26D69E9C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F93E3-AB8D-CA40-ABC0-FF90DD99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scenario analysis model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39DF-2A20-1043-9BD2-876920D0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0" tIns="0" rIns="0" bIns="0" anchor="t" anchorCtr="0"/>
          <a:lstStyle>
            <a:defPPr>
              <a:defRPr lang="en-US"/>
            </a:defPPr>
            <a:lvl1pPr marL="0" algn="ctr" defTabSz="3429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7145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0574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24003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7432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78DD9-4B43-5540-8EFB-204334F06D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3429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7145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0574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24003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7432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/>
              <a:t>Lucas Taylor   NSF Annual Review, 25 Aug 2021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55DBEF-52AE-3F4B-9301-CAADB8F1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0119" y="1859211"/>
            <a:ext cx="8456399" cy="314536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F90E07-4597-9049-9DBE-E82184A9D03B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6305018" y="2554294"/>
            <a:ext cx="0" cy="24502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34749E8-47D2-9F4C-A0B9-1C1CF444B668}"/>
              </a:ext>
            </a:extLst>
          </p:cNvPr>
          <p:cNvSpPr txBox="1"/>
          <p:nvPr/>
        </p:nvSpPr>
        <p:spPr>
          <a:xfrm>
            <a:off x="6065306" y="2338850"/>
            <a:ext cx="47942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18831B-98E9-404B-A4CC-0DCA2962E69D}"/>
              </a:ext>
            </a:extLst>
          </p:cNvPr>
          <p:cNvSpPr/>
          <p:nvPr/>
        </p:nvSpPr>
        <p:spPr>
          <a:xfrm>
            <a:off x="7075922" y="637446"/>
            <a:ext cx="196720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  <a:hlinkClick r:id="rId3"/>
              </a:rPr>
              <a:t>ppp-DocDB-2104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038" y="1030771"/>
            <a:ext cx="8824961" cy="55605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Working efficiency factors… 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dirty="0"/>
              <a:t>…are different during lockdowns and afterwards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dirty="0"/>
              <a:t>…depend on the nature of the work and location-specific restrictions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dirty="0"/>
              <a:t>…are estimated by CAMs based on actual experience 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dirty="0"/>
              <a:t>…are applied at the lowest level (P6 activities)</a:t>
            </a:r>
          </a:p>
          <a:p>
            <a:pPr marL="384175" indent="-342900">
              <a:lnSpc>
                <a:spcPct val="105000"/>
              </a:lnSpc>
              <a:spcBef>
                <a:spcPts val="21600"/>
              </a:spcBef>
            </a:pPr>
            <a:r>
              <a:rPr lang="en-US" sz="2200" dirty="0"/>
              <a:t>Methodology widely discussed with experts, Lab </a:t>
            </a:r>
            <a:r>
              <a:rPr lang="en-US" sz="2200" dirty="0" err="1"/>
              <a:t>mgmt</a:t>
            </a:r>
            <a:r>
              <a:rPr lang="en-US" sz="2200" dirty="0"/>
              <a:t>, agencies. </a:t>
            </a:r>
          </a:p>
          <a:p>
            <a:pPr marL="384175" indent="-342900">
              <a:lnSpc>
                <a:spcPct val="105000"/>
              </a:lnSpc>
              <a:spcBef>
                <a:spcPts val="600"/>
              </a:spcBef>
            </a:pPr>
            <a:r>
              <a:rPr lang="en-US" sz="2200" dirty="0"/>
              <a:t>Used by many projects and well received in external reviews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scenarios  </a:t>
            </a:r>
            <a:r>
              <a:rPr lang="mr-IN" dirty="0"/>
              <a:t>–</a:t>
            </a:r>
            <a:r>
              <a:rPr lang="en-US" dirty="0"/>
              <a:t>  Working efficiencies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HL-LHC CMS Upgrades          Risk Analysis and Covid-19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/>
        </p:blipFill>
        <p:spPr bwMode="auto">
          <a:xfrm>
            <a:off x="291616" y="2926936"/>
            <a:ext cx="8545122" cy="23042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8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algn="l" defTabSz="3429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7145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0574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24003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7432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148C009B-CB69-E04A-B9B3-34B26D69E9C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potential future cost impacts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>
              <a:defRPr lang="en-US"/>
            </a:defPPr>
            <a:lvl1pPr marL="0" algn="l" defTabSz="3429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7145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0574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24003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7432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de-DE"/>
              <a:t>HL-LHC CMS Upgrades          Risk Analysis and Covid-19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>
              <a:defRPr lang="en-US"/>
            </a:defPPr>
            <a:lvl1pPr algn="l" defTabSz="3429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7145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0574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24003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7432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/>
              <a:t>Lucas Taylor   NSF Annual Review, 25 Aug 2021</a:t>
            </a:r>
            <a:endParaRPr lang="en-US" dirty="0"/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4323FA14-68EB-E54A-B267-ED63A6ABC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0014"/>
              </p:ext>
            </p:extLst>
          </p:nvPr>
        </p:nvGraphicFramePr>
        <p:xfrm>
          <a:off x="275166" y="1132090"/>
          <a:ext cx="8593668" cy="505015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19163">
                  <a:extLst>
                    <a:ext uri="{9D8B030D-6E8A-4147-A177-3AD203B41FA5}">
                      <a16:colId xmlns:a16="http://schemas.microsoft.com/office/drawing/2014/main" val="1080031033"/>
                    </a:ext>
                  </a:extLst>
                </a:gridCol>
                <a:gridCol w="7174505">
                  <a:extLst>
                    <a:ext uri="{9D8B030D-6E8A-4147-A177-3AD203B41FA5}">
                      <a16:colId xmlns:a16="http://schemas.microsoft.com/office/drawing/2014/main" val="3354593081"/>
                    </a:ext>
                  </a:extLst>
                </a:gridCol>
              </a:tblGrid>
              <a:tr h="23572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</a:pPr>
                      <a:r>
                        <a:rPr lang="en-US" sz="1700" i="0" dirty="0"/>
                        <a:t>Category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0" dirty="0"/>
                        <a:t>Impact modeling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876218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</a:pPr>
                      <a:r>
                        <a:rPr lang="en-US" sz="1700" b="1" i="0" dirty="0">
                          <a:solidFill>
                            <a:schemeClr val="tx2"/>
                          </a:solidFill>
                        </a:rPr>
                        <a:t>Management / LoE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0" dirty="0">
                          <a:solidFill>
                            <a:schemeClr val="tx2"/>
                          </a:solidFill>
                        </a:rPr>
                        <a:t>Labor stays the same but teleworking inefficiency degrades quality of work. Covid delays overall project finish, increasing total Management / LoE labor.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rgbClr val="C00000"/>
                          </a:solidFill>
                        </a:rPr>
                        <a:t>► </a:t>
                      </a:r>
                      <a:r>
                        <a:rPr lang="en-US" sz="1700" i="0" dirty="0">
                          <a:solidFill>
                            <a:srgbClr val="C00000"/>
                          </a:solidFill>
                        </a:rPr>
                        <a:t>Cost = (Delay to project finish)  × (management/LoE labor burn rate)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76477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</a:pPr>
                      <a:r>
                        <a:rPr lang="en-US" sz="1700" b="1" i="0" dirty="0">
                          <a:solidFill>
                            <a:schemeClr val="tx2"/>
                          </a:solidFill>
                        </a:rPr>
                        <a:t>Computer-based work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</a:pPr>
                      <a:r>
                        <a:rPr lang="en-US" sz="1700" i="0" dirty="0">
                          <a:solidFill>
                            <a:schemeClr val="tx2"/>
                          </a:solidFill>
                        </a:rPr>
                        <a:t>Teleworking inefficiency increases durations and costs by a factor (1/eff. – 1). </a:t>
                      </a:r>
                    </a:p>
                    <a:p>
                      <a:pPr>
                        <a:lnSpc>
                          <a:spcPct val="97000"/>
                        </a:lnSpc>
                      </a:pPr>
                      <a:r>
                        <a:rPr lang="en-US" sz="1400" i="0" dirty="0">
                          <a:solidFill>
                            <a:srgbClr val="C00000"/>
                          </a:solidFill>
                        </a:rPr>
                        <a:t>►</a:t>
                      </a:r>
                      <a:r>
                        <a:rPr lang="en-US" sz="1700" i="0" dirty="0">
                          <a:solidFill>
                            <a:srgbClr val="C00000"/>
                          </a:solidFill>
                        </a:rPr>
                        <a:t> Cost = (Cost of labor that is teleworking) × (1/eff. – 1)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041804"/>
                  </a:ext>
                </a:extLst>
              </a:tr>
              <a:tr h="592499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</a:pPr>
                      <a:r>
                        <a:rPr lang="en-US" sz="1700" b="1" i="0" dirty="0">
                          <a:solidFill>
                            <a:schemeClr val="tx2"/>
                          </a:solidFill>
                        </a:rPr>
                        <a:t>Lab-based work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</a:pPr>
                      <a:r>
                        <a:rPr lang="en-US" sz="1700" i="0" dirty="0">
                          <a:solidFill>
                            <a:schemeClr val="tx2"/>
                          </a:solidFill>
                        </a:rPr>
                        <a:t>Safe-working inefficiency increases activity durations by a factor (1/eff. – 1).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rgbClr val="C00000"/>
                          </a:solidFill>
                        </a:rPr>
                        <a:t>►</a:t>
                      </a:r>
                      <a:r>
                        <a:rPr lang="en-US" sz="1700" i="0" dirty="0">
                          <a:solidFill>
                            <a:srgbClr val="C00000"/>
                          </a:solidFill>
                        </a:rPr>
                        <a:t> Cost = (Cost of Lab-based labor)  ×  (1/eff. – 1)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0" dirty="0">
                          <a:solidFill>
                            <a:schemeClr val="tx2"/>
                          </a:solidFill>
                        </a:rPr>
                        <a:t>Plus additional labor to safely close/re-open Labs before/after lockdowns.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rgbClr val="C00000"/>
                          </a:solidFill>
                        </a:rPr>
                        <a:t>►</a:t>
                      </a:r>
                      <a:r>
                        <a:rPr lang="en-US" sz="1700" i="0" dirty="0">
                          <a:solidFill>
                            <a:srgbClr val="C00000"/>
                          </a:solidFill>
                        </a:rPr>
                        <a:t> Cost =  (No. of days to safely stop/restart Labs) × (labor cost in Labs per day)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78034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</a:pPr>
                      <a:r>
                        <a:rPr lang="en-US" sz="1700" b="1" i="0" dirty="0">
                          <a:solidFill>
                            <a:schemeClr val="tx2"/>
                          </a:solidFill>
                        </a:rPr>
                        <a:t>Vendor work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0" dirty="0">
                          <a:solidFill>
                            <a:schemeClr val="tx2"/>
                          </a:solidFill>
                        </a:rPr>
                        <a:t>Task durations increase by (1/eff. – 1).   Cost impact from mgmt. judgment: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rgbClr val="C00000"/>
                          </a:solidFill>
                        </a:rPr>
                        <a:t>►</a:t>
                      </a:r>
                      <a:r>
                        <a:rPr lang="en-US" sz="1700" i="0" dirty="0">
                          <a:solidFill>
                            <a:srgbClr val="C00000"/>
                          </a:solidFill>
                        </a:rPr>
                        <a:t> Cost = (Vendor costs in scenario timeframe) × (5%/15% for M/H scenarios)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658100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</a:pPr>
                      <a:r>
                        <a:rPr lang="en-US" sz="1700" b="1" i="0" dirty="0">
                          <a:solidFill>
                            <a:schemeClr val="tx2"/>
                          </a:solidFill>
                        </a:rPr>
                        <a:t>Escalation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rgbClr val="C00000"/>
                          </a:solidFill>
                        </a:rPr>
                        <a:t>►</a:t>
                      </a:r>
                      <a:r>
                        <a:rPr lang="en-US" sz="1700" i="0" dirty="0">
                          <a:solidFill>
                            <a:srgbClr val="C00000"/>
                          </a:solidFill>
                        </a:rPr>
                        <a:t> Cost = (P6 cost of scenario delayed by Covid) </a:t>
                      </a:r>
                      <a:r>
                        <a:rPr lang="mr-IN" sz="1700" i="0" dirty="0">
                          <a:solidFill>
                            <a:srgbClr val="C00000"/>
                          </a:solidFill>
                        </a:rPr>
                        <a:t>–</a:t>
                      </a:r>
                      <a:r>
                        <a:rPr lang="en-US" sz="1700" i="0" dirty="0">
                          <a:solidFill>
                            <a:srgbClr val="C00000"/>
                          </a:solidFill>
                        </a:rPr>
                        <a:t> (P6 cost for working file)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48369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</a:pPr>
                      <a:r>
                        <a:rPr lang="en-US" sz="1700" b="1" i="0" dirty="0">
                          <a:solidFill>
                            <a:schemeClr val="tx2"/>
                          </a:solidFill>
                        </a:rPr>
                        <a:t>Contingency (=EU + risk)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0" dirty="0">
                          <a:solidFill>
                            <a:schemeClr val="tx2"/>
                          </a:solidFill>
                        </a:rPr>
                        <a:t>Assume Covid costs have same % contingency </a:t>
                      </a:r>
                      <a:r>
                        <a:rPr lang="en-US" sz="1700" i="1" dirty="0">
                          <a:solidFill>
                            <a:schemeClr val="tx2"/>
                          </a:solidFill>
                        </a:rPr>
                        <a:t>need</a:t>
                      </a:r>
                      <a:r>
                        <a:rPr lang="en-US" sz="1700" i="0" dirty="0">
                          <a:solidFill>
                            <a:schemeClr val="tx2"/>
                          </a:solidFill>
                        </a:rPr>
                        <a:t> as the rest of the project.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rgbClr val="C00000"/>
                          </a:solidFill>
                        </a:rPr>
                        <a:t>►</a:t>
                      </a:r>
                      <a:r>
                        <a:rPr lang="en-US" sz="1700" i="0" dirty="0">
                          <a:solidFill>
                            <a:srgbClr val="C00000"/>
                          </a:solidFill>
                        </a:rPr>
                        <a:t> Cost = (Covid costs, excl. Mgmt/LoE) × (baseline contingency of 34% on CTG)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103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861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ED8F957-2994-244A-A31C-A507632D6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39" y="5833641"/>
            <a:ext cx="8724517" cy="5794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Cost increase due to Covid is up to $5.3M  </a:t>
            </a:r>
            <a:r>
              <a:rPr lang="en-US" dirty="0"/>
              <a:t>(High scenario)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79DF-027C-3747-A8A7-348C8D0D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B1832-3964-6E43-A57D-7A754FF8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Covid-19:   Cost impacts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CC583-FD31-6948-8166-7F848A53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60AE6-30F2-D24C-A94D-025F142B37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691E579-16E3-7348-AB6A-69F0EF2BE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0" y="1307116"/>
            <a:ext cx="8722472" cy="4029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D1C488-617D-8748-A956-D5423FAC7BC7}"/>
              </a:ext>
            </a:extLst>
          </p:cNvPr>
          <p:cNvSpPr txBox="1"/>
          <p:nvPr/>
        </p:nvSpPr>
        <p:spPr>
          <a:xfrm>
            <a:off x="5603845" y="5069702"/>
            <a:ext cx="31039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17500"/>
            <a:r>
              <a:rPr lang="en-US" sz="1050" i="1" dirty="0">
                <a:solidFill>
                  <a:srgbClr val="009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 	</a:t>
            </a:r>
            <a:r>
              <a:rPr lang="en-US" sz="1050" i="1" dirty="0">
                <a:solidFill>
                  <a:srgbClr val="00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Erratum 25 Aug 2021: this increased by $125k due to a bug fix in the contingency calculation</a:t>
            </a:r>
          </a:p>
        </p:txBody>
      </p:sp>
    </p:spTree>
    <p:extLst>
      <p:ext uri="{BB962C8B-B14F-4D97-AF65-F5344CB8AC3E}">
        <p14:creationId xmlns:p14="http://schemas.microsoft.com/office/powerpoint/2010/main" val="3000954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691E579-16E3-7348-AB6A-69F0EF2BE8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0748" y="1412633"/>
            <a:ext cx="7278513" cy="3569508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ED8F957-2994-244A-A31C-A507632D6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92" y="5715136"/>
            <a:ext cx="7438526" cy="7453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tx2"/>
                </a:solidFill>
              </a:rPr>
              <a:t>Allowing for risks (at 90% CL) and Covid (High scenario): </a:t>
            </a:r>
            <a:r>
              <a:rPr lang="en-US" sz="2200" b="1" dirty="0">
                <a:solidFill>
                  <a:schemeClr val="tx2"/>
                </a:solidFill>
              </a:rPr>
              <a:t>the project (TFPX) will finish late by up to 5.7 months</a:t>
            </a:r>
          </a:p>
          <a:p>
            <a:pPr algn="ctr"/>
            <a:endParaRPr lang="en-US" sz="2200" dirty="0">
              <a:solidFill>
                <a:schemeClr val="tx2"/>
              </a:solidFill>
            </a:endParaRPr>
          </a:p>
          <a:p>
            <a:pPr algn="ctr"/>
            <a:endParaRPr lang="en-US" sz="2200" dirty="0">
              <a:solidFill>
                <a:schemeClr val="tx2"/>
              </a:solidFill>
            </a:endParaRPr>
          </a:p>
          <a:p>
            <a:pPr algn="ctr"/>
            <a:endParaRPr lang="en-US" sz="2200" dirty="0">
              <a:solidFill>
                <a:schemeClr val="tx2"/>
              </a:solidFill>
            </a:endParaRPr>
          </a:p>
          <a:p>
            <a:pPr algn="ctr"/>
            <a:endParaRPr lang="en-US" sz="2200" dirty="0">
              <a:solidFill>
                <a:schemeClr val="tx2"/>
              </a:solidFill>
            </a:endParaRPr>
          </a:p>
          <a:p>
            <a:pPr algn="ctr"/>
            <a:endParaRPr lang="en-US" sz="2200" dirty="0">
              <a:solidFill>
                <a:schemeClr val="tx2"/>
              </a:solidFill>
            </a:endParaRPr>
          </a:p>
          <a:p>
            <a:pPr algn="ctr"/>
            <a:endParaRPr lang="en-US" sz="2200" dirty="0">
              <a:solidFill>
                <a:schemeClr val="tx2"/>
              </a:solidFill>
            </a:endParaRPr>
          </a:p>
          <a:p>
            <a:pPr algn="ctr"/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79DF-027C-3747-A8A7-348C8D0D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/>
          <a:lstStyle/>
          <a:p>
            <a:fld id="{148C009B-CB69-E04A-B9B3-34B26D69E9C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B1832-3964-6E43-A57D-7A754FF8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>
            <a:normAutofit/>
          </a:bodyPr>
          <a:lstStyle/>
          <a:p>
            <a:r>
              <a:rPr lang="en-US" dirty="0"/>
              <a:t>Non-Covid-19 + Covid-19:   Schedule impacts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CC583-FD31-6948-8166-7F848A53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60AE6-30F2-D24C-A94D-025F142B3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BF6DEC-7AF4-2B41-AECD-4F44DE71DE4F}"/>
              </a:ext>
            </a:extLst>
          </p:cNvPr>
          <p:cNvGrpSpPr/>
          <p:nvPr/>
        </p:nvGrpSpPr>
        <p:grpSpPr>
          <a:xfrm>
            <a:off x="487323" y="921080"/>
            <a:ext cx="3718360" cy="4530955"/>
            <a:chOff x="380999" y="963608"/>
            <a:chExt cx="3718360" cy="4530955"/>
          </a:xfrm>
        </p:grpSpPr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76A80D98-DE41-5945-AA5A-D93E94594CFD}"/>
                </a:ext>
              </a:extLst>
            </p:cNvPr>
            <p:cNvSpPr/>
            <p:nvPr/>
          </p:nvSpPr>
          <p:spPr>
            <a:xfrm rot="5400000">
              <a:off x="2999550" y="368172"/>
              <a:ext cx="181680" cy="1931745"/>
            </a:xfrm>
            <a:prstGeom prst="leftBrace">
              <a:avLst>
                <a:gd name="adj1" fmla="val 52804"/>
                <a:gd name="adj2" fmla="val 50000"/>
              </a:avLst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BA8281-6814-3E43-8DDF-AAF7F427CCD3}"/>
                </a:ext>
              </a:extLst>
            </p:cNvPr>
            <p:cNvSpPr txBox="1"/>
            <p:nvPr/>
          </p:nvSpPr>
          <p:spPr>
            <a:xfrm>
              <a:off x="2078036" y="963608"/>
              <a:ext cx="20213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96FF"/>
                  </a:solidFill>
                </a:rPr>
                <a:t>Non-Covid risks (90% CL)</a:t>
              </a:r>
            </a:p>
          </p:txBody>
        </p: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9081337D-4A31-A94F-9E6C-7D60D9BE97DB}"/>
                </a:ext>
              </a:extLst>
            </p:cNvPr>
            <p:cNvCxnSpPr>
              <a:cxnSpLocks/>
              <a:stCxn id="35" idx="3"/>
              <a:endCxn id="36" idx="2"/>
            </p:cNvCxnSpPr>
            <p:nvPr/>
          </p:nvCxnSpPr>
          <p:spPr>
            <a:xfrm flipV="1">
              <a:off x="2196086" y="4627094"/>
              <a:ext cx="268196" cy="605859"/>
            </a:xfrm>
            <a:prstGeom prst="bentConnector2">
              <a:avLst/>
            </a:prstGeom>
            <a:ln w="44450">
              <a:solidFill>
                <a:srgbClr val="0096F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BAB4A2-1B18-E744-BFDB-68E1A9319166}"/>
                </a:ext>
              </a:extLst>
            </p:cNvPr>
            <p:cNvSpPr/>
            <p:nvPr/>
          </p:nvSpPr>
          <p:spPr>
            <a:xfrm>
              <a:off x="380999" y="4971343"/>
              <a:ext cx="18150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96FF"/>
                  </a:solidFill>
                </a:rPr>
                <a:t>Non Covid risk delays of up to 11 months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9FA3F1-0420-5D4A-835E-7AB8D10F510D}"/>
                </a:ext>
              </a:extLst>
            </p:cNvPr>
            <p:cNvSpPr/>
            <p:nvPr/>
          </p:nvSpPr>
          <p:spPr>
            <a:xfrm>
              <a:off x="2198691" y="2355406"/>
              <a:ext cx="531181" cy="2271688"/>
            </a:xfrm>
            <a:prstGeom prst="rect">
              <a:avLst/>
            </a:prstGeom>
            <a:ln w="44450" cmpd="sng">
              <a:solidFill>
                <a:srgbClr val="0096FF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1DEF6D-96CA-B445-8B58-F646319C9FFB}"/>
              </a:ext>
            </a:extLst>
          </p:cNvPr>
          <p:cNvGrpSpPr/>
          <p:nvPr/>
        </p:nvGrpSpPr>
        <p:grpSpPr>
          <a:xfrm>
            <a:off x="3259331" y="917999"/>
            <a:ext cx="2603748" cy="4616270"/>
            <a:chOff x="3153007" y="960527"/>
            <a:chExt cx="2603748" cy="4616270"/>
          </a:xfrm>
        </p:grpSpPr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id="{79A6BFDB-2A76-644E-8F16-6D73FB6AD594}"/>
                </a:ext>
              </a:extLst>
            </p:cNvPr>
            <p:cNvCxnSpPr>
              <a:cxnSpLocks/>
              <a:stCxn id="9" idx="3"/>
              <a:endCxn id="12" idx="2"/>
            </p:cNvCxnSpPr>
            <p:nvPr/>
          </p:nvCxnSpPr>
          <p:spPr>
            <a:xfrm flipV="1">
              <a:off x="4961495" y="4972569"/>
              <a:ext cx="422211" cy="342618"/>
            </a:xfrm>
            <a:prstGeom prst="bentConnector2">
              <a:avLst/>
            </a:prstGeom>
            <a:ln w="44450">
              <a:solidFill>
                <a:schemeClr val="accent6">
                  <a:lumMod val="75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301F40-33B2-0543-A66F-384267C187F6}"/>
                </a:ext>
              </a:extLst>
            </p:cNvPr>
            <p:cNvSpPr/>
            <p:nvPr/>
          </p:nvSpPr>
          <p:spPr>
            <a:xfrm>
              <a:off x="3153007" y="5053577"/>
              <a:ext cx="18084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</a:rPr>
                <a:t>Future Covid delays of up to 5 months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F48720-B6AE-8C44-9363-4976B57D7843}"/>
                </a:ext>
              </a:extLst>
            </p:cNvPr>
            <p:cNvSpPr/>
            <p:nvPr/>
          </p:nvSpPr>
          <p:spPr>
            <a:xfrm>
              <a:off x="5118115" y="2360168"/>
              <a:ext cx="531181" cy="2612401"/>
            </a:xfrm>
            <a:prstGeom prst="rect">
              <a:avLst/>
            </a:prstGeom>
            <a:ln w="44450" cmpd="sng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5E3EB6C0-9383-7C48-9868-DDEDF222FA19}"/>
                </a:ext>
              </a:extLst>
            </p:cNvPr>
            <p:cNvSpPr/>
            <p:nvPr/>
          </p:nvSpPr>
          <p:spPr>
            <a:xfrm rot="5400000">
              <a:off x="4875063" y="539339"/>
              <a:ext cx="181680" cy="1581704"/>
            </a:xfrm>
            <a:prstGeom prst="leftBrace">
              <a:avLst>
                <a:gd name="adj1" fmla="val 52804"/>
                <a:gd name="adj2" fmla="val 50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29FF4F-CD0E-B442-86C2-BA5A7E8FE29D}"/>
                </a:ext>
              </a:extLst>
            </p:cNvPr>
            <p:cNvSpPr txBox="1"/>
            <p:nvPr/>
          </p:nvSpPr>
          <p:spPr>
            <a:xfrm>
              <a:off x="4300741" y="960527"/>
              <a:ext cx="133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</a:rPr>
                <a:t>Covid scenarios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D14A00-6D76-8F42-AF3F-A00FCD66A4C1}"/>
              </a:ext>
            </a:extLst>
          </p:cNvPr>
          <p:cNvGrpSpPr/>
          <p:nvPr/>
        </p:nvGrpSpPr>
        <p:grpSpPr>
          <a:xfrm>
            <a:off x="5782246" y="920504"/>
            <a:ext cx="3181790" cy="4613765"/>
            <a:chOff x="5675922" y="963032"/>
            <a:chExt cx="3181790" cy="4613765"/>
          </a:xfrm>
        </p:grpSpPr>
        <p:cxnSp>
          <p:nvCxnSpPr>
            <p:cNvPr id="10" name="Elbow Connector 18">
              <a:extLst>
                <a:ext uri="{FF2B5EF4-FFF2-40B4-BE49-F238E27FC236}">
                  <a16:creationId xmlns:a16="http://schemas.microsoft.com/office/drawing/2014/main" id="{9ED74A22-ADCC-0B4F-A286-E7671CE23A0B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6865061" y="4631856"/>
              <a:ext cx="1" cy="421738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C25518-089D-E74A-91F2-4900FD16DBAE}"/>
                </a:ext>
              </a:extLst>
            </p:cNvPr>
            <p:cNvSpPr/>
            <p:nvPr/>
          </p:nvSpPr>
          <p:spPr>
            <a:xfrm>
              <a:off x="5908140" y="5053577"/>
              <a:ext cx="29495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Not all deliverables have enough schedule contingency at 90% CL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707CFC-C77E-5E46-9487-77A8CC093A24}"/>
                </a:ext>
              </a:extLst>
            </p:cNvPr>
            <p:cNvSpPr/>
            <p:nvPr/>
          </p:nvSpPr>
          <p:spPr>
            <a:xfrm>
              <a:off x="6599471" y="2360168"/>
              <a:ext cx="531181" cy="2271688"/>
            </a:xfrm>
            <a:prstGeom prst="rect">
              <a:avLst/>
            </a:prstGeom>
            <a:ln w="44450" cmpd="sng">
              <a:solidFill>
                <a:srgbClr val="C00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982F2D8A-57A4-4948-AB42-FBB95290CEC7}"/>
                </a:ext>
              </a:extLst>
            </p:cNvPr>
            <p:cNvSpPr/>
            <p:nvPr/>
          </p:nvSpPr>
          <p:spPr>
            <a:xfrm rot="5400000">
              <a:off x="6758133" y="312909"/>
              <a:ext cx="181680" cy="2031151"/>
            </a:xfrm>
            <a:prstGeom prst="leftBrace">
              <a:avLst>
                <a:gd name="adj1" fmla="val 52804"/>
                <a:gd name="adj2" fmla="val 5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F98F4D2-D605-374A-9902-6FEB6F8487E6}"/>
                </a:ext>
              </a:extLst>
            </p:cNvPr>
            <p:cNvSpPr txBox="1"/>
            <p:nvPr/>
          </p:nvSpPr>
          <p:spPr>
            <a:xfrm>
              <a:off x="5675922" y="963032"/>
              <a:ext cx="23973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Non-Covid plus Covid impacts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3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087" y="1219200"/>
            <a:ext cx="8506257" cy="5269250"/>
          </a:xfrm>
        </p:spPr>
        <p:txBody>
          <a:bodyPr>
            <a:noAutofit/>
          </a:bodyPr>
          <a:lstStyle/>
          <a:p>
            <a:pPr marL="457200" indent="-457200">
              <a:lnSpc>
                <a:spcPct val="97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Non-Covid-19 Risk Analysis</a:t>
            </a:r>
          </a:p>
          <a:p>
            <a:pPr marL="457200" lvl="1" indent="0">
              <a:lnSpc>
                <a:spcPct val="97000"/>
              </a:lnSpc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Charge 2c: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Risk management process, […] adequacy of the contingency budget and schedule to mitigate future non-COVID risks. […] completeness of the risk register […] non-COVID related threats and opportunities with appropriate probabilities and estimated cost and schedule.</a:t>
            </a:r>
          </a:p>
          <a:p>
            <a:pPr marL="457200" lvl="0" indent="-457200">
              <a:lnSpc>
                <a:spcPct val="97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Covid-19 Risk Scenario Analysis</a:t>
            </a:r>
          </a:p>
          <a:p>
            <a:pPr marL="457200" lvl="1" indent="0">
              <a:lnSpc>
                <a:spcPct val="97000"/>
              </a:lnSpc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Charge 3a: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[…] COVID impact modelling […] of forecast COVID-related cost and schedule impacts. […] realism of assumptions and the credibility of the models used, and […] additional schedule and budget needs. […] </a:t>
            </a:r>
          </a:p>
          <a:p>
            <a:pPr marL="457200" lvl="0" indent="-457200">
              <a:lnSpc>
                <a:spcPct val="97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Towards a re-baseline</a:t>
            </a:r>
          </a:p>
          <a:p>
            <a:pPr marL="457200" lvl="1" indent="0">
              <a:lnSpc>
                <a:spcPct val="97000"/>
              </a:lnSpc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Charge 3d:  </a:t>
            </a:r>
            <a:r>
              <a:rPr lang="en-US" dirty="0">
                <a:solidFill>
                  <a:srgbClr val="0432FF"/>
                </a:solidFill>
                <a:latin typeface="Times" pitchFamily="2" charset="0"/>
              </a:rPr>
              <a:t>Do the materials […] provide adequate substantiation for re-baselining within the next 6-12 months? If not, what criteria must be satisfied as a precondition for conducting a re-baselining review that would confidently bound estimates for additional schedule and budget […]?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/>
          <a:lstStyle/>
          <a:p>
            <a:fld id="{AB3C1F1C-F708-3F4B-8ECB-6D467F0718B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4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01067-148F-2D49-B3E7-8355C498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8" y="1288869"/>
            <a:ext cx="7962763" cy="5205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project expects to be ready to re-baseline in Spring 2022, subject to the following two pre-requisites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CERN and CMS schedules have been revisited considering the impacts of Covid</a:t>
            </a:r>
            <a:r>
              <a:rPr lang="en-US" sz="2000" dirty="0"/>
              <a:t>, meaning either: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b="1" dirty="0"/>
              <a:t>CERN delays the LHC master schedule</a:t>
            </a:r>
            <a:r>
              <a:rPr lang="en-US" sz="1800" dirty="0"/>
              <a:t>, in which case CMS and the US project need to revise their schedules accordingly</a:t>
            </a:r>
            <a:endParaRPr lang="en-US" sz="1800" b="1" dirty="0"/>
          </a:p>
          <a:p>
            <a:pPr marL="914400" lvl="1" indent="-457200">
              <a:buFont typeface="+mj-lt"/>
              <a:buAutoNum type="alphaLcParenR"/>
            </a:pPr>
            <a:r>
              <a:rPr lang="en-US" sz="1800" b="1" dirty="0"/>
              <a:t>CERN does not delay the LHC master schedule</a:t>
            </a:r>
            <a:r>
              <a:rPr lang="en-US" sz="1800" dirty="0"/>
              <a:t>, in which case CMS and the US project need to either accelerate the current scope (at additional cost) or defer (stage) some scope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Covid cost and schedule uncertainties are reduced to an acceptable level</a:t>
            </a:r>
            <a:r>
              <a:rPr lang="en-US" sz="2000" dirty="0"/>
              <a:t>, meaning all risks plus the residual risk of the Covid High scenario are covered by the project cost and schedule contingency at ~90% confidence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9C31B-9C81-8A41-858F-F1830786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/>
          <a:lstStyle/>
          <a:p>
            <a:fld id="{AB3C1F1C-F708-3F4B-8ECB-6D467F0718B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2C92B6-2A42-614B-854F-97C3EEEE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/>
          <a:lstStyle/>
          <a:p>
            <a:r>
              <a:rPr lang="en-US" dirty="0"/>
              <a:t>Towards a re-baseline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F3C64-9914-1A43-BB5B-C0B575805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B82037-CA3A-1A49-A179-CE3CD9001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EBC7E-09FB-684F-BC0E-86EA2AD15596}"/>
              </a:ext>
            </a:extLst>
          </p:cNvPr>
          <p:cNvSpPr/>
          <p:nvPr/>
        </p:nvSpPr>
        <p:spPr>
          <a:xfrm>
            <a:off x="285676" y="1136124"/>
            <a:ext cx="8469441" cy="3240182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724186-5241-EA4B-966A-A87283CEE651}"/>
              </a:ext>
            </a:extLst>
          </p:cNvPr>
          <p:cNvSpPr/>
          <p:nvPr/>
        </p:nvSpPr>
        <p:spPr>
          <a:xfrm>
            <a:off x="285676" y="4635060"/>
            <a:ext cx="8469441" cy="1703987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01067-148F-2D49-B3E7-8355C498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39" y="1156135"/>
            <a:ext cx="8627737" cy="5495660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1800" b="1" dirty="0"/>
              <a:t>Total cost estimate										= $ 81,254k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Estimate at complete 										= $   58,908k</a:t>
            </a:r>
          </a:p>
          <a:p>
            <a:pPr marL="914400" lvl="2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100" dirty="0"/>
              <a:t>Based on working file (DD = 1 Jun 2021). Includes contributions of Covid to past actual costs</a:t>
            </a:r>
          </a:p>
          <a:p>
            <a:pPr marL="914400" lvl="2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100" dirty="0"/>
              <a:t>($636k) and escalation costs from Covid-induced delays in processed BCRs ($279k)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Non-Covid-19 contingency (EU + risk at 90% CL)				= $ 17,036k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Liens list items L3 (pending BCRs) + L4 (PM watch list)			= $      880k</a:t>
            </a:r>
          </a:p>
          <a:p>
            <a:pPr marL="914400" lvl="2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100" dirty="0"/>
              <a:t>PM watch list includes provision for the current poor exchange rates – to revisit early FY22</a:t>
            </a:r>
            <a:r>
              <a:rPr lang="en-US" sz="1600" dirty="0"/>
              <a:t>  </a:t>
            </a:r>
          </a:p>
          <a:p>
            <a:pPr lvl="1"/>
            <a:r>
              <a:rPr lang="en-US" sz="1600" dirty="0"/>
              <a:t>Covid future costs				 						= $   4,430k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100" dirty="0"/>
              <a:t>= Future LoE costs of past Covid delays ($850k) + Covid High scenario ($3,580k)	</a:t>
            </a:r>
            <a:r>
              <a:rPr lang="en-US" sz="1700" dirty="0"/>
              <a:t>	  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n-US" sz="1800" b="1" dirty="0"/>
              <a:t>Total current funding 										= $ 77,225k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rgbClr val="C00000"/>
                </a:solidFill>
              </a:rPr>
              <a:t>	Additional funds needed to deliver within cost at 90% CL	= $  4,029k</a:t>
            </a:r>
          </a:p>
          <a:p>
            <a:pPr lvl="0">
              <a:lnSpc>
                <a:spcPct val="105000"/>
              </a:lnSpc>
              <a:spcBef>
                <a:spcPts val="3000"/>
              </a:spcBef>
            </a:pPr>
            <a:r>
              <a:rPr lang="en-US" sz="1800" b="1" dirty="0"/>
              <a:t>Schedule summary </a:t>
            </a:r>
            <a:r>
              <a:rPr lang="en-US" sz="1800" dirty="0"/>
              <a:t>(driven by TFPX)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Non-Covid risk: 			TFPX has –3.0 months float at 90% CL (0m at 75% CL)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Covid High scenario: 		TFPX loses 2.8 more months of float due to Covid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Non-Covid risks + Covid: 	TFPX is on time at ~50% CL (will be late half the time)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rgbClr val="C00000"/>
                </a:solidFill>
              </a:rPr>
              <a:t>	Additional float needed to deliver on time at 90% CL  = 5.7 months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9C31B-9C81-8A41-858F-F1830786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2C92B6-2A42-614B-854F-97C3EEEE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numbers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F3C64-9914-1A43-BB5B-C0B575805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B82037-CA3A-1A49-A179-CE3CD90010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01067-148F-2D49-B3E7-8355C498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99" y="949234"/>
            <a:ext cx="8235573" cy="571063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b="1" dirty="0"/>
              <a:t>Non-Covid-19 Risk Analysis </a:t>
            </a:r>
            <a:r>
              <a:rPr lang="en-US" sz="1800" dirty="0"/>
              <a:t>(Charge 2c)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600" dirty="0"/>
              <a:t>The project has a mature risk management process, risk register, and risk MC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600" b="1" dirty="0"/>
              <a:t>Cost contingency </a:t>
            </a:r>
            <a:r>
              <a:rPr lang="en-US" sz="1600" dirty="0"/>
              <a:t>adequately covers the </a:t>
            </a:r>
            <a:r>
              <a:rPr lang="en-US" sz="1600" u="sng" dirty="0"/>
              <a:t>non-Covid</a:t>
            </a:r>
            <a:r>
              <a:rPr lang="en-US" sz="1600" dirty="0"/>
              <a:t> risks 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600" b="1" dirty="0"/>
              <a:t>Schedule contingency</a:t>
            </a:r>
            <a:r>
              <a:rPr lang="en-US" sz="1600" dirty="0"/>
              <a:t> is no longer comfortably sufficient, due to Covid</a:t>
            </a:r>
          </a:p>
          <a:p>
            <a:pPr lvl="0">
              <a:lnSpc>
                <a:spcPct val="110000"/>
              </a:lnSpc>
              <a:spcBef>
                <a:spcPts val="2400"/>
              </a:spcBef>
            </a:pPr>
            <a:r>
              <a:rPr lang="en-US" sz="1800" b="1" dirty="0"/>
              <a:t>Covid-19 Risk Scenario Analysis </a:t>
            </a:r>
            <a:r>
              <a:rPr lang="en-US" sz="1800" dirty="0"/>
              <a:t>(Charge 3a)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600" dirty="0"/>
              <a:t>The project uses the Fermilab-standard Covid analysis methodology 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600" dirty="0"/>
              <a:t>A range of Covid impacts is bracketed using three scenarios</a:t>
            </a:r>
          </a:p>
          <a:p>
            <a:pPr lvl="2">
              <a:lnSpc>
                <a:spcPct val="110000"/>
              </a:lnSpc>
            </a:pPr>
            <a:r>
              <a:rPr lang="en-US" sz="1400" dirty="0"/>
              <a:t>Including activity-level inefficiencies, impacts of lockdowns, teleworking, lab safe-working, vendor Covid impacts, escalation and marching army costs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Covid may potentially increase the project cost by $5.2M (High scenario) 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1800" b="1" dirty="0"/>
              <a:t>The project expects to be ready to re-baseline in Spring 2022</a:t>
            </a:r>
            <a:r>
              <a:rPr lang="en-US" sz="1800" dirty="0"/>
              <a:t> (Charge 3d), subject to the following two pre-requisites </a:t>
            </a:r>
          </a:p>
          <a:p>
            <a:pPr marL="800100" lvl="1" indent="-342900">
              <a:lnSpc>
                <a:spcPct val="11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1600" dirty="0"/>
              <a:t>CERN and CMS schedules have been revisited, allowing for Covid</a:t>
            </a:r>
          </a:p>
          <a:p>
            <a:pPr marL="800100" lvl="1" indent="-342900">
              <a:lnSpc>
                <a:spcPct val="11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1600" dirty="0"/>
              <a:t>Covid cost and schedule uncertainties are at an acceptable level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1800" b="1" dirty="0"/>
              <a:t>The project currently would need an additional ~$4.0M and 5.7 months of float to finish on time and under budget at 90% CL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9C31B-9C81-8A41-858F-F1830786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/>
          <a:lstStyle/>
          <a:p>
            <a:fld id="{AB3C1F1C-F708-3F4B-8ECB-6D467F0718B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2C92B6-2A42-614B-854F-97C3EEEE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F3C64-9914-1A43-BB5B-C0B575805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B82037-CA3A-1A49-A179-CE3CD9001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9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087" y="1219200"/>
            <a:ext cx="8506257" cy="5269250"/>
          </a:xfrm>
        </p:spPr>
        <p:txBody>
          <a:bodyPr>
            <a:noAutofit/>
          </a:bodyPr>
          <a:lstStyle/>
          <a:p>
            <a:pPr marL="457200" indent="-457200">
              <a:lnSpc>
                <a:spcPct val="97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Non-Covid-19 Risk Analysis</a:t>
            </a:r>
          </a:p>
          <a:p>
            <a:pPr marL="457200" lvl="1" indent="0">
              <a:lnSpc>
                <a:spcPct val="97000"/>
              </a:lnSpc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Charge 2c:  </a:t>
            </a:r>
            <a:r>
              <a:rPr lang="en-US" dirty="0">
                <a:solidFill>
                  <a:srgbClr val="0432FF"/>
                </a:solidFill>
                <a:latin typeface="Times" pitchFamily="2" charset="0"/>
              </a:rPr>
              <a:t>Risk management process, […] adequacy of the contingency budget and schedule to mitigate future non-COVID risks. […] completeness of the risk register […] non-COVID related threats and opportunities with appropriate probabilities and estimated cost and schedule.</a:t>
            </a:r>
          </a:p>
          <a:p>
            <a:pPr marL="457200" lvl="0" indent="-457200">
              <a:lnSpc>
                <a:spcPct val="97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Covid-19 Risk Scenario Analysis</a:t>
            </a:r>
          </a:p>
          <a:p>
            <a:pPr marL="457200" lvl="1" indent="0">
              <a:lnSpc>
                <a:spcPct val="97000"/>
              </a:lnSpc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Charge 3a: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[…] COVID impact modelling […] of forecast COVID-related cost and schedule impacts. […] realism of assumptions and the credibility of the models used, and […] additional schedule and budget needs. […] </a:t>
            </a:r>
          </a:p>
          <a:p>
            <a:pPr marL="457200" lvl="0" indent="-457200">
              <a:lnSpc>
                <a:spcPct val="97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Towards a re-baseline</a:t>
            </a:r>
          </a:p>
          <a:p>
            <a:pPr marL="457200" lvl="1" indent="0">
              <a:lnSpc>
                <a:spcPct val="97000"/>
              </a:lnSpc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Charge 3d: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Do the materials […] provide adequate substantiation for re-baselining within the next 6-12 months? If not, what criteria must be satisfied as a precondition for conducting a re-baselining review that would confidently bound estimates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" pitchFamily="2" charset="0"/>
              </a:rPr>
              <a:t>for additional schedule and budget […]?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/>
          <a:lstStyle/>
          <a:p>
            <a:fld id="{AB3C1F1C-F708-3F4B-8ECB-6D467F0718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5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78CBF9-693D-104A-91C8-67C44141E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25B6C-0233-0C4E-8CAE-9896BA6E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5ACBE-FEF2-8941-9CC5-1D71770DD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D81152-0B80-BE4D-B07B-D2332447F2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37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39416E-1766-2B42-AEE2-D88C3F9C5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39" y="965041"/>
            <a:ext cx="8768223" cy="5448087"/>
          </a:xfrm>
        </p:spPr>
        <p:txBody>
          <a:bodyPr/>
          <a:lstStyle/>
          <a:p>
            <a:r>
              <a:rPr lang="en-US" dirty="0"/>
              <a:t>Working efficiencies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longer durations and hence delays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algn="l" defTabSz="3429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7145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0574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24003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7432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148C009B-CB69-E04A-B9B3-34B26D69E9C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scenarios – Schedule impacts</a:t>
            </a: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>
              <a:defRPr lang="en-US"/>
            </a:defPPr>
            <a:lvl1pPr marL="0" algn="l" defTabSz="3429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7145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0574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24003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7432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de-DE"/>
              <a:t>HL-LHC CMS Upgrades          Risk Analysis and Covid-19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>
              <a:defRPr lang="en-US"/>
            </a:defPPr>
            <a:lvl1pPr algn="l" defTabSz="3429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7145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0574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24003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743200" algn="l" defTabSz="342900" rtl="0" eaLnBrk="1" latinLnBrk="0" hangingPunct="1">
              <a:defRPr sz="18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/>
              <a:t>Lucas Taylor   NSF Annual Review, 25 Aug 2021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343" y="1570020"/>
            <a:ext cx="9070919" cy="4781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221" y="6268912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D69CA4"/>
                </a:solidFill>
                <a:latin typeface="Helvetica"/>
                <a:cs typeface="Helvetica"/>
              </a:rPr>
              <a:t>Lockdown #1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1182" y="6268912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D69CA4"/>
                </a:solidFill>
                <a:latin typeface="Helvetica"/>
                <a:cs typeface="Helvetica"/>
              </a:rPr>
              <a:t>Lockdown #2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2881" y="6268912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D69CA4"/>
                </a:solidFill>
                <a:latin typeface="Helvetica"/>
                <a:cs typeface="Helvetica"/>
              </a:rPr>
              <a:t>Lockdown #3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352536" y="2193005"/>
            <a:ext cx="2612411" cy="342900"/>
          </a:xfrm>
          <a:prstGeom prst="wedgeRectCallout">
            <a:avLst>
              <a:gd name="adj1" fmla="val -64284"/>
              <a:gd name="adj2" fmla="val 128342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Helvetica"/>
                <a:cs typeface="Helvetica"/>
              </a:rPr>
              <a:t>Ex 1: No Covid impacts in scenario analysis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Helvetica"/>
                <a:cs typeface="Helvetica"/>
              </a:rPr>
              <a:t>(activity is in the past)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82EF45-51BF-3141-BC6E-DA5202AF0302}"/>
              </a:ext>
            </a:extLst>
          </p:cNvPr>
          <p:cNvSpPr txBox="1"/>
          <p:nvPr/>
        </p:nvSpPr>
        <p:spPr>
          <a:xfrm>
            <a:off x="6377972" y="2257339"/>
            <a:ext cx="2612411" cy="97070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35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P6 Activities:  Legend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1840" y="2494326"/>
            <a:ext cx="1530547" cy="745589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>
                <a:latin typeface="Helvetica"/>
                <a:cs typeface="Helvetica"/>
              </a:rPr>
              <a:t>Baseline (incl. Low)</a:t>
            </a:r>
          </a:p>
          <a:p>
            <a:r>
              <a:rPr lang="en-US" sz="1050" b="1" dirty="0">
                <a:latin typeface="Helvetica"/>
                <a:cs typeface="Helvetica"/>
              </a:rPr>
              <a:t>Medium scenario</a:t>
            </a:r>
          </a:p>
          <a:p>
            <a:r>
              <a:rPr lang="en-US" sz="1050" b="1" dirty="0">
                <a:latin typeface="Helvetica"/>
                <a:cs typeface="Helvetica"/>
              </a:rPr>
              <a:t>High scenario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1C6C74-7B69-184B-A166-6AD481A3A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120" y="2582035"/>
            <a:ext cx="1128713" cy="547688"/>
          </a:xfrm>
          <a:prstGeom prst="rect">
            <a:avLst/>
          </a:prstGeom>
        </p:spPr>
      </p:pic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F7486E08-0113-AF4D-BEF6-16ED49EF458A}"/>
              </a:ext>
            </a:extLst>
          </p:cNvPr>
          <p:cNvSpPr/>
          <p:nvPr/>
        </p:nvSpPr>
        <p:spPr>
          <a:xfrm>
            <a:off x="2968966" y="2813870"/>
            <a:ext cx="2627437" cy="342900"/>
          </a:xfrm>
          <a:prstGeom prst="wedgeRectCallout">
            <a:avLst>
              <a:gd name="adj1" fmla="val -62851"/>
              <a:gd name="adj2" fmla="val 131078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Helvetica"/>
                <a:cs typeface="Helvetica"/>
              </a:rPr>
              <a:t>Ex.2:  No Covid impacts in scenario analysis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Helvetica"/>
                <a:cs typeface="Helvetica"/>
              </a:rPr>
              <a:t>(Covid efficiencies covered in baseline)</a:t>
            </a:r>
          </a:p>
        </p:txBody>
      </p: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63DA9FF8-0BFA-0644-A664-C12DCCD9A6E8}"/>
              </a:ext>
            </a:extLst>
          </p:cNvPr>
          <p:cNvSpPr/>
          <p:nvPr/>
        </p:nvSpPr>
        <p:spPr>
          <a:xfrm>
            <a:off x="3597982" y="3434735"/>
            <a:ext cx="1919220" cy="342900"/>
          </a:xfrm>
          <a:prstGeom prst="wedgeRectCallout">
            <a:avLst>
              <a:gd name="adj1" fmla="val -66484"/>
              <a:gd name="adj2" fmla="val 124332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Helvetica"/>
                <a:cs typeface="Helvetica"/>
              </a:rPr>
              <a:t>Ex 3:  Medium / High scenarios both delayed by lockdown #2</a:t>
            </a:r>
          </a:p>
        </p:txBody>
      </p: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33E4420E-3DCE-6745-AB74-EF35699E1186}"/>
              </a:ext>
            </a:extLst>
          </p:cNvPr>
          <p:cNvSpPr/>
          <p:nvPr/>
        </p:nvSpPr>
        <p:spPr>
          <a:xfrm>
            <a:off x="4552717" y="4055600"/>
            <a:ext cx="2333665" cy="342900"/>
          </a:xfrm>
          <a:prstGeom prst="wedgeRectCallout">
            <a:avLst>
              <a:gd name="adj1" fmla="val -66126"/>
              <a:gd name="adj2" fmla="val 126337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Helvetica"/>
                <a:cs typeface="Helvetica"/>
              </a:rPr>
              <a:t>Ex 4:  Medium / High scenario durations increase due to efficiencies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9D6ADFCB-5B02-B04D-96C0-CBC020877806}"/>
              </a:ext>
            </a:extLst>
          </p:cNvPr>
          <p:cNvSpPr/>
          <p:nvPr/>
        </p:nvSpPr>
        <p:spPr>
          <a:xfrm>
            <a:off x="6101441" y="4676465"/>
            <a:ext cx="2623173" cy="342900"/>
          </a:xfrm>
          <a:prstGeom prst="wedgeRectCallout">
            <a:avLst>
              <a:gd name="adj1" fmla="val -55675"/>
              <a:gd name="adj2" fmla="val 122146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Helvetica"/>
                <a:cs typeface="Helvetica"/>
              </a:rPr>
              <a:t>Ex 5:  High scenario delayed by lockdown #3 </a:t>
            </a:r>
            <a:r>
              <a:rPr lang="en-US" sz="900" dirty="0">
                <a:solidFill>
                  <a:schemeClr val="tx1"/>
                </a:solidFill>
                <a:latin typeface="Helvetica"/>
                <a:cs typeface="Helvetica"/>
              </a:rPr>
              <a:t>(but not the Medium scenario)</a:t>
            </a:r>
          </a:p>
        </p:txBody>
      </p:sp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C114C7AC-C2BD-1D4A-A85B-FA15674191E6}"/>
              </a:ext>
            </a:extLst>
          </p:cNvPr>
          <p:cNvSpPr/>
          <p:nvPr/>
        </p:nvSpPr>
        <p:spPr>
          <a:xfrm>
            <a:off x="6737684" y="5297332"/>
            <a:ext cx="2261458" cy="327862"/>
          </a:xfrm>
          <a:prstGeom prst="wedgeRectCallout">
            <a:avLst>
              <a:gd name="adj1" fmla="val -47544"/>
              <a:gd name="adj2" fmla="val 87688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Helvetica"/>
                <a:cs typeface="Helvetica"/>
              </a:rPr>
              <a:t>Ex 6:  Activities not directly impacted, but are they delayed by predecessors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4F54BA-FE99-2B4D-A6B7-9043AF3D0939}"/>
              </a:ext>
            </a:extLst>
          </p:cNvPr>
          <p:cNvSpPr/>
          <p:nvPr/>
        </p:nvSpPr>
        <p:spPr>
          <a:xfrm>
            <a:off x="105399" y="2212703"/>
            <a:ext cx="10867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Examples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107C44-B70A-2E49-B738-AAC32391637A}"/>
              </a:ext>
            </a:extLst>
          </p:cNvPr>
          <p:cNvSpPr/>
          <p:nvPr/>
        </p:nvSpPr>
        <p:spPr>
          <a:xfrm>
            <a:off x="105400" y="5676237"/>
            <a:ext cx="2548424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i="1" dirty="0"/>
              <a:t>Note: </a:t>
            </a:r>
            <a:r>
              <a:rPr lang="en-US" sz="1050" i="1" dirty="0"/>
              <a:t>the assumed timing of lockdowns has evolved since this graphic was created, but the concepts of the model remain the same</a:t>
            </a:r>
          </a:p>
        </p:txBody>
      </p:sp>
    </p:spTree>
    <p:extLst>
      <p:ext uri="{BB962C8B-B14F-4D97-AF65-F5344CB8AC3E}">
        <p14:creationId xmlns:p14="http://schemas.microsoft.com/office/powerpoint/2010/main" val="426131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483" y="1085834"/>
            <a:ext cx="8570629" cy="5380673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sz="2000" b="1" dirty="0"/>
              <a:t>We follow the Fermilab-standard risk management procedures </a:t>
            </a:r>
            <a:r>
              <a:rPr lang="en-US" sz="2000" dirty="0"/>
              <a:t>which are based on PMI’s PMBOK, NSF MFG, DOE O 413.3b</a:t>
            </a:r>
          </a:p>
          <a:p>
            <a:pPr lvl="1">
              <a:lnSpc>
                <a:spcPct val="84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Threats:		  </a:t>
            </a:r>
            <a:r>
              <a:rPr lang="en-US" sz="1800" b="1" dirty="0"/>
              <a:t>negative</a:t>
            </a:r>
            <a:r>
              <a:rPr lang="en-US" sz="1800" dirty="0"/>
              <a:t> risks – minimize probability and impacts</a:t>
            </a:r>
          </a:p>
          <a:p>
            <a:pPr lvl="1">
              <a:lnSpc>
                <a:spcPct val="84000"/>
              </a:lnSpc>
            </a:pPr>
            <a:r>
              <a:rPr lang="en-US" sz="1800" b="1" dirty="0">
                <a:solidFill>
                  <a:srgbClr val="008000"/>
                </a:solidFill>
              </a:rPr>
              <a:t>Opportunities:	  </a:t>
            </a:r>
            <a:r>
              <a:rPr lang="en-US" sz="1800" b="1" dirty="0"/>
              <a:t>positive</a:t>
            </a:r>
            <a:r>
              <a:rPr lang="en-US" sz="1800" dirty="0"/>
              <a:t> risks – maximize probability and impacts</a:t>
            </a:r>
          </a:p>
          <a:p>
            <a:pPr lvl="1">
              <a:lnSpc>
                <a:spcPct val="84000"/>
              </a:lnSpc>
            </a:pPr>
            <a:r>
              <a:rPr lang="en-US" sz="1800" b="1" dirty="0">
                <a:solidFill>
                  <a:srgbClr val="FF6600"/>
                </a:solidFill>
              </a:rPr>
              <a:t>Uncertainties:	  </a:t>
            </a:r>
            <a:r>
              <a:rPr lang="en-US" sz="1800" b="1" dirty="0"/>
              <a:t>positive or negative </a:t>
            </a:r>
            <a:r>
              <a:rPr lang="en-US" sz="1800" dirty="0"/>
              <a:t>– need to manage them</a:t>
            </a:r>
          </a:p>
          <a:p>
            <a:pPr>
              <a:lnSpc>
                <a:spcPct val="84000"/>
              </a:lnSpc>
            </a:pPr>
            <a:r>
              <a:rPr lang="en-US" sz="2000" b="1" dirty="0"/>
              <a:t>Risk identification </a:t>
            </a:r>
            <a:r>
              <a:rPr lang="en-US" sz="2000" dirty="0"/>
              <a:t>is carried out by SMEs, CAMs, L2s, PM</a:t>
            </a:r>
          </a:p>
          <a:p>
            <a:pPr lvl="1">
              <a:lnSpc>
                <a:spcPct val="84000"/>
              </a:lnSpc>
            </a:pPr>
            <a:r>
              <a:rPr lang="en-US" sz="1800" dirty="0"/>
              <a:t>Risk workshops, brainstorming, reviews of WBS and RBS</a:t>
            </a:r>
            <a:endParaRPr lang="is-IS" sz="1800" dirty="0"/>
          </a:p>
          <a:p>
            <a:pPr lvl="1">
              <a:lnSpc>
                <a:spcPct val="84000"/>
              </a:lnSpc>
            </a:pPr>
            <a:r>
              <a:rPr lang="en-US" sz="1800" dirty="0"/>
              <a:t>Estimate risk probability, cost and schedule impacts </a:t>
            </a:r>
            <a:r>
              <a:rPr lang="en-US" sz="1800" dirty="0">
                <a:sym typeface="Wingdings" pitchFamily="2" charset="2"/>
              </a:rPr>
              <a:t> Risk Register</a:t>
            </a:r>
            <a:endParaRPr lang="en-US" sz="1800" dirty="0"/>
          </a:p>
          <a:p>
            <a:pPr>
              <a:lnSpc>
                <a:spcPct val="84000"/>
              </a:lnSpc>
            </a:pPr>
            <a:r>
              <a:rPr lang="en-US" sz="2000" b="1" dirty="0"/>
              <a:t>Risk mitigations </a:t>
            </a:r>
            <a:r>
              <a:rPr lang="en-US" sz="2000" dirty="0"/>
              <a:t>are pre-emptive actions in our base plans </a:t>
            </a:r>
          </a:p>
          <a:p>
            <a:pPr lvl="1">
              <a:lnSpc>
                <a:spcPct val="84000"/>
              </a:lnSpc>
            </a:pPr>
            <a:r>
              <a:rPr lang="en-US" sz="1800" dirty="0"/>
              <a:t>R&amp;D, pre-production, QA/QC, multiple vendors, redundant facilities</a:t>
            </a:r>
            <a:r>
              <a:rPr lang="is-IS" sz="1800" dirty="0"/>
              <a:t>…</a:t>
            </a:r>
            <a:endParaRPr lang="en-US" sz="1800" dirty="0"/>
          </a:p>
          <a:p>
            <a:pPr>
              <a:lnSpc>
                <a:spcPct val="84000"/>
              </a:lnSpc>
            </a:pPr>
            <a:r>
              <a:rPr lang="en-US" sz="2000" b="1" dirty="0"/>
              <a:t>Risk response plans </a:t>
            </a:r>
            <a:r>
              <a:rPr lang="en-US" sz="2000" dirty="0"/>
              <a:t>cope with residual risk that cannot be mitigated</a:t>
            </a:r>
          </a:p>
          <a:p>
            <a:pPr lvl="1">
              <a:lnSpc>
                <a:spcPct val="84000"/>
              </a:lnSpc>
            </a:pPr>
            <a:r>
              <a:rPr lang="en-US" sz="1800" dirty="0"/>
              <a:t>Risk responses use cost and schedule contingency</a:t>
            </a:r>
          </a:p>
          <a:p>
            <a:pPr lvl="1">
              <a:lnSpc>
                <a:spcPct val="84000"/>
              </a:lnSpc>
            </a:pPr>
            <a:r>
              <a:rPr lang="en-US" sz="1800" b="1" i="1" dirty="0"/>
              <a:t>In extremis</a:t>
            </a:r>
            <a:r>
              <a:rPr lang="en-US" sz="1800" b="1" dirty="0"/>
              <a:t>: </a:t>
            </a:r>
            <a:r>
              <a:rPr lang="en-US" sz="1800" dirty="0"/>
              <a:t>exercise downscope options </a:t>
            </a:r>
            <a:r>
              <a:rPr lang="en-US" sz="1800" dirty="0">
                <a:solidFill>
                  <a:srgbClr val="0000FF"/>
                </a:solidFill>
                <a:sym typeface="Wingdings"/>
              </a:rPr>
              <a:t> CMS-doc-13357</a:t>
            </a:r>
            <a:endParaRPr lang="en-US" sz="1800" dirty="0"/>
          </a:p>
          <a:p>
            <a:pPr>
              <a:lnSpc>
                <a:spcPct val="84000"/>
              </a:lnSpc>
            </a:pPr>
            <a:r>
              <a:rPr lang="en-US" sz="2000" b="1" dirty="0"/>
              <a:t>MC analysis </a:t>
            </a:r>
            <a:r>
              <a:rPr lang="en-US" sz="2000" dirty="0"/>
              <a:t>aggregates all risks to determine contingency needs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1705" y="6518552"/>
            <a:ext cx="5082814" cy="302058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91397" y="6518551"/>
            <a:ext cx="2987059" cy="302058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6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Management Process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040" y="1255222"/>
            <a:ext cx="3094720" cy="5154722"/>
          </a:xfrm>
        </p:spPr>
        <p:txBody>
          <a:bodyPr>
            <a:normAutofit/>
          </a:bodyPr>
          <a:lstStyle/>
          <a:p>
            <a:r>
              <a:rPr lang="en-US" sz="2000" dirty="0"/>
              <a:t>Risks documented in the Fermilab-standard </a:t>
            </a:r>
            <a:r>
              <a:rPr lang="en-US" sz="2000" b="1" dirty="0"/>
              <a:t>Risk Register</a:t>
            </a:r>
            <a:r>
              <a:rPr lang="en-US" sz="2000" dirty="0"/>
              <a:t> tool </a:t>
            </a:r>
          </a:p>
          <a:p>
            <a:pPr>
              <a:spcBef>
                <a:spcPts val="3000"/>
              </a:spcBef>
            </a:pPr>
            <a:r>
              <a:rPr lang="en-US" sz="2000" b="1" dirty="0"/>
              <a:t>Risk Ranking Matrix</a:t>
            </a:r>
            <a:r>
              <a:rPr lang="en-US" sz="2000" dirty="0"/>
              <a:t> grades risks according to management level </a:t>
            </a:r>
          </a:p>
          <a:p>
            <a:pPr lvl="1"/>
            <a:r>
              <a:rPr lang="en-US" sz="1800" dirty="0"/>
              <a:t>High rank	</a:t>
            </a:r>
            <a:r>
              <a:rPr lang="en-US" sz="1800" dirty="0">
                <a:sym typeface="Wingdings" pitchFamily="2" charset="2"/>
              </a:rPr>
              <a:t> PM</a:t>
            </a:r>
          </a:p>
          <a:p>
            <a:pPr lvl="1"/>
            <a:r>
              <a:rPr lang="en-US" sz="1800" dirty="0"/>
              <a:t>Medium 	</a:t>
            </a:r>
            <a:r>
              <a:rPr lang="en-US" sz="1800" dirty="0">
                <a:sym typeface="Wingdings" pitchFamily="2" charset="2"/>
              </a:rPr>
              <a:t> L2</a:t>
            </a:r>
          </a:p>
          <a:p>
            <a:pPr lvl="1"/>
            <a:r>
              <a:rPr lang="en-US" sz="1800" dirty="0">
                <a:sym typeface="Wingdings" pitchFamily="2" charset="2"/>
              </a:rPr>
              <a:t>Low 		 CAM</a:t>
            </a:r>
            <a:endParaRPr lang="en-US" sz="1800" dirty="0"/>
          </a:p>
          <a:p>
            <a:pPr>
              <a:spcBef>
                <a:spcPts val="3000"/>
              </a:spcBef>
            </a:pPr>
            <a:r>
              <a:rPr lang="en-US" sz="2000" b="1" i="1" dirty="0"/>
              <a:t>Risk Management Board </a:t>
            </a:r>
            <a:r>
              <a:rPr lang="en-US" sz="2000" dirty="0"/>
              <a:t>reviews all risks every ~2 months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5" y="6518552"/>
            <a:ext cx="5082814" cy="302058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391397" y="6518551"/>
            <a:ext cx="2987059" cy="302058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81411" y="5886724"/>
            <a:ext cx="310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522413" algn="l"/>
              </a:tabLst>
            </a:pPr>
            <a:r>
              <a:rPr lang="en-US" sz="1400" dirty="0">
                <a:solidFill>
                  <a:schemeClr val="accent1"/>
                </a:solidFill>
              </a:rPr>
              <a:t>Risk Register 	</a:t>
            </a:r>
            <a:r>
              <a:rPr lang="en-US" sz="1400" dirty="0">
                <a:solidFill>
                  <a:srgbClr val="0000FF"/>
                </a:solidFill>
                <a:sym typeface="Wingdings"/>
              </a:rPr>
              <a:t> CMS-doc-12897</a:t>
            </a:r>
            <a:endParaRPr lang="en-US" sz="1400" dirty="0">
              <a:solidFill>
                <a:srgbClr val="0000FF"/>
              </a:solidFill>
            </a:endParaRPr>
          </a:p>
          <a:p>
            <a:pPr>
              <a:tabLst>
                <a:tab pos="1522413" algn="l"/>
              </a:tabLst>
            </a:pPr>
            <a:r>
              <a:rPr lang="en-US" sz="1400" dirty="0">
                <a:solidFill>
                  <a:schemeClr val="accent1"/>
                </a:solidFill>
              </a:rPr>
              <a:t>Risk Mngt. Plan 	</a:t>
            </a:r>
            <a:r>
              <a:rPr lang="en-US" sz="1400" dirty="0">
                <a:solidFill>
                  <a:srgbClr val="0000FF"/>
                </a:solidFill>
                <a:sym typeface="Wingdings"/>
              </a:rPr>
              <a:t> CMS-doc-13408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EAF47E-CE61-984B-BF7F-C21F92158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17" y="1715591"/>
            <a:ext cx="5248068" cy="39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4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2A2952E-A635-A24F-AD40-0D7DA54F7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40" y="1172285"/>
            <a:ext cx="7860544" cy="5382357"/>
          </a:xfrm>
        </p:spPr>
        <p:txBody>
          <a:bodyPr>
            <a:normAutofit/>
          </a:bodyPr>
          <a:lstStyle/>
          <a:p>
            <a:pPr>
              <a:spcBef>
                <a:spcPts val="2100"/>
              </a:spcBef>
            </a:pPr>
            <a:r>
              <a:rPr lang="en-US" dirty="0"/>
              <a:t>Each P6 activity has cost EU to help mitigate cost risk from uncertainties in labor needs, vendor costs, etc.</a:t>
            </a:r>
          </a:p>
          <a:p>
            <a:pPr lvl="1"/>
            <a:r>
              <a:rPr lang="en-US" dirty="0"/>
              <a:t>EU is percentage of base cost, depending estimate maturity</a:t>
            </a:r>
          </a:p>
          <a:p>
            <a:pPr lvl="1"/>
            <a:r>
              <a:rPr lang="en-US" dirty="0"/>
              <a:t>~$1.4M of EU “released” so far as activities were completed</a:t>
            </a:r>
          </a:p>
          <a:p>
            <a:pPr>
              <a:spcBef>
                <a:spcPts val="4800"/>
              </a:spcBef>
            </a:pPr>
            <a:r>
              <a:rPr lang="en-US" dirty="0"/>
              <a:t>EU is parametrized by min/likely/max</a:t>
            </a:r>
          </a:p>
          <a:p>
            <a:pPr lvl="1"/>
            <a:r>
              <a:rPr lang="en-US" dirty="0"/>
              <a:t>In the risk analysis, EU is modeled with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   triangle probability distribution functions</a:t>
            </a:r>
          </a:p>
          <a:p>
            <a:pPr>
              <a:spcBef>
                <a:spcPts val="4800"/>
              </a:spcBef>
            </a:pPr>
            <a:r>
              <a:rPr lang="en-US" dirty="0"/>
              <a:t>Correlations are taken into account by grouping related activities into categories of “</a:t>
            </a:r>
            <a:r>
              <a:rPr lang="en-US" b="1" i="1" dirty="0"/>
              <a:t>Cost drivers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E.g. multiple batches of the same item have correlated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8242B-C565-7943-8B2A-4F812E1C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E7414F5-08C2-F549-B4BD-54787024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 uncertainty (EU)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101CD-59E5-4B49-8440-F072B1C4E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F61ADF-DDAC-7E42-887D-EBB7D6B2BF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B247C0-EC61-CE48-9EAC-66B9B493FEFB}"/>
              </a:ext>
            </a:extLst>
          </p:cNvPr>
          <p:cNvGrpSpPr/>
          <p:nvPr/>
        </p:nvGrpSpPr>
        <p:grpSpPr>
          <a:xfrm>
            <a:off x="6242827" y="3441400"/>
            <a:ext cx="2750660" cy="1482672"/>
            <a:chOff x="10359162" y="3331147"/>
            <a:chExt cx="2750660" cy="148267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86A6C8-ED12-784F-BDE0-93D6CBB2F88E}"/>
                </a:ext>
              </a:extLst>
            </p:cNvPr>
            <p:cNvCxnSpPr/>
            <p:nvPr/>
          </p:nvCxnSpPr>
          <p:spPr>
            <a:xfrm>
              <a:off x="10804462" y="3603502"/>
              <a:ext cx="0" cy="702671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7E397B9-60B8-9D43-BD1D-705E6C8CACFC}"/>
                </a:ext>
              </a:extLst>
            </p:cNvPr>
            <p:cNvCxnSpPr/>
            <p:nvPr/>
          </p:nvCxnSpPr>
          <p:spPr>
            <a:xfrm flipH="1">
              <a:off x="10803330" y="4306173"/>
              <a:ext cx="1737292" cy="0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ACE854-FF59-B141-8359-264D8A1484C4}"/>
                </a:ext>
              </a:extLst>
            </p:cNvPr>
            <p:cNvSpPr/>
            <p:nvPr/>
          </p:nvSpPr>
          <p:spPr>
            <a:xfrm>
              <a:off x="10359162" y="3348393"/>
              <a:ext cx="8899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</a:rPr>
                <a:t>Probability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E98279-AE94-FD48-AE9A-9867FEE7A664}"/>
                </a:ext>
              </a:extLst>
            </p:cNvPr>
            <p:cNvSpPr/>
            <p:nvPr/>
          </p:nvSpPr>
          <p:spPr>
            <a:xfrm>
              <a:off x="12482652" y="4145474"/>
              <a:ext cx="6271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</a:rPr>
                <a:t>Impact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A087DC-106A-F847-A91E-BF39C36D9482}"/>
                </a:ext>
              </a:extLst>
            </p:cNvPr>
            <p:cNvCxnSpPr/>
            <p:nvPr/>
          </p:nvCxnSpPr>
          <p:spPr>
            <a:xfrm flipV="1">
              <a:off x="11081828" y="3572044"/>
              <a:ext cx="381687" cy="734129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C48AB5-FA0A-0747-A833-9764FAB68220}"/>
                </a:ext>
              </a:extLst>
            </p:cNvPr>
            <p:cNvCxnSpPr/>
            <p:nvPr/>
          </p:nvCxnSpPr>
          <p:spPr>
            <a:xfrm flipH="1" flipV="1">
              <a:off x="11463515" y="3572044"/>
              <a:ext cx="836133" cy="742531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72F0D0-EDB5-4D46-AE9B-CB2E1B32DD99}"/>
                </a:ext>
              </a:extLst>
            </p:cNvPr>
            <p:cNvCxnSpPr/>
            <p:nvPr/>
          </p:nvCxnSpPr>
          <p:spPr>
            <a:xfrm flipH="1">
              <a:off x="11456302" y="3409436"/>
              <a:ext cx="7214" cy="90513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F6719B-2A49-ED44-A0A1-DC0B180997FE}"/>
                </a:ext>
              </a:extLst>
            </p:cNvPr>
            <p:cNvCxnSpPr/>
            <p:nvPr/>
          </p:nvCxnSpPr>
          <p:spPr>
            <a:xfrm>
              <a:off x="11622583" y="3572044"/>
              <a:ext cx="451" cy="329835"/>
            </a:xfrm>
            <a:prstGeom prst="line">
              <a:avLst/>
            </a:prstGeom>
            <a:ln w="12700">
              <a:solidFill>
                <a:srgbClr val="008000"/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B699E5-D2C6-B947-A613-F83BBFAA56B4}"/>
                </a:ext>
              </a:extLst>
            </p:cNvPr>
            <p:cNvCxnSpPr/>
            <p:nvPr/>
          </p:nvCxnSpPr>
          <p:spPr>
            <a:xfrm>
              <a:off x="12299648" y="4103712"/>
              <a:ext cx="0" cy="300543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E213AB-35BB-4B4E-9076-63A9221411F2}"/>
                </a:ext>
              </a:extLst>
            </p:cNvPr>
            <p:cNvCxnSpPr/>
            <p:nvPr/>
          </p:nvCxnSpPr>
          <p:spPr>
            <a:xfrm>
              <a:off x="11081828" y="4103712"/>
              <a:ext cx="0" cy="300543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69A63D-89B2-0945-85BA-8DD9917073C7}"/>
                </a:ext>
              </a:extLst>
            </p:cNvPr>
            <p:cNvSpPr/>
            <p:nvPr/>
          </p:nvSpPr>
          <p:spPr>
            <a:xfrm>
              <a:off x="10930075" y="3874758"/>
              <a:ext cx="289029" cy="215444"/>
            </a:xfrm>
            <a:prstGeom prst="rect">
              <a:avLst/>
            </a:prstGeom>
          </p:spPr>
          <p:txBody>
            <a:bodyPr wrap="none" lIns="0" tIns="0" rIns="0" bIns="0" anchor="t" anchorCtr="0">
              <a:noAutofit/>
            </a:bodyPr>
            <a:lstStyle/>
            <a:p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FE7D71F-905F-6C47-A80A-D80FD2D71F60}"/>
                </a:ext>
              </a:extLst>
            </p:cNvPr>
            <p:cNvSpPr/>
            <p:nvPr/>
          </p:nvSpPr>
          <p:spPr>
            <a:xfrm>
              <a:off x="10971216" y="4339843"/>
              <a:ext cx="1064987" cy="473976"/>
            </a:xfrm>
            <a:prstGeom prst="rect">
              <a:avLst/>
            </a:prstGeom>
          </p:spPr>
          <p:txBody>
            <a:bodyPr wrap="none" lIns="0" tIns="0" rIns="0" bIns="0" anchor="t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Likely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(point estimate)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40A94D-1500-5045-917B-ABA833212858}"/>
                </a:ext>
              </a:extLst>
            </p:cNvPr>
            <p:cNvSpPr/>
            <p:nvPr/>
          </p:nvSpPr>
          <p:spPr>
            <a:xfrm>
              <a:off x="12139164" y="3869682"/>
              <a:ext cx="320601" cy="215444"/>
            </a:xfrm>
            <a:prstGeom prst="rect">
              <a:avLst/>
            </a:prstGeom>
          </p:spPr>
          <p:txBody>
            <a:bodyPr wrap="none" lIns="0" tIns="0" rIns="0" bIns="0" anchor="t" anchorCtr="0">
              <a:noAutofit/>
            </a:bodyPr>
            <a:lstStyle/>
            <a:p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Max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A03AD6-6697-1646-AC49-AFDFCC147BA6}"/>
                </a:ext>
              </a:extLst>
            </p:cNvPr>
            <p:cNvSpPr/>
            <p:nvPr/>
          </p:nvSpPr>
          <p:spPr>
            <a:xfrm>
              <a:off x="11423546" y="3331147"/>
              <a:ext cx="5551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8000"/>
                  </a:solidFill>
                </a:rPr>
                <a:t>Mean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45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5" y="6518552"/>
            <a:ext cx="5082814" cy="302058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391397" y="6518551"/>
            <a:ext cx="2987059" cy="302058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82" y="945208"/>
            <a:ext cx="7547989" cy="54315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3943" y="1968239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1 risk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3880" y="418509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3 risks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2244" y="2311796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10 risks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1995" y="6082032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12 risks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2715" y="4729031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7 risks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3521" y="345719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4 risks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3005" y="4978295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3 risks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1893" y="3282140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3 risks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1469" y="4554961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5 risks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2808" y="3940061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1 risk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86384" y="3215855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2 risks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43730" y="1974589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3 risks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AACA2C-DFC7-5449-ACE2-E7529992AC7E}"/>
              </a:ext>
            </a:extLst>
          </p:cNvPr>
          <p:cNvSpPr txBox="1"/>
          <p:nvPr/>
        </p:nvSpPr>
        <p:spPr>
          <a:xfrm>
            <a:off x="6719487" y="609362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Helvetica"/>
                <a:cs typeface="Helvetica"/>
              </a:rPr>
              <a:t>54 risks in total</a:t>
            </a:r>
          </a:p>
        </p:txBody>
      </p:sp>
    </p:spTree>
    <p:extLst>
      <p:ext uri="{BB962C8B-B14F-4D97-AF65-F5344CB8AC3E}">
        <p14:creationId xmlns:p14="http://schemas.microsoft.com/office/powerpoint/2010/main" val="381986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492C54C-9C5B-4F4C-A8B9-69520391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8" y="1030287"/>
            <a:ext cx="8439150" cy="5584825"/>
          </a:xfrm>
        </p:spPr>
        <p:txBody>
          <a:bodyPr>
            <a:normAutofit/>
          </a:bodyPr>
          <a:lstStyle/>
          <a:p>
            <a:r>
              <a:rPr lang="en-US" dirty="0"/>
              <a:t>Reviewed and updated all risks: 9 decreased, 2 increased</a:t>
            </a:r>
          </a:p>
          <a:p>
            <a:pPr lvl="1"/>
            <a:r>
              <a:rPr lang="en-US" dirty="0"/>
              <a:t>Main cost savings from project wide risks </a:t>
            </a:r>
          </a:p>
          <a:p>
            <a:pPr lvl="2"/>
            <a:r>
              <a:rPr lang="en-US" dirty="0"/>
              <a:t>RU-402-1-01-N PM - Foreign exchange rates 	$777k → $463k</a:t>
            </a:r>
          </a:p>
          <a:p>
            <a:pPr lvl="2"/>
            <a:r>
              <a:rPr lang="en-US" dirty="0"/>
              <a:t>RU-402-1-02-N PM - Future escalation rates	$433k → $327k</a:t>
            </a:r>
          </a:p>
          <a:p>
            <a:r>
              <a:rPr lang="en-US" dirty="0"/>
              <a:t>Merged L2 lpGBT risks into single common correlated risk</a:t>
            </a:r>
          </a:p>
          <a:p>
            <a:r>
              <a:rPr lang="en-US" dirty="0"/>
              <a:t>Retired three risks</a:t>
            </a:r>
          </a:p>
          <a:p>
            <a:pPr lvl="1"/>
            <a:r>
              <a:rPr lang="en-US" dirty="0"/>
              <a:t>RT-402-1-15-N  PM - Change of overhead rates</a:t>
            </a:r>
          </a:p>
          <a:p>
            <a:pPr lvl="1"/>
            <a:r>
              <a:rPr lang="en-US" dirty="0"/>
              <a:t>RT-402-5-06-N  EM – lpGBT or VL+ components delays GE2/1</a:t>
            </a:r>
          </a:p>
          <a:p>
            <a:pPr lvl="1"/>
            <a:r>
              <a:rPr lang="en-US" dirty="0"/>
              <a:t>RT-402-7-21-N  FP – Module production delayed</a:t>
            </a:r>
          </a:p>
          <a:p>
            <a:r>
              <a:rPr lang="en-US" dirty="0"/>
              <a:t>Added 6 new Trigger risks for improved performance</a:t>
            </a:r>
          </a:p>
          <a:p>
            <a:pPr lvl="1"/>
            <a:r>
              <a:rPr lang="en-US" dirty="0"/>
              <a:t>More physics capability … but at a potential mean cost of ~ $444k</a:t>
            </a:r>
          </a:p>
          <a:p>
            <a:pPr lvl="2"/>
            <a:r>
              <a:rPr lang="en-US" dirty="0"/>
              <a:t>Muon Trigger:	RT-402-9-[11,12,13,14]</a:t>
            </a:r>
          </a:p>
          <a:p>
            <a:pPr lvl="2"/>
            <a:r>
              <a:rPr lang="en-US" dirty="0"/>
              <a:t>Track Trigger:	RT-402-9-[15,16]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843E2-9508-4A44-A72D-2A8D6E65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572" y="6494400"/>
            <a:ext cx="596428" cy="363600"/>
          </a:xfrm>
        </p:spPr>
        <p:txBody>
          <a:bodyPr/>
          <a:lstStyle/>
          <a:p>
            <a:fld id="{AB3C1F1C-F708-3F4B-8ECB-6D467F0718B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418977-0DA4-6C46-9E14-CF0525B5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</p:spPr>
        <p:txBody>
          <a:bodyPr>
            <a:normAutofit/>
          </a:bodyPr>
          <a:lstStyle/>
          <a:p>
            <a:r>
              <a:rPr lang="en-US" dirty="0"/>
              <a:t>Risk changes since MREFC / pandemic start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6EF0B-9CFE-DF45-AAD7-AFD657C78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166" y="6494400"/>
            <a:ext cx="5221111" cy="363600"/>
          </a:xfrm>
        </p:spPr>
        <p:txBody>
          <a:bodyPr/>
          <a:lstStyle/>
          <a:p>
            <a:r>
              <a:rPr lang="en-US"/>
              <a:t>HL-LHC CMS Upgrades          Risk Analysis and Covid-19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67A404-3ED8-5E49-9F6B-8255349D1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9611" y="6494400"/>
            <a:ext cx="2458846" cy="363600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365761" y="1233623"/>
            <a:ext cx="8762519" cy="49006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Rank Risks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1705" y="6518552"/>
            <a:ext cx="5082814" cy="302058"/>
          </a:xfrm>
        </p:spPr>
        <p:txBody>
          <a:bodyPr/>
          <a:lstStyle/>
          <a:p>
            <a:r>
              <a:rPr lang="en-US" dirty="0"/>
              <a:t>HL-LHC CMS Upgrades          Risk Analysis and Covid-19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91397" y="6518551"/>
            <a:ext cx="2987059" cy="302058"/>
          </a:xfrm>
        </p:spPr>
        <p:txBody>
          <a:bodyPr/>
          <a:lstStyle/>
          <a:p>
            <a:r>
              <a:rPr lang="en-US"/>
              <a:t>Lucas Taylor   NSF Annual Review, 25 Aug 2021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7F459-4589-D642-A337-5343D35BC62F}"/>
              </a:ext>
            </a:extLst>
          </p:cNvPr>
          <p:cNvSpPr txBox="1"/>
          <p:nvPr/>
        </p:nvSpPr>
        <p:spPr>
          <a:xfrm>
            <a:off x="5962289" y="212524"/>
            <a:ext cx="310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522413" algn="l"/>
              </a:tabLst>
            </a:pPr>
            <a:r>
              <a:rPr lang="en-US" sz="1400" dirty="0">
                <a:solidFill>
                  <a:schemeClr val="accent1"/>
                </a:solidFill>
              </a:rPr>
              <a:t>Risk Register 	</a:t>
            </a:r>
            <a:r>
              <a:rPr lang="en-US" sz="1400" dirty="0">
                <a:solidFill>
                  <a:srgbClr val="0000FF"/>
                </a:solidFill>
                <a:sym typeface="Wingdings"/>
              </a:rPr>
              <a:t> CMS-doc-12897</a:t>
            </a:r>
            <a:endParaRPr lang="en-US" sz="1400" dirty="0">
              <a:solidFill>
                <a:srgbClr val="0000FF"/>
              </a:solidFill>
            </a:endParaRPr>
          </a:p>
          <a:p>
            <a:pPr>
              <a:tabLst>
                <a:tab pos="1522413" algn="l"/>
              </a:tabLst>
            </a:pPr>
            <a:r>
              <a:rPr lang="en-US" sz="1400" dirty="0">
                <a:solidFill>
                  <a:schemeClr val="accent1"/>
                </a:solidFill>
              </a:rPr>
              <a:t>Risk Mngt. Plan 	</a:t>
            </a:r>
            <a:r>
              <a:rPr lang="en-US" sz="1400" dirty="0">
                <a:solidFill>
                  <a:srgbClr val="0000FF"/>
                </a:solidFill>
                <a:sym typeface="Wingdings"/>
              </a:rPr>
              <a:t> CMS-doc-13408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C8522-3655-F84F-9A37-6DA1635FAA30}"/>
              </a:ext>
            </a:extLst>
          </p:cNvPr>
          <p:cNvSpPr txBox="1"/>
          <p:nvPr/>
        </p:nvSpPr>
        <p:spPr>
          <a:xfrm>
            <a:off x="114800" y="17330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45911-5AF0-3F45-A458-82C55D4C5419}"/>
              </a:ext>
            </a:extLst>
          </p:cNvPr>
          <p:cNvSpPr txBox="1"/>
          <p:nvPr/>
        </p:nvSpPr>
        <p:spPr>
          <a:xfrm>
            <a:off x="114800" y="21640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748C3-AD83-E94D-929C-217B2C62E671}"/>
              </a:ext>
            </a:extLst>
          </p:cNvPr>
          <p:cNvSpPr txBox="1"/>
          <p:nvPr/>
        </p:nvSpPr>
        <p:spPr>
          <a:xfrm>
            <a:off x="114800" y="23774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E48BE-4447-C74D-B949-9123EEAFCF7D}"/>
              </a:ext>
            </a:extLst>
          </p:cNvPr>
          <p:cNvSpPr txBox="1"/>
          <p:nvPr/>
        </p:nvSpPr>
        <p:spPr>
          <a:xfrm>
            <a:off x="114800" y="58739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BAF1DE-AB57-3646-B798-38D25CF6C8F9}"/>
              </a:ext>
            </a:extLst>
          </p:cNvPr>
          <p:cNvSpPr txBox="1"/>
          <p:nvPr/>
        </p:nvSpPr>
        <p:spPr>
          <a:xfrm>
            <a:off x="365168" y="62005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4B939-DB4E-C64A-862D-FD396A414D42}"/>
              </a:ext>
            </a:extLst>
          </p:cNvPr>
          <p:cNvSpPr txBox="1"/>
          <p:nvPr/>
        </p:nvSpPr>
        <p:spPr>
          <a:xfrm>
            <a:off x="515373" y="6178753"/>
            <a:ext cx="1362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Common risks</a:t>
            </a:r>
          </a:p>
        </p:txBody>
      </p:sp>
    </p:spTree>
    <p:extLst>
      <p:ext uri="{BB962C8B-B14F-4D97-AF65-F5344CB8AC3E}">
        <p14:creationId xmlns:p14="http://schemas.microsoft.com/office/powerpoint/2010/main" val="11009486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D500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rgbClr val="C80005"/>
          </a:solidFill>
        </a:ln>
      </a:spPr>
      <a:bodyPr wrap="square" rtlCol="0" anchor="ctr">
        <a:spAutoFit/>
      </a:bodyPr>
      <a:lstStyle>
        <a:defPPr algn="ctr">
          <a:defRPr sz="2400" b="1" dirty="0">
            <a:solidFill>
              <a:srgbClr val="0000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50408</TotalTime>
  <Words>3763</Words>
  <Application>Microsoft Macintosh PowerPoint</Application>
  <PresentationFormat>On-screen Show (4:3)</PresentationFormat>
  <Paragraphs>425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ＭＳ Ｐゴシック</vt:lpstr>
      <vt:lpstr>Arial</vt:lpstr>
      <vt:lpstr>Calibri</vt:lpstr>
      <vt:lpstr>Courier New</vt:lpstr>
      <vt:lpstr>Geneva</vt:lpstr>
      <vt:lpstr>Helvetica</vt:lpstr>
      <vt:lpstr>Helvetica Neue</vt:lpstr>
      <vt:lpstr>Times</vt:lpstr>
      <vt:lpstr>Times New Roman</vt:lpstr>
      <vt:lpstr>Wingdings</vt:lpstr>
      <vt:lpstr>1_Office Theme</vt:lpstr>
      <vt:lpstr>Risk Analysis and Covid-19</vt:lpstr>
      <vt:lpstr>Outline</vt:lpstr>
      <vt:lpstr>Outline</vt:lpstr>
      <vt:lpstr>Risk Management Process</vt:lpstr>
      <vt:lpstr>Risk Management Process</vt:lpstr>
      <vt:lpstr>Cost estimate uncertainty (EU)</vt:lpstr>
      <vt:lpstr>Risks</vt:lpstr>
      <vt:lpstr>Risk changes since MREFC / pandemic start</vt:lpstr>
      <vt:lpstr>High Rank Risks</vt:lpstr>
      <vt:lpstr>Contingency Analysis</vt:lpstr>
      <vt:lpstr>Cost contingency  (non-Covid risks)</vt:lpstr>
      <vt:lpstr>Schedule delays since MREFC start</vt:lpstr>
      <vt:lpstr>Schedule delays since MREFC start</vt:lpstr>
      <vt:lpstr>Non-Covid risk MC analysis  –  TFPX example</vt:lpstr>
      <vt:lpstr>Non-Covid-19 schedule risk</vt:lpstr>
      <vt:lpstr>Non-Covid-19 schedule risk</vt:lpstr>
      <vt:lpstr>Non-Covid-19 schedule risk</vt:lpstr>
      <vt:lpstr>Outline</vt:lpstr>
      <vt:lpstr>Covid-19 impacts</vt:lpstr>
      <vt:lpstr>Covid-19 costs incurred so far</vt:lpstr>
      <vt:lpstr>Covid-19 scenario analysis model</vt:lpstr>
      <vt:lpstr>Covid-19 scenarios  –  Working efficiencies</vt:lpstr>
      <vt:lpstr>Covid-19 potential future cost impacts</vt:lpstr>
      <vt:lpstr>Covid-19:   Cost impacts</vt:lpstr>
      <vt:lpstr>Non-Covid-19 + Covid-19:   Schedule impacts</vt:lpstr>
      <vt:lpstr>Outline</vt:lpstr>
      <vt:lpstr>Towards a re-baseline</vt:lpstr>
      <vt:lpstr>Summary – numbers</vt:lpstr>
      <vt:lpstr>Summary</vt:lpstr>
      <vt:lpstr>Thank you</vt:lpstr>
      <vt:lpstr>Covid-19 scenarios – Schedule impacts</vt:lpstr>
    </vt:vector>
  </TitlesOfParts>
  <Manager/>
  <Company>Fermilab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</dc:title>
  <dc:subject/>
  <dc:creator>Lucas Taylor</dc:creator>
  <cp:keywords/>
  <dc:description/>
  <cp:lastModifiedBy>Lucas Taylor</cp:lastModifiedBy>
  <cp:revision>2472</cp:revision>
  <cp:lastPrinted>2013-06-05T20:36:15Z</cp:lastPrinted>
  <dcterms:created xsi:type="dcterms:W3CDTF">2013-01-14T20:46:18Z</dcterms:created>
  <dcterms:modified xsi:type="dcterms:W3CDTF">2021-08-25T14:27:13Z</dcterms:modified>
  <cp:category/>
</cp:coreProperties>
</file>