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22"/>
  </p:notesMasterIdLst>
  <p:handoutMasterIdLst>
    <p:handoutMasterId r:id="rId23"/>
  </p:handoutMasterIdLst>
  <p:sldIdLst>
    <p:sldId id="256" r:id="rId2"/>
    <p:sldId id="2018" r:id="rId3"/>
    <p:sldId id="2003" r:id="rId4"/>
    <p:sldId id="2006" r:id="rId5"/>
    <p:sldId id="2027" r:id="rId6"/>
    <p:sldId id="2019" r:id="rId7"/>
    <p:sldId id="2021" r:id="rId8"/>
    <p:sldId id="2026" r:id="rId9"/>
    <p:sldId id="2015" r:id="rId10"/>
    <p:sldId id="2016" r:id="rId11"/>
    <p:sldId id="2032" r:id="rId12"/>
    <p:sldId id="464" r:id="rId13"/>
    <p:sldId id="2025" r:id="rId14"/>
    <p:sldId id="2022" r:id="rId15"/>
    <p:sldId id="2024" r:id="rId16"/>
    <p:sldId id="2028" r:id="rId17"/>
    <p:sldId id="2029" r:id="rId18"/>
    <p:sldId id="2030" r:id="rId19"/>
    <p:sldId id="2031" r:id="rId20"/>
    <p:sldId id="2014" r:id="rId21"/>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F820B35-8842-4CDE-853D-E91D5AFC2D50}">
          <p14:sldIdLst>
            <p14:sldId id="256"/>
            <p14:sldId id="2018"/>
            <p14:sldId id="2003"/>
          </p14:sldIdLst>
        </p14:section>
        <p14:section name="Systems Engr. Implementation" id="{E5481146-82FC-444C-8A35-CCA50930DB91}">
          <p14:sldIdLst>
            <p14:sldId id="2006"/>
            <p14:sldId id="2027"/>
          </p14:sldIdLst>
        </p14:section>
        <p14:section name="QAP" id="{C5F79CCB-4E05-4915-B7F3-F473BFB8F3CE}">
          <p14:sldIdLst>
            <p14:sldId id="2019"/>
            <p14:sldId id="2021"/>
          </p14:sldIdLst>
        </p14:section>
        <p14:section name="Recommendations" id="{A53682B9-3A01-4E33-9CEB-FEA8BC47EB66}">
          <p14:sldIdLst>
            <p14:sldId id="2026"/>
            <p14:sldId id="2015"/>
            <p14:sldId id="2016"/>
            <p14:sldId id="2032"/>
          </p14:sldIdLst>
        </p14:section>
        <p14:section name="Interface Control" id="{8D6A7F28-64C5-4720-A253-C6EC8ECA7F6D}">
          <p14:sldIdLst>
            <p14:sldId id="464"/>
            <p14:sldId id="2025"/>
          </p14:sldIdLst>
        </p14:section>
        <p14:section name="Requirements Flow Down" id="{2A00212A-68BB-4421-A2E3-1D2898E1351E}">
          <p14:sldIdLst>
            <p14:sldId id="2022"/>
            <p14:sldId id="2024"/>
          </p14:sldIdLst>
        </p14:section>
        <p14:section name="QAQC Examples" id="{F10B6427-D63C-4691-B8F2-630FC14DB7CD}">
          <p14:sldIdLst>
            <p14:sldId id="2028"/>
            <p14:sldId id="2029"/>
            <p14:sldId id="2030"/>
            <p14:sldId id="2031"/>
            <p14:sldId id="2014"/>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rl Smolenski" initials="KS" lastIdx="1" clrIdx="0">
    <p:extLst>
      <p:ext uri="{19B8F6BF-5375-455C-9EA6-DF929625EA0E}">
        <p15:presenceInfo xmlns:p15="http://schemas.microsoft.com/office/powerpoint/2012/main" userId="25798678ff27488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06" autoAdjust="0"/>
    <p:restoredTop sz="86474"/>
  </p:normalViewPr>
  <p:slideViewPr>
    <p:cSldViewPr snapToGrid="0" snapToObjects="1">
      <p:cViewPr>
        <p:scale>
          <a:sx n="136" d="100"/>
          <a:sy n="136" d="100"/>
        </p:scale>
        <p:origin x="62" y="41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AA541B22-8FAF-6643-8D16-E06816D9A117}" type="datetimeFigureOut">
              <a:rPr lang="en-US" smtClean="0"/>
              <a:t>8/24/2021</a:t>
            </a:fld>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2B3205BE-AD92-1842-99B4-B586308111B9}" type="slidenum">
              <a:rPr lang="en-US" smtClean="0"/>
              <a:t>‹#›</a:t>
            </a:fld>
            <a:endParaRPr lang="en-US"/>
          </a:p>
        </p:txBody>
      </p:sp>
    </p:spTree>
    <p:extLst>
      <p:ext uri="{BB962C8B-B14F-4D97-AF65-F5344CB8AC3E}">
        <p14:creationId xmlns:p14="http://schemas.microsoft.com/office/powerpoint/2010/main" val="9832933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5849545A-F1CA-5F44-8840-DFFA10C60412}" type="datetimeFigureOut">
              <a:rPr lang="en-US" smtClean="0"/>
              <a:t>8/24/2021</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29C01251-7F3A-2E4D-B398-C16DFD606FB1}" type="slidenum">
              <a:rPr lang="en-US" smtClean="0"/>
              <a:t>‹#›</a:t>
            </a:fld>
            <a:endParaRPr lang="en-US"/>
          </a:p>
        </p:txBody>
      </p:sp>
    </p:spTree>
    <p:extLst>
      <p:ext uri="{BB962C8B-B14F-4D97-AF65-F5344CB8AC3E}">
        <p14:creationId xmlns:p14="http://schemas.microsoft.com/office/powerpoint/2010/main" val="1078570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5503" y="1034739"/>
            <a:ext cx="7428053" cy="1488542"/>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2704709"/>
            <a:ext cx="6858000" cy="1045488"/>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7" name="Picture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3873500"/>
            <a:ext cx="9144000" cy="2578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5403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837" y="972273"/>
            <a:ext cx="7886700" cy="5521124"/>
          </a:xfrm>
          <a:prstGeom prst="rect">
            <a:avLst/>
          </a:prstGeom>
        </p:spPr>
        <p:txBody>
          <a:bodyPr>
            <a:normAutofit/>
          </a:bodyPr>
          <a:lstStyle>
            <a:lvl1pPr marL="228600" indent="-228600">
              <a:buClr>
                <a:srgbClr val="FF0000"/>
              </a:buClr>
              <a:buFont typeface="Wingdings" charset="2"/>
              <a:buChar char="§"/>
              <a:defRPr/>
            </a:lvl1pPr>
            <a:lvl2pPr marL="685800" indent="-228600">
              <a:buClr>
                <a:srgbClr val="0070C0"/>
              </a:buClr>
              <a:buSzPct val="90000"/>
              <a:buFont typeface="Wingdings" charset="2"/>
              <a:buChar char="§"/>
              <a:defRPr>
                <a:solidFill>
                  <a:srgbClr val="0070C0"/>
                </a:solidFill>
              </a:defRPr>
            </a:lvl2pPr>
            <a:lvl3pPr marL="1143000" indent="-228600">
              <a:buSzPct val="80000"/>
              <a:buFont typeface="Wingdings" charset="2"/>
              <a:buChar char="§"/>
              <a:defRPr/>
            </a:lvl3pPr>
            <a:lvl4pPr marL="1600200" indent="-228600">
              <a:buSzPct val="80000"/>
              <a:buFont typeface="Arial" charset="0"/>
              <a:buChar char="•"/>
              <a:defRPr/>
            </a:lvl4pPr>
            <a:lvl5pPr>
              <a:buSzPct val="6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1"/>
          <p:cNvSpPr txBox="1">
            <a:spLocks/>
          </p:cNvSpPr>
          <p:nvPr userDrawn="1"/>
        </p:nvSpPr>
        <p:spPr bwMode="auto">
          <a:xfrm>
            <a:off x="1592263" y="111125"/>
            <a:ext cx="7408862" cy="698500"/>
          </a:xfrm>
          <a:prstGeom prst="rect">
            <a:avLst/>
          </a:prstGeom>
          <a:gradFill rotWithShape="1">
            <a:gsLst>
              <a:gs pos="0">
                <a:srgbClr val="00EEFF"/>
              </a:gs>
              <a:gs pos="100000">
                <a:srgbClr val="FFFFFF"/>
              </a:gs>
            </a:gsLst>
            <a:lin ang="0" scaled="1"/>
          </a:gradFill>
          <a:ln>
            <a:noFill/>
          </a:ln>
          <a:extLst>
            <a:ext uri="{FAA26D3D-D897-4be2-8F04-BA451C77F1D7}">
              <ma14:placeholderFlag xmlns:ma14="http://schemas.microsoft.com/office/mac/drawingml/2011/main" xmlns="" val="1"/>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solidFill>
                <a:srgbClr val="FF0000"/>
              </a:solidFill>
            </a:endParaRPr>
          </a:p>
        </p:txBody>
      </p:sp>
      <p:sp>
        <p:nvSpPr>
          <p:cNvPr id="2" name="Title 1"/>
          <p:cNvSpPr>
            <a:spLocks noGrp="1"/>
          </p:cNvSpPr>
          <p:nvPr>
            <p:ph type="title"/>
          </p:nvPr>
        </p:nvSpPr>
        <p:spPr>
          <a:xfrm>
            <a:off x="1584305" y="149727"/>
            <a:ext cx="7405245" cy="625776"/>
          </a:xfrm>
          <a:prstGeom prst="rect">
            <a:avLst/>
          </a:prstGeom>
        </p:spPr>
        <p:txBody>
          <a:bodyPr/>
          <a:lstStyle>
            <a:lvl1pPr>
              <a:defRPr>
                <a:solidFill>
                  <a:srgbClr val="FF0000"/>
                </a:solidFill>
              </a:defRPr>
            </a:lvl1pPr>
          </a:lstStyle>
          <a:p>
            <a:r>
              <a:rPr lang="en-US" dirty="0"/>
              <a:t>Click to edit Master title style</a:t>
            </a:r>
          </a:p>
        </p:txBody>
      </p:sp>
    </p:spTree>
    <p:extLst>
      <p:ext uri="{BB962C8B-B14F-4D97-AF65-F5344CB8AC3E}">
        <p14:creationId xmlns:p14="http://schemas.microsoft.com/office/powerpoint/2010/main" val="898946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txBox="1">
            <a:spLocks/>
          </p:cNvSpPr>
          <p:nvPr userDrawn="1"/>
        </p:nvSpPr>
        <p:spPr bwMode="auto">
          <a:xfrm>
            <a:off x="1592263" y="111125"/>
            <a:ext cx="7408862" cy="698500"/>
          </a:xfrm>
          <a:prstGeom prst="rect">
            <a:avLst/>
          </a:prstGeom>
          <a:gradFill rotWithShape="1">
            <a:gsLst>
              <a:gs pos="0">
                <a:srgbClr val="00EEFF"/>
              </a:gs>
              <a:gs pos="100000">
                <a:srgbClr val="FFFFFF"/>
              </a:gs>
            </a:gsLst>
            <a:lin ang="0" scaled="1"/>
          </a:gradFill>
          <a:ln>
            <a:noFill/>
          </a:ln>
          <a:extLst>
            <a:ext uri="{FAA26D3D-D897-4be2-8F04-BA451C77F1D7}">
              <ma14:placeholderFlag xmlns:ma14="http://schemas.microsoft.com/office/mac/drawingml/2011/main" xmlns="" val="1"/>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solidFill>
                <a:srgbClr val="FF0000"/>
              </a:solidFill>
            </a:endParaRPr>
          </a:p>
        </p:txBody>
      </p:sp>
      <p:sp>
        <p:nvSpPr>
          <p:cNvPr id="7" name="Title 1"/>
          <p:cNvSpPr>
            <a:spLocks noGrp="1"/>
          </p:cNvSpPr>
          <p:nvPr>
            <p:ph type="title"/>
          </p:nvPr>
        </p:nvSpPr>
        <p:spPr>
          <a:xfrm>
            <a:off x="1584305" y="161300"/>
            <a:ext cx="7405245" cy="625776"/>
          </a:xfrm>
          <a:prstGeom prst="rect">
            <a:avLst/>
          </a:prstGeom>
        </p:spPr>
        <p:txBody>
          <a:bodyPr/>
          <a:lstStyle>
            <a:lvl1pPr>
              <a:defRPr>
                <a:solidFill>
                  <a:srgbClr val="FF0000"/>
                </a:solidFill>
              </a:defRPr>
            </a:lvl1pPr>
          </a:lstStyle>
          <a:p>
            <a:r>
              <a:rPr lang="en-US" dirty="0"/>
              <a:t>Click to edit Master title style</a:t>
            </a:r>
          </a:p>
        </p:txBody>
      </p:sp>
    </p:spTree>
    <p:extLst>
      <p:ext uri="{BB962C8B-B14F-4D97-AF65-F5344CB8AC3E}">
        <p14:creationId xmlns:p14="http://schemas.microsoft.com/office/powerpoint/2010/main" val="2553614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3"/>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7313" y="53975"/>
            <a:ext cx="1387475" cy="884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extBox 8"/>
          <p:cNvSpPr txBox="1"/>
          <p:nvPr userDrawn="1"/>
        </p:nvSpPr>
        <p:spPr>
          <a:xfrm>
            <a:off x="87313" y="6617788"/>
            <a:ext cx="8983535" cy="307777"/>
          </a:xfrm>
          <a:prstGeom prst="rect">
            <a:avLst/>
          </a:prstGeom>
          <a:noFill/>
        </p:spPr>
        <p:txBody>
          <a:bodyPr wrap="square" rtlCol="0">
            <a:spAutoFit/>
          </a:bodyPr>
          <a:lstStyle/>
          <a:p>
            <a:r>
              <a:rPr lang="en-US" sz="1400" dirty="0">
                <a:solidFill>
                  <a:schemeClr val="bg1">
                    <a:lumMod val="65000"/>
                  </a:schemeClr>
                </a:solidFill>
              </a:rPr>
              <a:t>Karl Smolenski        Slides for AR1          </a:t>
            </a:r>
            <a:r>
              <a:rPr lang="en-US" sz="1400" baseline="0" dirty="0">
                <a:solidFill>
                  <a:schemeClr val="bg1">
                    <a:lumMod val="65000"/>
                  </a:schemeClr>
                </a:solidFill>
              </a:rPr>
              <a:t>          HL-LHC Project Management Meeting                                   Aug. 25,  2021   p.</a:t>
            </a:r>
            <a:fld id="{5C161CC7-EC4D-4743-A603-1D6B5005C450}" type="slidenum">
              <a:rPr lang="en-US" sz="1400" baseline="0" smtClean="0">
                <a:solidFill>
                  <a:schemeClr val="bg1">
                    <a:lumMod val="65000"/>
                  </a:schemeClr>
                </a:solidFill>
              </a:rPr>
              <a:t>‹#›</a:t>
            </a:fld>
            <a:r>
              <a:rPr lang="en-US" sz="1400" baseline="0" dirty="0">
                <a:solidFill>
                  <a:schemeClr val="bg1">
                    <a:lumMod val="65000"/>
                  </a:schemeClr>
                </a:solidFill>
              </a:rPr>
              <a:t>       </a:t>
            </a:r>
            <a:endParaRPr lang="en-US" sz="1400" dirty="0">
              <a:solidFill>
                <a:schemeClr val="bg1">
                  <a:lumMod val="65000"/>
                </a:schemeClr>
              </a:solidFill>
            </a:endParaRPr>
          </a:p>
        </p:txBody>
      </p:sp>
      <p:cxnSp>
        <p:nvCxnSpPr>
          <p:cNvPr id="10" name="Straight Connector 9"/>
          <p:cNvCxnSpPr/>
          <p:nvPr userDrawn="1"/>
        </p:nvCxnSpPr>
        <p:spPr>
          <a:xfrm>
            <a:off x="21590" y="6681586"/>
            <a:ext cx="9144000" cy="0"/>
          </a:xfrm>
          <a:prstGeom prst="line">
            <a:avLst/>
          </a:prstGeom>
          <a:ln w="317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07054425"/>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cms-docdb.cern.ch/cgi-bin/DocDB/ShowDocument?docid=13281&amp;asof=2099-12-31" TargetMode="External"/><Relationship Id="rId3" Type="http://schemas.openxmlformats.org/officeDocument/2006/relationships/image" Target="../media/image11.emf"/><Relationship Id="rId7" Type="http://schemas.openxmlformats.org/officeDocument/2006/relationships/image" Target="../media/image15.emf"/><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s>
</file>

<file path=ppt/slides/_rels/slide16.xml.rels><?xml version="1.0" encoding="UTF-8" standalone="yes"?>
<Relationships xmlns="http://schemas.openxmlformats.org/package/2006/relationships"><Relationship Id="rId3" Type="http://schemas.openxmlformats.org/officeDocument/2006/relationships/hyperlink" Target="https://cms-docdb.cern.ch/cgi-bin/DocDB/ShowDocument?docid=13281&amp;asof=2099-12-31" TargetMode="External"/><Relationship Id="rId2" Type="http://schemas.openxmlformats.org/officeDocument/2006/relationships/hyperlink" Target="https://cms-docdb.cern.ch/cgi-bin/DocDB/ShowDocument?docid=13318&amp;asof=2099-12-31" TargetMode="Externa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cms-docdb.cern.ch/cgi-bin/DocDB/ShowDocument?docid=12907&amp;asof=2099-12-31" TargetMode="External"/><Relationship Id="rId2" Type="http://schemas.openxmlformats.org/officeDocument/2006/relationships/hyperlink" Target="https://cms-docdb.cern.ch/cgi-bin/DocDB/ShowDocument?docid=13194&amp;asof=2099-12-31" TargetMode="External"/><Relationship Id="rId1" Type="http://schemas.openxmlformats.org/officeDocument/2006/relationships/slideLayout" Target="../slideLayouts/slideLayout2.xml"/><Relationship Id="rId4" Type="http://schemas.openxmlformats.org/officeDocument/2006/relationships/hyperlink" Target="https://cms-docdb.cern.ch/cgi-bin/DocDB/ShowDocument?docid=13093&amp;asof=2099-12-31"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cms-docdb.cern.ch/cgi-bin/DocDB/ShowDocument?docid=13281&amp;asof=2099-12-31" TargetMode="External"/><Relationship Id="rId2" Type="http://schemas.openxmlformats.org/officeDocument/2006/relationships/hyperlink" Target="https://cms-docdb.cern.ch/cgi-bin/DocDB/ShowDocument?docid=13317&amp;asof=2099-12-31" TargetMode="External"/><Relationship Id="rId1" Type="http://schemas.openxmlformats.org/officeDocument/2006/relationships/slideLayout" Target="../slideLayouts/slideLayout2.xml"/><Relationship Id="rId5" Type="http://schemas.openxmlformats.org/officeDocument/2006/relationships/hyperlink" Target="https://cms-docdb.cern.ch/cgi-bin/DocDB/ShowDocument?docid=13318&amp;asof=2099-12-31" TargetMode="External"/><Relationship Id="rId4" Type="http://schemas.openxmlformats.org/officeDocument/2006/relationships/hyperlink" Target="https://cms-docdb.cern.ch/cgi-bin/DocDB/ShowDocument?docid=13304&amp;asof=2099-12-31"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cms-docdb.cern.ch/cgi-bin/DocDB/ShowDocument?docid=14309" TargetMode="External"/><Relationship Id="rId2" Type="http://schemas.openxmlformats.org/officeDocument/2006/relationships/hyperlink" Target="https://cms-docdb.cern.ch/cgi-bin/DocDB/ShowDocument?docid=13905"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4258" y="964998"/>
            <a:ext cx="8234724" cy="1326843"/>
          </a:xfrm>
        </p:spPr>
        <p:txBody>
          <a:bodyPr/>
          <a:lstStyle/>
          <a:p>
            <a:pPr algn="l"/>
            <a:r>
              <a:rPr lang="en-US" sz="4800" b="1" dirty="0">
                <a:solidFill>
                  <a:srgbClr val="FF0000"/>
                </a:solidFill>
              </a:rPr>
              <a:t>Systems Engineering and   Quality Assurance</a:t>
            </a:r>
          </a:p>
        </p:txBody>
      </p:sp>
      <p:sp>
        <p:nvSpPr>
          <p:cNvPr id="3" name="Subtitle 2"/>
          <p:cNvSpPr>
            <a:spLocks noGrp="1"/>
          </p:cNvSpPr>
          <p:nvPr>
            <p:ph type="subTitle" idx="1"/>
          </p:nvPr>
        </p:nvSpPr>
        <p:spPr>
          <a:xfrm>
            <a:off x="289497" y="2277746"/>
            <a:ext cx="9966459" cy="1567500"/>
          </a:xfrm>
        </p:spPr>
        <p:txBody>
          <a:bodyPr/>
          <a:lstStyle/>
          <a:p>
            <a:pPr algn="l">
              <a:lnSpc>
                <a:spcPct val="100000"/>
              </a:lnSpc>
            </a:pPr>
            <a:r>
              <a:rPr lang="en-US" dirty="0">
                <a:solidFill>
                  <a:srgbClr val="0070C0"/>
                </a:solidFill>
              </a:rPr>
              <a:t>Karl Smolenski, Systems Engineer</a:t>
            </a:r>
          </a:p>
          <a:p>
            <a:pPr algn="l"/>
            <a:r>
              <a:rPr lang="en-US" dirty="0"/>
              <a:t>HL-LHC Project Management Meeting </a:t>
            </a:r>
          </a:p>
          <a:p>
            <a:pPr algn="l"/>
            <a:r>
              <a:rPr lang="en-US" dirty="0"/>
              <a:t>Aug 25, 2021 - </a:t>
            </a:r>
            <a:r>
              <a:rPr lang="en-US" sz="2000" i="1" dirty="0">
                <a:solidFill>
                  <a:schemeClr val="bg1">
                    <a:lumMod val="75000"/>
                  </a:schemeClr>
                </a:solidFill>
              </a:rPr>
              <a:t>Draft updated Aug. 24, 2021 for minor layout / clarification</a:t>
            </a:r>
            <a:endParaRPr lang="en-US" i="1" dirty="0">
              <a:solidFill>
                <a:schemeClr val="bg1">
                  <a:lumMod val="75000"/>
                </a:schemeClr>
              </a:solidFill>
            </a:endParaRPr>
          </a:p>
          <a:p>
            <a:pPr algn="l"/>
            <a:endParaRPr lang="en-US" dirty="0"/>
          </a:p>
        </p:txBody>
      </p:sp>
    </p:spTree>
    <p:extLst>
      <p:ext uri="{BB962C8B-B14F-4D97-AF65-F5344CB8AC3E}">
        <p14:creationId xmlns:p14="http://schemas.microsoft.com/office/powerpoint/2010/main" val="1064354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BD70AF-7078-CE48-BBC3-19F3D24DE6E5}"/>
              </a:ext>
            </a:extLst>
          </p:cNvPr>
          <p:cNvSpPr>
            <a:spLocks noGrp="1"/>
          </p:cNvSpPr>
          <p:nvPr>
            <p:ph idx="1"/>
          </p:nvPr>
        </p:nvSpPr>
        <p:spPr>
          <a:xfrm>
            <a:off x="426836" y="972273"/>
            <a:ext cx="8301527" cy="5521124"/>
          </a:xfrm>
        </p:spPr>
        <p:txBody>
          <a:bodyPr>
            <a:normAutofit/>
          </a:bodyPr>
          <a:lstStyle/>
          <a:p>
            <a:r>
              <a:rPr lang="en-US" dirty="0"/>
              <a:t>Configuration Management</a:t>
            </a:r>
          </a:p>
          <a:p>
            <a:pPr lvl="1"/>
            <a:r>
              <a:rPr lang="en-US" dirty="0"/>
              <a:t>Distributed data management systems for designs (CAD, Manufacturing, ASICs design, software, and circuits) makes this challenging.</a:t>
            </a:r>
          </a:p>
          <a:p>
            <a:pPr lvl="1"/>
            <a:r>
              <a:rPr lang="en-US" dirty="0"/>
              <a:t>Typically, at each L3 level data is collected via local systems.  For example:  TFPX mechanical drawings at Cornell U vs. electronics drawings at Rice U.  Version control is implemented and tracked within these system.  </a:t>
            </a:r>
          </a:p>
          <a:p>
            <a:pPr lvl="1"/>
            <a:r>
              <a:rPr lang="en-US" dirty="0"/>
              <a:t>EDR / ESR leads to approval of a final design configuration.  Design data are then transferred to the CERN central EDMS system.  </a:t>
            </a:r>
          </a:p>
          <a:p>
            <a:pPr lvl="1"/>
            <a:r>
              <a:rPr lang="en-US" dirty="0"/>
              <a:t>Full configuration / version control is then applied to the CERN EDMS system</a:t>
            </a:r>
          </a:p>
        </p:txBody>
      </p:sp>
      <p:sp>
        <p:nvSpPr>
          <p:cNvPr id="3" name="Title 2">
            <a:extLst>
              <a:ext uri="{FF2B5EF4-FFF2-40B4-BE49-F238E27FC236}">
                <a16:creationId xmlns:a16="http://schemas.microsoft.com/office/drawing/2014/main" id="{0101E28B-67DD-0041-AE88-8D85864E0828}"/>
              </a:ext>
            </a:extLst>
          </p:cNvPr>
          <p:cNvSpPr>
            <a:spLocks noGrp="1"/>
          </p:cNvSpPr>
          <p:nvPr>
            <p:ph type="title"/>
          </p:nvPr>
        </p:nvSpPr>
        <p:spPr/>
        <p:txBody>
          <a:bodyPr/>
          <a:lstStyle/>
          <a:p>
            <a:r>
              <a:rPr lang="en-US" sz="4000" dirty="0"/>
              <a:t>FDR Recommendations – (2)</a:t>
            </a:r>
          </a:p>
        </p:txBody>
      </p:sp>
    </p:spTree>
    <p:extLst>
      <p:ext uri="{BB962C8B-B14F-4D97-AF65-F5344CB8AC3E}">
        <p14:creationId xmlns:p14="http://schemas.microsoft.com/office/powerpoint/2010/main" val="2200702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BD70AF-7078-CE48-BBC3-19F3D24DE6E5}"/>
              </a:ext>
            </a:extLst>
          </p:cNvPr>
          <p:cNvSpPr>
            <a:spLocks noGrp="1"/>
          </p:cNvSpPr>
          <p:nvPr>
            <p:ph idx="1"/>
          </p:nvPr>
        </p:nvSpPr>
        <p:spPr>
          <a:xfrm>
            <a:off x="426836" y="972273"/>
            <a:ext cx="8301527" cy="5521124"/>
          </a:xfrm>
        </p:spPr>
        <p:txBody>
          <a:bodyPr>
            <a:normAutofit/>
          </a:bodyPr>
          <a:lstStyle/>
          <a:p>
            <a:r>
              <a:rPr lang="en-US" dirty="0"/>
              <a:t>Configuration Management</a:t>
            </a:r>
          </a:p>
          <a:p>
            <a:pPr lvl="1"/>
            <a:r>
              <a:rPr lang="en-US" dirty="0"/>
              <a:t>Implemented for “Early” </a:t>
            </a:r>
            <a:r>
              <a:rPr lang="en-US" dirty="0" err="1"/>
              <a:t>Componets</a:t>
            </a:r>
            <a:r>
              <a:rPr lang="en-US" dirty="0"/>
              <a:t> (GE21 </a:t>
            </a:r>
            <a:r>
              <a:rPr lang="en-US" dirty="0" err="1"/>
              <a:t>Optohybrids</a:t>
            </a:r>
            <a:r>
              <a:rPr lang="en-US" dirty="0"/>
              <a:t>) </a:t>
            </a:r>
          </a:p>
        </p:txBody>
      </p:sp>
      <p:sp>
        <p:nvSpPr>
          <p:cNvPr id="3" name="Title 2">
            <a:extLst>
              <a:ext uri="{FF2B5EF4-FFF2-40B4-BE49-F238E27FC236}">
                <a16:creationId xmlns:a16="http://schemas.microsoft.com/office/drawing/2014/main" id="{0101E28B-67DD-0041-AE88-8D85864E0828}"/>
              </a:ext>
            </a:extLst>
          </p:cNvPr>
          <p:cNvSpPr>
            <a:spLocks noGrp="1"/>
          </p:cNvSpPr>
          <p:nvPr>
            <p:ph type="title"/>
          </p:nvPr>
        </p:nvSpPr>
        <p:spPr/>
        <p:txBody>
          <a:bodyPr/>
          <a:lstStyle/>
          <a:p>
            <a:r>
              <a:rPr lang="en-US" sz="4000" dirty="0"/>
              <a:t>FDR Recommendations – (2)</a:t>
            </a:r>
          </a:p>
        </p:txBody>
      </p:sp>
      <p:pic>
        <p:nvPicPr>
          <p:cNvPr id="5" name="Picture 4">
            <a:extLst>
              <a:ext uri="{FF2B5EF4-FFF2-40B4-BE49-F238E27FC236}">
                <a16:creationId xmlns:a16="http://schemas.microsoft.com/office/drawing/2014/main" id="{A8FB9CD4-7E03-4DBA-B194-18E127E5ECCC}"/>
              </a:ext>
            </a:extLst>
          </p:cNvPr>
          <p:cNvPicPr>
            <a:picLocks noChangeAspect="1"/>
          </p:cNvPicPr>
          <p:nvPr/>
        </p:nvPicPr>
        <p:blipFill>
          <a:blip r:embed="rId2"/>
          <a:stretch>
            <a:fillRect/>
          </a:stretch>
        </p:blipFill>
        <p:spPr>
          <a:xfrm>
            <a:off x="75038" y="2036906"/>
            <a:ext cx="8912249" cy="3786377"/>
          </a:xfrm>
          <a:prstGeom prst="rect">
            <a:avLst/>
          </a:prstGeom>
        </p:spPr>
      </p:pic>
    </p:spTree>
    <p:extLst>
      <p:ext uri="{BB962C8B-B14F-4D97-AF65-F5344CB8AC3E}">
        <p14:creationId xmlns:p14="http://schemas.microsoft.com/office/powerpoint/2010/main" val="2731990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sz="4000" dirty="0">
                <a:solidFill>
                  <a:srgbClr val="D50001"/>
                </a:solidFill>
              </a:rPr>
              <a:t>Summary of CMS HL-LHC Upgrades</a:t>
            </a:r>
            <a:br>
              <a:rPr lang="en-US" altLang="en-US" sz="4000" dirty="0">
                <a:solidFill>
                  <a:srgbClr val="D50001"/>
                </a:solidFill>
              </a:rPr>
            </a:br>
            <a:endParaRPr lang="en-US" sz="4000" dirty="0"/>
          </a:p>
        </p:txBody>
      </p:sp>
      <p:sp>
        <p:nvSpPr>
          <p:cNvPr id="7" name="Rectangle 5"/>
          <p:cNvSpPr>
            <a:spLocks noChangeArrowheads="1"/>
          </p:cNvSpPr>
          <p:nvPr/>
        </p:nvSpPr>
        <p:spPr bwMode="auto">
          <a:xfrm>
            <a:off x="174291" y="3280335"/>
            <a:ext cx="663932" cy="421447"/>
          </a:xfrm>
          <a:prstGeom prst="rect">
            <a:avLst/>
          </a:prstGeom>
          <a:noFill/>
          <a:ln w="9525" cap="flat">
            <a:solidFill>
              <a:srgbClr val="579D1C"/>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1632" rIns="90000" bIns="45000" anchor="ctr"/>
          <a:lstStyle>
            <a:lvl1pPr>
              <a:tabLst>
                <a:tab pos="457200" algn="l"/>
              </a:tabLst>
              <a:defRPr>
                <a:solidFill>
                  <a:srgbClr val="000000"/>
                </a:solidFill>
                <a:latin typeface="Arial" charset="0"/>
                <a:ea typeface="Droid Sans Fallback" charset="0"/>
                <a:cs typeface="Droid Sans Fallback" charset="0"/>
              </a:defRPr>
            </a:lvl1pPr>
            <a:lvl2pPr>
              <a:tabLst>
                <a:tab pos="457200" algn="l"/>
              </a:tabLst>
              <a:defRPr>
                <a:solidFill>
                  <a:srgbClr val="000000"/>
                </a:solidFill>
                <a:latin typeface="Arial" charset="0"/>
                <a:ea typeface="Droid Sans Fallback" charset="0"/>
                <a:cs typeface="Droid Sans Fallback" charset="0"/>
              </a:defRPr>
            </a:lvl2pPr>
            <a:lvl3pPr>
              <a:tabLst>
                <a:tab pos="457200" algn="l"/>
              </a:tabLst>
              <a:defRPr>
                <a:solidFill>
                  <a:srgbClr val="000000"/>
                </a:solidFill>
                <a:latin typeface="Arial" charset="0"/>
                <a:ea typeface="Droid Sans Fallback" charset="0"/>
                <a:cs typeface="Droid Sans Fallback" charset="0"/>
              </a:defRPr>
            </a:lvl3pPr>
            <a:lvl4pPr>
              <a:tabLst>
                <a:tab pos="457200" algn="l"/>
              </a:tabLst>
              <a:defRPr>
                <a:solidFill>
                  <a:srgbClr val="000000"/>
                </a:solidFill>
                <a:latin typeface="Arial" charset="0"/>
                <a:ea typeface="Droid Sans Fallback" charset="0"/>
                <a:cs typeface="Droid Sans Fallback" charset="0"/>
              </a:defRPr>
            </a:lvl4pPr>
            <a:lvl5pPr>
              <a:tabLst>
                <a:tab pos="457200" algn="l"/>
              </a:tabLst>
              <a:defRPr>
                <a:solidFill>
                  <a:srgbClr val="000000"/>
                </a:solidFill>
                <a:latin typeface="Arial" charset="0"/>
                <a:ea typeface="Droid Sans Fallback" charset="0"/>
                <a:cs typeface="Droid Sans Fallback" charset="0"/>
              </a:defRPr>
            </a:lvl5pPr>
            <a:lvl6pPr marL="2514600" indent="-228600" defTabSz="457200" fontAlgn="base" hangingPunct="0">
              <a:lnSpc>
                <a:spcPct val="94000"/>
              </a:lnSpc>
              <a:spcBef>
                <a:spcPct val="0"/>
              </a:spcBef>
              <a:spcAft>
                <a:spcPct val="0"/>
              </a:spcAft>
              <a:buClr>
                <a:srgbClr val="000000"/>
              </a:buClr>
              <a:buSzPct val="100000"/>
              <a:buFont typeface="Times New Roman" charset="0"/>
              <a:tabLst>
                <a:tab pos="457200" algn="l"/>
              </a:tabLst>
              <a:defRPr>
                <a:solidFill>
                  <a:srgbClr val="000000"/>
                </a:solidFill>
                <a:latin typeface="Arial" charset="0"/>
                <a:ea typeface="Droid Sans Fallback" charset="0"/>
                <a:cs typeface="Droid Sans Fallback" charset="0"/>
              </a:defRPr>
            </a:lvl6pPr>
            <a:lvl7pPr marL="2971800" indent="-228600" defTabSz="457200" fontAlgn="base" hangingPunct="0">
              <a:lnSpc>
                <a:spcPct val="94000"/>
              </a:lnSpc>
              <a:spcBef>
                <a:spcPct val="0"/>
              </a:spcBef>
              <a:spcAft>
                <a:spcPct val="0"/>
              </a:spcAft>
              <a:buClr>
                <a:srgbClr val="000000"/>
              </a:buClr>
              <a:buSzPct val="100000"/>
              <a:buFont typeface="Times New Roman" charset="0"/>
              <a:tabLst>
                <a:tab pos="457200" algn="l"/>
              </a:tabLst>
              <a:defRPr>
                <a:solidFill>
                  <a:srgbClr val="000000"/>
                </a:solidFill>
                <a:latin typeface="Arial" charset="0"/>
                <a:ea typeface="Droid Sans Fallback" charset="0"/>
                <a:cs typeface="Droid Sans Fallback" charset="0"/>
              </a:defRPr>
            </a:lvl7pPr>
            <a:lvl8pPr marL="3429000" indent="-228600" defTabSz="457200" fontAlgn="base" hangingPunct="0">
              <a:lnSpc>
                <a:spcPct val="94000"/>
              </a:lnSpc>
              <a:spcBef>
                <a:spcPct val="0"/>
              </a:spcBef>
              <a:spcAft>
                <a:spcPct val="0"/>
              </a:spcAft>
              <a:buClr>
                <a:srgbClr val="000000"/>
              </a:buClr>
              <a:buSzPct val="100000"/>
              <a:buFont typeface="Times New Roman" charset="0"/>
              <a:tabLst>
                <a:tab pos="457200" algn="l"/>
              </a:tabLst>
              <a:defRPr>
                <a:solidFill>
                  <a:srgbClr val="000000"/>
                </a:solidFill>
                <a:latin typeface="Arial" charset="0"/>
                <a:ea typeface="Droid Sans Fallback" charset="0"/>
                <a:cs typeface="Droid Sans Fallback" charset="0"/>
              </a:defRPr>
            </a:lvl8pPr>
            <a:lvl9pPr marL="3886200" indent="-228600" defTabSz="457200" fontAlgn="base" hangingPunct="0">
              <a:lnSpc>
                <a:spcPct val="94000"/>
              </a:lnSpc>
              <a:spcBef>
                <a:spcPct val="0"/>
              </a:spcBef>
              <a:spcAft>
                <a:spcPct val="0"/>
              </a:spcAft>
              <a:buClr>
                <a:srgbClr val="000000"/>
              </a:buClr>
              <a:buSzPct val="100000"/>
              <a:buFont typeface="Times New Roman" charset="0"/>
              <a:tabLst>
                <a:tab pos="457200" algn="l"/>
              </a:tabLst>
              <a:defRPr>
                <a:solidFill>
                  <a:srgbClr val="000000"/>
                </a:solidFill>
                <a:latin typeface="Arial" charset="0"/>
                <a:ea typeface="Droid Sans Fallback" charset="0"/>
                <a:cs typeface="Droid Sans Fallback" charset="0"/>
              </a:defRPr>
            </a:lvl9pPr>
          </a:lstStyle>
          <a:p>
            <a:pPr algn="ctr"/>
            <a:r>
              <a:rPr lang="en-US" altLang="en-US" sz="2200">
                <a:solidFill>
                  <a:srgbClr val="579D1C"/>
                </a:solidFill>
              </a:rPr>
              <a:t>DOE</a:t>
            </a:r>
          </a:p>
        </p:txBody>
      </p:sp>
      <p:sp>
        <p:nvSpPr>
          <p:cNvPr id="8" name="Rectangle 6"/>
          <p:cNvSpPr>
            <a:spLocks noChangeArrowheads="1"/>
          </p:cNvSpPr>
          <p:nvPr/>
        </p:nvSpPr>
        <p:spPr bwMode="auto">
          <a:xfrm>
            <a:off x="3667697" y="827125"/>
            <a:ext cx="663931" cy="421447"/>
          </a:xfrm>
          <a:prstGeom prst="rect">
            <a:avLst/>
          </a:prstGeom>
          <a:noFill/>
          <a:ln w="9525" cap="flat">
            <a:solidFill>
              <a:srgbClr val="00B0F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1632" rIns="90000" bIns="45000" anchor="ctr"/>
          <a:lstStyle>
            <a:lvl1pPr>
              <a:tabLst>
                <a:tab pos="457200" algn="l"/>
              </a:tabLst>
              <a:defRPr>
                <a:solidFill>
                  <a:srgbClr val="000000"/>
                </a:solidFill>
                <a:latin typeface="Arial" charset="0"/>
                <a:ea typeface="Droid Sans Fallback" charset="0"/>
                <a:cs typeface="Droid Sans Fallback" charset="0"/>
              </a:defRPr>
            </a:lvl1pPr>
            <a:lvl2pPr>
              <a:tabLst>
                <a:tab pos="457200" algn="l"/>
              </a:tabLst>
              <a:defRPr>
                <a:solidFill>
                  <a:srgbClr val="000000"/>
                </a:solidFill>
                <a:latin typeface="Arial" charset="0"/>
                <a:ea typeface="Droid Sans Fallback" charset="0"/>
                <a:cs typeface="Droid Sans Fallback" charset="0"/>
              </a:defRPr>
            </a:lvl2pPr>
            <a:lvl3pPr>
              <a:tabLst>
                <a:tab pos="457200" algn="l"/>
              </a:tabLst>
              <a:defRPr>
                <a:solidFill>
                  <a:srgbClr val="000000"/>
                </a:solidFill>
                <a:latin typeface="Arial" charset="0"/>
                <a:ea typeface="Droid Sans Fallback" charset="0"/>
                <a:cs typeface="Droid Sans Fallback" charset="0"/>
              </a:defRPr>
            </a:lvl3pPr>
            <a:lvl4pPr>
              <a:tabLst>
                <a:tab pos="457200" algn="l"/>
              </a:tabLst>
              <a:defRPr>
                <a:solidFill>
                  <a:srgbClr val="000000"/>
                </a:solidFill>
                <a:latin typeface="Arial" charset="0"/>
                <a:ea typeface="Droid Sans Fallback" charset="0"/>
                <a:cs typeface="Droid Sans Fallback" charset="0"/>
              </a:defRPr>
            </a:lvl4pPr>
            <a:lvl5pPr>
              <a:tabLst>
                <a:tab pos="457200" algn="l"/>
              </a:tabLst>
              <a:defRPr>
                <a:solidFill>
                  <a:srgbClr val="000000"/>
                </a:solidFill>
                <a:latin typeface="Arial" charset="0"/>
                <a:ea typeface="Droid Sans Fallback" charset="0"/>
                <a:cs typeface="Droid Sans Fallback" charset="0"/>
              </a:defRPr>
            </a:lvl5pPr>
            <a:lvl6pPr marL="2514600" indent="-228600" defTabSz="457200" fontAlgn="base" hangingPunct="0">
              <a:lnSpc>
                <a:spcPct val="94000"/>
              </a:lnSpc>
              <a:spcBef>
                <a:spcPct val="0"/>
              </a:spcBef>
              <a:spcAft>
                <a:spcPct val="0"/>
              </a:spcAft>
              <a:buClr>
                <a:srgbClr val="000000"/>
              </a:buClr>
              <a:buSzPct val="100000"/>
              <a:buFont typeface="Times New Roman" charset="0"/>
              <a:tabLst>
                <a:tab pos="457200" algn="l"/>
              </a:tabLst>
              <a:defRPr>
                <a:solidFill>
                  <a:srgbClr val="000000"/>
                </a:solidFill>
                <a:latin typeface="Arial" charset="0"/>
                <a:ea typeface="Droid Sans Fallback" charset="0"/>
                <a:cs typeface="Droid Sans Fallback" charset="0"/>
              </a:defRPr>
            </a:lvl6pPr>
            <a:lvl7pPr marL="2971800" indent="-228600" defTabSz="457200" fontAlgn="base" hangingPunct="0">
              <a:lnSpc>
                <a:spcPct val="94000"/>
              </a:lnSpc>
              <a:spcBef>
                <a:spcPct val="0"/>
              </a:spcBef>
              <a:spcAft>
                <a:spcPct val="0"/>
              </a:spcAft>
              <a:buClr>
                <a:srgbClr val="000000"/>
              </a:buClr>
              <a:buSzPct val="100000"/>
              <a:buFont typeface="Times New Roman" charset="0"/>
              <a:tabLst>
                <a:tab pos="457200" algn="l"/>
              </a:tabLst>
              <a:defRPr>
                <a:solidFill>
                  <a:srgbClr val="000000"/>
                </a:solidFill>
                <a:latin typeface="Arial" charset="0"/>
                <a:ea typeface="Droid Sans Fallback" charset="0"/>
                <a:cs typeface="Droid Sans Fallback" charset="0"/>
              </a:defRPr>
            </a:lvl7pPr>
            <a:lvl8pPr marL="3429000" indent="-228600" defTabSz="457200" fontAlgn="base" hangingPunct="0">
              <a:lnSpc>
                <a:spcPct val="94000"/>
              </a:lnSpc>
              <a:spcBef>
                <a:spcPct val="0"/>
              </a:spcBef>
              <a:spcAft>
                <a:spcPct val="0"/>
              </a:spcAft>
              <a:buClr>
                <a:srgbClr val="000000"/>
              </a:buClr>
              <a:buSzPct val="100000"/>
              <a:buFont typeface="Times New Roman" charset="0"/>
              <a:tabLst>
                <a:tab pos="457200" algn="l"/>
              </a:tabLst>
              <a:defRPr>
                <a:solidFill>
                  <a:srgbClr val="000000"/>
                </a:solidFill>
                <a:latin typeface="Arial" charset="0"/>
                <a:ea typeface="Droid Sans Fallback" charset="0"/>
                <a:cs typeface="Droid Sans Fallback" charset="0"/>
              </a:defRPr>
            </a:lvl8pPr>
            <a:lvl9pPr marL="3886200" indent="-228600" defTabSz="457200" fontAlgn="base" hangingPunct="0">
              <a:lnSpc>
                <a:spcPct val="94000"/>
              </a:lnSpc>
              <a:spcBef>
                <a:spcPct val="0"/>
              </a:spcBef>
              <a:spcAft>
                <a:spcPct val="0"/>
              </a:spcAft>
              <a:buClr>
                <a:srgbClr val="000000"/>
              </a:buClr>
              <a:buSzPct val="100000"/>
              <a:buFont typeface="Times New Roman" charset="0"/>
              <a:tabLst>
                <a:tab pos="457200" algn="l"/>
              </a:tabLst>
              <a:defRPr>
                <a:solidFill>
                  <a:srgbClr val="000000"/>
                </a:solidFill>
                <a:latin typeface="Arial" charset="0"/>
                <a:ea typeface="Droid Sans Fallback" charset="0"/>
                <a:cs typeface="Droid Sans Fallback" charset="0"/>
              </a:defRPr>
            </a:lvl9pPr>
          </a:lstStyle>
          <a:p>
            <a:pPr algn="ctr"/>
            <a:r>
              <a:rPr lang="en-US" altLang="en-US" sz="2200" dirty="0">
                <a:solidFill>
                  <a:srgbClr val="00B0F0"/>
                </a:solidFill>
              </a:rPr>
              <a:t>NSF</a:t>
            </a:r>
          </a:p>
        </p:txBody>
      </p:sp>
      <p:sp>
        <p:nvSpPr>
          <p:cNvPr id="9" name="Rectangle 7"/>
          <p:cNvSpPr>
            <a:spLocks noChangeArrowheads="1"/>
          </p:cNvSpPr>
          <p:nvPr/>
        </p:nvSpPr>
        <p:spPr bwMode="auto">
          <a:xfrm>
            <a:off x="2259866" y="827125"/>
            <a:ext cx="663932" cy="421447"/>
          </a:xfrm>
          <a:prstGeom prst="rect">
            <a:avLst/>
          </a:prstGeom>
          <a:noFill/>
          <a:ln w="9525" cap="flat">
            <a:solidFill>
              <a:srgbClr val="579D1C"/>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1632" rIns="90000" bIns="45000" anchor="ctr"/>
          <a:lstStyle>
            <a:lvl1pPr>
              <a:tabLst>
                <a:tab pos="457200" algn="l"/>
              </a:tabLst>
              <a:defRPr>
                <a:solidFill>
                  <a:srgbClr val="000000"/>
                </a:solidFill>
                <a:latin typeface="Arial" charset="0"/>
                <a:ea typeface="Droid Sans Fallback" charset="0"/>
                <a:cs typeface="Droid Sans Fallback" charset="0"/>
              </a:defRPr>
            </a:lvl1pPr>
            <a:lvl2pPr>
              <a:tabLst>
                <a:tab pos="457200" algn="l"/>
              </a:tabLst>
              <a:defRPr>
                <a:solidFill>
                  <a:srgbClr val="000000"/>
                </a:solidFill>
                <a:latin typeface="Arial" charset="0"/>
                <a:ea typeface="Droid Sans Fallback" charset="0"/>
                <a:cs typeface="Droid Sans Fallback" charset="0"/>
              </a:defRPr>
            </a:lvl2pPr>
            <a:lvl3pPr>
              <a:tabLst>
                <a:tab pos="457200" algn="l"/>
              </a:tabLst>
              <a:defRPr>
                <a:solidFill>
                  <a:srgbClr val="000000"/>
                </a:solidFill>
                <a:latin typeface="Arial" charset="0"/>
                <a:ea typeface="Droid Sans Fallback" charset="0"/>
                <a:cs typeface="Droid Sans Fallback" charset="0"/>
              </a:defRPr>
            </a:lvl3pPr>
            <a:lvl4pPr>
              <a:tabLst>
                <a:tab pos="457200" algn="l"/>
              </a:tabLst>
              <a:defRPr>
                <a:solidFill>
                  <a:srgbClr val="000000"/>
                </a:solidFill>
                <a:latin typeface="Arial" charset="0"/>
                <a:ea typeface="Droid Sans Fallback" charset="0"/>
                <a:cs typeface="Droid Sans Fallback" charset="0"/>
              </a:defRPr>
            </a:lvl4pPr>
            <a:lvl5pPr>
              <a:tabLst>
                <a:tab pos="457200" algn="l"/>
              </a:tabLst>
              <a:defRPr>
                <a:solidFill>
                  <a:srgbClr val="000000"/>
                </a:solidFill>
                <a:latin typeface="Arial" charset="0"/>
                <a:ea typeface="Droid Sans Fallback" charset="0"/>
                <a:cs typeface="Droid Sans Fallback" charset="0"/>
              </a:defRPr>
            </a:lvl5pPr>
            <a:lvl6pPr marL="2514600" indent="-228600" defTabSz="457200" fontAlgn="base" hangingPunct="0">
              <a:lnSpc>
                <a:spcPct val="94000"/>
              </a:lnSpc>
              <a:spcBef>
                <a:spcPct val="0"/>
              </a:spcBef>
              <a:spcAft>
                <a:spcPct val="0"/>
              </a:spcAft>
              <a:buClr>
                <a:srgbClr val="000000"/>
              </a:buClr>
              <a:buSzPct val="100000"/>
              <a:buFont typeface="Times New Roman" charset="0"/>
              <a:tabLst>
                <a:tab pos="457200" algn="l"/>
              </a:tabLst>
              <a:defRPr>
                <a:solidFill>
                  <a:srgbClr val="000000"/>
                </a:solidFill>
                <a:latin typeface="Arial" charset="0"/>
                <a:ea typeface="Droid Sans Fallback" charset="0"/>
                <a:cs typeface="Droid Sans Fallback" charset="0"/>
              </a:defRPr>
            </a:lvl6pPr>
            <a:lvl7pPr marL="2971800" indent="-228600" defTabSz="457200" fontAlgn="base" hangingPunct="0">
              <a:lnSpc>
                <a:spcPct val="94000"/>
              </a:lnSpc>
              <a:spcBef>
                <a:spcPct val="0"/>
              </a:spcBef>
              <a:spcAft>
                <a:spcPct val="0"/>
              </a:spcAft>
              <a:buClr>
                <a:srgbClr val="000000"/>
              </a:buClr>
              <a:buSzPct val="100000"/>
              <a:buFont typeface="Times New Roman" charset="0"/>
              <a:tabLst>
                <a:tab pos="457200" algn="l"/>
              </a:tabLst>
              <a:defRPr>
                <a:solidFill>
                  <a:srgbClr val="000000"/>
                </a:solidFill>
                <a:latin typeface="Arial" charset="0"/>
                <a:ea typeface="Droid Sans Fallback" charset="0"/>
                <a:cs typeface="Droid Sans Fallback" charset="0"/>
              </a:defRPr>
            </a:lvl7pPr>
            <a:lvl8pPr marL="3429000" indent="-228600" defTabSz="457200" fontAlgn="base" hangingPunct="0">
              <a:lnSpc>
                <a:spcPct val="94000"/>
              </a:lnSpc>
              <a:spcBef>
                <a:spcPct val="0"/>
              </a:spcBef>
              <a:spcAft>
                <a:spcPct val="0"/>
              </a:spcAft>
              <a:buClr>
                <a:srgbClr val="000000"/>
              </a:buClr>
              <a:buSzPct val="100000"/>
              <a:buFont typeface="Times New Roman" charset="0"/>
              <a:tabLst>
                <a:tab pos="457200" algn="l"/>
              </a:tabLst>
              <a:defRPr>
                <a:solidFill>
                  <a:srgbClr val="000000"/>
                </a:solidFill>
                <a:latin typeface="Arial" charset="0"/>
                <a:ea typeface="Droid Sans Fallback" charset="0"/>
                <a:cs typeface="Droid Sans Fallback" charset="0"/>
              </a:defRPr>
            </a:lvl8pPr>
            <a:lvl9pPr marL="3886200" indent="-228600" defTabSz="457200" fontAlgn="base" hangingPunct="0">
              <a:lnSpc>
                <a:spcPct val="94000"/>
              </a:lnSpc>
              <a:spcBef>
                <a:spcPct val="0"/>
              </a:spcBef>
              <a:spcAft>
                <a:spcPct val="0"/>
              </a:spcAft>
              <a:buClr>
                <a:srgbClr val="000000"/>
              </a:buClr>
              <a:buSzPct val="100000"/>
              <a:buFont typeface="Times New Roman" charset="0"/>
              <a:tabLst>
                <a:tab pos="457200" algn="l"/>
              </a:tabLst>
              <a:defRPr>
                <a:solidFill>
                  <a:srgbClr val="000000"/>
                </a:solidFill>
                <a:latin typeface="Arial" charset="0"/>
                <a:ea typeface="Droid Sans Fallback" charset="0"/>
                <a:cs typeface="Droid Sans Fallback" charset="0"/>
              </a:defRPr>
            </a:lvl9pPr>
          </a:lstStyle>
          <a:p>
            <a:pPr algn="ctr"/>
            <a:r>
              <a:rPr lang="en-US" altLang="en-US" sz="2200">
                <a:solidFill>
                  <a:srgbClr val="579D1C"/>
                </a:solidFill>
              </a:rPr>
              <a:t>DOE</a:t>
            </a:r>
          </a:p>
        </p:txBody>
      </p:sp>
      <p:sp>
        <p:nvSpPr>
          <p:cNvPr id="11" name="Text Box 13"/>
          <p:cNvSpPr txBox="1">
            <a:spLocks noChangeArrowheads="1"/>
          </p:cNvSpPr>
          <p:nvPr/>
        </p:nvSpPr>
        <p:spPr bwMode="auto">
          <a:xfrm>
            <a:off x="3017460" y="845129"/>
            <a:ext cx="388854" cy="3716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1632" rIns="90000" bIns="45000"/>
          <a:lstStyle/>
          <a:p>
            <a:r>
              <a:rPr lang="en-US" altLang="en-US" sz="2200" dirty="0">
                <a:solidFill>
                  <a:srgbClr val="000000"/>
                </a:solidFill>
                <a:ea typeface="Droid Sans Fallback" charset="0"/>
                <a:cs typeface="Droid Sans Fallback" charset="0"/>
              </a:rPr>
              <a:t>and</a:t>
            </a:r>
          </a:p>
        </p:txBody>
      </p:sp>
      <p:sp>
        <p:nvSpPr>
          <p:cNvPr id="12" name="Rectangle 6"/>
          <p:cNvSpPr>
            <a:spLocks noChangeArrowheads="1"/>
          </p:cNvSpPr>
          <p:nvPr/>
        </p:nvSpPr>
        <p:spPr bwMode="auto">
          <a:xfrm>
            <a:off x="8043888" y="1048272"/>
            <a:ext cx="663931" cy="421447"/>
          </a:xfrm>
          <a:prstGeom prst="rect">
            <a:avLst/>
          </a:prstGeom>
          <a:noFill/>
          <a:ln w="9525" cap="flat">
            <a:solidFill>
              <a:srgbClr val="00B0F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1632" rIns="90000" bIns="45000" anchor="ctr"/>
          <a:lstStyle>
            <a:lvl1pPr>
              <a:tabLst>
                <a:tab pos="457200" algn="l"/>
              </a:tabLst>
              <a:defRPr>
                <a:solidFill>
                  <a:srgbClr val="000000"/>
                </a:solidFill>
                <a:latin typeface="Arial" charset="0"/>
                <a:ea typeface="Droid Sans Fallback" charset="0"/>
                <a:cs typeface="Droid Sans Fallback" charset="0"/>
              </a:defRPr>
            </a:lvl1pPr>
            <a:lvl2pPr>
              <a:tabLst>
                <a:tab pos="457200" algn="l"/>
              </a:tabLst>
              <a:defRPr>
                <a:solidFill>
                  <a:srgbClr val="000000"/>
                </a:solidFill>
                <a:latin typeface="Arial" charset="0"/>
                <a:ea typeface="Droid Sans Fallback" charset="0"/>
                <a:cs typeface="Droid Sans Fallback" charset="0"/>
              </a:defRPr>
            </a:lvl2pPr>
            <a:lvl3pPr>
              <a:tabLst>
                <a:tab pos="457200" algn="l"/>
              </a:tabLst>
              <a:defRPr>
                <a:solidFill>
                  <a:srgbClr val="000000"/>
                </a:solidFill>
                <a:latin typeface="Arial" charset="0"/>
                <a:ea typeface="Droid Sans Fallback" charset="0"/>
                <a:cs typeface="Droid Sans Fallback" charset="0"/>
              </a:defRPr>
            </a:lvl3pPr>
            <a:lvl4pPr>
              <a:tabLst>
                <a:tab pos="457200" algn="l"/>
              </a:tabLst>
              <a:defRPr>
                <a:solidFill>
                  <a:srgbClr val="000000"/>
                </a:solidFill>
                <a:latin typeface="Arial" charset="0"/>
                <a:ea typeface="Droid Sans Fallback" charset="0"/>
                <a:cs typeface="Droid Sans Fallback" charset="0"/>
              </a:defRPr>
            </a:lvl4pPr>
            <a:lvl5pPr>
              <a:tabLst>
                <a:tab pos="457200" algn="l"/>
              </a:tabLst>
              <a:defRPr>
                <a:solidFill>
                  <a:srgbClr val="000000"/>
                </a:solidFill>
                <a:latin typeface="Arial" charset="0"/>
                <a:ea typeface="Droid Sans Fallback" charset="0"/>
                <a:cs typeface="Droid Sans Fallback" charset="0"/>
              </a:defRPr>
            </a:lvl5pPr>
            <a:lvl6pPr marL="2514600" indent="-228600" defTabSz="457200" fontAlgn="base" hangingPunct="0">
              <a:lnSpc>
                <a:spcPct val="94000"/>
              </a:lnSpc>
              <a:spcBef>
                <a:spcPct val="0"/>
              </a:spcBef>
              <a:spcAft>
                <a:spcPct val="0"/>
              </a:spcAft>
              <a:buClr>
                <a:srgbClr val="000000"/>
              </a:buClr>
              <a:buSzPct val="100000"/>
              <a:buFont typeface="Times New Roman" charset="0"/>
              <a:tabLst>
                <a:tab pos="457200" algn="l"/>
              </a:tabLst>
              <a:defRPr>
                <a:solidFill>
                  <a:srgbClr val="000000"/>
                </a:solidFill>
                <a:latin typeface="Arial" charset="0"/>
                <a:ea typeface="Droid Sans Fallback" charset="0"/>
                <a:cs typeface="Droid Sans Fallback" charset="0"/>
              </a:defRPr>
            </a:lvl6pPr>
            <a:lvl7pPr marL="2971800" indent="-228600" defTabSz="457200" fontAlgn="base" hangingPunct="0">
              <a:lnSpc>
                <a:spcPct val="94000"/>
              </a:lnSpc>
              <a:spcBef>
                <a:spcPct val="0"/>
              </a:spcBef>
              <a:spcAft>
                <a:spcPct val="0"/>
              </a:spcAft>
              <a:buClr>
                <a:srgbClr val="000000"/>
              </a:buClr>
              <a:buSzPct val="100000"/>
              <a:buFont typeface="Times New Roman" charset="0"/>
              <a:tabLst>
                <a:tab pos="457200" algn="l"/>
              </a:tabLst>
              <a:defRPr>
                <a:solidFill>
                  <a:srgbClr val="000000"/>
                </a:solidFill>
                <a:latin typeface="Arial" charset="0"/>
                <a:ea typeface="Droid Sans Fallback" charset="0"/>
                <a:cs typeface="Droid Sans Fallback" charset="0"/>
              </a:defRPr>
            </a:lvl7pPr>
            <a:lvl8pPr marL="3429000" indent="-228600" defTabSz="457200" fontAlgn="base" hangingPunct="0">
              <a:lnSpc>
                <a:spcPct val="94000"/>
              </a:lnSpc>
              <a:spcBef>
                <a:spcPct val="0"/>
              </a:spcBef>
              <a:spcAft>
                <a:spcPct val="0"/>
              </a:spcAft>
              <a:buClr>
                <a:srgbClr val="000000"/>
              </a:buClr>
              <a:buSzPct val="100000"/>
              <a:buFont typeface="Times New Roman" charset="0"/>
              <a:tabLst>
                <a:tab pos="457200" algn="l"/>
              </a:tabLst>
              <a:defRPr>
                <a:solidFill>
                  <a:srgbClr val="000000"/>
                </a:solidFill>
                <a:latin typeface="Arial" charset="0"/>
                <a:ea typeface="Droid Sans Fallback" charset="0"/>
                <a:cs typeface="Droid Sans Fallback" charset="0"/>
              </a:defRPr>
            </a:lvl8pPr>
            <a:lvl9pPr marL="3886200" indent="-228600" defTabSz="457200" fontAlgn="base" hangingPunct="0">
              <a:lnSpc>
                <a:spcPct val="94000"/>
              </a:lnSpc>
              <a:spcBef>
                <a:spcPct val="0"/>
              </a:spcBef>
              <a:spcAft>
                <a:spcPct val="0"/>
              </a:spcAft>
              <a:buClr>
                <a:srgbClr val="000000"/>
              </a:buClr>
              <a:buSzPct val="100000"/>
              <a:buFont typeface="Times New Roman" charset="0"/>
              <a:tabLst>
                <a:tab pos="457200" algn="l"/>
              </a:tabLst>
              <a:defRPr>
                <a:solidFill>
                  <a:srgbClr val="000000"/>
                </a:solidFill>
                <a:latin typeface="Arial" charset="0"/>
                <a:ea typeface="Droid Sans Fallback" charset="0"/>
                <a:cs typeface="Droid Sans Fallback" charset="0"/>
              </a:defRPr>
            </a:lvl9pPr>
          </a:lstStyle>
          <a:p>
            <a:pPr algn="ctr"/>
            <a:r>
              <a:rPr lang="en-US" altLang="en-US" sz="2200" dirty="0">
                <a:solidFill>
                  <a:srgbClr val="00B0F0"/>
                </a:solidFill>
              </a:rPr>
              <a:t>NSF</a:t>
            </a:r>
          </a:p>
        </p:txBody>
      </p:sp>
      <p:sp>
        <p:nvSpPr>
          <p:cNvPr id="13" name="Rectangle 6"/>
          <p:cNvSpPr>
            <a:spLocks noChangeArrowheads="1"/>
          </p:cNvSpPr>
          <p:nvPr/>
        </p:nvSpPr>
        <p:spPr bwMode="auto">
          <a:xfrm>
            <a:off x="8326966" y="1903174"/>
            <a:ext cx="663931" cy="421447"/>
          </a:xfrm>
          <a:prstGeom prst="rect">
            <a:avLst/>
          </a:prstGeom>
          <a:noFill/>
          <a:ln w="9525" cap="flat">
            <a:solidFill>
              <a:srgbClr val="00B0F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1632" rIns="90000" bIns="45000" anchor="ctr"/>
          <a:lstStyle>
            <a:lvl1pPr>
              <a:tabLst>
                <a:tab pos="457200" algn="l"/>
              </a:tabLst>
              <a:defRPr>
                <a:solidFill>
                  <a:srgbClr val="000000"/>
                </a:solidFill>
                <a:latin typeface="Arial" charset="0"/>
                <a:ea typeface="Droid Sans Fallback" charset="0"/>
                <a:cs typeface="Droid Sans Fallback" charset="0"/>
              </a:defRPr>
            </a:lvl1pPr>
            <a:lvl2pPr>
              <a:tabLst>
                <a:tab pos="457200" algn="l"/>
              </a:tabLst>
              <a:defRPr>
                <a:solidFill>
                  <a:srgbClr val="000000"/>
                </a:solidFill>
                <a:latin typeface="Arial" charset="0"/>
                <a:ea typeface="Droid Sans Fallback" charset="0"/>
                <a:cs typeface="Droid Sans Fallback" charset="0"/>
              </a:defRPr>
            </a:lvl2pPr>
            <a:lvl3pPr>
              <a:tabLst>
                <a:tab pos="457200" algn="l"/>
              </a:tabLst>
              <a:defRPr>
                <a:solidFill>
                  <a:srgbClr val="000000"/>
                </a:solidFill>
                <a:latin typeface="Arial" charset="0"/>
                <a:ea typeface="Droid Sans Fallback" charset="0"/>
                <a:cs typeface="Droid Sans Fallback" charset="0"/>
              </a:defRPr>
            </a:lvl3pPr>
            <a:lvl4pPr>
              <a:tabLst>
                <a:tab pos="457200" algn="l"/>
              </a:tabLst>
              <a:defRPr>
                <a:solidFill>
                  <a:srgbClr val="000000"/>
                </a:solidFill>
                <a:latin typeface="Arial" charset="0"/>
                <a:ea typeface="Droid Sans Fallback" charset="0"/>
                <a:cs typeface="Droid Sans Fallback" charset="0"/>
              </a:defRPr>
            </a:lvl4pPr>
            <a:lvl5pPr>
              <a:tabLst>
                <a:tab pos="457200" algn="l"/>
              </a:tabLst>
              <a:defRPr>
                <a:solidFill>
                  <a:srgbClr val="000000"/>
                </a:solidFill>
                <a:latin typeface="Arial" charset="0"/>
                <a:ea typeface="Droid Sans Fallback" charset="0"/>
                <a:cs typeface="Droid Sans Fallback" charset="0"/>
              </a:defRPr>
            </a:lvl5pPr>
            <a:lvl6pPr marL="2514600" indent="-228600" defTabSz="457200" fontAlgn="base" hangingPunct="0">
              <a:lnSpc>
                <a:spcPct val="94000"/>
              </a:lnSpc>
              <a:spcBef>
                <a:spcPct val="0"/>
              </a:spcBef>
              <a:spcAft>
                <a:spcPct val="0"/>
              </a:spcAft>
              <a:buClr>
                <a:srgbClr val="000000"/>
              </a:buClr>
              <a:buSzPct val="100000"/>
              <a:buFont typeface="Times New Roman" charset="0"/>
              <a:tabLst>
                <a:tab pos="457200" algn="l"/>
              </a:tabLst>
              <a:defRPr>
                <a:solidFill>
                  <a:srgbClr val="000000"/>
                </a:solidFill>
                <a:latin typeface="Arial" charset="0"/>
                <a:ea typeface="Droid Sans Fallback" charset="0"/>
                <a:cs typeface="Droid Sans Fallback" charset="0"/>
              </a:defRPr>
            </a:lvl6pPr>
            <a:lvl7pPr marL="2971800" indent="-228600" defTabSz="457200" fontAlgn="base" hangingPunct="0">
              <a:lnSpc>
                <a:spcPct val="94000"/>
              </a:lnSpc>
              <a:spcBef>
                <a:spcPct val="0"/>
              </a:spcBef>
              <a:spcAft>
                <a:spcPct val="0"/>
              </a:spcAft>
              <a:buClr>
                <a:srgbClr val="000000"/>
              </a:buClr>
              <a:buSzPct val="100000"/>
              <a:buFont typeface="Times New Roman" charset="0"/>
              <a:tabLst>
                <a:tab pos="457200" algn="l"/>
              </a:tabLst>
              <a:defRPr>
                <a:solidFill>
                  <a:srgbClr val="000000"/>
                </a:solidFill>
                <a:latin typeface="Arial" charset="0"/>
                <a:ea typeface="Droid Sans Fallback" charset="0"/>
                <a:cs typeface="Droid Sans Fallback" charset="0"/>
              </a:defRPr>
            </a:lvl7pPr>
            <a:lvl8pPr marL="3429000" indent="-228600" defTabSz="457200" fontAlgn="base" hangingPunct="0">
              <a:lnSpc>
                <a:spcPct val="94000"/>
              </a:lnSpc>
              <a:spcBef>
                <a:spcPct val="0"/>
              </a:spcBef>
              <a:spcAft>
                <a:spcPct val="0"/>
              </a:spcAft>
              <a:buClr>
                <a:srgbClr val="000000"/>
              </a:buClr>
              <a:buSzPct val="100000"/>
              <a:buFont typeface="Times New Roman" charset="0"/>
              <a:tabLst>
                <a:tab pos="457200" algn="l"/>
              </a:tabLst>
              <a:defRPr>
                <a:solidFill>
                  <a:srgbClr val="000000"/>
                </a:solidFill>
                <a:latin typeface="Arial" charset="0"/>
                <a:ea typeface="Droid Sans Fallback" charset="0"/>
                <a:cs typeface="Droid Sans Fallback" charset="0"/>
              </a:defRPr>
            </a:lvl8pPr>
            <a:lvl9pPr marL="3886200" indent="-228600" defTabSz="457200" fontAlgn="base" hangingPunct="0">
              <a:lnSpc>
                <a:spcPct val="94000"/>
              </a:lnSpc>
              <a:spcBef>
                <a:spcPct val="0"/>
              </a:spcBef>
              <a:spcAft>
                <a:spcPct val="0"/>
              </a:spcAft>
              <a:buClr>
                <a:srgbClr val="000000"/>
              </a:buClr>
              <a:buSzPct val="100000"/>
              <a:buFont typeface="Times New Roman" charset="0"/>
              <a:tabLst>
                <a:tab pos="457200" algn="l"/>
              </a:tabLst>
              <a:defRPr>
                <a:solidFill>
                  <a:srgbClr val="000000"/>
                </a:solidFill>
                <a:latin typeface="Arial" charset="0"/>
                <a:ea typeface="Droid Sans Fallback" charset="0"/>
                <a:cs typeface="Droid Sans Fallback" charset="0"/>
              </a:defRPr>
            </a:lvl9pPr>
          </a:lstStyle>
          <a:p>
            <a:pPr algn="ctr"/>
            <a:r>
              <a:rPr lang="en-US" altLang="en-US" sz="2200" dirty="0">
                <a:solidFill>
                  <a:srgbClr val="00B0F0"/>
                </a:solidFill>
              </a:rPr>
              <a:t>NSF</a:t>
            </a:r>
          </a:p>
        </p:txBody>
      </p:sp>
      <p:sp>
        <p:nvSpPr>
          <p:cNvPr id="15" name="Rectangle 6"/>
          <p:cNvSpPr>
            <a:spLocks noChangeArrowheads="1"/>
          </p:cNvSpPr>
          <p:nvPr/>
        </p:nvSpPr>
        <p:spPr bwMode="auto">
          <a:xfrm>
            <a:off x="3145913" y="6229741"/>
            <a:ext cx="663931" cy="421447"/>
          </a:xfrm>
          <a:prstGeom prst="rect">
            <a:avLst/>
          </a:prstGeom>
          <a:noFill/>
          <a:ln w="9525" cap="flat">
            <a:solidFill>
              <a:srgbClr val="00B0F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1632" rIns="90000" bIns="45000" anchor="ctr"/>
          <a:lstStyle>
            <a:lvl1pPr>
              <a:tabLst>
                <a:tab pos="457200" algn="l"/>
              </a:tabLst>
              <a:defRPr>
                <a:solidFill>
                  <a:srgbClr val="000000"/>
                </a:solidFill>
                <a:latin typeface="Arial" charset="0"/>
                <a:ea typeface="Droid Sans Fallback" charset="0"/>
                <a:cs typeface="Droid Sans Fallback" charset="0"/>
              </a:defRPr>
            </a:lvl1pPr>
            <a:lvl2pPr>
              <a:tabLst>
                <a:tab pos="457200" algn="l"/>
              </a:tabLst>
              <a:defRPr>
                <a:solidFill>
                  <a:srgbClr val="000000"/>
                </a:solidFill>
                <a:latin typeface="Arial" charset="0"/>
                <a:ea typeface="Droid Sans Fallback" charset="0"/>
                <a:cs typeface="Droid Sans Fallback" charset="0"/>
              </a:defRPr>
            </a:lvl2pPr>
            <a:lvl3pPr>
              <a:tabLst>
                <a:tab pos="457200" algn="l"/>
              </a:tabLst>
              <a:defRPr>
                <a:solidFill>
                  <a:srgbClr val="000000"/>
                </a:solidFill>
                <a:latin typeface="Arial" charset="0"/>
                <a:ea typeface="Droid Sans Fallback" charset="0"/>
                <a:cs typeface="Droid Sans Fallback" charset="0"/>
              </a:defRPr>
            </a:lvl3pPr>
            <a:lvl4pPr>
              <a:tabLst>
                <a:tab pos="457200" algn="l"/>
              </a:tabLst>
              <a:defRPr>
                <a:solidFill>
                  <a:srgbClr val="000000"/>
                </a:solidFill>
                <a:latin typeface="Arial" charset="0"/>
                <a:ea typeface="Droid Sans Fallback" charset="0"/>
                <a:cs typeface="Droid Sans Fallback" charset="0"/>
              </a:defRPr>
            </a:lvl4pPr>
            <a:lvl5pPr>
              <a:tabLst>
                <a:tab pos="457200" algn="l"/>
              </a:tabLst>
              <a:defRPr>
                <a:solidFill>
                  <a:srgbClr val="000000"/>
                </a:solidFill>
                <a:latin typeface="Arial" charset="0"/>
                <a:ea typeface="Droid Sans Fallback" charset="0"/>
                <a:cs typeface="Droid Sans Fallback" charset="0"/>
              </a:defRPr>
            </a:lvl5pPr>
            <a:lvl6pPr marL="2514600" indent="-228600" defTabSz="457200" fontAlgn="base" hangingPunct="0">
              <a:lnSpc>
                <a:spcPct val="94000"/>
              </a:lnSpc>
              <a:spcBef>
                <a:spcPct val="0"/>
              </a:spcBef>
              <a:spcAft>
                <a:spcPct val="0"/>
              </a:spcAft>
              <a:buClr>
                <a:srgbClr val="000000"/>
              </a:buClr>
              <a:buSzPct val="100000"/>
              <a:buFont typeface="Times New Roman" charset="0"/>
              <a:tabLst>
                <a:tab pos="457200" algn="l"/>
              </a:tabLst>
              <a:defRPr>
                <a:solidFill>
                  <a:srgbClr val="000000"/>
                </a:solidFill>
                <a:latin typeface="Arial" charset="0"/>
                <a:ea typeface="Droid Sans Fallback" charset="0"/>
                <a:cs typeface="Droid Sans Fallback" charset="0"/>
              </a:defRPr>
            </a:lvl6pPr>
            <a:lvl7pPr marL="2971800" indent="-228600" defTabSz="457200" fontAlgn="base" hangingPunct="0">
              <a:lnSpc>
                <a:spcPct val="94000"/>
              </a:lnSpc>
              <a:spcBef>
                <a:spcPct val="0"/>
              </a:spcBef>
              <a:spcAft>
                <a:spcPct val="0"/>
              </a:spcAft>
              <a:buClr>
                <a:srgbClr val="000000"/>
              </a:buClr>
              <a:buSzPct val="100000"/>
              <a:buFont typeface="Times New Roman" charset="0"/>
              <a:tabLst>
                <a:tab pos="457200" algn="l"/>
              </a:tabLst>
              <a:defRPr>
                <a:solidFill>
                  <a:srgbClr val="000000"/>
                </a:solidFill>
                <a:latin typeface="Arial" charset="0"/>
                <a:ea typeface="Droid Sans Fallback" charset="0"/>
                <a:cs typeface="Droid Sans Fallback" charset="0"/>
              </a:defRPr>
            </a:lvl7pPr>
            <a:lvl8pPr marL="3429000" indent="-228600" defTabSz="457200" fontAlgn="base" hangingPunct="0">
              <a:lnSpc>
                <a:spcPct val="94000"/>
              </a:lnSpc>
              <a:spcBef>
                <a:spcPct val="0"/>
              </a:spcBef>
              <a:spcAft>
                <a:spcPct val="0"/>
              </a:spcAft>
              <a:buClr>
                <a:srgbClr val="000000"/>
              </a:buClr>
              <a:buSzPct val="100000"/>
              <a:buFont typeface="Times New Roman" charset="0"/>
              <a:tabLst>
                <a:tab pos="457200" algn="l"/>
              </a:tabLst>
              <a:defRPr>
                <a:solidFill>
                  <a:srgbClr val="000000"/>
                </a:solidFill>
                <a:latin typeface="Arial" charset="0"/>
                <a:ea typeface="Droid Sans Fallback" charset="0"/>
                <a:cs typeface="Droid Sans Fallback" charset="0"/>
              </a:defRPr>
            </a:lvl8pPr>
            <a:lvl9pPr marL="3886200" indent="-228600" defTabSz="457200" fontAlgn="base" hangingPunct="0">
              <a:lnSpc>
                <a:spcPct val="94000"/>
              </a:lnSpc>
              <a:spcBef>
                <a:spcPct val="0"/>
              </a:spcBef>
              <a:spcAft>
                <a:spcPct val="0"/>
              </a:spcAft>
              <a:buClr>
                <a:srgbClr val="000000"/>
              </a:buClr>
              <a:buSzPct val="100000"/>
              <a:buFont typeface="Times New Roman" charset="0"/>
              <a:tabLst>
                <a:tab pos="457200" algn="l"/>
              </a:tabLst>
              <a:defRPr>
                <a:solidFill>
                  <a:srgbClr val="000000"/>
                </a:solidFill>
                <a:latin typeface="Arial" charset="0"/>
                <a:ea typeface="Droid Sans Fallback" charset="0"/>
                <a:cs typeface="Droid Sans Fallback" charset="0"/>
              </a:defRPr>
            </a:lvl9pPr>
          </a:lstStyle>
          <a:p>
            <a:pPr algn="ctr"/>
            <a:r>
              <a:rPr lang="en-US" altLang="en-US" sz="2200" dirty="0">
                <a:solidFill>
                  <a:srgbClr val="00B0F0"/>
                </a:solidFill>
              </a:rPr>
              <a:t>NSF</a:t>
            </a:r>
          </a:p>
        </p:txBody>
      </p:sp>
      <p:pic>
        <p:nvPicPr>
          <p:cNvPr id="14" name="Picture 13"/>
          <p:cNvPicPr>
            <a:picLocks noChangeAspect="1"/>
          </p:cNvPicPr>
          <p:nvPr/>
        </p:nvPicPr>
        <p:blipFill rotWithShape="1">
          <a:blip r:embed="rId2">
            <a:extLst>
              <a:ext uri="{28A0092B-C50C-407E-A947-70E740481C1C}">
                <a14:useLocalDpi xmlns:a14="http://schemas.microsoft.com/office/drawing/2010/main" val="0"/>
              </a:ext>
            </a:extLst>
          </a:blip>
          <a:srcRect t="50295"/>
          <a:stretch/>
        </p:blipFill>
        <p:spPr>
          <a:xfrm>
            <a:off x="1584305" y="2029752"/>
            <a:ext cx="5799909" cy="3408744"/>
          </a:xfrm>
          <a:prstGeom prst="rect">
            <a:avLst/>
          </a:prstGeom>
        </p:spPr>
      </p:pic>
      <p:sp>
        <p:nvSpPr>
          <p:cNvPr id="16" name="TextBox 15"/>
          <p:cNvSpPr txBox="1"/>
          <p:nvPr/>
        </p:nvSpPr>
        <p:spPr>
          <a:xfrm>
            <a:off x="284099" y="960896"/>
            <a:ext cx="4596562" cy="1200329"/>
          </a:xfrm>
          <a:prstGeom prst="rect">
            <a:avLst/>
          </a:prstGeom>
          <a:noFill/>
        </p:spPr>
        <p:txBody>
          <a:bodyPr wrap="square" rtlCol="0">
            <a:spAutoFit/>
          </a:bodyPr>
          <a:lstStyle/>
          <a:p>
            <a:r>
              <a:rPr lang="en-US" dirty="0">
                <a:solidFill>
                  <a:srgbClr val="0070C0"/>
                </a:solidFill>
              </a:rPr>
              <a:t>Trigger/HLT/DAQ</a:t>
            </a:r>
          </a:p>
          <a:p>
            <a:pPr marL="173038" indent="-173038">
              <a:buFont typeface="Arial" charset="0"/>
              <a:buChar char="•"/>
            </a:pPr>
            <a:r>
              <a:rPr lang="en-US" dirty="0"/>
              <a:t>Track information in L1-Trigger</a:t>
            </a:r>
          </a:p>
          <a:p>
            <a:pPr marL="173038" indent="-173038">
              <a:buFont typeface="Arial" charset="0"/>
              <a:buChar char="•"/>
            </a:pPr>
            <a:r>
              <a:rPr lang="en-US" dirty="0"/>
              <a:t>L1-Trigger: 12.5 </a:t>
            </a:r>
            <a:r>
              <a:rPr lang="en-US" dirty="0" err="1">
                <a:latin typeface="Symbol" charset="2"/>
                <a:ea typeface="Symbol" charset="2"/>
                <a:cs typeface="Symbol" charset="2"/>
              </a:rPr>
              <a:t>m</a:t>
            </a:r>
            <a:r>
              <a:rPr lang="en-US" dirty="0" err="1"/>
              <a:t>s</a:t>
            </a:r>
            <a:r>
              <a:rPr lang="en-US" dirty="0"/>
              <a:t> latency – output 750 kHz</a:t>
            </a:r>
          </a:p>
          <a:p>
            <a:pPr marL="173038" indent="-173038">
              <a:buFont typeface="Arial" charset="0"/>
              <a:buChar char="•"/>
            </a:pPr>
            <a:r>
              <a:rPr lang="en-US" dirty="0"/>
              <a:t>HLT output 7.5 kHz</a:t>
            </a:r>
          </a:p>
        </p:txBody>
      </p:sp>
      <p:sp>
        <p:nvSpPr>
          <p:cNvPr id="17" name="TextBox 16"/>
          <p:cNvSpPr txBox="1"/>
          <p:nvPr/>
        </p:nvSpPr>
        <p:spPr>
          <a:xfrm>
            <a:off x="5205186" y="1030459"/>
            <a:ext cx="4596562" cy="923330"/>
          </a:xfrm>
          <a:prstGeom prst="rect">
            <a:avLst/>
          </a:prstGeom>
          <a:noFill/>
        </p:spPr>
        <p:txBody>
          <a:bodyPr wrap="square" rtlCol="0">
            <a:spAutoFit/>
          </a:bodyPr>
          <a:lstStyle/>
          <a:p>
            <a:r>
              <a:rPr lang="en-US" dirty="0">
                <a:solidFill>
                  <a:srgbClr val="0070C0"/>
                </a:solidFill>
              </a:rPr>
              <a:t>Barrel ECAL/HCAL</a:t>
            </a:r>
          </a:p>
          <a:p>
            <a:pPr marL="173038" indent="-173038">
              <a:buFont typeface="Arial" charset="0"/>
              <a:buChar char="•"/>
            </a:pPr>
            <a:r>
              <a:rPr lang="en-US" dirty="0"/>
              <a:t>Replace FE/BE electronics</a:t>
            </a:r>
          </a:p>
          <a:p>
            <a:pPr marL="173038" indent="-173038">
              <a:buFont typeface="Arial" charset="0"/>
              <a:buChar char="•"/>
            </a:pPr>
            <a:r>
              <a:rPr lang="en-US" dirty="0"/>
              <a:t>Lower ECAL operating temp. (</a:t>
            </a:r>
            <a:r>
              <a:rPr lang="en-US"/>
              <a:t>8 </a:t>
            </a:r>
            <a:r>
              <a:rPr lang="en-US" baseline="30000">
                <a:latin typeface="Symbol" charset="2"/>
                <a:ea typeface="Symbol" charset="2"/>
                <a:cs typeface="Symbol" charset="2"/>
              </a:rPr>
              <a:t>⚬</a:t>
            </a:r>
            <a:r>
              <a:rPr lang="en-US"/>
              <a:t>C</a:t>
            </a:r>
            <a:r>
              <a:rPr lang="en-US" dirty="0"/>
              <a:t>)</a:t>
            </a:r>
          </a:p>
        </p:txBody>
      </p:sp>
      <p:sp>
        <p:nvSpPr>
          <p:cNvPr id="18" name="TextBox 17"/>
          <p:cNvSpPr txBox="1"/>
          <p:nvPr/>
        </p:nvSpPr>
        <p:spPr>
          <a:xfrm>
            <a:off x="6383660" y="2278438"/>
            <a:ext cx="2857481" cy="1754326"/>
          </a:xfrm>
          <a:prstGeom prst="rect">
            <a:avLst/>
          </a:prstGeom>
          <a:noFill/>
        </p:spPr>
        <p:txBody>
          <a:bodyPr wrap="square" rtlCol="0">
            <a:spAutoFit/>
          </a:bodyPr>
          <a:lstStyle/>
          <a:p>
            <a:r>
              <a:rPr lang="en-US" dirty="0" err="1">
                <a:solidFill>
                  <a:srgbClr val="0070C0"/>
                </a:solidFill>
              </a:rPr>
              <a:t>Muon</a:t>
            </a:r>
            <a:r>
              <a:rPr lang="en-US" dirty="0">
                <a:solidFill>
                  <a:srgbClr val="0070C0"/>
                </a:solidFill>
              </a:rPr>
              <a:t> Systems</a:t>
            </a:r>
          </a:p>
          <a:p>
            <a:pPr marL="173038" indent="-173038">
              <a:buFont typeface="Arial" charset="0"/>
              <a:buChar char="•"/>
            </a:pPr>
            <a:r>
              <a:rPr lang="en-US" dirty="0"/>
              <a:t>Replace DT &amp; CSC FE/BE Electronics</a:t>
            </a:r>
          </a:p>
          <a:p>
            <a:pPr marL="173038" indent="-173038">
              <a:buFont typeface="Arial" charset="0"/>
              <a:buChar char="•"/>
            </a:pPr>
            <a:r>
              <a:rPr lang="en-US" dirty="0"/>
              <a:t>Complete </a:t>
            </a:r>
            <a:r>
              <a:rPr lang="en-US" dirty="0" err="1"/>
              <a:t>Muon</a:t>
            </a:r>
            <a:r>
              <a:rPr lang="en-US" dirty="0"/>
              <a:t> coverage in region 1.5&lt;</a:t>
            </a:r>
            <a:r>
              <a:rPr lang="en-US" dirty="0">
                <a:latin typeface="Symbol" charset="2"/>
                <a:ea typeface="Symbol" charset="2"/>
                <a:cs typeface="Symbol" charset="2"/>
              </a:rPr>
              <a:t>h</a:t>
            </a:r>
            <a:r>
              <a:rPr lang="en-US" dirty="0"/>
              <a:t>&lt;2.4</a:t>
            </a:r>
          </a:p>
          <a:p>
            <a:pPr marL="173038" indent="-173038">
              <a:buFont typeface="Arial" charset="0"/>
              <a:buChar char="•"/>
            </a:pPr>
            <a:r>
              <a:rPr lang="en-US" dirty="0" err="1"/>
              <a:t>Muon</a:t>
            </a:r>
            <a:r>
              <a:rPr lang="en-US" dirty="0"/>
              <a:t> tagging 2.4&lt;</a:t>
            </a:r>
            <a:r>
              <a:rPr lang="en-US" dirty="0">
                <a:latin typeface="Symbol" charset="2"/>
                <a:ea typeface="Symbol" charset="2"/>
                <a:cs typeface="Symbol" charset="2"/>
              </a:rPr>
              <a:t>h</a:t>
            </a:r>
            <a:r>
              <a:rPr lang="en-US" dirty="0"/>
              <a:t>&lt;3</a:t>
            </a:r>
          </a:p>
        </p:txBody>
      </p:sp>
      <p:sp>
        <p:nvSpPr>
          <p:cNvPr id="19" name="TextBox 18"/>
          <p:cNvSpPr txBox="1"/>
          <p:nvPr/>
        </p:nvSpPr>
        <p:spPr>
          <a:xfrm>
            <a:off x="213594" y="3823135"/>
            <a:ext cx="4596562" cy="923330"/>
          </a:xfrm>
          <a:prstGeom prst="rect">
            <a:avLst/>
          </a:prstGeom>
          <a:noFill/>
        </p:spPr>
        <p:txBody>
          <a:bodyPr wrap="square" rtlCol="0">
            <a:spAutoFit/>
          </a:bodyPr>
          <a:lstStyle/>
          <a:p>
            <a:r>
              <a:rPr lang="en-US" dirty="0">
                <a:solidFill>
                  <a:srgbClr val="0070C0"/>
                </a:solidFill>
              </a:rPr>
              <a:t>New </a:t>
            </a:r>
            <a:r>
              <a:rPr lang="en-US" dirty="0" err="1">
                <a:solidFill>
                  <a:srgbClr val="0070C0"/>
                </a:solidFill>
              </a:rPr>
              <a:t>Endcap</a:t>
            </a:r>
            <a:r>
              <a:rPr lang="en-US" dirty="0">
                <a:solidFill>
                  <a:srgbClr val="0070C0"/>
                </a:solidFill>
              </a:rPr>
              <a:t> Calorimeters</a:t>
            </a:r>
          </a:p>
          <a:p>
            <a:pPr marL="173038" indent="-173038">
              <a:buFont typeface="Arial" charset="0"/>
              <a:buChar char="•"/>
            </a:pPr>
            <a:r>
              <a:rPr lang="en-US" dirty="0"/>
              <a:t>Rad. tolerant – high granularity</a:t>
            </a:r>
          </a:p>
          <a:p>
            <a:pPr marL="173038" indent="-173038">
              <a:buFont typeface="Arial" charset="0"/>
              <a:buChar char="•"/>
            </a:pPr>
            <a:r>
              <a:rPr lang="en-US" dirty="0"/>
              <a:t>3D capable</a:t>
            </a:r>
          </a:p>
        </p:txBody>
      </p:sp>
      <p:sp>
        <p:nvSpPr>
          <p:cNvPr id="20" name="TextBox 19"/>
          <p:cNvSpPr txBox="1"/>
          <p:nvPr/>
        </p:nvSpPr>
        <p:spPr>
          <a:xfrm>
            <a:off x="213594" y="5120050"/>
            <a:ext cx="5698101" cy="1477328"/>
          </a:xfrm>
          <a:prstGeom prst="rect">
            <a:avLst/>
          </a:prstGeom>
          <a:noFill/>
        </p:spPr>
        <p:txBody>
          <a:bodyPr wrap="square" rtlCol="0">
            <a:spAutoFit/>
          </a:bodyPr>
          <a:lstStyle/>
          <a:p>
            <a:r>
              <a:rPr lang="en-US" dirty="0">
                <a:solidFill>
                  <a:srgbClr val="0070C0"/>
                </a:solidFill>
              </a:rPr>
              <a:t>New Tracker</a:t>
            </a:r>
          </a:p>
          <a:p>
            <a:pPr marL="173038" indent="-173038">
              <a:buFont typeface="Arial" charset="0"/>
              <a:buChar char="•"/>
            </a:pPr>
            <a:r>
              <a:rPr lang="en-US" dirty="0"/>
              <a:t>Rad. tolerant – high granularity – significant less material</a:t>
            </a:r>
          </a:p>
          <a:p>
            <a:pPr marL="173038" indent="-173038">
              <a:buFont typeface="Arial" charset="0"/>
              <a:buChar char="•"/>
            </a:pPr>
            <a:r>
              <a:rPr lang="en-US" dirty="0"/>
              <a:t>40 MHz selective readout (</a:t>
            </a:r>
            <a:r>
              <a:rPr lang="en-US" dirty="0" err="1"/>
              <a:t>p</a:t>
            </a:r>
            <a:r>
              <a:rPr lang="en-US" baseline="-25000" dirty="0" err="1"/>
              <a:t>T</a:t>
            </a:r>
            <a:r>
              <a:rPr lang="en-US" dirty="0"/>
              <a:t>&gt;2 </a:t>
            </a:r>
            <a:r>
              <a:rPr lang="en-US" dirty="0" err="1"/>
              <a:t>GeV</a:t>
            </a:r>
            <a:r>
              <a:rPr lang="en-US" dirty="0"/>
              <a:t>) in Outer Tracker for L1 -Trigger</a:t>
            </a:r>
          </a:p>
          <a:p>
            <a:pPr marL="173038" indent="-173038">
              <a:buFont typeface="Arial" charset="0"/>
              <a:buChar char="•"/>
            </a:pPr>
            <a:r>
              <a:rPr lang="en-US" dirty="0"/>
              <a:t>Extended coverage to </a:t>
            </a:r>
            <a:r>
              <a:rPr lang="en-US" dirty="0">
                <a:latin typeface="Symbol" charset="2"/>
                <a:ea typeface="Symbol" charset="2"/>
                <a:cs typeface="Symbol" charset="2"/>
              </a:rPr>
              <a:t>h</a:t>
            </a:r>
            <a:r>
              <a:rPr lang="en-US" dirty="0"/>
              <a:t>=4</a:t>
            </a:r>
          </a:p>
        </p:txBody>
      </p:sp>
      <p:cxnSp>
        <p:nvCxnSpPr>
          <p:cNvPr id="22" name="Straight Arrow Connector 21"/>
          <p:cNvCxnSpPr/>
          <p:nvPr/>
        </p:nvCxnSpPr>
        <p:spPr>
          <a:xfrm flipH="1">
            <a:off x="4320054" y="1953789"/>
            <a:ext cx="885132" cy="144916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3206187" y="3495554"/>
            <a:ext cx="729205" cy="53721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3017460" y="3752128"/>
            <a:ext cx="1209230" cy="161780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a:off x="5317405" y="2592729"/>
            <a:ext cx="1066255" cy="75428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4880661" y="2444187"/>
            <a:ext cx="1481781" cy="28743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11"/>
          <p:cNvSpPr>
            <a:spLocks noChangeArrowheads="1"/>
          </p:cNvSpPr>
          <p:nvPr/>
        </p:nvSpPr>
        <p:spPr bwMode="auto">
          <a:xfrm>
            <a:off x="2035391" y="4973232"/>
            <a:ext cx="663932" cy="421447"/>
          </a:xfrm>
          <a:prstGeom prst="rect">
            <a:avLst/>
          </a:prstGeom>
          <a:noFill/>
          <a:ln w="9525" cap="flat">
            <a:solidFill>
              <a:srgbClr val="579D1C"/>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1632" rIns="90000" bIns="45000" anchor="ctr"/>
          <a:lstStyle>
            <a:lvl1pPr>
              <a:tabLst>
                <a:tab pos="457200" algn="l"/>
              </a:tabLst>
              <a:defRPr>
                <a:solidFill>
                  <a:srgbClr val="000000"/>
                </a:solidFill>
                <a:latin typeface="Arial" charset="0"/>
                <a:ea typeface="Droid Sans Fallback" charset="0"/>
                <a:cs typeface="Droid Sans Fallback" charset="0"/>
              </a:defRPr>
            </a:lvl1pPr>
            <a:lvl2pPr>
              <a:tabLst>
                <a:tab pos="457200" algn="l"/>
              </a:tabLst>
              <a:defRPr>
                <a:solidFill>
                  <a:srgbClr val="000000"/>
                </a:solidFill>
                <a:latin typeface="Arial" charset="0"/>
                <a:ea typeface="Droid Sans Fallback" charset="0"/>
                <a:cs typeface="Droid Sans Fallback" charset="0"/>
              </a:defRPr>
            </a:lvl2pPr>
            <a:lvl3pPr>
              <a:tabLst>
                <a:tab pos="457200" algn="l"/>
              </a:tabLst>
              <a:defRPr>
                <a:solidFill>
                  <a:srgbClr val="000000"/>
                </a:solidFill>
                <a:latin typeface="Arial" charset="0"/>
                <a:ea typeface="Droid Sans Fallback" charset="0"/>
                <a:cs typeface="Droid Sans Fallback" charset="0"/>
              </a:defRPr>
            </a:lvl3pPr>
            <a:lvl4pPr>
              <a:tabLst>
                <a:tab pos="457200" algn="l"/>
              </a:tabLst>
              <a:defRPr>
                <a:solidFill>
                  <a:srgbClr val="000000"/>
                </a:solidFill>
                <a:latin typeface="Arial" charset="0"/>
                <a:ea typeface="Droid Sans Fallback" charset="0"/>
                <a:cs typeface="Droid Sans Fallback" charset="0"/>
              </a:defRPr>
            </a:lvl4pPr>
            <a:lvl5pPr>
              <a:tabLst>
                <a:tab pos="457200" algn="l"/>
              </a:tabLst>
              <a:defRPr>
                <a:solidFill>
                  <a:srgbClr val="000000"/>
                </a:solidFill>
                <a:latin typeface="Arial" charset="0"/>
                <a:ea typeface="Droid Sans Fallback" charset="0"/>
                <a:cs typeface="Droid Sans Fallback" charset="0"/>
              </a:defRPr>
            </a:lvl5pPr>
            <a:lvl6pPr marL="2514600" indent="-228600" defTabSz="457200" fontAlgn="base" hangingPunct="0">
              <a:lnSpc>
                <a:spcPct val="94000"/>
              </a:lnSpc>
              <a:spcBef>
                <a:spcPct val="0"/>
              </a:spcBef>
              <a:spcAft>
                <a:spcPct val="0"/>
              </a:spcAft>
              <a:buClr>
                <a:srgbClr val="000000"/>
              </a:buClr>
              <a:buSzPct val="100000"/>
              <a:buFont typeface="Times New Roman" charset="0"/>
              <a:tabLst>
                <a:tab pos="457200" algn="l"/>
              </a:tabLst>
              <a:defRPr>
                <a:solidFill>
                  <a:srgbClr val="000000"/>
                </a:solidFill>
                <a:latin typeface="Arial" charset="0"/>
                <a:ea typeface="Droid Sans Fallback" charset="0"/>
                <a:cs typeface="Droid Sans Fallback" charset="0"/>
              </a:defRPr>
            </a:lvl6pPr>
            <a:lvl7pPr marL="2971800" indent="-228600" defTabSz="457200" fontAlgn="base" hangingPunct="0">
              <a:lnSpc>
                <a:spcPct val="94000"/>
              </a:lnSpc>
              <a:spcBef>
                <a:spcPct val="0"/>
              </a:spcBef>
              <a:spcAft>
                <a:spcPct val="0"/>
              </a:spcAft>
              <a:buClr>
                <a:srgbClr val="000000"/>
              </a:buClr>
              <a:buSzPct val="100000"/>
              <a:buFont typeface="Times New Roman" charset="0"/>
              <a:tabLst>
                <a:tab pos="457200" algn="l"/>
              </a:tabLst>
              <a:defRPr>
                <a:solidFill>
                  <a:srgbClr val="000000"/>
                </a:solidFill>
                <a:latin typeface="Arial" charset="0"/>
                <a:ea typeface="Droid Sans Fallback" charset="0"/>
                <a:cs typeface="Droid Sans Fallback" charset="0"/>
              </a:defRPr>
            </a:lvl7pPr>
            <a:lvl8pPr marL="3429000" indent="-228600" defTabSz="457200" fontAlgn="base" hangingPunct="0">
              <a:lnSpc>
                <a:spcPct val="94000"/>
              </a:lnSpc>
              <a:spcBef>
                <a:spcPct val="0"/>
              </a:spcBef>
              <a:spcAft>
                <a:spcPct val="0"/>
              </a:spcAft>
              <a:buClr>
                <a:srgbClr val="000000"/>
              </a:buClr>
              <a:buSzPct val="100000"/>
              <a:buFont typeface="Times New Roman" charset="0"/>
              <a:tabLst>
                <a:tab pos="457200" algn="l"/>
              </a:tabLst>
              <a:defRPr>
                <a:solidFill>
                  <a:srgbClr val="000000"/>
                </a:solidFill>
                <a:latin typeface="Arial" charset="0"/>
                <a:ea typeface="Droid Sans Fallback" charset="0"/>
                <a:cs typeface="Droid Sans Fallback" charset="0"/>
              </a:defRPr>
            </a:lvl8pPr>
            <a:lvl9pPr marL="3886200" indent="-228600" defTabSz="457200" fontAlgn="base" hangingPunct="0">
              <a:lnSpc>
                <a:spcPct val="94000"/>
              </a:lnSpc>
              <a:spcBef>
                <a:spcPct val="0"/>
              </a:spcBef>
              <a:spcAft>
                <a:spcPct val="0"/>
              </a:spcAft>
              <a:buClr>
                <a:srgbClr val="000000"/>
              </a:buClr>
              <a:buSzPct val="100000"/>
              <a:buFont typeface="Times New Roman" charset="0"/>
              <a:tabLst>
                <a:tab pos="457200" algn="l"/>
              </a:tabLst>
              <a:defRPr>
                <a:solidFill>
                  <a:srgbClr val="000000"/>
                </a:solidFill>
                <a:latin typeface="Arial" charset="0"/>
                <a:ea typeface="Droid Sans Fallback" charset="0"/>
                <a:cs typeface="Droid Sans Fallback" charset="0"/>
              </a:defRPr>
            </a:lvl9pPr>
          </a:lstStyle>
          <a:p>
            <a:pPr algn="ctr"/>
            <a:r>
              <a:rPr lang="en-US" altLang="en-US" sz="2200">
                <a:solidFill>
                  <a:srgbClr val="579D1C"/>
                </a:solidFill>
              </a:rPr>
              <a:t>DOE</a:t>
            </a:r>
          </a:p>
        </p:txBody>
      </p:sp>
      <p:sp>
        <p:nvSpPr>
          <p:cNvPr id="26" name="TextBox 25"/>
          <p:cNvSpPr txBox="1"/>
          <p:nvPr/>
        </p:nvSpPr>
        <p:spPr>
          <a:xfrm>
            <a:off x="6115203" y="5438496"/>
            <a:ext cx="3028797" cy="1200329"/>
          </a:xfrm>
          <a:prstGeom prst="rect">
            <a:avLst/>
          </a:prstGeom>
          <a:noFill/>
        </p:spPr>
        <p:txBody>
          <a:bodyPr wrap="square" rtlCol="0">
            <a:spAutoFit/>
          </a:bodyPr>
          <a:lstStyle/>
          <a:p>
            <a:r>
              <a:rPr lang="en-US" dirty="0">
                <a:solidFill>
                  <a:srgbClr val="0070C0"/>
                </a:solidFill>
              </a:rPr>
              <a:t>MIP Precision Timing Detector</a:t>
            </a:r>
          </a:p>
          <a:p>
            <a:pPr marL="173038" indent="-173038">
              <a:buFont typeface="Arial" charset="0"/>
              <a:buChar char="•"/>
            </a:pPr>
            <a:r>
              <a:rPr lang="en-US" dirty="0"/>
              <a:t>Barrel: Crystal +</a:t>
            </a:r>
            <a:r>
              <a:rPr lang="en-US" dirty="0" err="1"/>
              <a:t>SiPM</a:t>
            </a:r>
            <a:endParaRPr lang="en-US" dirty="0"/>
          </a:p>
          <a:p>
            <a:pPr marL="173038" indent="-173038">
              <a:buFont typeface="Arial" charset="0"/>
              <a:buChar char="•"/>
            </a:pPr>
            <a:r>
              <a:rPr lang="en-US" dirty="0" err="1"/>
              <a:t>Endcap</a:t>
            </a:r>
            <a:r>
              <a:rPr lang="en-US" dirty="0"/>
              <a:t>: Low Gain Avalanche Diodes</a:t>
            </a:r>
          </a:p>
        </p:txBody>
      </p:sp>
      <p:cxnSp>
        <p:nvCxnSpPr>
          <p:cNvPr id="27" name="Straight Arrow Connector 26"/>
          <p:cNvCxnSpPr/>
          <p:nvPr/>
        </p:nvCxnSpPr>
        <p:spPr>
          <a:xfrm flipH="1" flipV="1">
            <a:off x="4366034" y="3817392"/>
            <a:ext cx="1837983" cy="169706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4373220" y="3530651"/>
            <a:ext cx="1870091" cy="198380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5"/>
          <p:cNvSpPr>
            <a:spLocks noChangeArrowheads="1"/>
          </p:cNvSpPr>
          <p:nvPr/>
        </p:nvSpPr>
        <p:spPr bwMode="auto">
          <a:xfrm>
            <a:off x="8020488" y="4948481"/>
            <a:ext cx="663932" cy="421447"/>
          </a:xfrm>
          <a:prstGeom prst="rect">
            <a:avLst/>
          </a:prstGeom>
          <a:noFill/>
          <a:ln w="9525" cap="flat">
            <a:solidFill>
              <a:srgbClr val="579D1C"/>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61632" rIns="90000" bIns="45000" anchor="ctr"/>
          <a:lstStyle>
            <a:lvl1pPr>
              <a:tabLst>
                <a:tab pos="457200" algn="l"/>
              </a:tabLst>
              <a:defRPr>
                <a:solidFill>
                  <a:srgbClr val="000000"/>
                </a:solidFill>
                <a:latin typeface="Arial" charset="0"/>
                <a:ea typeface="Droid Sans Fallback" charset="0"/>
                <a:cs typeface="Droid Sans Fallback" charset="0"/>
              </a:defRPr>
            </a:lvl1pPr>
            <a:lvl2pPr>
              <a:tabLst>
                <a:tab pos="457200" algn="l"/>
              </a:tabLst>
              <a:defRPr>
                <a:solidFill>
                  <a:srgbClr val="000000"/>
                </a:solidFill>
                <a:latin typeface="Arial" charset="0"/>
                <a:ea typeface="Droid Sans Fallback" charset="0"/>
                <a:cs typeface="Droid Sans Fallback" charset="0"/>
              </a:defRPr>
            </a:lvl2pPr>
            <a:lvl3pPr>
              <a:tabLst>
                <a:tab pos="457200" algn="l"/>
              </a:tabLst>
              <a:defRPr>
                <a:solidFill>
                  <a:srgbClr val="000000"/>
                </a:solidFill>
                <a:latin typeface="Arial" charset="0"/>
                <a:ea typeface="Droid Sans Fallback" charset="0"/>
                <a:cs typeface="Droid Sans Fallback" charset="0"/>
              </a:defRPr>
            </a:lvl3pPr>
            <a:lvl4pPr>
              <a:tabLst>
                <a:tab pos="457200" algn="l"/>
              </a:tabLst>
              <a:defRPr>
                <a:solidFill>
                  <a:srgbClr val="000000"/>
                </a:solidFill>
                <a:latin typeface="Arial" charset="0"/>
                <a:ea typeface="Droid Sans Fallback" charset="0"/>
                <a:cs typeface="Droid Sans Fallback" charset="0"/>
              </a:defRPr>
            </a:lvl4pPr>
            <a:lvl5pPr>
              <a:tabLst>
                <a:tab pos="457200" algn="l"/>
              </a:tabLst>
              <a:defRPr>
                <a:solidFill>
                  <a:srgbClr val="000000"/>
                </a:solidFill>
                <a:latin typeface="Arial" charset="0"/>
                <a:ea typeface="Droid Sans Fallback" charset="0"/>
                <a:cs typeface="Droid Sans Fallback" charset="0"/>
              </a:defRPr>
            </a:lvl5pPr>
            <a:lvl6pPr marL="2514600" indent="-228600" defTabSz="457200" fontAlgn="base" hangingPunct="0">
              <a:lnSpc>
                <a:spcPct val="94000"/>
              </a:lnSpc>
              <a:spcBef>
                <a:spcPct val="0"/>
              </a:spcBef>
              <a:spcAft>
                <a:spcPct val="0"/>
              </a:spcAft>
              <a:buClr>
                <a:srgbClr val="000000"/>
              </a:buClr>
              <a:buSzPct val="100000"/>
              <a:buFont typeface="Times New Roman" charset="0"/>
              <a:tabLst>
                <a:tab pos="457200" algn="l"/>
              </a:tabLst>
              <a:defRPr>
                <a:solidFill>
                  <a:srgbClr val="000000"/>
                </a:solidFill>
                <a:latin typeface="Arial" charset="0"/>
                <a:ea typeface="Droid Sans Fallback" charset="0"/>
                <a:cs typeface="Droid Sans Fallback" charset="0"/>
              </a:defRPr>
            </a:lvl6pPr>
            <a:lvl7pPr marL="2971800" indent="-228600" defTabSz="457200" fontAlgn="base" hangingPunct="0">
              <a:lnSpc>
                <a:spcPct val="94000"/>
              </a:lnSpc>
              <a:spcBef>
                <a:spcPct val="0"/>
              </a:spcBef>
              <a:spcAft>
                <a:spcPct val="0"/>
              </a:spcAft>
              <a:buClr>
                <a:srgbClr val="000000"/>
              </a:buClr>
              <a:buSzPct val="100000"/>
              <a:buFont typeface="Times New Roman" charset="0"/>
              <a:tabLst>
                <a:tab pos="457200" algn="l"/>
              </a:tabLst>
              <a:defRPr>
                <a:solidFill>
                  <a:srgbClr val="000000"/>
                </a:solidFill>
                <a:latin typeface="Arial" charset="0"/>
                <a:ea typeface="Droid Sans Fallback" charset="0"/>
                <a:cs typeface="Droid Sans Fallback" charset="0"/>
              </a:defRPr>
            </a:lvl7pPr>
            <a:lvl8pPr marL="3429000" indent="-228600" defTabSz="457200" fontAlgn="base" hangingPunct="0">
              <a:lnSpc>
                <a:spcPct val="94000"/>
              </a:lnSpc>
              <a:spcBef>
                <a:spcPct val="0"/>
              </a:spcBef>
              <a:spcAft>
                <a:spcPct val="0"/>
              </a:spcAft>
              <a:buClr>
                <a:srgbClr val="000000"/>
              </a:buClr>
              <a:buSzPct val="100000"/>
              <a:buFont typeface="Times New Roman" charset="0"/>
              <a:tabLst>
                <a:tab pos="457200" algn="l"/>
              </a:tabLst>
              <a:defRPr>
                <a:solidFill>
                  <a:srgbClr val="000000"/>
                </a:solidFill>
                <a:latin typeface="Arial" charset="0"/>
                <a:ea typeface="Droid Sans Fallback" charset="0"/>
                <a:cs typeface="Droid Sans Fallback" charset="0"/>
              </a:defRPr>
            </a:lvl8pPr>
            <a:lvl9pPr marL="3886200" indent="-228600" defTabSz="457200" fontAlgn="base" hangingPunct="0">
              <a:lnSpc>
                <a:spcPct val="94000"/>
              </a:lnSpc>
              <a:spcBef>
                <a:spcPct val="0"/>
              </a:spcBef>
              <a:spcAft>
                <a:spcPct val="0"/>
              </a:spcAft>
              <a:buClr>
                <a:srgbClr val="000000"/>
              </a:buClr>
              <a:buSzPct val="100000"/>
              <a:buFont typeface="Times New Roman" charset="0"/>
              <a:tabLst>
                <a:tab pos="457200" algn="l"/>
              </a:tabLst>
              <a:defRPr>
                <a:solidFill>
                  <a:srgbClr val="000000"/>
                </a:solidFill>
                <a:latin typeface="Arial" charset="0"/>
                <a:ea typeface="Droid Sans Fallback" charset="0"/>
                <a:cs typeface="Droid Sans Fallback" charset="0"/>
              </a:defRPr>
            </a:lvl9pPr>
          </a:lstStyle>
          <a:p>
            <a:pPr algn="ctr"/>
            <a:r>
              <a:rPr lang="en-US" altLang="en-US" sz="2200">
                <a:solidFill>
                  <a:srgbClr val="579D1C"/>
                </a:solidFill>
              </a:rPr>
              <a:t>DOE</a:t>
            </a:r>
          </a:p>
        </p:txBody>
      </p:sp>
    </p:spTree>
    <p:extLst>
      <p:ext uri="{BB962C8B-B14F-4D97-AF65-F5344CB8AC3E}">
        <p14:creationId xmlns:p14="http://schemas.microsoft.com/office/powerpoint/2010/main" val="1067647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BD70AF-7078-CE48-BBC3-19F3D24DE6E5}"/>
              </a:ext>
            </a:extLst>
          </p:cNvPr>
          <p:cNvSpPr>
            <a:spLocks noGrp="1"/>
          </p:cNvSpPr>
          <p:nvPr>
            <p:ph idx="1"/>
          </p:nvPr>
        </p:nvSpPr>
        <p:spPr>
          <a:xfrm>
            <a:off x="318409" y="965044"/>
            <a:ext cx="8301527" cy="5521124"/>
          </a:xfrm>
        </p:spPr>
        <p:txBody>
          <a:bodyPr>
            <a:normAutofit/>
          </a:bodyPr>
          <a:lstStyle/>
          <a:p>
            <a:r>
              <a:rPr lang="en-US" dirty="0"/>
              <a:t>Interface Control Documents for each sub-detector</a:t>
            </a:r>
          </a:p>
          <a:p>
            <a:r>
              <a:rPr lang="en-US" dirty="0"/>
              <a:t>Clearly understood and followed boundaries for most </a:t>
            </a:r>
          </a:p>
          <a:p>
            <a:r>
              <a:rPr lang="en-US" dirty="0"/>
              <a:t>Tracker volume closely monitored</a:t>
            </a:r>
          </a:p>
          <a:p>
            <a:pPr lvl="1"/>
            <a:r>
              <a:rPr lang="en-US" dirty="0"/>
              <a:t>NSF and DoE Interfaces (e.g.: ITST to TBPS)</a:t>
            </a:r>
          </a:p>
          <a:p>
            <a:pPr lvl="1"/>
            <a:r>
              <a:rPr lang="en-US" dirty="0"/>
              <a:t>Tightly defined by CERN Detector Engineering group</a:t>
            </a:r>
          </a:p>
          <a:p>
            <a:pPr lvl="1"/>
            <a:r>
              <a:rPr lang="en-US" dirty="0"/>
              <a:t>Weekly meetings across interfaces</a:t>
            </a:r>
          </a:p>
          <a:p>
            <a:r>
              <a:rPr lang="en-US" dirty="0"/>
              <a:t>Not only technical interfaces: </a:t>
            </a:r>
          </a:p>
          <a:p>
            <a:pPr lvl="1"/>
            <a:r>
              <a:rPr lang="en-US" dirty="0"/>
              <a:t>Inner tracker / outer tracker resource sharing (e.g.: BTST &amp; ITST engineering)</a:t>
            </a:r>
          </a:p>
          <a:p>
            <a:pPr lvl="1"/>
            <a:r>
              <a:rPr lang="en-US" dirty="0"/>
              <a:t>Systems Engineer </a:t>
            </a:r>
            <a:r>
              <a:rPr lang="en-US"/>
              <a:t>role spans </a:t>
            </a:r>
            <a:r>
              <a:rPr lang="en-US" dirty="0"/>
              <a:t>DoE and NSF project</a:t>
            </a:r>
          </a:p>
          <a:p>
            <a:pPr lvl="1"/>
            <a:r>
              <a:rPr lang="en-US" dirty="0"/>
              <a:t>Funding benefits (shared equipment)</a:t>
            </a:r>
          </a:p>
          <a:p>
            <a:pPr lvl="1"/>
            <a:r>
              <a:rPr lang="en-US" dirty="0"/>
              <a:t>Resource schedule challenges </a:t>
            </a:r>
          </a:p>
        </p:txBody>
      </p:sp>
      <p:sp>
        <p:nvSpPr>
          <p:cNvPr id="3" name="Title 2">
            <a:extLst>
              <a:ext uri="{FF2B5EF4-FFF2-40B4-BE49-F238E27FC236}">
                <a16:creationId xmlns:a16="http://schemas.microsoft.com/office/drawing/2014/main" id="{0101E28B-67DD-0041-AE88-8D85864E0828}"/>
              </a:ext>
            </a:extLst>
          </p:cNvPr>
          <p:cNvSpPr>
            <a:spLocks noGrp="1"/>
          </p:cNvSpPr>
          <p:nvPr>
            <p:ph type="title"/>
          </p:nvPr>
        </p:nvSpPr>
        <p:spPr/>
        <p:txBody>
          <a:bodyPr/>
          <a:lstStyle/>
          <a:p>
            <a:r>
              <a:rPr lang="en-US" sz="3600" dirty="0"/>
              <a:t>Interface Control</a:t>
            </a:r>
          </a:p>
        </p:txBody>
      </p:sp>
    </p:spTree>
    <p:extLst>
      <p:ext uri="{BB962C8B-B14F-4D97-AF65-F5344CB8AC3E}">
        <p14:creationId xmlns:p14="http://schemas.microsoft.com/office/powerpoint/2010/main" val="4105982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55FE2B-8576-464F-ADBF-8B7C8D709782}"/>
              </a:ext>
            </a:extLst>
          </p:cNvPr>
          <p:cNvSpPr>
            <a:spLocks noGrp="1"/>
          </p:cNvSpPr>
          <p:nvPr>
            <p:ph idx="1"/>
          </p:nvPr>
        </p:nvSpPr>
        <p:spPr/>
        <p:txBody>
          <a:bodyPr/>
          <a:lstStyle/>
          <a:p>
            <a:r>
              <a:rPr lang="en-US" dirty="0"/>
              <a:t>Science Requirements</a:t>
            </a:r>
          </a:p>
          <a:p>
            <a:r>
              <a:rPr lang="en-US" dirty="0"/>
              <a:t>Engineering Requirements</a:t>
            </a:r>
          </a:p>
          <a:p>
            <a:r>
              <a:rPr lang="en-US" dirty="0"/>
              <a:t>QA / QC Implementation</a:t>
            </a:r>
          </a:p>
          <a:p>
            <a:r>
              <a:rPr lang="en-US" dirty="0"/>
              <a:t>Individual Specifications / Tests / procedures</a:t>
            </a:r>
          </a:p>
          <a:p>
            <a:endParaRPr lang="en-US" dirty="0"/>
          </a:p>
        </p:txBody>
      </p:sp>
      <p:sp>
        <p:nvSpPr>
          <p:cNvPr id="3" name="Title 2">
            <a:extLst>
              <a:ext uri="{FF2B5EF4-FFF2-40B4-BE49-F238E27FC236}">
                <a16:creationId xmlns:a16="http://schemas.microsoft.com/office/drawing/2014/main" id="{C3F4BE71-6DE4-4FD9-AB86-E49774CEBC0B}"/>
              </a:ext>
            </a:extLst>
          </p:cNvPr>
          <p:cNvSpPr>
            <a:spLocks noGrp="1"/>
          </p:cNvSpPr>
          <p:nvPr>
            <p:ph type="title"/>
          </p:nvPr>
        </p:nvSpPr>
        <p:spPr/>
        <p:txBody>
          <a:bodyPr/>
          <a:lstStyle/>
          <a:p>
            <a:r>
              <a:rPr lang="en-US" sz="3600" dirty="0"/>
              <a:t>Requirements Flow Down</a:t>
            </a:r>
          </a:p>
        </p:txBody>
      </p:sp>
    </p:spTree>
    <p:extLst>
      <p:ext uri="{BB962C8B-B14F-4D97-AF65-F5344CB8AC3E}">
        <p14:creationId xmlns:p14="http://schemas.microsoft.com/office/powerpoint/2010/main" val="1151021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5D00EE-AF82-49EB-B34A-9C383243FA87}"/>
              </a:ext>
            </a:extLst>
          </p:cNvPr>
          <p:cNvPicPr>
            <a:picLocks noChangeAspect="1"/>
          </p:cNvPicPr>
          <p:nvPr/>
        </p:nvPicPr>
        <p:blipFill>
          <a:blip r:embed="rId2"/>
          <a:stretch>
            <a:fillRect/>
          </a:stretch>
        </p:blipFill>
        <p:spPr>
          <a:xfrm>
            <a:off x="7180509" y="2850126"/>
            <a:ext cx="1829508" cy="2612442"/>
          </a:xfrm>
          <a:prstGeom prst="rect">
            <a:avLst/>
          </a:prstGeom>
          <a:ln>
            <a:solidFill>
              <a:schemeClr val="tx1"/>
            </a:solidFill>
          </a:ln>
          <a:effectLst>
            <a:outerShdw blurRad="50800" dist="38100" dir="2700000" algn="tl" rotWithShape="0">
              <a:prstClr val="black">
                <a:alpha val="40000"/>
              </a:prstClr>
            </a:outerShdw>
          </a:effectLst>
        </p:spPr>
      </p:pic>
      <p:sp>
        <p:nvSpPr>
          <p:cNvPr id="2" name="Content Placeholder 1">
            <a:extLst>
              <a:ext uri="{FF2B5EF4-FFF2-40B4-BE49-F238E27FC236}">
                <a16:creationId xmlns:a16="http://schemas.microsoft.com/office/drawing/2014/main" id="{FCBD70AF-7078-CE48-BBC3-19F3D24DE6E5}"/>
              </a:ext>
            </a:extLst>
          </p:cNvPr>
          <p:cNvSpPr>
            <a:spLocks noGrp="1"/>
          </p:cNvSpPr>
          <p:nvPr>
            <p:ph idx="1"/>
          </p:nvPr>
        </p:nvSpPr>
        <p:spPr>
          <a:xfrm>
            <a:off x="426836" y="972273"/>
            <a:ext cx="6866679" cy="5521124"/>
          </a:xfrm>
        </p:spPr>
        <p:txBody>
          <a:bodyPr>
            <a:normAutofit/>
          </a:bodyPr>
          <a:lstStyle/>
          <a:p>
            <a:endParaRPr lang="en-US" dirty="0"/>
          </a:p>
          <a:p>
            <a:pPr lvl="1"/>
            <a:endParaRPr lang="en-US" dirty="0"/>
          </a:p>
          <a:p>
            <a:pPr lvl="1"/>
            <a:endParaRPr lang="en-US" dirty="0"/>
          </a:p>
          <a:p>
            <a:pPr lvl="1"/>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0101E28B-67DD-0041-AE88-8D85864E0828}"/>
              </a:ext>
            </a:extLst>
          </p:cNvPr>
          <p:cNvSpPr>
            <a:spLocks noGrp="1"/>
          </p:cNvSpPr>
          <p:nvPr>
            <p:ph type="title"/>
          </p:nvPr>
        </p:nvSpPr>
        <p:spPr/>
        <p:txBody>
          <a:bodyPr/>
          <a:lstStyle/>
          <a:p>
            <a:r>
              <a:rPr lang="en-US" sz="3600" dirty="0"/>
              <a:t>Quality Assurance Implementation</a:t>
            </a:r>
          </a:p>
        </p:txBody>
      </p:sp>
      <p:pic>
        <p:nvPicPr>
          <p:cNvPr id="6" name="Picture 5">
            <a:extLst>
              <a:ext uri="{FF2B5EF4-FFF2-40B4-BE49-F238E27FC236}">
                <a16:creationId xmlns:a16="http://schemas.microsoft.com/office/drawing/2014/main" id="{98B463F4-17FB-4393-BA81-65777F4EFF40}"/>
              </a:ext>
            </a:extLst>
          </p:cNvPr>
          <p:cNvPicPr>
            <a:picLocks noChangeAspect="1"/>
          </p:cNvPicPr>
          <p:nvPr/>
        </p:nvPicPr>
        <p:blipFill>
          <a:blip r:embed="rId3"/>
          <a:stretch>
            <a:fillRect/>
          </a:stretch>
        </p:blipFill>
        <p:spPr>
          <a:xfrm>
            <a:off x="208402" y="2286594"/>
            <a:ext cx="4199091" cy="2187491"/>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pic>
      <p:sp>
        <p:nvSpPr>
          <p:cNvPr id="7" name="Rectangle: Rounded Corners 6">
            <a:extLst>
              <a:ext uri="{FF2B5EF4-FFF2-40B4-BE49-F238E27FC236}">
                <a16:creationId xmlns:a16="http://schemas.microsoft.com/office/drawing/2014/main" id="{DB06A219-5809-4EC5-91DF-406D683034A7}"/>
              </a:ext>
            </a:extLst>
          </p:cNvPr>
          <p:cNvSpPr/>
          <p:nvPr/>
        </p:nvSpPr>
        <p:spPr>
          <a:xfrm>
            <a:off x="954759" y="3938460"/>
            <a:ext cx="918014" cy="654175"/>
          </a:xfrm>
          <a:prstGeom prst="roundRect">
            <a:avLst/>
          </a:prstGeom>
          <a:solidFill>
            <a:srgbClr val="92D05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1411FBE-0390-41BA-AAE4-3E88694BC3B4}"/>
              </a:ext>
            </a:extLst>
          </p:cNvPr>
          <p:cNvPicPr>
            <a:picLocks noChangeAspect="1"/>
          </p:cNvPicPr>
          <p:nvPr/>
        </p:nvPicPr>
        <p:blipFill>
          <a:blip r:embed="rId4"/>
          <a:stretch>
            <a:fillRect/>
          </a:stretch>
        </p:blipFill>
        <p:spPr>
          <a:xfrm>
            <a:off x="4625927" y="921088"/>
            <a:ext cx="2711817" cy="1637656"/>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pic>
      <p:sp>
        <p:nvSpPr>
          <p:cNvPr id="16" name="Rectangle: Rounded Corners 15">
            <a:extLst>
              <a:ext uri="{FF2B5EF4-FFF2-40B4-BE49-F238E27FC236}">
                <a16:creationId xmlns:a16="http://schemas.microsoft.com/office/drawing/2014/main" id="{52986476-2E65-417A-B0F3-BB045A01E139}"/>
              </a:ext>
            </a:extLst>
          </p:cNvPr>
          <p:cNvSpPr/>
          <p:nvPr/>
        </p:nvSpPr>
        <p:spPr>
          <a:xfrm>
            <a:off x="3205481" y="3954575"/>
            <a:ext cx="654694" cy="564051"/>
          </a:xfrm>
          <a:prstGeom prst="roundRect">
            <a:avLst/>
          </a:prstGeom>
          <a:solidFill>
            <a:srgbClr val="92D050">
              <a:alpha val="2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8F882725-E01E-4C84-8A89-77DE06F53274}"/>
              </a:ext>
            </a:extLst>
          </p:cNvPr>
          <p:cNvCxnSpPr>
            <a:cxnSpLocks/>
          </p:cNvCxnSpPr>
          <p:nvPr/>
        </p:nvCxnSpPr>
        <p:spPr>
          <a:xfrm flipV="1">
            <a:off x="1796558" y="1860407"/>
            <a:ext cx="2807812" cy="2070826"/>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A18F6F28-720C-488B-91A3-33F225049DE8}"/>
              </a:ext>
            </a:extLst>
          </p:cNvPr>
          <p:cNvCxnSpPr>
            <a:cxnSpLocks/>
          </p:cNvCxnSpPr>
          <p:nvPr/>
        </p:nvCxnSpPr>
        <p:spPr>
          <a:xfrm>
            <a:off x="3777472" y="4424223"/>
            <a:ext cx="697111" cy="1367501"/>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3CFAD33-46C6-4FF0-97DF-A2A116931D96}"/>
              </a:ext>
            </a:extLst>
          </p:cNvPr>
          <p:cNvSpPr txBox="1"/>
          <p:nvPr/>
        </p:nvSpPr>
        <p:spPr>
          <a:xfrm>
            <a:off x="208402" y="5275926"/>
            <a:ext cx="1581542" cy="307777"/>
          </a:xfrm>
          <a:prstGeom prst="rect">
            <a:avLst/>
          </a:prstGeom>
          <a:noFill/>
        </p:spPr>
        <p:txBody>
          <a:bodyPr wrap="square" rtlCol="0">
            <a:spAutoFit/>
          </a:bodyPr>
          <a:lstStyle/>
          <a:p>
            <a:r>
              <a:rPr lang="en-US" sz="1400" b="1" dirty="0"/>
              <a:t>Responsible Party</a:t>
            </a:r>
          </a:p>
        </p:txBody>
      </p:sp>
      <p:cxnSp>
        <p:nvCxnSpPr>
          <p:cNvPr id="24" name="Straight Arrow Connector 23">
            <a:extLst>
              <a:ext uri="{FF2B5EF4-FFF2-40B4-BE49-F238E27FC236}">
                <a16:creationId xmlns:a16="http://schemas.microsoft.com/office/drawing/2014/main" id="{BF671013-EA5B-45EB-9426-261B627E00E7}"/>
              </a:ext>
            </a:extLst>
          </p:cNvPr>
          <p:cNvCxnSpPr>
            <a:cxnSpLocks/>
          </p:cNvCxnSpPr>
          <p:nvPr/>
        </p:nvCxnSpPr>
        <p:spPr>
          <a:xfrm flipH="1">
            <a:off x="643333" y="5583703"/>
            <a:ext cx="191554" cy="382778"/>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870A166-7AD1-4959-A822-69B900CCB44E}"/>
              </a:ext>
            </a:extLst>
          </p:cNvPr>
          <p:cNvSpPr txBox="1"/>
          <p:nvPr/>
        </p:nvSpPr>
        <p:spPr>
          <a:xfrm>
            <a:off x="4951236" y="4583189"/>
            <a:ext cx="1510875" cy="738664"/>
          </a:xfrm>
          <a:prstGeom prst="rect">
            <a:avLst/>
          </a:prstGeom>
          <a:noFill/>
        </p:spPr>
        <p:txBody>
          <a:bodyPr wrap="square" rtlCol="0">
            <a:spAutoFit/>
          </a:bodyPr>
          <a:lstStyle/>
          <a:p>
            <a:r>
              <a:rPr lang="en-US" sz="1400" b="1" dirty="0"/>
              <a:t>Detailed QC plan given in separate document</a:t>
            </a:r>
          </a:p>
        </p:txBody>
      </p:sp>
      <p:cxnSp>
        <p:nvCxnSpPr>
          <p:cNvPr id="28" name="Straight Arrow Connector 27">
            <a:extLst>
              <a:ext uri="{FF2B5EF4-FFF2-40B4-BE49-F238E27FC236}">
                <a16:creationId xmlns:a16="http://schemas.microsoft.com/office/drawing/2014/main" id="{5B46A24C-5CB7-45CB-A93C-0844612F020B}"/>
              </a:ext>
            </a:extLst>
          </p:cNvPr>
          <p:cNvCxnSpPr>
            <a:cxnSpLocks/>
          </p:cNvCxnSpPr>
          <p:nvPr/>
        </p:nvCxnSpPr>
        <p:spPr>
          <a:xfrm>
            <a:off x="5895124" y="5089736"/>
            <a:ext cx="0" cy="701988"/>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02FB6713-3622-45C9-BF02-CED1DEA3AE64}"/>
              </a:ext>
            </a:extLst>
          </p:cNvPr>
          <p:cNvCxnSpPr>
            <a:cxnSpLocks/>
          </p:cNvCxnSpPr>
          <p:nvPr/>
        </p:nvCxnSpPr>
        <p:spPr>
          <a:xfrm flipV="1">
            <a:off x="7293515" y="5485526"/>
            <a:ext cx="578879" cy="48095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96" name="Picture 95">
            <a:extLst>
              <a:ext uri="{FF2B5EF4-FFF2-40B4-BE49-F238E27FC236}">
                <a16:creationId xmlns:a16="http://schemas.microsoft.com/office/drawing/2014/main" id="{09DE1039-5517-4882-8B1D-A9E1EF95F0E3}"/>
              </a:ext>
            </a:extLst>
          </p:cNvPr>
          <p:cNvPicPr>
            <a:picLocks noChangeAspect="1"/>
          </p:cNvPicPr>
          <p:nvPr/>
        </p:nvPicPr>
        <p:blipFill>
          <a:blip r:embed="rId5"/>
          <a:stretch>
            <a:fillRect/>
          </a:stretch>
        </p:blipFill>
        <p:spPr>
          <a:xfrm>
            <a:off x="216333" y="5791724"/>
            <a:ext cx="3730327" cy="708900"/>
          </a:xfrm>
          <a:prstGeom prst="rect">
            <a:avLst/>
          </a:prstGeom>
        </p:spPr>
      </p:pic>
      <p:pic>
        <p:nvPicPr>
          <p:cNvPr id="106" name="Picture 105">
            <a:extLst>
              <a:ext uri="{FF2B5EF4-FFF2-40B4-BE49-F238E27FC236}">
                <a16:creationId xmlns:a16="http://schemas.microsoft.com/office/drawing/2014/main" id="{228091B9-9E6C-4B0C-85B8-41CD9965C462}"/>
              </a:ext>
            </a:extLst>
          </p:cNvPr>
          <p:cNvPicPr>
            <a:picLocks noChangeAspect="1"/>
          </p:cNvPicPr>
          <p:nvPr/>
        </p:nvPicPr>
        <p:blipFill>
          <a:blip r:embed="rId6"/>
          <a:stretch>
            <a:fillRect/>
          </a:stretch>
        </p:blipFill>
        <p:spPr>
          <a:xfrm>
            <a:off x="3946660" y="5791724"/>
            <a:ext cx="922258" cy="708900"/>
          </a:xfrm>
          <a:prstGeom prst="rect">
            <a:avLst/>
          </a:prstGeom>
        </p:spPr>
      </p:pic>
      <p:pic>
        <p:nvPicPr>
          <p:cNvPr id="108" name="Picture 107">
            <a:extLst>
              <a:ext uri="{FF2B5EF4-FFF2-40B4-BE49-F238E27FC236}">
                <a16:creationId xmlns:a16="http://schemas.microsoft.com/office/drawing/2014/main" id="{F07C5026-CA5E-42E4-A6F8-77B22D1F335C}"/>
              </a:ext>
            </a:extLst>
          </p:cNvPr>
          <p:cNvPicPr>
            <a:picLocks noChangeAspect="1"/>
          </p:cNvPicPr>
          <p:nvPr/>
        </p:nvPicPr>
        <p:blipFill>
          <a:blip r:embed="rId7"/>
          <a:stretch>
            <a:fillRect/>
          </a:stretch>
        </p:blipFill>
        <p:spPr>
          <a:xfrm>
            <a:off x="4858844" y="5794495"/>
            <a:ext cx="2625440" cy="706058"/>
          </a:xfrm>
          <a:prstGeom prst="rect">
            <a:avLst/>
          </a:prstGeom>
        </p:spPr>
      </p:pic>
      <p:sp>
        <p:nvSpPr>
          <p:cNvPr id="19" name="TextBox 18">
            <a:extLst>
              <a:ext uri="{FF2B5EF4-FFF2-40B4-BE49-F238E27FC236}">
                <a16:creationId xmlns:a16="http://schemas.microsoft.com/office/drawing/2014/main" id="{6C8D6315-3C84-47C3-9F40-282C7C613E2D}"/>
              </a:ext>
            </a:extLst>
          </p:cNvPr>
          <p:cNvSpPr txBox="1"/>
          <p:nvPr/>
        </p:nvSpPr>
        <p:spPr>
          <a:xfrm>
            <a:off x="382607" y="1561157"/>
            <a:ext cx="1581542" cy="307777"/>
          </a:xfrm>
          <a:prstGeom prst="rect">
            <a:avLst/>
          </a:prstGeom>
          <a:noFill/>
        </p:spPr>
        <p:txBody>
          <a:bodyPr wrap="square" rtlCol="0">
            <a:spAutoFit/>
          </a:bodyPr>
          <a:lstStyle/>
          <a:p>
            <a:r>
              <a:rPr lang="en-US" sz="1400" b="1" dirty="0"/>
              <a:t>Requirements</a:t>
            </a:r>
          </a:p>
        </p:txBody>
      </p:sp>
      <p:cxnSp>
        <p:nvCxnSpPr>
          <p:cNvPr id="21" name="Straight Arrow Connector 20">
            <a:extLst>
              <a:ext uri="{FF2B5EF4-FFF2-40B4-BE49-F238E27FC236}">
                <a16:creationId xmlns:a16="http://schemas.microsoft.com/office/drawing/2014/main" id="{952F0369-8CBE-460F-8D4B-B476831960E8}"/>
              </a:ext>
            </a:extLst>
          </p:cNvPr>
          <p:cNvCxnSpPr>
            <a:cxnSpLocks/>
          </p:cNvCxnSpPr>
          <p:nvPr/>
        </p:nvCxnSpPr>
        <p:spPr>
          <a:xfrm>
            <a:off x="1163237" y="1827801"/>
            <a:ext cx="236783" cy="571088"/>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55B73566-0FB1-4834-9019-208A52AF750D}"/>
              </a:ext>
            </a:extLst>
          </p:cNvPr>
          <p:cNvSpPr txBox="1"/>
          <p:nvPr/>
        </p:nvSpPr>
        <p:spPr>
          <a:xfrm>
            <a:off x="2751543" y="1611835"/>
            <a:ext cx="1581542" cy="307777"/>
          </a:xfrm>
          <a:prstGeom prst="rect">
            <a:avLst/>
          </a:prstGeom>
          <a:noFill/>
        </p:spPr>
        <p:txBody>
          <a:bodyPr wrap="square" rtlCol="0">
            <a:spAutoFit/>
          </a:bodyPr>
          <a:lstStyle/>
          <a:p>
            <a:r>
              <a:rPr lang="en-US" sz="1400" b="1" dirty="0"/>
              <a:t>QA/QC Process</a:t>
            </a:r>
          </a:p>
        </p:txBody>
      </p:sp>
      <p:cxnSp>
        <p:nvCxnSpPr>
          <p:cNvPr id="26" name="Straight Arrow Connector 25">
            <a:extLst>
              <a:ext uri="{FF2B5EF4-FFF2-40B4-BE49-F238E27FC236}">
                <a16:creationId xmlns:a16="http://schemas.microsoft.com/office/drawing/2014/main" id="{CD1B4963-7F2E-48AF-A942-D144F0AB0936}"/>
              </a:ext>
            </a:extLst>
          </p:cNvPr>
          <p:cNvCxnSpPr>
            <a:cxnSpLocks/>
            <a:stCxn id="23" idx="2"/>
          </p:cNvCxnSpPr>
          <p:nvPr/>
        </p:nvCxnSpPr>
        <p:spPr>
          <a:xfrm>
            <a:off x="3542314" y="1919612"/>
            <a:ext cx="0" cy="496775"/>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B7EC9260-59B6-44B8-BBAD-A04C8CD88D70}"/>
              </a:ext>
            </a:extLst>
          </p:cNvPr>
          <p:cNvSpPr txBox="1"/>
          <p:nvPr/>
        </p:nvSpPr>
        <p:spPr>
          <a:xfrm>
            <a:off x="133994" y="906663"/>
            <a:ext cx="2027828" cy="369332"/>
          </a:xfrm>
          <a:prstGeom prst="rect">
            <a:avLst/>
          </a:prstGeom>
          <a:noFill/>
        </p:spPr>
        <p:txBody>
          <a:bodyPr wrap="square">
            <a:spAutoFit/>
          </a:bodyPr>
          <a:lstStyle/>
          <a:p>
            <a:r>
              <a:rPr lang="en-US" sz="1800" dirty="0">
                <a:hlinkClick r:id="rId8"/>
              </a:rPr>
              <a:t>CMS-doc-13281</a:t>
            </a:r>
            <a:endParaRPr lang="en-US" sz="1800" dirty="0"/>
          </a:p>
        </p:txBody>
      </p:sp>
    </p:spTree>
    <p:extLst>
      <p:ext uri="{BB962C8B-B14F-4D97-AF65-F5344CB8AC3E}">
        <p14:creationId xmlns:p14="http://schemas.microsoft.com/office/powerpoint/2010/main" val="2653049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3DA803-5F26-470D-81D7-BC51FFB81913}"/>
              </a:ext>
            </a:extLst>
          </p:cNvPr>
          <p:cNvSpPr>
            <a:spLocks noGrp="1"/>
          </p:cNvSpPr>
          <p:nvPr>
            <p:ph idx="1"/>
          </p:nvPr>
        </p:nvSpPr>
        <p:spPr>
          <a:xfrm>
            <a:off x="426837" y="972273"/>
            <a:ext cx="8146522" cy="2011559"/>
          </a:xfrm>
        </p:spPr>
        <p:txBody>
          <a:bodyPr>
            <a:normAutofit/>
          </a:bodyPr>
          <a:lstStyle/>
          <a:p>
            <a:r>
              <a:rPr lang="en-US" dirty="0"/>
              <a:t>“Early” projects have well advanced specifications / QC test plans</a:t>
            </a:r>
          </a:p>
          <a:p>
            <a:r>
              <a:rPr lang="en-US" dirty="0"/>
              <a:t>Trigger </a:t>
            </a:r>
            <a:r>
              <a:rPr lang="en-US" sz="2400" dirty="0"/>
              <a:t>(</a:t>
            </a:r>
            <a:r>
              <a:rPr lang="en-US" sz="2400" dirty="0">
                <a:hlinkClick r:id="rId2"/>
              </a:rPr>
              <a:t>CMS-doc-13318</a:t>
            </a:r>
            <a:r>
              <a:rPr lang="en-US" sz="2400" dirty="0"/>
              <a:t>)</a:t>
            </a:r>
          </a:p>
          <a:p>
            <a:r>
              <a:rPr lang="en-US" dirty="0"/>
              <a:t>Forward Muons </a:t>
            </a:r>
            <a:r>
              <a:rPr lang="en-US" sz="2400" dirty="0"/>
              <a:t>(</a:t>
            </a:r>
            <a:r>
              <a:rPr lang="en-US" sz="2400" dirty="0">
                <a:hlinkClick r:id="rId3"/>
              </a:rPr>
              <a:t>CMS-doc-13281</a:t>
            </a:r>
            <a:r>
              <a:rPr lang="en-US" sz="2400" dirty="0"/>
              <a:t>)</a:t>
            </a:r>
          </a:p>
          <a:p>
            <a:endParaRPr lang="en-US" dirty="0"/>
          </a:p>
        </p:txBody>
      </p:sp>
      <p:sp>
        <p:nvSpPr>
          <p:cNvPr id="3" name="Title 2">
            <a:extLst>
              <a:ext uri="{FF2B5EF4-FFF2-40B4-BE49-F238E27FC236}">
                <a16:creationId xmlns:a16="http://schemas.microsoft.com/office/drawing/2014/main" id="{380C97D3-EE44-4B18-BA33-B547AFACEA72}"/>
              </a:ext>
            </a:extLst>
          </p:cNvPr>
          <p:cNvSpPr>
            <a:spLocks noGrp="1"/>
          </p:cNvSpPr>
          <p:nvPr>
            <p:ph type="title"/>
          </p:nvPr>
        </p:nvSpPr>
        <p:spPr/>
        <p:txBody>
          <a:bodyPr/>
          <a:lstStyle/>
          <a:p>
            <a:r>
              <a:rPr lang="en-US" sz="4200" dirty="0"/>
              <a:t>Status of QA/QC Implementation</a:t>
            </a:r>
          </a:p>
        </p:txBody>
      </p:sp>
      <p:pic>
        <p:nvPicPr>
          <p:cNvPr id="5" name="Picture 4">
            <a:extLst>
              <a:ext uri="{FF2B5EF4-FFF2-40B4-BE49-F238E27FC236}">
                <a16:creationId xmlns:a16="http://schemas.microsoft.com/office/drawing/2014/main" id="{F20B77E4-5BAB-4414-BAB7-723523C1BC4A}"/>
              </a:ext>
            </a:extLst>
          </p:cNvPr>
          <p:cNvPicPr>
            <a:picLocks noChangeAspect="1"/>
          </p:cNvPicPr>
          <p:nvPr/>
        </p:nvPicPr>
        <p:blipFill>
          <a:blip r:embed="rId4"/>
          <a:stretch>
            <a:fillRect/>
          </a:stretch>
        </p:blipFill>
        <p:spPr>
          <a:xfrm rot="542469">
            <a:off x="5377366" y="1599035"/>
            <a:ext cx="2785537" cy="3384917"/>
          </a:xfrm>
          <a:prstGeom prst="rect">
            <a:avLst/>
          </a:prstGeom>
          <a:ln>
            <a:solidFill>
              <a:schemeClr val="accent1"/>
            </a:solidFill>
          </a:ln>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4E00928E-B08E-48FB-A66C-2856AD898EF2}"/>
              </a:ext>
            </a:extLst>
          </p:cNvPr>
          <p:cNvPicPr>
            <a:picLocks noChangeAspect="1"/>
          </p:cNvPicPr>
          <p:nvPr/>
        </p:nvPicPr>
        <p:blipFill>
          <a:blip r:embed="rId5"/>
          <a:stretch>
            <a:fillRect/>
          </a:stretch>
        </p:blipFill>
        <p:spPr>
          <a:xfrm rot="550652">
            <a:off x="6016343" y="2913291"/>
            <a:ext cx="2654473" cy="3606378"/>
          </a:xfrm>
          <a:prstGeom prst="rect">
            <a:avLst/>
          </a:prstGeom>
          <a:ln>
            <a:solidFill>
              <a:schemeClr val="accent1"/>
            </a:solidFill>
          </a:ln>
          <a:effectLst>
            <a:outerShdw blurRad="50800" dist="38100" dir="2700000" algn="tl" rotWithShape="0">
              <a:prstClr val="black">
                <a:alpha val="40000"/>
              </a:prstClr>
            </a:outerShdw>
          </a:effectLst>
        </p:spPr>
      </p:pic>
      <p:pic>
        <p:nvPicPr>
          <p:cNvPr id="9" name="Picture 8">
            <a:extLst>
              <a:ext uri="{FF2B5EF4-FFF2-40B4-BE49-F238E27FC236}">
                <a16:creationId xmlns:a16="http://schemas.microsoft.com/office/drawing/2014/main" id="{1A3473A4-582D-47C2-B14F-D7214AB04428}"/>
              </a:ext>
            </a:extLst>
          </p:cNvPr>
          <p:cNvPicPr>
            <a:picLocks noChangeAspect="1"/>
          </p:cNvPicPr>
          <p:nvPr/>
        </p:nvPicPr>
        <p:blipFill>
          <a:blip r:embed="rId6"/>
          <a:stretch>
            <a:fillRect/>
          </a:stretch>
        </p:blipFill>
        <p:spPr>
          <a:xfrm rot="623449">
            <a:off x="338025" y="3643171"/>
            <a:ext cx="3963439" cy="2656263"/>
          </a:xfrm>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36594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3DA803-5F26-470D-81D7-BC51FFB81913}"/>
              </a:ext>
            </a:extLst>
          </p:cNvPr>
          <p:cNvSpPr>
            <a:spLocks noGrp="1"/>
          </p:cNvSpPr>
          <p:nvPr>
            <p:ph idx="1"/>
          </p:nvPr>
        </p:nvSpPr>
        <p:spPr>
          <a:xfrm>
            <a:off x="426837" y="972273"/>
            <a:ext cx="7886700" cy="5625848"/>
          </a:xfrm>
        </p:spPr>
        <p:txBody>
          <a:bodyPr>
            <a:normAutofit lnSpcReduction="10000"/>
          </a:bodyPr>
          <a:lstStyle/>
          <a:p>
            <a:r>
              <a:rPr lang="en-US" dirty="0"/>
              <a:t>Current TFPX leadership participated in Phase I</a:t>
            </a:r>
          </a:p>
          <a:p>
            <a:pPr lvl="1"/>
            <a:r>
              <a:rPr lang="en-US" dirty="0"/>
              <a:t>Wealth of existing Phase I QA/QC procedures are proven and well documented</a:t>
            </a:r>
          </a:p>
          <a:p>
            <a:pPr lvl="1"/>
            <a:r>
              <a:rPr lang="en-US" dirty="0"/>
              <a:t>Updating for HL-LHC upgrade in progress</a:t>
            </a:r>
          </a:p>
          <a:p>
            <a:pPr lvl="2"/>
            <a:r>
              <a:rPr lang="en-US" dirty="0"/>
              <a:t>Flex circuit testing</a:t>
            </a:r>
          </a:p>
          <a:p>
            <a:pPr lvl="2"/>
            <a:r>
              <a:rPr lang="en-US" dirty="0"/>
              <a:t>DCDC testing</a:t>
            </a:r>
          </a:p>
          <a:p>
            <a:pPr lvl="2"/>
            <a:r>
              <a:rPr lang="en-US" dirty="0"/>
              <a:t>Encapsulation</a:t>
            </a:r>
          </a:p>
          <a:p>
            <a:pPr lvl="2"/>
            <a:r>
              <a:rPr lang="en-US" dirty="0"/>
              <a:t>Module testing</a:t>
            </a:r>
          </a:p>
          <a:p>
            <a:pPr lvl="2"/>
            <a:r>
              <a:rPr lang="en-US" dirty="0"/>
              <a:t>Module visual insp.</a:t>
            </a:r>
          </a:p>
          <a:p>
            <a:pPr lvl="2"/>
            <a:r>
              <a:rPr lang="en-US" dirty="0"/>
              <a:t>HDI gluing</a:t>
            </a:r>
          </a:p>
          <a:p>
            <a:pPr lvl="2"/>
            <a:r>
              <a:rPr lang="en-US" dirty="0"/>
              <a:t>HDI visual inspection</a:t>
            </a:r>
          </a:p>
          <a:p>
            <a:pPr lvl="2"/>
            <a:r>
              <a:rPr lang="en-US" dirty="0"/>
              <a:t>Portcard testing</a:t>
            </a:r>
          </a:p>
          <a:p>
            <a:pPr lvl="2"/>
            <a:r>
              <a:rPr lang="en-US" dirty="0"/>
              <a:t>Module X-ray testing</a:t>
            </a:r>
          </a:p>
          <a:p>
            <a:pPr lvl="2"/>
            <a:r>
              <a:rPr lang="en-US" dirty="0"/>
              <a:t>Module shipping</a:t>
            </a:r>
          </a:p>
          <a:p>
            <a:pPr lvl="2"/>
            <a:r>
              <a:rPr lang="en-US" dirty="0"/>
              <a:t>Thermal cycling</a:t>
            </a:r>
          </a:p>
          <a:p>
            <a:pPr lvl="2"/>
            <a:r>
              <a:rPr lang="en-US" dirty="0" err="1"/>
              <a:t>Wirebonding</a:t>
            </a:r>
            <a:endParaRPr lang="en-US" dirty="0"/>
          </a:p>
          <a:p>
            <a:pPr lvl="2"/>
            <a:r>
              <a:rPr lang="en-US" dirty="0"/>
              <a:t>Etc.</a:t>
            </a:r>
          </a:p>
        </p:txBody>
      </p:sp>
      <p:sp>
        <p:nvSpPr>
          <p:cNvPr id="3" name="Title 2">
            <a:extLst>
              <a:ext uri="{FF2B5EF4-FFF2-40B4-BE49-F238E27FC236}">
                <a16:creationId xmlns:a16="http://schemas.microsoft.com/office/drawing/2014/main" id="{380C97D3-EE44-4B18-BA33-B547AFACEA72}"/>
              </a:ext>
            </a:extLst>
          </p:cNvPr>
          <p:cNvSpPr>
            <a:spLocks noGrp="1"/>
          </p:cNvSpPr>
          <p:nvPr>
            <p:ph type="title"/>
          </p:nvPr>
        </p:nvSpPr>
        <p:spPr/>
        <p:txBody>
          <a:bodyPr/>
          <a:lstStyle/>
          <a:p>
            <a:r>
              <a:rPr lang="en-US" dirty="0"/>
              <a:t>TFPX practice from Phase I</a:t>
            </a:r>
          </a:p>
        </p:txBody>
      </p:sp>
      <p:pic>
        <p:nvPicPr>
          <p:cNvPr id="5" name="Picture 4">
            <a:extLst>
              <a:ext uri="{FF2B5EF4-FFF2-40B4-BE49-F238E27FC236}">
                <a16:creationId xmlns:a16="http://schemas.microsoft.com/office/drawing/2014/main" id="{AFB92174-1DC3-4589-B177-4443B26B794D}"/>
              </a:ext>
            </a:extLst>
          </p:cNvPr>
          <p:cNvPicPr>
            <a:picLocks noChangeAspect="1"/>
          </p:cNvPicPr>
          <p:nvPr/>
        </p:nvPicPr>
        <p:blipFill>
          <a:blip r:embed="rId2"/>
          <a:stretch>
            <a:fillRect/>
          </a:stretch>
        </p:blipFill>
        <p:spPr>
          <a:xfrm rot="222188">
            <a:off x="4102064" y="2855108"/>
            <a:ext cx="4864414" cy="3589671"/>
          </a:xfrm>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048125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3DA803-5F26-470D-81D7-BC51FFB81913}"/>
              </a:ext>
            </a:extLst>
          </p:cNvPr>
          <p:cNvSpPr>
            <a:spLocks noGrp="1"/>
          </p:cNvSpPr>
          <p:nvPr>
            <p:ph idx="1"/>
          </p:nvPr>
        </p:nvSpPr>
        <p:spPr>
          <a:xfrm>
            <a:off x="426837" y="972273"/>
            <a:ext cx="7886700" cy="1750301"/>
          </a:xfrm>
        </p:spPr>
        <p:txBody>
          <a:bodyPr/>
          <a:lstStyle/>
          <a:p>
            <a:r>
              <a:rPr lang="en-US" dirty="0"/>
              <a:t>QC test documentation being prepared for early production components</a:t>
            </a:r>
          </a:p>
        </p:txBody>
      </p:sp>
      <p:sp>
        <p:nvSpPr>
          <p:cNvPr id="3" name="Title 2">
            <a:extLst>
              <a:ext uri="{FF2B5EF4-FFF2-40B4-BE49-F238E27FC236}">
                <a16:creationId xmlns:a16="http://schemas.microsoft.com/office/drawing/2014/main" id="{380C97D3-EE44-4B18-BA33-B547AFACEA72}"/>
              </a:ext>
            </a:extLst>
          </p:cNvPr>
          <p:cNvSpPr>
            <a:spLocks noGrp="1"/>
          </p:cNvSpPr>
          <p:nvPr>
            <p:ph type="title"/>
          </p:nvPr>
        </p:nvSpPr>
        <p:spPr/>
        <p:txBody>
          <a:bodyPr/>
          <a:lstStyle/>
          <a:p>
            <a:r>
              <a:rPr lang="en-US" dirty="0"/>
              <a:t>TFPX example - sensor testing</a:t>
            </a:r>
          </a:p>
        </p:txBody>
      </p:sp>
      <p:pic>
        <p:nvPicPr>
          <p:cNvPr id="5" name="Picture 4">
            <a:extLst>
              <a:ext uri="{FF2B5EF4-FFF2-40B4-BE49-F238E27FC236}">
                <a16:creationId xmlns:a16="http://schemas.microsoft.com/office/drawing/2014/main" id="{542EEB24-270C-4517-8212-4EAD22B30C3B}"/>
              </a:ext>
            </a:extLst>
          </p:cNvPr>
          <p:cNvPicPr>
            <a:picLocks noChangeAspect="1"/>
          </p:cNvPicPr>
          <p:nvPr/>
        </p:nvPicPr>
        <p:blipFill>
          <a:blip r:embed="rId2"/>
          <a:stretch>
            <a:fillRect/>
          </a:stretch>
        </p:blipFill>
        <p:spPr>
          <a:xfrm rot="215542">
            <a:off x="833757" y="2041547"/>
            <a:ext cx="3454651" cy="4477668"/>
          </a:xfrm>
          <a:prstGeom prst="rect">
            <a:avLst/>
          </a:prstGeom>
          <a:ln>
            <a:solidFill>
              <a:schemeClr val="accent1"/>
            </a:solidFill>
          </a:ln>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30E9BF4C-59F7-40A0-A375-9B9EF9493E67}"/>
              </a:ext>
            </a:extLst>
          </p:cNvPr>
          <p:cNvPicPr>
            <a:picLocks noChangeAspect="1"/>
          </p:cNvPicPr>
          <p:nvPr/>
        </p:nvPicPr>
        <p:blipFill>
          <a:blip r:embed="rId3"/>
          <a:stretch>
            <a:fillRect/>
          </a:stretch>
        </p:blipFill>
        <p:spPr>
          <a:xfrm rot="201737">
            <a:off x="4593852" y="1939609"/>
            <a:ext cx="3507486" cy="4584526"/>
          </a:xfrm>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74375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3DA803-5F26-470D-81D7-BC51FFB81913}"/>
              </a:ext>
            </a:extLst>
          </p:cNvPr>
          <p:cNvSpPr>
            <a:spLocks noGrp="1"/>
          </p:cNvSpPr>
          <p:nvPr>
            <p:ph idx="1"/>
          </p:nvPr>
        </p:nvSpPr>
        <p:spPr>
          <a:xfrm>
            <a:off x="426836" y="1368161"/>
            <a:ext cx="8105271" cy="4482623"/>
          </a:xfrm>
        </p:spPr>
        <p:txBody>
          <a:bodyPr>
            <a:normAutofit lnSpcReduction="10000"/>
          </a:bodyPr>
          <a:lstStyle/>
          <a:p>
            <a:r>
              <a:rPr lang="en-US" dirty="0"/>
              <a:t>Robust Systems Engineering ecosystem in place</a:t>
            </a:r>
          </a:p>
          <a:p>
            <a:r>
              <a:rPr lang="en-US" dirty="0"/>
              <a:t>Travel restrictions and reduced in-person meetings have limited some of the oversight functions</a:t>
            </a:r>
          </a:p>
          <a:p>
            <a:r>
              <a:rPr lang="en-US" dirty="0"/>
              <a:t>As design work concludes, configuration control and centralized data management will be implemented</a:t>
            </a:r>
          </a:p>
          <a:p>
            <a:r>
              <a:rPr lang="en-US" dirty="0"/>
              <a:t>QA/QC audit (spring 2021) has led to refinement of existing requirements and development of QC test plans</a:t>
            </a:r>
          </a:p>
          <a:p>
            <a:r>
              <a:rPr lang="en-US" dirty="0"/>
              <a:t>Development of test procedure documentation has progressed well for “early” production sub-projects and has begun for the rest </a:t>
            </a:r>
          </a:p>
          <a:p>
            <a:endParaRPr lang="en-US" dirty="0"/>
          </a:p>
          <a:p>
            <a:endParaRPr lang="en-US" dirty="0"/>
          </a:p>
        </p:txBody>
      </p:sp>
      <p:sp>
        <p:nvSpPr>
          <p:cNvPr id="3" name="Title 2">
            <a:extLst>
              <a:ext uri="{FF2B5EF4-FFF2-40B4-BE49-F238E27FC236}">
                <a16:creationId xmlns:a16="http://schemas.microsoft.com/office/drawing/2014/main" id="{380C97D3-EE44-4B18-BA33-B547AFACEA72}"/>
              </a:ext>
            </a:extLst>
          </p:cNvPr>
          <p:cNvSpPr>
            <a:spLocks noGrp="1"/>
          </p:cNvSpPr>
          <p:nvPr>
            <p:ph type="title"/>
          </p:nvPr>
        </p:nvSpPr>
        <p:spPr/>
        <p:txBody>
          <a:bodyPr/>
          <a:lstStyle/>
          <a:p>
            <a:r>
              <a:rPr lang="en-US" dirty="0"/>
              <a:t>Summary</a:t>
            </a:r>
          </a:p>
        </p:txBody>
      </p:sp>
    </p:spTree>
    <p:extLst>
      <p:ext uri="{BB962C8B-B14F-4D97-AF65-F5344CB8AC3E}">
        <p14:creationId xmlns:p14="http://schemas.microsoft.com/office/powerpoint/2010/main" val="4127321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33EA0E-11BD-C044-B25D-486EE04EA02B}"/>
              </a:ext>
            </a:extLst>
          </p:cNvPr>
          <p:cNvSpPr>
            <a:spLocks noGrp="1"/>
          </p:cNvSpPr>
          <p:nvPr>
            <p:ph type="title"/>
          </p:nvPr>
        </p:nvSpPr>
        <p:spPr/>
        <p:txBody>
          <a:bodyPr/>
          <a:lstStyle/>
          <a:p>
            <a:r>
              <a:rPr lang="en-US" dirty="0"/>
              <a:t>Outline</a:t>
            </a:r>
          </a:p>
        </p:txBody>
      </p:sp>
      <p:sp>
        <p:nvSpPr>
          <p:cNvPr id="8" name="Content Placeholder 1">
            <a:extLst>
              <a:ext uri="{FF2B5EF4-FFF2-40B4-BE49-F238E27FC236}">
                <a16:creationId xmlns:a16="http://schemas.microsoft.com/office/drawing/2014/main" id="{02C65D14-4066-7E43-BB69-A57BAE568690}"/>
              </a:ext>
            </a:extLst>
          </p:cNvPr>
          <p:cNvSpPr txBox="1">
            <a:spLocks/>
          </p:cNvSpPr>
          <p:nvPr/>
        </p:nvSpPr>
        <p:spPr>
          <a:xfrm>
            <a:off x="252710" y="1017115"/>
            <a:ext cx="8244018" cy="5536085"/>
          </a:xfrm>
          <a:prstGeom prst="rect">
            <a:avLst/>
          </a:prstGeom>
        </p:spPr>
        <p:txBody>
          <a:bodyPr>
            <a:normAutofit/>
          </a:bodyPr>
          <a:lstStyle>
            <a:lvl1pPr marL="228600" indent="-228600" algn="l" defTabSz="914400" rtl="0" eaLnBrk="1" latinLnBrk="0" hangingPunct="1">
              <a:lnSpc>
                <a:spcPct val="90000"/>
              </a:lnSpc>
              <a:spcBef>
                <a:spcPts val="1000"/>
              </a:spcBef>
              <a:buClr>
                <a:srgbClr val="FF0000"/>
              </a:buClr>
              <a:buFont typeface="Wingdings"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70C0"/>
              </a:buClr>
              <a:buSzPct val="90000"/>
              <a:buFont typeface="Wingdings" charset="2"/>
              <a:buChar char="§"/>
              <a:defRPr sz="2400" kern="1200">
                <a:solidFill>
                  <a:srgbClr val="0070C0"/>
                </a:solidFill>
                <a:latin typeface="+mn-lt"/>
                <a:ea typeface="+mn-ea"/>
                <a:cs typeface="+mn-cs"/>
              </a:defRPr>
            </a:lvl2pPr>
            <a:lvl3pPr marL="1143000" indent="-228600" algn="l" defTabSz="914400" rtl="0" eaLnBrk="1" latinLnBrk="0" hangingPunct="1">
              <a:lnSpc>
                <a:spcPct val="90000"/>
              </a:lnSpc>
              <a:spcBef>
                <a:spcPts val="500"/>
              </a:spcBef>
              <a:buSzPct val="80000"/>
              <a:buFont typeface="Wingdings"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SzPct val="80000"/>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SzPct val="6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Bio</a:t>
            </a:r>
          </a:p>
          <a:p>
            <a:r>
              <a:rPr lang="en-US" dirty="0"/>
              <a:t>System Engineering Implementation</a:t>
            </a:r>
          </a:p>
          <a:p>
            <a:pPr lvl="1"/>
            <a:r>
              <a:rPr lang="en-US" dirty="0"/>
              <a:t>FDR Recommendations</a:t>
            </a:r>
          </a:p>
          <a:p>
            <a:r>
              <a:rPr lang="en-US" dirty="0"/>
              <a:t>Quality Assurance Plan</a:t>
            </a:r>
          </a:p>
          <a:p>
            <a:r>
              <a:rPr lang="en-US" dirty="0"/>
              <a:t>FDR Recommendations</a:t>
            </a:r>
          </a:p>
          <a:p>
            <a:r>
              <a:rPr lang="en-US" dirty="0"/>
              <a:t>Interface Control</a:t>
            </a:r>
          </a:p>
          <a:p>
            <a:r>
              <a:rPr lang="en-US" dirty="0"/>
              <a:t>Requirements based QA/QC</a:t>
            </a:r>
          </a:p>
          <a:p>
            <a:r>
              <a:rPr lang="en-US" dirty="0"/>
              <a:t>Status of QA/QC implementation</a:t>
            </a:r>
          </a:p>
          <a:p>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2528002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27B07A6-B2DB-E74A-A991-0790D9B7FD97}"/>
              </a:ext>
            </a:extLst>
          </p:cNvPr>
          <p:cNvSpPr>
            <a:spLocks noGrp="1"/>
          </p:cNvSpPr>
          <p:nvPr>
            <p:ph idx="1"/>
          </p:nvPr>
        </p:nvSpPr>
        <p:spPr>
          <a:xfrm>
            <a:off x="3218688" y="2968752"/>
            <a:ext cx="5094848" cy="3524644"/>
          </a:xfrm>
        </p:spPr>
        <p:txBody>
          <a:bodyPr>
            <a:normAutofit/>
          </a:bodyPr>
          <a:lstStyle/>
          <a:p>
            <a:r>
              <a:rPr lang="en-US" sz="3600" dirty="0"/>
              <a:t>Thank you</a:t>
            </a:r>
          </a:p>
        </p:txBody>
      </p:sp>
      <p:sp>
        <p:nvSpPr>
          <p:cNvPr id="3" name="Title 2">
            <a:extLst>
              <a:ext uri="{FF2B5EF4-FFF2-40B4-BE49-F238E27FC236}">
                <a16:creationId xmlns:a16="http://schemas.microsoft.com/office/drawing/2014/main" id="{47EDDBB1-1B87-884E-B146-88D298DA5C82}"/>
              </a:ext>
            </a:extLst>
          </p:cNvPr>
          <p:cNvSpPr>
            <a:spLocks noGrp="1"/>
          </p:cNvSpPr>
          <p:nvPr>
            <p:ph type="title"/>
          </p:nvPr>
        </p:nvSpPr>
        <p:spPr/>
        <p:txBody>
          <a:bodyPr/>
          <a:lstStyle/>
          <a:p>
            <a:r>
              <a:rPr lang="en-US" dirty="0"/>
              <a:t> </a:t>
            </a:r>
          </a:p>
        </p:txBody>
      </p:sp>
    </p:spTree>
    <p:extLst>
      <p:ext uri="{BB962C8B-B14F-4D97-AF65-F5344CB8AC3E}">
        <p14:creationId xmlns:p14="http://schemas.microsoft.com/office/powerpoint/2010/main" val="3244058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33EA0E-11BD-C044-B25D-486EE04EA02B}"/>
              </a:ext>
            </a:extLst>
          </p:cNvPr>
          <p:cNvSpPr>
            <a:spLocks noGrp="1"/>
          </p:cNvSpPr>
          <p:nvPr>
            <p:ph type="title"/>
          </p:nvPr>
        </p:nvSpPr>
        <p:spPr/>
        <p:txBody>
          <a:bodyPr/>
          <a:lstStyle/>
          <a:p>
            <a:r>
              <a:rPr lang="en-US" dirty="0"/>
              <a:t>Bio Sketch</a:t>
            </a:r>
          </a:p>
        </p:txBody>
      </p:sp>
      <p:sp>
        <p:nvSpPr>
          <p:cNvPr id="8" name="Content Placeholder 1">
            <a:extLst>
              <a:ext uri="{FF2B5EF4-FFF2-40B4-BE49-F238E27FC236}">
                <a16:creationId xmlns:a16="http://schemas.microsoft.com/office/drawing/2014/main" id="{02C65D14-4066-7E43-BB69-A57BAE568690}"/>
              </a:ext>
            </a:extLst>
          </p:cNvPr>
          <p:cNvSpPr txBox="1">
            <a:spLocks/>
          </p:cNvSpPr>
          <p:nvPr/>
        </p:nvSpPr>
        <p:spPr>
          <a:xfrm>
            <a:off x="296081" y="1142096"/>
            <a:ext cx="5352960" cy="4694884"/>
          </a:xfrm>
          <a:prstGeom prst="rect">
            <a:avLst/>
          </a:prstGeom>
        </p:spPr>
        <p:txBody>
          <a:bodyPr>
            <a:normAutofit/>
          </a:bodyPr>
          <a:lstStyle>
            <a:lvl1pPr marL="228600" indent="-228600" algn="l" defTabSz="914400" rtl="0" eaLnBrk="1" latinLnBrk="0" hangingPunct="1">
              <a:lnSpc>
                <a:spcPct val="90000"/>
              </a:lnSpc>
              <a:spcBef>
                <a:spcPts val="1000"/>
              </a:spcBef>
              <a:buClr>
                <a:srgbClr val="FF0000"/>
              </a:buClr>
              <a:buFont typeface="Wingdings"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70C0"/>
              </a:buClr>
              <a:buSzPct val="90000"/>
              <a:buFont typeface="Wingdings" charset="2"/>
              <a:buChar char="§"/>
              <a:defRPr sz="2400" kern="1200">
                <a:solidFill>
                  <a:srgbClr val="0070C0"/>
                </a:solidFill>
                <a:latin typeface="+mn-lt"/>
                <a:ea typeface="+mn-ea"/>
                <a:cs typeface="+mn-cs"/>
              </a:defRPr>
            </a:lvl2pPr>
            <a:lvl3pPr marL="1143000" indent="-228600" algn="l" defTabSz="914400" rtl="0" eaLnBrk="1" latinLnBrk="0" hangingPunct="1">
              <a:lnSpc>
                <a:spcPct val="90000"/>
              </a:lnSpc>
              <a:spcBef>
                <a:spcPts val="500"/>
              </a:spcBef>
              <a:buSzPct val="80000"/>
              <a:buFont typeface="Wingdings"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SzPct val="80000"/>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SzPct val="60000"/>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FF0000"/>
                </a:solidFill>
              </a:rPr>
              <a:t>Karl Smolenski, </a:t>
            </a:r>
            <a:r>
              <a:rPr lang="en-US" sz="2400" dirty="0"/>
              <a:t>Cornell University 1993-</a:t>
            </a:r>
          </a:p>
          <a:p>
            <a:pPr lvl="1"/>
            <a:r>
              <a:rPr lang="en-US" sz="2000" dirty="0"/>
              <a:t>BS Mechanical: Cornell 1991</a:t>
            </a:r>
          </a:p>
          <a:p>
            <a:pPr lvl="1"/>
            <a:r>
              <a:rPr lang="en-US" sz="2000" dirty="0"/>
              <a:t>MS Material Science: UCSB 1993</a:t>
            </a:r>
          </a:p>
          <a:p>
            <a:pPr lvl="1"/>
            <a:r>
              <a:rPr lang="en-US" sz="2000" dirty="0"/>
              <a:t>MEng Management: </a:t>
            </a:r>
            <a:r>
              <a:rPr lang="en-US" sz="2000"/>
              <a:t>Cornell 2010</a:t>
            </a:r>
          </a:p>
          <a:p>
            <a:pPr lvl="1"/>
            <a:endParaRPr lang="en-US" sz="2000" dirty="0"/>
          </a:p>
          <a:p>
            <a:r>
              <a:rPr lang="en-US" sz="2400" dirty="0"/>
              <a:t>CESR b-factory design team</a:t>
            </a:r>
          </a:p>
          <a:p>
            <a:r>
              <a:rPr lang="en-US" sz="2400" dirty="0"/>
              <a:t>CHESS lead engineer (1990s)</a:t>
            </a:r>
          </a:p>
          <a:p>
            <a:r>
              <a:rPr lang="en-US" sz="2400" dirty="0"/>
              <a:t>Cornell ERL (2000s)</a:t>
            </a:r>
          </a:p>
          <a:p>
            <a:r>
              <a:rPr lang="en-US" sz="2400" dirty="0"/>
              <a:t>Project Manager / Systems Engineer for CBETA – 4 Pass ERL test accelerator </a:t>
            </a:r>
          </a:p>
          <a:p>
            <a:r>
              <a:rPr lang="en-US" sz="2400" dirty="0"/>
              <a:t>CMS (2019) – Systems Engineer</a:t>
            </a:r>
          </a:p>
        </p:txBody>
      </p:sp>
      <p:pic>
        <p:nvPicPr>
          <p:cNvPr id="11" name="Picture 10">
            <a:extLst>
              <a:ext uri="{FF2B5EF4-FFF2-40B4-BE49-F238E27FC236}">
                <a16:creationId xmlns:a16="http://schemas.microsoft.com/office/drawing/2014/main" id="{AD021E3B-9FC6-4E6D-B07B-126DA482B8D2}"/>
              </a:ext>
            </a:extLst>
          </p:cNvPr>
          <p:cNvPicPr>
            <a:picLocks noChangeAspect="1"/>
          </p:cNvPicPr>
          <p:nvPr/>
        </p:nvPicPr>
        <p:blipFill>
          <a:blip r:embed="rId2"/>
          <a:stretch>
            <a:fillRect/>
          </a:stretch>
        </p:blipFill>
        <p:spPr>
          <a:xfrm>
            <a:off x="5829752" y="887804"/>
            <a:ext cx="3177194" cy="342483"/>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340C52AC-5D31-4999-884F-F82039054B18}"/>
              </a:ext>
            </a:extLst>
          </p:cNvPr>
          <p:cNvPicPr>
            <a:picLocks noChangeAspect="1"/>
          </p:cNvPicPr>
          <p:nvPr/>
        </p:nvPicPr>
        <p:blipFill>
          <a:blip r:embed="rId3"/>
          <a:stretch>
            <a:fillRect/>
          </a:stretch>
        </p:blipFill>
        <p:spPr>
          <a:xfrm>
            <a:off x="5840594" y="1226679"/>
            <a:ext cx="3166352" cy="5338567"/>
          </a:xfrm>
          <a:prstGeom prst="rect">
            <a:avLst/>
          </a:prstGeom>
          <a:ln>
            <a:solidFill>
              <a:schemeClr val="tx1">
                <a:lumMod val="50000"/>
                <a:lumOff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81751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BD70AF-7078-CE48-BBC3-19F3D24DE6E5}"/>
              </a:ext>
            </a:extLst>
          </p:cNvPr>
          <p:cNvSpPr>
            <a:spLocks noGrp="1"/>
          </p:cNvSpPr>
          <p:nvPr>
            <p:ph idx="1"/>
          </p:nvPr>
        </p:nvSpPr>
        <p:spPr>
          <a:xfrm>
            <a:off x="154450" y="972273"/>
            <a:ext cx="8835100" cy="5521124"/>
          </a:xfrm>
        </p:spPr>
        <p:txBody>
          <a:bodyPr/>
          <a:lstStyle/>
          <a:p>
            <a:r>
              <a:rPr lang="en-US" dirty="0"/>
              <a:t>Systems Engineering Management Plan </a:t>
            </a:r>
          </a:p>
          <a:p>
            <a:pPr lvl="1"/>
            <a:r>
              <a:rPr lang="en-US" dirty="0"/>
              <a:t>(</a:t>
            </a:r>
            <a:r>
              <a:rPr lang="en-US" dirty="0">
                <a:hlinkClick r:id="rId2"/>
              </a:rPr>
              <a:t>CMS-doc-13194</a:t>
            </a:r>
            <a:r>
              <a:rPr lang="en-US" dirty="0"/>
              <a:t>)</a:t>
            </a:r>
            <a:endParaRPr lang="en-US" sz="3600" dirty="0"/>
          </a:p>
          <a:p>
            <a:r>
              <a:rPr lang="en-US" dirty="0"/>
              <a:t>Configuration Management and Change Control Plan </a:t>
            </a:r>
          </a:p>
          <a:p>
            <a:pPr lvl="1"/>
            <a:r>
              <a:rPr lang="en-US" dirty="0"/>
              <a:t>(</a:t>
            </a:r>
            <a:r>
              <a:rPr lang="en-US" dirty="0">
                <a:hlinkClick r:id="rId3"/>
              </a:rPr>
              <a:t>CMS-doc-12907</a:t>
            </a:r>
            <a:r>
              <a:rPr lang="en-US" dirty="0"/>
              <a:t>)</a:t>
            </a:r>
            <a:endParaRPr lang="en-US" sz="3200" dirty="0"/>
          </a:p>
          <a:p>
            <a:r>
              <a:rPr lang="en-US" dirty="0"/>
              <a:t>Quality Assurance Plan </a:t>
            </a:r>
          </a:p>
          <a:p>
            <a:pPr lvl="1"/>
            <a:r>
              <a:rPr lang="en-US" dirty="0"/>
              <a:t>(</a:t>
            </a:r>
            <a:r>
              <a:rPr lang="en-US" dirty="0">
                <a:hlinkClick r:id="rId4"/>
              </a:rPr>
              <a:t>CMS-doc-13093</a:t>
            </a:r>
            <a:r>
              <a:rPr lang="en-US" dirty="0"/>
              <a:t>)</a:t>
            </a:r>
          </a:p>
          <a:p>
            <a:pPr lvl="1"/>
            <a:r>
              <a:rPr lang="en-US" dirty="0"/>
              <a:t>QAP Appendix – details of each sub-project</a:t>
            </a:r>
          </a:p>
          <a:p>
            <a:pPr lvl="1"/>
            <a:endParaRPr lang="en-US" dirty="0"/>
          </a:p>
          <a:p>
            <a:pPr lvl="1"/>
            <a:endParaRPr lang="en-US" dirty="0"/>
          </a:p>
          <a:p>
            <a:endParaRPr lang="en-US" dirty="0"/>
          </a:p>
        </p:txBody>
      </p:sp>
      <p:sp>
        <p:nvSpPr>
          <p:cNvPr id="3" name="Title 2">
            <a:extLst>
              <a:ext uri="{FF2B5EF4-FFF2-40B4-BE49-F238E27FC236}">
                <a16:creationId xmlns:a16="http://schemas.microsoft.com/office/drawing/2014/main" id="{0101E28B-67DD-0041-AE88-8D85864E0828}"/>
              </a:ext>
            </a:extLst>
          </p:cNvPr>
          <p:cNvSpPr>
            <a:spLocks noGrp="1"/>
          </p:cNvSpPr>
          <p:nvPr>
            <p:ph type="title"/>
          </p:nvPr>
        </p:nvSpPr>
        <p:spPr/>
        <p:txBody>
          <a:bodyPr/>
          <a:lstStyle/>
          <a:p>
            <a:r>
              <a:rPr lang="en-US" sz="4000" dirty="0"/>
              <a:t>Systems Engineering Suite</a:t>
            </a:r>
          </a:p>
        </p:txBody>
      </p:sp>
    </p:spTree>
    <p:extLst>
      <p:ext uri="{BB962C8B-B14F-4D97-AF65-F5344CB8AC3E}">
        <p14:creationId xmlns:p14="http://schemas.microsoft.com/office/powerpoint/2010/main" val="1094840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BD70AF-7078-CE48-BBC3-19F3D24DE6E5}"/>
              </a:ext>
            </a:extLst>
          </p:cNvPr>
          <p:cNvSpPr>
            <a:spLocks noGrp="1"/>
          </p:cNvSpPr>
          <p:nvPr>
            <p:ph idx="1"/>
          </p:nvPr>
        </p:nvSpPr>
        <p:spPr>
          <a:xfrm>
            <a:off x="154450" y="972273"/>
            <a:ext cx="8835100" cy="5521124"/>
          </a:xfrm>
        </p:spPr>
        <p:txBody>
          <a:bodyPr/>
          <a:lstStyle/>
          <a:p>
            <a:r>
              <a:rPr lang="en-US" dirty="0"/>
              <a:t>Barrel Calorimeter Systems Engineering </a:t>
            </a:r>
            <a:r>
              <a:rPr lang="en-US" sz="2400" dirty="0"/>
              <a:t>(</a:t>
            </a:r>
            <a:r>
              <a:rPr lang="en-US" sz="2400" dirty="0">
                <a:hlinkClick r:id="rId2"/>
              </a:rPr>
              <a:t>CMS-doc-13317</a:t>
            </a:r>
            <a:r>
              <a:rPr lang="en-US" sz="2400" dirty="0"/>
              <a:t>)</a:t>
            </a:r>
            <a:endParaRPr lang="en-US" sz="2000" dirty="0"/>
          </a:p>
          <a:p>
            <a:r>
              <a:rPr lang="en-US" dirty="0"/>
              <a:t>Forward Muon Systems Engineering </a:t>
            </a:r>
            <a:r>
              <a:rPr lang="en-US" sz="2400" dirty="0"/>
              <a:t>(</a:t>
            </a:r>
            <a:r>
              <a:rPr lang="en-US" sz="2400" dirty="0">
                <a:hlinkClick r:id="rId3"/>
              </a:rPr>
              <a:t>CMS-doc-13281</a:t>
            </a:r>
            <a:r>
              <a:rPr lang="en-US" sz="2400" dirty="0"/>
              <a:t>)</a:t>
            </a:r>
          </a:p>
          <a:p>
            <a:r>
              <a:rPr lang="en-US" dirty="0"/>
              <a:t>TFPX Systems Engineering </a:t>
            </a:r>
            <a:r>
              <a:rPr lang="en-US" sz="2400" dirty="0"/>
              <a:t>(</a:t>
            </a:r>
            <a:r>
              <a:rPr lang="en-US" sz="2400" dirty="0">
                <a:hlinkClick r:id="rId4"/>
              </a:rPr>
              <a:t>CMS-doc-13304</a:t>
            </a:r>
            <a:r>
              <a:rPr lang="en-US" sz="2400" dirty="0"/>
              <a:t>)</a:t>
            </a:r>
          </a:p>
          <a:p>
            <a:r>
              <a:rPr lang="en-US" dirty="0"/>
              <a:t>Trigger Systems Engineering </a:t>
            </a:r>
            <a:r>
              <a:rPr lang="en-US" sz="2400" dirty="0"/>
              <a:t>(</a:t>
            </a:r>
            <a:r>
              <a:rPr lang="en-US" sz="2400" dirty="0">
                <a:hlinkClick r:id="rId5"/>
              </a:rPr>
              <a:t>CMS-doc-13318</a:t>
            </a:r>
            <a:r>
              <a:rPr lang="en-US" sz="2400" dirty="0"/>
              <a:t>)</a:t>
            </a:r>
          </a:p>
          <a:p>
            <a:endParaRPr lang="en-US" sz="2400" dirty="0"/>
          </a:p>
          <a:p>
            <a:pPr lvl="1"/>
            <a:r>
              <a:rPr lang="en-US" dirty="0"/>
              <a:t>Interface Control Documents (ICD)</a:t>
            </a:r>
          </a:p>
          <a:p>
            <a:pPr lvl="1"/>
            <a:r>
              <a:rPr lang="en-US" dirty="0"/>
              <a:t>Requirements Documents (REQ)</a:t>
            </a:r>
          </a:p>
          <a:p>
            <a:pPr lvl="1"/>
            <a:r>
              <a:rPr lang="en-US" dirty="0"/>
              <a:t>QA/QC tasks (QAQC)</a:t>
            </a:r>
          </a:p>
          <a:p>
            <a:pPr lvl="1"/>
            <a:r>
              <a:rPr lang="en-US" dirty="0"/>
              <a:t>QC tests / specifications</a:t>
            </a:r>
          </a:p>
          <a:p>
            <a:endParaRPr lang="en-US" dirty="0"/>
          </a:p>
          <a:p>
            <a:r>
              <a:rPr lang="en-US" dirty="0"/>
              <a:t>Each of the sub-detectors will cover their QA/QC status</a:t>
            </a:r>
          </a:p>
          <a:p>
            <a:pPr lvl="1"/>
            <a:endParaRPr lang="en-US" dirty="0"/>
          </a:p>
          <a:p>
            <a:endParaRPr lang="en-US" dirty="0"/>
          </a:p>
        </p:txBody>
      </p:sp>
      <p:sp>
        <p:nvSpPr>
          <p:cNvPr id="3" name="Title 2">
            <a:extLst>
              <a:ext uri="{FF2B5EF4-FFF2-40B4-BE49-F238E27FC236}">
                <a16:creationId xmlns:a16="http://schemas.microsoft.com/office/drawing/2014/main" id="{0101E28B-67DD-0041-AE88-8D85864E0828}"/>
              </a:ext>
            </a:extLst>
          </p:cNvPr>
          <p:cNvSpPr>
            <a:spLocks noGrp="1"/>
          </p:cNvSpPr>
          <p:nvPr>
            <p:ph type="title"/>
          </p:nvPr>
        </p:nvSpPr>
        <p:spPr/>
        <p:txBody>
          <a:bodyPr/>
          <a:lstStyle/>
          <a:p>
            <a:r>
              <a:rPr lang="en-US" sz="4000" dirty="0"/>
              <a:t>Systems Engineering Suite</a:t>
            </a:r>
          </a:p>
        </p:txBody>
      </p:sp>
    </p:spTree>
    <p:extLst>
      <p:ext uri="{BB962C8B-B14F-4D97-AF65-F5344CB8AC3E}">
        <p14:creationId xmlns:p14="http://schemas.microsoft.com/office/powerpoint/2010/main" val="289953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BD70AF-7078-CE48-BBC3-19F3D24DE6E5}"/>
              </a:ext>
            </a:extLst>
          </p:cNvPr>
          <p:cNvSpPr>
            <a:spLocks noGrp="1"/>
          </p:cNvSpPr>
          <p:nvPr>
            <p:ph idx="1"/>
          </p:nvPr>
        </p:nvSpPr>
        <p:spPr>
          <a:xfrm>
            <a:off x="426836" y="972273"/>
            <a:ext cx="7023831" cy="5521124"/>
          </a:xfrm>
        </p:spPr>
        <p:txBody>
          <a:bodyPr>
            <a:normAutofit/>
          </a:bodyPr>
          <a:lstStyle/>
          <a:p>
            <a:r>
              <a:rPr lang="en-US" dirty="0"/>
              <a:t>Quality Assurance Plan (QAP) - owned by PO</a:t>
            </a:r>
          </a:p>
          <a:p>
            <a:pPr lvl="1"/>
            <a:r>
              <a:rPr lang="en-US" dirty="0"/>
              <a:t>Consistent across entire upgrade project for both DoE and NSF </a:t>
            </a:r>
          </a:p>
          <a:p>
            <a:pPr lvl="1"/>
            <a:r>
              <a:rPr lang="en-US" dirty="0"/>
              <a:t>Based on existing </a:t>
            </a:r>
            <a:r>
              <a:rPr lang="en-US" dirty="0" err="1"/>
              <a:t>FermiLab</a:t>
            </a:r>
            <a:r>
              <a:rPr lang="en-US" dirty="0"/>
              <a:t> policy / practice</a:t>
            </a:r>
          </a:p>
          <a:p>
            <a:pPr lvl="1"/>
            <a:r>
              <a:rPr lang="en-US" dirty="0"/>
              <a:t>Serves as an overarching plan, with individual institutions applying to their sub-project</a:t>
            </a:r>
          </a:p>
          <a:p>
            <a:pPr lvl="1"/>
            <a:r>
              <a:rPr lang="en-US" dirty="0"/>
              <a:t>Graded requirements</a:t>
            </a:r>
          </a:p>
          <a:p>
            <a:pPr lvl="1"/>
            <a:r>
              <a:rPr lang="en-US" dirty="0"/>
              <a:t>Dedicated quality coordinator - T.J. </a:t>
            </a:r>
            <a:r>
              <a:rPr lang="en-US" dirty="0" err="1"/>
              <a:t>Sarlina</a:t>
            </a:r>
            <a:r>
              <a:rPr lang="en-US" dirty="0"/>
              <a:t> [FNAL]</a:t>
            </a:r>
          </a:p>
          <a:p>
            <a:pPr lvl="1"/>
            <a:endParaRPr lang="en-US" dirty="0"/>
          </a:p>
          <a:p>
            <a:pPr lvl="1"/>
            <a:endParaRPr lang="en-US" dirty="0"/>
          </a:p>
          <a:p>
            <a:pPr lvl="1"/>
            <a:endParaRPr lang="en-US" dirty="0"/>
          </a:p>
          <a:p>
            <a:pPr lvl="1"/>
            <a:endParaRPr lang="en-US" dirty="0"/>
          </a:p>
          <a:p>
            <a:pPr lvl="1"/>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0101E28B-67DD-0041-AE88-8D85864E0828}"/>
              </a:ext>
            </a:extLst>
          </p:cNvPr>
          <p:cNvSpPr>
            <a:spLocks noGrp="1"/>
          </p:cNvSpPr>
          <p:nvPr>
            <p:ph type="title"/>
          </p:nvPr>
        </p:nvSpPr>
        <p:spPr/>
        <p:txBody>
          <a:bodyPr/>
          <a:lstStyle/>
          <a:p>
            <a:r>
              <a:rPr lang="en-US" sz="3600" dirty="0"/>
              <a:t>Quality Assurance Implementation</a:t>
            </a:r>
          </a:p>
        </p:txBody>
      </p:sp>
      <p:grpSp>
        <p:nvGrpSpPr>
          <p:cNvPr id="113" name="Group 112">
            <a:extLst>
              <a:ext uri="{FF2B5EF4-FFF2-40B4-BE49-F238E27FC236}">
                <a16:creationId xmlns:a16="http://schemas.microsoft.com/office/drawing/2014/main" id="{3B5BE820-FCA5-44F7-96A3-A376DA901C14}"/>
              </a:ext>
            </a:extLst>
          </p:cNvPr>
          <p:cNvGrpSpPr/>
          <p:nvPr/>
        </p:nvGrpSpPr>
        <p:grpSpPr>
          <a:xfrm>
            <a:off x="1619298" y="4647210"/>
            <a:ext cx="6322435" cy="1702061"/>
            <a:chOff x="1648755" y="4067528"/>
            <a:chExt cx="6322435" cy="1702061"/>
          </a:xfrm>
        </p:grpSpPr>
        <p:sp>
          <p:nvSpPr>
            <p:cNvPr id="107" name="Rectangle 106">
              <a:extLst>
                <a:ext uri="{FF2B5EF4-FFF2-40B4-BE49-F238E27FC236}">
                  <a16:creationId xmlns:a16="http://schemas.microsoft.com/office/drawing/2014/main" id="{B552F04B-DE9C-4178-B3AB-7444B3E037C2}"/>
                </a:ext>
              </a:extLst>
            </p:cNvPr>
            <p:cNvSpPr/>
            <p:nvPr/>
          </p:nvSpPr>
          <p:spPr bwMode="auto">
            <a:xfrm>
              <a:off x="1648755" y="4067528"/>
              <a:ext cx="6219906" cy="1702061"/>
            </a:xfrm>
            <a:prstGeom prst="rect">
              <a:avLst/>
            </a:prstGeom>
            <a:solidFill>
              <a:schemeClr val="bg2">
                <a:lumMod val="90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lIns="97535" tIns="48767" rIns="97535" bIns="48767" numCol="2" spcCol="182880"/>
            <a:lstStyle>
              <a:defPPr>
                <a:defRPr lang="en-US"/>
              </a:defPPr>
              <a:lvl1pPr algn="l" defTabSz="457200" rtl="0" eaLnBrk="0" fontAlgn="base" hangingPunct="0">
                <a:spcBef>
                  <a:spcPct val="0"/>
                </a:spcBef>
                <a:spcAft>
                  <a:spcPct val="0"/>
                </a:spcAft>
                <a:defRPr kern="1200">
                  <a:solidFill>
                    <a:schemeClr val="lt1"/>
                  </a:solidFill>
                  <a:latin typeface="+mn-lt"/>
                  <a:ea typeface="+mn-ea"/>
                  <a:cs typeface="+mn-cs"/>
                </a:defRPr>
              </a:lvl1pPr>
              <a:lvl2pPr marL="457200" algn="l" defTabSz="457200" rtl="0" eaLnBrk="0" fontAlgn="base" hangingPunct="0">
                <a:spcBef>
                  <a:spcPct val="0"/>
                </a:spcBef>
                <a:spcAft>
                  <a:spcPct val="0"/>
                </a:spcAft>
                <a:defRPr kern="1200">
                  <a:solidFill>
                    <a:schemeClr val="lt1"/>
                  </a:solidFill>
                  <a:latin typeface="+mn-lt"/>
                  <a:ea typeface="+mn-ea"/>
                  <a:cs typeface="+mn-cs"/>
                </a:defRPr>
              </a:lvl2pPr>
              <a:lvl3pPr marL="914400" algn="l" defTabSz="457200" rtl="0" eaLnBrk="0" fontAlgn="base" hangingPunct="0">
                <a:spcBef>
                  <a:spcPct val="0"/>
                </a:spcBef>
                <a:spcAft>
                  <a:spcPct val="0"/>
                </a:spcAft>
                <a:defRPr kern="1200">
                  <a:solidFill>
                    <a:schemeClr val="lt1"/>
                  </a:solidFill>
                  <a:latin typeface="+mn-lt"/>
                  <a:ea typeface="+mn-ea"/>
                  <a:cs typeface="+mn-cs"/>
                </a:defRPr>
              </a:lvl3pPr>
              <a:lvl4pPr marL="1371600" algn="l" defTabSz="457200" rtl="0" eaLnBrk="0" fontAlgn="base" hangingPunct="0">
                <a:spcBef>
                  <a:spcPct val="0"/>
                </a:spcBef>
                <a:spcAft>
                  <a:spcPct val="0"/>
                </a:spcAft>
                <a:defRPr kern="1200">
                  <a:solidFill>
                    <a:schemeClr val="lt1"/>
                  </a:solidFill>
                  <a:latin typeface="+mn-lt"/>
                  <a:ea typeface="+mn-ea"/>
                  <a:cs typeface="+mn-cs"/>
                </a:defRPr>
              </a:lvl4pPr>
              <a:lvl5pPr marL="18288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hangingPunct="1"/>
              <a:r>
                <a:rPr lang="en-US" altLang="en-US" sz="1100" b="1" dirty="0">
                  <a:solidFill>
                    <a:schemeClr val="tx1"/>
                  </a:solidFill>
                  <a:ea typeface="ＭＳ Ｐゴシック" charset="-128"/>
                </a:rPr>
                <a:t>402 HL-LHC CMS Detector Upgrade Project</a:t>
              </a:r>
            </a:p>
            <a:p>
              <a:pPr lvl="0" algn="ctr" defTabSz="914400" eaLnBrk="1" fontAlgn="auto" hangingPunct="1">
                <a:spcAft>
                  <a:spcPts val="0"/>
                </a:spcAft>
              </a:pPr>
              <a:r>
                <a:rPr lang="en-US" altLang="en-US" sz="900" b="1" dirty="0">
                  <a:solidFill>
                    <a:schemeClr val="tx1"/>
                  </a:solidFill>
                  <a:ea typeface="ＭＳ Ｐゴシック" charset="-128"/>
                </a:rPr>
                <a:t>Project Office (402.0 NSF and 402.1 DOE)</a:t>
              </a:r>
            </a:p>
            <a:p>
              <a:pPr lvl="0" algn="ctr" defTabSz="914400" eaLnBrk="1" fontAlgn="auto" hangingPunct="1">
                <a:spcAft>
                  <a:spcPts val="0"/>
                </a:spcAft>
              </a:pPr>
              <a:endParaRPr lang="en-US" altLang="en-US" sz="900" b="1" dirty="0">
                <a:solidFill>
                  <a:schemeClr val="tx1"/>
                </a:solidFill>
                <a:ea typeface="ＭＳ Ｐゴシック" charset="-128"/>
              </a:endParaRPr>
            </a:p>
            <a:p>
              <a:pPr lvl="0" defTabSz="914400" eaLnBrk="1" fontAlgn="auto" hangingPunct="1">
                <a:spcBef>
                  <a:spcPts val="0"/>
                </a:spcBef>
                <a:spcAft>
                  <a:spcPts val="0"/>
                </a:spcAft>
              </a:pPr>
              <a:r>
                <a:rPr lang="en-US" altLang="en-US" sz="1000" dirty="0">
                  <a:solidFill>
                    <a:schemeClr val="tx1"/>
                  </a:solidFill>
                  <a:ea typeface="ＭＳ Ｐゴシック" charset="-128"/>
                </a:rPr>
                <a:t>Project Manager:	   	S. Nahn</a:t>
              </a:r>
            </a:p>
            <a:p>
              <a:pPr lvl="0" defTabSz="914400" eaLnBrk="1" fontAlgn="auto" hangingPunct="1">
                <a:spcBef>
                  <a:spcPts val="0"/>
                </a:spcBef>
                <a:spcAft>
                  <a:spcPts val="0"/>
                </a:spcAft>
              </a:pPr>
              <a:r>
                <a:rPr lang="en-US" altLang="en-US" sz="1000" dirty="0">
                  <a:solidFill>
                    <a:schemeClr val="tx1"/>
                  </a:solidFill>
                  <a:ea typeface="ＭＳ Ｐゴシック" charset="-128"/>
                </a:rPr>
                <a:t>Deputy PM (NSF): 	A. </a:t>
              </a:r>
              <a:r>
                <a:rPr lang="en-US" altLang="en-US" sz="1000" dirty="0" err="1">
                  <a:solidFill>
                    <a:schemeClr val="tx1"/>
                  </a:solidFill>
                  <a:ea typeface="ＭＳ Ｐゴシック" charset="-128"/>
                </a:rPr>
                <a:t>Ryd</a:t>
              </a:r>
              <a:endParaRPr lang="en-US" altLang="en-US" sz="1000" dirty="0">
                <a:solidFill>
                  <a:schemeClr val="tx1"/>
                </a:solidFill>
                <a:ea typeface="ＭＳ Ｐゴシック" charset="-128"/>
              </a:endParaRPr>
            </a:p>
            <a:p>
              <a:pPr lvl="0" defTabSz="914400" eaLnBrk="1" fontAlgn="auto" hangingPunct="1">
                <a:spcBef>
                  <a:spcPts val="0"/>
                </a:spcBef>
                <a:spcAft>
                  <a:spcPts val="0"/>
                </a:spcAft>
              </a:pPr>
              <a:r>
                <a:rPr lang="en-US" altLang="en-US" sz="1000" dirty="0">
                  <a:solidFill>
                    <a:schemeClr val="tx1"/>
                  </a:solidFill>
                  <a:ea typeface="ＭＳ Ｐゴシック" charset="-128"/>
                </a:rPr>
                <a:t>Deputy PM (DOE):	V. Papadimitriou	</a:t>
              </a:r>
            </a:p>
            <a:p>
              <a:pPr lvl="0" defTabSz="914400" eaLnBrk="1" fontAlgn="auto" hangingPunct="1">
                <a:spcBef>
                  <a:spcPts val="0"/>
                </a:spcBef>
                <a:spcAft>
                  <a:spcPts val="0"/>
                </a:spcAft>
              </a:pPr>
              <a:r>
                <a:rPr lang="en-US" altLang="en-US" sz="1000" dirty="0">
                  <a:solidFill>
                    <a:schemeClr val="tx1"/>
                  </a:solidFill>
                  <a:ea typeface="ＭＳ Ｐゴシック" charset="-128"/>
                </a:rPr>
                <a:t>Associate PM:          	L. Taylor</a:t>
              </a:r>
            </a:p>
            <a:p>
              <a:pPr defTabSz="914400" eaLnBrk="1" fontAlgn="auto" hangingPunct="1">
                <a:spcBef>
                  <a:spcPts val="0"/>
                </a:spcBef>
                <a:spcAft>
                  <a:spcPts val="0"/>
                </a:spcAft>
              </a:pPr>
              <a:r>
                <a:rPr lang="en-US" altLang="en-US" sz="1000" dirty="0">
                  <a:solidFill>
                    <a:schemeClr val="tx1"/>
                  </a:solidFill>
                  <a:ea typeface="ＭＳ Ｐゴシック" charset="-128"/>
                </a:rPr>
                <a:t>Associate PM: 		C. Wilkinson</a:t>
              </a:r>
            </a:p>
            <a:p>
              <a:pPr defTabSz="914400" eaLnBrk="1" fontAlgn="auto" hangingPunct="1">
                <a:spcBef>
                  <a:spcPts val="0"/>
                </a:spcBef>
                <a:spcAft>
                  <a:spcPts val="0"/>
                </a:spcAft>
              </a:pPr>
              <a:r>
                <a:rPr lang="en-US" altLang="en-US" sz="1000" dirty="0">
                  <a:solidFill>
                    <a:schemeClr val="tx1"/>
                  </a:solidFill>
                  <a:ea typeface="ＭＳ Ｐゴシック" charset="-128"/>
                </a:rPr>
                <a:t>Project Scientist:	 	C. Hill</a:t>
              </a:r>
            </a:p>
            <a:p>
              <a:pPr defTabSz="914400" eaLnBrk="1" fontAlgn="auto" hangingPunct="1">
                <a:spcBef>
                  <a:spcPts val="0"/>
                </a:spcBef>
                <a:spcAft>
                  <a:spcPts val="0"/>
                </a:spcAft>
              </a:pPr>
              <a:r>
                <a:rPr lang="en-US" altLang="en-US" sz="1000" dirty="0">
                  <a:solidFill>
                    <a:schemeClr val="tx1"/>
                  </a:solidFill>
                  <a:ea typeface="ＭＳ Ｐゴシック" charset="-128"/>
                </a:rPr>
                <a:t>Education and Public Outreach:	S. </a:t>
              </a:r>
              <a:r>
                <a:rPr lang="en-US" altLang="en-US" sz="1000" dirty="0" err="1">
                  <a:solidFill>
                    <a:schemeClr val="tx1"/>
                  </a:solidFill>
                  <a:ea typeface="ＭＳ Ｐゴシック" charset="-128"/>
                </a:rPr>
                <a:t>Rappoccio</a:t>
              </a:r>
              <a:endParaRPr lang="en-US" altLang="en-US" sz="1000" dirty="0">
                <a:solidFill>
                  <a:schemeClr val="tx1"/>
                </a:solidFill>
                <a:ea typeface="ＭＳ Ｐゴシック" charset="-128"/>
              </a:endParaRPr>
            </a:p>
            <a:p>
              <a:pPr defTabSz="914400" eaLnBrk="1" fontAlgn="auto" hangingPunct="1">
                <a:spcBef>
                  <a:spcPts val="0"/>
                </a:spcBef>
                <a:spcAft>
                  <a:spcPts val="0"/>
                </a:spcAft>
              </a:pPr>
              <a:endParaRPr lang="en-US" altLang="en-US" sz="1000" dirty="0">
                <a:solidFill>
                  <a:schemeClr val="tx1"/>
                </a:solidFill>
                <a:ea typeface="ＭＳ Ｐゴシック" charset="-128"/>
              </a:endParaRPr>
            </a:p>
            <a:p>
              <a:pPr defTabSz="914400" eaLnBrk="1" fontAlgn="auto" hangingPunct="1">
                <a:spcBef>
                  <a:spcPts val="0"/>
                </a:spcBef>
                <a:spcAft>
                  <a:spcPts val="0"/>
                </a:spcAft>
              </a:pPr>
              <a:endParaRPr lang="en-US" altLang="en-US" sz="1000" dirty="0">
                <a:solidFill>
                  <a:schemeClr val="tx1"/>
                </a:solidFill>
                <a:ea typeface="ＭＳ Ｐゴシック" charset="-128"/>
              </a:endParaRPr>
            </a:p>
            <a:p>
              <a:pPr defTabSz="914400" eaLnBrk="1" fontAlgn="auto" hangingPunct="1">
                <a:spcBef>
                  <a:spcPts val="0"/>
                </a:spcBef>
                <a:spcAft>
                  <a:spcPts val="0"/>
                </a:spcAft>
              </a:pPr>
              <a:endParaRPr lang="en-US" altLang="en-US" sz="1000" dirty="0">
                <a:solidFill>
                  <a:schemeClr val="tx1"/>
                </a:solidFill>
                <a:ea typeface="ＭＳ Ｐゴシック" charset="-128"/>
              </a:endParaRPr>
            </a:p>
            <a:p>
              <a:pPr defTabSz="914400" eaLnBrk="1" fontAlgn="auto" hangingPunct="1">
                <a:spcBef>
                  <a:spcPts val="0"/>
                </a:spcBef>
                <a:spcAft>
                  <a:spcPts val="0"/>
                </a:spcAft>
              </a:pPr>
              <a:endParaRPr lang="en-US" altLang="en-US" sz="1000" dirty="0">
                <a:solidFill>
                  <a:schemeClr val="tx1"/>
                </a:solidFill>
                <a:ea typeface="ＭＳ Ｐゴシック" charset="-128"/>
              </a:endParaRPr>
            </a:p>
            <a:p>
              <a:pPr defTabSz="914400" eaLnBrk="1" fontAlgn="auto" hangingPunct="1">
                <a:spcBef>
                  <a:spcPts val="0"/>
                </a:spcBef>
                <a:spcAft>
                  <a:spcPts val="0"/>
                </a:spcAft>
              </a:pPr>
              <a:r>
                <a:rPr lang="en-US" altLang="en-US" sz="1000" dirty="0">
                  <a:solidFill>
                    <a:schemeClr val="tx1"/>
                  </a:solidFill>
                  <a:ea typeface="ＭＳ Ｐゴシック" charset="-128"/>
                </a:rPr>
                <a:t>CMS HL-LHC  Liaison:  	P. </a:t>
              </a:r>
              <a:r>
                <a:rPr lang="en-US" altLang="en-US" sz="1000" dirty="0" err="1">
                  <a:solidFill>
                    <a:schemeClr val="tx1"/>
                  </a:solidFill>
                  <a:ea typeface="ＭＳ Ｐゴシック" charset="-128"/>
                </a:rPr>
                <a:t>Rumerio</a:t>
              </a:r>
              <a:endParaRPr lang="en-US" altLang="en-US" sz="1000" dirty="0">
                <a:solidFill>
                  <a:schemeClr val="tx1"/>
                </a:solidFill>
                <a:ea typeface="ＭＳ Ｐゴシック" charset="-128"/>
              </a:endParaRPr>
            </a:p>
            <a:p>
              <a:pPr defTabSz="914400" eaLnBrk="1" fontAlgn="auto" hangingPunct="1">
                <a:spcBef>
                  <a:spcPts val="0"/>
                </a:spcBef>
                <a:spcAft>
                  <a:spcPts val="0"/>
                </a:spcAft>
              </a:pPr>
              <a:r>
                <a:rPr lang="en-US" altLang="en-US" sz="1000" dirty="0">
                  <a:solidFill>
                    <a:schemeClr val="tx1"/>
                  </a:solidFill>
                  <a:ea typeface="ＭＳ Ｐゴシック" charset="-128"/>
                </a:rPr>
                <a:t>ESH&amp;Q Coordinator:   	T. J. </a:t>
              </a:r>
              <a:r>
                <a:rPr lang="en-US" altLang="en-US" sz="1000" dirty="0" err="1">
                  <a:solidFill>
                    <a:schemeClr val="tx1"/>
                  </a:solidFill>
                  <a:ea typeface="ＭＳ Ｐゴシック" charset="-128"/>
                </a:rPr>
                <a:t>Sarlina</a:t>
              </a:r>
              <a:endParaRPr lang="en-US" altLang="ja-JP" sz="1000" dirty="0">
                <a:solidFill>
                  <a:schemeClr val="tx1"/>
                </a:solidFill>
                <a:ea typeface="ＭＳ Ｐゴシック" charset="-128"/>
              </a:endParaRPr>
            </a:p>
            <a:p>
              <a:pPr lvl="0" defTabSz="914400" eaLnBrk="1" fontAlgn="auto" hangingPunct="1">
                <a:spcBef>
                  <a:spcPts val="0"/>
                </a:spcBef>
                <a:spcAft>
                  <a:spcPts val="0"/>
                </a:spcAft>
              </a:pPr>
              <a:r>
                <a:rPr lang="en-US" altLang="en-US" sz="1000" dirty="0">
                  <a:solidFill>
                    <a:schemeClr val="tx1"/>
                  </a:solidFill>
                  <a:ea typeface="ＭＳ Ｐゴシック" charset="-128"/>
                </a:rPr>
                <a:t>Project Controls Lead:	W. Freeman </a:t>
              </a:r>
            </a:p>
            <a:p>
              <a:pPr lvl="0" defTabSz="914400" eaLnBrk="1" fontAlgn="auto" hangingPunct="1">
                <a:spcBef>
                  <a:spcPts val="0"/>
                </a:spcBef>
                <a:spcAft>
                  <a:spcPts val="0"/>
                </a:spcAft>
              </a:pPr>
              <a:r>
                <a:rPr lang="en-US" altLang="en-US" sz="1000" dirty="0">
                  <a:solidFill>
                    <a:schemeClr val="tx1"/>
                  </a:solidFill>
                  <a:ea typeface="ＭＳ Ｐゴシック" charset="-128"/>
                </a:rPr>
                <a:t>Project Controls Specialists:	E. Moreno, </a:t>
              </a:r>
              <a:r>
                <a:rPr lang="en-US" altLang="en-US" sz="1000" dirty="0">
                  <a:solidFill>
                    <a:srgbClr val="FF0000"/>
                  </a:solidFill>
                  <a:ea typeface="ＭＳ Ｐゴシック" charset="-128"/>
                </a:rPr>
                <a:t>S. Scott</a:t>
              </a:r>
            </a:p>
            <a:p>
              <a:pPr lvl="0" defTabSz="914400" eaLnBrk="1" fontAlgn="auto" hangingPunct="1">
                <a:spcBef>
                  <a:spcPts val="0"/>
                </a:spcBef>
                <a:spcAft>
                  <a:spcPts val="0"/>
                </a:spcAft>
              </a:pPr>
              <a:r>
                <a:rPr lang="en-US" altLang="en-US" sz="1000" dirty="0">
                  <a:solidFill>
                    <a:schemeClr val="tx1"/>
                  </a:solidFill>
                  <a:ea typeface="ＭＳ Ｐゴシック" charset="-128"/>
                </a:rPr>
                <a:t>Project Finance (DOE):  	J. Teng</a:t>
              </a:r>
            </a:p>
            <a:p>
              <a:pPr lvl="0" defTabSz="914400" eaLnBrk="1" fontAlgn="auto" hangingPunct="1">
                <a:spcBef>
                  <a:spcPts val="0"/>
                </a:spcBef>
                <a:spcAft>
                  <a:spcPts val="0"/>
                </a:spcAft>
              </a:pPr>
              <a:r>
                <a:rPr lang="en-US" altLang="en-US" sz="1000" dirty="0">
                  <a:solidFill>
                    <a:schemeClr val="tx1"/>
                  </a:solidFill>
                  <a:ea typeface="ＭＳ Ｐゴシック" charset="-128"/>
                </a:rPr>
                <a:t>Project Finance (NSF):	</a:t>
              </a:r>
              <a:r>
                <a:rPr lang="en-US" altLang="en-US" sz="1000" dirty="0">
                  <a:solidFill>
                    <a:srgbClr val="FF0000"/>
                  </a:solidFill>
                  <a:ea typeface="ＭＳ Ｐゴシック" charset="-128"/>
                </a:rPr>
                <a:t>B. Smith </a:t>
              </a:r>
            </a:p>
            <a:p>
              <a:pPr lvl="0" defTabSz="914400" eaLnBrk="1" fontAlgn="auto" hangingPunct="1">
                <a:spcBef>
                  <a:spcPts val="0"/>
                </a:spcBef>
                <a:spcAft>
                  <a:spcPts val="0"/>
                </a:spcAft>
              </a:pPr>
              <a:r>
                <a:rPr lang="en-US" altLang="en-US" sz="1000" dirty="0">
                  <a:solidFill>
                    <a:schemeClr val="tx1"/>
                  </a:solidFill>
                  <a:ea typeface="ＭＳ Ｐゴシック" charset="-128"/>
                </a:rPr>
                <a:t>Lead Systems Engineer:	K. </a:t>
              </a:r>
              <a:r>
                <a:rPr lang="en-US" altLang="en-US" sz="1000" dirty="0" err="1">
                  <a:solidFill>
                    <a:schemeClr val="tx1"/>
                  </a:solidFill>
                  <a:ea typeface="ＭＳ Ｐゴシック" charset="-128"/>
                </a:rPr>
                <a:t>Smolenski</a:t>
              </a:r>
              <a:endParaRPr lang="en-US" altLang="en-US" sz="1000" dirty="0">
                <a:solidFill>
                  <a:schemeClr val="tx1"/>
                </a:solidFill>
                <a:ea typeface="ＭＳ Ｐゴシック" charset="-128"/>
              </a:endParaRPr>
            </a:p>
            <a:p>
              <a:pPr eaLnBrk="1" hangingPunct="1"/>
              <a:endParaRPr lang="en-US" altLang="ja-JP" sz="1100" dirty="0">
                <a:solidFill>
                  <a:schemeClr val="tx1"/>
                </a:solidFill>
                <a:ea typeface="ＭＳ Ｐゴシック" charset="-128"/>
              </a:endParaRPr>
            </a:p>
          </p:txBody>
        </p:sp>
        <p:sp>
          <p:nvSpPr>
            <p:cNvPr id="111" name="Arrow: Right 110">
              <a:extLst>
                <a:ext uri="{FF2B5EF4-FFF2-40B4-BE49-F238E27FC236}">
                  <a16:creationId xmlns:a16="http://schemas.microsoft.com/office/drawing/2014/main" id="{026353F3-0852-465F-959A-D136CBB457B6}"/>
                </a:ext>
              </a:extLst>
            </p:cNvPr>
            <p:cNvSpPr/>
            <p:nvPr/>
          </p:nvSpPr>
          <p:spPr>
            <a:xfrm rot="10800000">
              <a:off x="7359840" y="4729217"/>
              <a:ext cx="611350" cy="16987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F86029AF-D4DE-4FB0-8807-D40F43113065}"/>
              </a:ext>
            </a:extLst>
          </p:cNvPr>
          <p:cNvPicPr>
            <a:picLocks noChangeAspect="1"/>
          </p:cNvPicPr>
          <p:nvPr/>
        </p:nvPicPr>
        <p:blipFill>
          <a:blip r:embed="rId2"/>
          <a:stretch>
            <a:fillRect/>
          </a:stretch>
        </p:blipFill>
        <p:spPr>
          <a:xfrm rot="425443">
            <a:off x="7353251" y="1304385"/>
            <a:ext cx="1547809" cy="1529628"/>
          </a:xfrm>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842791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BD70AF-7078-CE48-BBC3-19F3D24DE6E5}"/>
              </a:ext>
            </a:extLst>
          </p:cNvPr>
          <p:cNvSpPr>
            <a:spLocks noGrp="1"/>
          </p:cNvSpPr>
          <p:nvPr>
            <p:ph idx="1"/>
          </p:nvPr>
        </p:nvSpPr>
        <p:spPr>
          <a:xfrm>
            <a:off x="426836" y="972273"/>
            <a:ext cx="6866679" cy="5521124"/>
          </a:xfrm>
        </p:spPr>
        <p:txBody>
          <a:bodyPr>
            <a:normAutofit/>
          </a:bodyPr>
          <a:lstStyle/>
          <a:p>
            <a:r>
              <a:rPr lang="en-US" dirty="0"/>
              <a:t>QA Appendix - owned by L2 Managers</a:t>
            </a:r>
          </a:p>
          <a:p>
            <a:pPr lvl="1"/>
            <a:r>
              <a:rPr lang="en-US" dirty="0"/>
              <a:t>Details for each sub-detector</a:t>
            </a:r>
          </a:p>
          <a:p>
            <a:pPr lvl="1"/>
            <a:r>
              <a:rPr lang="en-US" dirty="0"/>
              <a:t>Recently updated (May-July 2021) to reflect latest scope and specification development</a:t>
            </a:r>
          </a:p>
          <a:p>
            <a:pPr lvl="1"/>
            <a:endParaRPr lang="en-US" dirty="0"/>
          </a:p>
          <a:p>
            <a:r>
              <a:rPr lang="en-US" dirty="0"/>
              <a:t>Science Requirements - Project Scientist</a:t>
            </a:r>
          </a:p>
          <a:p>
            <a:endParaRPr lang="en-US" dirty="0"/>
          </a:p>
          <a:p>
            <a:r>
              <a:rPr lang="en-US" dirty="0"/>
              <a:t>Engineering Requirements - L2 Managers	</a:t>
            </a:r>
          </a:p>
          <a:p>
            <a:endParaRPr lang="en-US" dirty="0"/>
          </a:p>
          <a:p>
            <a:r>
              <a:rPr lang="en-US" dirty="0"/>
              <a:t>QA/QC activities - L3 management and subject matter experts</a:t>
            </a:r>
          </a:p>
          <a:p>
            <a:endParaRPr lang="en-US" dirty="0"/>
          </a:p>
          <a:p>
            <a:pPr lvl="1"/>
            <a:endParaRPr lang="en-US" dirty="0"/>
          </a:p>
          <a:p>
            <a:pPr lvl="1"/>
            <a:endParaRPr lang="en-US" dirty="0"/>
          </a:p>
          <a:p>
            <a:pPr lvl="1"/>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0101E28B-67DD-0041-AE88-8D85864E0828}"/>
              </a:ext>
            </a:extLst>
          </p:cNvPr>
          <p:cNvSpPr>
            <a:spLocks noGrp="1"/>
          </p:cNvSpPr>
          <p:nvPr>
            <p:ph type="title"/>
          </p:nvPr>
        </p:nvSpPr>
        <p:spPr/>
        <p:txBody>
          <a:bodyPr/>
          <a:lstStyle/>
          <a:p>
            <a:r>
              <a:rPr lang="en-US" sz="3600" dirty="0"/>
              <a:t>Quality Assurance Implementation</a:t>
            </a:r>
          </a:p>
        </p:txBody>
      </p:sp>
      <p:pic>
        <p:nvPicPr>
          <p:cNvPr id="6" name="Picture 5">
            <a:extLst>
              <a:ext uri="{FF2B5EF4-FFF2-40B4-BE49-F238E27FC236}">
                <a16:creationId xmlns:a16="http://schemas.microsoft.com/office/drawing/2014/main" id="{C959325E-7AC1-4DA1-87EA-1C98C37A339D}"/>
              </a:ext>
            </a:extLst>
          </p:cNvPr>
          <p:cNvPicPr>
            <a:picLocks noChangeAspect="1"/>
          </p:cNvPicPr>
          <p:nvPr/>
        </p:nvPicPr>
        <p:blipFill>
          <a:blip r:embed="rId2"/>
          <a:stretch>
            <a:fillRect/>
          </a:stretch>
        </p:blipFill>
        <p:spPr>
          <a:xfrm rot="465438">
            <a:off x="7151285" y="1074477"/>
            <a:ext cx="1769278" cy="1779905"/>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90618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BD70AF-7078-CE48-BBC3-19F3D24DE6E5}"/>
              </a:ext>
            </a:extLst>
          </p:cNvPr>
          <p:cNvSpPr>
            <a:spLocks noGrp="1"/>
          </p:cNvSpPr>
          <p:nvPr>
            <p:ph idx="1"/>
          </p:nvPr>
        </p:nvSpPr>
        <p:spPr>
          <a:xfrm>
            <a:off x="426836" y="972273"/>
            <a:ext cx="8301527" cy="5521124"/>
          </a:xfrm>
        </p:spPr>
        <p:txBody>
          <a:bodyPr/>
          <a:lstStyle/>
          <a:p>
            <a:r>
              <a:rPr lang="en-US" dirty="0"/>
              <a:t>Two Systems Engineering recommendations at FDR </a:t>
            </a:r>
          </a:p>
          <a:p>
            <a:pPr lvl="1"/>
            <a:r>
              <a:rPr lang="en-US" dirty="0"/>
              <a:t>(</a:t>
            </a:r>
            <a:r>
              <a:rPr lang="en-US" dirty="0">
                <a:solidFill>
                  <a:schemeClr val="accent1">
                    <a:lumMod val="75000"/>
                  </a:schemeClr>
                </a:solidFill>
                <a:hlinkClick r:id="rId2"/>
              </a:rPr>
              <a:t>DocDB-13905</a:t>
            </a:r>
            <a:r>
              <a:rPr lang="en-US" dirty="0"/>
              <a:t>)</a:t>
            </a:r>
          </a:p>
          <a:p>
            <a:pPr lvl="1"/>
            <a:endParaRPr lang="en-US" dirty="0"/>
          </a:p>
          <a:p>
            <a:pPr lvl="1"/>
            <a:endParaRPr lang="en-US" dirty="0"/>
          </a:p>
          <a:p>
            <a:pPr marL="457200" lvl="1" indent="0">
              <a:buNone/>
            </a:pPr>
            <a:endParaRPr lang="en-US" dirty="0"/>
          </a:p>
          <a:p>
            <a:pPr marL="457200" lvl="1" indent="0">
              <a:buNone/>
            </a:pPr>
            <a:endParaRPr lang="en-US" dirty="0"/>
          </a:p>
          <a:p>
            <a:pPr marL="457200" lvl="1" indent="0">
              <a:buNone/>
            </a:pPr>
            <a:endParaRPr lang="en-US" dirty="0"/>
          </a:p>
          <a:p>
            <a:endParaRPr lang="en-US" dirty="0"/>
          </a:p>
          <a:p>
            <a:r>
              <a:rPr lang="en-US" dirty="0"/>
              <a:t>A document that summarizes our response to these recommendations is available in </a:t>
            </a:r>
            <a:r>
              <a:rPr lang="en-US" sz="2400" dirty="0">
                <a:solidFill>
                  <a:schemeClr val="accent1">
                    <a:lumMod val="75000"/>
                  </a:schemeClr>
                </a:solidFill>
                <a:hlinkClick r:id="rId3"/>
              </a:rPr>
              <a:t>DocDB-14309</a:t>
            </a:r>
            <a:endParaRPr lang="en-US" dirty="0">
              <a:solidFill>
                <a:schemeClr val="accent1">
                  <a:lumMod val="75000"/>
                </a:schemeClr>
              </a:solidFill>
            </a:endParaRPr>
          </a:p>
        </p:txBody>
      </p:sp>
      <p:sp>
        <p:nvSpPr>
          <p:cNvPr id="3" name="Title 2">
            <a:extLst>
              <a:ext uri="{FF2B5EF4-FFF2-40B4-BE49-F238E27FC236}">
                <a16:creationId xmlns:a16="http://schemas.microsoft.com/office/drawing/2014/main" id="{0101E28B-67DD-0041-AE88-8D85864E0828}"/>
              </a:ext>
            </a:extLst>
          </p:cNvPr>
          <p:cNvSpPr>
            <a:spLocks noGrp="1"/>
          </p:cNvSpPr>
          <p:nvPr>
            <p:ph type="title"/>
          </p:nvPr>
        </p:nvSpPr>
        <p:spPr/>
        <p:txBody>
          <a:bodyPr/>
          <a:lstStyle/>
          <a:p>
            <a:r>
              <a:rPr lang="en-US" sz="4000" dirty="0"/>
              <a:t>FDR Recommendations</a:t>
            </a:r>
          </a:p>
        </p:txBody>
      </p:sp>
      <p:sp>
        <p:nvSpPr>
          <p:cNvPr id="5" name="TextBox 4">
            <a:extLst>
              <a:ext uri="{FF2B5EF4-FFF2-40B4-BE49-F238E27FC236}">
                <a16:creationId xmlns:a16="http://schemas.microsoft.com/office/drawing/2014/main" id="{695EEE52-1E3A-4A3A-8494-D24153B74460}"/>
              </a:ext>
            </a:extLst>
          </p:cNvPr>
          <p:cNvSpPr txBox="1"/>
          <p:nvPr/>
        </p:nvSpPr>
        <p:spPr>
          <a:xfrm>
            <a:off x="1286925" y="1904066"/>
            <a:ext cx="6436038" cy="2308324"/>
          </a:xfrm>
          <a:prstGeom prst="rect">
            <a:avLst/>
          </a:prstGeom>
          <a:solidFill>
            <a:schemeClr val="bg1">
              <a:lumMod val="95000"/>
            </a:schemeClr>
          </a:solidFill>
          <a:ln>
            <a:solidFill>
              <a:schemeClr val="tx1">
                <a:lumMod val="50000"/>
                <a:lumOff val="50000"/>
              </a:schemeClr>
            </a:solidFill>
          </a:ln>
          <a:effectLst>
            <a:outerShdw blurRad="50800" dist="38100" dir="2700000" algn="tl" rotWithShape="0">
              <a:prstClr val="black">
                <a:alpha val="40000"/>
              </a:prstClr>
            </a:outerShdw>
          </a:effectLst>
        </p:spPr>
        <p:txBody>
          <a:bodyPr wrap="square">
            <a:spAutoFit/>
          </a:bodyPr>
          <a:lstStyle/>
          <a:p>
            <a:pPr marL="342900" indent="-342900">
              <a:buAutoNum type="arabicParenR"/>
            </a:pPr>
            <a:r>
              <a:rPr lang="en-US" sz="1600" i="1" dirty="0"/>
              <a:t>The project should establish the customary verification and compliance matrices to track predicted performance. Compliance expectations are management tools precipitating risks and in turn mitigation actions. Verification matrices and plans will ensure a consistent framework and methodology for system, subsystem, and component verification. </a:t>
            </a:r>
          </a:p>
          <a:p>
            <a:pPr marL="342900" indent="-342900">
              <a:buAutoNum type="arabicParenR"/>
            </a:pPr>
            <a:endParaRPr lang="en-US" sz="1600" i="1" dirty="0"/>
          </a:p>
          <a:p>
            <a:pPr marL="342900" indent="-342900">
              <a:buAutoNum type="arabicParenR"/>
            </a:pPr>
            <a:r>
              <a:rPr lang="en-US" sz="1600" i="1" dirty="0"/>
              <a:t>The project should introduce a robust referencing system in configuration management, where documents have uniquely assigned document identifiers (numbers). </a:t>
            </a:r>
            <a:endParaRPr lang="en-US" dirty="0"/>
          </a:p>
        </p:txBody>
      </p:sp>
    </p:spTree>
    <p:extLst>
      <p:ext uri="{BB962C8B-B14F-4D97-AF65-F5344CB8AC3E}">
        <p14:creationId xmlns:p14="http://schemas.microsoft.com/office/powerpoint/2010/main" val="2509020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CBD70AF-7078-CE48-BBC3-19F3D24DE6E5}"/>
              </a:ext>
            </a:extLst>
          </p:cNvPr>
          <p:cNvSpPr>
            <a:spLocks noGrp="1"/>
          </p:cNvSpPr>
          <p:nvPr>
            <p:ph idx="1"/>
          </p:nvPr>
        </p:nvSpPr>
        <p:spPr>
          <a:xfrm>
            <a:off x="426836" y="972273"/>
            <a:ext cx="8301527" cy="5521124"/>
          </a:xfrm>
        </p:spPr>
        <p:txBody>
          <a:bodyPr>
            <a:normAutofit/>
          </a:bodyPr>
          <a:lstStyle/>
          <a:p>
            <a:r>
              <a:rPr lang="en-US" dirty="0"/>
              <a:t>Verification / Compliance Matrices </a:t>
            </a:r>
          </a:p>
          <a:p>
            <a:pPr lvl="1"/>
            <a:r>
              <a:rPr lang="en-US" dirty="0"/>
              <a:t>Starting implementation across all systems.  </a:t>
            </a:r>
          </a:p>
          <a:p>
            <a:pPr lvl="1"/>
            <a:r>
              <a:rPr lang="en-US" dirty="0"/>
              <a:t>Also being used by common project ASIC development teams for c-ROC, </a:t>
            </a:r>
            <a:r>
              <a:rPr lang="en-US" dirty="0" err="1"/>
              <a:t>LpGBT</a:t>
            </a:r>
            <a:r>
              <a:rPr lang="en-US" dirty="0"/>
              <a:t>, VTRX+, DC-DC converters, etc.  Based on engineering requirements documents and detailed specifications.</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p:txBody>
      </p:sp>
      <p:sp>
        <p:nvSpPr>
          <p:cNvPr id="3" name="Title 2">
            <a:extLst>
              <a:ext uri="{FF2B5EF4-FFF2-40B4-BE49-F238E27FC236}">
                <a16:creationId xmlns:a16="http://schemas.microsoft.com/office/drawing/2014/main" id="{0101E28B-67DD-0041-AE88-8D85864E0828}"/>
              </a:ext>
            </a:extLst>
          </p:cNvPr>
          <p:cNvSpPr>
            <a:spLocks noGrp="1"/>
          </p:cNvSpPr>
          <p:nvPr>
            <p:ph type="title"/>
          </p:nvPr>
        </p:nvSpPr>
        <p:spPr/>
        <p:txBody>
          <a:bodyPr/>
          <a:lstStyle/>
          <a:p>
            <a:r>
              <a:rPr lang="en-US" sz="4000" dirty="0"/>
              <a:t>FDR Recommendations – (1)</a:t>
            </a:r>
          </a:p>
        </p:txBody>
      </p:sp>
      <p:pic>
        <p:nvPicPr>
          <p:cNvPr id="4" name="Picture 3">
            <a:extLst>
              <a:ext uri="{FF2B5EF4-FFF2-40B4-BE49-F238E27FC236}">
                <a16:creationId xmlns:a16="http://schemas.microsoft.com/office/drawing/2014/main" id="{F7BCF5B6-3146-4912-ADBE-9DCA05C7F5F4}"/>
              </a:ext>
            </a:extLst>
          </p:cNvPr>
          <p:cNvPicPr>
            <a:picLocks noChangeAspect="1"/>
          </p:cNvPicPr>
          <p:nvPr/>
        </p:nvPicPr>
        <p:blipFill>
          <a:blip r:embed="rId2"/>
          <a:stretch>
            <a:fillRect/>
          </a:stretch>
        </p:blipFill>
        <p:spPr>
          <a:xfrm>
            <a:off x="1860820" y="3281471"/>
            <a:ext cx="6261115" cy="3326418"/>
          </a:xfrm>
          <a:prstGeom prst="rect">
            <a:avLst/>
          </a:prstGeom>
          <a:ln>
            <a:solidFill>
              <a:schemeClr val="tx1"/>
            </a:solidFill>
          </a:ln>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76BCD8E2-2D7E-480C-8C32-1D38E57662DC}"/>
              </a:ext>
            </a:extLst>
          </p:cNvPr>
          <p:cNvSpPr txBox="1"/>
          <p:nvPr/>
        </p:nvSpPr>
        <p:spPr>
          <a:xfrm rot="19369759">
            <a:off x="-132010" y="3684803"/>
            <a:ext cx="2397945" cy="707886"/>
          </a:xfrm>
          <a:prstGeom prst="rect">
            <a:avLst/>
          </a:prstGeom>
          <a:noFill/>
        </p:spPr>
        <p:txBody>
          <a:bodyPr wrap="square">
            <a:spAutoFit/>
          </a:bodyPr>
          <a:lstStyle/>
          <a:p>
            <a:pPr marL="0" marR="0" algn="ctr">
              <a:spcBef>
                <a:spcPts val="0"/>
              </a:spcBef>
              <a:spcAft>
                <a:spcPts val="0"/>
              </a:spcAft>
            </a:pPr>
            <a:r>
              <a:rPr lang="en-US" sz="2000" b="1" kern="1400" spc="-50" dirty="0" err="1">
                <a:effectLst/>
                <a:latin typeface="Calibri Light" panose="020F0302020204030204" pitchFamily="34" charset="0"/>
                <a:ea typeface="Times New Roman" panose="02020603050405020304" pitchFamily="18" charset="0"/>
                <a:cs typeface="Times New Roman" panose="02020603050405020304" pitchFamily="18" charset="0"/>
              </a:rPr>
              <a:t>lpGBT</a:t>
            </a:r>
            <a:r>
              <a:rPr lang="en-US" sz="2000" b="1" kern="1400" spc="-50" dirty="0">
                <a:effectLst/>
                <a:latin typeface="Calibri Light" panose="020F0302020204030204" pitchFamily="34" charset="0"/>
                <a:ea typeface="Times New Roman" panose="02020603050405020304" pitchFamily="18" charset="0"/>
                <a:cs typeface="Times New Roman" panose="02020603050405020304" pitchFamily="18" charset="0"/>
              </a:rPr>
              <a:t> Compliance Matrix</a:t>
            </a:r>
          </a:p>
        </p:txBody>
      </p:sp>
    </p:spTree>
    <p:extLst>
      <p:ext uri="{BB962C8B-B14F-4D97-AF65-F5344CB8AC3E}">
        <p14:creationId xmlns:p14="http://schemas.microsoft.com/office/powerpoint/2010/main" val="52662501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61065</TotalTime>
  <Words>1166</Words>
  <Application>Microsoft Office PowerPoint</Application>
  <PresentationFormat>On-screen Show (4:3)</PresentationFormat>
  <Paragraphs>218</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Symbol</vt:lpstr>
      <vt:lpstr>Wingdings</vt:lpstr>
      <vt:lpstr>Office Theme</vt:lpstr>
      <vt:lpstr>Systems Engineering and   Quality Assurance</vt:lpstr>
      <vt:lpstr>Outline</vt:lpstr>
      <vt:lpstr>Bio Sketch</vt:lpstr>
      <vt:lpstr>Systems Engineering Suite</vt:lpstr>
      <vt:lpstr>Systems Engineering Suite</vt:lpstr>
      <vt:lpstr>Quality Assurance Implementation</vt:lpstr>
      <vt:lpstr>Quality Assurance Implementation</vt:lpstr>
      <vt:lpstr>FDR Recommendations</vt:lpstr>
      <vt:lpstr>FDR Recommendations – (1)</vt:lpstr>
      <vt:lpstr>FDR Recommendations – (2)</vt:lpstr>
      <vt:lpstr>FDR Recommendations – (2)</vt:lpstr>
      <vt:lpstr>Summary of CMS HL-LHC Upgrades </vt:lpstr>
      <vt:lpstr>Interface Control</vt:lpstr>
      <vt:lpstr>Requirements Flow Down</vt:lpstr>
      <vt:lpstr>Quality Assurance Implementation</vt:lpstr>
      <vt:lpstr>Status of QA/QC Implementation</vt:lpstr>
      <vt:lpstr>TFPX practice from Phase I</vt:lpstr>
      <vt:lpstr>TFPX example - sensor testing</vt:lpstr>
      <vt:lpstr>Summary</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Anders Ryd</dc:creator>
  <cp:lastModifiedBy>Karl Smolenski</cp:lastModifiedBy>
  <cp:revision>771</cp:revision>
  <cp:lastPrinted>2020-04-17T01:57:39Z</cp:lastPrinted>
  <dcterms:created xsi:type="dcterms:W3CDTF">2017-07-25T08:55:25Z</dcterms:created>
  <dcterms:modified xsi:type="dcterms:W3CDTF">2021-08-24T19:06:13Z</dcterms:modified>
</cp:coreProperties>
</file>