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47"/>
  </p:notesMasterIdLst>
  <p:handoutMasterIdLst>
    <p:handoutMasterId r:id="rId48"/>
  </p:handoutMasterIdLst>
  <p:sldIdLst>
    <p:sldId id="256" r:id="rId2"/>
    <p:sldId id="2003" r:id="rId3"/>
    <p:sldId id="1564" r:id="rId4"/>
    <p:sldId id="1565" r:id="rId5"/>
    <p:sldId id="1566" r:id="rId6"/>
    <p:sldId id="1567" r:id="rId7"/>
    <p:sldId id="378" r:id="rId8"/>
    <p:sldId id="319" r:id="rId9"/>
    <p:sldId id="413" r:id="rId10"/>
    <p:sldId id="414" r:id="rId11"/>
    <p:sldId id="365" r:id="rId12"/>
    <p:sldId id="257" r:id="rId13"/>
    <p:sldId id="2004" r:id="rId14"/>
    <p:sldId id="1583" r:id="rId15"/>
    <p:sldId id="1591" r:id="rId16"/>
    <p:sldId id="1573" r:id="rId17"/>
    <p:sldId id="1592" r:id="rId18"/>
    <p:sldId id="1593" r:id="rId19"/>
    <p:sldId id="1585" r:id="rId20"/>
    <p:sldId id="1586" r:id="rId21"/>
    <p:sldId id="2008" r:id="rId22"/>
    <p:sldId id="2034" r:id="rId23"/>
    <p:sldId id="2017" r:id="rId24"/>
    <p:sldId id="2010" r:id="rId25"/>
    <p:sldId id="2007" r:id="rId26"/>
    <p:sldId id="2015" r:id="rId27"/>
    <p:sldId id="2018" r:id="rId28"/>
    <p:sldId id="2016" r:id="rId29"/>
    <p:sldId id="2011" r:id="rId30"/>
    <p:sldId id="2026" r:id="rId31"/>
    <p:sldId id="2019" r:id="rId32"/>
    <p:sldId id="2021" r:id="rId33"/>
    <p:sldId id="2022" r:id="rId34"/>
    <p:sldId id="2023" r:id="rId35"/>
    <p:sldId id="2024" r:id="rId36"/>
    <p:sldId id="2025" r:id="rId37"/>
    <p:sldId id="2028" r:id="rId38"/>
    <p:sldId id="2013" r:id="rId39"/>
    <p:sldId id="259" r:id="rId40"/>
    <p:sldId id="366" r:id="rId41"/>
    <p:sldId id="2027" r:id="rId42"/>
    <p:sldId id="2029" r:id="rId43"/>
    <p:sldId id="2031" r:id="rId44"/>
    <p:sldId id="2032" r:id="rId45"/>
    <p:sldId id="2033" r:id="rId4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16"/>
    <p:restoredTop sz="86474"/>
  </p:normalViewPr>
  <p:slideViewPr>
    <p:cSldViewPr snapToGrid="0" snapToObjects="1">
      <p:cViewPr>
        <p:scale>
          <a:sx n="100" d="100"/>
          <a:sy n="100" d="100"/>
        </p:scale>
        <p:origin x="2488" y="6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A541B22-8FAF-6643-8D16-E06816D9A117}" type="datetimeFigureOut">
              <a:rPr lang="en-US" smtClean="0"/>
              <a:t>8/24/21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B3205BE-AD92-1842-99B4-B586308111B9}" type="slidenum">
              <a:rPr lang="en-US" smtClean="0"/>
              <a:t>‹#›</a:t>
            </a:fld>
            <a:endParaRPr lang="en-US"/>
          </a:p>
        </p:txBody>
      </p:sp>
    </p:spTree>
    <p:extLst>
      <p:ext uri="{BB962C8B-B14F-4D97-AF65-F5344CB8AC3E}">
        <p14:creationId xmlns:p14="http://schemas.microsoft.com/office/powerpoint/2010/main" val="983293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49545A-F1CA-5F44-8840-DFFA10C60412}" type="datetimeFigureOut">
              <a:rPr lang="en-US" smtClean="0"/>
              <a:t>8/24/21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9C01251-7F3A-2E4D-B398-C16DFD606FB1}" type="slidenum">
              <a:rPr lang="en-US" smtClean="0"/>
              <a:t>‹#›</a:t>
            </a:fld>
            <a:endParaRPr lang="en-US"/>
          </a:p>
        </p:txBody>
      </p:sp>
    </p:spTree>
    <p:extLst>
      <p:ext uri="{BB962C8B-B14F-4D97-AF65-F5344CB8AC3E}">
        <p14:creationId xmlns:p14="http://schemas.microsoft.com/office/powerpoint/2010/main" val="107857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5503" y="1034739"/>
            <a:ext cx="7428053" cy="1488542"/>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4709"/>
            <a:ext cx="6858000" cy="1045488"/>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73500"/>
            <a:ext cx="91440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540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837" y="972273"/>
            <a:ext cx="7886700" cy="5521124"/>
          </a:xfrm>
          <a:prstGeom prst="rect">
            <a:avLst/>
          </a:prstGeom>
        </p:spPr>
        <p:txBody>
          <a:bodyPr>
            <a:normAutofit/>
          </a:bodyPr>
          <a:lstStyle>
            <a:lvl1pPr marL="228600" indent="-228600">
              <a:buClr>
                <a:srgbClr val="FF0000"/>
              </a:buClr>
              <a:buFont typeface="Wingdings" charset="2"/>
              <a:buChar char="§"/>
              <a:defRPr/>
            </a:lvl1pPr>
            <a:lvl2pPr marL="685800" indent="-228600">
              <a:buClr>
                <a:srgbClr val="0070C0"/>
              </a:buClr>
              <a:buSzPct val="90000"/>
              <a:buFont typeface="Wingdings" charset="2"/>
              <a:buChar char="§"/>
              <a:defRPr>
                <a:solidFill>
                  <a:srgbClr val="0070C0"/>
                </a:solidFill>
              </a:defRPr>
            </a:lvl2pPr>
            <a:lvl3pPr marL="1143000" indent="-228600">
              <a:buSzPct val="80000"/>
              <a:buFont typeface="Wingdings" charset="2"/>
              <a:buChar char="§"/>
              <a:defRPr/>
            </a:lvl3pPr>
            <a:lvl4pPr marL="1600200" indent="-228600">
              <a:buSzPct val="80000"/>
              <a:buFont typeface="Arial" charset="0"/>
              <a:buChar char="•"/>
              <a:defRPr/>
            </a:lvl4pPr>
            <a:lvl5pPr>
              <a:buSzPct val="6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txBox="1">
            <a:spLocks/>
          </p:cNvSpPr>
          <p:nvPr userDrawn="1"/>
        </p:nvSpPr>
        <p:spPr bwMode="auto">
          <a:xfrm>
            <a:off x="1592263" y="111125"/>
            <a:ext cx="7408862" cy="698500"/>
          </a:xfrm>
          <a:prstGeom prst="rect">
            <a:avLst/>
          </a:prstGeom>
          <a:gradFill rotWithShape="1">
            <a:gsLst>
              <a:gs pos="0">
                <a:srgbClr val="00EEFF"/>
              </a:gs>
              <a:gs pos="100000">
                <a:srgbClr val="FFFFFF"/>
              </a:gs>
            </a:gsLst>
            <a:lin ang="0" scaled="1"/>
          </a:gra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sp>
        <p:nvSpPr>
          <p:cNvPr id="2" name="Title 1"/>
          <p:cNvSpPr>
            <a:spLocks noGrp="1"/>
          </p:cNvSpPr>
          <p:nvPr>
            <p:ph type="title"/>
          </p:nvPr>
        </p:nvSpPr>
        <p:spPr>
          <a:xfrm>
            <a:off x="1584305" y="149727"/>
            <a:ext cx="7405245" cy="625776"/>
          </a:xfrm>
          <a:prstGeom prst="rect">
            <a:avLst/>
          </a:prstGeom>
        </p:spPr>
        <p:txBody>
          <a:bodyPr/>
          <a:lstStyle>
            <a:lvl1pPr>
              <a:defRPr>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89894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txBox="1">
            <a:spLocks/>
          </p:cNvSpPr>
          <p:nvPr userDrawn="1"/>
        </p:nvSpPr>
        <p:spPr bwMode="auto">
          <a:xfrm>
            <a:off x="1592263" y="111125"/>
            <a:ext cx="7408862" cy="698500"/>
          </a:xfrm>
          <a:prstGeom prst="rect">
            <a:avLst/>
          </a:prstGeom>
          <a:gradFill rotWithShape="1">
            <a:gsLst>
              <a:gs pos="0">
                <a:srgbClr val="00EEFF"/>
              </a:gs>
              <a:gs pos="100000">
                <a:srgbClr val="FFFFFF"/>
              </a:gs>
            </a:gsLst>
            <a:lin ang="0" scaled="1"/>
          </a:gra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sp>
        <p:nvSpPr>
          <p:cNvPr id="7" name="Title 1"/>
          <p:cNvSpPr>
            <a:spLocks noGrp="1"/>
          </p:cNvSpPr>
          <p:nvPr>
            <p:ph type="title"/>
          </p:nvPr>
        </p:nvSpPr>
        <p:spPr>
          <a:xfrm>
            <a:off x="1584305" y="161300"/>
            <a:ext cx="7405245" cy="625776"/>
          </a:xfrm>
          <a:prstGeom prst="rect">
            <a:avLst/>
          </a:prstGeom>
        </p:spPr>
        <p:txBody>
          <a:bodyPr/>
          <a:lstStyle>
            <a:lvl1pPr>
              <a:defRPr>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25536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5" name="Title Placeholder 1"/>
          <p:cNvSpPr txBox="1">
            <a:spLocks/>
          </p:cNvSpPr>
          <p:nvPr userDrawn="1"/>
        </p:nvSpPr>
        <p:spPr bwMode="auto">
          <a:xfrm>
            <a:off x="1592263" y="111125"/>
            <a:ext cx="7408862" cy="698500"/>
          </a:xfrm>
          <a:prstGeom prst="rect">
            <a:avLst/>
          </a:prstGeom>
          <a:gradFill rotWithShape="1">
            <a:gsLst>
              <a:gs pos="0">
                <a:srgbClr val="00EEFF"/>
              </a:gs>
              <a:gs pos="100000">
                <a:srgbClr val="FFFFFF"/>
              </a:gs>
            </a:gsLst>
            <a:lin ang="0" scaled="1"/>
          </a:gradFill>
          <a:ln>
            <a:noFill/>
          </a:ln>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sp>
        <p:nvSpPr>
          <p:cNvPr id="2" name="Title 1"/>
          <p:cNvSpPr>
            <a:spLocks noGrp="1"/>
          </p:cNvSpPr>
          <p:nvPr>
            <p:ph type="title"/>
          </p:nvPr>
        </p:nvSpPr>
        <p:spPr>
          <a:xfrm>
            <a:off x="1591734" y="110440"/>
            <a:ext cx="7409390" cy="699810"/>
          </a:xfrm>
          <a:prstGeom prst="rect">
            <a:avLst/>
          </a:prstGeom>
        </p:spPr>
        <p:txBody>
          <a:bodyPr/>
          <a:lstStyle>
            <a:lvl1pPr>
              <a:defRPr>
                <a:solidFill>
                  <a:srgbClr val="FF0000"/>
                </a:solidFill>
              </a:defRPr>
            </a:lvl1pPr>
          </a:lstStyle>
          <a:p>
            <a:r>
              <a:rPr lang="en-US"/>
              <a:t>Click to edit Master title style</a:t>
            </a:r>
            <a:endParaRPr/>
          </a:p>
        </p:txBody>
      </p:sp>
      <p:sp>
        <p:nvSpPr>
          <p:cNvPr id="3" name="Content Placeholder 2"/>
          <p:cNvSpPr>
            <a:spLocks noGrp="1"/>
          </p:cNvSpPr>
          <p:nvPr>
            <p:ph sz="half" idx="1"/>
          </p:nvPr>
        </p:nvSpPr>
        <p:spPr>
          <a:xfrm>
            <a:off x="498518" y="1040268"/>
            <a:ext cx="3657600" cy="5085895"/>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994406" y="1040268"/>
            <a:ext cx="3657600" cy="5085895"/>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424651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313" y="53975"/>
            <a:ext cx="1387475"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userDrawn="1"/>
        </p:nvSpPr>
        <p:spPr>
          <a:xfrm>
            <a:off x="158496" y="6617788"/>
            <a:ext cx="8912352" cy="307777"/>
          </a:xfrm>
          <a:prstGeom prst="rect">
            <a:avLst/>
          </a:prstGeom>
          <a:noFill/>
        </p:spPr>
        <p:txBody>
          <a:bodyPr wrap="square" rtlCol="0">
            <a:spAutoFit/>
          </a:bodyPr>
          <a:lstStyle/>
          <a:p>
            <a:r>
              <a:rPr lang="en-US" sz="1400" dirty="0">
                <a:solidFill>
                  <a:schemeClr val="bg1">
                    <a:lumMod val="65000"/>
                  </a:schemeClr>
                </a:solidFill>
              </a:rPr>
              <a:t>Alexei N. Safonov                                                         L2 Muon Overview</a:t>
            </a:r>
            <a:r>
              <a:rPr lang="en-US" sz="1400" baseline="0" dirty="0">
                <a:solidFill>
                  <a:schemeClr val="bg1">
                    <a:lumMod val="65000"/>
                  </a:schemeClr>
                </a:solidFill>
              </a:rPr>
              <a:t>                                                      Aug. 25,  2021   p. </a:t>
            </a:r>
            <a:fld id="{B40EB3FD-ABD6-C248-9363-20936471848C}" type="slidenum">
              <a:rPr lang="en-US" sz="1400" baseline="0" smtClean="0">
                <a:solidFill>
                  <a:schemeClr val="bg1">
                    <a:lumMod val="65000"/>
                  </a:schemeClr>
                </a:solidFill>
              </a:rPr>
              <a:t>‹#›</a:t>
            </a:fld>
            <a:r>
              <a:rPr lang="en-US" sz="1400" baseline="0" dirty="0">
                <a:solidFill>
                  <a:schemeClr val="bg1">
                    <a:lumMod val="65000"/>
                  </a:schemeClr>
                </a:solidFill>
              </a:rPr>
              <a:t>       </a:t>
            </a:r>
            <a:endParaRPr lang="en-US" sz="1400" dirty="0">
              <a:solidFill>
                <a:schemeClr val="bg1">
                  <a:lumMod val="65000"/>
                </a:schemeClr>
              </a:solidFill>
            </a:endParaRPr>
          </a:p>
        </p:txBody>
      </p:sp>
      <p:cxnSp>
        <p:nvCxnSpPr>
          <p:cNvPr id="10" name="Straight Connector 9"/>
          <p:cNvCxnSpPr/>
          <p:nvPr userDrawn="1"/>
        </p:nvCxnSpPr>
        <p:spPr>
          <a:xfrm>
            <a:off x="21590" y="6681586"/>
            <a:ext cx="91440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705442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857" y="1022652"/>
            <a:ext cx="7986532" cy="752355"/>
          </a:xfrm>
        </p:spPr>
        <p:txBody>
          <a:bodyPr/>
          <a:lstStyle/>
          <a:p>
            <a:pPr algn="l"/>
            <a:r>
              <a:rPr lang="en-US" sz="4800" b="1" dirty="0">
                <a:solidFill>
                  <a:srgbClr val="FF0000"/>
                </a:solidFill>
              </a:rPr>
              <a:t>Endcap Muons</a:t>
            </a:r>
          </a:p>
        </p:txBody>
      </p:sp>
      <p:sp>
        <p:nvSpPr>
          <p:cNvPr id="3" name="Subtitle 2"/>
          <p:cNvSpPr>
            <a:spLocks noGrp="1"/>
          </p:cNvSpPr>
          <p:nvPr>
            <p:ph type="subTitle" idx="1"/>
          </p:nvPr>
        </p:nvSpPr>
        <p:spPr>
          <a:xfrm>
            <a:off x="336481" y="1833490"/>
            <a:ext cx="5745820" cy="1485328"/>
          </a:xfrm>
        </p:spPr>
        <p:txBody>
          <a:bodyPr/>
          <a:lstStyle/>
          <a:p>
            <a:pPr algn="l"/>
            <a:r>
              <a:rPr lang="en-US" dirty="0">
                <a:solidFill>
                  <a:srgbClr val="0070C0"/>
                </a:solidFill>
              </a:rPr>
              <a:t>Alexei N. Safonov, Level-2 Manager</a:t>
            </a:r>
          </a:p>
          <a:p>
            <a:pPr algn="l"/>
            <a:r>
              <a:rPr lang="en-US" dirty="0"/>
              <a:t>MREFC Annual Review</a:t>
            </a:r>
          </a:p>
          <a:p>
            <a:pPr algn="l"/>
            <a:r>
              <a:rPr lang="en-US" dirty="0"/>
              <a:t>August 25, 2021</a:t>
            </a:r>
          </a:p>
          <a:p>
            <a:pPr algn="l"/>
            <a:endParaRPr lang="en-US" dirty="0"/>
          </a:p>
        </p:txBody>
      </p:sp>
      <p:sp>
        <p:nvSpPr>
          <p:cNvPr id="4" name="Rectangle 3">
            <a:extLst>
              <a:ext uri="{FF2B5EF4-FFF2-40B4-BE49-F238E27FC236}">
                <a16:creationId xmlns:a16="http://schemas.microsoft.com/office/drawing/2014/main" id="{CC24B0E2-50D9-074A-86E5-0B98718036C3}"/>
              </a:ext>
            </a:extLst>
          </p:cNvPr>
          <p:cNvSpPr/>
          <p:nvPr/>
        </p:nvSpPr>
        <p:spPr>
          <a:xfrm>
            <a:off x="4097438" y="807522"/>
            <a:ext cx="4335173" cy="967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Charge is in DocDB-14259</a:t>
            </a:r>
          </a:p>
        </p:txBody>
      </p:sp>
    </p:spTree>
    <p:extLst>
      <p:ext uri="{BB962C8B-B14F-4D97-AF65-F5344CB8AC3E}">
        <p14:creationId xmlns:p14="http://schemas.microsoft.com/office/powerpoint/2010/main" val="1064354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lnSpcReduction="10000"/>
          </a:bodyPr>
          <a:lstStyle/>
          <a:p>
            <a:r>
              <a:rPr lang="en-US" dirty="0"/>
              <a:t>Key project deliverables for the GE2/1 and ME0 Trigger/DAQ Electronics Upgrade</a:t>
            </a:r>
          </a:p>
          <a:p>
            <a:pPr lvl="2"/>
            <a:r>
              <a:rPr lang="en-US" dirty="0" err="1"/>
              <a:t>Optohybrid</a:t>
            </a:r>
            <a:r>
              <a:rPr lang="en-US" dirty="0"/>
              <a:t> (OH) boards receiving data from front-end chips for processing and concentration:</a:t>
            </a:r>
          </a:p>
          <a:p>
            <a:pPr lvl="3"/>
            <a:r>
              <a:rPr lang="en-US" dirty="0"/>
              <a:t>288 GE2/1 OH boards, 864 ME0 OH boards complete with firmware and control software, tested and delivered to CERN</a:t>
            </a:r>
          </a:p>
          <a:p>
            <a:pPr lvl="2"/>
            <a:r>
              <a:rPr lang="en-US" dirty="0"/>
              <a:t>Backend system(s): </a:t>
            </a:r>
          </a:p>
          <a:p>
            <a:pPr lvl="3"/>
            <a:r>
              <a:rPr lang="en-US" dirty="0"/>
              <a:t>1 ATCA crates for GE2/1 and 2 ATCA crates for ME0 with power supplies and control cards, tested and delivered to CERN</a:t>
            </a:r>
          </a:p>
          <a:p>
            <a:pPr lvl="3"/>
            <a:r>
              <a:rPr lang="en-US" dirty="0"/>
              <a:t>4 high power/bandwidth standard CMS ATCA processing cards for GE2/1 and 18 cards for ME0 complete with firmware and control software, tested and delivered to CERN</a:t>
            </a:r>
          </a:p>
          <a:p>
            <a:pPr lvl="3"/>
            <a:r>
              <a:rPr lang="en-US" dirty="0"/>
              <a:t>3 standard CMS ATCA clock/interface cards (one per crate) complete with firmware and control software tested and delivered to CERN </a:t>
            </a:r>
          </a:p>
          <a:p>
            <a:pPr lvl="2"/>
            <a:r>
              <a:rPr lang="en-US" dirty="0"/>
              <a:t>Optical Links:</a:t>
            </a:r>
          </a:p>
          <a:p>
            <a:pPr lvl="3"/>
            <a:r>
              <a:rPr lang="en-US" dirty="0"/>
              <a:t>GE2/1: a dedicated fiber plant (provides 792 optical fiber links) connecting OH to backend, tested and delivered to CERN</a:t>
            </a:r>
          </a:p>
          <a:p>
            <a:pPr lvl="3"/>
            <a:r>
              <a:rPr lang="en-US" dirty="0"/>
              <a:t>ME0: a dedicated fiber plant (incudes 2610 optical fibers links) connecting OH to backend, tested and delivered to CERN</a:t>
            </a:r>
          </a:p>
          <a:p>
            <a:pPr lvl="2"/>
            <a:r>
              <a:rPr lang="en-US" dirty="0"/>
              <a:t>Operational spares and components for a test-stand at CERN</a:t>
            </a:r>
          </a:p>
        </p:txBody>
      </p:sp>
      <p:sp>
        <p:nvSpPr>
          <p:cNvPr id="7" name="Title 6"/>
          <p:cNvSpPr>
            <a:spLocks noGrp="1"/>
          </p:cNvSpPr>
          <p:nvPr>
            <p:ph type="title"/>
          </p:nvPr>
        </p:nvSpPr>
        <p:spPr/>
        <p:txBody>
          <a:bodyPr/>
          <a:lstStyle/>
          <a:p>
            <a:r>
              <a:rPr lang="en-US" sz="3600" dirty="0"/>
              <a:t>GEM Upgrade: Deliverables</a:t>
            </a:r>
          </a:p>
        </p:txBody>
      </p:sp>
    </p:spTree>
    <p:extLst>
      <p:ext uri="{BB962C8B-B14F-4D97-AF65-F5344CB8AC3E}">
        <p14:creationId xmlns:p14="http://schemas.microsoft.com/office/powerpoint/2010/main" val="2063128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Budget Summary</a:t>
            </a:r>
          </a:p>
        </p:txBody>
      </p:sp>
      <p:grpSp>
        <p:nvGrpSpPr>
          <p:cNvPr id="10" name="Group 9">
            <a:extLst>
              <a:ext uri="{FF2B5EF4-FFF2-40B4-BE49-F238E27FC236}">
                <a16:creationId xmlns:a16="http://schemas.microsoft.com/office/drawing/2014/main" id="{51893B3F-11A5-BB4C-8682-FB05D5215E54}"/>
              </a:ext>
            </a:extLst>
          </p:cNvPr>
          <p:cNvGrpSpPr/>
          <p:nvPr/>
        </p:nvGrpSpPr>
        <p:grpSpPr>
          <a:xfrm>
            <a:off x="40882" y="4883197"/>
            <a:ext cx="9062233" cy="1538151"/>
            <a:chOff x="-426" y="4297570"/>
            <a:chExt cx="7533449" cy="984075"/>
          </a:xfrm>
        </p:grpSpPr>
        <p:pic>
          <p:nvPicPr>
            <p:cNvPr id="4" name="Picture 3">
              <a:extLst>
                <a:ext uri="{FF2B5EF4-FFF2-40B4-BE49-F238E27FC236}">
                  <a16:creationId xmlns:a16="http://schemas.microsoft.com/office/drawing/2014/main" id="{7505DD18-2D61-2C4C-994E-54A8B1194272}"/>
                </a:ext>
              </a:extLst>
            </p:cNvPr>
            <p:cNvPicPr>
              <a:picLocks noChangeAspect="1"/>
            </p:cNvPicPr>
            <p:nvPr/>
          </p:nvPicPr>
          <p:blipFill rotWithShape="1">
            <a:blip r:embed="rId2"/>
            <a:srcRect r="80064"/>
            <a:stretch/>
          </p:blipFill>
          <p:spPr>
            <a:xfrm>
              <a:off x="-426" y="4297570"/>
              <a:ext cx="1952516" cy="983919"/>
            </a:xfrm>
            <a:prstGeom prst="rect">
              <a:avLst/>
            </a:prstGeom>
          </p:spPr>
        </p:pic>
        <p:pic>
          <p:nvPicPr>
            <p:cNvPr id="9" name="Picture 8">
              <a:extLst>
                <a:ext uri="{FF2B5EF4-FFF2-40B4-BE49-F238E27FC236}">
                  <a16:creationId xmlns:a16="http://schemas.microsoft.com/office/drawing/2014/main" id="{C88F2EB8-0ED0-C548-842E-8E3926F42F14}"/>
                </a:ext>
              </a:extLst>
            </p:cNvPr>
            <p:cNvPicPr>
              <a:picLocks noChangeAspect="1"/>
            </p:cNvPicPr>
            <p:nvPr/>
          </p:nvPicPr>
          <p:blipFill rotWithShape="1">
            <a:blip r:embed="rId2"/>
            <a:srcRect l="36297" r="6631"/>
            <a:stretch/>
          </p:blipFill>
          <p:spPr>
            <a:xfrm>
              <a:off x="1943455" y="4297726"/>
              <a:ext cx="5589568" cy="983919"/>
            </a:xfrm>
            <a:prstGeom prst="rect">
              <a:avLst/>
            </a:prstGeom>
          </p:spPr>
        </p:pic>
      </p:grpSp>
      <p:pic>
        <p:nvPicPr>
          <p:cNvPr id="11" name="Picture 10">
            <a:extLst>
              <a:ext uri="{FF2B5EF4-FFF2-40B4-BE49-F238E27FC236}">
                <a16:creationId xmlns:a16="http://schemas.microsoft.com/office/drawing/2014/main" id="{32A98EBE-2D8E-FC45-8E26-F5BBB04A6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89" y="1055149"/>
            <a:ext cx="8771621" cy="3010073"/>
          </a:xfrm>
          <a:prstGeom prst="rect">
            <a:avLst/>
          </a:prstGeom>
        </p:spPr>
      </p:pic>
      <p:sp>
        <p:nvSpPr>
          <p:cNvPr id="13" name="Content Placeholder 12">
            <a:extLst>
              <a:ext uri="{FF2B5EF4-FFF2-40B4-BE49-F238E27FC236}">
                <a16:creationId xmlns:a16="http://schemas.microsoft.com/office/drawing/2014/main" id="{46E7D6E8-C90F-574F-8245-9CE0E6399B91}"/>
              </a:ext>
            </a:extLst>
          </p:cNvPr>
          <p:cNvSpPr>
            <a:spLocks noGrp="1"/>
          </p:cNvSpPr>
          <p:nvPr>
            <p:ph idx="1"/>
          </p:nvPr>
        </p:nvSpPr>
        <p:spPr>
          <a:xfrm>
            <a:off x="426837" y="4065222"/>
            <a:ext cx="7886700" cy="817732"/>
          </a:xfrm>
        </p:spPr>
        <p:txBody>
          <a:bodyPr>
            <a:normAutofit lnSpcReduction="10000"/>
          </a:bodyPr>
          <a:lstStyle/>
          <a:p>
            <a:r>
              <a:rPr lang="en-US" dirty="0"/>
              <a:t>Budget nearly unchanged since the FDR (above)</a:t>
            </a:r>
          </a:p>
          <a:p>
            <a:pPr lvl="1"/>
            <a:r>
              <a:rPr lang="en-US" dirty="0"/>
              <a:t>As of last month, we are at about 19% to completion </a:t>
            </a:r>
          </a:p>
        </p:txBody>
      </p:sp>
    </p:spTree>
    <p:extLst>
      <p:ext uri="{BB962C8B-B14F-4D97-AF65-F5344CB8AC3E}">
        <p14:creationId xmlns:p14="http://schemas.microsoft.com/office/powerpoint/2010/main" val="101812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72654-E300-5545-8501-6C9EB0FCA8CD}"/>
              </a:ext>
            </a:extLst>
          </p:cNvPr>
          <p:cNvSpPr>
            <a:spLocks noGrp="1"/>
          </p:cNvSpPr>
          <p:nvPr>
            <p:ph idx="1"/>
          </p:nvPr>
        </p:nvSpPr>
        <p:spPr>
          <a:xfrm>
            <a:off x="426837" y="5058391"/>
            <a:ext cx="7886700" cy="1435006"/>
          </a:xfrm>
        </p:spPr>
        <p:txBody>
          <a:bodyPr>
            <a:normAutofit fontScale="92500" lnSpcReduction="10000"/>
          </a:bodyPr>
          <a:lstStyle/>
          <a:p>
            <a:pPr lvl="0"/>
            <a:r>
              <a:rPr lang="en-US" sz="2000" dirty="0"/>
              <a:t>Phases of MREFC schedule:</a:t>
            </a:r>
          </a:p>
          <a:p>
            <a:pPr lvl="1">
              <a:spcBef>
                <a:spcPts val="1000"/>
              </a:spcBef>
              <a:buClr>
                <a:srgbClr val="FF0000"/>
              </a:buClr>
            </a:pPr>
            <a:r>
              <a:rPr lang="en-US" sz="2000" dirty="0"/>
              <a:t>Preproduction – qualify using final parts and design</a:t>
            </a:r>
          </a:p>
          <a:p>
            <a:pPr lvl="1">
              <a:spcBef>
                <a:spcPts val="1000"/>
              </a:spcBef>
              <a:buClr>
                <a:srgbClr val="FF0000"/>
              </a:buClr>
            </a:pPr>
            <a:r>
              <a:rPr lang="en-US" sz="2000" dirty="0"/>
              <a:t>Construction – production of full quantity</a:t>
            </a:r>
          </a:p>
          <a:p>
            <a:pPr lvl="1">
              <a:spcBef>
                <a:spcPts val="1000"/>
              </a:spcBef>
              <a:buClr>
                <a:srgbClr val="FF0000"/>
              </a:buClr>
            </a:pPr>
            <a:r>
              <a:rPr lang="en-US" sz="2000" dirty="0"/>
              <a:t>Testing &amp; Integration – QA/QC all levels, ready for CMS installation</a:t>
            </a:r>
          </a:p>
          <a:p>
            <a:endParaRPr lang="en-US" dirty="0"/>
          </a:p>
        </p:txBody>
      </p:sp>
      <p:sp>
        <p:nvSpPr>
          <p:cNvPr id="4" name="Title 3"/>
          <p:cNvSpPr>
            <a:spLocks noGrp="1"/>
          </p:cNvSpPr>
          <p:nvPr>
            <p:ph type="title"/>
          </p:nvPr>
        </p:nvSpPr>
        <p:spPr/>
        <p:txBody>
          <a:bodyPr/>
          <a:lstStyle/>
          <a:p>
            <a:r>
              <a:rPr lang="en-US" sz="3600" dirty="0"/>
              <a:t>Muon Summary Schedule</a:t>
            </a:r>
          </a:p>
        </p:txBody>
      </p:sp>
      <p:grpSp>
        <p:nvGrpSpPr>
          <p:cNvPr id="91" name="Group 90"/>
          <p:cNvGrpSpPr/>
          <p:nvPr/>
        </p:nvGrpSpPr>
        <p:grpSpPr>
          <a:xfrm>
            <a:off x="335315" y="1364980"/>
            <a:ext cx="8473369" cy="3685423"/>
            <a:chOff x="269656" y="1336316"/>
            <a:chExt cx="8473369" cy="3685423"/>
          </a:xfrm>
        </p:grpSpPr>
        <p:sp>
          <p:nvSpPr>
            <p:cNvPr id="143" name="Rectangle 120"/>
            <p:cNvSpPr>
              <a:spLocks noChangeArrowheads="1"/>
            </p:cNvSpPr>
            <p:nvPr/>
          </p:nvSpPr>
          <p:spPr bwMode="auto">
            <a:xfrm>
              <a:off x="1876957" y="3744001"/>
              <a:ext cx="662312"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ESRs</a:t>
              </a:r>
              <a:endParaRPr lang="en-US" sz="1400" dirty="0">
                <a:solidFill>
                  <a:schemeClr val="tx2"/>
                </a:solidFill>
              </a:endParaRPr>
            </a:p>
          </p:txBody>
        </p:sp>
        <p:sp>
          <p:nvSpPr>
            <p:cNvPr id="92" name="Line 62"/>
            <p:cNvSpPr>
              <a:spLocks noChangeShapeType="1"/>
            </p:cNvSpPr>
            <p:nvPr/>
          </p:nvSpPr>
          <p:spPr bwMode="auto">
            <a:xfrm flipV="1">
              <a:off x="7971122" y="1657797"/>
              <a:ext cx="738" cy="3094821"/>
            </a:xfrm>
            <a:prstGeom prst="line">
              <a:avLst/>
            </a:prstGeom>
            <a:noFill/>
            <a:ln w="25400">
              <a:solidFill>
                <a:srgbClr val="CA5636"/>
              </a:solidFill>
              <a:round/>
              <a:headEnd/>
              <a:tailEnd/>
            </a:ln>
          </p:spPr>
          <p:txBody>
            <a:bodyPr/>
            <a:lstStyle/>
            <a:p>
              <a:endParaRPr lang="en-US"/>
            </a:p>
          </p:txBody>
        </p:sp>
        <p:sp>
          <p:nvSpPr>
            <p:cNvPr id="93" name="Line 77"/>
            <p:cNvSpPr>
              <a:spLocks noChangeShapeType="1"/>
            </p:cNvSpPr>
            <p:nvPr/>
          </p:nvSpPr>
          <p:spPr bwMode="auto">
            <a:xfrm flipH="1" flipV="1">
              <a:off x="4075565" y="1648039"/>
              <a:ext cx="3347" cy="3121423"/>
            </a:xfrm>
            <a:prstGeom prst="line">
              <a:avLst/>
            </a:prstGeom>
            <a:noFill/>
            <a:ln w="25400">
              <a:solidFill>
                <a:srgbClr val="CA5636"/>
              </a:solidFill>
              <a:round/>
              <a:headEnd/>
              <a:tailEnd/>
            </a:ln>
          </p:spPr>
          <p:txBody>
            <a:bodyPr/>
            <a:lstStyle/>
            <a:p>
              <a:endParaRPr lang="en-US"/>
            </a:p>
          </p:txBody>
        </p:sp>
        <p:sp>
          <p:nvSpPr>
            <p:cNvPr id="94" name="Text Box 142"/>
            <p:cNvSpPr txBox="1">
              <a:spLocks noChangeArrowheads="1"/>
            </p:cNvSpPr>
            <p:nvPr/>
          </p:nvSpPr>
          <p:spPr bwMode="auto">
            <a:xfrm>
              <a:off x="282870" y="4786279"/>
              <a:ext cx="1214818" cy="235460"/>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900" b="1" dirty="0">
                  <a:latin typeface="Arial" pitchFamily="34" charset="0"/>
                </a:rPr>
                <a:t>v3.0 Jul. 28, 2021</a:t>
              </a:r>
            </a:p>
          </p:txBody>
        </p:sp>
        <p:sp>
          <p:nvSpPr>
            <p:cNvPr id="95" name="Line 60"/>
            <p:cNvSpPr>
              <a:spLocks noChangeShapeType="1"/>
            </p:cNvSpPr>
            <p:nvPr/>
          </p:nvSpPr>
          <p:spPr bwMode="auto">
            <a:xfrm>
              <a:off x="1059489" y="1682204"/>
              <a:ext cx="4199" cy="3070418"/>
            </a:xfrm>
            <a:prstGeom prst="line">
              <a:avLst/>
            </a:prstGeom>
            <a:noFill/>
            <a:ln w="25400">
              <a:solidFill>
                <a:srgbClr val="CA5636"/>
              </a:solidFill>
              <a:round/>
              <a:headEnd/>
              <a:tailEnd/>
            </a:ln>
          </p:spPr>
          <p:txBody>
            <a:bodyPr/>
            <a:lstStyle/>
            <a:p>
              <a:endParaRPr lang="en-US"/>
            </a:p>
          </p:txBody>
        </p:sp>
        <p:sp>
          <p:nvSpPr>
            <p:cNvPr id="96" name="Line 61"/>
            <p:cNvSpPr>
              <a:spLocks noChangeShapeType="1"/>
            </p:cNvSpPr>
            <p:nvPr/>
          </p:nvSpPr>
          <p:spPr bwMode="auto">
            <a:xfrm>
              <a:off x="1832466" y="1642395"/>
              <a:ext cx="2469" cy="3110227"/>
            </a:xfrm>
            <a:prstGeom prst="line">
              <a:avLst/>
            </a:prstGeom>
            <a:noFill/>
            <a:ln w="25400">
              <a:solidFill>
                <a:srgbClr val="CA5636"/>
              </a:solidFill>
              <a:round/>
              <a:headEnd/>
              <a:tailEnd/>
            </a:ln>
          </p:spPr>
          <p:txBody>
            <a:bodyPr/>
            <a:lstStyle/>
            <a:p>
              <a:endParaRPr lang="en-US"/>
            </a:p>
          </p:txBody>
        </p:sp>
        <p:sp>
          <p:nvSpPr>
            <p:cNvPr id="97" name="Line 62"/>
            <p:cNvSpPr>
              <a:spLocks noChangeShapeType="1"/>
            </p:cNvSpPr>
            <p:nvPr/>
          </p:nvSpPr>
          <p:spPr bwMode="auto">
            <a:xfrm flipH="1" flipV="1">
              <a:off x="7187853" y="1640862"/>
              <a:ext cx="972" cy="3111757"/>
            </a:xfrm>
            <a:prstGeom prst="line">
              <a:avLst/>
            </a:prstGeom>
            <a:noFill/>
            <a:ln w="25400">
              <a:solidFill>
                <a:srgbClr val="CA5636"/>
              </a:solidFill>
              <a:round/>
              <a:headEnd/>
              <a:tailEnd/>
            </a:ln>
          </p:spPr>
          <p:txBody>
            <a:bodyPr/>
            <a:lstStyle/>
            <a:p>
              <a:endParaRPr lang="en-US"/>
            </a:p>
          </p:txBody>
        </p:sp>
        <p:sp>
          <p:nvSpPr>
            <p:cNvPr id="98" name="Line 63"/>
            <p:cNvSpPr>
              <a:spLocks noChangeShapeType="1"/>
            </p:cNvSpPr>
            <p:nvPr/>
          </p:nvSpPr>
          <p:spPr bwMode="auto">
            <a:xfrm flipH="1" flipV="1">
              <a:off x="2547524" y="1642394"/>
              <a:ext cx="2437" cy="3110228"/>
            </a:xfrm>
            <a:prstGeom prst="line">
              <a:avLst/>
            </a:prstGeom>
            <a:noFill/>
            <a:ln w="25400">
              <a:solidFill>
                <a:srgbClr val="CA5636"/>
              </a:solidFill>
              <a:round/>
              <a:headEnd/>
              <a:tailEnd/>
            </a:ln>
          </p:spPr>
          <p:txBody>
            <a:bodyPr/>
            <a:lstStyle/>
            <a:p>
              <a:endParaRPr lang="en-US"/>
            </a:p>
          </p:txBody>
        </p:sp>
        <p:sp>
          <p:nvSpPr>
            <p:cNvPr id="99" name="Line 65"/>
            <p:cNvSpPr>
              <a:spLocks noChangeShapeType="1"/>
            </p:cNvSpPr>
            <p:nvPr/>
          </p:nvSpPr>
          <p:spPr bwMode="auto">
            <a:xfrm flipH="1" flipV="1">
              <a:off x="4849338" y="1642393"/>
              <a:ext cx="6" cy="3110227"/>
            </a:xfrm>
            <a:prstGeom prst="line">
              <a:avLst/>
            </a:prstGeom>
            <a:noFill/>
            <a:ln w="25400">
              <a:solidFill>
                <a:srgbClr val="CA5636"/>
              </a:solidFill>
              <a:round/>
              <a:headEnd/>
              <a:tailEnd/>
            </a:ln>
          </p:spPr>
          <p:txBody>
            <a:bodyPr/>
            <a:lstStyle/>
            <a:p>
              <a:endParaRPr lang="en-US"/>
            </a:p>
          </p:txBody>
        </p:sp>
        <p:sp>
          <p:nvSpPr>
            <p:cNvPr id="100" name="Line 66"/>
            <p:cNvSpPr>
              <a:spLocks noChangeShapeType="1"/>
            </p:cNvSpPr>
            <p:nvPr/>
          </p:nvSpPr>
          <p:spPr bwMode="auto">
            <a:xfrm flipH="1" flipV="1">
              <a:off x="5621102" y="1642394"/>
              <a:ext cx="225" cy="3110226"/>
            </a:xfrm>
            <a:prstGeom prst="line">
              <a:avLst/>
            </a:prstGeom>
            <a:noFill/>
            <a:ln w="25400">
              <a:solidFill>
                <a:srgbClr val="CA5636"/>
              </a:solidFill>
              <a:round/>
              <a:headEnd/>
              <a:tailEnd/>
            </a:ln>
          </p:spPr>
          <p:txBody>
            <a:bodyPr/>
            <a:lstStyle/>
            <a:p>
              <a:endParaRPr lang="en-US"/>
            </a:p>
          </p:txBody>
        </p:sp>
        <p:sp>
          <p:nvSpPr>
            <p:cNvPr id="101" name="Line 67"/>
            <p:cNvSpPr>
              <a:spLocks noChangeShapeType="1"/>
            </p:cNvSpPr>
            <p:nvPr/>
          </p:nvSpPr>
          <p:spPr bwMode="auto">
            <a:xfrm flipH="1" flipV="1">
              <a:off x="6426341" y="1642394"/>
              <a:ext cx="4657" cy="3110226"/>
            </a:xfrm>
            <a:prstGeom prst="line">
              <a:avLst/>
            </a:prstGeom>
            <a:noFill/>
            <a:ln w="25400">
              <a:solidFill>
                <a:srgbClr val="CA5636"/>
              </a:solidFill>
              <a:round/>
              <a:headEnd/>
              <a:tailEnd/>
            </a:ln>
          </p:spPr>
          <p:txBody>
            <a:bodyPr/>
            <a:lstStyle/>
            <a:p>
              <a:endParaRPr lang="en-US"/>
            </a:p>
          </p:txBody>
        </p:sp>
        <p:sp>
          <p:nvSpPr>
            <p:cNvPr id="102" name="Line 77"/>
            <p:cNvSpPr>
              <a:spLocks noChangeShapeType="1"/>
            </p:cNvSpPr>
            <p:nvPr/>
          </p:nvSpPr>
          <p:spPr bwMode="auto">
            <a:xfrm flipV="1">
              <a:off x="3290069" y="1642393"/>
              <a:ext cx="916" cy="3110228"/>
            </a:xfrm>
            <a:prstGeom prst="line">
              <a:avLst/>
            </a:prstGeom>
            <a:noFill/>
            <a:ln w="25400">
              <a:solidFill>
                <a:srgbClr val="CA5636"/>
              </a:solidFill>
              <a:round/>
              <a:headEnd/>
              <a:tailEnd/>
            </a:ln>
          </p:spPr>
          <p:txBody>
            <a:bodyPr/>
            <a:lstStyle/>
            <a:p>
              <a:endParaRPr lang="en-US"/>
            </a:p>
          </p:txBody>
        </p:sp>
        <p:sp>
          <p:nvSpPr>
            <p:cNvPr id="103" name="Text Box 15"/>
            <p:cNvSpPr txBox="1">
              <a:spLocks noChangeArrowheads="1"/>
            </p:cNvSpPr>
            <p:nvPr/>
          </p:nvSpPr>
          <p:spPr bwMode="auto">
            <a:xfrm>
              <a:off x="2086710" y="1336931"/>
              <a:ext cx="1525261" cy="261610"/>
            </a:xfrm>
            <a:prstGeom prst="rect">
              <a:avLst/>
            </a:prstGeom>
            <a:noFill/>
            <a:ln w="9525">
              <a:noFill/>
              <a:miter lim="800000"/>
              <a:headEnd/>
              <a:tailEnd/>
            </a:ln>
          </p:spPr>
          <p:txBody>
            <a:bodyPr wrap="square">
              <a:spAutoFit/>
            </a:bodyPr>
            <a:lstStyle/>
            <a:p>
              <a:pPr eaLnBrk="0" hangingPunct="0"/>
              <a:r>
                <a:rPr lang="en-US" sz="1100" b="1" dirty="0">
                  <a:solidFill>
                    <a:srgbClr val="4D4D4D"/>
                  </a:solidFill>
                  <a:latin typeface="Arial" pitchFamily="34" charset="0"/>
                </a:rPr>
                <a:t>MREFC</a:t>
              </a:r>
              <a:r>
                <a:rPr lang="en-US" sz="900" b="1" dirty="0">
                  <a:solidFill>
                    <a:srgbClr val="4D4D4D"/>
                  </a:solidFill>
                  <a:latin typeface="Arial" pitchFamily="34" charset="0"/>
                </a:rPr>
                <a:t> Funding Start</a:t>
              </a:r>
              <a:endParaRPr lang="en-US" sz="900" dirty="0"/>
            </a:p>
          </p:txBody>
        </p:sp>
        <p:sp>
          <p:nvSpPr>
            <p:cNvPr id="104" name="Line 18"/>
            <p:cNvSpPr>
              <a:spLocks noChangeShapeType="1"/>
            </p:cNvSpPr>
            <p:nvPr/>
          </p:nvSpPr>
          <p:spPr bwMode="auto">
            <a:xfrm flipH="1">
              <a:off x="2081297" y="1426494"/>
              <a:ext cx="0" cy="200588"/>
            </a:xfrm>
            <a:prstGeom prst="line">
              <a:avLst/>
            </a:prstGeom>
            <a:noFill/>
            <a:ln w="28575">
              <a:solidFill>
                <a:srgbClr val="4D4D4D"/>
              </a:solidFill>
              <a:round/>
              <a:headEnd/>
              <a:tailEnd type="triangle" w="med" len="med"/>
            </a:ln>
          </p:spPr>
          <p:txBody>
            <a:bodyPr/>
            <a:lstStyle/>
            <a:p>
              <a:endParaRPr lang="en-US"/>
            </a:p>
          </p:txBody>
        </p:sp>
        <p:sp>
          <p:nvSpPr>
            <p:cNvPr id="105" name="Rectangle 33"/>
            <p:cNvSpPr>
              <a:spLocks noChangeArrowheads="1"/>
            </p:cNvSpPr>
            <p:nvPr/>
          </p:nvSpPr>
          <p:spPr bwMode="auto">
            <a:xfrm>
              <a:off x="280451" y="1645455"/>
              <a:ext cx="8448676" cy="3107167"/>
            </a:xfrm>
            <a:prstGeom prst="rect">
              <a:avLst/>
            </a:prstGeom>
            <a:noFill/>
            <a:ln w="25400">
              <a:solidFill>
                <a:srgbClr val="BC3700"/>
              </a:solidFill>
              <a:miter lim="800000"/>
              <a:headEnd/>
              <a:tailEnd/>
            </a:ln>
          </p:spPr>
          <p:txBody>
            <a:bodyPr/>
            <a:lstStyle/>
            <a:p>
              <a:pPr algn="r" eaLnBrk="0" hangingPunct="0"/>
              <a:endParaRPr lang="en-US"/>
            </a:p>
          </p:txBody>
        </p:sp>
        <p:sp>
          <p:nvSpPr>
            <p:cNvPr id="106" name="Line 35"/>
            <p:cNvSpPr>
              <a:spLocks noChangeShapeType="1"/>
            </p:cNvSpPr>
            <p:nvPr/>
          </p:nvSpPr>
          <p:spPr bwMode="auto">
            <a:xfrm>
              <a:off x="283182" y="1971602"/>
              <a:ext cx="8440738" cy="7656"/>
            </a:xfrm>
            <a:prstGeom prst="line">
              <a:avLst/>
            </a:prstGeom>
            <a:noFill/>
            <a:ln w="28575">
              <a:solidFill>
                <a:srgbClr val="BC3700"/>
              </a:solidFill>
              <a:round/>
              <a:headEnd/>
              <a:tailEnd/>
            </a:ln>
          </p:spPr>
          <p:txBody>
            <a:bodyPr/>
            <a:lstStyle/>
            <a:p>
              <a:endParaRPr lang="en-US"/>
            </a:p>
          </p:txBody>
        </p:sp>
        <p:sp>
          <p:nvSpPr>
            <p:cNvPr id="107" name="Rectangle 50"/>
            <p:cNvSpPr>
              <a:spLocks noChangeArrowheads="1"/>
            </p:cNvSpPr>
            <p:nvPr/>
          </p:nvSpPr>
          <p:spPr bwMode="auto">
            <a:xfrm>
              <a:off x="287083" y="1660769"/>
              <a:ext cx="8426451" cy="304710"/>
            </a:xfrm>
            <a:prstGeom prst="rect">
              <a:avLst/>
            </a:prstGeom>
            <a:solidFill>
              <a:srgbClr val="FFCC66"/>
            </a:solidFill>
            <a:ln w="12700">
              <a:solidFill>
                <a:srgbClr val="CA5636"/>
              </a:solidFill>
              <a:miter lim="800000"/>
              <a:headEnd type="none" w="sm" len="sm"/>
              <a:tailEnd type="none" w="sm" len="sm"/>
            </a:ln>
          </p:spPr>
          <p:txBody>
            <a:bodyPr wrap="none" anchor="ctr"/>
            <a:lstStyle/>
            <a:p>
              <a:pPr algn="r" eaLnBrk="0" hangingPunct="0"/>
              <a:endParaRPr lang="en-US"/>
            </a:p>
          </p:txBody>
        </p:sp>
        <p:sp>
          <p:nvSpPr>
            <p:cNvPr id="108" name="Rectangle 51"/>
            <p:cNvSpPr>
              <a:spLocks noChangeArrowheads="1"/>
            </p:cNvSpPr>
            <p:nvPr/>
          </p:nvSpPr>
          <p:spPr bwMode="auto">
            <a:xfrm>
              <a:off x="1820288" y="1628613"/>
              <a:ext cx="706119"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CY20</a:t>
              </a:r>
              <a:endParaRPr lang="en-US" dirty="0"/>
            </a:p>
          </p:txBody>
        </p:sp>
        <p:sp>
          <p:nvSpPr>
            <p:cNvPr id="109" name="Rectangle 52"/>
            <p:cNvSpPr>
              <a:spLocks noChangeArrowheads="1"/>
            </p:cNvSpPr>
            <p:nvPr/>
          </p:nvSpPr>
          <p:spPr bwMode="auto">
            <a:xfrm>
              <a:off x="1074342" y="1628613"/>
              <a:ext cx="737762"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CY19</a:t>
              </a:r>
              <a:endParaRPr lang="en-US" dirty="0"/>
            </a:p>
          </p:txBody>
        </p:sp>
        <p:sp>
          <p:nvSpPr>
            <p:cNvPr id="110" name="Rectangle 53"/>
            <p:cNvSpPr>
              <a:spLocks noChangeArrowheads="1"/>
            </p:cNvSpPr>
            <p:nvPr/>
          </p:nvSpPr>
          <p:spPr bwMode="auto">
            <a:xfrm>
              <a:off x="2540481" y="1628613"/>
              <a:ext cx="794385"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CY21</a:t>
              </a:r>
              <a:endParaRPr lang="en-US" dirty="0"/>
            </a:p>
          </p:txBody>
        </p:sp>
        <p:sp>
          <p:nvSpPr>
            <p:cNvPr id="111" name="Rectangle 54"/>
            <p:cNvSpPr>
              <a:spLocks noChangeArrowheads="1"/>
            </p:cNvSpPr>
            <p:nvPr/>
          </p:nvSpPr>
          <p:spPr bwMode="auto">
            <a:xfrm>
              <a:off x="3335116" y="1619430"/>
              <a:ext cx="741047"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CY22</a:t>
              </a:r>
              <a:endParaRPr lang="en-US" dirty="0"/>
            </a:p>
          </p:txBody>
        </p:sp>
        <p:sp>
          <p:nvSpPr>
            <p:cNvPr id="112" name="Rectangle 55"/>
            <p:cNvSpPr>
              <a:spLocks noChangeArrowheads="1"/>
            </p:cNvSpPr>
            <p:nvPr/>
          </p:nvSpPr>
          <p:spPr bwMode="auto">
            <a:xfrm>
              <a:off x="4061488" y="1628613"/>
              <a:ext cx="806767"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CY23</a:t>
              </a:r>
              <a:endParaRPr lang="en-US" dirty="0"/>
            </a:p>
          </p:txBody>
        </p:sp>
        <p:sp>
          <p:nvSpPr>
            <p:cNvPr id="113" name="Rectangle 56"/>
            <p:cNvSpPr>
              <a:spLocks noChangeArrowheads="1"/>
            </p:cNvSpPr>
            <p:nvPr/>
          </p:nvSpPr>
          <p:spPr bwMode="auto">
            <a:xfrm>
              <a:off x="4863883" y="1628614"/>
              <a:ext cx="712186"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CY24</a:t>
              </a:r>
              <a:endParaRPr lang="en-US" dirty="0"/>
            </a:p>
          </p:txBody>
        </p:sp>
        <p:sp>
          <p:nvSpPr>
            <p:cNvPr id="114" name="Rectangle 57"/>
            <p:cNvSpPr>
              <a:spLocks noChangeArrowheads="1"/>
            </p:cNvSpPr>
            <p:nvPr/>
          </p:nvSpPr>
          <p:spPr bwMode="auto">
            <a:xfrm>
              <a:off x="5648460" y="1628613"/>
              <a:ext cx="742419"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CY25</a:t>
              </a:r>
              <a:endParaRPr lang="en-US" dirty="0"/>
            </a:p>
          </p:txBody>
        </p:sp>
        <p:sp>
          <p:nvSpPr>
            <p:cNvPr id="115" name="Rectangle 59"/>
            <p:cNvSpPr>
              <a:spLocks noChangeArrowheads="1"/>
            </p:cNvSpPr>
            <p:nvPr/>
          </p:nvSpPr>
          <p:spPr bwMode="auto">
            <a:xfrm>
              <a:off x="6415309" y="1628613"/>
              <a:ext cx="739492"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CY26</a:t>
              </a:r>
              <a:endParaRPr lang="en-US" dirty="0"/>
            </a:p>
          </p:txBody>
        </p:sp>
        <p:sp>
          <p:nvSpPr>
            <p:cNvPr id="120" name="Rectangle 119"/>
            <p:cNvSpPr>
              <a:spLocks noChangeArrowheads="1"/>
            </p:cNvSpPr>
            <p:nvPr/>
          </p:nvSpPr>
          <p:spPr bwMode="auto">
            <a:xfrm>
              <a:off x="2270802" y="1996458"/>
              <a:ext cx="2549969" cy="520643"/>
            </a:xfrm>
            <a:prstGeom prst="rect">
              <a:avLst/>
            </a:prstGeom>
            <a:solidFill>
              <a:schemeClr val="bg1"/>
            </a:solidFill>
            <a:ln w="12700">
              <a:noFill/>
              <a:miter lim="800000"/>
              <a:headEnd/>
              <a:tailEnd/>
            </a:ln>
          </p:spPr>
          <p:txBody>
            <a:bodyPr wrap="square" lIns="90475" tIns="44444" rIns="90475" bIns="44444">
              <a:spAutoFit/>
            </a:bodyPr>
            <a:lstStyle/>
            <a:p>
              <a:pPr eaLnBrk="0" hangingPunct="0"/>
              <a:r>
                <a:rPr lang="en-US" sz="1400" b="1" dirty="0">
                  <a:solidFill>
                    <a:schemeClr val="tx2"/>
                  </a:solidFill>
                  <a:latin typeface="Helvetica" pitchFamily="34" charset="0"/>
                </a:rPr>
                <a:t>Design and Development (under operations program)</a:t>
              </a:r>
              <a:endParaRPr lang="en-US" sz="2800" dirty="0">
                <a:solidFill>
                  <a:schemeClr val="tx2"/>
                </a:solidFill>
              </a:endParaRPr>
            </a:p>
          </p:txBody>
        </p:sp>
        <p:sp>
          <p:nvSpPr>
            <p:cNvPr id="124" name="Line 159"/>
            <p:cNvSpPr>
              <a:spLocks noChangeShapeType="1"/>
            </p:cNvSpPr>
            <p:nvPr/>
          </p:nvSpPr>
          <p:spPr bwMode="auto">
            <a:xfrm>
              <a:off x="882432" y="2518958"/>
              <a:ext cx="9094" cy="1198140"/>
            </a:xfrm>
            <a:prstGeom prst="line">
              <a:avLst/>
            </a:prstGeom>
            <a:noFill/>
            <a:ln w="28575">
              <a:solidFill>
                <a:schemeClr val="tx2"/>
              </a:solidFill>
              <a:round/>
              <a:headEnd type="triangle" w="med" len="med"/>
              <a:tailEnd type="triangle" w="med" len="med"/>
            </a:ln>
          </p:spPr>
          <p:txBody>
            <a:bodyPr/>
            <a:lstStyle/>
            <a:p>
              <a:pPr algn="r" eaLnBrk="0" hangingPunct="0">
                <a:defRPr/>
              </a:pPr>
              <a:endParaRPr lang="en-US">
                <a:ln>
                  <a:solidFill>
                    <a:schemeClr val="accent2">
                      <a:lumMod val="75000"/>
                    </a:schemeClr>
                  </a:solidFill>
                </a:ln>
                <a:cs typeface="+mn-cs"/>
              </a:endParaRPr>
            </a:p>
          </p:txBody>
        </p:sp>
        <p:sp>
          <p:nvSpPr>
            <p:cNvPr id="125" name="Text Box 157"/>
            <p:cNvSpPr txBox="1">
              <a:spLocks noChangeArrowheads="1"/>
            </p:cNvSpPr>
            <p:nvPr/>
          </p:nvSpPr>
          <p:spPr bwMode="auto">
            <a:xfrm>
              <a:off x="330617" y="2725461"/>
              <a:ext cx="1307074" cy="738664"/>
            </a:xfrm>
            <a:prstGeom prst="rect">
              <a:avLst/>
            </a:prstGeom>
            <a:solidFill>
              <a:schemeClr val="bg1"/>
            </a:solidFill>
            <a:ln w="12700">
              <a:noFill/>
              <a:miter lim="800000"/>
              <a:headEnd type="none" w="sm" len="sm"/>
              <a:tailEnd type="none" w="sm" len="sm"/>
            </a:ln>
          </p:spPr>
          <p:txBody>
            <a:bodyPr wrap="square">
              <a:spAutoFit/>
            </a:bodyPr>
            <a:lstStyle/>
            <a:p>
              <a:pPr eaLnBrk="0" hangingPunct="0">
                <a:spcBef>
                  <a:spcPct val="50000"/>
                </a:spcBef>
              </a:pPr>
              <a:r>
                <a:rPr lang="en-US" sz="1400" b="1" dirty="0">
                  <a:solidFill>
                    <a:schemeClr val="tx2"/>
                  </a:solidFill>
                  <a:latin typeface="Arial" pitchFamily="34" charset="0"/>
                </a:rPr>
                <a:t>Construction Project (MREFC)</a:t>
              </a:r>
            </a:p>
          </p:txBody>
        </p:sp>
        <p:sp>
          <p:nvSpPr>
            <p:cNvPr id="129" name="Rectangle 64"/>
            <p:cNvSpPr>
              <a:spLocks noChangeArrowheads="1"/>
            </p:cNvSpPr>
            <p:nvPr/>
          </p:nvSpPr>
          <p:spPr bwMode="auto">
            <a:xfrm>
              <a:off x="4690937" y="2885529"/>
              <a:ext cx="1379305" cy="305200"/>
            </a:xfrm>
            <a:prstGeom prst="rect">
              <a:avLst/>
            </a:prstGeom>
            <a:solidFill>
              <a:schemeClr val="bg1"/>
            </a:solidFill>
            <a:ln w="12700">
              <a:noFill/>
              <a:miter lim="800000"/>
              <a:headEnd/>
              <a:tailEnd/>
            </a:ln>
          </p:spPr>
          <p:txBody>
            <a:bodyPr wrap="square" lIns="90475" tIns="44444" rIns="90475" bIns="44444">
              <a:spAutoFit/>
            </a:bodyPr>
            <a:lstStyle/>
            <a:p>
              <a:pPr eaLnBrk="0" hangingPunct="0"/>
              <a:r>
                <a:rPr lang="en-US" sz="1400" b="1" dirty="0">
                  <a:solidFill>
                    <a:schemeClr val="tx2"/>
                  </a:solidFill>
                  <a:latin typeface="Helvetica" pitchFamily="34" charset="0"/>
                </a:rPr>
                <a:t>Production</a:t>
              </a:r>
              <a:endParaRPr lang="en-US" sz="1400" dirty="0">
                <a:solidFill>
                  <a:schemeClr val="tx2"/>
                </a:solidFill>
              </a:endParaRPr>
            </a:p>
          </p:txBody>
        </p:sp>
        <p:sp>
          <p:nvSpPr>
            <p:cNvPr id="130" name="Rectangle 57"/>
            <p:cNvSpPr>
              <a:spLocks noChangeArrowheads="1"/>
            </p:cNvSpPr>
            <p:nvPr/>
          </p:nvSpPr>
          <p:spPr bwMode="auto">
            <a:xfrm>
              <a:off x="7180682" y="1645546"/>
              <a:ext cx="742419"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CY27</a:t>
              </a:r>
              <a:endParaRPr lang="en-US" dirty="0"/>
            </a:p>
          </p:txBody>
        </p:sp>
        <p:sp>
          <p:nvSpPr>
            <p:cNvPr id="131" name="Rectangle 57"/>
            <p:cNvSpPr>
              <a:spLocks noChangeArrowheads="1"/>
            </p:cNvSpPr>
            <p:nvPr/>
          </p:nvSpPr>
          <p:spPr bwMode="auto">
            <a:xfrm>
              <a:off x="7952539" y="1639901"/>
              <a:ext cx="742419"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CY28</a:t>
              </a:r>
              <a:endParaRPr lang="en-US" dirty="0"/>
            </a:p>
          </p:txBody>
        </p:sp>
        <p:sp>
          <p:nvSpPr>
            <p:cNvPr id="132" name="Rectangle 52"/>
            <p:cNvSpPr>
              <a:spLocks noChangeArrowheads="1"/>
            </p:cNvSpPr>
            <p:nvPr/>
          </p:nvSpPr>
          <p:spPr bwMode="auto">
            <a:xfrm>
              <a:off x="301050" y="1645547"/>
              <a:ext cx="737762" cy="335977"/>
            </a:xfrm>
            <a:prstGeom prst="rect">
              <a:avLst/>
            </a:prstGeom>
            <a:noFill/>
            <a:ln w="12700">
              <a:noFill/>
              <a:miter lim="800000"/>
              <a:headEnd/>
              <a:tailEnd/>
            </a:ln>
          </p:spPr>
          <p:txBody>
            <a:bodyPr wrap="square" lIns="90475" tIns="44444" rIns="90475" bIns="44444">
              <a:spAutoFit/>
            </a:bodyPr>
            <a:lstStyle/>
            <a:p>
              <a:pPr algn="ctr" eaLnBrk="0" hangingPunct="0"/>
              <a:r>
                <a:rPr lang="en-US" sz="1600" b="1" dirty="0">
                  <a:solidFill>
                    <a:srgbClr val="4D4D4D"/>
                  </a:solidFill>
                  <a:latin typeface="Helvetica" pitchFamily="34" charset="0"/>
                </a:rPr>
                <a:t>CY18</a:t>
              </a:r>
              <a:endParaRPr lang="en-US" dirty="0"/>
            </a:p>
          </p:txBody>
        </p:sp>
        <p:sp>
          <p:nvSpPr>
            <p:cNvPr id="137" name="AutoShape 75"/>
            <p:cNvSpPr>
              <a:spLocks noChangeArrowheads="1"/>
            </p:cNvSpPr>
            <p:nvPr/>
          </p:nvSpPr>
          <p:spPr bwMode="auto">
            <a:xfrm>
              <a:off x="1593855" y="1477846"/>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138" name="Text Box 15"/>
            <p:cNvSpPr txBox="1">
              <a:spLocks noChangeArrowheads="1"/>
            </p:cNvSpPr>
            <p:nvPr/>
          </p:nvSpPr>
          <p:spPr bwMode="auto">
            <a:xfrm>
              <a:off x="1104384" y="1336316"/>
              <a:ext cx="515621" cy="261610"/>
            </a:xfrm>
            <a:prstGeom prst="rect">
              <a:avLst/>
            </a:prstGeom>
            <a:noFill/>
            <a:ln w="9525">
              <a:noFill/>
              <a:miter lim="800000"/>
              <a:headEnd/>
              <a:tailEnd/>
            </a:ln>
          </p:spPr>
          <p:txBody>
            <a:bodyPr wrap="square">
              <a:spAutoFit/>
            </a:bodyPr>
            <a:lstStyle/>
            <a:p>
              <a:pPr eaLnBrk="0" hangingPunct="0"/>
              <a:r>
                <a:rPr lang="en-US" sz="1100" b="1" dirty="0">
                  <a:solidFill>
                    <a:srgbClr val="4D4D4D"/>
                  </a:solidFill>
                  <a:latin typeface="Arial" pitchFamily="34" charset="0"/>
                </a:rPr>
                <a:t>FDR</a:t>
              </a:r>
              <a:endParaRPr lang="en-US" sz="1100" dirty="0"/>
            </a:p>
          </p:txBody>
        </p:sp>
        <p:sp>
          <p:nvSpPr>
            <p:cNvPr id="139" name="AutoShape 75"/>
            <p:cNvSpPr>
              <a:spLocks noChangeArrowheads="1"/>
            </p:cNvSpPr>
            <p:nvPr/>
          </p:nvSpPr>
          <p:spPr bwMode="auto">
            <a:xfrm>
              <a:off x="2581052" y="3835505"/>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140" name="TextBox 139"/>
            <p:cNvSpPr txBox="1"/>
            <p:nvPr/>
          </p:nvSpPr>
          <p:spPr>
            <a:xfrm>
              <a:off x="364483" y="3689577"/>
              <a:ext cx="674329" cy="646331"/>
            </a:xfrm>
            <a:prstGeom prst="rect">
              <a:avLst/>
            </a:prstGeom>
            <a:noFill/>
          </p:spPr>
          <p:txBody>
            <a:bodyPr wrap="square" rtlCol="0">
              <a:spAutoFit/>
            </a:bodyPr>
            <a:lstStyle/>
            <a:p>
              <a:r>
                <a:rPr lang="en-US" dirty="0"/>
                <a:t>Int’l</a:t>
              </a:r>
            </a:p>
            <a:p>
              <a:r>
                <a:rPr lang="en-US" dirty="0"/>
                <a:t>CMS</a:t>
              </a:r>
            </a:p>
          </p:txBody>
        </p:sp>
        <p:sp>
          <p:nvSpPr>
            <p:cNvPr id="144" name="Rectangle 120"/>
            <p:cNvSpPr>
              <a:spLocks noChangeArrowheads="1"/>
            </p:cNvSpPr>
            <p:nvPr/>
          </p:nvSpPr>
          <p:spPr bwMode="auto">
            <a:xfrm>
              <a:off x="5436966" y="3736455"/>
              <a:ext cx="824190" cy="520643"/>
            </a:xfrm>
            <a:prstGeom prst="rect">
              <a:avLst/>
            </a:prstGeom>
            <a:solidFill>
              <a:schemeClr val="bg1"/>
            </a:solidFill>
            <a:ln w="12700">
              <a:noFill/>
              <a:miter lim="800000"/>
              <a:headEnd/>
              <a:tailEnd/>
            </a:ln>
          </p:spPr>
          <p:txBody>
            <a:bodyPr wrap="square" lIns="90475" tIns="44444" rIns="90475" bIns="44444">
              <a:spAutoFit/>
            </a:bodyPr>
            <a:lstStyle/>
            <a:p>
              <a:pPr algn="ctr" eaLnBrk="0" hangingPunct="0"/>
              <a:r>
                <a:rPr lang="en-US" sz="1400" b="1" dirty="0">
                  <a:solidFill>
                    <a:schemeClr val="tx2"/>
                  </a:solidFill>
                  <a:latin typeface="Helvetica" pitchFamily="34" charset="0"/>
                </a:rPr>
                <a:t>Need-by-date</a:t>
              </a:r>
              <a:endParaRPr lang="en-US" sz="1400" dirty="0">
                <a:solidFill>
                  <a:schemeClr val="tx2"/>
                </a:solidFill>
              </a:endParaRPr>
            </a:p>
          </p:txBody>
        </p:sp>
        <p:sp>
          <p:nvSpPr>
            <p:cNvPr id="145" name="Line 152"/>
            <p:cNvSpPr>
              <a:spLocks noChangeShapeType="1"/>
            </p:cNvSpPr>
            <p:nvPr/>
          </p:nvSpPr>
          <p:spPr bwMode="auto">
            <a:xfrm>
              <a:off x="275299" y="4263874"/>
              <a:ext cx="8467726" cy="18374"/>
            </a:xfrm>
            <a:prstGeom prst="line">
              <a:avLst/>
            </a:prstGeom>
            <a:noFill/>
            <a:ln w="28575">
              <a:solidFill>
                <a:schemeClr val="tx1"/>
              </a:solidFill>
              <a:prstDash val="dash"/>
              <a:round/>
              <a:headEnd type="none" w="sm" len="sm"/>
              <a:tailEnd type="none" w="sm" len="sm"/>
            </a:ln>
          </p:spPr>
          <p:txBody>
            <a:bodyPr/>
            <a:lstStyle/>
            <a:p>
              <a:endParaRPr lang="en-US"/>
            </a:p>
          </p:txBody>
        </p:sp>
        <p:sp>
          <p:nvSpPr>
            <p:cNvPr id="147" name="TextBox 146"/>
            <p:cNvSpPr txBox="1"/>
            <p:nvPr/>
          </p:nvSpPr>
          <p:spPr>
            <a:xfrm>
              <a:off x="370127" y="4263743"/>
              <a:ext cx="668686" cy="369332"/>
            </a:xfrm>
            <a:prstGeom prst="rect">
              <a:avLst/>
            </a:prstGeom>
            <a:noFill/>
          </p:spPr>
          <p:txBody>
            <a:bodyPr wrap="square" rtlCol="0">
              <a:spAutoFit/>
            </a:bodyPr>
            <a:lstStyle/>
            <a:p>
              <a:r>
                <a:rPr lang="en-US" dirty="0"/>
                <a:t>LHC</a:t>
              </a:r>
            </a:p>
          </p:txBody>
        </p:sp>
        <p:sp>
          <p:nvSpPr>
            <p:cNvPr id="148" name="Line 96"/>
            <p:cNvSpPr>
              <a:spLocks noChangeShapeType="1"/>
            </p:cNvSpPr>
            <p:nvPr/>
          </p:nvSpPr>
          <p:spPr bwMode="auto">
            <a:xfrm>
              <a:off x="3571918" y="4384759"/>
              <a:ext cx="2072126" cy="2836"/>
            </a:xfrm>
            <a:prstGeom prst="line">
              <a:avLst/>
            </a:prstGeom>
            <a:noFill/>
            <a:ln w="57150">
              <a:solidFill>
                <a:srgbClr val="FF0000"/>
              </a:solidFill>
              <a:round/>
              <a:headEnd/>
              <a:tailEnd/>
            </a:ln>
          </p:spPr>
          <p:txBody>
            <a:bodyPr/>
            <a:lstStyle/>
            <a:p>
              <a:endParaRPr lang="en-US"/>
            </a:p>
          </p:txBody>
        </p:sp>
        <p:sp>
          <p:nvSpPr>
            <p:cNvPr id="150" name="Line 96"/>
            <p:cNvSpPr>
              <a:spLocks noChangeShapeType="1"/>
            </p:cNvSpPr>
            <p:nvPr/>
          </p:nvSpPr>
          <p:spPr bwMode="auto">
            <a:xfrm flipV="1">
              <a:off x="7544291" y="4378559"/>
              <a:ext cx="1184836" cy="5601"/>
            </a:xfrm>
            <a:prstGeom prst="line">
              <a:avLst/>
            </a:prstGeom>
            <a:noFill/>
            <a:ln w="57150">
              <a:solidFill>
                <a:srgbClr val="FF0000"/>
              </a:solidFill>
              <a:round/>
              <a:headEnd/>
              <a:tailEnd/>
            </a:ln>
          </p:spPr>
          <p:txBody>
            <a:bodyPr/>
            <a:lstStyle/>
            <a:p>
              <a:endParaRPr lang="en-US"/>
            </a:p>
          </p:txBody>
        </p:sp>
        <p:sp>
          <p:nvSpPr>
            <p:cNvPr id="152" name="Rectangle 120"/>
            <p:cNvSpPr>
              <a:spLocks noChangeArrowheads="1"/>
            </p:cNvSpPr>
            <p:nvPr/>
          </p:nvSpPr>
          <p:spPr bwMode="auto">
            <a:xfrm>
              <a:off x="4132367" y="4429313"/>
              <a:ext cx="687686"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Run 3</a:t>
              </a:r>
              <a:endParaRPr lang="en-US" sz="1400" dirty="0">
                <a:solidFill>
                  <a:schemeClr val="tx2"/>
                </a:solidFill>
              </a:endParaRPr>
            </a:p>
          </p:txBody>
        </p:sp>
        <p:sp>
          <p:nvSpPr>
            <p:cNvPr id="153" name="Rectangle 120"/>
            <p:cNvSpPr>
              <a:spLocks noChangeArrowheads="1"/>
            </p:cNvSpPr>
            <p:nvPr/>
          </p:nvSpPr>
          <p:spPr bwMode="auto">
            <a:xfrm>
              <a:off x="8007617" y="4429313"/>
              <a:ext cx="687686"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Run 4</a:t>
              </a:r>
              <a:endParaRPr lang="en-US" sz="1400" dirty="0">
                <a:solidFill>
                  <a:schemeClr val="tx2"/>
                </a:solidFill>
              </a:endParaRPr>
            </a:p>
          </p:txBody>
        </p:sp>
        <p:sp>
          <p:nvSpPr>
            <p:cNvPr id="154" name="Rectangle 120"/>
            <p:cNvSpPr>
              <a:spLocks noChangeArrowheads="1"/>
            </p:cNvSpPr>
            <p:nvPr/>
          </p:nvSpPr>
          <p:spPr bwMode="auto">
            <a:xfrm>
              <a:off x="1861894" y="4401219"/>
              <a:ext cx="585637"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LS 2</a:t>
              </a:r>
              <a:endParaRPr lang="en-US" sz="1400" dirty="0">
                <a:solidFill>
                  <a:schemeClr val="tx2"/>
                </a:solidFill>
              </a:endParaRPr>
            </a:p>
          </p:txBody>
        </p:sp>
        <p:sp>
          <p:nvSpPr>
            <p:cNvPr id="155" name="Rectangle 120"/>
            <p:cNvSpPr>
              <a:spLocks noChangeArrowheads="1"/>
            </p:cNvSpPr>
            <p:nvPr/>
          </p:nvSpPr>
          <p:spPr bwMode="auto">
            <a:xfrm>
              <a:off x="6561329" y="4429590"/>
              <a:ext cx="568321"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LS 3</a:t>
              </a:r>
              <a:endParaRPr lang="en-US" sz="1400" dirty="0">
                <a:solidFill>
                  <a:schemeClr val="tx2"/>
                </a:solidFill>
              </a:endParaRPr>
            </a:p>
          </p:txBody>
        </p:sp>
        <p:sp>
          <p:nvSpPr>
            <p:cNvPr id="156" name="Line 82"/>
            <p:cNvSpPr>
              <a:spLocks noChangeShapeType="1"/>
            </p:cNvSpPr>
            <p:nvPr/>
          </p:nvSpPr>
          <p:spPr bwMode="auto">
            <a:xfrm>
              <a:off x="1074275" y="4375730"/>
              <a:ext cx="2497643" cy="9042"/>
            </a:xfrm>
            <a:prstGeom prst="line">
              <a:avLst/>
            </a:prstGeom>
            <a:noFill/>
            <a:ln w="57150">
              <a:solidFill>
                <a:srgbClr val="0070C0"/>
              </a:solidFill>
              <a:round/>
              <a:headEnd/>
              <a:tailEnd/>
            </a:ln>
          </p:spPr>
          <p:txBody>
            <a:bodyPr/>
            <a:lstStyle/>
            <a:p>
              <a:endParaRPr lang="en-US"/>
            </a:p>
          </p:txBody>
        </p:sp>
        <p:sp>
          <p:nvSpPr>
            <p:cNvPr id="157" name="Line 82"/>
            <p:cNvSpPr>
              <a:spLocks noChangeShapeType="1"/>
            </p:cNvSpPr>
            <p:nvPr/>
          </p:nvSpPr>
          <p:spPr bwMode="auto">
            <a:xfrm flipV="1">
              <a:off x="5662269" y="4384160"/>
              <a:ext cx="1874850" cy="2836"/>
            </a:xfrm>
            <a:prstGeom prst="line">
              <a:avLst/>
            </a:prstGeom>
            <a:noFill/>
            <a:ln w="57150">
              <a:solidFill>
                <a:srgbClr val="0070C0"/>
              </a:solidFill>
              <a:round/>
              <a:headEnd/>
              <a:tailEnd/>
            </a:ln>
          </p:spPr>
          <p:txBody>
            <a:bodyPr/>
            <a:lstStyle/>
            <a:p>
              <a:endParaRPr lang="en-US"/>
            </a:p>
          </p:txBody>
        </p:sp>
        <p:sp>
          <p:nvSpPr>
            <p:cNvPr id="158" name="AutoShape 75"/>
            <p:cNvSpPr>
              <a:spLocks noChangeArrowheads="1"/>
            </p:cNvSpPr>
            <p:nvPr/>
          </p:nvSpPr>
          <p:spPr bwMode="auto">
            <a:xfrm>
              <a:off x="7502283" y="4826298"/>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159" name="Text Box 15"/>
            <p:cNvSpPr txBox="1">
              <a:spLocks noChangeArrowheads="1"/>
            </p:cNvSpPr>
            <p:nvPr/>
          </p:nvSpPr>
          <p:spPr bwMode="auto">
            <a:xfrm>
              <a:off x="5722502" y="4748922"/>
              <a:ext cx="1839105" cy="261610"/>
            </a:xfrm>
            <a:prstGeom prst="rect">
              <a:avLst/>
            </a:prstGeom>
            <a:noFill/>
            <a:ln w="9525">
              <a:noFill/>
              <a:miter lim="800000"/>
              <a:headEnd/>
              <a:tailEnd/>
            </a:ln>
          </p:spPr>
          <p:txBody>
            <a:bodyPr wrap="square">
              <a:spAutoFit/>
            </a:bodyPr>
            <a:lstStyle/>
            <a:p>
              <a:pPr eaLnBrk="0" hangingPunct="0"/>
              <a:r>
                <a:rPr lang="en-US" sz="1100" b="1" dirty="0">
                  <a:solidFill>
                    <a:srgbClr val="4D4D4D"/>
                  </a:solidFill>
                  <a:latin typeface="Arial" pitchFamily="34" charset="0"/>
                </a:rPr>
                <a:t>HL-LHC Operations Start</a:t>
              </a:r>
              <a:endParaRPr lang="en-US" sz="1100" dirty="0"/>
            </a:p>
          </p:txBody>
        </p:sp>
        <p:sp>
          <p:nvSpPr>
            <p:cNvPr id="160" name="Line 96"/>
            <p:cNvSpPr>
              <a:spLocks noChangeShapeType="1"/>
            </p:cNvSpPr>
            <p:nvPr/>
          </p:nvSpPr>
          <p:spPr bwMode="auto">
            <a:xfrm flipV="1">
              <a:off x="6386875" y="3905301"/>
              <a:ext cx="2320104" cy="3922"/>
            </a:xfrm>
            <a:prstGeom prst="line">
              <a:avLst/>
            </a:prstGeom>
            <a:noFill/>
            <a:ln w="57150">
              <a:solidFill>
                <a:schemeClr val="hlink"/>
              </a:solidFill>
              <a:round/>
              <a:headEnd/>
              <a:tailEnd/>
            </a:ln>
          </p:spPr>
          <p:txBody>
            <a:bodyPr/>
            <a:lstStyle/>
            <a:p>
              <a:endParaRPr lang="en-US"/>
            </a:p>
          </p:txBody>
        </p:sp>
        <p:sp>
          <p:nvSpPr>
            <p:cNvPr id="161" name="Line 18"/>
            <p:cNvSpPr>
              <a:spLocks noChangeShapeType="1"/>
            </p:cNvSpPr>
            <p:nvPr/>
          </p:nvSpPr>
          <p:spPr bwMode="auto">
            <a:xfrm flipH="1">
              <a:off x="7175637" y="1428420"/>
              <a:ext cx="0" cy="200588"/>
            </a:xfrm>
            <a:prstGeom prst="line">
              <a:avLst/>
            </a:prstGeom>
            <a:noFill/>
            <a:ln w="28575">
              <a:solidFill>
                <a:srgbClr val="4D4D4D"/>
              </a:solidFill>
              <a:round/>
              <a:headEnd/>
              <a:tailEnd type="triangle" w="med" len="med"/>
            </a:ln>
          </p:spPr>
          <p:txBody>
            <a:bodyPr/>
            <a:lstStyle/>
            <a:p>
              <a:endParaRPr lang="en-US"/>
            </a:p>
          </p:txBody>
        </p:sp>
        <p:sp>
          <p:nvSpPr>
            <p:cNvPr id="162" name="Text Box 15"/>
            <p:cNvSpPr txBox="1">
              <a:spLocks noChangeArrowheads="1"/>
            </p:cNvSpPr>
            <p:nvPr/>
          </p:nvSpPr>
          <p:spPr bwMode="auto">
            <a:xfrm>
              <a:off x="5743682" y="1338860"/>
              <a:ext cx="1525261" cy="261610"/>
            </a:xfrm>
            <a:prstGeom prst="rect">
              <a:avLst/>
            </a:prstGeom>
            <a:noFill/>
            <a:ln w="9525">
              <a:noFill/>
              <a:miter lim="800000"/>
              <a:headEnd/>
              <a:tailEnd/>
            </a:ln>
          </p:spPr>
          <p:txBody>
            <a:bodyPr wrap="square">
              <a:spAutoFit/>
            </a:bodyPr>
            <a:lstStyle/>
            <a:p>
              <a:pPr eaLnBrk="0" hangingPunct="0"/>
              <a:r>
                <a:rPr lang="en-US" sz="1100" b="1" dirty="0">
                  <a:solidFill>
                    <a:srgbClr val="4D4D4D"/>
                  </a:solidFill>
                  <a:latin typeface="Arial" pitchFamily="34" charset="0"/>
                </a:rPr>
                <a:t>MREFC</a:t>
              </a:r>
              <a:r>
                <a:rPr lang="en-US" sz="900" b="1" dirty="0">
                  <a:solidFill>
                    <a:srgbClr val="4D4D4D"/>
                  </a:solidFill>
                  <a:latin typeface="Arial" pitchFamily="34" charset="0"/>
                </a:rPr>
                <a:t> Completion</a:t>
              </a:r>
              <a:endParaRPr lang="en-US" sz="900" dirty="0"/>
            </a:p>
          </p:txBody>
        </p:sp>
        <p:sp>
          <p:nvSpPr>
            <p:cNvPr id="163" name="Line 82"/>
            <p:cNvSpPr>
              <a:spLocks noChangeShapeType="1"/>
            </p:cNvSpPr>
            <p:nvPr/>
          </p:nvSpPr>
          <p:spPr bwMode="auto">
            <a:xfrm flipV="1">
              <a:off x="5718331" y="3532116"/>
              <a:ext cx="626744" cy="1039"/>
            </a:xfrm>
            <a:prstGeom prst="line">
              <a:avLst/>
            </a:prstGeom>
            <a:noFill/>
            <a:ln w="57150">
              <a:solidFill>
                <a:srgbClr val="FFFF00"/>
              </a:solidFill>
              <a:round/>
              <a:headEnd/>
              <a:tailEnd/>
            </a:ln>
          </p:spPr>
          <p:txBody>
            <a:bodyPr/>
            <a:lstStyle/>
            <a:p>
              <a:endParaRPr lang="en-US" dirty="0">
                <a:highlight>
                  <a:srgbClr val="FFFF00"/>
                </a:highlight>
              </a:endParaRPr>
            </a:p>
          </p:txBody>
        </p:sp>
        <p:sp>
          <p:nvSpPr>
            <p:cNvPr id="164" name="Rectangle 120"/>
            <p:cNvSpPr>
              <a:spLocks noChangeArrowheads="1"/>
            </p:cNvSpPr>
            <p:nvPr/>
          </p:nvSpPr>
          <p:spPr bwMode="auto">
            <a:xfrm>
              <a:off x="6486094" y="3397450"/>
              <a:ext cx="1489741"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Schedule Float</a:t>
              </a:r>
              <a:endParaRPr lang="en-US" sz="1400" dirty="0">
                <a:solidFill>
                  <a:schemeClr val="tx2"/>
                </a:solidFill>
              </a:endParaRPr>
            </a:p>
          </p:txBody>
        </p:sp>
        <p:sp>
          <p:nvSpPr>
            <p:cNvPr id="165" name="Rectangle 121"/>
            <p:cNvSpPr>
              <a:spLocks noChangeArrowheads="1"/>
            </p:cNvSpPr>
            <p:nvPr/>
          </p:nvSpPr>
          <p:spPr bwMode="auto">
            <a:xfrm>
              <a:off x="3729141" y="2642334"/>
              <a:ext cx="1472290" cy="305200"/>
            </a:xfrm>
            <a:prstGeom prst="rect">
              <a:avLst/>
            </a:prstGeom>
            <a:solidFill>
              <a:schemeClr val="bg1"/>
            </a:solidFill>
            <a:ln w="12700">
              <a:noFill/>
              <a:miter lim="800000"/>
              <a:headEnd/>
              <a:tailEnd/>
            </a:ln>
          </p:spPr>
          <p:txBody>
            <a:bodyPr wrap="square" lIns="90475" tIns="44444" rIns="90475" bIns="44444">
              <a:spAutoFit/>
            </a:bodyPr>
            <a:lstStyle/>
            <a:p>
              <a:pPr eaLnBrk="0" hangingPunct="0"/>
              <a:r>
                <a:rPr lang="en-US" sz="1400" b="1" dirty="0">
                  <a:solidFill>
                    <a:schemeClr val="tx2"/>
                  </a:solidFill>
                  <a:latin typeface="Helvetica" pitchFamily="34" charset="0"/>
                </a:rPr>
                <a:t>Pre-Production</a:t>
              </a:r>
              <a:endParaRPr lang="en-US" sz="1400" dirty="0">
                <a:solidFill>
                  <a:schemeClr val="tx2"/>
                </a:solidFill>
              </a:endParaRPr>
            </a:p>
          </p:txBody>
        </p:sp>
        <p:sp>
          <p:nvSpPr>
            <p:cNvPr id="123" name="Line 153"/>
            <p:cNvSpPr>
              <a:spLocks noChangeShapeType="1"/>
            </p:cNvSpPr>
            <p:nvPr/>
          </p:nvSpPr>
          <p:spPr bwMode="auto">
            <a:xfrm flipV="1">
              <a:off x="288325" y="2531404"/>
              <a:ext cx="8445954" cy="409"/>
            </a:xfrm>
            <a:prstGeom prst="line">
              <a:avLst/>
            </a:prstGeom>
            <a:noFill/>
            <a:ln w="28575">
              <a:solidFill>
                <a:schemeClr val="tx1"/>
              </a:solidFill>
              <a:prstDash val="dash"/>
              <a:round/>
              <a:headEnd type="none" w="sm" len="sm"/>
              <a:tailEnd type="none" w="sm" len="sm"/>
            </a:ln>
          </p:spPr>
          <p:txBody>
            <a:bodyPr/>
            <a:lstStyle/>
            <a:p>
              <a:endParaRPr lang="en-US"/>
            </a:p>
          </p:txBody>
        </p:sp>
        <p:sp>
          <p:nvSpPr>
            <p:cNvPr id="117" name="Line 82"/>
            <p:cNvSpPr>
              <a:spLocks noChangeShapeType="1"/>
            </p:cNvSpPr>
            <p:nvPr/>
          </p:nvSpPr>
          <p:spPr bwMode="auto">
            <a:xfrm flipV="1">
              <a:off x="2126601" y="2781240"/>
              <a:ext cx="1571888" cy="7491"/>
            </a:xfrm>
            <a:prstGeom prst="line">
              <a:avLst/>
            </a:prstGeom>
            <a:noFill/>
            <a:ln w="57150">
              <a:solidFill>
                <a:srgbClr val="009688"/>
              </a:solidFill>
              <a:round/>
              <a:headEnd/>
              <a:tailEnd/>
            </a:ln>
          </p:spPr>
          <p:txBody>
            <a:bodyPr/>
            <a:lstStyle/>
            <a:p>
              <a:endParaRPr lang="en-US"/>
            </a:p>
          </p:txBody>
        </p:sp>
        <p:sp>
          <p:nvSpPr>
            <p:cNvPr id="128" name="Rectangle 120"/>
            <p:cNvSpPr>
              <a:spLocks noChangeArrowheads="1"/>
            </p:cNvSpPr>
            <p:nvPr/>
          </p:nvSpPr>
          <p:spPr bwMode="auto">
            <a:xfrm>
              <a:off x="1750089" y="3160425"/>
              <a:ext cx="2218997"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Testing and Integration</a:t>
              </a:r>
              <a:endParaRPr lang="en-US" sz="1400" dirty="0">
                <a:solidFill>
                  <a:schemeClr val="tx2"/>
                </a:solidFill>
              </a:endParaRPr>
            </a:p>
          </p:txBody>
        </p:sp>
        <p:sp>
          <p:nvSpPr>
            <p:cNvPr id="121" name="Line 96"/>
            <p:cNvSpPr>
              <a:spLocks noChangeShapeType="1"/>
            </p:cNvSpPr>
            <p:nvPr/>
          </p:nvSpPr>
          <p:spPr bwMode="auto">
            <a:xfrm flipV="1">
              <a:off x="3953117" y="3315735"/>
              <a:ext cx="1769947" cy="10446"/>
            </a:xfrm>
            <a:prstGeom prst="line">
              <a:avLst/>
            </a:prstGeom>
            <a:noFill/>
            <a:ln w="57150">
              <a:solidFill>
                <a:schemeClr val="hlink"/>
              </a:solidFill>
              <a:round/>
              <a:headEnd/>
              <a:tailEnd/>
            </a:ln>
          </p:spPr>
          <p:txBody>
            <a:bodyPr/>
            <a:lstStyle/>
            <a:p>
              <a:endParaRPr lang="en-US"/>
            </a:p>
          </p:txBody>
        </p:sp>
        <p:sp>
          <p:nvSpPr>
            <p:cNvPr id="122" name="Line 152"/>
            <p:cNvSpPr>
              <a:spLocks noChangeShapeType="1"/>
            </p:cNvSpPr>
            <p:nvPr/>
          </p:nvSpPr>
          <p:spPr bwMode="auto">
            <a:xfrm>
              <a:off x="269656" y="3727648"/>
              <a:ext cx="8467726" cy="18374"/>
            </a:xfrm>
            <a:prstGeom prst="line">
              <a:avLst/>
            </a:prstGeom>
            <a:noFill/>
            <a:ln w="28575">
              <a:solidFill>
                <a:schemeClr val="tx1"/>
              </a:solidFill>
              <a:prstDash val="dash"/>
              <a:round/>
              <a:headEnd type="none" w="sm" len="sm"/>
              <a:tailEnd type="none" w="sm" len="sm"/>
            </a:ln>
          </p:spPr>
          <p:txBody>
            <a:bodyPr/>
            <a:lstStyle/>
            <a:p>
              <a:endParaRPr lang="en-US"/>
            </a:p>
          </p:txBody>
        </p:sp>
        <p:sp>
          <p:nvSpPr>
            <p:cNvPr id="118" name="Line 104"/>
            <p:cNvSpPr>
              <a:spLocks noChangeShapeType="1"/>
            </p:cNvSpPr>
            <p:nvPr/>
          </p:nvSpPr>
          <p:spPr bwMode="auto">
            <a:xfrm flipV="1">
              <a:off x="2979874" y="3008598"/>
              <a:ext cx="1557296" cy="408"/>
            </a:xfrm>
            <a:prstGeom prst="line">
              <a:avLst/>
            </a:prstGeom>
            <a:noFill/>
            <a:ln w="57150">
              <a:solidFill>
                <a:srgbClr val="FF0000"/>
              </a:solidFill>
              <a:round/>
              <a:headEnd/>
              <a:tailEnd/>
            </a:ln>
          </p:spPr>
          <p:txBody>
            <a:bodyPr/>
            <a:lstStyle/>
            <a:p>
              <a:endParaRPr lang="en-US"/>
            </a:p>
          </p:txBody>
        </p:sp>
        <p:sp>
          <p:nvSpPr>
            <p:cNvPr id="119" name="Line 78"/>
            <p:cNvSpPr>
              <a:spLocks noChangeShapeType="1"/>
            </p:cNvSpPr>
            <p:nvPr/>
          </p:nvSpPr>
          <p:spPr bwMode="auto">
            <a:xfrm flipV="1">
              <a:off x="296749" y="2236424"/>
              <a:ext cx="2053564" cy="2428"/>
            </a:xfrm>
            <a:prstGeom prst="line">
              <a:avLst/>
            </a:prstGeom>
            <a:noFill/>
            <a:ln w="57150">
              <a:solidFill>
                <a:srgbClr val="F07B24"/>
              </a:solidFill>
              <a:round/>
              <a:headEnd/>
              <a:tailEnd/>
            </a:ln>
          </p:spPr>
          <p:txBody>
            <a:bodyPr/>
            <a:lstStyle/>
            <a:p>
              <a:endParaRPr lang="en-US"/>
            </a:p>
          </p:txBody>
        </p:sp>
      </p:grpSp>
      <p:sp>
        <p:nvSpPr>
          <p:cNvPr id="181" name="AutoShape 75"/>
          <p:cNvSpPr>
            <a:spLocks noChangeArrowheads="1"/>
          </p:cNvSpPr>
          <p:nvPr/>
        </p:nvSpPr>
        <p:spPr bwMode="auto">
          <a:xfrm>
            <a:off x="6351262" y="3889022"/>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76" name="AutoShape 75">
            <a:extLst>
              <a:ext uri="{FF2B5EF4-FFF2-40B4-BE49-F238E27FC236}">
                <a16:creationId xmlns:a16="http://schemas.microsoft.com/office/drawing/2014/main" id="{B4957034-01D6-DB46-A297-59BE7D7F1DEC}"/>
              </a:ext>
            </a:extLst>
          </p:cNvPr>
          <p:cNvSpPr>
            <a:spLocks noChangeArrowheads="1"/>
          </p:cNvSpPr>
          <p:nvPr/>
        </p:nvSpPr>
        <p:spPr bwMode="auto">
          <a:xfrm>
            <a:off x="3389661" y="3864169"/>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77" name="AutoShape 75">
            <a:extLst>
              <a:ext uri="{FF2B5EF4-FFF2-40B4-BE49-F238E27FC236}">
                <a16:creationId xmlns:a16="http://schemas.microsoft.com/office/drawing/2014/main" id="{B9BE527C-713C-FF4A-AD12-2117AA25D5AB}"/>
              </a:ext>
            </a:extLst>
          </p:cNvPr>
          <p:cNvSpPr>
            <a:spLocks noChangeArrowheads="1"/>
          </p:cNvSpPr>
          <p:nvPr/>
        </p:nvSpPr>
        <p:spPr bwMode="auto">
          <a:xfrm>
            <a:off x="4170711" y="3864169"/>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78" name="AutoShape 75">
            <a:extLst>
              <a:ext uri="{FF2B5EF4-FFF2-40B4-BE49-F238E27FC236}">
                <a16:creationId xmlns:a16="http://schemas.microsoft.com/office/drawing/2014/main" id="{8F1AF1AD-C031-A04F-8CCF-C5712B179B1B}"/>
              </a:ext>
            </a:extLst>
          </p:cNvPr>
          <p:cNvSpPr>
            <a:spLocks noChangeArrowheads="1"/>
          </p:cNvSpPr>
          <p:nvPr/>
        </p:nvSpPr>
        <p:spPr bwMode="auto">
          <a:xfrm>
            <a:off x="3142011" y="4111819"/>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79" name="AutoShape 75">
            <a:extLst>
              <a:ext uri="{FF2B5EF4-FFF2-40B4-BE49-F238E27FC236}">
                <a16:creationId xmlns:a16="http://schemas.microsoft.com/office/drawing/2014/main" id="{BC296B2D-EC1F-8146-8516-762BBD5D65BC}"/>
              </a:ext>
            </a:extLst>
          </p:cNvPr>
          <p:cNvSpPr>
            <a:spLocks noChangeArrowheads="1"/>
          </p:cNvSpPr>
          <p:nvPr/>
        </p:nvSpPr>
        <p:spPr bwMode="auto">
          <a:xfrm>
            <a:off x="3497611" y="4111819"/>
            <a:ext cx="104775" cy="99529"/>
          </a:xfrm>
          <a:prstGeom prst="diamond">
            <a:avLst/>
          </a:prstGeom>
          <a:solidFill>
            <a:srgbClr val="009688"/>
          </a:solidFill>
          <a:ln w="28575">
            <a:solidFill>
              <a:srgbClr val="009688"/>
            </a:solidFill>
            <a:miter lim="800000"/>
            <a:headEnd/>
            <a:tailEnd/>
          </a:ln>
        </p:spPr>
        <p:txBody>
          <a:bodyPr/>
          <a:lstStyle/>
          <a:p>
            <a:pPr algn="r" eaLnBrk="0" hangingPunct="0"/>
            <a:endParaRPr lang="en-US"/>
          </a:p>
        </p:txBody>
      </p:sp>
      <p:sp>
        <p:nvSpPr>
          <p:cNvPr id="80" name="Rectangle 120">
            <a:extLst>
              <a:ext uri="{FF2B5EF4-FFF2-40B4-BE49-F238E27FC236}">
                <a16:creationId xmlns:a16="http://schemas.microsoft.com/office/drawing/2014/main" id="{38EF6434-D387-4F4C-BB5B-20174704BFF2}"/>
              </a:ext>
            </a:extLst>
          </p:cNvPr>
          <p:cNvSpPr>
            <a:spLocks noChangeArrowheads="1"/>
          </p:cNvSpPr>
          <p:nvPr/>
        </p:nvSpPr>
        <p:spPr bwMode="auto">
          <a:xfrm>
            <a:off x="1942616" y="4007615"/>
            <a:ext cx="662312" cy="305200"/>
          </a:xfrm>
          <a:prstGeom prst="rect">
            <a:avLst/>
          </a:prstGeom>
          <a:solidFill>
            <a:schemeClr val="bg1"/>
          </a:solidFill>
          <a:ln w="12700">
            <a:noFill/>
            <a:miter lim="800000"/>
            <a:headEnd/>
            <a:tailEnd/>
          </a:ln>
        </p:spPr>
        <p:txBody>
          <a:bodyPr wrap="square" lIns="90475" tIns="44444" rIns="90475" bIns="44444">
            <a:spAutoFit/>
          </a:bodyPr>
          <a:lstStyle/>
          <a:p>
            <a:pPr algn="r" eaLnBrk="0" hangingPunct="0"/>
            <a:r>
              <a:rPr lang="en-US" sz="1400" b="1" dirty="0">
                <a:solidFill>
                  <a:schemeClr val="tx2"/>
                </a:solidFill>
                <a:latin typeface="Helvetica" pitchFamily="34" charset="0"/>
              </a:rPr>
              <a:t>PRRs</a:t>
            </a:r>
            <a:endParaRPr lang="en-US" sz="1400" dirty="0">
              <a:solidFill>
                <a:schemeClr val="tx2"/>
              </a:solidFill>
            </a:endParaRPr>
          </a:p>
        </p:txBody>
      </p:sp>
    </p:spTree>
    <p:extLst>
      <p:ext uri="{BB962C8B-B14F-4D97-AF65-F5344CB8AC3E}">
        <p14:creationId xmlns:p14="http://schemas.microsoft.com/office/powerpoint/2010/main" val="199529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C6787A7-1653-524E-8EE5-D16FAFB574F8}"/>
              </a:ext>
            </a:extLst>
          </p:cNvPr>
          <p:cNvSpPr>
            <a:spLocks noGrp="1"/>
          </p:cNvSpPr>
          <p:nvPr>
            <p:ph idx="1"/>
          </p:nvPr>
        </p:nvSpPr>
        <p:spPr>
          <a:xfrm>
            <a:off x="426837" y="2945504"/>
            <a:ext cx="4545855" cy="3547893"/>
          </a:xfrm>
        </p:spPr>
        <p:txBody>
          <a:bodyPr>
            <a:normAutofit lnSpcReduction="10000"/>
          </a:bodyPr>
          <a:lstStyle/>
          <a:p>
            <a:r>
              <a:rPr lang="en-US" dirty="0"/>
              <a:t>Some R&amp;D tasks continued past April 1, 2020 (start of the MREFC):</a:t>
            </a:r>
          </a:p>
          <a:p>
            <a:pPr lvl="1"/>
            <a:r>
              <a:rPr lang="en-US" dirty="0"/>
              <a:t>Tracked and billed separately, no overlap</a:t>
            </a:r>
          </a:p>
          <a:p>
            <a:pPr lvl="1"/>
            <a:r>
              <a:rPr lang="en-US" dirty="0"/>
              <a:t>Variety of reasons for delay (technical, dependences on other sub-projects, international partners delays, COVID induced impacts)</a:t>
            </a:r>
          </a:p>
        </p:txBody>
      </p:sp>
      <p:sp>
        <p:nvSpPr>
          <p:cNvPr id="3" name="Title 2">
            <a:extLst>
              <a:ext uri="{FF2B5EF4-FFF2-40B4-BE49-F238E27FC236}">
                <a16:creationId xmlns:a16="http://schemas.microsoft.com/office/drawing/2014/main" id="{B533EA0E-11BD-C044-B25D-486EE04EA02B}"/>
              </a:ext>
            </a:extLst>
          </p:cNvPr>
          <p:cNvSpPr>
            <a:spLocks noGrp="1"/>
          </p:cNvSpPr>
          <p:nvPr>
            <p:ph type="title"/>
          </p:nvPr>
        </p:nvSpPr>
        <p:spPr/>
        <p:txBody>
          <a:bodyPr/>
          <a:lstStyle/>
          <a:p>
            <a:r>
              <a:rPr lang="en-US" dirty="0"/>
              <a:t>Muon R&amp;D Spending</a:t>
            </a:r>
          </a:p>
        </p:txBody>
      </p:sp>
      <p:graphicFrame>
        <p:nvGraphicFramePr>
          <p:cNvPr id="2" name="Table 3">
            <a:extLst>
              <a:ext uri="{FF2B5EF4-FFF2-40B4-BE49-F238E27FC236}">
                <a16:creationId xmlns:a16="http://schemas.microsoft.com/office/drawing/2014/main" id="{2C4DBE3F-18DD-884C-8DED-62764D9651F2}"/>
              </a:ext>
            </a:extLst>
          </p:cNvPr>
          <p:cNvGraphicFramePr>
            <a:graphicFrameLocks noGrp="1"/>
          </p:cNvGraphicFramePr>
          <p:nvPr>
            <p:extLst>
              <p:ext uri="{D42A27DB-BD31-4B8C-83A1-F6EECF244321}">
                <p14:modId xmlns:p14="http://schemas.microsoft.com/office/powerpoint/2010/main" val="2740590600"/>
              </p:ext>
            </p:extLst>
          </p:nvPr>
        </p:nvGraphicFramePr>
        <p:xfrm>
          <a:off x="5044611" y="2945504"/>
          <a:ext cx="3944939" cy="3692412"/>
        </p:xfrm>
        <a:graphic>
          <a:graphicData uri="http://schemas.openxmlformats.org/drawingml/2006/table">
            <a:tbl>
              <a:tblPr firstRow="1" bandRow="1">
                <a:tableStyleId>{5C22544A-7EE6-4342-B048-85BDC9FD1C3A}</a:tableStyleId>
              </a:tblPr>
              <a:tblGrid>
                <a:gridCol w="1912383">
                  <a:extLst>
                    <a:ext uri="{9D8B030D-6E8A-4147-A177-3AD203B41FA5}">
                      <a16:colId xmlns:a16="http://schemas.microsoft.com/office/drawing/2014/main" val="2844432827"/>
                    </a:ext>
                  </a:extLst>
                </a:gridCol>
                <a:gridCol w="2032556">
                  <a:extLst>
                    <a:ext uri="{9D8B030D-6E8A-4147-A177-3AD203B41FA5}">
                      <a16:colId xmlns:a16="http://schemas.microsoft.com/office/drawing/2014/main" val="2420612273"/>
                    </a:ext>
                  </a:extLst>
                </a:gridCol>
              </a:tblGrid>
              <a:tr h="364565">
                <a:tc>
                  <a:txBody>
                    <a:bodyPr/>
                    <a:lstStyle/>
                    <a:p>
                      <a:r>
                        <a:rPr lang="en-US" dirty="0"/>
                        <a:t>Institution</a:t>
                      </a:r>
                    </a:p>
                  </a:txBody>
                  <a:tcPr/>
                </a:tc>
                <a:tc>
                  <a:txBody>
                    <a:bodyPr/>
                    <a:lstStyle/>
                    <a:p>
                      <a:pPr algn="r"/>
                      <a:r>
                        <a:rPr lang="en-US" dirty="0"/>
                        <a:t>Spending ($)</a:t>
                      </a:r>
                    </a:p>
                  </a:txBody>
                  <a:tcPr/>
                </a:tc>
                <a:extLst>
                  <a:ext uri="{0D108BD9-81ED-4DB2-BD59-A6C34878D82A}">
                    <a16:rowId xmlns:a16="http://schemas.microsoft.com/office/drawing/2014/main" val="4020052399"/>
                  </a:ext>
                </a:extLst>
              </a:tr>
              <a:tr h="369628">
                <a:tc>
                  <a:txBody>
                    <a:bodyPr/>
                    <a:lstStyle/>
                    <a:p>
                      <a:pPr algn="l" fontAlgn="b"/>
                      <a:r>
                        <a:rPr lang="en-US" sz="2000" b="0" i="0" u="none" strike="noStrike" dirty="0">
                          <a:effectLst/>
                          <a:latin typeface="Arial" panose="020B0604020202020204" pitchFamily="34" charset="0"/>
                        </a:rPr>
                        <a:t>FIT</a:t>
                      </a:r>
                    </a:p>
                  </a:txBody>
                  <a:tcPr marL="0" marR="0" marT="0" marB="0" anchor="b"/>
                </a:tc>
                <a:tc>
                  <a:txBody>
                    <a:bodyPr/>
                    <a:lstStyle/>
                    <a:p>
                      <a:pPr algn="r" fontAlgn="b"/>
                      <a:r>
                        <a:rPr lang="en-US" sz="2000" b="0" i="0" u="none" strike="noStrike" dirty="0">
                          <a:effectLst/>
                          <a:latin typeface="Arial" panose="020B0604020202020204" pitchFamily="34" charset="0"/>
                        </a:rPr>
                        <a:t> 33,396 </a:t>
                      </a:r>
                    </a:p>
                  </a:txBody>
                  <a:tcPr marL="0" marR="0" marT="0" marB="0" anchor="b"/>
                </a:tc>
                <a:extLst>
                  <a:ext uri="{0D108BD9-81ED-4DB2-BD59-A6C34878D82A}">
                    <a16:rowId xmlns:a16="http://schemas.microsoft.com/office/drawing/2014/main" val="1166217372"/>
                  </a:ext>
                </a:extLst>
              </a:tr>
              <a:tr h="369628">
                <a:tc>
                  <a:txBody>
                    <a:bodyPr/>
                    <a:lstStyle/>
                    <a:p>
                      <a:pPr algn="l" fontAlgn="b"/>
                      <a:r>
                        <a:rPr lang="en-US" sz="2000" b="0" i="0" u="none" strike="noStrike" dirty="0">
                          <a:effectLst/>
                          <a:latin typeface="Arial" panose="020B0604020202020204" pitchFamily="34" charset="0"/>
                        </a:rPr>
                        <a:t>Northeastern</a:t>
                      </a:r>
                    </a:p>
                  </a:txBody>
                  <a:tcPr marL="0" marR="0" marT="0" marB="0" anchor="b"/>
                </a:tc>
                <a:tc>
                  <a:txBody>
                    <a:bodyPr/>
                    <a:lstStyle/>
                    <a:p>
                      <a:pPr algn="r" fontAlgn="b"/>
                      <a:r>
                        <a:rPr lang="en-US" sz="2000" b="0" i="0" u="none" strike="noStrike" dirty="0">
                          <a:effectLst/>
                          <a:latin typeface="Arial" panose="020B0604020202020204" pitchFamily="34" charset="0"/>
                        </a:rPr>
                        <a:t> 3,177 </a:t>
                      </a:r>
                    </a:p>
                  </a:txBody>
                  <a:tcPr marL="0" marR="0" marT="0" marB="0" anchor="b"/>
                </a:tc>
                <a:extLst>
                  <a:ext uri="{0D108BD9-81ED-4DB2-BD59-A6C34878D82A}">
                    <a16:rowId xmlns:a16="http://schemas.microsoft.com/office/drawing/2014/main" val="2749602364"/>
                  </a:ext>
                </a:extLst>
              </a:tr>
              <a:tr h="369628">
                <a:tc>
                  <a:txBody>
                    <a:bodyPr/>
                    <a:lstStyle/>
                    <a:p>
                      <a:pPr algn="l" fontAlgn="b"/>
                      <a:r>
                        <a:rPr lang="en-US" sz="2000" b="0" i="0" u="none" strike="noStrike" dirty="0">
                          <a:effectLst/>
                          <a:latin typeface="Arial" panose="020B0604020202020204" pitchFamily="34" charset="0"/>
                        </a:rPr>
                        <a:t>Ohio State</a:t>
                      </a:r>
                    </a:p>
                  </a:txBody>
                  <a:tcPr marL="0" marR="0" marT="0" marB="0" anchor="b"/>
                </a:tc>
                <a:tc>
                  <a:txBody>
                    <a:bodyPr/>
                    <a:lstStyle/>
                    <a:p>
                      <a:pPr algn="r" fontAlgn="b"/>
                      <a:r>
                        <a:rPr lang="en-US" sz="2000" b="0" i="0" u="none" strike="noStrike" dirty="0">
                          <a:effectLst/>
                          <a:latin typeface="Arial" panose="020B0604020202020204" pitchFamily="34" charset="0"/>
                        </a:rPr>
                        <a:t> 88,956 </a:t>
                      </a:r>
                    </a:p>
                  </a:txBody>
                  <a:tcPr marL="0" marR="0" marT="0" marB="0" anchor="b"/>
                </a:tc>
                <a:extLst>
                  <a:ext uri="{0D108BD9-81ED-4DB2-BD59-A6C34878D82A}">
                    <a16:rowId xmlns:a16="http://schemas.microsoft.com/office/drawing/2014/main" val="1889698299"/>
                  </a:ext>
                </a:extLst>
              </a:tr>
              <a:tr h="369628">
                <a:tc>
                  <a:txBody>
                    <a:bodyPr/>
                    <a:lstStyle/>
                    <a:p>
                      <a:pPr algn="l" fontAlgn="b"/>
                      <a:r>
                        <a:rPr lang="en-US" sz="2000" b="0" i="0" u="none" strike="noStrike" dirty="0">
                          <a:effectLst/>
                          <a:latin typeface="Arial" panose="020B0604020202020204" pitchFamily="34" charset="0"/>
                        </a:rPr>
                        <a:t>Rice</a:t>
                      </a:r>
                    </a:p>
                  </a:txBody>
                  <a:tcPr marL="0" marR="0" marT="0" marB="0" anchor="b"/>
                </a:tc>
                <a:tc>
                  <a:txBody>
                    <a:bodyPr/>
                    <a:lstStyle/>
                    <a:p>
                      <a:pPr algn="r" fontAlgn="b"/>
                      <a:r>
                        <a:rPr lang="en-US" sz="2000" b="0" i="0" u="none" strike="noStrike" dirty="0">
                          <a:effectLst/>
                          <a:latin typeface="Arial" panose="020B0604020202020204" pitchFamily="34" charset="0"/>
                        </a:rPr>
                        <a:t> 180,359 </a:t>
                      </a:r>
                    </a:p>
                  </a:txBody>
                  <a:tcPr marL="0" marR="0" marT="0" marB="0" anchor="b"/>
                </a:tc>
                <a:extLst>
                  <a:ext uri="{0D108BD9-81ED-4DB2-BD59-A6C34878D82A}">
                    <a16:rowId xmlns:a16="http://schemas.microsoft.com/office/drawing/2014/main" val="2394367297"/>
                  </a:ext>
                </a:extLst>
              </a:tr>
              <a:tr h="369628">
                <a:tc>
                  <a:txBody>
                    <a:bodyPr/>
                    <a:lstStyle/>
                    <a:p>
                      <a:pPr algn="l" fontAlgn="b"/>
                      <a:r>
                        <a:rPr lang="en-US" sz="2000" b="0" i="0" u="none" strike="noStrike" dirty="0">
                          <a:effectLst/>
                          <a:latin typeface="Arial" panose="020B0604020202020204" pitchFamily="34" charset="0"/>
                        </a:rPr>
                        <a:t>TAMU</a:t>
                      </a:r>
                    </a:p>
                  </a:txBody>
                  <a:tcPr marL="0" marR="0" marT="0" marB="0" anchor="b"/>
                </a:tc>
                <a:tc>
                  <a:txBody>
                    <a:bodyPr/>
                    <a:lstStyle/>
                    <a:p>
                      <a:pPr algn="r" fontAlgn="b"/>
                      <a:r>
                        <a:rPr lang="en-US" sz="2000" b="0" i="0" u="none" strike="noStrike" dirty="0">
                          <a:effectLst/>
                          <a:latin typeface="Arial" panose="020B0604020202020204" pitchFamily="34" charset="0"/>
                        </a:rPr>
                        <a:t> 281,158 </a:t>
                      </a:r>
                    </a:p>
                  </a:txBody>
                  <a:tcPr marL="0" marR="0" marT="0" marB="0" anchor="b"/>
                </a:tc>
                <a:extLst>
                  <a:ext uri="{0D108BD9-81ED-4DB2-BD59-A6C34878D82A}">
                    <a16:rowId xmlns:a16="http://schemas.microsoft.com/office/drawing/2014/main" val="3914691508"/>
                  </a:ext>
                </a:extLst>
              </a:tr>
              <a:tr h="369628">
                <a:tc>
                  <a:txBody>
                    <a:bodyPr/>
                    <a:lstStyle/>
                    <a:p>
                      <a:pPr algn="l" fontAlgn="b"/>
                      <a:r>
                        <a:rPr lang="en-US" sz="2000" b="0" i="0" u="none" strike="noStrike" dirty="0">
                          <a:effectLst/>
                          <a:latin typeface="Arial" panose="020B0604020202020204" pitchFamily="34" charset="0"/>
                        </a:rPr>
                        <a:t>UCLA</a:t>
                      </a:r>
                    </a:p>
                  </a:txBody>
                  <a:tcPr marL="0" marR="0" marT="0" marB="0" anchor="b"/>
                </a:tc>
                <a:tc>
                  <a:txBody>
                    <a:bodyPr/>
                    <a:lstStyle/>
                    <a:p>
                      <a:pPr algn="r" fontAlgn="b"/>
                      <a:r>
                        <a:rPr lang="en-US" sz="2000" b="0" i="0" u="none" strike="noStrike" dirty="0">
                          <a:effectLst/>
                          <a:latin typeface="Arial" panose="020B0604020202020204" pitchFamily="34" charset="0"/>
                        </a:rPr>
                        <a:t> 187,839 </a:t>
                      </a:r>
                    </a:p>
                  </a:txBody>
                  <a:tcPr marL="0" marR="0" marT="0" marB="0" anchor="b"/>
                </a:tc>
                <a:extLst>
                  <a:ext uri="{0D108BD9-81ED-4DB2-BD59-A6C34878D82A}">
                    <a16:rowId xmlns:a16="http://schemas.microsoft.com/office/drawing/2014/main" val="1680859466"/>
                  </a:ext>
                </a:extLst>
              </a:tr>
              <a:tr h="369628">
                <a:tc>
                  <a:txBody>
                    <a:bodyPr/>
                    <a:lstStyle/>
                    <a:p>
                      <a:pPr algn="l" fontAlgn="b"/>
                      <a:r>
                        <a:rPr lang="en-US" sz="2000" b="0" i="0" u="none" strike="noStrike" dirty="0">
                          <a:effectLst/>
                          <a:latin typeface="Arial" panose="020B0604020202020204" pitchFamily="34" charset="0"/>
                        </a:rPr>
                        <a:t>Virginia</a:t>
                      </a:r>
                    </a:p>
                  </a:txBody>
                  <a:tcPr marL="0" marR="0" marT="0" marB="0" anchor="b"/>
                </a:tc>
                <a:tc>
                  <a:txBody>
                    <a:bodyPr/>
                    <a:lstStyle/>
                    <a:p>
                      <a:pPr algn="r" fontAlgn="b"/>
                      <a:r>
                        <a:rPr lang="en-US" sz="2000" b="0" i="0" u="none" strike="noStrike" dirty="0">
                          <a:effectLst/>
                          <a:latin typeface="Arial" panose="020B0604020202020204" pitchFamily="34" charset="0"/>
                        </a:rPr>
                        <a:t> 26,162 </a:t>
                      </a:r>
                    </a:p>
                  </a:txBody>
                  <a:tcPr marL="0" marR="0" marT="0" marB="0" anchor="b"/>
                </a:tc>
                <a:extLst>
                  <a:ext uri="{0D108BD9-81ED-4DB2-BD59-A6C34878D82A}">
                    <a16:rowId xmlns:a16="http://schemas.microsoft.com/office/drawing/2014/main" val="2493833125"/>
                  </a:ext>
                </a:extLst>
              </a:tr>
              <a:tr h="369628">
                <a:tc>
                  <a:txBody>
                    <a:bodyPr/>
                    <a:lstStyle/>
                    <a:p>
                      <a:pPr algn="l" fontAlgn="b"/>
                      <a:r>
                        <a:rPr lang="en-US" sz="2000" b="0" i="0" u="none" strike="noStrike" dirty="0">
                          <a:effectLst/>
                          <a:latin typeface="Arial" panose="020B0604020202020204" pitchFamily="34" charset="0"/>
                        </a:rPr>
                        <a:t>Wisconsin</a:t>
                      </a:r>
                    </a:p>
                  </a:txBody>
                  <a:tcPr marL="0" marR="0" marT="0" marB="0" anchor="b"/>
                </a:tc>
                <a:tc>
                  <a:txBody>
                    <a:bodyPr/>
                    <a:lstStyle/>
                    <a:p>
                      <a:pPr algn="r" fontAlgn="b"/>
                      <a:r>
                        <a:rPr lang="en-US" sz="2000" b="0" i="0" u="none" strike="noStrike" dirty="0">
                          <a:effectLst/>
                          <a:latin typeface="Arial" panose="020B0604020202020204" pitchFamily="34" charset="0"/>
                        </a:rPr>
                        <a:t> 27,818 </a:t>
                      </a:r>
                    </a:p>
                  </a:txBody>
                  <a:tcPr marL="0" marR="0" marT="0" marB="0" anchor="b"/>
                </a:tc>
                <a:extLst>
                  <a:ext uri="{0D108BD9-81ED-4DB2-BD59-A6C34878D82A}">
                    <a16:rowId xmlns:a16="http://schemas.microsoft.com/office/drawing/2014/main" val="4217112526"/>
                  </a:ext>
                </a:extLst>
              </a:tr>
              <a:tr h="369628">
                <a:tc>
                  <a:txBody>
                    <a:bodyPr/>
                    <a:lstStyle/>
                    <a:p>
                      <a:pPr algn="l" fontAlgn="b"/>
                      <a:r>
                        <a:rPr lang="en-US" sz="2000" b="1" i="0" u="none" strike="noStrike" dirty="0">
                          <a:effectLst/>
                          <a:latin typeface="Arial" panose="020B0604020202020204" pitchFamily="34" charset="0"/>
                        </a:rPr>
                        <a:t>Total </a:t>
                      </a:r>
                    </a:p>
                  </a:txBody>
                  <a:tcPr marL="0" marR="0" marT="0" marB="0" anchor="b"/>
                </a:tc>
                <a:tc>
                  <a:txBody>
                    <a:bodyPr/>
                    <a:lstStyle/>
                    <a:p>
                      <a:pPr algn="r" fontAlgn="b"/>
                      <a:r>
                        <a:rPr lang="en-US" sz="2000" b="1" i="0" u="none" strike="noStrike" dirty="0">
                          <a:effectLst/>
                          <a:latin typeface="Arial" panose="020B0604020202020204" pitchFamily="34" charset="0"/>
                        </a:rPr>
                        <a:t> 828,868 </a:t>
                      </a:r>
                    </a:p>
                  </a:txBody>
                  <a:tcPr marL="0" marR="0" marT="0" marB="0" anchor="b"/>
                </a:tc>
                <a:extLst>
                  <a:ext uri="{0D108BD9-81ED-4DB2-BD59-A6C34878D82A}">
                    <a16:rowId xmlns:a16="http://schemas.microsoft.com/office/drawing/2014/main" val="740211741"/>
                  </a:ext>
                </a:extLst>
              </a:tr>
            </a:tbl>
          </a:graphicData>
        </a:graphic>
      </p:graphicFrame>
      <p:pic>
        <p:nvPicPr>
          <p:cNvPr id="5" name="Picture 4">
            <a:extLst>
              <a:ext uri="{FF2B5EF4-FFF2-40B4-BE49-F238E27FC236}">
                <a16:creationId xmlns:a16="http://schemas.microsoft.com/office/drawing/2014/main" id="{860D64B9-DA16-AC49-ACCC-06E010D50C37}"/>
              </a:ext>
            </a:extLst>
          </p:cNvPr>
          <p:cNvPicPr>
            <a:picLocks noChangeAspect="1"/>
          </p:cNvPicPr>
          <p:nvPr/>
        </p:nvPicPr>
        <p:blipFill rotWithShape="1">
          <a:blip r:embed="rId2"/>
          <a:srcRect l="7742" t="58974" r="16021" b="25718"/>
          <a:stretch/>
        </p:blipFill>
        <p:spPr>
          <a:xfrm>
            <a:off x="514414" y="918830"/>
            <a:ext cx="7799123" cy="2026674"/>
          </a:xfrm>
          <a:prstGeom prst="rect">
            <a:avLst/>
          </a:prstGeom>
        </p:spPr>
      </p:pic>
      <p:sp>
        <p:nvSpPr>
          <p:cNvPr id="6" name="TextBox 5">
            <a:extLst>
              <a:ext uri="{FF2B5EF4-FFF2-40B4-BE49-F238E27FC236}">
                <a16:creationId xmlns:a16="http://schemas.microsoft.com/office/drawing/2014/main" id="{09D0C27E-AA07-4449-97C6-9B27FA8CA873}"/>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1a, 1b</a:t>
            </a:r>
          </a:p>
        </p:txBody>
      </p:sp>
    </p:spTree>
    <p:extLst>
      <p:ext uri="{BB962C8B-B14F-4D97-AF65-F5344CB8AC3E}">
        <p14:creationId xmlns:p14="http://schemas.microsoft.com/office/powerpoint/2010/main" val="365365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0326832-4544-C141-B511-F676953EB4EF}"/>
              </a:ext>
            </a:extLst>
          </p:cNvPr>
          <p:cNvSpPr>
            <a:spLocks noGrp="1"/>
          </p:cNvSpPr>
          <p:nvPr>
            <p:ph idx="1"/>
          </p:nvPr>
        </p:nvSpPr>
        <p:spPr>
          <a:xfrm>
            <a:off x="319038" y="923906"/>
            <a:ext cx="5680113" cy="4706332"/>
          </a:xfrm>
        </p:spPr>
        <p:txBody>
          <a:bodyPr>
            <a:normAutofit fontScale="85000" lnSpcReduction="20000"/>
          </a:bodyPr>
          <a:lstStyle/>
          <a:p>
            <a:r>
              <a:rPr lang="en-US" dirty="0"/>
              <a:t>CSC ODMB pre-production board (OSU + UCSB)</a:t>
            </a:r>
          </a:p>
          <a:p>
            <a:pPr lvl="1"/>
            <a:r>
              <a:rPr lang="en-US" dirty="0"/>
              <a:t>Pre-production ODMB7 manufactured in 2020 </a:t>
            </a:r>
          </a:p>
          <a:p>
            <a:pPr lvl="2"/>
            <a:r>
              <a:rPr lang="en-US" dirty="0"/>
              <a:t>Passed comprehensive testing, only small tweaks for production</a:t>
            </a:r>
          </a:p>
          <a:p>
            <a:pPr lvl="2"/>
            <a:r>
              <a:rPr lang="en-US" dirty="0"/>
              <a:t>Firmware development and testing the interfaces with new and legacy CSC components</a:t>
            </a:r>
          </a:p>
          <a:p>
            <a:pPr lvl="2"/>
            <a:r>
              <a:rPr lang="en-US" dirty="0"/>
              <a:t>Radiation qualification completed in April’21</a:t>
            </a:r>
          </a:p>
          <a:p>
            <a:pPr lvl="1"/>
            <a:r>
              <a:rPr lang="en-US" dirty="0"/>
              <a:t>Procurement to manufacture the pre-production ODMB5 (the second flavor of ODMB) has been green lighted</a:t>
            </a:r>
          </a:p>
          <a:p>
            <a:pPr lvl="2"/>
            <a:r>
              <a:rPr lang="en-US" dirty="0"/>
              <a:t>Some delay due to the FPGAs long lead time</a:t>
            </a:r>
          </a:p>
          <a:p>
            <a:pPr lvl="1"/>
            <a:r>
              <a:rPr lang="en-US" dirty="0"/>
              <a:t>Testing and integration </a:t>
            </a:r>
          </a:p>
          <a:p>
            <a:pPr lvl="2"/>
            <a:r>
              <a:rPr lang="en-US" dirty="0"/>
              <a:t>Production testing setup at UCSB</a:t>
            </a:r>
          </a:p>
          <a:p>
            <a:pPr lvl="2"/>
            <a:r>
              <a:rPr lang="en-US" dirty="0"/>
              <a:t>Full ATCA test stand at CERN for integration</a:t>
            </a:r>
          </a:p>
          <a:p>
            <a:pPr lvl="1"/>
            <a:r>
              <a:rPr lang="en-US" dirty="0"/>
              <a:t>4-6 months behind the original baseline</a:t>
            </a:r>
          </a:p>
          <a:p>
            <a:pPr lvl="2"/>
            <a:r>
              <a:rPr lang="en-US" dirty="0"/>
              <a:t>Still a comfortably large float</a:t>
            </a:r>
          </a:p>
        </p:txBody>
      </p:sp>
      <p:sp>
        <p:nvSpPr>
          <p:cNvPr id="7" name="Title 6">
            <a:extLst>
              <a:ext uri="{FF2B5EF4-FFF2-40B4-BE49-F238E27FC236}">
                <a16:creationId xmlns:a16="http://schemas.microsoft.com/office/drawing/2014/main" id="{9F5273E3-1353-6941-BC1D-2A5A508D3F57}"/>
              </a:ext>
            </a:extLst>
          </p:cNvPr>
          <p:cNvSpPr>
            <a:spLocks noGrp="1"/>
          </p:cNvSpPr>
          <p:nvPr>
            <p:ph type="title"/>
          </p:nvPr>
        </p:nvSpPr>
        <p:spPr/>
        <p:txBody>
          <a:bodyPr/>
          <a:lstStyle/>
          <a:p>
            <a:r>
              <a:rPr lang="en-US" dirty="0"/>
              <a:t>Progress Summary: CSC ODMB</a:t>
            </a:r>
          </a:p>
        </p:txBody>
      </p:sp>
      <p:pic>
        <p:nvPicPr>
          <p:cNvPr id="11" name="Picture 10">
            <a:extLst>
              <a:ext uri="{FF2B5EF4-FFF2-40B4-BE49-F238E27FC236}">
                <a16:creationId xmlns:a16="http://schemas.microsoft.com/office/drawing/2014/main" id="{2EA987DC-CB4E-A542-AD41-48182BE00D7A}"/>
              </a:ext>
            </a:extLst>
          </p:cNvPr>
          <p:cNvPicPr>
            <a:picLocks noChangeAspect="1"/>
          </p:cNvPicPr>
          <p:nvPr/>
        </p:nvPicPr>
        <p:blipFill rotWithShape="1">
          <a:blip r:embed="rId2"/>
          <a:srcRect b="9032"/>
          <a:stretch/>
        </p:blipFill>
        <p:spPr>
          <a:xfrm>
            <a:off x="319039" y="5156906"/>
            <a:ext cx="4523794" cy="1444640"/>
          </a:xfrm>
          <a:prstGeom prst="rect">
            <a:avLst/>
          </a:prstGeom>
        </p:spPr>
      </p:pic>
      <p:pic>
        <p:nvPicPr>
          <p:cNvPr id="2" name="Picture 1">
            <a:extLst>
              <a:ext uri="{FF2B5EF4-FFF2-40B4-BE49-F238E27FC236}">
                <a16:creationId xmlns:a16="http://schemas.microsoft.com/office/drawing/2014/main" id="{89BE1688-8857-E94D-927E-665BDFD410CD}"/>
              </a:ext>
            </a:extLst>
          </p:cNvPr>
          <p:cNvPicPr>
            <a:picLocks noChangeAspect="1"/>
          </p:cNvPicPr>
          <p:nvPr/>
        </p:nvPicPr>
        <p:blipFill>
          <a:blip r:embed="rId3"/>
          <a:stretch>
            <a:fillRect/>
          </a:stretch>
        </p:blipFill>
        <p:spPr>
          <a:xfrm>
            <a:off x="5999152" y="987670"/>
            <a:ext cx="3078547" cy="2582007"/>
          </a:xfrm>
          <a:prstGeom prst="rect">
            <a:avLst/>
          </a:prstGeom>
        </p:spPr>
      </p:pic>
      <p:pic>
        <p:nvPicPr>
          <p:cNvPr id="10" name="Picture 9">
            <a:extLst>
              <a:ext uri="{FF2B5EF4-FFF2-40B4-BE49-F238E27FC236}">
                <a16:creationId xmlns:a16="http://schemas.microsoft.com/office/drawing/2014/main" id="{AE33B109-1CB8-F34D-BD38-A28FDA3B32B2}"/>
              </a:ext>
            </a:extLst>
          </p:cNvPr>
          <p:cNvPicPr>
            <a:picLocks noChangeAspect="1"/>
          </p:cNvPicPr>
          <p:nvPr/>
        </p:nvPicPr>
        <p:blipFill>
          <a:blip r:embed="rId4"/>
          <a:stretch>
            <a:fillRect/>
          </a:stretch>
        </p:blipFill>
        <p:spPr>
          <a:xfrm>
            <a:off x="5826499" y="4039306"/>
            <a:ext cx="3251200" cy="2235200"/>
          </a:xfrm>
          <a:prstGeom prst="rect">
            <a:avLst/>
          </a:prstGeom>
        </p:spPr>
      </p:pic>
      <p:sp>
        <p:nvSpPr>
          <p:cNvPr id="12" name="TextBox 11">
            <a:extLst>
              <a:ext uri="{FF2B5EF4-FFF2-40B4-BE49-F238E27FC236}">
                <a16:creationId xmlns:a16="http://schemas.microsoft.com/office/drawing/2014/main" id="{865FCCAF-6B12-5D47-BDEF-619D34E2467D}"/>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358573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7D3DE9-0F1A-D242-9111-65D8344E3C70}"/>
              </a:ext>
            </a:extLst>
          </p:cNvPr>
          <p:cNvSpPr>
            <a:spLocks noGrp="1"/>
          </p:cNvSpPr>
          <p:nvPr>
            <p:ph type="title"/>
          </p:nvPr>
        </p:nvSpPr>
        <p:spPr/>
        <p:txBody>
          <a:bodyPr/>
          <a:lstStyle/>
          <a:p>
            <a:r>
              <a:rPr lang="en-US" dirty="0"/>
              <a:t>CSC ODMB7: Radiation Testing</a:t>
            </a:r>
          </a:p>
        </p:txBody>
      </p:sp>
      <p:pic>
        <p:nvPicPr>
          <p:cNvPr id="7" name="Picture 6">
            <a:extLst>
              <a:ext uri="{FF2B5EF4-FFF2-40B4-BE49-F238E27FC236}">
                <a16:creationId xmlns:a16="http://schemas.microsoft.com/office/drawing/2014/main" id="{92ECA466-DDEE-1E4E-B43F-336C46300C4B}"/>
              </a:ext>
            </a:extLst>
          </p:cNvPr>
          <p:cNvPicPr>
            <a:picLocks noChangeAspect="1"/>
          </p:cNvPicPr>
          <p:nvPr/>
        </p:nvPicPr>
        <p:blipFill>
          <a:blip r:embed="rId2"/>
          <a:stretch>
            <a:fillRect/>
          </a:stretch>
        </p:blipFill>
        <p:spPr>
          <a:xfrm>
            <a:off x="45663" y="1250654"/>
            <a:ext cx="5494519" cy="4435038"/>
          </a:xfrm>
          <a:prstGeom prst="rect">
            <a:avLst/>
          </a:prstGeom>
        </p:spPr>
      </p:pic>
      <p:pic>
        <p:nvPicPr>
          <p:cNvPr id="8" name="Picture 7">
            <a:extLst>
              <a:ext uri="{FF2B5EF4-FFF2-40B4-BE49-F238E27FC236}">
                <a16:creationId xmlns:a16="http://schemas.microsoft.com/office/drawing/2014/main" id="{DBA4F389-D137-6E49-BC70-B06D014DE229}"/>
              </a:ext>
            </a:extLst>
          </p:cNvPr>
          <p:cNvPicPr>
            <a:picLocks noChangeAspect="1"/>
          </p:cNvPicPr>
          <p:nvPr/>
        </p:nvPicPr>
        <p:blipFill>
          <a:blip r:embed="rId3"/>
          <a:stretch>
            <a:fillRect/>
          </a:stretch>
        </p:blipFill>
        <p:spPr>
          <a:xfrm>
            <a:off x="5590503" y="1218754"/>
            <a:ext cx="3483153" cy="2620554"/>
          </a:xfrm>
          <a:prstGeom prst="rect">
            <a:avLst/>
          </a:prstGeom>
        </p:spPr>
      </p:pic>
      <p:pic>
        <p:nvPicPr>
          <p:cNvPr id="9" name="Picture 8">
            <a:extLst>
              <a:ext uri="{FF2B5EF4-FFF2-40B4-BE49-F238E27FC236}">
                <a16:creationId xmlns:a16="http://schemas.microsoft.com/office/drawing/2014/main" id="{128300DB-6AD6-6A4C-B4A6-28345FA8B28F}"/>
              </a:ext>
            </a:extLst>
          </p:cNvPr>
          <p:cNvPicPr>
            <a:picLocks noChangeAspect="1"/>
          </p:cNvPicPr>
          <p:nvPr/>
        </p:nvPicPr>
        <p:blipFill>
          <a:blip r:embed="rId4"/>
          <a:stretch>
            <a:fillRect/>
          </a:stretch>
        </p:blipFill>
        <p:spPr>
          <a:xfrm>
            <a:off x="5540182" y="4093255"/>
            <a:ext cx="3531937" cy="2139450"/>
          </a:xfrm>
          <a:prstGeom prst="rect">
            <a:avLst/>
          </a:prstGeom>
        </p:spPr>
      </p:pic>
      <p:sp>
        <p:nvSpPr>
          <p:cNvPr id="10" name="TextBox 9">
            <a:extLst>
              <a:ext uri="{FF2B5EF4-FFF2-40B4-BE49-F238E27FC236}">
                <a16:creationId xmlns:a16="http://schemas.microsoft.com/office/drawing/2014/main" id="{4EFC2CDC-85A5-C244-A94B-0FDE522DD25C}"/>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36308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9EFD89A-8C61-8542-8392-DF59154964ED}"/>
              </a:ext>
            </a:extLst>
          </p:cNvPr>
          <p:cNvSpPr>
            <a:spLocks noGrp="1"/>
          </p:cNvSpPr>
          <p:nvPr>
            <p:ph idx="1"/>
          </p:nvPr>
        </p:nvSpPr>
        <p:spPr>
          <a:xfrm>
            <a:off x="201705" y="1042605"/>
            <a:ext cx="8682085" cy="5542301"/>
          </a:xfrm>
        </p:spPr>
        <p:txBody>
          <a:bodyPr>
            <a:normAutofit fontScale="62500" lnSpcReduction="20000"/>
          </a:bodyPr>
          <a:lstStyle/>
          <a:p>
            <a:r>
              <a:rPr lang="en-US" dirty="0"/>
              <a:t>Not in MREFC scope, but an important pre-requisite for the success of LS-3 upgrades: new </a:t>
            </a:r>
            <a:r>
              <a:rPr lang="en-US" dirty="0" err="1"/>
              <a:t>xDCFEB</a:t>
            </a:r>
            <a:r>
              <a:rPr lang="en-US" dirty="0"/>
              <a:t> boards and OTMB boards become interfaces for the LS-3 deliverables </a:t>
            </a:r>
          </a:p>
          <a:p>
            <a:r>
              <a:rPr lang="en-US" dirty="0"/>
              <a:t>CSC LS-2 upgrades installation have been completed, testing and commissioning progressing very well</a:t>
            </a:r>
          </a:p>
          <a:p>
            <a:pPr marL="457200" lvl="1" indent="0">
              <a:buNone/>
            </a:pPr>
            <a:endParaRPr lang="en-US" dirty="0"/>
          </a:p>
          <a:p>
            <a:pPr marL="457200" lvl="1"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Various isolated issues typical for re-commissioning are being identified and resolved </a:t>
            </a:r>
          </a:p>
          <a:p>
            <a:pPr lvl="1"/>
            <a:r>
              <a:rPr lang="en-US" dirty="0"/>
              <a:t>E.g. </a:t>
            </a:r>
            <a:r>
              <a:rPr lang="en-US" dirty="0" err="1"/>
              <a:t>fuseholders</a:t>
            </a:r>
            <a:r>
              <a:rPr lang="en-US" dirty="0"/>
              <a:t> inside junction boxes for LV in station 1 heating up due to increased resistance (and also increased currents with new electronics) – replaced with unused spares solved the problem indicating aging – looking for an alternative part</a:t>
            </a:r>
          </a:p>
          <a:p>
            <a:r>
              <a:rPr lang="en-US" dirty="0"/>
              <a:t>Firmware and software updates and upgrades</a:t>
            </a:r>
          </a:p>
          <a:p>
            <a:pPr lvl="1"/>
            <a:r>
              <a:rPr lang="en-US" dirty="0"/>
              <a:t>DCS, GEM-CSC interface development etc.</a:t>
            </a:r>
          </a:p>
        </p:txBody>
      </p:sp>
      <p:sp>
        <p:nvSpPr>
          <p:cNvPr id="2" name="Title 1">
            <a:extLst>
              <a:ext uri="{FF2B5EF4-FFF2-40B4-BE49-F238E27FC236}">
                <a16:creationId xmlns:a16="http://schemas.microsoft.com/office/drawing/2014/main" id="{AED8F4AD-B239-FE42-B459-E9725F53CF04}"/>
              </a:ext>
            </a:extLst>
          </p:cNvPr>
          <p:cNvSpPr>
            <a:spLocks noGrp="1"/>
          </p:cNvSpPr>
          <p:nvPr>
            <p:ph type="title"/>
          </p:nvPr>
        </p:nvSpPr>
        <p:spPr/>
        <p:txBody>
          <a:bodyPr/>
          <a:lstStyle/>
          <a:p>
            <a:r>
              <a:rPr lang="en-US" dirty="0"/>
              <a:t>CSC LS-2 Upgrades</a:t>
            </a:r>
          </a:p>
        </p:txBody>
      </p:sp>
      <p:pic>
        <p:nvPicPr>
          <p:cNvPr id="8" name="Picture 7">
            <a:extLst>
              <a:ext uri="{FF2B5EF4-FFF2-40B4-BE49-F238E27FC236}">
                <a16:creationId xmlns:a16="http://schemas.microsoft.com/office/drawing/2014/main" id="{5A42AD87-4859-3046-9EE4-F9343E0DA81B}"/>
              </a:ext>
            </a:extLst>
          </p:cNvPr>
          <p:cNvPicPr>
            <a:picLocks noChangeAspect="1"/>
          </p:cNvPicPr>
          <p:nvPr/>
        </p:nvPicPr>
        <p:blipFill>
          <a:blip r:embed="rId2"/>
          <a:stretch>
            <a:fillRect/>
          </a:stretch>
        </p:blipFill>
        <p:spPr>
          <a:xfrm>
            <a:off x="3429698" y="1939058"/>
            <a:ext cx="5390436" cy="2416071"/>
          </a:xfrm>
          <a:prstGeom prst="rect">
            <a:avLst/>
          </a:prstGeom>
        </p:spPr>
      </p:pic>
      <p:pic>
        <p:nvPicPr>
          <p:cNvPr id="9" name="Picture 8">
            <a:extLst>
              <a:ext uri="{FF2B5EF4-FFF2-40B4-BE49-F238E27FC236}">
                <a16:creationId xmlns:a16="http://schemas.microsoft.com/office/drawing/2014/main" id="{89BFD226-B41B-F249-802C-8D0442001F73}"/>
              </a:ext>
            </a:extLst>
          </p:cNvPr>
          <p:cNvPicPr>
            <a:picLocks noChangeAspect="1"/>
          </p:cNvPicPr>
          <p:nvPr/>
        </p:nvPicPr>
        <p:blipFill>
          <a:blip r:embed="rId3"/>
          <a:stretch>
            <a:fillRect/>
          </a:stretch>
        </p:blipFill>
        <p:spPr>
          <a:xfrm>
            <a:off x="459490" y="2231663"/>
            <a:ext cx="1468417" cy="1275837"/>
          </a:xfrm>
          <a:prstGeom prst="rect">
            <a:avLst/>
          </a:prstGeom>
        </p:spPr>
      </p:pic>
      <p:pic>
        <p:nvPicPr>
          <p:cNvPr id="10" name="Picture 9">
            <a:extLst>
              <a:ext uri="{FF2B5EF4-FFF2-40B4-BE49-F238E27FC236}">
                <a16:creationId xmlns:a16="http://schemas.microsoft.com/office/drawing/2014/main" id="{5C03304E-2858-414E-8B50-0DEE5FBB32D6}"/>
              </a:ext>
            </a:extLst>
          </p:cNvPr>
          <p:cNvPicPr>
            <a:picLocks noChangeAspect="1"/>
          </p:cNvPicPr>
          <p:nvPr/>
        </p:nvPicPr>
        <p:blipFill>
          <a:blip r:embed="rId4"/>
          <a:stretch>
            <a:fillRect/>
          </a:stretch>
        </p:blipFill>
        <p:spPr>
          <a:xfrm>
            <a:off x="1991563" y="2366370"/>
            <a:ext cx="1508320" cy="2157596"/>
          </a:xfrm>
          <a:prstGeom prst="rect">
            <a:avLst/>
          </a:prstGeom>
        </p:spPr>
      </p:pic>
      <p:pic>
        <p:nvPicPr>
          <p:cNvPr id="11" name="Picture 10">
            <a:extLst>
              <a:ext uri="{FF2B5EF4-FFF2-40B4-BE49-F238E27FC236}">
                <a16:creationId xmlns:a16="http://schemas.microsoft.com/office/drawing/2014/main" id="{9057A2CD-58C1-794D-A062-C5FB5DBAD065}"/>
              </a:ext>
            </a:extLst>
          </p:cNvPr>
          <p:cNvPicPr>
            <a:picLocks noChangeAspect="1"/>
          </p:cNvPicPr>
          <p:nvPr/>
        </p:nvPicPr>
        <p:blipFill>
          <a:blip r:embed="rId5"/>
          <a:stretch>
            <a:fillRect/>
          </a:stretch>
        </p:blipFill>
        <p:spPr>
          <a:xfrm>
            <a:off x="680773" y="3641051"/>
            <a:ext cx="903532" cy="1113655"/>
          </a:xfrm>
          <a:prstGeom prst="rect">
            <a:avLst/>
          </a:prstGeom>
        </p:spPr>
      </p:pic>
    </p:spTree>
    <p:extLst>
      <p:ext uri="{BB962C8B-B14F-4D97-AF65-F5344CB8AC3E}">
        <p14:creationId xmlns:p14="http://schemas.microsoft.com/office/powerpoint/2010/main" val="346410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2BB2E9-C8A4-7A44-B182-606EE3D7D462}"/>
              </a:ext>
            </a:extLst>
          </p:cNvPr>
          <p:cNvSpPr>
            <a:spLocks noGrp="1"/>
          </p:cNvSpPr>
          <p:nvPr>
            <p:ph idx="1"/>
          </p:nvPr>
        </p:nvSpPr>
        <p:spPr>
          <a:xfrm>
            <a:off x="295593" y="975523"/>
            <a:ext cx="6937745" cy="5513470"/>
          </a:xfrm>
        </p:spPr>
        <p:txBody>
          <a:bodyPr>
            <a:normAutofit fontScale="62500" lnSpcReduction="20000"/>
          </a:bodyPr>
          <a:lstStyle/>
          <a:p>
            <a:r>
              <a:rPr lang="en-US" dirty="0"/>
              <a:t>“Early” Phase-2 project </a:t>
            </a:r>
          </a:p>
          <a:p>
            <a:pPr lvl="1"/>
            <a:r>
              <a:rPr lang="en-US" dirty="0"/>
              <a:t>System installation in late 2023, a demonstrator chamber to be installed in Fall’21</a:t>
            </a:r>
          </a:p>
          <a:p>
            <a:r>
              <a:rPr lang="en-US" dirty="0"/>
              <a:t>In CMS, GE21 is now nearly completely in construction phase:</a:t>
            </a:r>
          </a:p>
          <a:p>
            <a:pPr lvl="1"/>
            <a:r>
              <a:rPr lang="en-US" dirty="0"/>
              <a:t>Infrastructure and services released by a PRR in 2018</a:t>
            </a:r>
          </a:p>
          <a:p>
            <a:pPr lvl="1"/>
            <a:r>
              <a:rPr lang="en-US" dirty="0"/>
              <a:t>Chamber production released in EDR in 2019</a:t>
            </a:r>
          </a:p>
          <a:p>
            <a:pPr lvl="1"/>
            <a:r>
              <a:rPr lang="en-US" dirty="0"/>
              <a:t>Electronics production released in ESR in Jan.2021</a:t>
            </a:r>
          </a:p>
          <a:p>
            <a:pPr lvl="2"/>
            <a:r>
              <a:rPr lang="en-US" dirty="0"/>
              <a:t>US scope elements approved in Jul.2020 in a special PRR to allow acquisition of </a:t>
            </a:r>
          </a:p>
          <a:p>
            <a:pPr lvl="3"/>
            <a:r>
              <a:rPr lang="en-US" dirty="0"/>
              <a:t>Long lead items (FPGAs mainly) for the </a:t>
            </a:r>
            <a:r>
              <a:rPr lang="en-US" dirty="0" err="1"/>
              <a:t>Optohybrid</a:t>
            </a:r>
            <a:r>
              <a:rPr lang="en-US" dirty="0"/>
              <a:t> (OH) Board</a:t>
            </a:r>
          </a:p>
          <a:p>
            <a:pPr lvl="3"/>
            <a:r>
              <a:rPr lang="en-US" dirty="0"/>
              <a:t>The on-chamber and on-disc parts of the optical fiber plant to install the on-disc fibers ahead of schedule in LS-2 to shorten the time required for installation in 2024)</a:t>
            </a:r>
          </a:p>
          <a:p>
            <a:pPr lvl="1"/>
            <a:r>
              <a:rPr lang="en-US" dirty="0"/>
              <a:t>The only item left is the backend that has been kicked into a separate PRR in the future:</a:t>
            </a:r>
          </a:p>
          <a:p>
            <a:pPr lvl="2"/>
            <a:r>
              <a:rPr lang="en-US" dirty="0"/>
              <a:t>We have been planning to use one of the existing CMS ATCA boards from the trigger project, but the pre-production boards are behind schedule</a:t>
            </a:r>
          </a:p>
          <a:p>
            <a:pPr lvl="2"/>
            <a:r>
              <a:rPr lang="en-US" dirty="0"/>
              <a:t>CMS ESR review agreed with us that the interface with the backend is not a concern for the rest of the system</a:t>
            </a:r>
          </a:p>
          <a:p>
            <a:pPr lvl="2"/>
            <a:r>
              <a:rPr lang="en-US" dirty="0"/>
              <a:t>Schedule delay is not a concern as it is all off-detector and there is a very substantial float</a:t>
            </a:r>
          </a:p>
          <a:p>
            <a:r>
              <a:rPr lang="en-US" dirty="0"/>
              <a:t>Construction schedule is behind but is picking up steam:</a:t>
            </a:r>
          </a:p>
          <a:p>
            <a:pPr lvl="1"/>
            <a:r>
              <a:rPr lang="en-US" dirty="0"/>
              <a:t>After initial delays due to COVID and funding availability (India, in particular has been a concern), chamber components production is ramping up </a:t>
            </a:r>
          </a:p>
          <a:p>
            <a:pPr lvl="1"/>
            <a:r>
              <a:rPr lang="en-US" dirty="0"/>
              <a:t>Electronics production: the VFAT3 (front end ASIC) manufacturing schedule slipped due to availability reductions at TSMC, but the delay is not as large as originally expected</a:t>
            </a:r>
          </a:p>
          <a:p>
            <a:pPr lvl="1"/>
            <a:r>
              <a:rPr lang="en-US" dirty="0"/>
              <a:t>Chamber assembly to start in Dec.2021 (need-by date for the US-built OH board) </a:t>
            </a:r>
          </a:p>
        </p:txBody>
      </p:sp>
      <p:sp>
        <p:nvSpPr>
          <p:cNvPr id="4" name="Title 3">
            <a:extLst>
              <a:ext uri="{FF2B5EF4-FFF2-40B4-BE49-F238E27FC236}">
                <a16:creationId xmlns:a16="http://schemas.microsoft.com/office/drawing/2014/main" id="{1FCCD239-1CA9-8342-B467-79EC80F45A45}"/>
              </a:ext>
            </a:extLst>
          </p:cNvPr>
          <p:cNvSpPr>
            <a:spLocks noGrp="1"/>
          </p:cNvSpPr>
          <p:nvPr>
            <p:ph type="title"/>
          </p:nvPr>
        </p:nvSpPr>
        <p:spPr/>
        <p:txBody>
          <a:bodyPr/>
          <a:lstStyle/>
          <a:p>
            <a:r>
              <a:rPr lang="en-US" dirty="0"/>
              <a:t>Progress Summary: GEM GE21</a:t>
            </a:r>
          </a:p>
        </p:txBody>
      </p:sp>
      <p:pic>
        <p:nvPicPr>
          <p:cNvPr id="7" name="Picture 6">
            <a:extLst>
              <a:ext uri="{FF2B5EF4-FFF2-40B4-BE49-F238E27FC236}">
                <a16:creationId xmlns:a16="http://schemas.microsoft.com/office/drawing/2014/main" id="{3152BDBC-7527-7F45-B10E-130D4D5C134C}"/>
              </a:ext>
            </a:extLst>
          </p:cNvPr>
          <p:cNvPicPr>
            <a:picLocks noChangeAspect="1"/>
          </p:cNvPicPr>
          <p:nvPr/>
        </p:nvPicPr>
        <p:blipFill rotWithShape="1">
          <a:blip r:embed="rId2"/>
          <a:srcRect t="19632"/>
          <a:stretch/>
        </p:blipFill>
        <p:spPr>
          <a:xfrm>
            <a:off x="7268308" y="878669"/>
            <a:ext cx="1799672" cy="1925726"/>
          </a:xfrm>
          <a:prstGeom prst="rect">
            <a:avLst/>
          </a:prstGeom>
        </p:spPr>
      </p:pic>
      <p:pic>
        <p:nvPicPr>
          <p:cNvPr id="8" name="Google Shape;56;p13">
            <a:extLst>
              <a:ext uri="{FF2B5EF4-FFF2-40B4-BE49-F238E27FC236}">
                <a16:creationId xmlns:a16="http://schemas.microsoft.com/office/drawing/2014/main" id="{FA737C49-565B-C043-BA08-CBAB2769D2FE}"/>
              </a:ext>
            </a:extLst>
          </p:cNvPr>
          <p:cNvPicPr preferRelativeResize="0"/>
          <p:nvPr/>
        </p:nvPicPr>
        <p:blipFill rotWithShape="1">
          <a:blip r:embed="rId3">
            <a:alphaModFix/>
          </a:blip>
          <a:srcRect t="3471"/>
          <a:stretch/>
        </p:blipFill>
        <p:spPr>
          <a:xfrm>
            <a:off x="7141398" y="2914179"/>
            <a:ext cx="1926582" cy="1771497"/>
          </a:xfrm>
          <a:prstGeom prst="rect">
            <a:avLst/>
          </a:prstGeom>
          <a:noFill/>
          <a:ln>
            <a:noFill/>
          </a:ln>
        </p:spPr>
      </p:pic>
      <p:sp>
        <p:nvSpPr>
          <p:cNvPr id="9" name="TextBox 8">
            <a:extLst>
              <a:ext uri="{FF2B5EF4-FFF2-40B4-BE49-F238E27FC236}">
                <a16:creationId xmlns:a16="http://schemas.microsoft.com/office/drawing/2014/main" id="{E6535A65-7CAA-9643-B34C-DE671456AC7B}"/>
              </a:ext>
            </a:extLst>
          </p:cNvPr>
          <p:cNvSpPr txBox="1"/>
          <p:nvPr/>
        </p:nvSpPr>
        <p:spPr>
          <a:xfrm rot="16200000">
            <a:off x="6350711" y="3711061"/>
            <a:ext cx="1858374" cy="276999"/>
          </a:xfrm>
          <a:prstGeom prst="rect">
            <a:avLst/>
          </a:prstGeom>
          <a:noFill/>
        </p:spPr>
        <p:txBody>
          <a:bodyPr wrap="square" rtlCol="0">
            <a:spAutoFit/>
          </a:bodyPr>
          <a:lstStyle/>
          <a:p>
            <a:r>
              <a:rPr lang="en-US" sz="1200" i="1" dirty="0" err="1"/>
              <a:t>APx</a:t>
            </a:r>
            <a:r>
              <a:rPr lang="en-US" sz="1200" i="1" dirty="0"/>
              <a:t> prototype (Wisconsin)</a:t>
            </a:r>
          </a:p>
        </p:txBody>
      </p:sp>
      <p:pic>
        <p:nvPicPr>
          <p:cNvPr id="10" name="Picture 9">
            <a:extLst>
              <a:ext uri="{FF2B5EF4-FFF2-40B4-BE49-F238E27FC236}">
                <a16:creationId xmlns:a16="http://schemas.microsoft.com/office/drawing/2014/main" id="{27A03FB3-070D-4A48-B79D-28E557D8FB7C}"/>
              </a:ext>
            </a:extLst>
          </p:cNvPr>
          <p:cNvPicPr>
            <a:picLocks noChangeAspect="1"/>
          </p:cNvPicPr>
          <p:nvPr/>
        </p:nvPicPr>
        <p:blipFill rotWithShape="1">
          <a:blip r:embed="rId4"/>
          <a:srcRect t="16408" b="27218"/>
          <a:stretch/>
        </p:blipFill>
        <p:spPr>
          <a:xfrm>
            <a:off x="7413363" y="4750424"/>
            <a:ext cx="1635029" cy="1638632"/>
          </a:xfrm>
          <a:prstGeom prst="rect">
            <a:avLst/>
          </a:prstGeom>
        </p:spPr>
      </p:pic>
      <p:sp>
        <p:nvSpPr>
          <p:cNvPr id="11" name="TextBox 10">
            <a:extLst>
              <a:ext uri="{FF2B5EF4-FFF2-40B4-BE49-F238E27FC236}">
                <a16:creationId xmlns:a16="http://schemas.microsoft.com/office/drawing/2014/main" id="{9E780A85-A673-C840-8246-420CFE490A94}"/>
              </a:ext>
            </a:extLst>
          </p:cNvPr>
          <p:cNvSpPr txBox="1"/>
          <p:nvPr/>
        </p:nvSpPr>
        <p:spPr>
          <a:xfrm rot="16200000">
            <a:off x="6383095" y="5418720"/>
            <a:ext cx="1863547" cy="276999"/>
          </a:xfrm>
          <a:prstGeom prst="rect">
            <a:avLst/>
          </a:prstGeom>
          <a:noFill/>
        </p:spPr>
        <p:txBody>
          <a:bodyPr wrap="square" rtlCol="0">
            <a:spAutoFit/>
          </a:bodyPr>
          <a:lstStyle/>
          <a:p>
            <a:r>
              <a:rPr lang="en-US" sz="1200" i="1" dirty="0"/>
              <a:t>X20 Prototype (UF/UCLA)</a:t>
            </a:r>
          </a:p>
        </p:txBody>
      </p:sp>
      <p:sp>
        <p:nvSpPr>
          <p:cNvPr id="14" name="TextBox 13">
            <a:extLst>
              <a:ext uri="{FF2B5EF4-FFF2-40B4-BE49-F238E27FC236}">
                <a16:creationId xmlns:a16="http://schemas.microsoft.com/office/drawing/2014/main" id="{B8CB08C1-D447-B849-BAC5-4C8504A2552B}"/>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1468922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BD60F3-5FE9-A142-B7A3-42F6A744E96F}"/>
              </a:ext>
            </a:extLst>
          </p:cNvPr>
          <p:cNvSpPr>
            <a:spLocks noGrp="1"/>
          </p:cNvSpPr>
          <p:nvPr>
            <p:ph idx="1"/>
          </p:nvPr>
        </p:nvSpPr>
        <p:spPr>
          <a:xfrm>
            <a:off x="319040" y="1256877"/>
            <a:ext cx="5923498" cy="5229775"/>
          </a:xfrm>
        </p:spPr>
        <p:txBody>
          <a:bodyPr>
            <a:normAutofit fontScale="55000" lnSpcReduction="20000"/>
          </a:bodyPr>
          <a:lstStyle/>
          <a:p>
            <a:r>
              <a:rPr lang="en-US" dirty="0"/>
              <a:t>Technically, CMS reviewed the OH design and approved production back in July.2020</a:t>
            </a:r>
          </a:p>
          <a:p>
            <a:pPr lvl="1"/>
            <a:r>
              <a:rPr lang="en-US" dirty="0"/>
              <a:t>Purchased all long lead items but been waiting with starting the board manufacturing until the CMS ESR to minimize risks that other non-US electronics may undergo a design change</a:t>
            </a:r>
          </a:p>
          <a:p>
            <a:r>
              <a:rPr lang="en-US" dirty="0"/>
              <a:t>Following the ESR review in Jan’21, we released the pre-series boards production, which have been fully tested and certified in April 2021 </a:t>
            </a:r>
          </a:p>
          <a:p>
            <a:pPr lvl="1"/>
            <a:r>
              <a:rPr lang="en-US" dirty="0"/>
              <a:t>The pre-series validated the halogen-free material required by CERN ES&amp;H  (not expecting surprises, just due diligence), also temperature cycling tests to validate the quality of manufacturing and assembly</a:t>
            </a:r>
          </a:p>
          <a:p>
            <a:r>
              <a:rPr lang="en-US" dirty="0"/>
              <a:t>Been artificially holding sending boards for full production</a:t>
            </a:r>
          </a:p>
          <a:p>
            <a:pPr lvl="1"/>
            <a:r>
              <a:rPr lang="en-US" dirty="0"/>
              <a:t>Pluggable CERN-built VTRX optical transceivers may need repairs for a potential technical issue discovered in calorimeter operations</a:t>
            </a:r>
          </a:p>
          <a:p>
            <a:pPr lvl="1"/>
            <a:r>
              <a:rPr lang="en-US" dirty="0"/>
              <a:t>Official CERN recommendation is expected at the end of May, expected to include a proposed fix, in which case we start production</a:t>
            </a:r>
          </a:p>
          <a:p>
            <a:pPr lvl="1"/>
            <a:r>
              <a:rPr lang="en-US" dirty="0"/>
              <a:t>A potential backup option with the CERN VTRX+ and a special adapter PCB is in place</a:t>
            </a:r>
          </a:p>
          <a:p>
            <a:pPr lvl="2"/>
            <a:r>
              <a:rPr lang="en-US" dirty="0"/>
              <a:t>Not a preferred solution as while it has been validated from the electronics stand point, it remains unclear if the cooling system can be modified to accommodate for these changes or we would need to update the OH design (which likely implies a 3-6 months delay)</a:t>
            </a:r>
          </a:p>
          <a:p>
            <a:pPr lvl="1"/>
            <a:r>
              <a:rPr lang="en-US" dirty="0"/>
              <a:t>With the CMS GE21 schedule updates, OHs will arrive well ahead of the actual need-by-date determined by the start of the chamber assembly</a:t>
            </a:r>
          </a:p>
          <a:p>
            <a:r>
              <a:rPr lang="en-US" dirty="0"/>
              <a:t>Final green light for production at the very beginning of July following a series of successful reviews (including QA/QC, acceptance and handover to CMS documentation)</a:t>
            </a:r>
          </a:p>
          <a:p>
            <a:pPr lvl="1"/>
            <a:r>
              <a:rPr lang="en-US" dirty="0"/>
              <a:t>Updates to the planning to accommodate for the re-testing with “cured” VTRX devices at CERN via BCR (approved in June)</a:t>
            </a:r>
          </a:p>
        </p:txBody>
      </p:sp>
      <p:sp>
        <p:nvSpPr>
          <p:cNvPr id="4" name="Title 3">
            <a:extLst>
              <a:ext uri="{FF2B5EF4-FFF2-40B4-BE49-F238E27FC236}">
                <a16:creationId xmlns:a16="http://schemas.microsoft.com/office/drawing/2014/main" id="{6895170F-7BEB-3F4F-9760-ED1CC0BD558E}"/>
              </a:ext>
            </a:extLst>
          </p:cNvPr>
          <p:cNvSpPr>
            <a:spLocks noGrp="1"/>
          </p:cNvSpPr>
          <p:nvPr>
            <p:ph type="title"/>
          </p:nvPr>
        </p:nvSpPr>
        <p:spPr/>
        <p:txBody>
          <a:bodyPr/>
          <a:lstStyle/>
          <a:p>
            <a:r>
              <a:rPr lang="en-US" dirty="0"/>
              <a:t>GEM GE21: </a:t>
            </a:r>
            <a:r>
              <a:rPr lang="en-US" dirty="0" err="1"/>
              <a:t>Optohybrid</a:t>
            </a:r>
            <a:r>
              <a:rPr lang="en-US" dirty="0"/>
              <a:t> Board</a:t>
            </a:r>
          </a:p>
        </p:txBody>
      </p:sp>
      <p:pic>
        <p:nvPicPr>
          <p:cNvPr id="7" name="Picture 6">
            <a:extLst>
              <a:ext uri="{FF2B5EF4-FFF2-40B4-BE49-F238E27FC236}">
                <a16:creationId xmlns:a16="http://schemas.microsoft.com/office/drawing/2014/main" id="{891BC201-07A0-174B-88D4-FF5AC35D36C3}"/>
              </a:ext>
            </a:extLst>
          </p:cNvPr>
          <p:cNvPicPr>
            <a:picLocks noChangeAspect="1"/>
          </p:cNvPicPr>
          <p:nvPr/>
        </p:nvPicPr>
        <p:blipFill>
          <a:blip r:embed="rId2"/>
          <a:stretch>
            <a:fillRect/>
          </a:stretch>
        </p:blipFill>
        <p:spPr>
          <a:xfrm>
            <a:off x="6520169" y="963464"/>
            <a:ext cx="2623830" cy="2302135"/>
          </a:xfrm>
          <a:prstGeom prst="rect">
            <a:avLst/>
          </a:prstGeom>
        </p:spPr>
      </p:pic>
      <p:pic>
        <p:nvPicPr>
          <p:cNvPr id="8" name="Picture 7">
            <a:extLst>
              <a:ext uri="{FF2B5EF4-FFF2-40B4-BE49-F238E27FC236}">
                <a16:creationId xmlns:a16="http://schemas.microsoft.com/office/drawing/2014/main" id="{AFCD3BDE-87AA-234B-9B74-2B45070356E8}"/>
              </a:ext>
            </a:extLst>
          </p:cNvPr>
          <p:cNvPicPr>
            <a:picLocks noChangeAspect="1"/>
          </p:cNvPicPr>
          <p:nvPr/>
        </p:nvPicPr>
        <p:blipFill>
          <a:blip r:embed="rId3"/>
          <a:stretch>
            <a:fillRect/>
          </a:stretch>
        </p:blipFill>
        <p:spPr>
          <a:xfrm>
            <a:off x="6520169" y="3520252"/>
            <a:ext cx="2260600" cy="2780986"/>
          </a:xfrm>
          <a:prstGeom prst="rect">
            <a:avLst/>
          </a:prstGeom>
        </p:spPr>
      </p:pic>
      <p:sp>
        <p:nvSpPr>
          <p:cNvPr id="9" name="TextBox 8">
            <a:extLst>
              <a:ext uri="{FF2B5EF4-FFF2-40B4-BE49-F238E27FC236}">
                <a16:creationId xmlns:a16="http://schemas.microsoft.com/office/drawing/2014/main" id="{55B211F2-9D8C-3449-A082-A78A199E0AB9}"/>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63307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0326832-4544-C141-B511-F676953EB4EF}"/>
              </a:ext>
            </a:extLst>
          </p:cNvPr>
          <p:cNvSpPr>
            <a:spLocks noGrp="1"/>
          </p:cNvSpPr>
          <p:nvPr>
            <p:ph idx="1"/>
          </p:nvPr>
        </p:nvSpPr>
        <p:spPr>
          <a:xfrm>
            <a:off x="319040" y="1256877"/>
            <a:ext cx="5609150" cy="5229775"/>
          </a:xfrm>
        </p:spPr>
        <p:txBody>
          <a:bodyPr>
            <a:normAutofit fontScale="62500" lnSpcReduction="20000"/>
          </a:bodyPr>
          <a:lstStyle/>
          <a:p>
            <a:r>
              <a:rPr lang="en-US" dirty="0"/>
              <a:t>Three parts:</a:t>
            </a:r>
          </a:p>
          <a:p>
            <a:pPr lvl="1"/>
            <a:r>
              <a:rPr lang="en-US" dirty="0"/>
              <a:t>On-chamber, on-disk, and off-detector (the sign off on the latter will happen together with the backend sign-off in a dedicated CMS PRR)</a:t>
            </a:r>
          </a:p>
          <a:p>
            <a:r>
              <a:rPr lang="en-US" dirty="0"/>
              <a:t>On-disk part installed at the end of 2020</a:t>
            </a:r>
          </a:p>
          <a:p>
            <a:pPr lvl="1"/>
            <a:r>
              <a:rPr lang="en-US" dirty="0"/>
              <a:t>Connects GE21 OH boards with the backend and the CSC OTMB board for integrated GEM-CSC triggering</a:t>
            </a:r>
          </a:p>
          <a:p>
            <a:pPr lvl="1"/>
            <a:r>
              <a:rPr lang="en-US" dirty="0"/>
              <a:t>Approved by CMS PRR on July 30, 2020 along with the GE21 OH to allow early installation</a:t>
            </a:r>
          </a:p>
          <a:p>
            <a:pPr lvl="2"/>
            <a:r>
              <a:rPr lang="en-US" dirty="0"/>
              <a:t>Mitigates risks associated with the short window available for GE21 installation</a:t>
            </a:r>
          </a:p>
          <a:p>
            <a:pPr lvl="1"/>
            <a:r>
              <a:rPr lang="en-US" dirty="0"/>
              <a:t>One of our engineers traveled to CERN to lead testing and oversee installation in November of 2020</a:t>
            </a:r>
          </a:p>
          <a:p>
            <a:r>
              <a:rPr lang="en-US" dirty="0"/>
              <a:t>On-chamber part fully approved in EDR/ESR in Jan’21:</a:t>
            </a:r>
          </a:p>
          <a:p>
            <a:pPr lvl="1"/>
            <a:r>
              <a:rPr lang="en-US" dirty="0"/>
              <a:t>We are holding off the procurement in case we do need to change the OH design to use VTRX+ (if no reliable solution for fixing VTRX is available)</a:t>
            </a:r>
          </a:p>
          <a:p>
            <a:r>
              <a:rPr lang="en-US" dirty="0"/>
              <a:t>All documentation in CERN EDMS</a:t>
            </a:r>
          </a:p>
          <a:p>
            <a:pPr lvl="1"/>
            <a:r>
              <a:rPr lang="en-US" dirty="0"/>
              <a:t>Requirements, system specs, interfaces, manufacturing files, acceptance criteria etc.</a:t>
            </a:r>
          </a:p>
          <a:p>
            <a:pPr lvl="1"/>
            <a:r>
              <a:rPr lang="en-US" dirty="0"/>
              <a:t>Electronic approvals and full document versioning control </a:t>
            </a:r>
          </a:p>
          <a:p>
            <a:pPr lvl="1"/>
            <a:r>
              <a:rPr lang="en-US" dirty="0"/>
              <a:t>Set a standard for the new documentation (GE21 and ME0)</a:t>
            </a:r>
          </a:p>
          <a:p>
            <a:endParaRPr lang="en-US" dirty="0"/>
          </a:p>
        </p:txBody>
      </p:sp>
      <p:sp>
        <p:nvSpPr>
          <p:cNvPr id="7" name="Title 6">
            <a:extLst>
              <a:ext uri="{FF2B5EF4-FFF2-40B4-BE49-F238E27FC236}">
                <a16:creationId xmlns:a16="http://schemas.microsoft.com/office/drawing/2014/main" id="{9F5273E3-1353-6941-BC1D-2A5A508D3F57}"/>
              </a:ext>
            </a:extLst>
          </p:cNvPr>
          <p:cNvSpPr>
            <a:spLocks noGrp="1"/>
          </p:cNvSpPr>
          <p:nvPr>
            <p:ph type="title"/>
          </p:nvPr>
        </p:nvSpPr>
        <p:spPr/>
        <p:txBody>
          <a:bodyPr/>
          <a:lstStyle/>
          <a:p>
            <a:r>
              <a:rPr lang="en-US" dirty="0"/>
              <a:t>GE21 Optical Fiber System</a:t>
            </a:r>
          </a:p>
        </p:txBody>
      </p:sp>
      <p:pic>
        <p:nvPicPr>
          <p:cNvPr id="9" name="Picture 8">
            <a:extLst>
              <a:ext uri="{FF2B5EF4-FFF2-40B4-BE49-F238E27FC236}">
                <a16:creationId xmlns:a16="http://schemas.microsoft.com/office/drawing/2014/main" id="{5806309F-AFFC-3E46-B129-3921203297F1}"/>
              </a:ext>
            </a:extLst>
          </p:cNvPr>
          <p:cNvPicPr>
            <a:picLocks noChangeAspect="1"/>
          </p:cNvPicPr>
          <p:nvPr/>
        </p:nvPicPr>
        <p:blipFill>
          <a:blip r:embed="rId2"/>
          <a:stretch>
            <a:fillRect/>
          </a:stretch>
        </p:blipFill>
        <p:spPr>
          <a:xfrm>
            <a:off x="6412522" y="854012"/>
            <a:ext cx="2731477" cy="3472463"/>
          </a:xfrm>
          <a:prstGeom prst="rect">
            <a:avLst/>
          </a:prstGeom>
        </p:spPr>
      </p:pic>
      <p:pic>
        <p:nvPicPr>
          <p:cNvPr id="11" name="Picture 10">
            <a:extLst>
              <a:ext uri="{FF2B5EF4-FFF2-40B4-BE49-F238E27FC236}">
                <a16:creationId xmlns:a16="http://schemas.microsoft.com/office/drawing/2014/main" id="{F42977F9-1548-DD4F-98E3-DB5A1A9A1481}"/>
              </a:ext>
            </a:extLst>
          </p:cNvPr>
          <p:cNvPicPr>
            <a:picLocks noChangeAspect="1"/>
          </p:cNvPicPr>
          <p:nvPr/>
        </p:nvPicPr>
        <p:blipFill>
          <a:blip r:embed="rId3"/>
          <a:stretch>
            <a:fillRect/>
          </a:stretch>
        </p:blipFill>
        <p:spPr>
          <a:xfrm>
            <a:off x="6578751" y="4510260"/>
            <a:ext cx="2399018" cy="1493728"/>
          </a:xfrm>
          <a:prstGeom prst="rect">
            <a:avLst/>
          </a:prstGeom>
        </p:spPr>
      </p:pic>
      <p:sp>
        <p:nvSpPr>
          <p:cNvPr id="10" name="TextBox 9">
            <a:extLst>
              <a:ext uri="{FF2B5EF4-FFF2-40B4-BE49-F238E27FC236}">
                <a16:creationId xmlns:a16="http://schemas.microsoft.com/office/drawing/2014/main" id="{DC526A7C-74EC-4448-82DE-A420A29A3F9F}"/>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138038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3EA0E-11BD-C044-B25D-486EE04EA02B}"/>
              </a:ext>
            </a:extLst>
          </p:cNvPr>
          <p:cNvSpPr>
            <a:spLocks noGrp="1"/>
          </p:cNvSpPr>
          <p:nvPr>
            <p:ph type="title"/>
          </p:nvPr>
        </p:nvSpPr>
        <p:spPr/>
        <p:txBody>
          <a:bodyPr/>
          <a:lstStyle/>
          <a:p>
            <a:r>
              <a:rPr lang="en-US" dirty="0"/>
              <a:t>Outline</a:t>
            </a:r>
          </a:p>
        </p:txBody>
      </p:sp>
      <p:sp>
        <p:nvSpPr>
          <p:cNvPr id="8" name="Content Placeholder 1">
            <a:extLst>
              <a:ext uri="{FF2B5EF4-FFF2-40B4-BE49-F238E27FC236}">
                <a16:creationId xmlns:a16="http://schemas.microsoft.com/office/drawing/2014/main" id="{02C65D14-4066-7E43-BB69-A57BAE568690}"/>
              </a:ext>
            </a:extLst>
          </p:cNvPr>
          <p:cNvSpPr txBox="1">
            <a:spLocks/>
          </p:cNvSpPr>
          <p:nvPr/>
        </p:nvSpPr>
        <p:spPr>
          <a:xfrm>
            <a:off x="252710" y="1017115"/>
            <a:ext cx="8244018" cy="5589168"/>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FF0000"/>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SzPct val="90000"/>
              <a:buFont typeface="Wingdings" charset="2"/>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SzPct val="8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6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Overview/Scope</a:t>
            </a:r>
          </a:p>
          <a:p>
            <a:r>
              <a:rPr lang="en-US" dirty="0"/>
              <a:t>Completion of R&amp;D</a:t>
            </a:r>
          </a:p>
          <a:p>
            <a:r>
              <a:rPr lang="en-US" dirty="0"/>
              <a:t>Progress Overview – Technical</a:t>
            </a:r>
          </a:p>
          <a:p>
            <a:r>
              <a:rPr lang="en-US" dirty="0"/>
              <a:t>EVM Status</a:t>
            </a:r>
          </a:p>
          <a:p>
            <a:pPr lvl="1"/>
            <a:r>
              <a:rPr lang="en-US" dirty="0"/>
              <a:t>Milestones/Schedule</a:t>
            </a:r>
          </a:p>
          <a:p>
            <a:pPr lvl="1"/>
            <a:r>
              <a:rPr lang="en-US" dirty="0"/>
              <a:t>Earned Value Summary</a:t>
            </a:r>
          </a:p>
          <a:p>
            <a:pPr lvl="1"/>
            <a:r>
              <a:rPr lang="en-US" dirty="0"/>
              <a:t>Summary of Change Control Actions</a:t>
            </a:r>
          </a:p>
          <a:p>
            <a:r>
              <a:rPr lang="en-US" dirty="0"/>
              <a:t>Plans for 2022 and </a:t>
            </a:r>
            <a:r>
              <a:rPr lang="en-US" dirty="0" err="1"/>
              <a:t>iCMS</a:t>
            </a:r>
            <a:r>
              <a:rPr lang="en-US" dirty="0"/>
              <a:t> updates</a:t>
            </a:r>
          </a:p>
          <a:p>
            <a:r>
              <a:rPr lang="en-US" dirty="0"/>
              <a:t>QA/QC Implementation</a:t>
            </a:r>
          </a:p>
          <a:p>
            <a:r>
              <a:rPr lang="en-US" dirty="0"/>
              <a:t>Summary of Covid Impacts and Plans</a:t>
            </a:r>
          </a:p>
          <a:p>
            <a:pPr lvl="1"/>
            <a:r>
              <a:rPr lang="en-US" dirty="0"/>
              <a:t>Cost/Schedule/Forecast</a:t>
            </a:r>
          </a:p>
          <a:p>
            <a:r>
              <a:rPr lang="en-US" dirty="0"/>
              <a:t>Supplementary information requested by the reviewers</a:t>
            </a:r>
          </a:p>
          <a:p>
            <a:pPr marL="0" indent="0">
              <a:buNone/>
            </a:pPr>
            <a:endParaRPr lang="en-US" dirty="0"/>
          </a:p>
          <a:p>
            <a:endParaRPr lang="en-US" dirty="0"/>
          </a:p>
        </p:txBody>
      </p:sp>
    </p:spTree>
    <p:extLst>
      <p:ext uri="{BB962C8B-B14F-4D97-AF65-F5344CB8AC3E}">
        <p14:creationId xmlns:p14="http://schemas.microsoft.com/office/powerpoint/2010/main" val="178175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B1CBD97-CBE9-3742-9AFE-54F91A954C56}"/>
              </a:ext>
            </a:extLst>
          </p:cNvPr>
          <p:cNvSpPr>
            <a:spLocks noGrp="1"/>
          </p:cNvSpPr>
          <p:nvPr>
            <p:ph idx="1"/>
          </p:nvPr>
        </p:nvSpPr>
        <p:spPr>
          <a:xfrm>
            <a:off x="319040" y="1006867"/>
            <a:ext cx="5588928" cy="5479785"/>
          </a:xfrm>
        </p:spPr>
        <p:txBody>
          <a:bodyPr>
            <a:normAutofit fontScale="70000" lnSpcReduction="20000"/>
          </a:bodyPr>
          <a:lstStyle/>
          <a:p>
            <a:r>
              <a:rPr lang="en-US" dirty="0"/>
              <a:t>A good quality ASIAGO prototype in hand since Fall of 2019</a:t>
            </a:r>
          </a:p>
          <a:p>
            <a:pPr lvl="1"/>
            <a:r>
              <a:rPr lang="en-US" dirty="0"/>
              <a:t>Support/adaptor boards (CACIO, PIZZA) allowed full validation (except mechanics/cooling) with the GE21 demonstrator</a:t>
            </a:r>
          </a:p>
          <a:p>
            <a:r>
              <a:rPr lang="en-US" dirty="0"/>
              <a:t>Electrical design validation in Fall of 2020:</a:t>
            </a:r>
          </a:p>
          <a:p>
            <a:pPr lvl="1"/>
            <a:r>
              <a:rPr lang="en-US" dirty="0"/>
              <a:t>Test compatibility with the new VFAT3 and </a:t>
            </a:r>
            <a:r>
              <a:rPr lang="en-US" dirty="0" err="1"/>
              <a:t>LpGBT</a:t>
            </a:r>
            <a:r>
              <a:rPr lang="en-US" dirty="0"/>
              <a:t>, ATCA backend, CERN VL+ </a:t>
            </a:r>
            <a:r>
              <a:rPr lang="en-US" dirty="0" err="1"/>
              <a:t>ransceivers</a:t>
            </a:r>
            <a:r>
              <a:rPr lang="en-US" dirty="0"/>
              <a:t>, communications using new multi-VFAT3 addressing schema, internal control (IC) path validation</a:t>
            </a:r>
          </a:p>
          <a:p>
            <a:r>
              <a:rPr lang="en-US" dirty="0"/>
              <a:t>Full set of pre-production electronics integrated at CERN in Spring’21</a:t>
            </a:r>
          </a:p>
          <a:p>
            <a:pPr lvl="1"/>
            <a:r>
              <a:rPr lang="en-US" dirty="0"/>
              <a:t>Pre-production prototypes for full ME0 design integration unavailable (planned for early 2020, but the delay with </a:t>
            </a:r>
            <a:r>
              <a:rPr lang="en-US" dirty="0" err="1"/>
              <a:t>LpGBT</a:t>
            </a:r>
            <a:r>
              <a:rPr lang="en-US" dirty="0"/>
              <a:t> until September made it impossible), but good quality of the previous generation of prototypes allowed integration and validation of the full module with electronics to proceed</a:t>
            </a:r>
          </a:p>
          <a:p>
            <a:pPr lvl="2"/>
            <a:r>
              <a:rPr lang="en-US" dirty="0"/>
              <a:t>Integrates OH (US), GEB (PKU), plug-in cards (INFN), and the detector module (CERN et al.)</a:t>
            </a:r>
          </a:p>
          <a:p>
            <a:pPr lvl="1"/>
            <a:r>
              <a:rPr lang="en-US" dirty="0" err="1"/>
              <a:t>LpGBT</a:t>
            </a:r>
            <a:r>
              <a:rPr lang="en-US" dirty="0"/>
              <a:t> delay forced ME0 ESR to be shifted by 3 month to February 2022</a:t>
            </a:r>
          </a:p>
          <a:p>
            <a:pPr lvl="2"/>
            <a:r>
              <a:rPr lang="en-US" dirty="0"/>
              <a:t>ME0 electronics schedule has comfortably large floats, so this is not a concern</a:t>
            </a:r>
          </a:p>
        </p:txBody>
      </p:sp>
      <p:sp>
        <p:nvSpPr>
          <p:cNvPr id="3" name="Title 2"/>
          <p:cNvSpPr>
            <a:spLocks noGrp="1"/>
          </p:cNvSpPr>
          <p:nvPr>
            <p:ph type="title"/>
          </p:nvPr>
        </p:nvSpPr>
        <p:spPr/>
        <p:txBody>
          <a:bodyPr/>
          <a:lstStyle/>
          <a:p>
            <a:r>
              <a:rPr lang="en-US" dirty="0"/>
              <a:t>Progress Summary: GEM ME0</a:t>
            </a:r>
          </a:p>
        </p:txBody>
      </p:sp>
      <p:sp>
        <p:nvSpPr>
          <p:cNvPr id="10" name="Google Shape;201;g61ea1e85fe_4_0"/>
          <p:cNvSpPr txBox="1"/>
          <p:nvPr/>
        </p:nvSpPr>
        <p:spPr>
          <a:xfrm>
            <a:off x="6409063" y="3019345"/>
            <a:ext cx="2558654" cy="267891"/>
          </a:xfrm>
          <a:prstGeom prst="rect">
            <a:avLst/>
          </a:prstGeom>
          <a:noFill/>
          <a:ln>
            <a:noFill/>
          </a:ln>
        </p:spPr>
        <p:txBody>
          <a:bodyPr spcFirstLastPara="1" wrap="square" lIns="64283" tIns="64283" rIns="64283" bIns="64283" anchor="t" anchorCtr="0">
            <a:noAutofit/>
          </a:bodyPr>
          <a:lstStyle/>
          <a:p>
            <a:r>
              <a:rPr lang="en-US" sz="844" b="1" dirty="0">
                <a:latin typeface="Helvetica Neue"/>
                <a:ea typeface="Helvetica Neue"/>
                <a:cs typeface="Helvetica Neue"/>
                <a:sym typeface="Helvetica Neue"/>
              </a:rPr>
              <a:t>PIZZA &amp; ASIAGO &amp; CACIO on GE2/1 GEB</a:t>
            </a:r>
            <a:endParaRPr sz="844" b="1" dirty="0">
              <a:latin typeface="Helvetica Neue"/>
              <a:ea typeface="Helvetica Neue"/>
              <a:cs typeface="Helvetica Neue"/>
              <a:sym typeface="Helvetica Neue"/>
            </a:endParaRPr>
          </a:p>
        </p:txBody>
      </p:sp>
      <p:grpSp>
        <p:nvGrpSpPr>
          <p:cNvPr id="9" name="Group 8"/>
          <p:cNvGrpSpPr/>
          <p:nvPr/>
        </p:nvGrpSpPr>
        <p:grpSpPr>
          <a:xfrm>
            <a:off x="6430894" y="871234"/>
            <a:ext cx="2558655" cy="2214588"/>
            <a:chOff x="5106154" y="3458423"/>
            <a:chExt cx="3748135" cy="3087137"/>
          </a:xfrm>
        </p:grpSpPr>
        <p:pic>
          <p:nvPicPr>
            <p:cNvPr id="11" name="Picture 10"/>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5106154" y="3458423"/>
              <a:ext cx="3748135" cy="3087137"/>
            </a:xfrm>
            <a:prstGeom prst="rect">
              <a:avLst/>
            </a:prstGeom>
          </p:spPr>
        </p:pic>
        <p:sp>
          <p:nvSpPr>
            <p:cNvPr id="2" name="TextBox 1"/>
            <p:cNvSpPr txBox="1"/>
            <p:nvPr/>
          </p:nvSpPr>
          <p:spPr>
            <a:xfrm>
              <a:off x="5448300" y="5379392"/>
              <a:ext cx="636585" cy="461665"/>
            </a:xfrm>
            <a:prstGeom prst="rect">
              <a:avLst/>
            </a:prstGeom>
            <a:noFill/>
          </p:spPr>
          <p:txBody>
            <a:bodyPr wrap="none" rtlCol="0">
              <a:spAutoFit/>
            </a:bodyPr>
            <a:lstStyle/>
            <a:p>
              <a:pPr algn="ctr"/>
              <a:r>
                <a:rPr lang="en-US" sz="1200" dirty="0">
                  <a:solidFill>
                    <a:srgbClr val="FFFF00"/>
                  </a:solidFill>
                </a:rPr>
                <a:t>PIZZA</a:t>
              </a:r>
            </a:p>
            <a:p>
              <a:pPr algn="ctr"/>
              <a:r>
                <a:rPr lang="en-US" sz="1200" dirty="0">
                  <a:solidFill>
                    <a:srgbClr val="FFFF00"/>
                  </a:solidFill>
                </a:rPr>
                <a:t>BOARD</a:t>
              </a:r>
            </a:p>
          </p:txBody>
        </p:sp>
      </p:grpSp>
      <p:pic>
        <p:nvPicPr>
          <p:cNvPr id="15" name="Picture 14">
            <a:extLst>
              <a:ext uri="{FF2B5EF4-FFF2-40B4-BE49-F238E27FC236}">
                <a16:creationId xmlns:a16="http://schemas.microsoft.com/office/drawing/2014/main" id="{EF886E18-3C9A-394E-9D20-B1BF998FB812}"/>
              </a:ext>
            </a:extLst>
          </p:cNvPr>
          <p:cNvPicPr>
            <a:picLocks noChangeAspect="1"/>
          </p:cNvPicPr>
          <p:nvPr/>
        </p:nvPicPr>
        <p:blipFill>
          <a:blip r:embed="rId3"/>
          <a:stretch>
            <a:fillRect/>
          </a:stretch>
        </p:blipFill>
        <p:spPr>
          <a:xfrm>
            <a:off x="6500719" y="3272114"/>
            <a:ext cx="2483148" cy="3310864"/>
          </a:xfrm>
          <a:prstGeom prst="rect">
            <a:avLst/>
          </a:prstGeom>
        </p:spPr>
      </p:pic>
      <p:sp>
        <p:nvSpPr>
          <p:cNvPr id="17" name="Google Shape;201;g61ea1e85fe_4_0">
            <a:extLst>
              <a:ext uri="{FF2B5EF4-FFF2-40B4-BE49-F238E27FC236}">
                <a16:creationId xmlns:a16="http://schemas.microsoft.com/office/drawing/2014/main" id="{62F6FA76-EF34-FC4D-B0EE-BF67F03A37FD}"/>
              </a:ext>
            </a:extLst>
          </p:cNvPr>
          <p:cNvSpPr txBox="1"/>
          <p:nvPr/>
        </p:nvSpPr>
        <p:spPr>
          <a:xfrm rot="16200000">
            <a:off x="4838231" y="4687168"/>
            <a:ext cx="3098001" cy="267891"/>
          </a:xfrm>
          <a:prstGeom prst="rect">
            <a:avLst/>
          </a:prstGeom>
          <a:noFill/>
          <a:ln>
            <a:noFill/>
          </a:ln>
        </p:spPr>
        <p:txBody>
          <a:bodyPr spcFirstLastPara="1" wrap="square" lIns="64283" tIns="64283" rIns="64283" bIns="64283" anchor="t" anchorCtr="0">
            <a:noAutofit/>
          </a:bodyPr>
          <a:lstStyle/>
          <a:p>
            <a:r>
              <a:rPr lang="en-US" sz="844" b="1" dirty="0">
                <a:latin typeface="Helvetica Neue"/>
                <a:ea typeface="Helvetica Neue"/>
                <a:cs typeface="Helvetica Neue"/>
                <a:sym typeface="Helvetica Neue"/>
              </a:rPr>
              <a:t>Full ME0 On-Chamber Electronics System (Spring’21)</a:t>
            </a:r>
            <a:endParaRPr sz="844" b="1" dirty="0">
              <a:latin typeface="Helvetica Neue"/>
              <a:ea typeface="Helvetica Neue"/>
              <a:cs typeface="Helvetica Neue"/>
              <a:sym typeface="Helvetica Neue"/>
            </a:endParaRPr>
          </a:p>
        </p:txBody>
      </p:sp>
      <p:sp>
        <p:nvSpPr>
          <p:cNvPr id="16" name="TextBox 15">
            <a:extLst>
              <a:ext uri="{FF2B5EF4-FFF2-40B4-BE49-F238E27FC236}">
                <a16:creationId xmlns:a16="http://schemas.microsoft.com/office/drawing/2014/main" id="{9A58D45E-EA0A-9042-876C-24D39D991DA6}"/>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4a</a:t>
            </a:r>
          </a:p>
        </p:txBody>
      </p:sp>
    </p:spTree>
    <p:extLst>
      <p:ext uri="{BB962C8B-B14F-4D97-AF65-F5344CB8AC3E}">
        <p14:creationId xmlns:p14="http://schemas.microsoft.com/office/powerpoint/2010/main" val="3134689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9AF67-3A92-DD40-9898-54B7FF380278}"/>
              </a:ext>
            </a:extLst>
          </p:cNvPr>
          <p:cNvSpPr>
            <a:spLocks noGrp="1"/>
          </p:cNvSpPr>
          <p:nvPr>
            <p:ph idx="1"/>
          </p:nvPr>
        </p:nvSpPr>
        <p:spPr>
          <a:xfrm>
            <a:off x="426836" y="972273"/>
            <a:ext cx="8285364" cy="5521124"/>
          </a:xfrm>
        </p:spPr>
        <p:txBody>
          <a:bodyPr>
            <a:normAutofit fontScale="85000" lnSpcReduction="20000"/>
          </a:bodyPr>
          <a:lstStyle/>
          <a:p>
            <a:r>
              <a:rPr lang="en-US" dirty="0"/>
              <a:t>Established a regular monthly routine</a:t>
            </a:r>
          </a:p>
          <a:p>
            <a:pPr lvl="1"/>
            <a:r>
              <a:rPr lang="en-US" dirty="0"/>
              <a:t>A joint meeting of L2, L3s, systems engineers + invitees (PIs, and technical experts)</a:t>
            </a:r>
          </a:p>
          <a:p>
            <a:pPr lvl="2"/>
            <a:r>
              <a:rPr lang="en-US" dirty="0"/>
              <a:t>Review past month technical progress and consistency of the un-invoiced accruals reported by institutions with the expectations based on the previous month planning and the progress made</a:t>
            </a:r>
          </a:p>
          <a:p>
            <a:pPr lvl="2"/>
            <a:r>
              <a:rPr lang="en-US" dirty="0"/>
              <a:t>Review and approve plans for the coming month, including planned hours on various tasks </a:t>
            </a:r>
          </a:p>
          <a:p>
            <a:pPr lvl="3"/>
            <a:r>
              <a:rPr lang="en-US" dirty="0"/>
              <a:t>PIs can use it as a reference when they provide personnel salary payment allocation and time &amp; effort to their university accounting </a:t>
            </a:r>
          </a:p>
          <a:p>
            <a:pPr lvl="2"/>
            <a:r>
              <a:rPr lang="en-US" dirty="0"/>
              <a:t>Been able to catch a lot of common mistakes in reporting (and PI’s understanding of what we are asking of them)</a:t>
            </a:r>
          </a:p>
          <a:p>
            <a:pPr lvl="2"/>
            <a:r>
              <a:rPr lang="en-US" dirty="0"/>
              <a:t>Discuss project wide issues (risks, personnel, documentation, BCR planning)</a:t>
            </a:r>
          </a:p>
          <a:p>
            <a:pPr lvl="1"/>
            <a:r>
              <a:rPr lang="en-US" dirty="0"/>
              <a:t>Specialized technical meetings </a:t>
            </a:r>
          </a:p>
          <a:p>
            <a:pPr lvl="2"/>
            <a:r>
              <a:rPr lang="en-US" dirty="0"/>
              <a:t>Typically once a month by GEM and CSC (separate meetings unless some common issues are discussed)</a:t>
            </a:r>
          </a:p>
          <a:p>
            <a:pPr lvl="1"/>
            <a:r>
              <a:rPr lang="en-US" dirty="0"/>
              <a:t>L2/L3 managers well versed in using project management tools</a:t>
            </a:r>
          </a:p>
          <a:p>
            <a:pPr lvl="2"/>
            <a:r>
              <a:rPr lang="en-US" dirty="0"/>
              <a:t>Many less comments or correction requests from the PO as they review variance reports</a:t>
            </a:r>
          </a:p>
          <a:p>
            <a:pPr lvl="1"/>
            <a:r>
              <a:rPr lang="en-US" dirty="0"/>
              <a:t>Established reporting flows and link people at institutions</a:t>
            </a:r>
          </a:p>
          <a:p>
            <a:pPr lvl="2"/>
            <a:r>
              <a:rPr lang="en-US" dirty="0"/>
              <a:t>Most PIs are familiar with the un-invoiced accruals protocols</a:t>
            </a:r>
          </a:p>
          <a:p>
            <a:pPr lvl="2"/>
            <a:r>
              <a:rPr lang="en-US"/>
              <a:t>Fast resolution </a:t>
            </a:r>
            <a:r>
              <a:rPr lang="en-US" dirty="0"/>
              <a:t>of various funding and sub-award issues </a:t>
            </a:r>
          </a:p>
          <a:p>
            <a:pPr lvl="3"/>
            <a:r>
              <a:rPr lang="en-US" dirty="0"/>
              <a:t>Thanks to Brenda and other people at Cornell who have been there to help</a:t>
            </a:r>
          </a:p>
        </p:txBody>
      </p:sp>
      <p:sp>
        <p:nvSpPr>
          <p:cNvPr id="3" name="Title 2">
            <a:extLst>
              <a:ext uri="{FF2B5EF4-FFF2-40B4-BE49-F238E27FC236}">
                <a16:creationId xmlns:a16="http://schemas.microsoft.com/office/drawing/2014/main" id="{13A0F28D-AFFD-5544-B045-5972B5FF844C}"/>
              </a:ext>
            </a:extLst>
          </p:cNvPr>
          <p:cNvSpPr>
            <a:spLocks noGrp="1"/>
          </p:cNvSpPr>
          <p:nvPr>
            <p:ph type="title"/>
          </p:nvPr>
        </p:nvSpPr>
        <p:spPr/>
        <p:txBody>
          <a:bodyPr/>
          <a:lstStyle/>
          <a:p>
            <a:r>
              <a:rPr lang="en-US" dirty="0"/>
              <a:t>EVM Summary</a:t>
            </a:r>
          </a:p>
        </p:txBody>
      </p:sp>
      <p:sp>
        <p:nvSpPr>
          <p:cNvPr id="6" name="TextBox 5">
            <a:extLst>
              <a:ext uri="{FF2B5EF4-FFF2-40B4-BE49-F238E27FC236}">
                <a16:creationId xmlns:a16="http://schemas.microsoft.com/office/drawing/2014/main" id="{8321CE9B-A364-F744-BB44-AB5404CDA38A}"/>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2a</a:t>
            </a:r>
          </a:p>
        </p:txBody>
      </p:sp>
    </p:spTree>
    <p:extLst>
      <p:ext uri="{BB962C8B-B14F-4D97-AF65-F5344CB8AC3E}">
        <p14:creationId xmlns:p14="http://schemas.microsoft.com/office/powerpoint/2010/main" val="63462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9AF67-3A92-DD40-9898-54B7FF380278}"/>
              </a:ext>
            </a:extLst>
          </p:cNvPr>
          <p:cNvSpPr>
            <a:spLocks noGrp="1"/>
          </p:cNvSpPr>
          <p:nvPr>
            <p:ph idx="1"/>
          </p:nvPr>
        </p:nvSpPr>
        <p:spPr>
          <a:xfrm>
            <a:off x="426836" y="972273"/>
            <a:ext cx="3334651" cy="5521124"/>
          </a:xfrm>
        </p:spPr>
        <p:txBody>
          <a:bodyPr>
            <a:normAutofit fontScale="85000" lnSpcReduction="10000"/>
          </a:bodyPr>
          <a:lstStyle/>
          <a:p>
            <a:r>
              <a:rPr lang="en-US" dirty="0"/>
              <a:t>BCWP lags behind BCWS: sub-projects schedule delays </a:t>
            </a:r>
          </a:p>
          <a:p>
            <a:pPr lvl="1"/>
            <a:r>
              <a:rPr lang="en-US" dirty="0"/>
              <a:t>Typically 3-6 months, various reasons, including COVID impact</a:t>
            </a:r>
          </a:p>
          <a:p>
            <a:pPr lvl="1"/>
            <a:r>
              <a:rPr lang="en-US" dirty="0"/>
              <a:t>More details later</a:t>
            </a:r>
          </a:p>
          <a:p>
            <a:r>
              <a:rPr lang="en-US" dirty="0"/>
              <a:t>Costs are generally within the original envelope</a:t>
            </a:r>
          </a:p>
          <a:p>
            <a:pPr lvl="1"/>
            <a:r>
              <a:rPr lang="en-US" dirty="0"/>
              <a:t>CPI is somewhat skewed upwards due to unspent travel/COLA</a:t>
            </a:r>
          </a:p>
          <a:p>
            <a:pPr lvl="1"/>
            <a:r>
              <a:rPr lang="en-US" dirty="0"/>
              <a:t>Zeros in Actuals are due to COLA for postdocs and students who we could not place at CERN due to COVID </a:t>
            </a:r>
          </a:p>
        </p:txBody>
      </p:sp>
      <p:sp>
        <p:nvSpPr>
          <p:cNvPr id="3" name="Title 2">
            <a:extLst>
              <a:ext uri="{FF2B5EF4-FFF2-40B4-BE49-F238E27FC236}">
                <a16:creationId xmlns:a16="http://schemas.microsoft.com/office/drawing/2014/main" id="{13A0F28D-AFFD-5544-B045-5972B5FF844C}"/>
              </a:ext>
            </a:extLst>
          </p:cNvPr>
          <p:cNvSpPr>
            <a:spLocks noGrp="1"/>
          </p:cNvSpPr>
          <p:nvPr>
            <p:ph type="title"/>
          </p:nvPr>
        </p:nvSpPr>
        <p:spPr/>
        <p:txBody>
          <a:bodyPr/>
          <a:lstStyle/>
          <a:p>
            <a:r>
              <a:rPr lang="en-US" dirty="0"/>
              <a:t>EVM Summary: Cost/Schedule</a:t>
            </a:r>
          </a:p>
        </p:txBody>
      </p:sp>
      <p:pic>
        <p:nvPicPr>
          <p:cNvPr id="5" name="Picture 4">
            <a:extLst>
              <a:ext uri="{FF2B5EF4-FFF2-40B4-BE49-F238E27FC236}">
                <a16:creationId xmlns:a16="http://schemas.microsoft.com/office/drawing/2014/main" id="{68E761B8-9E9E-8A45-AAE5-FEBE6C0F0A33}"/>
              </a:ext>
            </a:extLst>
          </p:cNvPr>
          <p:cNvPicPr>
            <a:picLocks noChangeAspect="1"/>
          </p:cNvPicPr>
          <p:nvPr/>
        </p:nvPicPr>
        <p:blipFill>
          <a:blip r:embed="rId2"/>
          <a:stretch>
            <a:fillRect/>
          </a:stretch>
        </p:blipFill>
        <p:spPr>
          <a:xfrm>
            <a:off x="4033872" y="894441"/>
            <a:ext cx="4955676" cy="3110478"/>
          </a:xfrm>
          <a:prstGeom prst="rect">
            <a:avLst/>
          </a:prstGeom>
        </p:spPr>
      </p:pic>
      <p:graphicFrame>
        <p:nvGraphicFramePr>
          <p:cNvPr id="7" name="Table 6">
            <a:extLst>
              <a:ext uri="{FF2B5EF4-FFF2-40B4-BE49-F238E27FC236}">
                <a16:creationId xmlns:a16="http://schemas.microsoft.com/office/drawing/2014/main" id="{1844C02B-5F0F-404F-AC08-69A44F77B3A6}"/>
              </a:ext>
            </a:extLst>
          </p:cNvPr>
          <p:cNvGraphicFramePr>
            <a:graphicFrameLocks noGrp="1"/>
          </p:cNvGraphicFramePr>
          <p:nvPr/>
        </p:nvGraphicFramePr>
        <p:xfrm>
          <a:off x="4033873" y="3512554"/>
          <a:ext cx="4955676" cy="3124725"/>
        </p:xfrm>
        <a:graphic>
          <a:graphicData uri="http://schemas.openxmlformats.org/drawingml/2006/table">
            <a:tbl>
              <a:tblPr firstRow="1" firstCol="1">
                <a:tableStyleId>{5C22544A-7EE6-4342-B048-85BDC9FD1C3A}</a:tableStyleId>
              </a:tblPr>
              <a:tblGrid>
                <a:gridCol w="862786">
                  <a:extLst>
                    <a:ext uri="{9D8B030D-6E8A-4147-A177-3AD203B41FA5}">
                      <a16:colId xmlns:a16="http://schemas.microsoft.com/office/drawing/2014/main" val="3308460701"/>
                    </a:ext>
                  </a:extLst>
                </a:gridCol>
                <a:gridCol w="926961">
                  <a:extLst>
                    <a:ext uri="{9D8B030D-6E8A-4147-A177-3AD203B41FA5}">
                      <a16:colId xmlns:a16="http://schemas.microsoft.com/office/drawing/2014/main" val="340555190"/>
                    </a:ext>
                  </a:extLst>
                </a:gridCol>
                <a:gridCol w="938933">
                  <a:extLst>
                    <a:ext uri="{9D8B030D-6E8A-4147-A177-3AD203B41FA5}">
                      <a16:colId xmlns:a16="http://schemas.microsoft.com/office/drawing/2014/main" val="1350947304"/>
                    </a:ext>
                  </a:extLst>
                </a:gridCol>
                <a:gridCol w="1056587">
                  <a:extLst>
                    <a:ext uri="{9D8B030D-6E8A-4147-A177-3AD203B41FA5}">
                      <a16:colId xmlns:a16="http://schemas.microsoft.com/office/drawing/2014/main" val="3759879734"/>
                    </a:ext>
                  </a:extLst>
                </a:gridCol>
                <a:gridCol w="644920">
                  <a:extLst>
                    <a:ext uri="{9D8B030D-6E8A-4147-A177-3AD203B41FA5}">
                      <a16:colId xmlns:a16="http://schemas.microsoft.com/office/drawing/2014/main" val="2155814620"/>
                    </a:ext>
                  </a:extLst>
                </a:gridCol>
                <a:gridCol w="525489">
                  <a:extLst>
                    <a:ext uri="{9D8B030D-6E8A-4147-A177-3AD203B41FA5}">
                      <a16:colId xmlns:a16="http://schemas.microsoft.com/office/drawing/2014/main" val="2875290939"/>
                    </a:ext>
                  </a:extLst>
                </a:gridCol>
              </a:tblGrid>
              <a:tr h="171846">
                <a:tc>
                  <a:txBody>
                    <a:bodyPr/>
                    <a:lstStyle/>
                    <a:p>
                      <a:pPr algn="l" fontAlgn="b"/>
                      <a:r>
                        <a:rPr lang="en-US" sz="1400" u="none" strike="noStrike" dirty="0">
                          <a:effectLst/>
                        </a:rPr>
                        <a:t>Institution</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Budget</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Earned</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a:effectLst/>
                        </a:rPr>
                        <a:t>Actual</a:t>
                      </a:r>
                      <a:endParaRPr lang="en-US" sz="1400" b="1"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a:effectLst/>
                        </a:rPr>
                        <a:t>CPI</a:t>
                      </a:r>
                      <a:endParaRPr lang="en-US" sz="1400" b="1"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SPI</a:t>
                      </a:r>
                      <a:endParaRPr lang="en-US"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86805045"/>
                  </a:ext>
                </a:extLst>
              </a:tr>
              <a:tr h="179261">
                <a:tc>
                  <a:txBody>
                    <a:bodyPr/>
                    <a:lstStyle/>
                    <a:p>
                      <a:pPr algn="l" fontAlgn="b"/>
                      <a:r>
                        <a:rPr lang="en-US" sz="1400" u="none" strike="noStrike">
                          <a:effectLst/>
                        </a:rPr>
                        <a:t>BU</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48,290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31,129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19,499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1.60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0.64</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74860060"/>
                  </a:ext>
                </a:extLst>
              </a:tr>
              <a:tr h="179261">
                <a:tc>
                  <a:txBody>
                    <a:bodyPr/>
                    <a:lstStyle/>
                    <a:p>
                      <a:pPr algn="l" fontAlgn="b"/>
                      <a:r>
                        <a:rPr lang="en-US" sz="1400" u="none" strike="noStrike">
                          <a:effectLst/>
                        </a:rPr>
                        <a:t>CL</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183,677</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128,446</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120,815</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1.06</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0.70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946718753"/>
                  </a:ext>
                </a:extLst>
              </a:tr>
              <a:tr h="179261">
                <a:tc>
                  <a:txBody>
                    <a:bodyPr/>
                    <a:lstStyle/>
                    <a:p>
                      <a:pPr algn="l" fontAlgn="b"/>
                      <a:r>
                        <a:rPr lang="en-US" sz="1400" u="none" strike="noStrike">
                          <a:effectLst/>
                        </a:rPr>
                        <a:t>FT</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36,911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25,326</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18,231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1.39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0.69</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282695600"/>
                  </a:ext>
                </a:extLst>
              </a:tr>
              <a:tr h="179261">
                <a:tc>
                  <a:txBody>
                    <a:bodyPr/>
                    <a:lstStyle/>
                    <a:p>
                      <a:pPr algn="l" fontAlgn="b"/>
                      <a:r>
                        <a:rPr lang="en-US" sz="1400" u="none" strike="noStrike">
                          <a:effectLst/>
                        </a:rPr>
                        <a:t>NEU</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12,905</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12,905</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1.00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4912144"/>
                  </a:ext>
                </a:extLst>
              </a:tr>
              <a:tr h="179261">
                <a:tc>
                  <a:txBody>
                    <a:bodyPr/>
                    <a:lstStyle/>
                    <a:p>
                      <a:pPr algn="l" fontAlgn="b"/>
                      <a:r>
                        <a:rPr lang="en-US" sz="1400" u="none" strike="noStrike">
                          <a:effectLst/>
                        </a:rPr>
                        <a:t>OS</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192,883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155,963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129,540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1.20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0.81</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506551222"/>
                  </a:ext>
                </a:extLst>
              </a:tr>
              <a:tr h="179261">
                <a:tc>
                  <a:txBody>
                    <a:bodyPr/>
                    <a:lstStyle/>
                    <a:p>
                      <a:pPr algn="l" fontAlgn="b"/>
                      <a:r>
                        <a:rPr lang="en-US" sz="1400" u="none" strike="noStrike">
                          <a:effectLst/>
                        </a:rPr>
                        <a:t>RI</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620,406</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382,782</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370,532</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1.03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0.62</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112290893"/>
                  </a:ext>
                </a:extLst>
              </a:tr>
              <a:tr h="179261">
                <a:tc>
                  <a:txBody>
                    <a:bodyPr/>
                    <a:lstStyle/>
                    <a:p>
                      <a:pPr algn="l" fontAlgn="b"/>
                      <a:r>
                        <a:rPr lang="en-US" sz="1400" u="none" strike="noStrike">
                          <a:effectLst/>
                        </a:rPr>
                        <a:t>TAM</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510,946</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342,523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284,699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1.20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0.67</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664570611"/>
                  </a:ext>
                </a:extLst>
              </a:tr>
              <a:tr h="179261">
                <a:tc>
                  <a:txBody>
                    <a:bodyPr/>
                    <a:lstStyle/>
                    <a:p>
                      <a:pPr algn="l" fontAlgn="b"/>
                      <a:r>
                        <a:rPr lang="en-US" sz="1400" u="none" strike="noStrike">
                          <a:effectLst/>
                        </a:rPr>
                        <a:t>UCD</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8,532</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9,413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1.10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2408879"/>
                  </a:ext>
                </a:extLst>
              </a:tr>
              <a:tr h="179261">
                <a:tc>
                  <a:txBody>
                    <a:bodyPr/>
                    <a:lstStyle/>
                    <a:p>
                      <a:pPr algn="l" fontAlgn="b"/>
                      <a:r>
                        <a:rPr lang="en-US" sz="1400" u="none" strike="noStrike">
                          <a:effectLst/>
                        </a:rPr>
                        <a:t>UCSB</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41,488</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41,489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37,237</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1.11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1.00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716969110"/>
                  </a:ext>
                </a:extLst>
              </a:tr>
              <a:tr h="179261">
                <a:tc>
                  <a:txBody>
                    <a:bodyPr/>
                    <a:lstStyle/>
                    <a:p>
                      <a:pPr algn="l" fontAlgn="b"/>
                      <a:r>
                        <a:rPr lang="en-US" sz="1400" u="none" strike="noStrike">
                          <a:effectLst/>
                        </a:rPr>
                        <a:t>UV</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53,701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53,702</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34,985</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1.53</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1.00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93399288"/>
                  </a:ext>
                </a:extLst>
              </a:tr>
              <a:tr h="179261">
                <a:tc>
                  <a:txBody>
                    <a:bodyPr/>
                    <a:lstStyle/>
                    <a:p>
                      <a:pPr algn="l" fontAlgn="b"/>
                      <a:r>
                        <a:rPr lang="en-US" sz="1400" u="none" strike="noStrike">
                          <a:effectLst/>
                        </a:rPr>
                        <a:t>UW</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120,831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76,917</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51,881</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1.48</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0.64</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627789407"/>
                  </a:ext>
                </a:extLst>
              </a:tr>
              <a:tr h="179261">
                <a:tc>
                  <a:txBody>
                    <a:bodyPr/>
                    <a:lstStyle/>
                    <a:p>
                      <a:pPr algn="l" fontAlgn="b"/>
                      <a:r>
                        <a:rPr lang="en-US" sz="1400" u="none" strike="noStrike">
                          <a:effectLst/>
                        </a:rPr>
                        <a:t>WSU</a:t>
                      </a:r>
                      <a:endParaRPr lang="en-US" sz="1400" b="0" i="0" u="none" strike="noStrike">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12,798</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14,119</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0</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1.10</a:t>
                      </a:r>
                      <a:endParaRPr lang="en-US"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797634197"/>
                  </a:ext>
                </a:extLst>
              </a:tr>
              <a:tr h="227220">
                <a:tc>
                  <a:txBody>
                    <a:bodyPr/>
                    <a:lstStyle/>
                    <a:p>
                      <a:pPr algn="l" fontAlgn="b"/>
                      <a:r>
                        <a:rPr lang="en-US" sz="1400" u="none" strike="noStrike" dirty="0">
                          <a:effectLst/>
                        </a:rPr>
                        <a:t>Total</a:t>
                      </a:r>
                      <a:endParaRPr lang="en-US" sz="1400" b="0" i="0" u="none" strike="noStrike" dirty="0">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1,843,372</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1,274,714</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 1,067,420</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1.19</a:t>
                      </a:r>
                      <a:endParaRPr lang="en-US" sz="1400" b="1" i="0" u="none" strike="noStrike" dirty="0">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0.69</a:t>
                      </a:r>
                      <a:endParaRPr lang="en-US"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866098392"/>
                  </a:ext>
                </a:extLst>
              </a:tr>
            </a:tbl>
          </a:graphicData>
        </a:graphic>
      </p:graphicFrame>
      <p:sp>
        <p:nvSpPr>
          <p:cNvPr id="6" name="TextBox 5">
            <a:extLst>
              <a:ext uri="{FF2B5EF4-FFF2-40B4-BE49-F238E27FC236}">
                <a16:creationId xmlns:a16="http://schemas.microsoft.com/office/drawing/2014/main" id="{8321CE9B-A364-F744-BB44-AB5404CDA38A}"/>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2a</a:t>
            </a:r>
          </a:p>
        </p:txBody>
      </p:sp>
    </p:spTree>
    <p:extLst>
      <p:ext uri="{BB962C8B-B14F-4D97-AF65-F5344CB8AC3E}">
        <p14:creationId xmlns:p14="http://schemas.microsoft.com/office/powerpoint/2010/main" val="649361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D8A1D-D7C1-BD4B-B431-8293FFD39ADF}"/>
              </a:ext>
            </a:extLst>
          </p:cNvPr>
          <p:cNvSpPr>
            <a:spLocks noGrp="1"/>
          </p:cNvSpPr>
          <p:nvPr>
            <p:ph idx="1"/>
          </p:nvPr>
        </p:nvSpPr>
        <p:spPr>
          <a:xfrm>
            <a:off x="143838" y="972273"/>
            <a:ext cx="3462391" cy="5521124"/>
          </a:xfrm>
        </p:spPr>
        <p:txBody>
          <a:bodyPr>
            <a:normAutofit fontScale="77500" lnSpcReduction="20000"/>
          </a:bodyPr>
          <a:lstStyle/>
          <a:p>
            <a:r>
              <a:rPr lang="en-US" dirty="0"/>
              <a:t>Not many reportable (T3) milestones yet</a:t>
            </a:r>
          </a:p>
          <a:p>
            <a:r>
              <a:rPr lang="en-US" dirty="0"/>
              <a:t>Projected delays for early milestones are not negligible</a:t>
            </a:r>
          </a:p>
          <a:p>
            <a:pPr lvl="1"/>
            <a:r>
              <a:rPr lang="en-US" dirty="0"/>
              <a:t>Significant impact of external factors: </a:t>
            </a:r>
            <a:r>
              <a:rPr lang="en-US" dirty="0" err="1"/>
              <a:t>LpGBT</a:t>
            </a:r>
            <a:r>
              <a:rPr lang="en-US" dirty="0"/>
              <a:t> delays, ASIC and FPGA shortages, international partners progress delaying major reviews</a:t>
            </a:r>
          </a:p>
          <a:p>
            <a:pPr lvl="1"/>
            <a:r>
              <a:rPr lang="en-US" dirty="0"/>
              <a:t>In some cases, schedule variances are artificial</a:t>
            </a:r>
          </a:p>
          <a:p>
            <a:pPr lvl="2"/>
            <a:r>
              <a:rPr lang="en-US" dirty="0"/>
              <a:t>E.g. of the “delayed” GE21 optical links, all the important ones are actually already installed at P5, but it looks like we are 9 months behind </a:t>
            </a:r>
          </a:p>
          <a:p>
            <a:r>
              <a:rPr lang="en-US" dirty="0"/>
              <a:t>But impact on the project is so far limited </a:t>
            </a:r>
          </a:p>
          <a:p>
            <a:pPr lvl="1"/>
            <a:r>
              <a:rPr lang="en-US" dirty="0"/>
              <a:t>Later milestones delays are only ~3 months due to substantial internal floats</a:t>
            </a:r>
          </a:p>
        </p:txBody>
      </p:sp>
      <p:sp>
        <p:nvSpPr>
          <p:cNvPr id="3" name="Title 2">
            <a:extLst>
              <a:ext uri="{FF2B5EF4-FFF2-40B4-BE49-F238E27FC236}">
                <a16:creationId xmlns:a16="http://schemas.microsoft.com/office/drawing/2014/main" id="{E8939BC7-4A86-9C4A-9959-431226150447}"/>
              </a:ext>
            </a:extLst>
          </p:cNvPr>
          <p:cNvSpPr>
            <a:spLocks noGrp="1"/>
          </p:cNvSpPr>
          <p:nvPr>
            <p:ph type="title"/>
          </p:nvPr>
        </p:nvSpPr>
        <p:spPr/>
        <p:txBody>
          <a:bodyPr/>
          <a:lstStyle/>
          <a:p>
            <a:r>
              <a:rPr lang="en-US" dirty="0"/>
              <a:t>EVM Summary: Milestones</a:t>
            </a:r>
          </a:p>
        </p:txBody>
      </p:sp>
      <p:graphicFrame>
        <p:nvGraphicFramePr>
          <p:cNvPr id="6" name="Table 5">
            <a:extLst>
              <a:ext uri="{FF2B5EF4-FFF2-40B4-BE49-F238E27FC236}">
                <a16:creationId xmlns:a16="http://schemas.microsoft.com/office/drawing/2014/main" id="{F8ABB001-ADC8-2C49-AE7A-8A2915AD8864}"/>
              </a:ext>
            </a:extLst>
          </p:cNvPr>
          <p:cNvGraphicFramePr>
            <a:graphicFrameLocks noGrp="1"/>
          </p:cNvGraphicFramePr>
          <p:nvPr>
            <p:extLst>
              <p:ext uri="{D42A27DB-BD31-4B8C-83A1-F6EECF244321}">
                <p14:modId xmlns:p14="http://schemas.microsoft.com/office/powerpoint/2010/main" val="3988179927"/>
              </p:ext>
            </p:extLst>
          </p:nvPr>
        </p:nvGraphicFramePr>
        <p:xfrm>
          <a:off x="3522703" y="869420"/>
          <a:ext cx="5585950" cy="5726829"/>
        </p:xfrm>
        <a:graphic>
          <a:graphicData uri="http://schemas.openxmlformats.org/drawingml/2006/table">
            <a:tbl>
              <a:tblPr firstRow="1">
                <a:tableStyleId>{3C2FFA5D-87B4-456A-9821-1D502468CF0F}</a:tableStyleId>
              </a:tblPr>
              <a:tblGrid>
                <a:gridCol w="3996267">
                  <a:extLst>
                    <a:ext uri="{9D8B030D-6E8A-4147-A177-3AD203B41FA5}">
                      <a16:colId xmlns:a16="http://schemas.microsoft.com/office/drawing/2014/main" val="2355492686"/>
                    </a:ext>
                  </a:extLst>
                </a:gridCol>
                <a:gridCol w="762000">
                  <a:extLst>
                    <a:ext uri="{9D8B030D-6E8A-4147-A177-3AD203B41FA5}">
                      <a16:colId xmlns:a16="http://schemas.microsoft.com/office/drawing/2014/main" val="3313646529"/>
                    </a:ext>
                  </a:extLst>
                </a:gridCol>
                <a:gridCol w="827683">
                  <a:extLst>
                    <a:ext uri="{9D8B030D-6E8A-4147-A177-3AD203B41FA5}">
                      <a16:colId xmlns:a16="http://schemas.microsoft.com/office/drawing/2014/main" val="1865922943"/>
                    </a:ext>
                  </a:extLst>
                </a:gridCol>
              </a:tblGrid>
              <a:tr h="262911">
                <a:tc>
                  <a:txBody>
                    <a:bodyPr/>
                    <a:lstStyle/>
                    <a:p>
                      <a:pPr rtl="0" fontAlgn="b"/>
                      <a:r>
                        <a:rPr lang="en-US" sz="1200" dirty="0">
                          <a:effectLst/>
                        </a:rPr>
                        <a:t>Milestone</a:t>
                      </a:r>
                    </a:p>
                  </a:txBody>
                  <a:tcPr marL="21548" marR="21548" marT="0" marB="0" anchor="b"/>
                </a:tc>
                <a:tc>
                  <a:txBody>
                    <a:bodyPr/>
                    <a:lstStyle/>
                    <a:p>
                      <a:pPr algn="r" rtl="0" fontAlgn="b"/>
                      <a:r>
                        <a:rPr lang="en-US" sz="1200" dirty="0">
                          <a:effectLst/>
                        </a:rPr>
                        <a:t>Baseline</a:t>
                      </a:r>
                    </a:p>
                  </a:txBody>
                  <a:tcPr marL="21548" marR="21548" marT="0" marB="0" anchor="b"/>
                </a:tc>
                <a:tc>
                  <a:txBody>
                    <a:bodyPr/>
                    <a:lstStyle/>
                    <a:p>
                      <a:pPr algn="r" rtl="0" fontAlgn="b"/>
                      <a:r>
                        <a:rPr lang="en-US" sz="1200" dirty="0">
                          <a:effectLst/>
                        </a:rPr>
                        <a:t>Projection</a:t>
                      </a:r>
                    </a:p>
                  </a:txBody>
                  <a:tcPr marL="21548" marR="21548" marT="0" marB="0" anchor="b"/>
                </a:tc>
                <a:extLst>
                  <a:ext uri="{0D108BD9-81ED-4DB2-BD59-A6C34878D82A}">
                    <a16:rowId xmlns:a16="http://schemas.microsoft.com/office/drawing/2014/main" val="3859123591"/>
                  </a:ext>
                </a:extLst>
              </a:tr>
              <a:tr h="262911">
                <a:tc>
                  <a:txBody>
                    <a:bodyPr/>
                    <a:lstStyle/>
                    <a:p>
                      <a:pPr rtl="0" fontAlgn="b"/>
                      <a:r>
                        <a:rPr lang="en-US" sz="1200" dirty="0">
                          <a:effectLst/>
                        </a:rPr>
                        <a:t>T4- CMS - Start of ME0 Demonstrator Chamber Assembly</a:t>
                      </a:r>
                    </a:p>
                  </a:txBody>
                  <a:tcPr marL="21548" marR="21548" marT="0" marB="0" anchor="b">
                    <a:solidFill>
                      <a:schemeClr val="accent1">
                        <a:lumMod val="20000"/>
                        <a:lumOff val="80000"/>
                      </a:schemeClr>
                    </a:solidFill>
                  </a:tcPr>
                </a:tc>
                <a:tc>
                  <a:txBody>
                    <a:bodyPr/>
                    <a:lstStyle/>
                    <a:p>
                      <a:pPr algn="r" rtl="0" fontAlgn="b"/>
                      <a:r>
                        <a:rPr lang="en-US" sz="1200" dirty="0">
                          <a:effectLst/>
                        </a:rPr>
                        <a:t>7-Oct-20</a:t>
                      </a:r>
                    </a:p>
                  </a:txBody>
                  <a:tcPr marL="21548" marR="21548" marT="0" marB="0" anchor="b">
                    <a:solidFill>
                      <a:schemeClr val="accent1">
                        <a:lumMod val="20000"/>
                        <a:lumOff val="80000"/>
                      </a:schemeClr>
                    </a:solidFill>
                  </a:tcPr>
                </a:tc>
                <a:tc>
                  <a:txBody>
                    <a:bodyPr/>
                    <a:lstStyle/>
                    <a:p>
                      <a:pPr algn="r" rtl="0" fontAlgn="b"/>
                      <a:r>
                        <a:rPr lang="en-US" sz="1200" dirty="0">
                          <a:effectLst/>
                        </a:rPr>
                        <a:t>01-Jul-21A</a:t>
                      </a:r>
                    </a:p>
                  </a:txBody>
                  <a:tcPr marL="21548" marR="21548" marT="0" marB="0" anchor="b">
                    <a:solidFill>
                      <a:schemeClr val="accent1">
                        <a:lumMod val="20000"/>
                        <a:lumOff val="80000"/>
                      </a:schemeClr>
                    </a:solidFill>
                  </a:tcPr>
                </a:tc>
                <a:extLst>
                  <a:ext uri="{0D108BD9-81ED-4DB2-BD59-A6C34878D82A}">
                    <a16:rowId xmlns:a16="http://schemas.microsoft.com/office/drawing/2014/main" val="2927003597"/>
                  </a:ext>
                </a:extLst>
              </a:tr>
              <a:tr h="262911">
                <a:tc>
                  <a:txBody>
                    <a:bodyPr/>
                    <a:lstStyle/>
                    <a:p>
                      <a:pPr rtl="0" fontAlgn="b"/>
                      <a:r>
                        <a:rPr lang="en-US" sz="1200" dirty="0">
                          <a:effectLst/>
                        </a:rPr>
                        <a:t>T4 -CMS - PRR for GE2/1 Backend</a:t>
                      </a:r>
                    </a:p>
                  </a:txBody>
                  <a:tcPr marL="21548" marR="21548" marT="0" marB="0" anchor="b">
                    <a:solidFill>
                      <a:schemeClr val="accent1">
                        <a:lumMod val="20000"/>
                        <a:lumOff val="80000"/>
                      </a:schemeClr>
                    </a:solidFill>
                  </a:tcPr>
                </a:tc>
                <a:tc>
                  <a:txBody>
                    <a:bodyPr/>
                    <a:lstStyle/>
                    <a:p>
                      <a:pPr algn="r" rtl="0" fontAlgn="b"/>
                      <a:r>
                        <a:rPr lang="en-US" sz="1200" dirty="0">
                          <a:effectLst/>
                        </a:rPr>
                        <a:t>29-Sep-21</a:t>
                      </a:r>
                    </a:p>
                  </a:txBody>
                  <a:tcPr marL="21548" marR="21548" marT="0" marB="0" anchor="b">
                    <a:solidFill>
                      <a:schemeClr val="accent1">
                        <a:lumMod val="20000"/>
                        <a:lumOff val="80000"/>
                      </a:schemeClr>
                    </a:solidFill>
                  </a:tcPr>
                </a:tc>
                <a:tc>
                  <a:txBody>
                    <a:bodyPr/>
                    <a:lstStyle/>
                    <a:p>
                      <a:pPr algn="r" rtl="0" fontAlgn="b"/>
                      <a:r>
                        <a:rPr lang="en-US" sz="1200" dirty="0">
                          <a:solidFill>
                            <a:srgbClr val="FF0000"/>
                          </a:solidFill>
                          <a:effectLst/>
                        </a:rPr>
                        <a:t>26-May-22*</a:t>
                      </a:r>
                    </a:p>
                  </a:txBody>
                  <a:tcPr marL="21548" marR="21548" marT="0" marB="0" anchor="b">
                    <a:solidFill>
                      <a:schemeClr val="accent1">
                        <a:lumMod val="20000"/>
                        <a:lumOff val="80000"/>
                      </a:schemeClr>
                    </a:solidFill>
                  </a:tcPr>
                </a:tc>
                <a:extLst>
                  <a:ext uri="{0D108BD9-81ED-4DB2-BD59-A6C34878D82A}">
                    <a16:rowId xmlns:a16="http://schemas.microsoft.com/office/drawing/2014/main" val="691616883"/>
                  </a:ext>
                </a:extLst>
              </a:tr>
              <a:tr h="262911">
                <a:tc>
                  <a:txBody>
                    <a:bodyPr/>
                    <a:lstStyle/>
                    <a:p>
                      <a:pPr rtl="0" fontAlgn="b"/>
                      <a:r>
                        <a:rPr lang="en-US" sz="1200" dirty="0">
                          <a:effectLst/>
                        </a:rPr>
                        <a:t>E4 - CMS - GE 2/1 OH Design Review (ESR) - CMS planned date</a:t>
                      </a:r>
                    </a:p>
                  </a:txBody>
                  <a:tcPr marL="21548" marR="21548" marT="0" marB="0" anchor="b">
                    <a:solidFill>
                      <a:schemeClr val="accent1">
                        <a:lumMod val="20000"/>
                        <a:lumOff val="80000"/>
                      </a:schemeClr>
                    </a:solidFill>
                  </a:tcPr>
                </a:tc>
                <a:tc>
                  <a:txBody>
                    <a:bodyPr/>
                    <a:lstStyle/>
                    <a:p>
                      <a:pPr algn="r" rtl="0" fontAlgn="b"/>
                      <a:r>
                        <a:rPr lang="en-US" sz="1200" dirty="0">
                          <a:effectLst/>
                        </a:rPr>
                        <a:t>21-Aug-20</a:t>
                      </a:r>
                    </a:p>
                  </a:txBody>
                  <a:tcPr marL="21548" marR="21548" marT="0" marB="0" anchor="b">
                    <a:solidFill>
                      <a:schemeClr val="accent1">
                        <a:lumMod val="20000"/>
                        <a:lumOff val="80000"/>
                      </a:schemeClr>
                    </a:solidFill>
                  </a:tcPr>
                </a:tc>
                <a:tc>
                  <a:txBody>
                    <a:bodyPr/>
                    <a:lstStyle/>
                    <a:p>
                      <a:pPr algn="r" rtl="0" fontAlgn="b"/>
                      <a:r>
                        <a:rPr lang="en-US" sz="1200" dirty="0">
                          <a:effectLst/>
                        </a:rPr>
                        <a:t>21-Jan-22A</a:t>
                      </a:r>
                    </a:p>
                  </a:txBody>
                  <a:tcPr marL="21548" marR="21548" marT="0" marB="0" anchor="b">
                    <a:solidFill>
                      <a:schemeClr val="accent1">
                        <a:lumMod val="20000"/>
                        <a:lumOff val="80000"/>
                      </a:schemeClr>
                    </a:solidFill>
                  </a:tcPr>
                </a:tc>
                <a:extLst>
                  <a:ext uri="{0D108BD9-81ED-4DB2-BD59-A6C34878D82A}">
                    <a16:rowId xmlns:a16="http://schemas.microsoft.com/office/drawing/2014/main" val="2395021697"/>
                  </a:ext>
                </a:extLst>
              </a:tr>
              <a:tr h="262911">
                <a:tc>
                  <a:txBody>
                    <a:bodyPr/>
                    <a:lstStyle/>
                    <a:p>
                      <a:pPr rtl="0" fontAlgn="b"/>
                      <a:r>
                        <a:rPr lang="en-US" sz="1200" dirty="0">
                          <a:effectLst/>
                        </a:rPr>
                        <a:t>E4- CMS - NBD: ME0 OH prototype ready for demo chamber</a:t>
                      </a:r>
                    </a:p>
                  </a:txBody>
                  <a:tcPr marL="21548" marR="21548" marT="0" marB="0" anchor="b">
                    <a:solidFill>
                      <a:schemeClr val="accent1">
                        <a:lumMod val="20000"/>
                        <a:lumOff val="80000"/>
                      </a:schemeClr>
                    </a:solidFill>
                  </a:tcPr>
                </a:tc>
                <a:tc>
                  <a:txBody>
                    <a:bodyPr/>
                    <a:lstStyle/>
                    <a:p>
                      <a:pPr algn="r" rtl="0" fontAlgn="b"/>
                      <a:r>
                        <a:rPr lang="en-US" sz="1200" dirty="0">
                          <a:effectLst/>
                        </a:rPr>
                        <a:t>11-Jan-21</a:t>
                      </a:r>
                    </a:p>
                  </a:txBody>
                  <a:tcPr marL="21548" marR="21548" marT="0" marB="0" anchor="b">
                    <a:solidFill>
                      <a:schemeClr val="accent1">
                        <a:lumMod val="20000"/>
                        <a:lumOff val="80000"/>
                      </a:schemeClr>
                    </a:solidFill>
                  </a:tcPr>
                </a:tc>
                <a:tc>
                  <a:txBody>
                    <a:bodyPr/>
                    <a:lstStyle/>
                    <a:p>
                      <a:pPr algn="r" rtl="0" fontAlgn="b"/>
                      <a:r>
                        <a:rPr lang="en-US" sz="1200" dirty="0">
                          <a:solidFill>
                            <a:srgbClr val="FF0000"/>
                          </a:solidFill>
                          <a:effectLst/>
                        </a:rPr>
                        <a:t>Fall’21</a:t>
                      </a:r>
                    </a:p>
                  </a:txBody>
                  <a:tcPr marL="21548" marR="21548" marT="0" marB="0" anchor="b">
                    <a:solidFill>
                      <a:schemeClr val="accent1">
                        <a:lumMod val="20000"/>
                        <a:lumOff val="80000"/>
                      </a:schemeClr>
                    </a:solidFill>
                  </a:tcPr>
                </a:tc>
                <a:extLst>
                  <a:ext uri="{0D108BD9-81ED-4DB2-BD59-A6C34878D82A}">
                    <a16:rowId xmlns:a16="http://schemas.microsoft.com/office/drawing/2014/main" val="1501314069"/>
                  </a:ext>
                </a:extLst>
              </a:tr>
              <a:tr h="262911">
                <a:tc>
                  <a:txBody>
                    <a:bodyPr/>
                    <a:lstStyle/>
                    <a:p>
                      <a:pPr rtl="0" fontAlgn="b"/>
                      <a:r>
                        <a:rPr lang="en-US" sz="1200" dirty="0">
                          <a:effectLst/>
                        </a:rPr>
                        <a:t>T3 - EM - GE21 - OH Batch 1/2 ready for chamber assembly</a:t>
                      </a:r>
                    </a:p>
                  </a:txBody>
                  <a:tcPr marL="21548" marR="21548" marT="0" marB="0" anchor="b">
                    <a:solidFill>
                      <a:schemeClr val="accent1">
                        <a:lumMod val="20000"/>
                        <a:lumOff val="80000"/>
                      </a:schemeClr>
                    </a:solidFill>
                  </a:tcPr>
                </a:tc>
                <a:tc>
                  <a:txBody>
                    <a:bodyPr/>
                    <a:lstStyle/>
                    <a:p>
                      <a:pPr algn="r" rtl="0" fontAlgn="b"/>
                      <a:r>
                        <a:rPr lang="en-US" sz="1200" dirty="0">
                          <a:effectLst/>
                        </a:rPr>
                        <a:t>15-Mar-21</a:t>
                      </a:r>
                    </a:p>
                  </a:txBody>
                  <a:tcPr marL="21548" marR="21548" marT="0" marB="0" anchor="b">
                    <a:solidFill>
                      <a:schemeClr val="accent1">
                        <a:lumMod val="20000"/>
                        <a:lumOff val="80000"/>
                      </a:schemeClr>
                    </a:solidFill>
                  </a:tcPr>
                </a:tc>
                <a:tc>
                  <a:txBody>
                    <a:bodyPr/>
                    <a:lstStyle/>
                    <a:p>
                      <a:pPr algn="r" rtl="0" fontAlgn="b"/>
                      <a:r>
                        <a:rPr lang="en-US" sz="1200" dirty="0">
                          <a:solidFill>
                            <a:srgbClr val="FF0000"/>
                          </a:solidFill>
                          <a:effectLst/>
                        </a:rPr>
                        <a:t>27-Jan-22*</a:t>
                      </a:r>
                    </a:p>
                  </a:txBody>
                  <a:tcPr marL="21548" marR="21548" marT="0" marB="0" anchor="b">
                    <a:solidFill>
                      <a:schemeClr val="accent1">
                        <a:lumMod val="20000"/>
                        <a:lumOff val="80000"/>
                      </a:schemeClr>
                    </a:solidFill>
                  </a:tcPr>
                </a:tc>
                <a:extLst>
                  <a:ext uri="{0D108BD9-81ED-4DB2-BD59-A6C34878D82A}">
                    <a16:rowId xmlns:a16="http://schemas.microsoft.com/office/drawing/2014/main" val="2100585037"/>
                  </a:ext>
                </a:extLst>
              </a:tr>
              <a:tr h="262911">
                <a:tc>
                  <a:txBody>
                    <a:bodyPr/>
                    <a:lstStyle/>
                    <a:p>
                      <a:pPr rtl="0" fontAlgn="b"/>
                      <a:r>
                        <a:rPr lang="en-US" sz="1200" dirty="0">
                          <a:effectLst/>
                        </a:rPr>
                        <a:t>E4 - CMS - </a:t>
                      </a:r>
                      <a:r>
                        <a:rPr lang="en-US" sz="1200" dirty="0" err="1">
                          <a:effectLst/>
                        </a:rPr>
                        <a:t>lpGBT</a:t>
                      </a:r>
                      <a:r>
                        <a:rPr lang="en-US" sz="1200" dirty="0">
                          <a:effectLst/>
                        </a:rPr>
                        <a:t> </a:t>
                      </a:r>
                      <a:r>
                        <a:rPr lang="en-US" sz="1200" dirty="0" err="1">
                          <a:effectLst/>
                        </a:rPr>
                        <a:t>PreProduction</a:t>
                      </a:r>
                      <a:r>
                        <a:rPr lang="en-US" sz="1200" dirty="0">
                          <a:effectLst/>
                        </a:rPr>
                        <a:t> Chips Available</a:t>
                      </a:r>
                    </a:p>
                  </a:txBody>
                  <a:tcPr marL="21548" marR="21548" marT="0" marB="0" anchor="b">
                    <a:solidFill>
                      <a:schemeClr val="accent1">
                        <a:lumMod val="20000"/>
                        <a:lumOff val="80000"/>
                      </a:schemeClr>
                    </a:solidFill>
                  </a:tcPr>
                </a:tc>
                <a:tc>
                  <a:txBody>
                    <a:bodyPr/>
                    <a:lstStyle/>
                    <a:p>
                      <a:pPr algn="r" rtl="0" fontAlgn="b"/>
                      <a:r>
                        <a:rPr lang="en-US" sz="1200" dirty="0">
                          <a:effectLst/>
                        </a:rPr>
                        <a:t>30-Sep-21</a:t>
                      </a:r>
                    </a:p>
                  </a:txBody>
                  <a:tcPr marL="21548" marR="21548" marT="0" marB="0" anchor="b">
                    <a:solidFill>
                      <a:schemeClr val="accent1">
                        <a:lumMod val="20000"/>
                        <a:lumOff val="80000"/>
                      </a:schemeClr>
                    </a:solidFill>
                  </a:tcPr>
                </a:tc>
                <a:tc>
                  <a:txBody>
                    <a:bodyPr/>
                    <a:lstStyle/>
                    <a:p>
                      <a:pPr algn="r" rtl="0" fontAlgn="b"/>
                      <a:r>
                        <a:rPr lang="en-US" sz="1200" dirty="0">
                          <a:effectLst/>
                        </a:rPr>
                        <a:t>30-Sep-21</a:t>
                      </a:r>
                    </a:p>
                  </a:txBody>
                  <a:tcPr marL="21548" marR="21548" marT="0" marB="0" anchor="b">
                    <a:solidFill>
                      <a:schemeClr val="accent1">
                        <a:lumMod val="20000"/>
                        <a:lumOff val="80000"/>
                      </a:schemeClr>
                    </a:solidFill>
                  </a:tcPr>
                </a:tc>
                <a:extLst>
                  <a:ext uri="{0D108BD9-81ED-4DB2-BD59-A6C34878D82A}">
                    <a16:rowId xmlns:a16="http://schemas.microsoft.com/office/drawing/2014/main" val="1174074798"/>
                  </a:ext>
                </a:extLst>
              </a:tr>
              <a:tr h="262911">
                <a:tc>
                  <a:txBody>
                    <a:bodyPr/>
                    <a:lstStyle/>
                    <a:p>
                      <a:pPr rtl="0" fontAlgn="b"/>
                      <a:r>
                        <a:rPr lang="en-US" sz="1200" dirty="0">
                          <a:effectLst/>
                        </a:rPr>
                        <a:t>T3 - EM - GE2/1 - Optical Links are ready for installation at P5</a:t>
                      </a:r>
                    </a:p>
                  </a:txBody>
                  <a:tcPr marL="21548" marR="21548" marT="0" marB="0" anchor="b"/>
                </a:tc>
                <a:tc>
                  <a:txBody>
                    <a:bodyPr/>
                    <a:lstStyle/>
                    <a:p>
                      <a:pPr algn="r" rtl="0" fontAlgn="b"/>
                      <a:r>
                        <a:rPr lang="en-US" sz="1200" dirty="0">
                          <a:effectLst/>
                        </a:rPr>
                        <a:t>19-Apr-21</a:t>
                      </a:r>
                    </a:p>
                  </a:txBody>
                  <a:tcPr marL="21548" marR="21548" marT="0" marB="0" anchor="b"/>
                </a:tc>
                <a:tc>
                  <a:txBody>
                    <a:bodyPr/>
                    <a:lstStyle/>
                    <a:p>
                      <a:pPr algn="r" rtl="0" fontAlgn="b"/>
                      <a:r>
                        <a:rPr lang="en-US" sz="1200" dirty="0">
                          <a:effectLst/>
                        </a:rPr>
                        <a:t>5-Jan-22</a:t>
                      </a:r>
                    </a:p>
                  </a:txBody>
                  <a:tcPr marL="21548" marR="21548" marT="0" marB="0" anchor="b"/>
                </a:tc>
                <a:extLst>
                  <a:ext uri="{0D108BD9-81ED-4DB2-BD59-A6C34878D82A}">
                    <a16:rowId xmlns:a16="http://schemas.microsoft.com/office/drawing/2014/main" val="2463934588"/>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GE2/1 - Optical Links On-chamber Ready for Inst. at P5</a:t>
                      </a:r>
                    </a:p>
                  </a:txBody>
                  <a:tcPr marL="21548" marR="21548" marT="0" marB="0" anchor="b"/>
                </a:tc>
                <a:tc>
                  <a:txBody>
                    <a:bodyPr/>
                    <a:lstStyle/>
                    <a:p>
                      <a:pPr algn="r" rtl="0" fontAlgn="b"/>
                      <a:r>
                        <a:rPr lang="en-US" sz="1200" dirty="0">
                          <a:effectLst/>
                        </a:rPr>
                        <a:t>10-Oct-21</a:t>
                      </a:r>
                    </a:p>
                  </a:txBody>
                  <a:tcPr marL="21548" marR="21548" marT="0" marB="0" anchor="b"/>
                </a:tc>
                <a:tc>
                  <a:txBody>
                    <a:bodyPr/>
                    <a:lstStyle/>
                    <a:p>
                      <a:pPr algn="r" rtl="0" fontAlgn="b"/>
                      <a:r>
                        <a:rPr lang="en-US" sz="1200" dirty="0">
                          <a:effectLst/>
                        </a:rPr>
                        <a:t>1-Sep-21</a:t>
                      </a:r>
                    </a:p>
                  </a:txBody>
                  <a:tcPr marL="21548" marR="21548" marT="0" marB="0" anchor="b"/>
                </a:tc>
                <a:extLst>
                  <a:ext uri="{0D108BD9-81ED-4DB2-BD59-A6C34878D82A}">
                    <a16:rowId xmlns:a16="http://schemas.microsoft.com/office/drawing/2014/main" val="1453674398"/>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CSC - ODMB Board Ready for PRR</a:t>
                      </a:r>
                    </a:p>
                  </a:txBody>
                  <a:tcPr marL="21548" marR="21548" marT="0" marB="0" anchor="b"/>
                </a:tc>
                <a:tc>
                  <a:txBody>
                    <a:bodyPr/>
                    <a:lstStyle/>
                    <a:p>
                      <a:pPr algn="r" rtl="0" fontAlgn="b"/>
                      <a:r>
                        <a:rPr lang="en-US" sz="1200" dirty="0">
                          <a:effectLst/>
                        </a:rPr>
                        <a:t>21-Jan-22</a:t>
                      </a:r>
                    </a:p>
                  </a:txBody>
                  <a:tcPr marL="21548" marR="21548" marT="0" marB="0" anchor="b"/>
                </a:tc>
                <a:tc>
                  <a:txBody>
                    <a:bodyPr/>
                    <a:lstStyle/>
                    <a:p>
                      <a:pPr algn="r" rtl="0" fontAlgn="b"/>
                      <a:r>
                        <a:rPr lang="en-US" sz="1200" dirty="0">
                          <a:effectLst/>
                        </a:rPr>
                        <a:t>19-Aug-22</a:t>
                      </a:r>
                    </a:p>
                  </a:txBody>
                  <a:tcPr marL="21548" marR="21548" marT="0" marB="0" anchor="b"/>
                </a:tc>
                <a:extLst>
                  <a:ext uri="{0D108BD9-81ED-4DB2-BD59-A6C34878D82A}">
                    <a16:rowId xmlns:a16="http://schemas.microsoft.com/office/drawing/2014/main" val="223553097"/>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ME0 - CMS ME0 Electronics ESR Complete</a:t>
                      </a:r>
                    </a:p>
                  </a:txBody>
                  <a:tcPr marL="21548" marR="21548" marT="0" marB="0" anchor="b"/>
                </a:tc>
                <a:tc>
                  <a:txBody>
                    <a:bodyPr/>
                    <a:lstStyle/>
                    <a:p>
                      <a:pPr algn="r" rtl="0" fontAlgn="b"/>
                      <a:r>
                        <a:rPr lang="en-US" sz="1200" dirty="0">
                          <a:effectLst/>
                        </a:rPr>
                        <a:t>02-Feb-22</a:t>
                      </a:r>
                    </a:p>
                  </a:txBody>
                  <a:tcPr marL="21548" marR="21548" marT="0" marB="0" anchor="b"/>
                </a:tc>
                <a:tc>
                  <a:txBody>
                    <a:bodyPr/>
                    <a:lstStyle/>
                    <a:p>
                      <a:pPr algn="r" rtl="0" fontAlgn="b"/>
                      <a:r>
                        <a:rPr lang="en-US" sz="1200" dirty="0">
                          <a:effectLst/>
                        </a:rPr>
                        <a:t>02-Feb-22</a:t>
                      </a:r>
                    </a:p>
                  </a:txBody>
                  <a:tcPr marL="21548" marR="21548" marT="0" marB="0" anchor="b"/>
                </a:tc>
                <a:extLst>
                  <a:ext uri="{0D108BD9-81ED-4DB2-BD59-A6C34878D82A}">
                    <a16:rowId xmlns:a16="http://schemas.microsoft.com/office/drawing/2014/main" val="3263925903"/>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ME0 - OH Batch 1/2 Ready for Chamber </a:t>
                      </a:r>
                      <a:r>
                        <a:rPr lang="en-US" sz="1200" dirty="0" err="1">
                          <a:effectLst/>
                        </a:rPr>
                        <a:t>Assemb</a:t>
                      </a:r>
                      <a:endParaRPr lang="en-US" sz="1200" dirty="0">
                        <a:effectLst/>
                      </a:endParaRPr>
                    </a:p>
                  </a:txBody>
                  <a:tcPr marL="21548" marR="21548" marT="0" marB="0" anchor="b"/>
                </a:tc>
                <a:tc>
                  <a:txBody>
                    <a:bodyPr/>
                    <a:lstStyle/>
                    <a:p>
                      <a:pPr algn="r" rtl="0" fontAlgn="b"/>
                      <a:r>
                        <a:rPr lang="en-US" sz="1200" dirty="0">
                          <a:effectLst/>
                        </a:rPr>
                        <a:t>16-Nov-22</a:t>
                      </a:r>
                    </a:p>
                  </a:txBody>
                  <a:tcPr marL="21548" marR="21548" marT="0" marB="0" anchor="b"/>
                </a:tc>
                <a:tc>
                  <a:txBody>
                    <a:bodyPr/>
                    <a:lstStyle/>
                    <a:p>
                      <a:pPr algn="r" rtl="0" fontAlgn="b"/>
                      <a:r>
                        <a:rPr lang="en-US" sz="1200" dirty="0">
                          <a:effectLst/>
                        </a:rPr>
                        <a:t>16-Nov-22</a:t>
                      </a:r>
                    </a:p>
                  </a:txBody>
                  <a:tcPr marL="21548" marR="21548" marT="0" marB="0" anchor="b"/>
                </a:tc>
                <a:extLst>
                  <a:ext uri="{0D108BD9-81ED-4DB2-BD59-A6C34878D82A}">
                    <a16:rowId xmlns:a16="http://schemas.microsoft.com/office/drawing/2014/main" val="1243119015"/>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ESR for CSC FED system complete</a:t>
                      </a:r>
                    </a:p>
                  </a:txBody>
                  <a:tcPr marL="21548" marR="21548" marT="0" marB="0" anchor="b"/>
                </a:tc>
                <a:tc>
                  <a:txBody>
                    <a:bodyPr/>
                    <a:lstStyle/>
                    <a:p>
                      <a:pPr algn="r" rtl="0" fontAlgn="b"/>
                      <a:r>
                        <a:rPr lang="en-US" sz="1200" dirty="0">
                          <a:effectLst/>
                        </a:rPr>
                        <a:t>01-Feb-23</a:t>
                      </a:r>
                    </a:p>
                  </a:txBody>
                  <a:tcPr marL="21548" marR="21548" marT="0" marB="0" anchor="b"/>
                </a:tc>
                <a:tc>
                  <a:txBody>
                    <a:bodyPr/>
                    <a:lstStyle/>
                    <a:p>
                      <a:pPr algn="r" rtl="0" fontAlgn="b"/>
                      <a:r>
                        <a:rPr lang="en-US" sz="1200" dirty="0">
                          <a:effectLst/>
                        </a:rPr>
                        <a:t>01-Feb-23</a:t>
                      </a:r>
                    </a:p>
                  </a:txBody>
                  <a:tcPr marL="21548" marR="21548" marT="0" marB="0" anchor="b"/>
                </a:tc>
                <a:extLst>
                  <a:ext uri="{0D108BD9-81ED-4DB2-BD59-A6C34878D82A}">
                    <a16:rowId xmlns:a16="http://schemas.microsoft.com/office/drawing/2014/main" val="3094369255"/>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Testing Begins of ODMB5 Production Boards</a:t>
                      </a:r>
                    </a:p>
                  </a:txBody>
                  <a:tcPr marL="21548" marR="21548" marT="0" marB="0" anchor="b"/>
                </a:tc>
                <a:tc>
                  <a:txBody>
                    <a:bodyPr/>
                    <a:lstStyle/>
                    <a:p>
                      <a:pPr algn="r" rtl="0" fontAlgn="b"/>
                      <a:r>
                        <a:rPr lang="en-US" sz="1200" dirty="0">
                          <a:effectLst/>
                        </a:rPr>
                        <a:t>02-Mar-23</a:t>
                      </a:r>
                    </a:p>
                  </a:txBody>
                  <a:tcPr marL="21548" marR="21548" marT="0" marB="0" anchor="b"/>
                </a:tc>
                <a:tc>
                  <a:txBody>
                    <a:bodyPr/>
                    <a:lstStyle/>
                    <a:p>
                      <a:pPr algn="r" rtl="0" fontAlgn="b"/>
                      <a:r>
                        <a:rPr lang="en-US" sz="1200" dirty="0">
                          <a:effectLst/>
                        </a:rPr>
                        <a:t>29-Sep-23</a:t>
                      </a:r>
                    </a:p>
                  </a:txBody>
                  <a:tcPr marL="21548" marR="21548" marT="0" marB="0" anchor="b"/>
                </a:tc>
                <a:extLst>
                  <a:ext uri="{0D108BD9-81ED-4DB2-BD59-A6C34878D82A}">
                    <a16:rowId xmlns:a16="http://schemas.microsoft.com/office/drawing/2014/main" val="1312625362"/>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GE2/1 - Backend electronics is ready for inst. at P5</a:t>
                      </a:r>
                    </a:p>
                  </a:txBody>
                  <a:tcPr marL="21548" marR="21548" marT="0" marB="0" anchor="b"/>
                </a:tc>
                <a:tc>
                  <a:txBody>
                    <a:bodyPr/>
                    <a:lstStyle/>
                    <a:p>
                      <a:pPr algn="r" rtl="0" fontAlgn="b"/>
                      <a:r>
                        <a:rPr lang="en-US" sz="1200" dirty="0">
                          <a:effectLst/>
                        </a:rPr>
                        <a:t>05-May-23</a:t>
                      </a:r>
                    </a:p>
                  </a:txBody>
                  <a:tcPr marL="21548" marR="21548" marT="0" marB="0" anchor="b"/>
                </a:tc>
                <a:tc>
                  <a:txBody>
                    <a:bodyPr/>
                    <a:lstStyle/>
                    <a:p>
                      <a:pPr algn="r" rtl="0" fontAlgn="b"/>
                      <a:r>
                        <a:rPr lang="en-US" sz="1200" dirty="0">
                          <a:effectLst/>
                        </a:rPr>
                        <a:t>23-Aug-23</a:t>
                      </a:r>
                    </a:p>
                  </a:txBody>
                  <a:tcPr marL="21548" marR="21548" marT="0" marB="0" anchor="b"/>
                </a:tc>
                <a:extLst>
                  <a:ext uri="{0D108BD9-81ED-4DB2-BD59-A6C34878D82A}">
                    <a16:rowId xmlns:a16="http://schemas.microsoft.com/office/drawing/2014/main" val="2115902753"/>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CSC - All ODMB Boards Ready for Installation</a:t>
                      </a:r>
                    </a:p>
                  </a:txBody>
                  <a:tcPr marL="21548" marR="21548" marT="0" marB="0" anchor="b"/>
                </a:tc>
                <a:tc>
                  <a:txBody>
                    <a:bodyPr/>
                    <a:lstStyle/>
                    <a:p>
                      <a:pPr algn="r" rtl="0" fontAlgn="b"/>
                      <a:r>
                        <a:rPr lang="en-US" sz="1200" dirty="0">
                          <a:effectLst/>
                        </a:rPr>
                        <a:t>27-Sep-23</a:t>
                      </a:r>
                    </a:p>
                  </a:txBody>
                  <a:tcPr marL="21548" marR="21548" marT="0" marB="0" anchor="b"/>
                </a:tc>
                <a:tc>
                  <a:txBody>
                    <a:bodyPr/>
                    <a:lstStyle/>
                    <a:p>
                      <a:pPr algn="r" rtl="0" fontAlgn="b"/>
                      <a:r>
                        <a:rPr lang="en-US" sz="1200" dirty="0">
                          <a:effectLst/>
                        </a:rPr>
                        <a:t>01-May-24</a:t>
                      </a:r>
                    </a:p>
                  </a:txBody>
                  <a:tcPr marL="21548" marR="21548" marT="0" marB="0" anchor="b"/>
                </a:tc>
                <a:extLst>
                  <a:ext uri="{0D108BD9-81ED-4DB2-BD59-A6C34878D82A}">
                    <a16:rowId xmlns:a16="http://schemas.microsoft.com/office/drawing/2014/main" val="2370326794"/>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GE2/1 - Full Integration of OH &amp; Backend Complete</a:t>
                      </a:r>
                    </a:p>
                  </a:txBody>
                  <a:tcPr marL="21548" marR="21548" marT="0" marB="0" anchor="b"/>
                </a:tc>
                <a:tc>
                  <a:txBody>
                    <a:bodyPr/>
                    <a:lstStyle/>
                    <a:p>
                      <a:pPr algn="r" rtl="0" fontAlgn="b"/>
                      <a:r>
                        <a:rPr lang="en-US" sz="1200" dirty="0">
                          <a:effectLst/>
                        </a:rPr>
                        <a:t>11-Jan-24</a:t>
                      </a:r>
                    </a:p>
                  </a:txBody>
                  <a:tcPr marL="21548" marR="21548" marT="0" marB="0" anchor="b"/>
                </a:tc>
                <a:tc>
                  <a:txBody>
                    <a:bodyPr/>
                    <a:lstStyle/>
                    <a:p>
                      <a:pPr algn="r" rtl="0" fontAlgn="b"/>
                      <a:r>
                        <a:rPr lang="en-US" sz="1200" dirty="0">
                          <a:effectLst/>
                        </a:rPr>
                        <a:t>28-Mar-24</a:t>
                      </a:r>
                    </a:p>
                  </a:txBody>
                  <a:tcPr marL="21548" marR="21548" marT="0" marB="0" anchor="b"/>
                </a:tc>
                <a:extLst>
                  <a:ext uri="{0D108BD9-81ED-4DB2-BD59-A6C34878D82A}">
                    <a16:rowId xmlns:a16="http://schemas.microsoft.com/office/drawing/2014/main" val="4194567946"/>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ME0 - Backend Electronics and Links Ready for Installation</a:t>
                      </a:r>
                    </a:p>
                  </a:txBody>
                  <a:tcPr marL="21548" marR="21548" marT="0" marB="0" anchor="b"/>
                </a:tc>
                <a:tc>
                  <a:txBody>
                    <a:bodyPr/>
                    <a:lstStyle/>
                    <a:p>
                      <a:pPr algn="r" rtl="0" fontAlgn="b"/>
                      <a:r>
                        <a:rPr lang="en-US" sz="1200" dirty="0">
                          <a:effectLst/>
                        </a:rPr>
                        <a:t>19-Nov-24</a:t>
                      </a:r>
                    </a:p>
                  </a:txBody>
                  <a:tcPr marL="21548" marR="21548" marT="0" marB="0" anchor="b"/>
                </a:tc>
                <a:tc>
                  <a:txBody>
                    <a:bodyPr/>
                    <a:lstStyle/>
                    <a:p>
                      <a:pPr algn="r" rtl="0" fontAlgn="b"/>
                      <a:r>
                        <a:rPr lang="en-US" sz="1200" dirty="0">
                          <a:effectLst/>
                        </a:rPr>
                        <a:t>12-Feb-22</a:t>
                      </a:r>
                    </a:p>
                  </a:txBody>
                  <a:tcPr marL="21548" marR="21548" marT="0" marB="0" anchor="b"/>
                </a:tc>
                <a:extLst>
                  <a:ext uri="{0D108BD9-81ED-4DB2-BD59-A6C34878D82A}">
                    <a16:rowId xmlns:a16="http://schemas.microsoft.com/office/drawing/2014/main" val="3712310438"/>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CSC - FED - Integration Completed ready for Installation at P5</a:t>
                      </a:r>
                    </a:p>
                  </a:txBody>
                  <a:tcPr marL="21548" marR="21548" marT="0" marB="0" anchor="b"/>
                </a:tc>
                <a:tc>
                  <a:txBody>
                    <a:bodyPr/>
                    <a:lstStyle/>
                    <a:p>
                      <a:pPr algn="r" rtl="0" fontAlgn="b"/>
                      <a:r>
                        <a:rPr lang="en-US" sz="1200" dirty="0">
                          <a:effectLst/>
                        </a:rPr>
                        <a:t>03-Jan-25</a:t>
                      </a:r>
                    </a:p>
                  </a:txBody>
                  <a:tcPr marL="21548" marR="21548" marT="0" marB="0" anchor="b"/>
                </a:tc>
                <a:tc>
                  <a:txBody>
                    <a:bodyPr/>
                    <a:lstStyle/>
                    <a:p>
                      <a:pPr algn="r" rtl="0" fontAlgn="b"/>
                      <a:r>
                        <a:rPr lang="en-US" sz="1200" dirty="0">
                          <a:effectLst/>
                        </a:rPr>
                        <a:t>03-Jan-25</a:t>
                      </a:r>
                    </a:p>
                  </a:txBody>
                  <a:tcPr marL="21548" marR="21548" marT="0" marB="0" anchor="b"/>
                </a:tc>
                <a:extLst>
                  <a:ext uri="{0D108BD9-81ED-4DB2-BD59-A6C34878D82A}">
                    <a16:rowId xmlns:a16="http://schemas.microsoft.com/office/drawing/2014/main" val="2328864875"/>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T3 - EM - ME0 - Full Integration of OH &amp; Backend Complete</a:t>
                      </a:r>
                    </a:p>
                  </a:txBody>
                  <a:tcPr marL="21548" marR="21548" marT="0" marB="0" anchor="b"/>
                </a:tc>
                <a:tc>
                  <a:txBody>
                    <a:bodyPr/>
                    <a:lstStyle/>
                    <a:p>
                      <a:pPr algn="r" rtl="0" fontAlgn="b"/>
                      <a:r>
                        <a:rPr lang="en-US" sz="1200" dirty="0">
                          <a:effectLst/>
                        </a:rPr>
                        <a:t>22-Jan-25</a:t>
                      </a:r>
                    </a:p>
                  </a:txBody>
                  <a:tcPr marL="21548" marR="21548" marT="0" marB="0" anchor="b"/>
                </a:tc>
                <a:tc>
                  <a:txBody>
                    <a:bodyPr/>
                    <a:lstStyle/>
                    <a:p>
                      <a:pPr algn="r" rtl="0" fontAlgn="b"/>
                      <a:r>
                        <a:rPr lang="en-US" sz="1200" dirty="0">
                          <a:effectLst/>
                        </a:rPr>
                        <a:t>08-Apr-25</a:t>
                      </a:r>
                    </a:p>
                  </a:txBody>
                  <a:tcPr marL="21548" marR="21548" marT="0" marB="0" anchor="b"/>
                </a:tc>
                <a:extLst>
                  <a:ext uri="{0D108BD9-81ED-4DB2-BD59-A6C34878D82A}">
                    <a16:rowId xmlns:a16="http://schemas.microsoft.com/office/drawing/2014/main" val="696926241"/>
                  </a:ext>
                </a:extLst>
              </a:tr>
              <a:tr h="2629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effectLst/>
                        </a:rPr>
                        <a:t>T2 - EM - Endcap Muons Upgrades Complete</a:t>
                      </a:r>
                    </a:p>
                  </a:txBody>
                  <a:tcPr marL="21548" marR="21548" marT="0" marB="0" anchor="b"/>
                </a:tc>
                <a:tc>
                  <a:txBody>
                    <a:bodyPr/>
                    <a:lstStyle/>
                    <a:p>
                      <a:pPr algn="r" rtl="0" fontAlgn="b"/>
                      <a:r>
                        <a:rPr lang="en-US" sz="1200" dirty="0">
                          <a:effectLst/>
                        </a:rPr>
                        <a:t>22-Jan-25</a:t>
                      </a:r>
                    </a:p>
                  </a:txBody>
                  <a:tcPr marL="21548" marR="21548" marT="0" marB="0" anchor="b"/>
                </a:tc>
                <a:tc>
                  <a:txBody>
                    <a:bodyPr/>
                    <a:lstStyle/>
                    <a:p>
                      <a:pPr algn="r" rtl="0" fontAlgn="b"/>
                      <a:r>
                        <a:rPr lang="en-US" sz="1200" dirty="0">
                          <a:effectLst/>
                        </a:rPr>
                        <a:t>08-Apr-25</a:t>
                      </a:r>
                    </a:p>
                  </a:txBody>
                  <a:tcPr marL="21548" marR="21548" marT="0" marB="0" anchor="b"/>
                </a:tc>
                <a:extLst>
                  <a:ext uri="{0D108BD9-81ED-4DB2-BD59-A6C34878D82A}">
                    <a16:rowId xmlns:a16="http://schemas.microsoft.com/office/drawing/2014/main" val="1465183880"/>
                  </a:ext>
                </a:extLst>
              </a:tr>
            </a:tbl>
          </a:graphicData>
        </a:graphic>
      </p:graphicFrame>
      <p:sp>
        <p:nvSpPr>
          <p:cNvPr id="5" name="TextBox 4">
            <a:extLst>
              <a:ext uri="{FF2B5EF4-FFF2-40B4-BE49-F238E27FC236}">
                <a16:creationId xmlns:a16="http://schemas.microsoft.com/office/drawing/2014/main" id="{5A4B352B-CCA5-EC43-A192-20AF22DD7B81}"/>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2a</a:t>
            </a:r>
          </a:p>
        </p:txBody>
      </p:sp>
    </p:spTree>
    <p:extLst>
      <p:ext uri="{BB962C8B-B14F-4D97-AF65-F5344CB8AC3E}">
        <p14:creationId xmlns:p14="http://schemas.microsoft.com/office/powerpoint/2010/main" val="202996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62CFC-53EC-B541-81BC-C9F1247805A4}"/>
              </a:ext>
            </a:extLst>
          </p:cNvPr>
          <p:cNvSpPr>
            <a:spLocks noGrp="1"/>
          </p:cNvSpPr>
          <p:nvPr>
            <p:ph idx="1"/>
          </p:nvPr>
        </p:nvSpPr>
        <p:spPr/>
        <p:txBody>
          <a:bodyPr>
            <a:normAutofit fontScale="77500" lnSpcReduction="20000"/>
          </a:bodyPr>
          <a:lstStyle/>
          <a:p>
            <a:r>
              <a:rPr lang="en-US" dirty="0"/>
              <a:t>Main Covid impacts</a:t>
            </a:r>
          </a:p>
          <a:p>
            <a:pPr lvl="1"/>
            <a:r>
              <a:rPr lang="en-US" dirty="0"/>
              <a:t>Relatively modest delays associated with labs/facilities closures in Spring-Summer 2020 slowing down testing</a:t>
            </a:r>
          </a:p>
          <a:p>
            <a:pPr lvl="1"/>
            <a:r>
              <a:rPr lang="en-US" dirty="0"/>
              <a:t>Significant delays with interface testing due to closures and restrictions at CERN in Summer-Fall 2020</a:t>
            </a:r>
          </a:p>
          <a:p>
            <a:pPr lvl="1"/>
            <a:r>
              <a:rPr lang="en-US" dirty="0"/>
              <a:t>Significant delays with manufacturing and shipping due to COVID impact on vendors</a:t>
            </a:r>
          </a:p>
          <a:p>
            <a:pPr lvl="2"/>
            <a:r>
              <a:rPr lang="en-US" dirty="0"/>
              <a:t>Most impacted the GE21 pre-production electronics</a:t>
            </a:r>
          </a:p>
          <a:p>
            <a:pPr lvl="1"/>
            <a:r>
              <a:rPr lang="en-US" dirty="0"/>
              <a:t>Significant delays from Fall’20 to now due to FPGA shortages and new ASIC manufacturing capacity limitations</a:t>
            </a:r>
          </a:p>
          <a:p>
            <a:pPr lvl="2"/>
            <a:r>
              <a:rPr lang="en-US" dirty="0"/>
              <a:t>Impacted all projects (CSC, GE21, ME0) and common backend</a:t>
            </a:r>
          </a:p>
          <a:p>
            <a:pPr lvl="1"/>
            <a:r>
              <a:rPr lang="en-US" dirty="0"/>
              <a:t>Significant delays due to ongoing difficulties placing personnel at CERN for integration testing and validation as well as acceptance testing</a:t>
            </a:r>
          </a:p>
          <a:p>
            <a:pPr lvl="2"/>
            <a:r>
              <a:rPr lang="en-US" dirty="0"/>
              <a:t>GEM GE21 affected the most, but others are affected due to slower progress with the backend </a:t>
            </a:r>
          </a:p>
          <a:p>
            <a:pPr lvl="1"/>
            <a:r>
              <a:rPr lang="en-US" dirty="0"/>
              <a:t>Inability to travel reduces efficiency of management and flexibility to provide expert technical manpower at CERN at the time when it is needed there</a:t>
            </a:r>
          </a:p>
          <a:p>
            <a:r>
              <a:rPr lang="en-US" dirty="0"/>
              <a:t>Most of these factors impact the efficiency of technical work (higher labor costs than originally planned) and introduce schedule delays</a:t>
            </a:r>
          </a:p>
          <a:p>
            <a:pPr lvl="1"/>
            <a:r>
              <a:rPr lang="en-US" dirty="0"/>
              <a:t>Most M&amp;S costs are well within the projected envelopes</a:t>
            </a:r>
          </a:p>
          <a:p>
            <a:endParaRPr lang="en-US" dirty="0"/>
          </a:p>
        </p:txBody>
      </p:sp>
      <p:sp>
        <p:nvSpPr>
          <p:cNvPr id="3" name="Title 2">
            <a:extLst>
              <a:ext uri="{FF2B5EF4-FFF2-40B4-BE49-F238E27FC236}">
                <a16:creationId xmlns:a16="http://schemas.microsoft.com/office/drawing/2014/main" id="{37C5EFAA-1A25-F34F-B069-F125515A2C18}"/>
              </a:ext>
            </a:extLst>
          </p:cNvPr>
          <p:cNvSpPr>
            <a:spLocks noGrp="1"/>
          </p:cNvSpPr>
          <p:nvPr>
            <p:ph type="title"/>
          </p:nvPr>
        </p:nvSpPr>
        <p:spPr/>
        <p:txBody>
          <a:bodyPr/>
          <a:lstStyle/>
          <a:p>
            <a:r>
              <a:rPr lang="en-US" dirty="0"/>
              <a:t>Covid Impacts</a:t>
            </a:r>
          </a:p>
        </p:txBody>
      </p:sp>
      <p:sp>
        <p:nvSpPr>
          <p:cNvPr id="4" name="TextBox 3">
            <a:extLst>
              <a:ext uri="{FF2B5EF4-FFF2-40B4-BE49-F238E27FC236}">
                <a16:creationId xmlns:a16="http://schemas.microsoft.com/office/drawing/2014/main" id="{FF995E1F-1A13-1845-B7F2-5EC2E5F0F3CE}"/>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2a</a:t>
            </a:r>
          </a:p>
        </p:txBody>
      </p:sp>
    </p:spTree>
    <p:extLst>
      <p:ext uri="{BB962C8B-B14F-4D97-AF65-F5344CB8AC3E}">
        <p14:creationId xmlns:p14="http://schemas.microsoft.com/office/powerpoint/2010/main" val="140938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90CF30-D6D4-9F44-85D6-89F8B51CCB47}"/>
              </a:ext>
            </a:extLst>
          </p:cNvPr>
          <p:cNvSpPr>
            <a:spLocks noGrp="1"/>
          </p:cNvSpPr>
          <p:nvPr>
            <p:ph idx="1"/>
          </p:nvPr>
        </p:nvSpPr>
        <p:spPr>
          <a:xfrm>
            <a:off x="426837" y="972273"/>
            <a:ext cx="7886700" cy="3599727"/>
          </a:xfrm>
        </p:spPr>
        <p:txBody>
          <a:bodyPr>
            <a:normAutofit fontScale="77500" lnSpcReduction="20000"/>
          </a:bodyPr>
          <a:lstStyle/>
          <a:p>
            <a:r>
              <a:rPr lang="en-US" dirty="0"/>
              <a:t>Plans for 2022</a:t>
            </a:r>
          </a:p>
          <a:p>
            <a:pPr lvl="1"/>
            <a:r>
              <a:rPr lang="en-US" dirty="0"/>
              <a:t>CSC: complete ODMB5 and ODMB7 testing and pass CMS ESR/PRR for production boards manufacturing</a:t>
            </a:r>
          </a:p>
          <a:p>
            <a:pPr lvl="1"/>
            <a:r>
              <a:rPr lang="en-US" dirty="0"/>
              <a:t>GE21: complete delivery of the </a:t>
            </a:r>
            <a:r>
              <a:rPr lang="en-US" dirty="0" err="1"/>
              <a:t>Optohybrid</a:t>
            </a:r>
            <a:r>
              <a:rPr lang="en-US" dirty="0"/>
              <a:t> boards, provide temporary maintenance and support for hardware until installation (handover to the Operations Program), shift main focus to software/firmware deliverables</a:t>
            </a:r>
          </a:p>
          <a:p>
            <a:pPr lvl="1"/>
            <a:r>
              <a:rPr lang="en-US" dirty="0"/>
              <a:t>ME0: complete testing of the pre-production </a:t>
            </a:r>
            <a:r>
              <a:rPr lang="en-US" dirty="0" err="1"/>
              <a:t>Optohybrid</a:t>
            </a:r>
            <a:r>
              <a:rPr lang="en-US" dirty="0"/>
              <a:t> boards, pass CMS ESR review to allow full production to commence</a:t>
            </a:r>
          </a:p>
          <a:p>
            <a:pPr lvl="1"/>
            <a:r>
              <a:rPr lang="en-US" dirty="0"/>
              <a:t>Backend: expect major progress (GE21 PRR, development of software/firmware for GEMs and CSCs)</a:t>
            </a:r>
          </a:p>
          <a:p>
            <a:r>
              <a:rPr lang="en-US" dirty="0"/>
              <a:t>Schedule updates to realign with significant </a:t>
            </a:r>
            <a:r>
              <a:rPr lang="en-US" dirty="0" err="1"/>
              <a:t>iCMS</a:t>
            </a:r>
            <a:r>
              <a:rPr lang="en-US" dirty="0"/>
              <a:t> schedule changes, reflect changes in planning or resource availability</a:t>
            </a:r>
          </a:p>
          <a:p>
            <a:pPr lvl="1"/>
            <a:r>
              <a:rPr lang="en-US" dirty="0"/>
              <a:t>Several BCRs implemented in 2020 and 2021</a:t>
            </a:r>
          </a:p>
        </p:txBody>
      </p:sp>
      <p:sp>
        <p:nvSpPr>
          <p:cNvPr id="3" name="Title 2">
            <a:extLst>
              <a:ext uri="{FF2B5EF4-FFF2-40B4-BE49-F238E27FC236}">
                <a16:creationId xmlns:a16="http://schemas.microsoft.com/office/drawing/2014/main" id="{F60A301B-E1E2-F744-841C-04920381AB4A}"/>
              </a:ext>
            </a:extLst>
          </p:cNvPr>
          <p:cNvSpPr>
            <a:spLocks noGrp="1"/>
          </p:cNvSpPr>
          <p:nvPr>
            <p:ph type="title"/>
          </p:nvPr>
        </p:nvSpPr>
        <p:spPr/>
        <p:txBody>
          <a:bodyPr/>
          <a:lstStyle/>
          <a:p>
            <a:r>
              <a:rPr lang="en-US" sz="3600" dirty="0"/>
              <a:t>Plans for FY2022 and </a:t>
            </a:r>
            <a:r>
              <a:rPr lang="en-US" sz="3600" dirty="0" err="1"/>
              <a:t>iCMS</a:t>
            </a:r>
            <a:r>
              <a:rPr lang="en-US" sz="3600" dirty="0"/>
              <a:t> Updates</a:t>
            </a:r>
          </a:p>
        </p:txBody>
      </p:sp>
      <p:graphicFrame>
        <p:nvGraphicFramePr>
          <p:cNvPr id="7" name="Table 6">
            <a:extLst>
              <a:ext uri="{FF2B5EF4-FFF2-40B4-BE49-F238E27FC236}">
                <a16:creationId xmlns:a16="http://schemas.microsoft.com/office/drawing/2014/main" id="{A80775D8-20A4-5743-B2C0-1D72DC92F629}"/>
              </a:ext>
            </a:extLst>
          </p:cNvPr>
          <p:cNvGraphicFramePr>
            <a:graphicFrameLocks noGrp="1"/>
          </p:cNvGraphicFramePr>
          <p:nvPr>
            <p:extLst>
              <p:ext uri="{D42A27DB-BD31-4B8C-83A1-F6EECF244321}">
                <p14:modId xmlns:p14="http://schemas.microsoft.com/office/powerpoint/2010/main" val="1459218693"/>
              </p:ext>
            </p:extLst>
          </p:nvPr>
        </p:nvGraphicFramePr>
        <p:xfrm>
          <a:off x="318498" y="4571999"/>
          <a:ext cx="8671049" cy="2094587"/>
        </p:xfrm>
        <a:graphic>
          <a:graphicData uri="http://schemas.openxmlformats.org/drawingml/2006/table">
            <a:tbl>
              <a:tblPr/>
              <a:tblGrid>
                <a:gridCol w="1083881">
                  <a:extLst>
                    <a:ext uri="{9D8B030D-6E8A-4147-A177-3AD203B41FA5}">
                      <a16:colId xmlns:a16="http://schemas.microsoft.com/office/drawing/2014/main" val="245815107"/>
                    </a:ext>
                  </a:extLst>
                </a:gridCol>
                <a:gridCol w="1905900">
                  <a:extLst>
                    <a:ext uri="{9D8B030D-6E8A-4147-A177-3AD203B41FA5}">
                      <a16:colId xmlns:a16="http://schemas.microsoft.com/office/drawing/2014/main" val="1347462910"/>
                    </a:ext>
                  </a:extLst>
                </a:gridCol>
                <a:gridCol w="739739">
                  <a:extLst>
                    <a:ext uri="{9D8B030D-6E8A-4147-A177-3AD203B41FA5}">
                      <a16:colId xmlns:a16="http://schemas.microsoft.com/office/drawing/2014/main" val="1764018669"/>
                    </a:ext>
                  </a:extLst>
                </a:gridCol>
                <a:gridCol w="1047964">
                  <a:extLst>
                    <a:ext uri="{9D8B030D-6E8A-4147-A177-3AD203B41FA5}">
                      <a16:colId xmlns:a16="http://schemas.microsoft.com/office/drawing/2014/main" val="2348783869"/>
                    </a:ext>
                  </a:extLst>
                </a:gridCol>
                <a:gridCol w="965771">
                  <a:extLst>
                    <a:ext uri="{9D8B030D-6E8A-4147-A177-3AD203B41FA5}">
                      <a16:colId xmlns:a16="http://schemas.microsoft.com/office/drawing/2014/main" val="2460589282"/>
                    </a:ext>
                  </a:extLst>
                </a:gridCol>
                <a:gridCol w="1171254">
                  <a:extLst>
                    <a:ext uri="{9D8B030D-6E8A-4147-A177-3AD203B41FA5}">
                      <a16:colId xmlns:a16="http://schemas.microsoft.com/office/drawing/2014/main" val="2858694350"/>
                    </a:ext>
                  </a:extLst>
                </a:gridCol>
                <a:gridCol w="873303">
                  <a:extLst>
                    <a:ext uri="{9D8B030D-6E8A-4147-A177-3AD203B41FA5}">
                      <a16:colId xmlns:a16="http://schemas.microsoft.com/office/drawing/2014/main" val="1412903860"/>
                    </a:ext>
                  </a:extLst>
                </a:gridCol>
                <a:gridCol w="883237">
                  <a:extLst>
                    <a:ext uri="{9D8B030D-6E8A-4147-A177-3AD203B41FA5}">
                      <a16:colId xmlns:a16="http://schemas.microsoft.com/office/drawing/2014/main" val="3034570182"/>
                    </a:ext>
                  </a:extLst>
                </a:gridCol>
              </a:tblGrid>
              <a:tr h="170335">
                <a:tc rowSpan="2">
                  <a:txBody>
                    <a:bodyPr/>
                    <a:lstStyle/>
                    <a:p>
                      <a:r>
                        <a:rPr lang="en-US" sz="1000" b="0" u="none" strike="noStrike">
                          <a:solidFill>
                            <a:srgbClr val="FFFFFF"/>
                          </a:solidFill>
                          <a:effectLst/>
                        </a:rPr>
                        <a:t>BCR Number</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rowSpan="2">
                  <a:txBody>
                    <a:bodyPr/>
                    <a:lstStyle/>
                    <a:p>
                      <a:r>
                        <a:rPr lang="en-US" sz="1000" b="0" u="none" strike="noStrike">
                          <a:solidFill>
                            <a:srgbClr val="FFFFFF"/>
                          </a:solidFill>
                          <a:effectLst/>
                        </a:rPr>
                        <a:t>Title</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rowSpan="2">
                  <a:txBody>
                    <a:bodyPr/>
                    <a:lstStyle/>
                    <a:p>
                      <a:r>
                        <a:rPr lang="en-US" sz="1000" b="0" u="none" strike="noStrike">
                          <a:solidFill>
                            <a:srgbClr val="FFFFFF"/>
                          </a:solidFill>
                          <a:effectLst/>
                        </a:rPr>
                        <a:t>WBS Number</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rowSpan="2">
                  <a:txBody>
                    <a:bodyPr/>
                    <a:lstStyle/>
                    <a:p>
                      <a:r>
                        <a:rPr lang="en-US" sz="1000" b="0" u="none" strike="noStrike">
                          <a:solidFill>
                            <a:srgbClr val="FFFFFF"/>
                          </a:solidFill>
                          <a:effectLst/>
                        </a:rPr>
                        <a:t>Owner</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rowSpan="2">
                  <a:txBody>
                    <a:bodyPr/>
                    <a:lstStyle/>
                    <a:p>
                      <a:r>
                        <a:rPr lang="en-US" sz="1000" b="0">
                          <a:solidFill>
                            <a:srgbClr val="FFFFFF"/>
                          </a:solidFill>
                          <a:effectLst/>
                        </a:rPr>
                        <a:t>Status</a:t>
                      </a: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gridSpan="2">
                  <a:txBody>
                    <a:bodyPr/>
                    <a:lstStyle/>
                    <a:p>
                      <a:r>
                        <a:rPr lang="en-US" sz="1000" b="0">
                          <a:solidFill>
                            <a:srgbClr val="FFFFFF"/>
                          </a:solidFill>
                          <a:effectLst/>
                        </a:rPr>
                        <a:t>Final</a:t>
                      </a: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A7A8AA"/>
                      </a:solidFill>
                      <a:prstDash val="solid"/>
                      <a:round/>
                      <a:headEnd type="none" w="med" len="med"/>
                      <a:tailEnd type="none" w="med" len="med"/>
                    </a:lnB>
                    <a:solidFill>
                      <a:srgbClr val="004C97"/>
                    </a:solidFill>
                  </a:tcPr>
                </a:tc>
                <a:tc hMerge="1">
                  <a:txBody>
                    <a:bodyPr/>
                    <a:lstStyle/>
                    <a:p>
                      <a:endParaRPr lang="en-US"/>
                    </a:p>
                  </a:txBody>
                  <a:tcPr/>
                </a:tc>
                <a:tc rowSpan="2">
                  <a:txBody>
                    <a:bodyPr/>
                    <a:lstStyle/>
                    <a:p>
                      <a:r>
                        <a:rPr lang="en-US" sz="1000" b="0" u="none" strike="noStrike">
                          <a:solidFill>
                            <a:srgbClr val="FFFFFF"/>
                          </a:solidFill>
                          <a:effectLst/>
                        </a:rPr>
                        <a:t>Implemented Date</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extLst>
                  <a:ext uri="{0D108BD9-81ED-4DB2-BD59-A6C34878D82A}">
                    <a16:rowId xmlns:a16="http://schemas.microsoft.com/office/drawing/2014/main" val="531061636"/>
                  </a:ext>
                </a:extLst>
              </a:tr>
              <a:tr h="24900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000" b="0" u="none" strike="noStrike">
                          <a:solidFill>
                            <a:srgbClr val="FFFFFF"/>
                          </a:solidFill>
                          <a:effectLst/>
                        </a:rPr>
                        <a:t>Cost Impact</a:t>
                      </a:r>
                      <a:endParaRPr lang="en-US" sz="1000" b="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a:txBody>
                    <a:bodyPr/>
                    <a:lstStyle/>
                    <a:p>
                      <a:r>
                        <a:rPr lang="en-US" sz="1000" b="0" u="none" strike="noStrike" dirty="0">
                          <a:solidFill>
                            <a:srgbClr val="FFFFFF"/>
                          </a:solidFill>
                          <a:effectLst/>
                        </a:rPr>
                        <a:t>Sched. Impact</a:t>
                      </a:r>
                      <a:endParaRPr lang="en-US" sz="1000" b="0" dirty="0">
                        <a:solidFill>
                          <a:srgbClr val="FFFFFF"/>
                        </a:solidFill>
                        <a:effectLst/>
                      </a:endParaRPr>
                    </a:p>
                  </a:txBody>
                  <a:tcPr marL="15710" marR="15710" marT="19637" marB="19637" anchor="ctr">
                    <a:lnL w="9525" cap="flat" cmpd="sng" algn="ctr">
                      <a:solidFill>
                        <a:srgbClr val="A7A8AA"/>
                      </a:solidFill>
                      <a:prstDash val="solid"/>
                      <a:round/>
                      <a:headEnd type="none" w="med" len="med"/>
                      <a:tailEnd type="none" w="med" len="med"/>
                    </a:lnL>
                    <a:lnR w="9525" cap="flat" cmpd="sng" algn="ctr">
                      <a:solidFill>
                        <a:srgbClr val="A7A8AA"/>
                      </a:solidFill>
                      <a:prstDash val="solid"/>
                      <a:round/>
                      <a:headEnd type="none" w="med" len="med"/>
                      <a:tailEnd type="none" w="med" len="med"/>
                    </a:lnR>
                    <a:lnT w="9525" cap="flat" cmpd="sng" algn="ctr">
                      <a:solidFill>
                        <a:srgbClr val="A7A8AA"/>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4C97"/>
                    </a:solidFill>
                  </a:tcPr>
                </a:tc>
                <a:tc vMerge="1">
                  <a:txBody>
                    <a:bodyPr/>
                    <a:lstStyle/>
                    <a:p>
                      <a:endParaRPr lang="en-US"/>
                    </a:p>
                  </a:txBody>
                  <a:tcPr/>
                </a:tc>
                <a:extLst>
                  <a:ext uri="{0D108BD9-81ED-4DB2-BD59-A6C34878D82A}">
                    <a16:rowId xmlns:a16="http://schemas.microsoft.com/office/drawing/2014/main" val="2183505926"/>
                  </a:ext>
                </a:extLst>
              </a:tr>
              <a:tr h="346666">
                <a:tc>
                  <a:txBody>
                    <a:bodyPr/>
                    <a:lstStyle/>
                    <a:p>
                      <a:pPr fontAlgn="t"/>
                      <a:r>
                        <a:rPr lang="en-US" sz="1000">
                          <a:solidFill>
                            <a:srgbClr val="454545"/>
                          </a:solidFill>
                          <a:effectLst/>
                        </a:rPr>
                        <a:t>HL-LHC CMS-NSF_0130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Muon Upgrade Schedule Realignment (non-COVID)</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402.05</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Safonov, Alexei</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Implemented</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r>
                        <a:rPr lang="en-US" sz="1000">
                          <a:solidFill>
                            <a:srgbClr val="454545"/>
                          </a:solidFill>
                          <a:effectLst/>
                        </a:rPr>
                        <a:t>$67,685.00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endParaRPr lang="en-US" sz="1000">
                        <a:solidFill>
                          <a:srgbClr val="454545"/>
                        </a:solidFill>
                        <a:effectLst/>
                      </a:endParaRP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7/7/2021</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extLst>
                  <a:ext uri="{0D108BD9-81ED-4DB2-BD59-A6C34878D82A}">
                    <a16:rowId xmlns:a16="http://schemas.microsoft.com/office/drawing/2014/main" val="3261539211"/>
                  </a:ext>
                </a:extLst>
              </a:tr>
              <a:tr h="294835">
                <a:tc>
                  <a:txBody>
                    <a:bodyPr/>
                    <a:lstStyle/>
                    <a:p>
                      <a:pPr fontAlgn="t"/>
                      <a:r>
                        <a:rPr lang="en-US" sz="1000">
                          <a:solidFill>
                            <a:srgbClr val="454545"/>
                          </a:solidFill>
                          <a:effectLst/>
                        </a:rPr>
                        <a:t>HL-LHC CMS-NSF_0127</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fontAlgn="t"/>
                      <a:r>
                        <a:rPr lang="en-US" sz="1000">
                          <a:solidFill>
                            <a:srgbClr val="454545"/>
                          </a:solidFill>
                          <a:effectLst/>
                        </a:rPr>
                        <a:t>Muon COVID 2021 Schedule Realignment</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fontAlgn="t"/>
                      <a:r>
                        <a:rPr lang="en-US" sz="1000">
                          <a:solidFill>
                            <a:srgbClr val="454545"/>
                          </a:solidFill>
                          <a:effectLst/>
                        </a:rPr>
                        <a:t>402.05</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fontAlgn="t"/>
                      <a:r>
                        <a:rPr lang="en-US" sz="1000">
                          <a:solidFill>
                            <a:srgbClr val="454545"/>
                          </a:solidFill>
                          <a:effectLst/>
                        </a:rPr>
                        <a:t>Safonov, Alexei</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fontAlgn="t"/>
                      <a:r>
                        <a:rPr lang="en-US" sz="1000">
                          <a:solidFill>
                            <a:srgbClr val="454545"/>
                          </a:solidFill>
                          <a:effectLst/>
                        </a:rPr>
                        <a:t>Implemented</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algn="r" fontAlgn="t"/>
                      <a:r>
                        <a:rPr lang="en-US" sz="1000">
                          <a:solidFill>
                            <a:srgbClr val="454545"/>
                          </a:solidFill>
                          <a:effectLst/>
                        </a:rPr>
                        <a:t>$13,733.00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algn="r" fontAlgn="t"/>
                      <a:r>
                        <a:rPr lang="en-US" sz="1000">
                          <a:solidFill>
                            <a:srgbClr val="454545"/>
                          </a:solidFill>
                          <a:effectLst/>
                        </a:rPr>
                        <a:t>-16 days</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tc>
                  <a:txBody>
                    <a:bodyPr/>
                    <a:lstStyle/>
                    <a:p>
                      <a:pPr fontAlgn="t"/>
                      <a:r>
                        <a:rPr lang="en-US" sz="1000">
                          <a:solidFill>
                            <a:srgbClr val="454545"/>
                          </a:solidFill>
                          <a:effectLst/>
                        </a:rPr>
                        <a:t>6/4/2021</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4F5"/>
                    </a:solidFill>
                  </a:tcPr>
                </a:tc>
                <a:extLst>
                  <a:ext uri="{0D108BD9-81ED-4DB2-BD59-A6C34878D82A}">
                    <a16:rowId xmlns:a16="http://schemas.microsoft.com/office/drawing/2014/main" val="634378364"/>
                  </a:ext>
                </a:extLst>
              </a:tr>
              <a:tr h="419336">
                <a:tc>
                  <a:txBody>
                    <a:bodyPr/>
                    <a:lstStyle/>
                    <a:p>
                      <a:pPr fontAlgn="t"/>
                      <a:r>
                        <a:rPr lang="en-US" sz="1000">
                          <a:solidFill>
                            <a:srgbClr val="454545"/>
                          </a:solidFill>
                          <a:effectLst/>
                        </a:rPr>
                        <a:t>HL-LHC CMS-NSF_0115</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Muon FY21 Baseline Planning Updates for SOWs</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dirty="0">
                          <a:solidFill>
                            <a:srgbClr val="454545"/>
                          </a:solidFill>
                          <a:effectLst/>
                        </a:rPr>
                        <a:t>402.05</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Safonov, Alexei</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Implemented</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r>
                        <a:rPr lang="en-US" sz="1000">
                          <a:solidFill>
                            <a:srgbClr val="454545"/>
                          </a:solidFill>
                          <a:effectLst/>
                        </a:rPr>
                        <a:t>$45,018.00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endParaRPr lang="en-US" sz="1000">
                        <a:solidFill>
                          <a:srgbClr val="454545"/>
                        </a:solidFill>
                        <a:effectLst/>
                      </a:endParaRP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dirty="0">
                          <a:solidFill>
                            <a:srgbClr val="454545"/>
                          </a:solidFill>
                          <a:effectLst/>
                        </a:rPr>
                        <a:t>12/9/2020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extLst>
                  <a:ext uri="{0D108BD9-81ED-4DB2-BD59-A6C34878D82A}">
                    <a16:rowId xmlns:a16="http://schemas.microsoft.com/office/drawing/2014/main" val="4274712877"/>
                  </a:ext>
                </a:extLst>
              </a:tr>
              <a:tr h="543836">
                <a:tc>
                  <a:txBody>
                    <a:bodyPr/>
                    <a:lstStyle/>
                    <a:p>
                      <a:pPr fontAlgn="t"/>
                      <a:r>
                        <a:rPr lang="en-US" sz="1000" dirty="0">
                          <a:solidFill>
                            <a:srgbClr val="454545"/>
                          </a:solidFill>
                          <a:effectLst/>
                        </a:rPr>
                        <a:t>HL-LHC CMS-NSF_0101</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dirty="0">
                          <a:solidFill>
                            <a:srgbClr val="454545"/>
                          </a:solidFill>
                          <a:effectLst/>
                        </a:rPr>
                        <a:t>Forward Muons: Corrections of Minor Resource Type and Code Assignment Mistakes</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402.05</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Safonov, Alexei</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a:solidFill>
                            <a:srgbClr val="454545"/>
                          </a:solidFill>
                          <a:effectLst/>
                        </a:rPr>
                        <a:t>Implemented</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r>
                        <a:rPr lang="en-US" sz="1000" dirty="0">
                          <a:solidFill>
                            <a:srgbClr val="454545"/>
                          </a:solidFill>
                          <a:effectLst/>
                        </a:rPr>
                        <a:t>$2,472.41</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algn="r" fontAlgn="t"/>
                      <a:endParaRPr lang="en-US" sz="1000" dirty="0">
                        <a:solidFill>
                          <a:srgbClr val="454545"/>
                        </a:solidFill>
                        <a:effectLst/>
                      </a:endParaRP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tc>
                  <a:txBody>
                    <a:bodyPr/>
                    <a:lstStyle/>
                    <a:p>
                      <a:pPr fontAlgn="t"/>
                      <a:r>
                        <a:rPr lang="en-US" sz="1000" dirty="0">
                          <a:solidFill>
                            <a:srgbClr val="454545"/>
                          </a:solidFill>
                          <a:effectLst/>
                        </a:rPr>
                        <a:t>9/1/2020</a:t>
                      </a:r>
                    </a:p>
                  </a:txBody>
                  <a:tcPr marL="15710" marR="15710" marT="19637" marB="19637">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6DADF"/>
                    </a:solidFill>
                  </a:tcPr>
                </a:tc>
                <a:extLst>
                  <a:ext uri="{0D108BD9-81ED-4DB2-BD59-A6C34878D82A}">
                    <a16:rowId xmlns:a16="http://schemas.microsoft.com/office/drawing/2014/main" val="3576624546"/>
                  </a:ext>
                </a:extLst>
              </a:tr>
            </a:tbl>
          </a:graphicData>
        </a:graphic>
      </p:graphicFrame>
      <p:sp>
        <p:nvSpPr>
          <p:cNvPr id="5" name="TextBox 4">
            <a:extLst>
              <a:ext uri="{FF2B5EF4-FFF2-40B4-BE49-F238E27FC236}">
                <a16:creationId xmlns:a16="http://schemas.microsoft.com/office/drawing/2014/main" id="{FC08491F-B418-8445-AEB0-8968DD61A4B0}"/>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2b, 2d</a:t>
            </a:r>
          </a:p>
        </p:txBody>
      </p:sp>
      <p:sp>
        <p:nvSpPr>
          <p:cNvPr id="4" name="TextBox 3">
            <a:extLst>
              <a:ext uri="{FF2B5EF4-FFF2-40B4-BE49-F238E27FC236}">
                <a16:creationId xmlns:a16="http://schemas.microsoft.com/office/drawing/2014/main" id="{0EC218F9-2EC1-8F43-A36F-7F1AB73ED6CA}"/>
              </a:ext>
            </a:extLst>
          </p:cNvPr>
          <p:cNvSpPr txBox="1"/>
          <p:nvPr/>
        </p:nvSpPr>
        <p:spPr>
          <a:xfrm>
            <a:off x="6668462" y="4227472"/>
            <a:ext cx="236353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a:solidFill>
                    <a:srgbClr val="7030A0"/>
                  </a:solidFill>
                </a:ln>
              </a:rPr>
              <a:t>More details in backup</a:t>
            </a:r>
          </a:p>
        </p:txBody>
      </p:sp>
    </p:spTree>
    <p:extLst>
      <p:ext uri="{BB962C8B-B14F-4D97-AF65-F5344CB8AC3E}">
        <p14:creationId xmlns:p14="http://schemas.microsoft.com/office/powerpoint/2010/main" val="734412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87E3FD-DB0F-9D49-88A5-490EBF13E9E5}"/>
              </a:ext>
            </a:extLst>
          </p:cNvPr>
          <p:cNvSpPr>
            <a:spLocks noGrp="1"/>
          </p:cNvSpPr>
          <p:nvPr>
            <p:ph idx="1"/>
          </p:nvPr>
        </p:nvSpPr>
        <p:spPr/>
        <p:txBody>
          <a:bodyPr>
            <a:normAutofit fontScale="77500" lnSpcReduction="20000"/>
          </a:bodyPr>
          <a:lstStyle/>
          <a:p>
            <a:r>
              <a:rPr lang="en-US" dirty="0"/>
              <a:t>Of the sub-projects, GE21 is the most advanced as it is an “early LS-3” project</a:t>
            </a:r>
          </a:p>
          <a:p>
            <a:pPr lvl="1"/>
            <a:r>
              <a:rPr lang="en-US" dirty="0"/>
              <a:t>Some of the deliverables handed over to CMS (on-disk part of the fiber plant installed at the end of 2020), others are in production (GE21 </a:t>
            </a:r>
            <a:r>
              <a:rPr lang="en-US" dirty="0" err="1"/>
              <a:t>Optohybrid</a:t>
            </a:r>
            <a:r>
              <a:rPr lang="en-US" dirty="0"/>
              <a:t>)</a:t>
            </a:r>
          </a:p>
          <a:p>
            <a:r>
              <a:rPr lang="en-US" dirty="0"/>
              <a:t>QA/QC planning documentation underwent a significant expansion of the details for the items in the original list (requirements leading to specs and verification methods)</a:t>
            </a:r>
          </a:p>
          <a:p>
            <a:pPr lvl="1"/>
            <a:r>
              <a:rPr lang="en-US" dirty="0"/>
              <a:t>A series of reviews to establish robust QA planning for prevention and early detection of potential problems</a:t>
            </a:r>
          </a:p>
          <a:p>
            <a:pPr lvl="1"/>
            <a:r>
              <a:rPr lang="en-US" dirty="0"/>
              <a:t>Detailed specs documents, interface documents and versioning control of the design documentation using the CERN EDMS system</a:t>
            </a:r>
          </a:p>
          <a:p>
            <a:pPr lvl="2"/>
            <a:r>
              <a:rPr lang="en-US" dirty="0"/>
              <a:t>We insisted on non-US collaborators following this commonly agreed schema</a:t>
            </a:r>
          </a:p>
          <a:p>
            <a:pPr lvl="1"/>
            <a:r>
              <a:rPr lang="en-US" dirty="0"/>
              <a:t>A detailed manual for the GE21 </a:t>
            </a:r>
            <a:r>
              <a:rPr lang="en-US" dirty="0" err="1"/>
              <a:t>Optohybrid</a:t>
            </a:r>
            <a:r>
              <a:rPr lang="en-US" dirty="0"/>
              <a:t> (OH) establishing a full QC protocol to validate and verify specs listed in the original documentation (also in CERN EDMS)</a:t>
            </a:r>
          </a:p>
          <a:p>
            <a:pPr lvl="1"/>
            <a:r>
              <a:rPr lang="en-US" dirty="0"/>
              <a:t>Acceptance agreement co-signed by CMS and US CMS management establishing handover protocols and acceptance criteria (arising from specs), an agreement for warranty/service of the OH hardware for about ~1.5 year period until handed over to the Operations program</a:t>
            </a:r>
          </a:p>
          <a:p>
            <a:r>
              <a:rPr lang="en-US" dirty="0"/>
              <a:t>Sets the precedent to follow for other sub-projects</a:t>
            </a:r>
          </a:p>
          <a:p>
            <a:pPr lvl="1"/>
            <a:r>
              <a:rPr lang="en-US" dirty="0"/>
              <a:t>CSC, ME0, common backend</a:t>
            </a:r>
          </a:p>
        </p:txBody>
      </p:sp>
      <p:sp>
        <p:nvSpPr>
          <p:cNvPr id="3" name="Title 2">
            <a:extLst>
              <a:ext uri="{FF2B5EF4-FFF2-40B4-BE49-F238E27FC236}">
                <a16:creationId xmlns:a16="http://schemas.microsoft.com/office/drawing/2014/main" id="{45A2F9B3-9A12-1D47-8423-C8A830032A12}"/>
              </a:ext>
            </a:extLst>
          </p:cNvPr>
          <p:cNvSpPr>
            <a:spLocks noGrp="1"/>
          </p:cNvSpPr>
          <p:nvPr>
            <p:ph type="title"/>
          </p:nvPr>
        </p:nvSpPr>
        <p:spPr/>
        <p:txBody>
          <a:bodyPr/>
          <a:lstStyle/>
          <a:p>
            <a:r>
              <a:rPr lang="en-US" sz="4000" dirty="0"/>
              <a:t>QA/QC Implementation</a:t>
            </a:r>
          </a:p>
        </p:txBody>
      </p:sp>
      <p:sp>
        <p:nvSpPr>
          <p:cNvPr id="4" name="TextBox 3">
            <a:extLst>
              <a:ext uri="{FF2B5EF4-FFF2-40B4-BE49-F238E27FC236}">
                <a16:creationId xmlns:a16="http://schemas.microsoft.com/office/drawing/2014/main" id="{38C9FF9F-E011-3B41-A706-90F32E5AD439}"/>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2d</a:t>
            </a:r>
          </a:p>
        </p:txBody>
      </p:sp>
    </p:spTree>
    <p:extLst>
      <p:ext uri="{BB962C8B-B14F-4D97-AF65-F5344CB8AC3E}">
        <p14:creationId xmlns:p14="http://schemas.microsoft.com/office/powerpoint/2010/main" val="124710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50D984-B97D-7F44-9366-EBCCC618716C}"/>
              </a:ext>
            </a:extLst>
          </p:cNvPr>
          <p:cNvSpPr>
            <a:spLocks noGrp="1"/>
          </p:cNvSpPr>
          <p:nvPr>
            <p:ph idx="1"/>
          </p:nvPr>
        </p:nvSpPr>
        <p:spPr>
          <a:xfrm>
            <a:off x="426837" y="972273"/>
            <a:ext cx="7886700" cy="1298385"/>
          </a:xfrm>
        </p:spPr>
        <p:txBody>
          <a:bodyPr>
            <a:normAutofit fontScale="92500" lnSpcReduction="20000"/>
          </a:bodyPr>
          <a:lstStyle/>
          <a:p>
            <a:r>
              <a:rPr lang="en-US" dirty="0"/>
              <a:t>Specific links to documents filled in the QA/QC document for the GE21 OH QA/QC procedures as they become better understood and detailed documentation becomes available </a:t>
            </a:r>
          </a:p>
        </p:txBody>
      </p:sp>
      <p:sp>
        <p:nvSpPr>
          <p:cNvPr id="3" name="Title 2">
            <a:extLst>
              <a:ext uri="{FF2B5EF4-FFF2-40B4-BE49-F238E27FC236}">
                <a16:creationId xmlns:a16="http://schemas.microsoft.com/office/drawing/2014/main" id="{18B857F1-BFC7-1A4A-837A-F328DEBD0736}"/>
              </a:ext>
            </a:extLst>
          </p:cNvPr>
          <p:cNvSpPr>
            <a:spLocks noGrp="1"/>
          </p:cNvSpPr>
          <p:nvPr>
            <p:ph type="title"/>
          </p:nvPr>
        </p:nvSpPr>
        <p:spPr/>
        <p:txBody>
          <a:bodyPr/>
          <a:lstStyle/>
          <a:p>
            <a:r>
              <a:rPr lang="en-US" dirty="0"/>
              <a:t>QA/QC Implementation</a:t>
            </a:r>
          </a:p>
        </p:txBody>
      </p:sp>
      <p:pic>
        <p:nvPicPr>
          <p:cNvPr id="4" name="Picture 3">
            <a:extLst>
              <a:ext uri="{FF2B5EF4-FFF2-40B4-BE49-F238E27FC236}">
                <a16:creationId xmlns:a16="http://schemas.microsoft.com/office/drawing/2014/main" id="{1E9B6B00-4A77-B949-A2ED-8D746EE95B31}"/>
              </a:ext>
            </a:extLst>
          </p:cNvPr>
          <p:cNvPicPr>
            <a:picLocks noChangeAspect="1"/>
          </p:cNvPicPr>
          <p:nvPr/>
        </p:nvPicPr>
        <p:blipFill>
          <a:blip r:embed="rId2"/>
          <a:stretch>
            <a:fillRect/>
          </a:stretch>
        </p:blipFill>
        <p:spPr>
          <a:xfrm>
            <a:off x="415231" y="2098110"/>
            <a:ext cx="8313537" cy="4505751"/>
          </a:xfrm>
          <a:prstGeom prst="rect">
            <a:avLst/>
          </a:prstGeom>
        </p:spPr>
      </p:pic>
      <p:sp>
        <p:nvSpPr>
          <p:cNvPr id="5" name="Rectangle 4">
            <a:extLst>
              <a:ext uri="{FF2B5EF4-FFF2-40B4-BE49-F238E27FC236}">
                <a16:creationId xmlns:a16="http://schemas.microsoft.com/office/drawing/2014/main" id="{09D30800-1E73-FC4C-B683-D73064FB97F3}"/>
              </a:ext>
            </a:extLst>
          </p:cNvPr>
          <p:cNvSpPr/>
          <p:nvPr/>
        </p:nvSpPr>
        <p:spPr>
          <a:xfrm>
            <a:off x="6279432" y="1814434"/>
            <a:ext cx="2595582" cy="369332"/>
          </a:xfrm>
          <a:prstGeom prst="rect">
            <a:avLst/>
          </a:prstGeom>
        </p:spPr>
        <p:txBody>
          <a:bodyPr wrap="none">
            <a:spAutoFit/>
          </a:bodyPr>
          <a:lstStyle/>
          <a:p>
            <a:r>
              <a:rPr lang="en-US" b="1" dirty="0">
                <a:solidFill>
                  <a:srgbClr val="FF0000"/>
                </a:solidFill>
                <a:latin typeface="Arial" panose="020B0604020202020204" pitchFamily="34" charset="0"/>
              </a:rPr>
              <a:t>CMS Document 13281</a:t>
            </a:r>
            <a:endParaRPr lang="en-US" b="1" i="0" u="none" strike="noStrike" dirty="0">
              <a:solidFill>
                <a:srgbClr val="FF0000"/>
              </a:solidFill>
              <a:effectLst/>
              <a:latin typeface="Arial" panose="020B0604020202020204" pitchFamily="34" charset="0"/>
            </a:endParaRPr>
          </a:p>
        </p:txBody>
      </p:sp>
      <p:sp>
        <p:nvSpPr>
          <p:cNvPr id="6" name="TextBox 5">
            <a:extLst>
              <a:ext uri="{FF2B5EF4-FFF2-40B4-BE49-F238E27FC236}">
                <a16:creationId xmlns:a16="http://schemas.microsoft.com/office/drawing/2014/main" id="{2B0568BB-18EE-524D-9D5A-C575B1299215}"/>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2d</a:t>
            </a:r>
          </a:p>
        </p:txBody>
      </p:sp>
    </p:spTree>
    <p:extLst>
      <p:ext uri="{BB962C8B-B14F-4D97-AF65-F5344CB8AC3E}">
        <p14:creationId xmlns:p14="http://schemas.microsoft.com/office/powerpoint/2010/main" val="3836171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72CE61-6339-2348-AD5F-09B7332FE180}"/>
              </a:ext>
            </a:extLst>
          </p:cNvPr>
          <p:cNvSpPr>
            <a:spLocks noGrp="1"/>
          </p:cNvSpPr>
          <p:nvPr>
            <p:ph idx="1"/>
          </p:nvPr>
        </p:nvSpPr>
        <p:spPr/>
        <p:txBody>
          <a:bodyPr>
            <a:normAutofit/>
          </a:bodyPr>
          <a:lstStyle/>
          <a:p>
            <a:r>
              <a:rPr lang="en-US" sz="2400" dirty="0"/>
              <a:t>CERN EDMS documentation for GE21 </a:t>
            </a:r>
            <a:r>
              <a:rPr lang="en-US" sz="2400" dirty="0" err="1"/>
              <a:t>Optohybrid</a:t>
            </a:r>
            <a:r>
              <a:rPr lang="en-US" sz="2400" dirty="0"/>
              <a:t> Board</a:t>
            </a:r>
          </a:p>
        </p:txBody>
      </p:sp>
      <p:sp>
        <p:nvSpPr>
          <p:cNvPr id="3" name="Title 2">
            <a:extLst>
              <a:ext uri="{FF2B5EF4-FFF2-40B4-BE49-F238E27FC236}">
                <a16:creationId xmlns:a16="http://schemas.microsoft.com/office/drawing/2014/main" id="{A1CA930A-16F8-FA44-AE49-00DE7868B9F0}"/>
              </a:ext>
            </a:extLst>
          </p:cNvPr>
          <p:cNvSpPr>
            <a:spLocks noGrp="1"/>
          </p:cNvSpPr>
          <p:nvPr>
            <p:ph type="title"/>
          </p:nvPr>
        </p:nvSpPr>
        <p:spPr/>
        <p:txBody>
          <a:bodyPr/>
          <a:lstStyle/>
          <a:p>
            <a:r>
              <a:rPr lang="en-US" dirty="0"/>
              <a:t>QA/QC Implementation</a:t>
            </a:r>
          </a:p>
        </p:txBody>
      </p:sp>
      <p:pic>
        <p:nvPicPr>
          <p:cNvPr id="4" name="Picture 3">
            <a:extLst>
              <a:ext uri="{FF2B5EF4-FFF2-40B4-BE49-F238E27FC236}">
                <a16:creationId xmlns:a16="http://schemas.microsoft.com/office/drawing/2014/main" id="{22E59100-05E0-304C-8634-3F693A509200}"/>
              </a:ext>
            </a:extLst>
          </p:cNvPr>
          <p:cNvPicPr>
            <a:picLocks noChangeAspect="1"/>
          </p:cNvPicPr>
          <p:nvPr/>
        </p:nvPicPr>
        <p:blipFill>
          <a:blip r:embed="rId2"/>
          <a:stretch>
            <a:fillRect/>
          </a:stretch>
        </p:blipFill>
        <p:spPr>
          <a:xfrm>
            <a:off x="278633" y="1459535"/>
            <a:ext cx="7899400" cy="2273300"/>
          </a:xfrm>
          <a:prstGeom prst="rect">
            <a:avLst/>
          </a:prstGeom>
        </p:spPr>
      </p:pic>
      <p:pic>
        <p:nvPicPr>
          <p:cNvPr id="5" name="Picture 4">
            <a:extLst>
              <a:ext uri="{FF2B5EF4-FFF2-40B4-BE49-F238E27FC236}">
                <a16:creationId xmlns:a16="http://schemas.microsoft.com/office/drawing/2014/main" id="{B1EC807C-6909-D54C-A3AD-CEAF9E3AC943}"/>
              </a:ext>
            </a:extLst>
          </p:cNvPr>
          <p:cNvPicPr>
            <a:picLocks noChangeAspect="1"/>
          </p:cNvPicPr>
          <p:nvPr/>
        </p:nvPicPr>
        <p:blipFill>
          <a:blip r:embed="rId3"/>
          <a:stretch>
            <a:fillRect/>
          </a:stretch>
        </p:blipFill>
        <p:spPr>
          <a:xfrm>
            <a:off x="278633" y="3732835"/>
            <a:ext cx="2276007" cy="2862870"/>
          </a:xfrm>
          <a:prstGeom prst="rect">
            <a:avLst/>
          </a:prstGeom>
        </p:spPr>
      </p:pic>
      <p:pic>
        <p:nvPicPr>
          <p:cNvPr id="6" name="Picture 5">
            <a:extLst>
              <a:ext uri="{FF2B5EF4-FFF2-40B4-BE49-F238E27FC236}">
                <a16:creationId xmlns:a16="http://schemas.microsoft.com/office/drawing/2014/main" id="{F8D8DFEB-8E83-C44E-A844-22084DDCFD5B}"/>
              </a:ext>
            </a:extLst>
          </p:cNvPr>
          <p:cNvPicPr>
            <a:picLocks noChangeAspect="1"/>
          </p:cNvPicPr>
          <p:nvPr/>
        </p:nvPicPr>
        <p:blipFill>
          <a:blip r:embed="rId4"/>
          <a:stretch>
            <a:fillRect/>
          </a:stretch>
        </p:blipFill>
        <p:spPr>
          <a:xfrm>
            <a:off x="2477087" y="3739803"/>
            <a:ext cx="2381120" cy="2848934"/>
          </a:xfrm>
          <a:prstGeom prst="rect">
            <a:avLst/>
          </a:prstGeom>
        </p:spPr>
      </p:pic>
      <p:pic>
        <p:nvPicPr>
          <p:cNvPr id="7" name="Picture 6">
            <a:extLst>
              <a:ext uri="{FF2B5EF4-FFF2-40B4-BE49-F238E27FC236}">
                <a16:creationId xmlns:a16="http://schemas.microsoft.com/office/drawing/2014/main" id="{D28ECF14-C598-704A-BC58-F50745956BAE}"/>
              </a:ext>
            </a:extLst>
          </p:cNvPr>
          <p:cNvPicPr>
            <a:picLocks noChangeAspect="1"/>
          </p:cNvPicPr>
          <p:nvPr/>
        </p:nvPicPr>
        <p:blipFill>
          <a:blip r:embed="rId5"/>
          <a:stretch>
            <a:fillRect/>
          </a:stretch>
        </p:blipFill>
        <p:spPr>
          <a:xfrm>
            <a:off x="4780654" y="3732836"/>
            <a:ext cx="2465802" cy="2877674"/>
          </a:xfrm>
          <a:prstGeom prst="rect">
            <a:avLst/>
          </a:prstGeom>
        </p:spPr>
      </p:pic>
      <p:sp>
        <p:nvSpPr>
          <p:cNvPr id="8" name="TextBox 7">
            <a:extLst>
              <a:ext uri="{FF2B5EF4-FFF2-40B4-BE49-F238E27FC236}">
                <a16:creationId xmlns:a16="http://schemas.microsoft.com/office/drawing/2014/main" id="{871531DC-45E1-B34F-8DB0-B2EEAAEF39EA}"/>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2d</a:t>
            </a:r>
          </a:p>
        </p:txBody>
      </p:sp>
    </p:spTree>
    <p:extLst>
      <p:ext uri="{BB962C8B-B14F-4D97-AF65-F5344CB8AC3E}">
        <p14:creationId xmlns:p14="http://schemas.microsoft.com/office/powerpoint/2010/main" val="2792220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E72195-EE9E-EF40-9994-17E70350182C}"/>
              </a:ext>
            </a:extLst>
          </p:cNvPr>
          <p:cNvSpPr>
            <a:spLocks noGrp="1"/>
          </p:cNvSpPr>
          <p:nvPr>
            <p:ph idx="1"/>
          </p:nvPr>
        </p:nvSpPr>
        <p:spPr/>
        <p:txBody>
          <a:bodyPr>
            <a:normAutofit lnSpcReduction="10000"/>
          </a:bodyPr>
          <a:lstStyle/>
          <a:p>
            <a:r>
              <a:rPr lang="en-US" dirty="0"/>
              <a:t>All sub-projects are progressing well despite many expected (and unexpected) challenges</a:t>
            </a:r>
          </a:p>
          <a:p>
            <a:pPr lvl="1"/>
            <a:r>
              <a:rPr lang="en-US" dirty="0"/>
              <a:t>All US deliverables are meeting the CMS need-by dates</a:t>
            </a:r>
          </a:p>
          <a:p>
            <a:r>
              <a:rPr lang="en-US" dirty="0"/>
              <a:t>We have been able to respond to changes in a timely fashion to minimize delays and extra costs:</a:t>
            </a:r>
          </a:p>
          <a:p>
            <a:pPr lvl="1"/>
            <a:r>
              <a:rPr lang="en-US" dirty="0"/>
              <a:t>Redistributing work among institutions, pro-actively mitigating risks (GBTX for GE21), early limited scope CMS reviews to allow procurement of US deliverables, redistributing work to avoid standing army costs due to external factors (ASIC/FPGA/</a:t>
            </a:r>
            <a:r>
              <a:rPr lang="en-US" dirty="0" err="1"/>
              <a:t>LpGBT</a:t>
            </a:r>
            <a:r>
              <a:rPr lang="en-US" dirty="0"/>
              <a:t> delays)</a:t>
            </a:r>
          </a:p>
          <a:p>
            <a:r>
              <a:rPr lang="en-US" dirty="0"/>
              <a:t>Using project management tools to plan, monitor and anticipate</a:t>
            </a:r>
          </a:p>
          <a:p>
            <a:pPr lvl="1"/>
            <a:r>
              <a:rPr lang="en-US" dirty="0"/>
              <a:t>Monthly meetings to review overall progress and in each L3 area, accruals and turnaround reporting, several BCRs processed and implemented, planning of funding (SOWs)</a:t>
            </a:r>
          </a:p>
        </p:txBody>
      </p:sp>
      <p:sp>
        <p:nvSpPr>
          <p:cNvPr id="3" name="Title 2">
            <a:extLst>
              <a:ext uri="{FF2B5EF4-FFF2-40B4-BE49-F238E27FC236}">
                <a16:creationId xmlns:a16="http://schemas.microsoft.com/office/drawing/2014/main" id="{5631DDB2-4662-0F4E-9394-2CB85441017D}"/>
              </a:ext>
            </a:extLst>
          </p:cNvPr>
          <p:cNvSpPr>
            <a:spLocks noGrp="1"/>
          </p:cNvSpPr>
          <p:nvPr>
            <p:ph type="title"/>
          </p:nvPr>
        </p:nvSpPr>
        <p:spPr/>
        <p:txBody>
          <a:bodyPr/>
          <a:lstStyle/>
          <a:p>
            <a:r>
              <a:rPr lang="en-US"/>
              <a:t>Summary</a:t>
            </a:r>
          </a:p>
        </p:txBody>
      </p:sp>
    </p:spTree>
    <p:extLst>
      <p:ext uri="{BB962C8B-B14F-4D97-AF65-F5344CB8AC3E}">
        <p14:creationId xmlns:p14="http://schemas.microsoft.com/office/powerpoint/2010/main" val="348099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Biographical Sketches</a:t>
            </a:r>
          </a:p>
        </p:txBody>
      </p:sp>
      <p:sp>
        <p:nvSpPr>
          <p:cNvPr id="3" name="Content Placeholder 2"/>
          <p:cNvSpPr>
            <a:spLocks noGrp="1"/>
          </p:cNvSpPr>
          <p:nvPr>
            <p:ph idx="1"/>
          </p:nvPr>
        </p:nvSpPr>
        <p:spPr>
          <a:xfrm>
            <a:off x="426837" y="972273"/>
            <a:ext cx="8299720" cy="5521124"/>
          </a:xfrm>
        </p:spPr>
        <p:txBody>
          <a:bodyPr>
            <a:normAutofit fontScale="70000" lnSpcReduction="20000"/>
          </a:bodyPr>
          <a:lstStyle/>
          <a:p>
            <a:r>
              <a:rPr lang="en-US" dirty="0">
                <a:solidFill>
                  <a:srgbClr val="FF0000"/>
                </a:solidFill>
              </a:rPr>
              <a:t>L2 Manager</a:t>
            </a:r>
            <a:r>
              <a:rPr lang="en-US" dirty="0"/>
              <a:t>– Alexei Safonov</a:t>
            </a:r>
          </a:p>
          <a:p>
            <a:pPr lvl="1"/>
            <a:r>
              <a:rPr lang="en-US" dirty="0"/>
              <a:t>Professor of Physics, Texas A&amp;M University</a:t>
            </a:r>
          </a:p>
          <a:p>
            <a:pPr lvl="1"/>
            <a:r>
              <a:rPr lang="en-US" dirty="0"/>
              <a:t>Current: CMS GEM Deputy PM, CMS GEM Upgrade Coordinator, CSC OTMB electronics improvements campaign (under M&amp;O/DOE), R&amp;D for HL-LHC GEM/CSC backend systems  </a:t>
            </a:r>
          </a:p>
          <a:p>
            <a:pPr lvl="1"/>
            <a:r>
              <a:rPr lang="en-US" dirty="0"/>
              <a:t>Past: CMS CSC GEM-CSC Trigger Coordinator, CMS Forward Upgrade Project Office, CMS GEM DPG convener, CMS Tau convener, CMS Phase-2 Muon Upgrade TDR chapter co-editor, GE1/1 TDR co-editor, CMS Phase-1 TP Chapter co-editor, CSC ME1/1 OTMB mezzanine &amp; base boards, GEM GE11 OH board design, USCMS LS1 radiation hardness studies, CDF experiment at FNAL</a:t>
            </a:r>
          </a:p>
          <a:p>
            <a:r>
              <a:rPr lang="en-US" dirty="0">
                <a:solidFill>
                  <a:srgbClr val="FF0000"/>
                </a:solidFill>
              </a:rPr>
              <a:t>L3 CSC Upgrade </a:t>
            </a:r>
            <a:r>
              <a:rPr lang="en-US" dirty="0"/>
              <a:t>– Darien Wood</a:t>
            </a:r>
          </a:p>
          <a:p>
            <a:pPr lvl="1"/>
            <a:r>
              <a:rPr lang="en-US" dirty="0"/>
              <a:t>Professor of Physics, Northeastern University</a:t>
            </a:r>
          </a:p>
          <a:p>
            <a:pPr lvl="1"/>
            <a:r>
              <a:rPr lang="en-US" dirty="0"/>
              <a:t>Current: USCMS M&amp;O Endcap Muon PM (L2), CMS Muon Deputy System Manager, US CMS CSC MEX/1 LS2 Electronics Replacement Program (under Ops) Manager</a:t>
            </a:r>
          </a:p>
          <a:p>
            <a:pPr lvl="1"/>
            <a:r>
              <a:rPr lang="en-US" dirty="0"/>
              <a:t>Past: CMS CSC Upgrade Coordinator, CMS CSC ME1/1 Electronics Replacement Program, CMS Phase-2 Muon Upgrade TDR chapter co-editor, Spokesperson of the </a:t>
            </a:r>
            <a:r>
              <a:rPr lang="en-US" dirty="0" err="1"/>
              <a:t>DZero</a:t>
            </a:r>
            <a:r>
              <a:rPr lang="en-US" dirty="0"/>
              <a:t> collaboration at FNAL; PM of </a:t>
            </a:r>
            <a:r>
              <a:rPr lang="en-US" dirty="0" err="1"/>
              <a:t>DZero</a:t>
            </a:r>
            <a:r>
              <a:rPr lang="en-US" dirty="0"/>
              <a:t> trigger upgrade, UA2 experiment at CERN, Mark II experiment at SLAC</a:t>
            </a:r>
          </a:p>
          <a:p>
            <a:r>
              <a:rPr lang="en-US" dirty="0">
                <a:solidFill>
                  <a:srgbClr val="FF0000"/>
                </a:solidFill>
              </a:rPr>
              <a:t>L3 GEM Upgrade </a:t>
            </a:r>
            <a:r>
              <a:rPr lang="en-US" dirty="0"/>
              <a:t>– Kevin Black</a:t>
            </a:r>
          </a:p>
          <a:p>
            <a:pPr lvl="1"/>
            <a:r>
              <a:rPr lang="en-US" dirty="0"/>
              <a:t>Professor, University of Wisconsin – Madison</a:t>
            </a:r>
          </a:p>
          <a:p>
            <a:pPr lvl="1"/>
            <a:r>
              <a:rPr lang="en-US" dirty="0"/>
              <a:t>Current: CMS GEM Run Deputy Coordinator, FNAL LPC Coordinator</a:t>
            </a:r>
          </a:p>
          <a:p>
            <a:pPr lvl="1"/>
            <a:r>
              <a:rPr lang="en-US" dirty="0"/>
              <a:t>Past: US ATLAS L0 MDT Trigger Project L3 Manager, US ATLAS L1 Physics Support Deputy Manager, ATLAS Muon Trigger Signature Group convenor, ATLAS Reprocessing Coordinator, Operations Leader for the D0 Silicon Track Trigger</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89099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DC93B-2BF1-D84E-9666-349917C91814}"/>
              </a:ext>
            </a:extLst>
          </p:cNvPr>
          <p:cNvSpPr>
            <a:spLocks noGrp="1"/>
          </p:cNvSpPr>
          <p:nvPr>
            <p:ph type="ctrTitle"/>
          </p:nvPr>
        </p:nvSpPr>
        <p:spPr/>
        <p:txBody>
          <a:bodyPr/>
          <a:lstStyle/>
          <a:p>
            <a:r>
              <a:rPr lang="en-US" dirty="0"/>
              <a:t>Additional Information</a:t>
            </a:r>
          </a:p>
        </p:txBody>
      </p:sp>
      <p:sp>
        <p:nvSpPr>
          <p:cNvPr id="4" name="Subtitle 3">
            <a:extLst>
              <a:ext uri="{FF2B5EF4-FFF2-40B4-BE49-F238E27FC236}">
                <a16:creationId xmlns:a16="http://schemas.microsoft.com/office/drawing/2014/main" id="{1E68A2BA-5DBE-C846-9665-8204F8880CCA}"/>
              </a:ext>
            </a:extLst>
          </p:cNvPr>
          <p:cNvSpPr>
            <a:spLocks noGrp="1"/>
          </p:cNvSpPr>
          <p:nvPr>
            <p:ph type="subTitle" idx="1"/>
          </p:nvPr>
        </p:nvSpPr>
        <p:spPr/>
        <p:txBody>
          <a:bodyPr/>
          <a:lstStyle/>
          <a:p>
            <a:r>
              <a:rPr lang="en-US" dirty="0"/>
              <a:t>Requested at the pre-meeting n Aug. 20</a:t>
            </a:r>
          </a:p>
        </p:txBody>
      </p:sp>
    </p:spTree>
    <p:extLst>
      <p:ext uri="{BB962C8B-B14F-4D97-AF65-F5344CB8AC3E}">
        <p14:creationId xmlns:p14="http://schemas.microsoft.com/office/powerpoint/2010/main" val="442803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236C5A4-445E-CB40-AD0A-7D8B14541E0C}"/>
              </a:ext>
            </a:extLst>
          </p:cNvPr>
          <p:cNvGrpSpPr/>
          <p:nvPr/>
        </p:nvGrpSpPr>
        <p:grpSpPr>
          <a:xfrm>
            <a:off x="374308" y="1037688"/>
            <a:ext cx="8436480" cy="3594751"/>
            <a:chOff x="374308" y="1037688"/>
            <a:chExt cx="8436480" cy="3594751"/>
          </a:xfrm>
        </p:grpSpPr>
        <p:pic>
          <p:nvPicPr>
            <p:cNvPr id="4" name="Picture 3">
              <a:extLst>
                <a:ext uri="{FF2B5EF4-FFF2-40B4-BE49-F238E27FC236}">
                  <a16:creationId xmlns:a16="http://schemas.microsoft.com/office/drawing/2014/main" id="{0336119C-A54B-364C-91AB-DC9418D707A3}"/>
                </a:ext>
              </a:extLst>
            </p:cNvPr>
            <p:cNvPicPr>
              <a:picLocks noChangeAspect="1"/>
            </p:cNvPicPr>
            <p:nvPr/>
          </p:nvPicPr>
          <p:blipFill rotWithShape="1">
            <a:blip r:embed="rId2"/>
            <a:srcRect t="11439"/>
            <a:stretch/>
          </p:blipFill>
          <p:spPr>
            <a:xfrm>
              <a:off x="374308" y="1037688"/>
              <a:ext cx="8358725" cy="3369923"/>
            </a:xfrm>
            <a:prstGeom prst="rect">
              <a:avLst/>
            </a:prstGeom>
          </p:spPr>
        </p:pic>
        <p:pic>
          <p:nvPicPr>
            <p:cNvPr id="9" name="Picture 8">
              <a:extLst>
                <a:ext uri="{FF2B5EF4-FFF2-40B4-BE49-F238E27FC236}">
                  <a16:creationId xmlns:a16="http://schemas.microsoft.com/office/drawing/2014/main" id="{17C886FA-FAFB-1749-83E4-7DD999BEFFEC}"/>
                </a:ext>
              </a:extLst>
            </p:cNvPr>
            <p:cNvPicPr>
              <a:picLocks noChangeAspect="1"/>
            </p:cNvPicPr>
            <p:nvPr/>
          </p:nvPicPr>
          <p:blipFill rotWithShape="1">
            <a:blip r:embed="rId3"/>
            <a:srcRect l="6961" t="13601"/>
            <a:stretch/>
          </p:blipFill>
          <p:spPr>
            <a:xfrm>
              <a:off x="374308" y="4324661"/>
              <a:ext cx="8436480" cy="307778"/>
            </a:xfrm>
            <a:prstGeom prst="rect">
              <a:avLst/>
            </a:prstGeom>
          </p:spPr>
        </p:pic>
      </p:grpSp>
      <p:sp>
        <p:nvSpPr>
          <p:cNvPr id="3" name="Content Placeholder 2">
            <a:extLst>
              <a:ext uri="{FF2B5EF4-FFF2-40B4-BE49-F238E27FC236}">
                <a16:creationId xmlns:a16="http://schemas.microsoft.com/office/drawing/2014/main" id="{33071CB0-ECBD-D942-AAB8-4AE23E0FFEFD}"/>
              </a:ext>
            </a:extLst>
          </p:cNvPr>
          <p:cNvSpPr>
            <a:spLocks noGrp="1"/>
          </p:cNvSpPr>
          <p:nvPr>
            <p:ph idx="1"/>
          </p:nvPr>
        </p:nvSpPr>
        <p:spPr>
          <a:xfrm>
            <a:off x="426836" y="4693722"/>
            <a:ext cx="8306197" cy="2014549"/>
          </a:xfrm>
        </p:spPr>
        <p:txBody>
          <a:bodyPr>
            <a:normAutofit fontScale="70000" lnSpcReduction="20000"/>
          </a:bodyPr>
          <a:lstStyle/>
          <a:p>
            <a:r>
              <a:rPr lang="en-US" dirty="0"/>
              <a:t>GE21 is one of the earliest projects in MREFC: installation in the Fall of 2023</a:t>
            </a:r>
          </a:p>
          <a:p>
            <a:r>
              <a:rPr lang="en-US" dirty="0"/>
              <a:t>Active risk management/mitigation been an integral part of our planning</a:t>
            </a:r>
          </a:p>
          <a:p>
            <a:pPr lvl="1"/>
            <a:r>
              <a:rPr lang="en-US" dirty="0" err="1"/>
              <a:t>Optohybrid</a:t>
            </a:r>
            <a:r>
              <a:rPr lang="en-US" dirty="0"/>
              <a:t> boards: first boards needed for the start of assembly</a:t>
            </a:r>
          </a:p>
          <a:p>
            <a:pPr lvl="2"/>
            <a:r>
              <a:rPr lang="en-US" dirty="0"/>
              <a:t>CMS forecast for chamber installation: late December</a:t>
            </a:r>
          </a:p>
          <a:p>
            <a:pPr lvl="1"/>
            <a:r>
              <a:rPr lang="en-US" dirty="0"/>
              <a:t>Optical Fiber-plant (partially installed):</a:t>
            </a:r>
          </a:p>
          <a:p>
            <a:pPr lvl="1"/>
            <a:r>
              <a:rPr lang="en-US" dirty="0"/>
              <a:t>Backend electronics: the (soft) need-by-date agreed upon with CMS is March 2024</a:t>
            </a:r>
          </a:p>
        </p:txBody>
      </p:sp>
      <p:sp>
        <p:nvSpPr>
          <p:cNvPr id="2" name="Title 1">
            <a:extLst>
              <a:ext uri="{FF2B5EF4-FFF2-40B4-BE49-F238E27FC236}">
                <a16:creationId xmlns:a16="http://schemas.microsoft.com/office/drawing/2014/main" id="{DE55EC51-09A6-E041-BC9A-CECFBE7C5D73}"/>
              </a:ext>
            </a:extLst>
          </p:cNvPr>
          <p:cNvSpPr>
            <a:spLocks noGrp="1"/>
          </p:cNvSpPr>
          <p:nvPr>
            <p:ph type="title"/>
          </p:nvPr>
        </p:nvSpPr>
        <p:spPr/>
        <p:txBody>
          <a:bodyPr/>
          <a:lstStyle/>
          <a:p>
            <a:r>
              <a:rPr lang="en-US" dirty="0"/>
              <a:t>GE21 and MREFC Risk Evolution</a:t>
            </a:r>
          </a:p>
        </p:txBody>
      </p:sp>
      <p:sp>
        <p:nvSpPr>
          <p:cNvPr id="5" name="Rectangle 4">
            <a:extLst>
              <a:ext uri="{FF2B5EF4-FFF2-40B4-BE49-F238E27FC236}">
                <a16:creationId xmlns:a16="http://schemas.microsoft.com/office/drawing/2014/main" id="{FC28FD50-0C8D-B44E-B519-48BF26566ACE}"/>
              </a:ext>
            </a:extLst>
          </p:cNvPr>
          <p:cNvSpPr/>
          <p:nvPr/>
        </p:nvSpPr>
        <p:spPr>
          <a:xfrm>
            <a:off x="4194076" y="3707073"/>
            <a:ext cx="1313757" cy="307777"/>
          </a:xfrm>
          <a:prstGeom prst="rect">
            <a:avLst/>
          </a:prstGeom>
          <a:noFill/>
          <a:ln w="19050">
            <a:solidFill>
              <a:srgbClr val="FF0000"/>
            </a:solidFill>
          </a:ln>
        </p:spPr>
        <p:txBody>
          <a:bodyPr wrap="none" lIns="91440" tIns="45720" rIns="91440" bIns="45720">
            <a:spAutoFit/>
          </a:bodyPr>
          <a:lstStyle/>
          <a:p>
            <a:pPr algn="ctr"/>
            <a:r>
              <a:rPr lang="en-US" sz="1400" b="1" cap="none" spc="0"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retired in 2019</a:t>
            </a:r>
          </a:p>
        </p:txBody>
      </p:sp>
      <p:sp>
        <p:nvSpPr>
          <p:cNvPr id="6" name="Rectangle 5">
            <a:extLst>
              <a:ext uri="{FF2B5EF4-FFF2-40B4-BE49-F238E27FC236}">
                <a16:creationId xmlns:a16="http://schemas.microsoft.com/office/drawing/2014/main" id="{56A256CD-C286-4040-ACB7-AB63B531DB7B}"/>
              </a:ext>
            </a:extLst>
          </p:cNvPr>
          <p:cNvSpPr/>
          <p:nvPr/>
        </p:nvSpPr>
        <p:spPr>
          <a:xfrm>
            <a:off x="4571784" y="4099834"/>
            <a:ext cx="1277529" cy="307777"/>
          </a:xfrm>
          <a:prstGeom prst="rect">
            <a:avLst/>
          </a:prstGeom>
          <a:noFill/>
          <a:ln w="19050">
            <a:solidFill>
              <a:srgbClr val="FF0000"/>
            </a:solidFill>
          </a:ln>
        </p:spPr>
        <p:txBody>
          <a:bodyPr wrap="none" lIns="91440" tIns="45720" rIns="91440" bIns="45720">
            <a:spAutoFit/>
          </a:bodyPr>
          <a:lstStyle/>
          <a:p>
            <a:pPr algn="ctr"/>
            <a:r>
              <a:rPr lang="en-US" sz="1400" b="1" cap="none" spc="0"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retired in 2020</a:t>
            </a:r>
          </a:p>
        </p:txBody>
      </p:sp>
      <p:sp>
        <p:nvSpPr>
          <p:cNvPr id="7" name="Rectangle 6">
            <a:extLst>
              <a:ext uri="{FF2B5EF4-FFF2-40B4-BE49-F238E27FC236}">
                <a16:creationId xmlns:a16="http://schemas.microsoft.com/office/drawing/2014/main" id="{FCC7A3F4-801F-D147-BDB0-C274B920D4BD}"/>
              </a:ext>
            </a:extLst>
          </p:cNvPr>
          <p:cNvSpPr/>
          <p:nvPr/>
        </p:nvSpPr>
        <p:spPr>
          <a:xfrm>
            <a:off x="4497448" y="2997038"/>
            <a:ext cx="1237839" cy="307777"/>
          </a:xfrm>
          <a:prstGeom prst="rect">
            <a:avLst/>
          </a:prstGeom>
          <a:noFill/>
          <a:ln w="19050">
            <a:solidFill>
              <a:srgbClr val="FF0000"/>
            </a:solidFill>
          </a:ln>
        </p:spPr>
        <p:txBody>
          <a:bodyPr wrap="none" lIns="91440" tIns="45720" rIns="91440" bIns="45720">
            <a:spAutoFit/>
          </a:bodyPr>
          <a:lstStyle/>
          <a:p>
            <a:pPr algn="ctr"/>
            <a:r>
              <a:rPr lang="en-US" sz="1400" b="1"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add</a:t>
            </a:r>
            <a:r>
              <a:rPr lang="en-US" sz="1400" b="1" cap="none" spc="0"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ed in 2020</a:t>
            </a:r>
          </a:p>
        </p:txBody>
      </p:sp>
      <p:sp>
        <p:nvSpPr>
          <p:cNvPr id="8" name="Rectangle 7">
            <a:extLst>
              <a:ext uri="{FF2B5EF4-FFF2-40B4-BE49-F238E27FC236}">
                <a16:creationId xmlns:a16="http://schemas.microsoft.com/office/drawing/2014/main" id="{3368F0BA-A91C-3247-B6A7-00A084529D6D}"/>
              </a:ext>
            </a:extLst>
          </p:cNvPr>
          <p:cNvSpPr/>
          <p:nvPr/>
        </p:nvSpPr>
        <p:spPr>
          <a:xfrm>
            <a:off x="4670396" y="3396014"/>
            <a:ext cx="1237839" cy="307777"/>
          </a:xfrm>
          <a:prstGeom prst="rect">
            <a:avLst/>
          </a:prstGeom>
          <a:noFill/>
          <a:ln w="19050">
            <a:solidFill>
              <a:srgbClr val="FF0000"/>
            </a:solidFill>
          </a:ln>
        </p:spPr>
        <p:txBody>
          <a:bodyPr wrap="none" lIns="91440" tIns="45720" rIns="91440" bIns="45720">
            <a:spAutoFit/>
          </a:bodyPr>
          <a:lstStyle/>
          <a:p>
            <a:pPr algn="ctr"/>
            <a:r>
              <a:rPr lang="en-US" sz="1400" b="1"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add</a:t>
            </a:r>
            <a:r>
              <a:rPr lang="en-US" sz="1400" b="1" cap="none" spc="0"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ed in 2020</a:t>
            </a:r>
          </a:p>
        </p:txBody>
      </p:sp>
      <p:sp>
        <p:nvSpPr>
          <p:cNvPr id="11" name="Rectangle 10">
            <a:extLst>
              <a:ext uri="{FF2B5EF4-FFF2-40B4-BE49-F238E27FC236}">
                <a16:creationId xmlns:a16="http://schemas.microsoft.com/office/drawing/2014/main" id="{E3861290-9101-B848-9C65-E9228F731617}"/>
              </a:ext>
            </a:extLst>
          </p:cNvPr>
          <p:cNvSpPr/>
          <p:nvPr/>
        </p:nvSpPr>
        <p:spPr>
          <a:xfrm>
            <a:off x="3365684" y="4300962"/>
            <a:ext cx="1237839" cy="307777"/>
          </a:xfrm>
          <a:prstGeom prst="rect">
            <a:avLst/>
          </a:prstGeom>
          <a:noFill/>
          <a:ln w="19050">
            <a:solidFill>
              <a:srgbClr val="FF0000"/>
            </a:solidFill>
          </a:ln>
        </p:spPr>
        <p:txBody>
          <a:bodyPr wrap="none" lIns="91440" tIns="45720" rIns="91440" bIns="45720">
            <a:spAutoFit/>
          </a:bodyPr>
          <a:lstStyle/>
          <a:p>
            <a:pPr algn="ctr"/>
            <a:r>
              <a:rPr lang="en-US" sz="1400" b="1"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add</a:t>
            </a:r>
            <a:r>
              <a:rPr lang="en-US" sz="1400" b="1" cap="none" spc="0" dirty="0">
                <a:ln w="13462">
                  <a:solidFill>
                    <a:srgbClr val="FF0000"/>
                  </a:solidFill>
                  <a:prstDash val="solid"/>
                </a:ln>
                <a:solidFill>
                  <a:schemeClr val="accent2">
                    <a:lumMod val="20000"/>
                    <a:lumOff val="80000"/>
                  </a:schemeClr>
                </a:solidFill>
                <a:effectLst>
                  <a:outerShdw dist="38100" dir="2700000" algn="bl" rotWithShape="0">
                    <a:schemeClr val="accent5"/>
                  </a:outerShdw>
                </a:effectLst>
              </a:rPr>
              <a:t>ed in 2020</a:t>
            </a:r>
          </a:p>
        </p:txBody>
      </p:sp>
    </p:spTree>
    <p:extLst>
      <p:ext uri="{BB962C8B-B14F-4D97-AF65-F5344CB8AC3E}">
        <p14:creationId xmlns:p14="http://schemas.microsoft.com/office/powerpoint/2010/main" val="3652747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71CB0-ECBD-D942-AAB8-4AE23E0FFEFD}"/>
              </a:ext>
            </a:extLst>
          </p:cNvPr>
          <p:cNvSpPr>
            <a:spLocks noGrp="1"/>
          </p:cNvSpPr>
          <p:nvPr>
            <p:ph idx="1"/>
          </p:nvPr>
        </p:nvSpPr>
        <p:spPr/>
        <p:txBody>
          <a:bodyPr>
            <a:normAutofit fontScale="70000" lnSpcReduction="20000"/>
          </a:bodyPr>
          <a:lstStyle/>
          <a:p>
            <a:r>
              <a:rPr lang="en-US" dirty="0"/>
              <a:t>GE21 </a:t>
            </a:r>
            <a:r>
              <a:rPr lang="en-US" dirty="0" err="1"/>
              <a:t>Optohybrid</a:t>
            </a:r>
            <a:r>
              <a:rPr lang="en-US" dirty="0"/>
              <a:t> boards:</a:t>
            </a:r>
          </a:p>
          <a:p>
            <a:pPr lvl="2"/>
            <a:r>
              <a:rPr lang="en-US" dirty="0"/>
              <a:t>We insisted on modifying the design to remove the </a:t>
            </a:r>
            <a:r>
              <a:rPr lang="en-US" dirty="0" err="1"/>
              <a:t>LpGBT</a:t>
            </a:r>
            <a:r>
              <a:rPr lang="en-US" dirty="0"/>
              <a:t> chip from the design</a:t>
            </a:r>
          </a:p>
          <a:p>
            <a:pPr lvl="3"/>
            <a:r>
              <a:rPr lang="en-US" dirty="0"/>
              <a:t>CMS eventually agreed with us and we retired the corresponding risk at the end of February of 2020  </a:t>
            </a:r>
          </a:p>
          <a:p>
            <a:pPr lvl="2"/>
            <a:r>
              <a:rPr lang="en-US" dirty="0"/>
              <a:t>Approved by CMS for procurement in August of 2020 in a special PRR review by CMS (we requested it so we could buy the long lead items on time)</a:t>
            </a:r>
          </a:p>
          <a:p>
            <a:pPr lvl="3"/>
            <a:r>
              <a:rPr lang="en-US" dirty="0"/>
              <a:t>To finalize the validation of external interfaces, we built our own GE21 plug-in cards (a non-US scope) that have been designed by our collaborators but not produced due to funding issues</a:t>
            </a:r>
          </a:p>
          <a:p>
            <a:pPr lvl="2"/>
            <a:r>
              <a:rPr lang="en-US" dirty="0"/>
              <a:t>Remaining GE21 electronics approved by CMS for construction in Jan’21</a:t>
            </a:r>
          </a:p>
          <a:p>
            <a:pPr lvl="3"/>
            <a:r>
              <a:rPr lang="en-US" dirty="0"/>
              <a:t>At that time the likelihood of interface changes has been vastly reduced, but new concerns emerged about the CERN VTRX optical transceivers losing performance (a part of the CERN rad hard versatile link system that includes GBTX+VTRX) </a:t>
            </a:r>
          </a:p>
          <a:p>
            <a:pPr lvl="3"/>
            <a:r>
              <a:rPr lang="en-US" dirty="0"/>
              <a:t>Finally sent into production in July’21 once a fix for the VTRXs has been identified by CERN (we also have identified a backup solution while waiting)</a:t>
            </a:r>
          </a:p>
          <a:p>
            <a:pPr lvl="3"/>
            <a:r>
              <a:rPr lang="en-US" dirty="0"/>
              <a:t>Some modification to the production testing plan (extended the testing program at CERN as the VTRXs will be installed onto the OHs at CERN now)</a:t>
            </a:r>
          </a:p>
          <a:p>
            <a:pPr lvl="2"/>
            <a:r>
              <a:rPr lang="en-US" dirty="0"/>
              <a:t>Extensive preparation for production board testing in the US and at CERN</a:t>
            </a:r>
          </a:p>
          <a:p>
            <a:pPr lvl="3"/>
            <a:r>
              <a:rPr lang="en-US" dirty="0"/>
              <a:t>Detailed QA/QC planning, documentation, testing manuals, setting up a new test stand at CERN</a:t>
            </a:r>
          </a:p>
          <a:p>
            <a:pPr lvl="2"/>
            <a:r>
              <a:rPr lang="en-US" dirty="0"/>
              <a:t>Handing over the boards to CMS in late Fall’21 (first boards) – Winter’22 (last ones)</a:t>
            </a:r>
          </a:p>
          <a:p>
            <a:pPr lvl="3"/>
            <a:r>
              <a:rPr lang="en-US" dirty="0"/>
              <a:t> A number of risks will be updated as GE21 will no longer be subject to those risks</a:t>
            </a:r>
          </a:p>
          <a:p>
            <a:pPr lvl="1"/>
            <a:r>
              <a:rPr lang="en-US" dirty="0"/>
              <a:t>Backend electronics: the need-by-date agreed upon with CMS is March 2024</a:t>
            </a:r>
          </a:p>
          <a:p>
            <a:pPr lvl="2"/>
            <a:r>
              <a:rPr lang="en-US" dirty="0"/>
              <a:t>We agreed with CMS to separate the approval of the backend and the off-disk part of the optical fiber plant from the rest, planned for the Fall of 2021</a:t>
            </a:r>
          </a:p>
          <a:p>
            <a:pPr lvl="2"/>
            <a:r>
              <a:rPr lang="en-US" dirty="0"/>
              <a:t>Tracked under RT-402-5-09</a:t>
            </a:r>
          </a:p>
        </p:txBody>
      </p:sp>
      <p:sp>
        <p:nvSpPr>
          <p:cNvPr id="2" name="Title 1">
            <a:extLst>
              <a:ext uri="{FF2B5EF4-FFF2-40B4-BE49-F238E27FC236}">
                <a16:creationId xmlns:a16="http://schemas.microsoft.com/office/drawing/2014/main" id="{DE55EC51-09A6-E041-BC9A-CECFBE7C5D73}"/>
              </a:ext>
            </a:extLst>
          </p:cNvPr>
          <p:cNvSpPr>
            <a:spLocks noGrp="1"/>
          </p:cNvSpPr>
          <p:nvPr>
            <p:ph type="title"/>
          </p:nvPr>
        </p:nvSpPr>
        <p:spPr/>
        <p:txBody>
          <a:bodyPr/>
          <a:lstStyle/>
          <a:p>
            <a:r>
              <a:rPr lang="en-US" dirty="0"/>
              <a:t>GE21 OH: Risk Evolution</a:t>
            </a:r>
          </a:p>
        </p:txBody>
      </p:sp>
    </p:spTree>
    <p:extLst>
      <p:ext uri="{BB962C8B-B14F-4D97-AF65-F5344CB8AC3E}">
        <p14:creationId xmlns:p14="http://schemas.microsoft.com/office/powerpoint/2010/main" val="280073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E52D1-E744-E14C-A167-B01EB0A7E70A}"/>
              </a:ext>
            </a:extLst>
          </p:cNvPr>
          <p:cNvSpPr>
            <a:spLocks noGrp="1"/>
          </p:cNvSpPr>
          <p:nvPr>
            <p:ph idx="1"/>
          </p:nvPr>
        </p:nvSpPr>
        <p:spPr/>
        <p:txBody>
          <a:bodyPr/>
          <a:lstStyle/>
          <a:p>
            <a:r>
              <a:rPr lang="en-US" dirty="0"/>
              <a:t>xc</a:t>
            </a:r>
          </a:p>
        </p:txBody>
      </p:sp>
      <p:sp>
        <p:nvSpPr>
          <p:cNvPr id="3" name="Title 2">
            <a:extLst>
              <a:ext uri="{FF2B5EF4-FFF2-40B4-BE49-F238E27FC236}">
                <a16:creationId xmlns:a16="http://schemas.microsoft.com/office/drawing/2014/main" id="{CDAB33C1-1951-CB44-BEAF-DE1A39091B21}"/>
              </a:ext>
            </a:extLst>
          </p:cNvPr>
          <p:cNvSpPr>
            <a:spLocks noGrp="1"/>
          </p:cNvSpPr>
          <p:nvPr>
            <p:ph type="title"/>
          </p:nvPr>
        </p:nvSpPr>
        <p:spPr/>
        <p:txBody>
          <a:bodyPr/>
          <a:lstStyle/>
          <a:p>
            <a:r>
              <a:rPr lang="en-US" dirty="0"/>
              <a:t>GE21: </a:t>
            </a:r>
            <a:r>
              <a:rPr lang="en-US" dirty="0" err="1"/>
              <a:t>iCMS</a:t>
            </a:r>
            <a:r>
              <a:rPr lang="en-US" dirty="0"/>
              <a:t> Risk Register</a:t>
            </a:r>
          </a:p>
        </p:txBody>
      </p:sp>
      <p:pic>
        <p:nvPicPr>
          <p:cNvPr id="5" name="Picture 4">
            <a:extLst>
              <a:ext uri="{FF2B5EF4-FFF2-40B4-BE49-F238E27FC236}">
                <a16:creationId xmlns:a16="http://schemas.microsoft.com/office/drawing/2014/main" id="{20CF4337-10D3-D742-AF71-961E8072B769}"/>
              </a:ext>
            </a:extLst>
          </p:cNvPr>
          <p:cNvPicPr>
            <a:picLocks noChangeAspect="1"/>
          </p:cNvPicPr>
          <p:nvPr/>
        </p:nvPicPr>
        <p:blipFill>
          <a:blip r:embed="rId2"/>
          <a:stretch>
            <a:fillRect/>
          </a:stretch>
        </p:blipFill>
        <p:spPr>
          <a:xfrm>
            <a:off x="869377" y="972273"/>
            <a:ext cx="7405245" cy="5648068"/>
          </a:xfrm>
          <a:prstGeom prst="rect">
            <a:avLst/>
          </a:prstGeom>
        </p:spPr>
      </p:pic>
    </p:spTree>
    <p:extLst>
      <p:ext uri="{BB962C8B-B14F-4D97-AF65-F5344CB8AC3E}">
        <p14:creationId xmlns:p14="http://schemas.microsoft.com/office/powerpoint/2010/main" val="3219852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E52D1-E744-E14C-A167-B01EB0A7E70A}"/>
              </a:ext>
            </a:extLst>
          </p:cNvPr>
          <p:cNvSpPr>
            <a:spLocks noGrp="1"/>
          </p:cNvSpPr>
          <p:nvPr>
            <p:ph idx="1"/>
          </p:nvPr>
        </p:nvSpPr>
        <p:spPr>
          <a:xfrm rot="16200000">
            <a:off x="-1712955" y="2839677"/>
            <a:ext cx="5501632" cy="1766819"/>
          </a:xfrm>
        </p:spPr>
        <p:txBody>
          <a:bodyPr/>
          <a:lstStyle/>
          <a:p>
            <a:r>
              <a:rPr lang="en-US" dirty="0"/>
              <a:t>GE21 project wise, most significant risks are in detector production</a:t>
            </a:r>
          </a:p>
          <a:p>
            <a:pPr lvl="1"/>
            <a:r>
              <a:rPr lang="en-US" dirty="0"/>
              <a:t>Driven by funding delays and COVID</a:t>
            </a:r>
          </a:p>
        </p:txBody>
      </p:sp>
      <p:sp>
        <p:nvSpPr>
          <p:cNvPr id="3" name="Title 2">
            <a:extLst>
              <a:ext uri="{FF2B5EF4-FFF2-40B4-BE49-F238E27FC236}">
                <a16:creationId xmlns:a16="http://schemas.microsoft.com/office/drawing/2014/main" id="{CDAB33C1-1951-CB44-BEAF-DE1A39091B21}"/>
              </a:ext>
            </a:extLst>
          </p:cNvPr>
          <p:cNvSpPr>
            <a:spLocks noGrp="1"/>
          </p:cNvSpPr>
          <p:nvPr>
            <p:ph type="title"/>
          </p:nvPr>
        </p:nvSpPr>
        <p:spPr/>
        <p:txBody>
          <a:bodyPr/>
          <a:lstStyle/>
          <a:p>
            <a:r>
              <a:rPr lang="en-US" dirty="0"/>
              <a:t>GE21: </a:t>
            </a:r>
            <a:r>
              <a:rPr lang="en-US" dirty="0" err="1"/>
              <a:t>iCMS</a:t>
            </a:r>
            <a:r>
              <a:rPr lang="en-US" dirty="0"/>
              <a:t> Risk Register 1/2</a:t>
            </a:r>
          </a:p>
        </p:txBody>
      </p:sp>
      <p:pic>
        <p:nvPicPr>
          <p:cNvPr id="5" name="Picture 4">
            <a:extLst>
              <a:ext uri="{FF2B5EF4-FFF2-40B4-BE49-F238E27FC236}">
                <a16:creationId xmlns:a16="http://schemas.microsoft.com/office/drawing/2014/main" id="{20CF4337-10D3-D742-AF71-961E8072B769}"/>
              </a:ext>
            </a:extLst>
          </p:cNvPr>
          <p:cNvPicPr>
            <a:picLocks noChangeAspect="1"/>
          </p:cNvPicPr>
          <p:nvPr/>
        </p:nvPicPr>
        <p:blipFill>
          <a:blip r:embed="rId2"/>
          <a:stretch>
            <a:fillRect/>
          </a:stretch>
        </p:blipFill>
        <p:spPr>
          <a:xfrm>
            <a:off x="2034284" y="972272"/>
            <a:ext cx="6955266" cy="5304863"/>
          </a:xfrm>
          <a:prstGeom prst="rect">
            <a:avLst/>
          </a:prstGeom>
        </p:spPr>
      </p:pic>
    </p:spTree>
    <p:extLst>
      <p:ext uri="{BB962C8B-B14F-4D97-AF65-F5344CB8AC3E}">
        <p14:creationId xmlns:p14="http://schemas.microsoft.com/office/powerpoint/2010/main" val="1356545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E52D1-E744-E14C-A167-B01EB0A7E70A}"/>
              </a:ext>
            </a:extLst>
          </p:cNvPr>
          <p:cNvSpPr>
            <a:spLocks noGrp="1"/>
          </p:cNvSpPr>
          <p:nvPr>
            <p:ph idx="1"/>
          </p:nvPr>
        </p:nvSpPr>
        <p:spPr>
          <a:xfrm>
            <a:off x="426836" y="972273"/>
            <a:ext cx="2731989" cy="5521124"/>
          </a:xfrm>
        </p:spPr>
        <p:txBody>
          <a:bodyPr>
            <a:normAutofit fontScale="92500" lnSpcReduction="20000"/>
          </a:bodyPr>
          <a:lstStyle/>
          <a:p>
            <a:r>
              <a:rPr lang="en-US" dirty="0"/>
              <a:t>Likelihood of significant electronics related risks realizing is quickly diminishing, given extensive integration and maturity of the designs</a:t>
            </a:r>
          </a:p>
          <a:p>
            <a:pPr lvl="1"/>
            <a:r>
              <a:rPr lang="en-US" dirty="0"/>
              <a:t>Multiple cycles of prototyping, extensive integration, qualified vendors, funding in place</a:t>
            </a:r>
          </a:p>
        </p:txBody>
      </p:sp>
      <p:sp>
        <p:nvSpPr>
          <p:cNvPr id="3" name="Title 2">
            <a:extLst>
              <a:ext uri="{FF2B5EF4-FFF2-40B4-BE49-F238E27FC236}">
                <a16:creationId xmlns:a16="http://schemas.microsoft.com/office/drawing/2014/main" id="{CDAB33C1-1951-CB44-BEAF-DE1A39091B21}"/>
              </a:ext>
            </a:extLst>
          </p:cNvPr>
          <p:cNvSpPr>
            <a:spLocks noGrp="1"/>
          </p:cNvSpPr>
          <p:nvPr>
            <p:ph type="title"/>
          </p:nvPr>
        </p:nvSpPr>
        <p:spPr/>
        <p:txBody>
          <a:bodyPr/>
          <a:lstStyle/>
          <a:p>
            <a:r>
              <a:rPr lang="en-US" dirty="0"/>
              <a:t>GE21: </a:t>
            </a:r>
            <a:r>
              <a:rPr lang="en-US" dirty="0" err="1"/>
              <a:t>iCMS</a:t>
            </a:r>
            <a:r>
              <a:rPr lang="en-US" dirty="0"/>
              <a:t> Risk Register – 2/2</a:t>
            </a:r>
          </a:p>
        </p:txBody>
      </p:sp>
      <p:pic>
        <p:nvPicPr>
          <p:cNvPr id="4" name="Picture 3">
            <a:extLst>
              <a:ext uri="{FF2B5EF4-FFF2-40B4-BE49-F238E27FC236}">
                <a16:creationId xmlns:a16="http://schemas.microsoft.com/office/drawing/2014/main" id="{533B4E7C-9350-9E41-BD6B-72602CD9E754}"/>
              </a:ext>
            </a:extLst>
          </p:cNvPr>
          <p:cNvPicPr>
            <a:picLocks noChangeAspect="1"/>
          </p:cNvPicPr>
          <p:nvPr/>
        </p:nvPicPr>
        <p:blipFill>
          <a:blip r:embed="rId2"/>
          <a:stretch>
            <a:fillRect/>
          </a:stretch>
        </p:blipFill>
        <p:spPr>
          <a:xfrm>
            <a:off x="3158826" y="972273"/>
            <a:ext cx="5830724" cy="5445303"/>
          </a:xfrm>
          <a:prstGeom prst="rect">
            <a:avLst/>
          </a:prstGeom>
        </p:spPr>
      </p:pic>
    </p:spTree>
    <p:extLst>
      <p:ext uri="{BB962C8B-B14F-4D97-AF65-F5344CB8AC3E}">
        <p14:creationId xmlns:p14="http://schemas.microsoft.com/office/powerpoint/2010/main" val="1776740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03585-5D00-364B-AFC6-FC6C16FCB678}"/>
              </a:ext>
            </a:extLst>
          </p:cNvPr>
          <p:cNvSpPr>
            <a:spLocks noGrp="1"/>
          </p:cNvSpPr>
          <p:nvPr>
            <p:ph idx="1"/>
          </p:nvPr>
        </p:nvSpPr>
        <p:spPr>
          <a:xfrm>
            <a:off x="426837" y="5661061"/>
            <a:ext cx="7886700" cy="832336"/>
          </a:xfrm>
        </p:spPr>
        <p:txBody>
          <a:bodyPr>
            <a:normAutofit fontScale="55000" lnSpcReduction="20000"/>
          </a:bodyPr>
          <a:lstStyle/>
          <a:p>
            <a:r>
              <a:rPr lang="en-US" dirty="0"/>
              <a:t>The schedule is driven by the module/chamber assembly that starts once all the electronics is in place</a:t>
            </a:r>
          </a:p>
          <a:p>
            <a:pPr lvl="1"/>
            <a:r>
              <a:rPr lang="en-US" dirty="0"/>
              <a:t>Expect last pieces to be the plug-in cards that require ASICs</a:t>
            </a:r>
          </a:p>
          <a:p>
            <a:pPr lvl="1"/>
            <a:r>
              <a:rPr lang="en-US" dirty="0"/>
              <a:t>Current float is 24 weeks</a:t>
            </a:r>
          </a:p>
        </p:txBody>
      </p:sp>
      <p:sp>
        <p:nvSpPr>
          <p:cNvPr id="3" name="Title 2">
            <a:extLst>
              <a:ext uri="{FF2B5EF4-FFF2-40B4-BE49-F238E27FC236}">
                <a16:creationId xmlns:a16="http://schemas.microsoft.com/office/drawing/2014/main" id="{D4FAF9C9-4EBA-1045-BDF4-D644323C0C94}"/>
              </a:ext>
            </a:extLst>
          </p:cNvPr>
          <p:cNvSpPr>
            <a:spLocks noGrp="1"/>
          </p:cNvSpPr>
          <p:nvPr>
            <p:ph type="title"/>
          </p:nvPr>
        </p:nvSpPr>
        <p:spPr/>
        <p:txBody>
          <a:bodyPr/>
          <a:lstStyle/>
          <a:p>
            <a:r>
              <a:rPr lang="en-US" dirty="0"/>
              <a:t>GE21 </a:t>
            </a:r>
            <a:r>
              <a:rPr lang="en-US" dirty="0" err="1"/>
              <a:t>iCMS</a:t>
            </a:r>
            <a:r>
              <a:rPr lang="en-US" dirty="0"/>
              <a:t> Schedule</a:t>
            </a:r>
          </a:p>
        </p:txBody>
      </p:sp>
      <p:pic>
        <p:nvPicPr>
          <p:cNvPr id="4" name="Picture 3">
            <a:extLst>
              <a:ext uri="{FF2B5EF4-FFF2-40B4-BE49-F238E27FC236}">
                <a16:creationId xmlns:a16="http://schemas.microsoft.com/office/drawing/2014/main" id="{5B902405-2B62-9749-B4E1-DD7853F67CF8}"/>
              </a:ext>
            </a:extLst>
          </p:cNvPr>
          <p:cNvPicPr>
            <a:picLocks noChangeAspect="1"/>
          </p:cNvPicPr>
          <p:nvPr/>
        </p:nvPicPr>
        <p:blipFill>
          <a:blip r:embed="rId2"/>
          <a:stretch>
            <a:fillRect/>
          </a:stretch>
        </p:blipFill>
        <p:spPr>
          <a:xfrm>
            <a:off x="0" y="940717"/>
            <a:ext cx="9144000" cy="4555129"/>
          </a:xfrm>
          <a:prstGeom prst="rect">
            <a:avLst/>
          </a:prstGeom>
        </p:spPr>
      </p:pic>
    </p:spTree>
    <p:extLst>
      <p:ext uri="{BB962C8B-B14F-4D97-AF65-F5344CB8AC3E}">
        <p14:creationId xmlns:p14="http://schemas.microsoft.com/office/powerpoint/2010/main" val="125407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B195E-487F-974D-8C11-B351D45024A4}"/>
              </a:ext>
            </a:extLst>
          </p:cNvPr>
          <p:cNvSpPr>
            <a:spLocks noGrp="1"/>
          </p:cNvSpPr>
          <p:nvPr>
            <p:ph type="ctrTitle"/>
          </p:nvPr>
        </p:nvSpPr>
        <p:spPr/>
        <p:txBody>
          <a:bodyPr/>
          <a:lstStyle/>
          <a:p>
            <a:r>
              <a:rPr lang="en-US" dirty="0"/>
              <a:t>References</a:t>
            </a:r>
          </a:p>
        </p:txBody>
      </p:sp>
      <p:sp>
        <p:nvSpPr>
          <p:cNvPr id="5" name="Subtitle 4">
            <a:extLst>
              <a:ext uri="{FF2B5EF4-FFF2-40B4-BE49-F238E27FC236}">
                <a16:creationId xmlns:a16="http://schemas.microsoft.com/office/drawing/2014/main" id="{28ADD0F2-5F8E-C547-935C-43C724A8FE8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54863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F998DC-D892-174E-A73E-DAD8DC18315D}"/>
              </a:ext>
            </a:extLst>
          </p:cNvPr>
          <p:cNvSpPr>
            <a:spLocks noGrp="1"/>
          </p:cNvSpPr>
          <p:nvPr>
            <p:ph idx="1"/>
          </p:nvPr>
        </p:nvSpPr>
        <p:spPr>
          <a:xfrm>
            <a:off x="3192391" y="2749851"/>
            <a:ext cx="5797159" cy="3743546"/>
          </a:xfrm>
        </p:spPr>
        <p:txBody>
          <a:bodyPr>
            <a:normAutofit fontScale="77500" lnSpcReduction="20000"/>
          </a:bodyPr>
          <a:lstStyle/>
          <a:p>
            <a:r>
              <a:rPr lang="en-US" dirty="0"/>
              <a:t>Longest delay in the R&amp;D stage driven by waiting for validating interfaces in GEM GE21 project:</a:t>
            </a:r>
          </a:p>
          <a:p>
            <a:pPr lvl="1"/>
            <a:r>
              <a:rPr lang="en-US" dirty="0"/>
              <a:t>Ended up manufacturing a small electronics board designed by an international collaborator using their blueprints and separated US deliverables into a separate CMS PRR review for approval to proceed with the long lead items procurement and not wait for a delayed GE21 ESR review, which saved at least 6 months of schedule delay</a:t>
            </a:r>
          </a:p>
          <a:p>
            <a:pPr lvl="1"/>
            <a:r>
              <a:rPr lang="en-US" dirty="0"/>
              <a:t>Other delays: (</a:t>
            </a:r>
            <a:r>
              <a:rPr lang="en-US" dirty="0" err="1"/>
              <a:t>i</a:t>
            </a:r>
            <a:r>
              <a:rPr lang="en-US" dirty="0"/>
              <a:t>) the backend system test stand setup at CERN, been waiting for the backend driver board prototypes (use boards from another US CMS project to save on development and future maintenance costs, (ii) testing CSC ODMB components for radiation hardness</a:t>
            </a:r>
          </a:p>
        </p:txBody>
      </p:sp>
      <p:sp>
        <p:nvSpPr>
          <p:cNvPr id="3" name="Title 2">
            <a:extLst>
              <a:ext uri="{FF2B5EF4-FFF2-40B4-BE49-F238E27FC236}">
                <a16:creationId xmlns:a16="http://schemas.microsoft.com/office/drawing/2014/main" id="{506E1B07-6B3B-0D4B-8C52-1EACD7AEB8E7}"/>
              </a:ext>
            </a:extLst>
          </p:cNvPr>
          <p:cNvSpPr>
            <a:spLocks noGrp="1"/>
          </p:cNvSpPr>
          <p:nvPr>
            <p:ph type="title"/>
          </p:nvPr>
        </p:nvSpPr>
        <p:spPr/>
        <p:txBody>
          <a:bodyPr/>
          <a:lstStyle/>
          <a:p>
            <a:r>
              <a:rPr lang="en-US" dirty="0"/>
              <a:t>R&amp;D Milestones</a:t>
            </a:r>
          </a:p>
        </p:txBody>
      </p:sp>
      <p:sp>
        <p:nvSpPr>
          <p:cNvPr id="6" name="Rectangular Callout 5">
            <a:extLst>
              <a:ext uri="{FF2B5EF4-FFF2-40B4-BE49-F238E27FC236}">
                <a16:creationId xmlns:a16="http://schemas.microsoft.com/office/drawing/2014/main" id="{1696F7D1-8797-4A47-B471-3DBF3B535C52}"/>
              </a:ext>
            </a:extLst>
          </p:cNvPr>
          <p:cNvSpPr/>
          <p:nvPr/>
        </p:nvSpPr>
        <p:spPr>
          <a:xfrm>
            <a:off x="217711" y="3788967"/>
            <a:ext cx="2877701" cy="755940"/>
          </a:xfrm>
          <a:prstGeom prst="wedgeRectCallout">
            <a:avLst>
              <a:gd name="adj1" fmla="val 52704"/>
              <a:gd name="adj2" fmla="val -181677"/>
            </a:avLst>
          </a:prstGeom>
          <a:noFill/>
          <a:ln w="28575" cmpd="sng">
            <a:solidFill>
              <a:srgbClr val="FF24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 name="TextBox 8">
            <a:extLst>
              <a:ext uri="{FF2B5EF4-FFF2-40B4-BE49-F238E27FC236}">
                <a16:creationId xmlns:a16="http://schemas.microsoft.com/office/drawing/2014/main" id="{961C7D01-A071-8E4E-BA6F-485859FAA1FF}"/>
              </a:ext>
            </a:extLst>
          </p:cNvPr>
          <p:cNvSpPr txBox="1"/>
          <p:nvPr/>
        </p:nvSpPr>
        <p:spPr>
          <a:xfrm>
            <a:off x="217711" y="5620833"/>
            <a:ext cx="2877701" cy="923330"/>
          </a:xfrm>
          <a:prstGeom prst="rect">
            <a:avLst/>
          </a:prstGeom>
          <a:noFill/>
        </p:spPr>
        <p:txBody>
          <a:bodyPr wrap="square" rtlCol="0">
            <a:spAutoFit/>
          </a:bodyPr>
          <a:lstStyle/>
          <a:p>
            <a:r>
              <a:rPr lang="en-US" dirty="0"/>
              <a:t>No formal recommendations at the FDR closing for the R&amp;D completion stage</a:t>
            </a:r>
          </a:p>
        </p:txBody>
      </p:sp>
      <p:grpSp>
        <p:nvGrpSpPr>
          <p:cNvPr id="17" name="Group 16">
            <a:extLst>
              <a:ext uri="{FF2B5EF4-FFF2-40B4-BE49-F238E27FC236}">
                <a16:creationId xmlns:a16="http://schemas.microsoft.com/office/drawing/2014/main" id="{7D533AE1-4AE6-D348-9753-A6169F345FB6}"/>
              </a:ext>
            </a:extLst>
          </p:cNvPr>
          <p:cNvGrpSpPr/>
          <p:nvPr/>
        </p:nvGrpSpPr>
        <p:grpSpPr>
          <a:xfrm>
            <a:off x="3220217" y="1227561"/>
            <a:ext cx="5820538" cy="1553380"/>
            <a:chOff x="3220217" y="1227561"/>
            <a:chExt cx="5820538" cy="1553380"/>
          </a:xfrm>
        </p:grpSpPr>
        <p:pic>
          <p:nvPicPr>
            <p:cNvPr id="4" name="Picture 3">
              <a:extLst>
                <a:ext uri="{FF2B5EF4-FFF2-40B4-BE49-F238E27FC236}">
                  <a16:creationId xmlns:a16="http://schemas.microsoft.com/office/drawing/2014/main" id="{BBD805C4-E735-C54F-8E8D-A6AB907AA59A}"/>
                </a:ext>
              </a:extLst>
            </p:cNvPr>
            <p:cNvPicPr>
              <a:picLocks noChangeAspect="1"/>
            </p:cNvPicPr>
            <p:nvPr/>
          </p:nvPicPr>
          <p:blipFill rotWithShape="1">
            <a:blip r:embed="rId2"/>
            <a:srcRect l="7742" t="58974" r="16021" b="25718"/>
            <a:stretch/>
          </p:blipFill>
          <p:spPr>
            <a:xfrm>
              <a:off x="3220217" y="1227561"/>
              <a:ext cx="5820538" cy="1512520"/>
            </a:xfrm>
            <a:prstGeom prst="rect">
              <a:avLst/>
            </a:prstGeom>
          </p:spPr>
        </p:pic>
        <p:grpSp>
          <p:nvGrpSpPr>
            <p:cNvPr id="10" name="Group 9">
              <a:extLst>
                <a:ext uri="{FF2B5EF4-FFF2-40B4-BE49-F238E27FC236}">
                  <a16:creationId xmlns:a16="http://schemas.microsoft.com/office/drawing/2014/main" id="{71E242DA-82A6-1C4D-AA9A-22676C20823B}"/>
                </a:ext>
              </a:extLst>
            </p:cNvPr>
            <p:cNvGrpSpPr/>
            <p:nvPr/>
          </p:nvGrpSpPr>
          <p:grpSpPr>
            <a:xfrm>
              <a:off x="3950207" y="2565497"/>
              <a:ext cx="2098383" cy="215444"/>
              <a:chOff x="3950207" y="2565497"/>
              <a:chExt cx="2098383" cy="215444"/>
            </a:xfrm>
          </p:grpSpPr>
          <p:sp>
            <p:nvSpPr>
              <p:cNvPr id="7" name="Rectangle 6">
                <a:extLst>
                  <a:ext uri="{FF2B5EF4-FFF2-40B4-BE49-F238E27FC236}">
                    <a16:creationId xmlns:a16="http://schemas.microsoft.com/office/drawing/2014/main" id="{0A1A8154-3AB0-E444-92A4-6C255BE08786}"/>
                  </a:ext>
                </a:extLst>
              </p:cNvPr>
              <p:cNvSpPr/>
              <p:nvPr/>
            </p:nvSpPr>
            <p:spPr>
              <a:xfrm>
                <a:off x="3950208" y="2627499"/>
                <a:ext cx="2098382"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394B9A-7125-8044-965C-E0F2EE9FFDA2}"/>
                  </a:ext>
                </a:extLst>
              </p:cNvPr>
              <p:cNvSpPr/>
              <p:nvPr/>
            </p:nvSpPr>
            <p:spPr>
              <a:xfrm>
                <a:off x="3950207" y="2565497"/>
                <a:ext cx="1526380"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800" dirty="0"/>
                  <a:t>CSC ODMB : Prototype Received</a:t>
                </a:r>
              </a:p>
            </p:txBody>
          </p:sp>
        </p:grpSp>
      </p:grpSp>
      <p:grpSp>
        <p:nvGrpSpPr>
          <p:cNvPr id="16" name="Group 15">
            <a:extLst>
              <a:ext uri="{FF2B5EF4-FFF2-40B4-BE49-F238E27FC236}">
                <a16:creationId xmlns:a16="http://schemas.microsoft.com/office/drawing/2014/main" id="{A2B04686-437A-D546-8733-E909FEE178F6}"/>
              </a:ext>
            </a:extLst>
          </p:cNvPr>
          <p:cNvGrpSpPr/>
          <p:nvPr/>
        </p:nvGrpSpPr>
        <p:grpSpPr>
          <a:xfrm>
            <a:off x="131070" y="1161584"/>
            <a:ext cx="3061322" cy="4270629"/>
            <a:chOff x="131070" y="1161584"/>
            <a:chExt cx="3061322" cy="4270629"/>
          </a:xfrm>
        </p:grpSpPr>
        <p:pic>
          <p:nvPicPr>
            <p:cNvPr id="5" name="Picture 4">
              <a:extLst>
                <a:ext uri="{FF2B5EF4-FFF2-40B4-BE49-F238E27FC236}">
                  <a16:creationId xmlns:a16="http://schemas.microsoft.com/office/drawing/2014/main" id="{78BB3EAC-8608-804D-9A63-14489402692D}"/>
                </a:ext>
              </a:extLst>
            </p:cNvPr>
            <p:cNvPicPr>
              <a:picLocks noChangeAspect="1"/>
            </p:cNvPicPr>
            <p:nvPr/>
          </p:nvPicPr>
          <p:blipFill rotWithShape="1">
            <a:blip r:embed="rId2"/>
            <a:srcRect l="5407" t="5196" r="13473" b="7359"/>
            <a:stretch/>
          </p:blipFill>
          <p:spPr>
            <a:xfrm>
              <a:off x="131070" y="1161584"/>
              <a:ext cx="3061322" cy="4270629"/>
            </a:xfrm>
            <a:prstGeom prst="rect">
              <a:avLst/>
            </a:prstGeom>
          </p:spPr>
        </p:pic>
        <p:grpSp>
          <p:nvGrpSpPr>
            <p:cNvPr id="13" name="Group 12">
              <a:extLst>
                <a:ext uri="{FF2B5EF4-FFF2-40B4-BE49-F238E27FC236}">
                  <a16:creationId xmlns:a16="http://schemas.microsoft.com/office/drawing/2014/main" id="{061E5F92-28C5-B849-ADB5-2BB8D204DEAF}"/>
                </a:ext>
              </a:extLst>
            </p:cNvPr>
            <p:cNvGrpSpPr/>
            <p:nvPr/>
          </p:nvGrpSpPr>
          <p:grpSpPr>
            <a:xfrm>
              <a:off x="529674" y="4418843"/>
              <a:ext cx="1230782" cy="153888"/>
              <a:chOff x="3899002" y="2565497"/>
              <a:chExt cx="1230782" cy="153888"/>
            </a:xfrm>
          </p:grpSpPr>
          <p:sp>
            <p:nvSpPr>
              <p:cNvPr id="14" name="Rectangle 13">
                <a:extLst>
                  <a:ext uri="{FF2B5EF4-FFF2-40B4-BE49-F238E27FC236}">
                    <a16:creationId xmlns:a16="http://schemas.microsoft.com/office/drawing/2014/main" id="{5B57A42C-2FB8-3D48-9D34-CDD5A8F132E2}"/>
                  </a:ext>
                </a:extLst>
              </p:cNvPr>
              <p:cNvSpPr/>
              <p:nvPr/>
            </p:nvSpPr>
            <p:spPr>
              <a:xfrm>
                <a:off x="3950208" y="2627499"/>
                <a:ext cx="1179576"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Rectangle 14">
                <a:extLst>
                  <a:ext uri="{FF2B5EF4-FFF2-40B4-BE49-F238E27FC236}">
                    <a16:creationId xmlns:a16="http://schemas.microsoft.com/office/drawing/2014/main" id="{9D232C42-E1FA-8146-B03E-7FCDFE0D33F4}"/>
                  </a:ext>
                </a:extLst>
              </p:cNvPr>
              <p:cNvSpPr/>
              <p:nvPr/>
            </p:nvSpPr>
            <p:spPr>
              <a:xfrm>
                <a:off x="3899002" y="2565497"/>
                <a:ext cx="856325" cy="1538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400" dirty="0"/>
                  <a:t>CSC ODMB : Prototype Received</a:t>
                </a:r>
              </a:p>
            </p:txBody>
          </p:sp>
        </p:grpSp>
      </p:grpSp>
    </p:spTree>
    <p:extLst>
      <p:ext uri="{BB962C8B-B14F-4D97-AF65-F5344CB8AC3E}">
        <p14:creationId xmlns:p14="http://schemas.microsoft.com/office/powerpoint/2010/main" val="848045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Muon Dates (Cartoon Schedule)</a:t>
            </a:r>
          </a:p>
        </p:txBody>
      </p:sp>
      <p:graphicFrame>
        <p:nvGraphicFramePr>
          <p:cNvPr id="5" name="Content Placeholder 3"/>
          <p:cNvGraphicFramePr>
            <a:graphicFrameLocks/>
          </p:cNvGraphicFramePr>
          <p:nvPr/>
        </p:nvGraphicFramePr>
        <p:xfrm>
          <a:off x="438613" y="959974"/>
          <a:ext cx="7886700" cy="5486400"/>
        </p:xfrm>
        <a:graphic>
          <a:graphicData uri="http://schemas.openxmlformats.org/drawingml/2006/table">
            <a:tbl>
              <a:tblPr firstRow="1" bandRow="1">
                <a:tableStyleId>{5C22544A-7EE6-4342-B048-85BDC9FD1C3A}</a:tableStyleId>
              </a:tblPr>
              <a:tblGrid>
                <a:gridCol w="2235139">
                  <a:extLst>
                    <a:ext uri="{9D8B030D-6E8A-4147-A177-3AD203B41FA5}">
                      <a16:colId xmlns:a16="http://schemas.microsoft.com/office/drawing/2014/main" val="20000"/>
                    </a:ext>
                  </a:extLst>
                </a:gridCol>
                <a:gridCol w="1261641">
                  <a:extLst>
                    <a:ext uri="{9D8B030D-6E8A-4147-A177-3AD203B41FA5}">
                      <a16:colId xmlns:a16="http://schemas.microsoft.com/office/drawing/2014/main" val="20001"/>
                    </a:ext>
                  </a:extLst>
                </a:gridCol>
                <a:gridCol w="4389920">
                  <a:extLst>
                    <a:ext uri="{9D8B030D-6E8A-4147-A177-3AD203B41FA5}">
                      <a16:colId xmlns:a16="http://schemas.microsoft.com/office/drawing/2014/main" val="20002"/>
                    </a:ext>
                  </a:extLst>
                </a:gridCol>
              </a:tblGrid>
              <a:tr h="229892">
                <a:tc>
                  <a:txBody>
                    <a:bodyPr/>
                    <a:lstStyle/>
                    <a:p>
                      <a:r>
                        <a:rPr lang="en-US" sz="1200" dirty="0"/>
                        <a:t>Milestone</a:t>
                      </a:r>
                    </a:p>
                  </a:txBody>
                  <a:tcPr/>
                </a:tc>
                <a:tc>
                  <a:txBody>
                    <a:bodyPr/>
                    <a:lstStyle/>
                    <a:p>
                      <a:r>
                        <a:rPr lang="en-US" sz="1200" dirty="0"/>
                        <a:t>Date</a:t>
                      </a:r>
                    </a:p>
                  </a:txBody>
                  <a:tcPr/>
                </a:tc>
                <a:tc>
                  <a:txBody>
                    <a:bodyPr/>
                    <a:lstStyle/>
                    <a:p>
                      <a:r>
                        <a:rPr lang="en-US" sz="1200" dirty="0"/>
                        <a:t>Comment</a:t>
                      </a:r>
                    </a:p>
                  </a:txBody>
                  <a:tcPr/>
                </a:tc>
                <a:extLst>
                  <a:ext uri="{0D108BD9-81ED-4DB2-BD59-A6C34878D82A}">
                    <a16:rowId xmlns:a16="http://schemas.microsoft.com/office/drawing/2014/main" val="10000"/>
                  </a:ext>
                </a:extLst>
              </a:tr>
              <a:tr h="229892">
                <a:tc>
                  <a:txBody>
                    <a:bodyPr/>
                    <a:lstStyle/>
                    <a:p>
                      <a:r>
                        <a:rPr lang="en-US" sz="1200" dirty="0"/>
                        <a:t>NSF CDR</a:t>
                      </a:r>
                    </a:p>
                  </a:txBody>
                  <a:tcPr/>
                </a:tc>
                <a:tc>
                  <a:txBody>
                    <a:bodyPr/>
                    <a:lstStyle/>
                    <a:p>
                      <a:r>
                        <a:rPr lang="en-US" sz="1200" dirty="0"/>
                        <a:t>2016-03-15</a:t>
                      </a:r>
                    </a:p>
                  </a:txBody>
                  <a:tcPr/>
                </a:tc>
                <a:tc>
                  <a:txBody>
                    <a:bodyPr/>
                    <a:lstStyle/>
                    <a:p>
                      <a:r>
                        <a:rPr lang="en-US" sz="1200" dirty="0"/>
                        <a:t>Actual</a:t>
                      </a:r>
                      <a:r>
                        <a:rPr lang="en-US" sz="1200" baseline="0" dirty="0"/>
                        <a:t> date</a:t>
                      </a:r>
                      <a:endParaRPr lang="en-US" sz="1200" dirty="0"/>
                    </a:p>
                  </a:txBody>
                  <a:tcPr/>
                </a:tc>
                <a:extLst>
                  <a:ext uri="{0D108BD9-81ED-4DB2-BD59-A6C34878D82A}">
                    <a16:rowId xmlns:a16="http://schemas.microsoft.com/office/drawing/2014/main" val="10001"/>
                  </a:ext>
                </a:extLst>
              </a:tr>
              <a:tr h="229892">
                <a:tc>
                  <a:txBody>
                    <a:bodyPr/>
                    <a:lstStyle/>
                    <a:p>
                      <a:r>
                        <a:rPr lang="en-US" sz="1200" dirty="0"/>
                        <a:t>NSF PDR</a:t>
                      </a:r>
                    </a:p>
                  </a:txBody>
                  <a:tcPr/>
                </a:tc>
                <a:tc>
                  <a:txBody>
                    <a:bodyPr/>
                    <a:lstStyle/>
                    <a:p>
                      <a:r>
                        <a:rPr lang="en-US" sz="1200" dirty="0"/>
                        <a:t>2017-12-12</a:t>
                      </a:r>
                    </a:p>
                  </a:txBody>
                  <a:tcPr/>
                </a:tc>
                <a:tc>
                  <a:txBody>
                    <a:bodyPr/>
                    <a:lstStyle/>
                    <a:p>
                      <a:r>
                        <a:rPr lang="en-US" sz="1200" dirty="0"/>
                        <a:t>Actual date</a:t>
                      </a:r>
                      <a:r>
                        <a:rPr lang="en-US" sz="1200" baseline="0" dirty="0"/>
                        <a:t> for review</a:t>
                      </a:r>
                      <a:endParaRPr lang="en-US" sz="1200" dirty="0"/>
                    </a:p>
                  </a:txBody>
                  <a:tcPr/>
                </a:tc>
                <a:extLst>
                  <a:ext uri="{0D108BD9-81ED-4DB2-BD59-A6C34878D82A}">
                    <a16:rowId xmlns:a16="http://schemas.microsoft.com/office/drawing/2014/main" val="10002"/>
                  </a:ext>
                </a:extLst>
              </a:tr>
              <a:tr h="229892">
                <a:tc>
                  <a:txBody>
                    <a:bodyPr/>
                    <a:lstStyle/>
                    <a:p>
                      <a:r>
                        <a:rPr lang="en-US" sz="1200" dirty="0"/>
                        <a:t>NSF FDR</a:t>
                      </a:r>
                    </a:p>
                  </a:txBody>
                  <a:tcPr/>
                </a:tc>
                <a:tc>
                  <a:txBody>
                    <a:bodyPr/>
                    <a:lstStyle/>
                    <a:p>
                      <a:r>
                        <a:rPr lang="en-US" sz="1200" dirty="0"/>
                        <a:t>2019-09-18</a:t>
                      </a:r>
                    </a:p>
                  </a:txBody>
                  <a:tcPr/>
                </a:tc>
                <a:tc>
                  <a:txBody>
                    <a:bodyPr/>
                    <a:lstStyle/>
                    <a:p>
                      <a:r>
                        <a:rPr lang="en-US" sz="1200" baseline="0" dirty="0"/>
                        <a:t>Actual date for review</a:t>
                      </a:r>
                      <a:endParaRPr lang="en-US" sz="1200" dirty="0"/>
                    </a:p>
                  </a:txBody>
                  <a:tcPr/>
                </a:tc>
                <a:extLst>
                  <a:ext uri="{0D108BD9-81ED-4DB2-BD59-A6C34878D82A}">
                    <a16:rowId xmlns:a16="http://schemas.microsoft.com/office/drawing/2014/main" val="10003"/>
                  </a:ext>
                </a:extLst>
              </a:tr>
              <a:tr h="229892">
                <a:tc>
                  <a:txBody>
                    <a:bodyPr/>
                    <a:lstStyle/>
                    <a:p>
                      <a:r>
                        <a:rPr lang="en-US" sz="1200" dirty="0"/>
                        <a:t>NSF MREFC start</a:t>
                      </a:r>
                    </a:p>
                  </a:txBody>
                  <a:tcPr/>
                </a:tc>
                <a:tc>
                  <a:txBody>
                    <a:bodyPr/>
                    <a:lstStyle/>
                    <a:p>
                      <a:r>
                        <a:rPr lang="en-US" sz="1200" dirty="0"/>
                        <a:t>2020-04-01</a:t>
                      </a:r>
                    </a:p>
                  </a:txBody>
                  <a:tcPr/>
                </a:tc>
                <a:tc>
                  <a:txBody>
                    <a:bodyPr/>
                    <a:lstStyle/>
                    <a:p>
                      <a:r>
                        <a:rPr lang="en-US" sz="1200" dirty="0"/>
                        <a:t>Actual MREFC start</a:t>
                      </a:r>
                    </a:p>
                  </a:txBody>
                  <a:tcPr/>
                </a:tc>
                <a:extLst>
                  <a:ext uri="{0D108BD9-81ED-4DB2-BD59-A6C34878D82A}">
                    <a16:rowId xmlns:a16="http://schemas.microsoft.com/office/drawing/2014/main" val="10004"/>
                  </a:ext>
                </a:extLst>
              </a:tr>
              <a:tr h="229892">
                <a:tc>
                  <a:txBody>
                    <a:bodyPr/>
                    <a:lstStyle/>
                    <a:p>
                      <a:r>
                        <a:rPr lang="en-US" sz="1200" dirty="0"/>
                        <a:t>NSF MREFC end</a:t>
                      </a:r>
                    </a:p>
                  </a:txBody>
                  <a:tcPr/>
                </a:tc>
                <a:tc>
                  <a:txBody>
                    <a:bodyPr/>
                    <a:lstStyle/>
                    <a:p>
                      <a:r>
                        <a:rPr lang="en-US" sz="1200" dirty="0"/>
                        <a:t>2026-12-31</a:t>
                      </a:r>
                    </a:p>
                  </a:txBody>
                  <a:tcPr/>
                </a:tc>
                <a:tc>
                  <a:txBody>
                    <a:bodyPr/>
                    <a:lstStyle/>
                    <a:p>
                      <a:r>
                        <a:rPr lang="en-US" sz="1200" dirty="0"/>
                        <a:t>Target</a:t>
                      </a:r>
                      <a:r>
                        <a:rPr lang="en-US" sz="1200" baseline="0" dirty="0"/>
                        <a:t> end. </a:t>
                      </a:r>
                      <a:r>
                        <a:rPr lang="en-US" sz="1200" baseline="0"/>
                        <a:t>(6</a:t>
                      </a:r>
                      <a:r>
                        <a:rPr lang="en-US" sz="1200" baseline="30000"/>
                        <a:t>th</a:t>
                      </a:r>
                      <a:r>
                        <a:rPr lang="en-US" sz="1200" baseline="0"/>
                        <a:t> </a:t>
                      </a:r>
                      <a:r>
                        <a:rPr lang="en-US" sz="1200" baseline="0" dirty="0"/>
                        <a:t>year of project ends)</a:t>
                      </a:r>
                      <a:endParaRPr lang="en-US" sz="1200" dirty="0"/>
                    </a:p>
                  </a:txBody>
                  <a:tcPr/>
                </a:tc>
                <a:extLst>
                  <a:ext uri="{0D108BD9-81ED-4DB2-BD59-A6C34878D82A}">
                    <a16:rowId xmlns:a16="http://schemas.microsoft.com/office/drawing/2014/main" val="10005"/>
                  </a:ext>
                </a:extLst>
              </a:tr>
              <a:tr h="229892">
                <a:tc>
                  <a:txBody>
                    <a:bodyPr/>
                    <a:lstStyle/>
                    <a:p>
                      <a:r>
                        <a:rPr lang="en-US" sz="1200" dirty="0"/>
                        <a:t>R&amp;D</a:t>
                      </a:r>
                      <a:r>
                        <a:rPr lang="en-US" sz="1200" baseline="0" dirty="0"/>
                        <a:t> end</a:t>
                      </a:r>
                      <a:endParaRPr lang="en-US" sz="1200" dirty="0"/>
                    </a:p>
                  </a:txBody>
                  <a:tcPr/>
                </a:tc>
                <a:tc>
                  <a:txBody>
                    <a:bodyPr/>
                    <a:lstStyle/>
                    <a:p>
                      <a:r>
                        <a:rPr lang="en-US" sz="1200" dirty="0"/>
                        <a:t>2020-04-01</a:t>
                      </a:r>
                    </a:p>
                  </a:txBody>
                  <a:tcPr/>
                </a:tc>
                <a:tc>
                  <a:txBody>
                    <a:bodyPr/>
                    <a:lstStyle/>
                    <a:p>
                      <a:r>
                        <a:rPr lang="en-US" sz="1200" dirty="0"/>
                        <a:t>End R&amp;D when</a:t>
                      </a:r>
                      <a:r>
                        <a:rPr lang="en-US" sz="1200" baseline="0" dirty="0"/>
                        <a:t> we have MREFC funds</a:t>
                      </a:r>
                      <a:endParaRPr lang="en-US" sz="1200" dirty="0"/>
                    </a:p>
                  </a:txBody>
                  <a:tcPr/>
                </a:tc>
                <a:extLst>
                  <a:ext uri="{0D108BD9-81ED-4DB2-BD59-A6C34878D82A}">
                    <a16:rowId xmlns:a16="http://schemas.microsoft.com/office/drawing/2014/main" val="10006"/>
                  </a:ext>
                </a:extLst>
              </a:tr>
              <a:tr h="229892">
                <a:tc>
                  <a:txBody>
                    <a:bodyPr/>
                    <a:lstStyle/>
                    <a:p>
                      <a:r>
                        <a:rPr lang="en-US" sz="1200" dirty="0"/>
                        <a:t>Pre-Prod. start</a:t>
                      </a:r>
                    </a:p>
                  </a:txBody>
                  <a:tcPr/>
                </a:tc>
                <a:tc>
                  <a:txBody>
                    <a:bodyPr/>
                    <a:lstStyle/>
                    <a:p>
                      <a:r>
                        <a:rPr lang="en-US" sz="1200" dirty="0"/>
                        <a:t>2020-04-01</a:t>
                      </a:r>
                    </a:p>
                  </a:txBody>
                  <a:tcPr/>
                </a:tc>
                <a:tc>
                  <a:txBody>
                    <a:bodyPr/>
                    <a:lstStyle/>
                    <a:p>
                      <a:r>
                        <a:rPr lang="en-US" sz="1200" dirty="0"/>
                        <a:t>Start</a:t>
                      </a:r>
                      <a:r>
                        <a:rPr lang="en-US" sz="1200" baseline="0" dirty="0"/>
                        <a:t> pre-prod. when we have MREFC funds</a:t>
                      </a:r>
                      <a:endParaRPr lang="en-US" sz="1200" dirty="0"/>
                    </a:p>
                  </a:txBody>
                  <a:tcPr/>
                </a:tc>
                <a:extLst>
                  <a:ext uri="{0D108BD9-81ED-4DB2-BD59-A6C34878D82A}">
                    <a16:rowId xmlns:a16="http://schemas.microsoft.com/office/drawing/2014/main" val="10007"/>
                  </a:ext>
                </a:extLst>
              </a:tr>
              <a:tr h="229892">
                <a:tc>
                  <a:txBody>
                    <a:bodyPr/>
                    <a:lstStyle/>
                    <a:p>
                      <a:r>
                        <a:rPr lang="en-US" sz="1200" dirty="0"/>
                        <a:t>Pre-Prod. end</a:t>
                      </a:r>
                    </a:p>
                  </a:txBody>
                  <a:tcPr/>
                </a:tc>
                <a:tc>
                  <a:txBody>
                    <a:bodyPr/>
                    <a:lstStyle/>
                    <a:p>
                      <a:r>
                        <a:rPr lang="en-US" sz="1200" dirty="0"/>
                        <a:t>2022-06-07</a:t>
                      </a:r>
                    </a:p>
                  </a:txBody>
                  <a:tcPr/>
                </a:tc>
                <a:tc>
                  <a:txBody>
                    <a:bodyPr/>
                    <a:lstStyle/>
                    <a:p>
                      <a:r>
                        <a:rPr lang="en-US" sz="1200" dirty="0">
                          <a:solidFill>
                            <a:schemeClr val="tx1"/>
                          </a:solidFill>
                        </a:rPr>
                        <a:t>Scheduled pre-prod end</a:t>
                      </a:r>
                    </a:p>
                  </a:txBody>
                  <a:tcPr/>
                </a:tc>
                <a:extLst>
                  <a:ext uri="{0D108BD9-81ED-4DB2-BD59-A6C34878D82A}">
                    <a16:rowId xmlns:a16="http://schemas.microsoft.com/office/drawing/2014/main" val="10008"/>
                  </a:ext>
                </a:extLst>
              </a:tr>
              <a:tr h="229892">
                <a:tc>
                  <a:txBody>
                    <a:bodyPr/>
                    <a:lstStyle/>
                    <a:p>
                      <a:r>
                        <a:rPr lang="en-US" sz="1200" baseline="0" dirty="0"/>
                        <a:t>Production start</a:t>
                      </a:r>
                      <a:endParaRPr lang="en-US" sz="1200" dirty="0"/>
                    </a:p>
                  </a:txBody>
                  <a:tcPr/>
                </a:tc>
                <a:tc>
                  <a:txBody>
                    <a:bodyPr/>
                    <a:lstStyle/>
                    <a:p>
                      <a:r>
                        <a:rPr lang="en-US" sz="1200" dirty="0"/>
                        <a:t>2021-07-03</a:t>
                      </a:r>
                    </a:p>
                  </a:txBody>
                  <a:tcPr/>
                </a:tc>
                <a:tc>
                  <a:txBody>
                    <a:bodyPr/>
                    <a:lstStyle/>
                    <a:p>
                      <a:r>
                        <a:rPr lang="en-US" sz="1200" dirty="0">
                          <a:solidFill>
                            <a:schemeClr val="tx1"/>
                          </a:solidFill>
                        </a:rPr>
                        <a:t>Actual Production start</a:t>
                      </a:r>
                    </a:p>
                  </a:txBody>
                  <a:tcPr/>
                </a:tc>
                <a:extLst>
                  <a:ext uri="{0D108BD9-81ED-4DB2-BD59-A6C34878D82A}">
                    <a16:rowId xmlns:a16="http://schemas.microsoft.com/office/drawing/2014/main" val="10009"/>
                  </a:ext>
                </a:extLst>
              </a:tr>
              <a:tr h="229892">
                <a:tc>
                  <a:txBody>
                    <a:bodyPr/>
                    <a:lstStyle/>
                    <a:p>
                      <a:r>
                        <a:rPr lang="en-US" sz="1200" dirty="0"/>
                        <a:t>Production end </a:t>
                      </a:r>
                    </a:p>
                  </a:txBody>
                  <a:tcPr/>
                </a:tc>
                <a:tc>
                  <a:txBody>
                    <a:bodyPr/>
                    <a:lstStyle/>
                    <a:p>
                      <a:r>
                        <a:rPr lang="en-US" sz="1200" dirty="0"/>
                        <a:t>2023-07-31</a:t>
                      </a:r>
                    </a:p>
                  </a:txBody>
                  <a:tcPr/>
                </a:tc>
                <a:tc>
                  <a:txBody>
                    <a:bodyPr/>
                    <a:lstStyle/>
                    <a:p>
                      <a:r>
                        <a:rPr lang="en-US" sz="1200" dirty="0">
                          <a:solidFill>
                            <a:schemeClr val="tx1"/>
                          </a:solidFill>
                        </a:rPr>
                        <a:t>Scheduled Production end</a:t>
                      </a:r>
                    </a:p>
                  </a:txBody>
                  <a:tcPr/>
                </a:tc>
                <a:extLst>
                  <a:ext uri="{0D108BD9-81ED-4DB2-BD59-A6C34878D82A}">
                    <a16:rowId xmlns:a16="http://schemas.microsoft.com/office/drawing/2014/main" val="10010"/>
                  </a:ext>
                </a:extLst>
              </a:tr>
              <a:tr h="229892">
                <a:tc>
                  <a:txBody>
                    <a:bodyPr/>
                    <a:lstStyle/>
                    <a:p>
                      <a:r>
                        <a:rPr lang="en-US" sz="1200" dirty="0"/>
                        <a:t>Int.</a:t>
                      </a:r>
                      <a:r>
                        <a:rPr lang="en-US" sz="1200" baseline="0" dirty="0"/>
                        <a:t> start</a:t>
                      </a:r>
                      <a:endParaRPr lang="en-US" sz="1200" dirty="0"/>
                    </a:p>
                  </a:txBody>
                  <a:tcPr/>
                </a:tc>
                <a:tc>
                  <a:txBody>
                    <a:bodyPr/>
                    <a:lstStyle/>
                    <a:p>
                      <a:r>
                        <a:rPr lang="en-US" sz="1200" dirty="0"/>
                        <a:t>2022-11-22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Scheduled Integration start</a:t>
                      </a:r>
                    </a:p>
                  </a:txBody>
                  <a:tcPr/>
                </a:tc>
                <a:extLst>
                  <a:ext uri="{0D108BD9-81ED-4DB2-BD59-A6C34878D82A}">
                    <a16:rowId xmlns:a16="http://schemas.microsoft.com/office/drawing/2014/main" val="10011"/>
                  </a:ext>
                </a:extLst>
              </a:tr>
              <a:tr h="229892">
                <a:tc>
                  <a:txBody>
                    <a:bodyPr/>
                    <a:lstStyle/>
                    <a:p>
                      <a:r>
                        <a:rPr lang="en-US" sz="1200" dirty="0"/>
                        <a:t>Int.</a:t>
                      </a:r>
                      <a:r>
                        <a:rPr lang="en-US" sz="1200" baseline="0" dirty="0"/>
                        <a:t> end</a:t>
                      </a:r>
                      <a:endParaRPr lang="en-US" sz="1200" dirty="0"/>
                    </a:p>
                  </a:txBody>
                  <a:tcPr/>
                </a:tc>
                <a:tc>
                  <a:txBody>
                    <a:bodyPr/>
                    <a:lstStyle/>
                    <a:p>
                      <a:r>
                        <a:rPr lang="en-US" sz="1200" dirty="0"/>
                        <a:t>2025-01-22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Scheduled Integration end</a:t>
                      </a:r>
                    </a:p>
                  </a:txBody>
                  <a:tcPr/>
                </a:tc>
                <a:extLst>
                  <a:ext uri="{0D108BD9-81ED-4DB2-BD59-A6C34878D82A}">
                    <a16:rowId xmlns:a16="http://schemas.microsoft.com/office/drawing/2014/main" val="10012"/>
                  </a:ext>
                </a:extLst>
              </a:tr>
              <a:tr h="229892">
                <a:tc>
                  <a:txBody>
                    <a:bodyPr/>
                    <a:lstStyle/>
                    <a:p>
                      <a:r>
                        <a:rPr lang="en-US" sz="1200" dirty="0"/>
                        <a:t>TDR available</a:t>
                      </a:r>
                    </a:p>
                  </a:txBody>
                  <a:tcPr/>
                </a:tc>
                <a:tc>
                  <a:txBody>
                    <a:bodyPr/>
                    <a:lstStyle/>
                    <a:p>
                      <a:r>
                        <a:rPr lang="en-US" sz="1200" dirty="0"/>
                        <a:t>2017-09-12</a:t>
                      </a:r>
                    </a:p>
                  </a:txBody>
                  <a:tcPr/>
                </a:tc>
                <a:tc>
                  <a:txBody>
                    <a:bodyPr/>
                    <a:lstStyle/>
                    <a:p>
                      <a:r>
                        <a:rPr lang="en-US" sz="1200" dirty="0">
                          <a:solidFill>
                            <a:schemeClr val="tx1"/>
                          </a:solidFill>
                        </a:rPr>
                        <a:t>Actual date</a:t>
                      </a:r>
                    </a:p>
                  </a:txBody>
                  <a:tcPr/>
                </a:tc>
                <a:extLst>
                  <a:ext uri="{0D108BD9-81ED-4DB2-BD59-A6C34878D82A}">
                    <a16:rowId xmlns:a16="http://schemas.microsoft.com/office/drawing/2014/main" val="10013"/>
                  </a:ext>
                </a:extLst>
              </a:tr>
              <a:tr h="229892">
                <a:tc>
                  <a:txBody>
                    <a:bodyPr/>
                    <a:lstStyle/>
                    <a:p>
                      <a:r>
                        <a:rPr lang="en-US" sz="1200" dirty="0"/>
                        <a:t>PRR</a:t>
                      </a:r>
                    </a:p>
                  </a:txBody>
                  <a:tcPr/>
                </a:tc>
                <a:tc>
                  <a:txBody>
                    <a:bodyPr/>
                    <a:lstStyle/>
                    <a:p>
                      <a:r>
                        <a:rPr lang="en-US" sz="1200" dirty="0"/>
                        <a:t>2021-09-29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Schedule PRR</a:t>
                      </a:r>
                    </a:p>
                  </a:txBody>
                  <a:tcPr/>
                </a:tc>
                <a:extLst>
                  <a:ext uri="{0D108BD9-81ED-4DB2-BD59-A6C34878D82A}">
                    <a16:rowId xmlns:a16="http://schemas.microsoft.com/office/drawing/2014/main" val="10014"/>
                  </a:ext>
                </a:extLst>
              </a:tr>
              <a:tr h="229892">
                <a:tc>
                  <a:txBody>
                    <a:bodyPr/>
                    <a:lstStyle/>
                    <a:p>
                      <a:r>
                        <a:rPr lang="en-US" sz="1200" dirty="0"/>
                        <a:t>PRR</a:t>
                      </a:r>
                    </a:p>
                  </a:txBody>
                  <a:tcPr/>
                </a:tc>
                <a:tc>
                  <a:txBody>
                    <a:bodyPr/>
                    <a:lstStyle/>
                    <a:p>
                      <a:r>
                        <a:rPr lang="en-US" sz="1200" dirty="0"/>
                        <a:t>2022-03-30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Scheduled PRR</a:t>
                      </a:r>
                    </a:p>
                  </a:txBody>
                  <a:tcPr/>
                </a:tc>
                <a:extLst>
                  <a:ext uri="{0D108BD9-81ED-4DB2-BD59-A6C34878D82A}">
                    <a16:rowId xmlns:a16="http://schemas.microsoft.com/office/drawing/2014/main" val="1144463688"/>
                  </a:ext>
                </a:extLst>
              </a:tr>
              <a:tr h="229892">
                <a:tc>
                  <a:txBody>
                    <a:bodyPr/>
                    <a:lstStyle/>
                    <a:p>
                      <a:r>
                        <a:rPr lang="en-US" sz="1200" dirty="0"/>
                        <a:t>ESR</a:t>
                      </a:r>
                    </a:p>
                  </a:txBody>
                  <a:tcPr/>
                </a:tc>
                <a:tc>
                  <a:txBody>
                    <a:bodyPr/>
                    <a:lstStyle/>
                    <a:p>
                      <a:r>
                        <a:rPr lang="en-US" sz="1200" dirty="0"/>
                        <a:t>2021-01-20</a:t>
                      </a:r>
                    </a:p>
                  </a:txBody>
                  <a:tcPr/>
                </a:tc>
                <a:tc>
                  <a:txBody>
                    <a:bodyPr/>
                    <a:lstStyle/>
                    <a:p>
                      <a:r>
                        <a:rPr lang="en-US" sz="1200" dirty="0">
                          <a:solidFill>
                            <a:schemeClr val="tx1"/>
                          </a:solidFill>
                        </a:rPr>
                        <a:t>Schedule ESR</a:t>
                      </a:r>
                    </a:p>
                  </a:txBody>
                  <a:tcPr/>
                </a:tc>
                <a:extLst>
                  <a:ext uri="{0D108BD9-81ED-4DB2-BD59-A6C34878D82A}">
                    <a16:rowId xmlns:a16="http://schemas.microsoft.com/office/drawing/2014/main" val="10015"/>
                  </a:ext>
                </a:extLst>
              </a:tr>
              <a:tr h="229892">
                <a:tc>
                  <a:txBody>
                    <a:bodyPr/>
                    <a:lstStyle/>
                    <a:p>
                      <a:r>
                        <a:rPr lang="en-US" sz="1200" dirty="0"/>
                        <a:t>ESR</a:t>
                      </a:r>
                    </a:p>
                  </a:txBody>
                  <a:tcPr/>
                </a:tc>
                <a:tc>
                  <a:txBody>
                    <a:bodyPr/>
                    <a:lstStyle/>
                    <a:p>
                      <a:r>
                        <a:rPr lang="en-US" sz="1200" dirty="0"/>
                        <a:t>2022-02-02</a:t>
                      </a:r>
                    </a:p>
                  </a:txBody>
                  <a:tcPr/>
                </a:tc>
                <a:tc>
                  <a:txBody>
                    <a:bodyPr/>
                    <a:lstStyle/>
                    <a:p>
                      <a:r>
                        <a:rPr lang="en-US" sz="1200" dirty="0">
                          <a:solidFill>
                            <a:schemeClr val="tx1"/>
                          </a:solidFill>
                        </a:rPr>
                        <a:t>Schedule ESR</a:t>
                      </a:r>
                    </a:p>
                  </a:txBody>
                  <a:tcPr/>
                </a:tc>
                <a:extLst>
                  <a:ext uri="{0D108BD9-81ED-4DB2-BD59-A6C34878D82A}">
                    <a16:rowId xmlns:a16="http://schemas.microsoft.com/office/drawing/2014/main" val="699449415"/>
                  </a:ext>
                </a:extLst>
              </a:tr>
              <a:tr h="229892">
                <a:tc>
                  <a:txBody>
                    <a:bodyPr/>
                    <a:lstStyle/>
                    <a:p>
                      <a:r>
                        <a:rPr lang="en-US" sz="1200" dirty="0"/>
                        <a:t>ESR</a:t>
                      </a:r>
                    </a:p>
                  </a:txBody>
                  <a:tcPr/>
                </a:tc>
                <a:tc>
                  <a:txBody>
                    <a:bodyPr/>
                    <a:lstStyle/>
                    <a:p>
                      <a:r>
                        <a:rPr lang="en-US" sz="1200" dirty="0"/>
                        <a:t>2023-02-01</a:t>
                      </a:r>
                    </a:p>
                  </a:txBody>
                  <a:tcPr/>
                </a:tc>
                <a:tc>
                  <a:txBody>
                    <a:bodyPr/>
                    <a:lstStyle/>
                    <a:p>
                      <a:r>
                        <a:rPr lang="en-US" sz="1200" dirty="0">
                          <a:solidFill>
                            <a:schemeClr val="tx1"/>
                          </a:solidFill>
                        </a:rPr>
                        <a:t>Schedule ESR</a:t>
                      </a:r>
                    </a:p>
                  </a:txBody>
                  <a:tcPr/>
                </a:tc>
                <a:extLst>
                  <a:ext uri="{0D108BD9-81ED-4DB2-BD59-A6C34878D82A}">
                    <a16:rowId xmlns:a16="http://schemas.microsoft.com/office/drawing/2014/main" val="404190812"/>
                  </a:ext>
                </a:extLst>
              </a:tr>
              <a:tr h="229892">
                <a:tc>
                  <a:txBody>
                    <a:bodyPr/>
                    <a:lstStyle/>
                    <a:p>
                      <a:r>
                        <a:rPr lang="en-US" sz="1200" baseline="0" dirty="0"/>
                        <a:t>CMS </a:t>
                      </a:r>
                      <a:r>
                        <a:rPr lang="en-US" sz="1200" dirty="0"/>
                        <a:t>need-by</a:t>
                      </a:r>
                      <a:r>
                        <a:rPr lang="en-US" sz="1200" baseline="0" dirty="0"/>
                        <a:t>-date</a:t>
                      </a:r>
                      <a:endParaRPr lang="en-US" sz="1200" dirty="0"/>
                    </a:p>
                  </a:txBody>
                  <a:tcPr/>
                </a:tc>
                <a:tc>
                  <a:txBody>
                    <a:bodyPr/>
                    <a:lstStyle/>
                    <a:p>
                      <a:r>
                        <a:rPr lang="en-US" sz="1200" dirty="0"/>
                        <a:t>2025-12-01</a:t>
                      </a:r>
                    </a:p>
                  </a:txBody>
                  <a:tcPr/>
                </a:tc>
                <a:tc>
                  <a:txBody>
                    <a:bodyPr/>
                    <a:lstStyle/>
                    <a:p>
                      <a:r>
                        <a:rPr lang="en-US" sz="1200" dirty="0">
                          <a:solidFill>
                            <a:schemeClr val="tx1"/>
                          </a:solidFill>
                        </a:rPr>
                        <a:t>Planned need by date</a:t>
                      </a:r>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2448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z="4000" dirty="0">
                <a:solidFill>
                  <a:srgbClr val="D50001"/>
                </a:solidFill>
              </a:rPr>
              <a:t>HL-LHC Upgrade Overview</a:t>
            </a:r>
            <a:br>
              <a:rPr lang="en-US" altLang="en-US" sz="4000" dirty="0">
                <a:solidFill>
                  <a:srgbClr val="D50001"/>
                </a:solidFill>
              </a:rPr>
            </a:br>
            <a:endParaRPr lang="en-US" sz="4000" dirty="0"/>
          </a:p>
        </p:txBody>
      </p:sp>
      <p:sp>
        <p:nvSpPr>
          <p:cNvPr id="7" name="Rectangle 5"/>
          <p:cNvSpPr>
            <a:spLocks noChangeArrowheads="1"/>
          </p:cNvSpPr>
          <p:nvPr/>
        </p:nvSpPr>
        <p:spPr bwMode="auto">
          <a:xfrm>
            <a:off x="174291" y="3280335"/>
            <a:ext cx="663932" cy="421447"/>
          </a:xfrm>
          <a:prstGeom prst="rect">
            <a:avLst/>
          </a:prstGeom>
          <a:noFill/>
          <a:ln w="9525" cap="flat">
            <a:solidFill>
              <a:srgbClr val="579D1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a:solidFill>
                  <a:srgbClr val="579D1C"/>
                </a:solidFill>
              </a:rPr>
              <a:t>DOE</a:t>
            </a:r>
          </a:p>
        </p:txBody>
      </p:sp>
      <p:sp>
        <p:nvSpPr>
          <p:cNvPr id="8" name="Rectangle 6"/>
          <p:cNvSpPr>
            <a:spLocks noChangeArrowheads="1"/>
          </p:cNvSpPr>
          <p:nvPr/>
        </p:nvSpPr>
        <p:spPr bwMode="auto">
          <a:xfrm>
            <a:off x="3667697" y="827125"/>
            <a:ext cx="663931" cy="421447"/>
          </a:xfrm>
          <a:prstGeom prst="rect">
            <a:avLst/>
          </a:prstGeom>
          <a:noFill/>
          <a:ln w="9525" cap="flat">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dirty="0">
                <a:solidFill>
                  <a:srgbClr val="00B0F0"/>
                </a:solidFill>
              </a:rPr>
              <a:t>NSF</a:t>
            </a:r>
          </a:p>
        </p:txBody>
      </p:sp>
      <p:sp>
        <p:nvSpPr>
          <p:cNvPr id="9" name="Rectangle 7"/>
          <p:cNvSpPr>
            <a:spLocks noChangeArrowheads="1"/>
          </p:cNvSpPr>
          <p:nvPr/>
        </p:nvSpPr>
        <p:spPr bwMode="auto">
          <a:xfrm>
            <a:off x="2259866" y="827125"/>
            <a:ext cx="663932" cy="421447"/>
          </a:xfrm>
          <a:prstGeom prst="rect">
            <a:avLst/>
          </a:prstGeom>
          <a:noFill/>
          <a:ln w="9525" cap="flat">
            <a:solidFill>
              <a:srgbClr val="579D1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a:solidFill>
                  <a:srgbClr val="579D1C"/>
                </a:solidFill>
              </a:rPr>
              <a:t>DOE</a:t>
            </a:r>
          </a:p>
        </p:txBody>
      </p:sp>
      <p:sp>
        <p:nvSpPr>
          <p:cNvPr id="11" name="Text Box 13"/>
          <p:cNvSpPr txBox="1">
            <a:spLocks noChangeArrowheads="1"/>
          </p:cNvSpPr>
          <p:nvPr/>
        </p:nvSpPr>
        <p:spPr bwMode="auto">
          <a:xfrm>
            <a:off x="3017460" y="845129"/>
            <a:ext cx="388854" cy="371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lstStyle/>
          <a:p>
            <a:r>
              <a:rPr lang="en-US" altLang="en-US" sz="2200" dirty="0">
                <a:solidFill>
                  <a:srgbClr val="000000"/>
                </a:solidFill>
                <a:ea typeface="Droid Sans Fallback" charset="0"/>
                <a:cs typeface="Droid Sans Fallback" charset="0"/>
              </a:rPr>
              <a:t>and</a:t>
            </a:r>
          </a:p>
        </p:txBody>
      </p:sp>
      <p:sp>
        <p:nvSpPr>
          <p:cNvPr id="12" name="Rectangle 6"/>
          <p:cNvSpPr>
            <a:spLocks noChangeArrowheads="1"/>
          </p:cNvSpPr>
          <p:nvPr/>
        </p:nvSpPr>
        <p:spPr bwMode="auto">
          <a:xfrm>
            <a:off x="8043888" y="1048272"/>
            <a:ext cx="663931" cy="421447"/>
          </a:xfrm>
          <a:prstGeom prst="rect">
            <a:avLst/>
          </a:prstGeom>
          <a:noFill/>
          <a:ln w="9525" cap="flat">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dirty="0">
                <a:solidFill>
                  <a:srgbClr val="00B0F0"/>
                </a:solidFill>
              </a:rPr>
              <a:t>NSF</a:t>
            </a:r>
          </a:p>
        </p:txBody>
      </p:sp>
      <p:sp>
        <p:nvSpPr>
          <p:cNvPr id="13" name="Rectangle 6"/>
          <p:cNvSpPr>
            <a:spLocks noChangeArrowheads="1"/>
          </p:cNvSpPr>
          <p:nvPr/>
        </p:nvSpPr>
        <p:spPr bwMode="auto">
          <a:xfrm>
            <a:off x="8166648" y="2005109"/>
            <a:ext cx="663931" cy="421447"/>
          </a:xfrm>
          <a:prstGeom prst="rect">
            <a:avLst/>
          </a:prstGeom>
          <a:noFill/>
          <a:ln w="9525" cap="flat">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dirty="0">
                <a:solidFill>
                  <a:srgbClr val="00B0F0"/>
                </a:solidFill>
              </a:rPr>
              <a:t>NSF</a:t>
            </a:r>
          </a:p>
        </p:txBody>
      </p:sp>
      <p:sp>
        <p:nvSpPr>
          <p:cNvPr id="15" name="Rectangle 6"/>
          <p:cNvSpPr>
            <a:spLocks noChangeArrowheads="1"/>
          </p:cNvSpPr>
          <p:nvPr/>
        </p:nvSpPr>
        <p:spPr bwMode="auto">
          <a:xfrm>
            <a:off x="3145913" y="6085905"/>
            <a:ext cx="663931" cy="421447"/>
          </a:xfrm>
          <a:prstGeom prst="rect">
            <a:avLst/>
          </a:prstGeom>
          <a:noFill/>
          <a:ln w="9525" cap="flat">
            <a:solidFill>
              <a:srgbClr val="00B0F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dirty="0">
                <a:solidFill>
                  <a:srgbClr val="00B0F0"/>
                </a:solidFill>
              </a:rPr>
              <a:t>NSF</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50295"/>
          <a:stretch/>
        </p:blipFill>
        <p:spPr>
          <a:xfrm>
            <a:off x="1584305" y="2029752"/>
            <a:ext cx="5799909" cy="3408744"/>
          </a:xfrm>
          <a:prstGeom prst="rect">
            <a:avLst/>
          </a:prstGeom>
        </p:spPr>
      </p:pic>
      <p:sp>
        <p:nvSpPr>
          <p:cNvPr id="16" name="TextBox 15"/>
          <p:cNvSpPr txBox="1"/>
          <p:nvPr/>
        </p:nvSpPr>
        <p:spPr>
          <a:xfrm>
            <a:off x="284099" y="960896"/>
            <a:ext cx="4596562" cy="1200329"/>
          </a:xfrm>
          <a:prstGeom prst="rect">
            <a:avLst/>
          </a:prstGeom>
          <a:noFill/>
        </p:spPr>
        <p:txBody>
          <a:bodyPr wrap="square" rtlCol="0">
            <a:spAutoFit/>
          </a:bodyPr>
          <a:lstStyle/>
          <a:p>
            <a:r>
              <a:rPr lang="en-US" dirty="0">
                <a:solidFill>
                  <a:srgbClr val="0070C0"/>
                </a:solidFill>
              </a:rPr>
              <a:t>Trigger/HLT/DAQ</a:t>
            </a:r>
          </a:p>
          <a:p>
            <a:pPr marL="173038" indent="-173038">
              <a:buFont typeface="Arial" charset="0"/>
              <a:buChar char="•"/>
            </a:pPr>
            <a:r>
              <a:rPr lang="en-US" dirty="0"/>
              <a:t>Track information in L1-Trigger</a:t>
            </a:r>
          </a:p>
          <a:p>
            <a:pPr marL="173038" indent="-173038">
              <a:buFont typeface="Arial" charset="0"/>
              <a:buChar char="•"/>
            </a:pPr>
            <a:r>
              <a:rPr lang="en-US" dirty="0"/>
              <a:t>L1-Trigger: 12.5 </a:t>
            </a:r>
            <a:r>
              <a:rPr lang="en-US" dirty="0" err="1">
                <a:latin typeface="Symbol" charset="2"/>
                <a:ea typeface="Symbol" charset="2"/>
                <a:cs typeface="Symbol" charset="2"/>
              </a:rPr>
              <a:t>m</a:t>
            </a:r>
            <a:r>
              <a:rPr lang="en-US" dirty="0" err="1"/>
              <a:t>s</a:t>
            </a:r>
            <a:r>
              <a:rPr lang="en-US" dirty="0"/>
              <a:t> latency – output 750 kHz</a:t>
            </a:r>
          </a:p>
          <a:p>
            <a:pPr marL="173038" indent="-173038">
              <a:buFont typeface="Arial" charset="0"/>
              <a:buChar char="•"/>
            </a:pPr>
            <a:r>
              <a:rPr lang="en-US" dirty="0"/>
              <a:t>HLT output 7.5 kHz</a:t>
            </a:r>
          </a:p>
        </p:txBody>
      </p:sp>
      <p:sp>
        <p:nvSpPr>
          <p:cNvPr id="17" name="TextBox 16"/>
          <p:cNvSpPr txBox="1"/>
          <p:nvPr/>
        </p:nvSpPr>
        <p:spPr>
          <a:xfrm>
            <a:off x="5205186" y="1030459"/>
            <a:ext cx="4596562" cy="923330"/>
          </a:xfrm>
          <a:prstGeom prst="rect">
            <a:avLst/>
          </a:prstGeom>
          <a:noFill/>
        </p:spPr>
        <p:txBody>
          <a:bodyPr wrap="square" rtlCol="0">
            <a:spAutoFit/>
          </a:bodyPr>
          <a:lstStyle/>
          <a:p>
            <a:r>
              <a:rPr lang="en-US" dirty="0">
                <a:solidFill>
                  <a:srgbClr val="0070C0"/>
                </a:solidFill>
              </a:rPr>
              <a:t>Barrel ECAL/HCAL</a:t>
            </a:r>
          </a:p>
          <a:p>
            <a:pPr marL="173038" indent="-173038">
              <a:buFont typeface="Arial" charset="0"/>
              <a:buChar char="•"/>
            </a:pPr>
            <a:r>
              <a:rPr lang="en-US" dirty="0"/>
              <a:t>Replace FE/BE electronics</a:t>
            </a:r>
          </a:p>
          <a:p>
            <a:pPr marL="173038" indent="-173038">
              <a:buFont typeface="Arial" charset="0"/>
              <a:buChar char="•"/>
            </a:pPr>
            <a:r>
              <a:rPr lang="en-US" dirty="0"/>
              <a:t>Lower ECAL operating temp. (</a:t>
            </a:r>
            <a:r>
              <a:rPr lang="en-US"/>
              <a:t>8 </a:t>
            </a:r>
            <a:r>
              <a:rPr lang="en-US" baseline="30000">
                <a:latin typeface="Symbol" charset="2"/>
                <a:ea typeface="Symbol" charset="2"/>
                <a:cs typeface="Symbol" charset="2"/>
              </a:rPr>
              <a:t>⚬</a:t>
            </a:r>
            <a:r>
              <a:rPr lang="en-US"/>
              <a:t>C</a:t>
            </a:r>
            <a:r>
              <a:rPr lang="en-US" dirty="0"/>
              <a:t>)</a:t>
            </a:r>
          </a:p>
        </p:txBody>
      </p:sp>
      <p:sp>
        <p:nvSpPr>
          <p:cNvPr id="18" name="TextBox 17"/>
          <p:cNvSpPr txBox="1"/>
          <p:nvPr/>
        </p:nvSpPr>
        <p:spPr>
          <a:xfrm>
            <a:off x="6383660" y="2126038"/>
            <a:ext cx="2760340" cy="1754326"/>
          </a:xfrm>
          <a:prstGeom prst="rect">
            <a:avLst/>
          </a:prstGeom>
          <a:noFill/>
        </p:spPr>
        <p:txBody>
          <a:bodyPr wrap="square" rtlCol="0">
            <a:spAutoFit/>
          </a:bodyPr>
          <a:lstStyle/>
          <a:p>
            <a:r>
              <a:rPr lang="en-US" dirty="0" err="1">
                <a:solidFill>
                  <a:srgbClr val="0070C0"/>
                </a:solidFill>
              </a:rPr>
              <a:t>Muon</a:t>
            </a:r>
            <a:r>
              <a:rPr lang="en-US" dirty="0">
                <a:solidFill>
                  <a:srgbClr val="0070C0"/>
                </a:solidFill>
              </a:rPr>
              <a:t> Systems</a:t>
            </a:r>
          </a:p>
          <a:p>
            <a:pPr marL="173038" indent="-173038">
              <a:buFont typeface="Arial" charset="0"/>
              <a:buChar char="•"/>
            </a:pPr>
            <a:r>
              <a:rPr lang="en-US" dirty="0"/>
              <a:t>Replace DT &amp; CSC FE/BE Electronics</a:t>
            </a:r>
          </a:p>
          <a:p>
            <a:pPr marL="173038" indent="-173038">
              <a:buFont typeface="Arial" charset="0"/>
              <a:buChar char="•"/>
            </a:pPr>
            <a:r>
              <a:rPr lang="en-US" dirty="0"/>
              <a:t>Complete muon coverage in region 1.5&lt;</a:t>
            </a:r>
            <a:r>
              <a:rPr lang="en-US" dirty="0">
                <a:latin typeface="Symbol" charset="2"/>
                <a:ea typeface="Symbol" charset="2"/>
                <a:cs typeface="Symbol" charset="2"/>
              </a:rPr>
              <a:t>h</a:t>
            </a:r>
            <a:r>
              <a:rPr lang="en-US" dirty="0"/>
              <a:t>&lt;2.4</a:t>
            </a:r>
          </a:p>
          <a:p>
            <a:pPr marL="173038" indent="-173038">
              <a:buFont typeface="Arial" charset="0"/>
              <a:buChar char="•"/>
            </a:pPr>
            <a:r>
              <a:rPr lang="en-US" dirty="0" err="1"/>
              <a:t>Muon</a:t>
            </a:r>
            <a:r>
              <a:rPr lang="en-US" dirty="0"/>
              <a:t> tagging 2.4&lt;</a:t>
            </a:r>
            <a:r>
              <a:rPr lang="en-US" dirty="0">
                <a:latin typeface="Symbol" charset="2"/>
                <a:ea typeface="Symbol" charset="2"/>
                <a:cs typeface="Symbol" charset="2"/>
              </a:rPr>
              <a:t>h</a:t>
            </a:r>
            <a:r>
              <a:rPr lang="en-US" dirty="0"/>
              <a:t>&lt;3</a:t>
            </a:r>
          </a:p>
        </p:txBody>
      </p:sp>
      <p:sp>
        <p:nvSpPr>
          <p:cNvPr id="19" name="TextBox 18"/>
          <p:cNvSpPr txBox="1"/>
          <p:nvPr/>
        </p:nvSpPr>
        <p:spPr>
          <a:xfrm>
            <a:off x="213594" y="3823135"/>
            <a:ext cx="4596562" cy="923330"/>
          </a:xfrm>
          <a:prstGeom prst="rect">
            <a:avLst/>
          </a:prstGeom>
          <a:noFill/>
        </p:spPr>
        <p:txBody>
          <a:bodyPr wrap="square" rtlCol="0">
            <a:spAutoFit/>
          </a:bodyPr>
          <a:lstStyle/>
          <a:p>
            <a:r>
              <a:rPr lang="en-US" dirty="0">
                <a:solidFill>
                  <a:srgbClr val="0070C0"/>
                </a:solidFill>
              </a:rPr>
              <a:t>New </a:t>
            </a:r>
            <a:r>
              <a:rPr lang="en-US" dirty="0" err="1">
                <a:solidFill>
                  <a:srgbClr val="0070C0"/>
                </a:solidFill>
              </a:rPr>
              <a:t>Endcap</a:t>
            </a:r>
            <a:r>
              <a:rPr lang="en-US" dirty="0">
                <a:solidFill>
                  <a:srgbClr val="0070C0"/>
                </a:solidFill>
              </a:rPr>
              <a:t> Calorimeters</a:t>
            </a:r>
          </a:p>
          <a:p>
            <a:pPr marL="173038" indent="-173038">
              <a:buFont typeface="Arial" charset="0"/>
              <a:buChar char="•"/>
            </a:pPr>
            <a:r>
              <a:rPr lang="en-US" dirty="0"/>
              <a:t>Rad. tolerant – high granularity</a:t>
            </a:r>
          </a:p>
          <a:p>
            <a:pPr marL="173038" indent="-173038">
              <a:buFont typeface="Arial" charset="0"/>
              <a:buChar char="•"/>
            </a:pPr>
            <a:r>
              <a:rPr lang="en-US" dirty="0"/>
              <a:t>3D capable</a:t>
            </a:r>
          </a:p>
        </p:txBody>
      </p:sp>
      <p:sp>
        <p:nvSpPr>
          <p:cNvPr id="20" name="TextBox 19"/>
          <p:cNvSpPr txBox="1"/>
          <p:nvPr/>
        </p:nvSpPr>
        <p:spPr>
          <a:xfrm>
            <a:off x="213594" y="5078954"/>
            <a:ext cx="5698101" cy="1477328"/>
          </a:xfrm>
          <a:prstGeom prst="rect">
            <a:avLst/>
          </a:prstGeom>
          <a:noFill/>
        </p:spPr>
        <p:txBody>
          <a:bodyPr wrap="square" rtlCol="0">
            <a:spAutoFit/>
          </a:bodyPr>
          <a:lstStyle/>
          <a:p>
            <a:r>
              <a:rPr lang="en-US" dirty="0">
                <a:solidFill>
                  <a:srgbClr val="0070C0"/>
                </a:solidFill>
              </a:rPr>
              <a:t>New Tracker</a:t>
            </a:r>
          </a:p>
          <a:p>
            <a:pPr marL="173038" indent="-173038">
              <a:buFont typeface="Arial" charset="0"/>
              <a:buChar char="•"/>
            </a:pPr>
            <a:r>
              <a:rPr lang="en-US" dirty="0"/>
              <a:t>Rad. tolerant – high granularity – significant less material</a:t>
            </a:r>
          </a:p>
          <a:p>
            <a:pPr marL="173038" indent="-173038">
              <a:buFont typeface="Arial" charset="0"/>
              <a:buChar char="•"/>
            </a:pPr>
            <a:r>
              <a:rPr lang="en-US" dirty="0"/>
              <a:t>40 MHz selective readout (</a:t>
            </a:r>
            <a:r>
              <a:rPr lang="en-US" dirty="0" err="1"/>
              <a:t>p</a:t>
            </a:r>
            <a:r>
              <a:rPr lang="en-US" baseline="-25000" dirty="0" err="1"/>
              <a:t>T</a:t>
            </a:r>
            <a:r>
              <a:rPr lang="en-US" dirty="0"/>
              <a:t>&gt;2 </a:t>
            </a:r>
            <a:r>
              <a:rPr lang="en-US" dirty="0" err="1"/>
              <a:t>GeV</a:t>
            </a:r>
            <a:r>
              <a:rPr lang="en-US" dirty="0"/>
              <a:t>) in Outer Tracker for L1 -Trigger</a:t>
            </a:r>
          </a:p>
          <a:p>
            <a:pPr marL="173038" indent="-173038">
              <a:buFont typeface="Arial" charset="0"/>
              <a:buChar char="•"/>
            </a:pPr>
            <a:r>
              <a:rPr lang="en-US" dirty="0"/>
              <a:t>Extended coverage to </a:t>
            </a:r>
            <a:r>
              <a:rPr lang="en-US" dirty="0">
                <a:latin typeface="Symbol" charset="2"/>
                <a:ea typeface="Symbol" charset="2"/>
                <a:cs typeface="Symbol" charset="2"/>
              </a:rPr>
              <a:t>h</a:t>
            </a:r>
            <a:r>
              <a:rPr lang="en-US" dirty="0"/>
              <a:t>=4</a:t>
            </a:r>
          </a:p>
        </p:txBody>
      </p:sp>
      <p:cxnSp>
        <p:nvCxnSpPr>
          <p:cNvPr id="22" name="Straight Arrow Connector 21"/>
          <p:cNvCxnSpPr/>
          <p:nvPr/>
        </p:nvCxnSpPr>
        <p:spPr>
          <a:xfrm flipH="1">
            <a:off x="4320054" y="1953789"/>
            <a:ext cx="885132" cy="14491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06187" y="3495554"/>
            <a:ext cx="729205" cy="5372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017460" y="3752128"/>
            <a:ext cx="1209230" cy="16178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5317406" y="2464969"/>
            <a:ext cx="1045036" cy="8820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880661" y="2454578"/>
            <a:ext cx="1481781" cy="2874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11"/>
          <p:cNvSpPr>
            <a:spLocks noChangeArrowheads="1"/>
          </p:cNvSpPr>
          <p:nvPr/>
        </p:nvSpPr>
        <p:spPr bwMode="auto">
          <a:xfrm>
            <a:off x="2035391" y="4973232"/>
            <a:ext cx="663932" cy="421447"/>
          </a:xfrm>
          <a:prstGeom prst="rect">
            <a:avLst/>
          </a:prstGeom>
          <a:noFill/>
          <a:ln w="9525" cap="flat">
            <a:solidFill>
              <a:srgbClr val="579D1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a:solidFill>
                  <a:srgbClr val="579D1C"/>
                </a:solidFill>
              </a:rPr>
              <a:t>DOE</a:t>
            </a:r>
          </a:p>
        </p:txBody>
      </p:sp>
      <p:sp>
        <p:nvSpPr>
          <p:cNvPr id="26" name="TextBox 25"/>
          <p:cNvSpPr txBox="1"/>
          <p:nvPr/>
        </p:nvSpPr>
        <p:spPr>
          <a:xfrm>
            <a:off x="6115203" y="5438496"/>
            <a:ext cx="3028797" cy="1200329"/>
          </a:xfrm>
          <a:prstGeom prst="rect">
            <a:avLst/>
          </a:prstGeom>
          <a:noFill/>
        </p:spPr>
        <p:txBody>
          <a:bodyPr wrap="square" rtlCol="0">
            <a:spAutoFit/>
          </a:bodyPr>
          <a:lstStyle/>
          <a:p>
            <a:r>
              <a:rPr lang="en-US" dirty="0">
                <a:solidFill>
                  <a:srgbClr val="0070C0"/>
                </a:solidFill>
              </a:rPr>
              <a:t>MIP Precision Timing Detector</a:t>
            </a:r>
          </a:p>
          <a:p>
            <a:pPr marL="173038" indent="-173038">
              <a:buFont typeface="Arial" charset="0"/>
              <a:buChar char="•"/>
            </a:pPr>
            <a:r>
              <a:rPr lang="en-US" dirty="0"/>
              <a:t>Barrel: Crystal +</a:t>
            </a:r>
            <a:r>
              <a:rPr lang="en-US" dirty="0" err="1"/>
              <a:t>SiPM</a:t>
            </a:r>
            <a:endParaRPr lang="en-US" dirty="0"/>
          </a:p>
          <a:p>
            <a:pPr marL="173038" indent="-173038">
              <a:buFont typeface="Arial" charset="0"/>
              <a:buChar char="•"/>
            </a:pPr>
            <a:r>
              <a:rPr lang="en-US" dirty="0" err="1"/>
              <a:t>Endcap</a:t>
            </a:r>
            <a:r>
              <a:rPr lang="en-US" dirty="0"/>
              <a:t>: Low Gain Avalanche Diodes</a:t>
            </a:r>
          </a:p>
        </p:txBody>
      </p:sp>
      <p:cxnSp>
        <p:nvCxnSpPr>
          <p:cNvPr id="27" name="Straight Arrow Connector 26"/>
          <p:cNvCxnSpPr/>
          <p:nvPr/>
        </p:nvCxnSpPr>
        <p:spPr>
          <a:xfrm flipH="1" flipV="1">
            <a:off x="4366034" y="3817392"/>
            <a:ext cx="1837983" cy="16970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373220" y="3530651"/>
            <a:ext cx="1870091" cy="19838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5"/>
          <p:cNvSpPr>
            <a:spLocks noChangeArrowheads="1"/>
          </p:cNvSpPr>
          <p:nvPr/>
        </p:nvSpPr>
        <p:spPr bwMode="auto">
          <a:xfrm>
            <a:off x="8020488" y="4948481"/>
            <a:ext cx="663932" cy="421447"/>
          </a:xfrm>
          <a:prstGeom prst="rect">
            <a:avLst/>
          </a:prstGeom>
          <a:noFill/>
          <a:ln w="9525" cap="flat">
            <a:solidFill>
              <a:srgbClr val="579D1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1632" rIns="90000" bIns="45000" anchor="ctr"/>
          <a:lstStyle>
            <a:lvl1pPr>
              <a:tabLst>
                <a:tab pos="457200" algn="l"/>
              </a:tabLst>
              <a:defRPr>
                <a:solidFill>
                  <a:srgbClr val="000000"/>
                </a:solidFill>
                <a:latin typeface="Arial" charset="0"/>
                <a:ea typeface="Droid Sans Fallback" charset="0"/>
                <a:cs typeface="Droid Sans Fallback" charset="0"/>
              </a:defRPr>
            </a:lvl1pPr>
            <a:lvl2pPr>
              <a:tabLst>
                <a:tab pos="457200" algn="l"/>
              </a:tabLst>
              <a:defRPr>
                <a:solidFill>
                  <a:srgbClr val="000000"/>
                </a:solidFill>
                <a:latin typeface="Arial" charset="0"/>
                <a:ea typeface="Droid Sans Fallback" charset="0"/>
                <a:cs typeface="Droid Sans Fallback" charset="0"/>
              </a:defRPr>
            </a:lvl2pPr>
            <a:lvl3pPr>
              <a:tabLst>
                <a:tab pos="457200" algn="l"/>
              </a:tabLst>
              <a:defRPr>
                <a:solidFill>
                  <a:srgbClr val="000000"/>
                </a:solidFill>
                <a:latin typeface="Arial" charset="0"/>
                <a:ea typeface="Droid Sans Fallback" charset="0"/>
                <a:cs typeface="Droid Sans Fallback" charset="0"/>
              </a:defRPr>
            </a:lvl3pPr>
            <a:lvl4pPr>
              <a:tabLst>
                <a:tab pos="457200" algn="l"/>
              </a:tabLst>
              <a:defRPr>
                <a:solidFill>
                  <a:srgbClr val="000000"/>
                </a:solidFill>
                <a:latin typeface="Arial" charset="0"/>
                <a:ea typeface="Droid Sans Fallback" charset="0"/>
                <a:cs typeface="Droid Sans Fallback" charset="0"/>
              </a:defRPr>
            </a:lvl4pPr>
            <a:lvl5pPr>
              <a:tabLst>
                <a:tab pos="457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Droid Sans Fallback" charset="0"/>
                <a:cs typeface="Droid Sans Fallback" charset="0"/>
              </a:defRPr>
            </a:lvl9pPr>
          </a:lstStyle>
          <a:p>
            <a:pPr algn="ctr"/>
            <a:r>
              <a:rPr lang="en-US" altLang="en-US" sz="2200">
                <a:solidFill>
                  <a:srgbClr val="579D1C"/>
                </a:solidFill>
              </a:rPr>
              <a:t>DOE</a:t>
            </a:r>
          </a:p>
        </p:txBody>
      </p:sp>
      <p:sp>
        <p:nvSpPr>
          <p:cNvPr id="2" name="Rectangle 1">
            <a:extLst>
              <a:ext uri="{FF2B5EF4-FFF2-40B4-BE49-F238E27FC236}">
                <a16:creationId xmlns:a16="http://schemas.microsoft.com/office/drawing/2014/main" id="{591F14FD-60AA-DF45-8F51-48AB1176878C}"/>
              </a:ext>
            </a:extLst>
          </p:cNvPr>
          <p:cNvSpPr/>
          <p:nvPr/>
        </p:nvSpPr>
        <p:spPr>
          <a:xfrm>
            <a:off x="6352487" y="2146820"/>
            <a:ext cx="1636828" cy="318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287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Schedule Summary (at FDR)</a:t>
            </a:r>
          </a:p>
        </p:txBody>
      </p:sp>
      <p:sp>
        <p:nvSpPr>
          <p:cNvPr id="10" name="Content Placeholder 9">
            <a:extLst>
              <a:ext uri="{FF2B5EF4-FFF2-40B4-BE49-F238E27FC236}">
                <a16:creationId xmlns:a16="http://schemas.microsoft.com/office/drawing/2014/main" id="{CC01D20D-E857-7C4F-95DC-65398B47DB94}"/>
              </a:ext>
            </a:extLst>
          </p:cNvPr>
          <p:cNvSpPr>
            <a:spLocks noGrp="1"/>
          </p:cNvSpPr>
          <p:nvPr>
            <p:ph idx="1"/>
          </p:nvPr>
        </p:nvSpPr>
        <p:spPr>
          <a:xfrm>
            <a:off x="426837" y="5086556"/>
            <a:ext cx="7886700" cy="1465456"/>
          </a:xfrm>
        </p:spPr>
        <p:txBody>
          <a:bodyPr>
            <a:normAutofit lnSpcReduction="10000"/>
          </a:bodyPr>
          <a:lstStyle/>
          <a:p>
            <a:pPr lvl="0"/>
            <a:r>
              <a:rPr lang="en-US" sz="2000" dirty="0"/>
              <a:t>Phases of MREFC schedule:</a:t>
            </a:r>
          </a:p>
          <a:p>
            <a:pPr lvl="1">
              <a:spcBef>
                <a:spcPts val="1000"/>
              </a:spcBef>
              <a:buClr>
                <a:srgbClr val="FF0000"/>
              </a:buClr>
            </a:pPr>
            <a:r>
              <a:rPr lang="en-US" sz="2000" dirty="0"/>
              <a:t>Preproduction – qualify using final parts and design</a:t>
            </a:r>
          </a:p>
          <a:p>
            <a:pPr lvl="1">
              <a:spcBef>
                <a:spcPts val="1000"/>
              </a:spcBef>
              <a:buClr>
                <a:srgbClr val="FF0000"/>
              </a:buClr>
            </a:pPr>
            <a:r>
              <a:rPr lang="en-US" sz="2000" dirty="0"/>
              <a:t>Construction – production of full quantity</a:t>
            </a:r>
          </a:p>
          <a:p>
            <a:pPr lvl="1">
              <a:spcBef>
                <a:spcPts val="1000"/>
              </a:spcBef>
              <a:buClr>
                <a:srgbClr val="FF0000"/>
              </a:buClr>
            </a:pPr>
            <a:r>
              <a:rPr lang="en-US" sz="2000" dirty="0"/>
              <a:t>Testing &amp; Integration – QA/QC all levels, ready for CMS installation</a:t>
            </a:r>
          </a:p>
          <a:p>
            <a:endParaRPr lang="en-US" dirty="0"/>
          </a:p>
        </p:txBody>
      </p:sp>
      <p:pic>
        <p:nvPicPr>
          <p:cNvPr id="7" name="Picture 6" descr="A screenshot of a cell phone&#10;&#10;Description automatically generated">
            <a:extLst>
              <a:ext uri="{FF2B5EF4-FFF2-40B4-BE49-F238E27FC236}">
                <a16:creationId xmlns:a16="http://schemas.microsoft.com/office/drawing/2014/main" id="{A67B9106-E284-3C41-A100-448864D799A7}"/>
              </a:ext>
            </a:extLst>
          </p:cNvPr>
          <p:cNvPicPr>
            <a:picLocks noChangeAspect="1"/>
          </p:cNvPicPr>
          <p:nvPr/>
        </p:nvPicPr>
        <p:blipFill>
          <a:blip r:embed="rId2"/>
          <a:stretch>
            <a:fillRect/>
          </a:stretch>
        </p:blipFill>
        <p:spPr>
          <a:xfrm>
            <a:off x="1372646" y="824683"/>
            <a:ext cx="6460358" cy="4287269"/>
          </a:xfrm>
          <a:prstGeom prst="rect">
            <a:avLst/>
          </a:prstGeom>
        </p:spPr>
      </p:pic>
    </p:spTree>
    <p:extLst>
      <p:ext uri="{BB962C8B-B14F-4D97-AF65-F5344CB8AC3E}">
        <p14:creationId xmlns:p14="http://schemas.microsoft.com/office/powerpoint/2010/main" val="405443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03029" y="1376465"/>
            <a:ext cx="3393730" cy="1829722"/>
          </a:xfrm>
          <a:solidFill>
            <a:srgbClr val="FF0000"/>
          </a:solidFill>
        </p:spPr>
        <p:txBody>
          <a:bodyPr>
            <a:normAutofit fontScale="92500" lnSpcReduction="20000"/>
          </a:bodyPr>
          <a:lstStyle/>
          <a:p>
            <a:pPr marL="0" indent="0">
              <a:buNone/>
            </a:pPr>
            <a:r>
              <a:rPr lang="en-US" sz="2400" dirty="0">
                <a:solidFill>
                  <a:schemeClr val="bg1"/>
                </a:solidFill>
              </a:rPr>
              <a:t>Show Cost Summary Table from Lucas’ common slides. </a:t>
            </a:r>
          </a:p>
          <a:p>
            <a:pPr marL="0" indent="0">
              <a:buNone/>
            </a:pPr>
            <a:r>
              <a:rPr lang="en-US" sz="2400" dirty="0">
                <a:solidFill>
                  <a:schemeClr val="bg1"/>
                </a:solidFill>
              </a:rPr>
              <a:t>Summarize/explain changes with respect to PDR</a:t>
            </a:r>
          </a:p>
          <a:p>
            <a:pPr marL="0" indent="0">
              <a:buNone/>
            </a:pPr>
            <a:r>
              <a:rPr lang="en-US" sz="2400" dirty="0">
                <a:solidFill>
                  <a:schemeClr val="bg1"/>
                </a:solidFill>
              </a:rPr>
              <a:t>More details in cost/schedule/risk breakout</a:t>
            </a: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endParaRPr lang="en-US" dirty="0"/>
          </a:p>
        </p:txBody>
      </p:sp>
      <p:sp>
        <p:nvSpPr>
          <p:cNvPr id="3" name="Title 2"/>
          <p:cNvSpPr>
            <a:spLocks noGrp="1"/>
          </p:cNvSpPr>
          <p:nvPr>
            <p:ph type="title"/>
          </p:nvPr>
        </p:nvSpPr>
        <p:spPr/>
        <p:txBody>
          <a:bodyPr/>
          <a:lstStyle/>
          <a:p>
            <a:r>
              <a:rPr lang="en-US" dirty="0"/>
              <a:t>Budget Summary (at FDR)</a:t>
            </a:r>
          </a:p>
        </p:txBody>
      </p:sp>
      <p:grpSp>
        <p:nvGrpSpPr>
          <p:cNvPr id="5" name="Group 4">
            <a:extLst>
              <a:ext uri="{FF2B5EF4-FFF2-40B4-BE49-F238E27FC236}">
                <a16:creationId xmlns:a16="http://schemas.microsoft.com/office/drawing/2014/main" id="{630B0125-9372-6740-932C-1387072B7F27}"/>
              </a:ext>
            </a:extLst>
          </p:cNvPr>
          <p:cNvGrpSpPr/>
          <p:nvPr/>
        </p:nvGrpSpPr>
        <p:grpSpPr>
          <a:xfrm>
            <a:off x="286853" y="1298891"/>
            <a:ext cx="8615628" cy="5000506"/>
            <a:chOff x="249579" y="1200948"/>
            <a:chExt cx="8615628" cy="5000506"/>
          </a:xfrm>
        </p:grpSpPr>
        <p:pic>
          <p:nvPicPr>
            <p:cNvPr id="6" name="Picture 5">
              <a:extLst>
                <a:ext uri="{FF2B5EF4-FFF2-40B4-BE49-F238E27FC236}">
                  <a16:creationId xmlns:a16="http://schemas.microsoft.com/office/drawing/2014/main" id="{CC8AF204-2946-DD4F-821D-17C06D2C3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79" y="1204390"/>
              <a:ext cx="8615628" cy="4997064"/>
            </a:xfrm>
            <a:prstGeom prst="rect">
              <a:avLst/>
            </a:prstGeom>
          </p:spPr>
        </p:pic>
        <p:sp>
          <p:nvSpPr>
            <p:cNvPr id="7" name="Rectangle 6">
              <a:extLst>
                <a:ext uri="{FF2B5EF4-FFF2-40B4-BE49-F238E27FC236}">
                  <a16:creationId xmlns:a16="http://schemas.microsoft.com/office/drawing/2014/main" id="{F33A1ECF-B55A-9F41-9F6C-6E3A74030000}"/>
                </a:ext>
              </a:extLst>
            </p:cNvPr>
            <p:cNvSpPr/>
            <p:nvPr/>
          </p:nvSpPr>
          <p:spPr>
            <a:xfrm>
              <a:off x="4762681" y="1200948"/>
              <a:ext cx="924926" cy="4555320"/>
            </a:xfrm>
            <a:prstGeom prst="rect">
              <a:avLst/>
            </a:prstGeom>
            <a:ln w="57150" cmpd="sng">
              <a:solidFill>
                <a:srgbClr val="FF00FF"/>
              </a:solidFill>
            </a:ln>
          </p:spPr>
          <p:txBody>
            <a:bodyPr wrap="square" rtlCol="0" anchor="ctr">
              <a:noAutofit/>
            </a:bodyPr>
            <a:lstStyle/>
            <a:p>
              <a:pPr algn="ctr"/>
              <a:endParaRPr lang="en-US" sz="2400" b="1" dirty="0">
                <a:solidFill>
                  <a:srgbClr val="0000FF"/>
                </a:solidFill>
                <a:latin typeface="Arial"/>
                <a:cs typeface="Arial"/>
              </a:endParaRPr>
            </a:p>
          </p:txBody>
        </p:sp>
      </p:grpSp>
    </p:spTree>
    <p:extLst>
      <p:ext uri="{BB962C8B-B14F-4D97-AF65-F5344CB8AC3E}">
        <p14:creationId xmlns:p14="http://schemas.microsoft.com/office/powerpoint/2010/main" val="3150068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84A00-D2C9-F642-8105-693438B6AB2C}"/>
              </a:ext>
            </a:extLst>
          </p:cNvPr>
          <p:cNvSpPr>
            <a:spLocks noGrp="1"/>
          </p:cNvSpPr>
          <p:nvPr>
            <p:ph idx="1"/>
          </p:nvPr>
        </p:nvSpPr>
        <p:spPr>
          <a:xfrm>
            <a:off x="325237" y="4750607"/>
            <a:ext cx="7886700" cy="1762242"/>
          </a:xfrm>
        </p:spPr>
        <p:txBody>
          <a:bodyPr/>
          <a:lstStyle/>
          <a:p>
            <a:r>
              <a:rPr lang="en-US" dirty="0"/>
              <a:t>As COVID BCR only allowed moving activities, some COVID impact is difficult to disentangle</a:t>
            </a:r>
          </a:p>
          <a:p>
            <a:pPr lvl="1"/>
            <a:r>
              <a:rPr lang="en-US" dirty="0"/>
              <a:t>If not COVID, CERN electronics experts would have likely found a fix for VTRX devices sooner</a:t>
            </a:r>
          </a:p>
        </p:txBody>
      </p:sp>
      <p:sp>
        <p:nvSpPr>
          <p:cNvPr id="3" name="Title 2">
            <a:extLst>
              <a:ext uri="{FF2B5EF4-FFF2-40B4-BE49-F238E27FC236}">
                <a16:creationId xmlns:a16="http://schemas.microsoft.com/office/drawing/2014/main" id="{8041C7F3-818F-0B46-8197-6B37D0CB0C73}"/>
              </a:ext>
            </a:extLst>
          </p:cNvPr>
          <p:cNvSpPr>
            <a:spLocks noGrp="1"/>
          </p:cNvSpPr>
          <p:nvPr>
            <p:ph type="title"/>
          </p:nvPr>
        </p:nvSpPr>
        <p:spPr/>
        <p:txBody>
          <a:bodyPr/>
          <a:lstStyle/>
          <a:p>
            <a:r>
              <a:rPr lang="en-US" dirty="0"/>
              <a:t>BCR 130: Non-COVID</a:t>
            </a:r>
          </a:p>
        </p:txBody>
      </p:sp>
      <p:pic>
        <p:nvPicPr>
          <p:cNvPr id="4" name="Picture 3">
            <a:extLst>
              <a:ext uri="{FF2B5EF4-FFF2-40B4-BE49-F238E27FC236}">
                <a16:creationId xmlns:a16="http://schemas.microsoft.com/office/drawing/2014/main" id="{8B368377-CF02-A949-A91D-9AA6139B3CD9}"/>
              </a:ext>
            </a:extLst>
          </p:cNvPr>
          <p:cNvPicPr>
            <a:picLocks noChangeAspect="1"/>
          </p:cNvPicPr>
          <p:nvPr/>
        </p:nvPicPr>
        <p:blipFill>
          <a:blip r:embed="rId2"/>
          <a:stretch>
            <a:fillRect/>
          </a:stretch>
        </p:blipFill>
        <p:spPr>
          <a:xfrm>
            <a:off x="45993" y="884305"/>
            <a:ext cx="4388171" cy="3846849"/>
          </a:xfrm>
          <a:prstGeom prst="rect">
            <a:avLst/>
          </a:prstGeom>
        </p:spPr>
      </p:pic>
      <p:pic>
        <p:nvPicPr>
          <p:cNvPr id="5" name="Picture 4">
            <a:extLst>
              <a:ext uri="{FF2B5EF4-FFF2-40B4-BE49-F238E27FC236}">
                <a16:creationId xmlns:a16="http://schemas.microsoft.com/office/drawing/2014/main" id="{43DAC5B5-7FF1-B54B-BB07-DCD6E8CEE9FD}"/>
              </a:ext>
            </a:extLst>
          </p:cNvPr>
          <p:cNvPicPr>
            <a:picLocks noChangeAspect="1"/>
          </p:cNvPicPr>
          <p:nvPr/>
        </p:nvPicPr>
        <p:blipFill>
          <a:blip r:embed="rId3"/>
          <a:stretch>
            <a:fillRect/>
          </a:stretch>
        </p:blipFill>
        <p:spPr>
          <a:xfrm>
            <a:off x="4362880" y="954558"/>
            <a:ext cx="4781121" cy="3452342"/>
          </a:xfrm>
          <a:prstGeom prst="rect">
            <a:avLst/>
          </a:prstGeom>
        </p:spPr>
      </p:pic>
    </p:spTree>
    <p:extLst>
      <p:ext uri="{BB962C8B-B14F-4D97-AF65-F5344CB8AC3E}">
        <p14:creationId xmlns:p14="http://schemas.microsoft.com/office/powerpoint/2010/main" val="40283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FF8E4-BB3C-7848-9FAE-83E56CD81152}"/>
              </a:ext>
            </a:extLst>
          </p:cNvPr>
          <p:cNvSpPr>
            <a:spLocks noGrp="1"/>
          </p:cNvSpPr>
          <p:nvPr>
            <p:ph idx="1"/>
          </p:nvPr>
        </p:nvSpPr>
        <p:spPr>
          <a:xfrm>
            <a:off x="426836" y="5549899"/>
            <a:ext cx="8310763" cy="943497"/>
          </a:xfrm>
        </p:spPr>
        <p:txBody>
          <a:bodyPr>
            <a:normAutofit fontScale="62500" lnSpcReduction="20000"/>
          </a:bodyPr>
          <a:lstStyle/>
          <a:p>
            <a:r>
              <a:rPr lang="en-US" dirty="0"/>
              <a:t>Agreed to only move future activities (in the baseline), so SPI did not jump to 1.0</a:t>
            </a:r>
          </a:p>
          <a:p>
            <a:r>
              <a:rPr lang="en-US" dirty="0"/>
              <a:t>No added M&amp;S costs or labor, only moving future delayed activities to better align with the schedule </a:t>
            </a:r>
          </a:p>
        </p:txBody>
      </p:sp>
      <p:sp>
        <p:nvSpPr>
          <p:cNvPr id="3" name="Title 2">
            <a:extLst>
              <a:ext uri="{FF2B5EF4-FFF2-40B4-BE49-F238E27FC236}">
                <a16:creationId xmlns:a16="http://schemas.microsoft.com/office/drawing/2014/main" id="{0A53797C-2733-8C4A-B432-4954FD1AFA64}"/>
              </a:ext>
            </a:extLst>
          </p:cNvPr>
          <p:cNvSpPr>
            <a:spLocks noGrp="1"/>
          </p:cNvSpPr>
          <p:nvPr>
            <p:ph type="title"/>
          </p:nvPr>
        </p:nvSpPr>
        <p:spPr/>
        <p:txBody>
          <a:bodyPr/>
          <a:lstStyle/>
          <a:p>
            <a:r>
              <a:rPr lang="en-US" dirty="0"/>
              <a:t>BCR 127: COVID Impact</a:t>
            </a:r>
          </a:p>
        </p:txBody>
      </p:sp>
      <p:pic>
        <p:nvPicPr>
          <p:cNvPr id="4" name="Picture 3">
            <a:extLst>
              <a:ext uri="{FF2B5EF4-FFF2-40B4-BE49-F238E27FC236}">
                <a16:creationId xmlns:a16="http://schemas.microsoft.com/office/drawing/2014/main" id="{C67146CA-A6EA-2A44-8A08-8A75E7C81ED1}"/>
              </a:ext>
            </a:extLst>
          </p:cNvPr>
          <p:cNvPicPr>
            <a:picLocks noChangeAspect="1"/>
          </p:cNvPicPr>
          <p:nvPr/>
        </p:nvPicPr>
        <p:blipFill>
          <a:blip r:embed="rId2"/>
          <a:stretch>
            <a:fillRect/>
          </a:stretch>
        </p:blipFill>
        <p:spPr>
          <a:xfrm>
            <a:off x="69849" y="946551"/>
            <a:ext cx="5034531" cy="4380696"/>
          </a:xfrm>
          <a:prstGeom prst="rect">
            <a:avLst/>
          </a:prstGeom>
        </p:spPr>
      </p:pic>
      <p:pic>
        <p:nvPicPr>
          <p:cNvPr id="5" name="Picture 4">
            <a:extLst>
              <a:ext uri="{FF2B5EF4-FFF2-40B4-BE49-F238E27FC236}">
                <a16:creationId xmlns:a16="http://schemas.microsoft.com/office/drawing/2014/main" id="{BE476D17-658B-914C-A915-B62FDCF074B0}"/>
              </a:ext>
            </a:extLst>
          </p:cNvPr>
          <p:cNvPicPr>
            <a:picLocks noChangeAspect="1"/>
          </p:cNvPicPr>
          <p:nvPr/>
        </p:nvPicPr>
        <p:blipFill>
          <a:blip r:embed="rId3"/>
          <a:stretch>
            <a:fillRect/>
          </a:stretch>
        </p:blipFill>
        <p:spPr>
          <a:xfrm>
            <a:off x="4968141" y="877102"/>
            <a:ext cx="4123009" cy="4380697"/>
          </a:xfrm>
          <a:prstGeom prst="rect">
            <a:avLst/>
          </a:prstGeom>
        </p:spPr>
      </p:pic>
    </p:spTree>
    <p:extLst>
      <p:ext uri="{BB962C8B-B14F-4D97-AF65-F5344CB8AC3E}">
        <p14:creationId xmlns:p14="http://schemas.microsoft.com/office/powerpoint/2010/main" val="491828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FF8E4-BB3C-7848-9FAE-83E56CD81152}"/>
              </a:ext>
            </a:extLst>
          </p:cNvPr>
          <p:cNvSpPr>
            <a:spLocks noGrp="1"/>
          </p:cNvSpPr>
          <p:nvPr>
            <p:ph idx="1"/>
          </p:nvPr>
        </p:nvSpPr>
        <p:spPr>
          <a:xfrm>
            <a:off x="426836" y="5549899"/>
            <a:ext cx="8310763" cy="943497"/>
          </a:xfrm>
        </p:spPr>
        <p:txBody>
          <a:bodyPr>
            <a:normAutofit fontScale="77500" lnSpcReduction="20000"/>
          </a:bodyPr>
          <a:lstStyle/>
          <a:p>
            <a:r>
              <a:rPr lang="en-US" dirty="0"/>
              <a:t>Addressed engineers moving between institutions (which added a new institution), updated time sharing of the engineering time in cases where engineers shared with Operations or other projects</a:t>
            </a:r>
          </a:p>
        </p:txBody>
      </p:sp>
      <p:sp>
        <p:nvSpPr>
          <p:cNvPr id="3" name="Title 2">
            <a:extLst>
              <a:ext uri="{FF2B5EF4-FFF2-40B4-BE49-F238E27FC236}">
                <a16:creationId xmlns:a16="http://schemas.microsoft.com/office/drawing/2014/main" id="{0A53797C-2733-8C4A-B432-4954FD1AFA64}"/>
              </a:ext>
            </a:extLst>
          </p:cNvPr>
          <p:cNvSpPr>
            <a:spLocks noGrp="1"/>
          </p:cNvSpPr>
          <p:nvPr>
            <p:ph type="title"/>
          </p:nvPr>
        </p:nvSpPr>
        <p:spPr/>
        <p:txBody>
          <a:bodyPr/>
          <a:lstStyle/>
          <a:p>
            <a:r>
              <a:rPr lang="en-US" dirty="0"/>
              <a:t>BCR 115: FY21 Realignment</a:t>
            </a:r>
          </a:p>
        </p:txBody>
      </p:sp>
      <p:pic>
        <p:nvPicPr>
          <p:cNvPr id="6" name="Picture 5">
            <a:extLst>
              <a:ext uri="{FF2B5EF4-FFF2-40B4-BE49-F238E27FC236}">
                <a16:creationId xmlns:a16="http://schemas.microsoft.com/office/drawing/2014/main" id="{A0C02A97-B676-434D-A3BB-7A6808CD3933}"/>
              </a:ext>
            </a:extLst>
          </p:cNvPr>
          <p:cNvPicPr>
            <a:picLocks noChangeAspect="1"/>
          </p:cNvPicPr>
          <p:nvPr/>
        </p:nvPicPr>
        <p:blipFill>
          <a:blip r:embed="rId2"/>
          <a:stretch>
            <a:fillRect/>
          </a:stretch>
        </p:blipFill>
        <p:spPr>
          <a:xfrm>
            <a:off x="213718" y="877102"/>
            <a:ext cx="4358282" cy="4672797"/>
          </a:xfrm>
          <a:prstGeom prst="rect">
            <a:avLst/>
          </a:prstGeom>
        </p:spPr>
      </p:pic>
      <p:pic>
        <p:nvPicPr>
          <p:cNvPr id="7" name="Picture 6">
            <a:extLst>
              <a:ext uri="{FF2B5EF4-FFF2-40B4-BE49-F238E27FC236}">
                <a16:creationId xmlns:a16="http://schemas.microsoft.com/office/drawing/2014/main" id="{46A8FD74-0E93-CE49-B0C2-1272CD4BC44D}"/>
              </a:ext>
            </a:extLst>
          </p:cNvPr>
          <p:cNvPicPr>
            <a:picLocks noChangeAspect="1"/>
          </p:cNvPicPr>
          <p:nvPr/>
        </p:nvPicPr>
        <p:blipFill>
          <a:blip r:embed="rId3"/>
          <a:stretch>
            <a:fillRect/>
          </a:stretch>
        </p:blipFill>
        <p:spPr>
          <a:xfrm>
            <a:off x="4572000" y="970745"/>
            <a:ext cx="4408738" cy="3018903"/>
          </a:xfrm>
          <a:prstGeom prst="rect">
            <a:avLst/>
          </a:prstGeom>
        </p:spPr>
      </p:pic>
    </p:spTree>
    <p:extLst>
      <p:ext uri="{BB962C8B-B14F-4D97-AF65-F5344CB8AC3E}">
        <p14:creationId xmlns:p14="http://schemas.microsoft.com/office/powerpoint/2010/main" val="574038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FF8E4-BB3C-7848-9FAE-83E56CD81152}"/>
              </a:ext>
            </a:extLst>
          </p:cNvPr>
          <p:cNvSpPr>
            <a:spLocks noGrp="1"/>
          </p:cNvSpPr>
          <p:nvPr>
            <p:ph idx="1"/>
          </p:nvPr>
        </p:nvSpPr>
        <p:spPr>
          <a:xfrm>
            <a:off x="426836" y="5549899"/>
            <a:ext cx="8310763" cy="943497"/>
          </a:xfrm>
        </p:spPr>
        <p:txBody>
          <a:bodyPr>
            <a:normAutofit/>
          </a:bodyPr>
          <a:lstStyle/>
          <a:p>
            <a:r>
              <a:rPr lang="en-US" dirty="0"/>
              <a:t>Corrected mistakes in P6 coding that sneaked into the MREFC planning documents</a:t>
            </a:r>
          </a:p>
        </p:txBody>
      </p:sp>
      <p:sp>
        <p:nvSpPr>
          <p:cNvPr id="3" name="Title 2">
            <a:extLst>
              <a:ext uri="{FF2B5EF4-FFF2-40B4-BE49-F238E27FC236}">
                <a16:creationId xmlns:a16="http://schemas.microsoft.com/office/drawing/2014/main" id="{0A53797C-2733-8C4A-B432-4954FD1AFA64}"/>
              </a:ext>
            </a:extLst>
          </p:cNvPr>
          <p:cNvSpPr>
            <a:spLocks noGrp="1"/>
          </p:cNvSpPr>
          <p:nvPr>
            <p:ph type="title"/>
          </p:nvPr>
        </p:nvSpPr>
        <p:spPr/>
        <p:txBody>
          <a:bodyPr/>
          <a:lstStyle/>
          <a:p>
            <a:r>
              <a:rPr lang="en-US" dirty="0"/>
              <a:t>BCR 101: Clerical Fixes</a:t>
            </a:r>
          </a:p>
        </p:txBody>
      </p:sp>
      <p:pic>
        <p:nvPicPr>
          <p:cNvPr id="6" name="Picture 5">
            <a:extLst>
              <a:ext uri="{FF2B5EF4-FFF2-40B4-BE49-F238E27FC236}">
                <a16:creationId xmlns:a16="http://schemas.microsoft.com/office/drawing/2014/main" id="{78A7379F-676B-704F-A006-BD205ECFEFCC}"/>
              </a:ext>
            </a:extLst>
          </p:cNvPr>
          <p:cNvPicPr>
            <a:picLocks noChangeAspect="1"/>
          </p:cNvPicPr>
          <p:nvPr/>
        </p:nvPicPr>
        <p:blipFill>
          <a:blip r:embed="rId2"/>
          <a:stretch>
            <a:fillRect/>
          </a:stretch>
        </p:blipFill>
        <p:spPr>
          <a:xfrm>
            <a:off x="1816100" y="829491"/>
            <a:ext cx="6235700" cy="4275909"/>
          </a:xfrm>
          <a:prstGeom prst="rect">
            <a:avLst/>
          </a:prstGeom>
        </p:spPr>
      </p:pic>
    </p:spTree>
    <p:extLst>
      <p:ext uri="{BB962C8B-B14F-4D97-AF65-F5344CB8AC3E}">
        <p14:creationId xmlns:p14="http://schemas.microsoft.com/office/powerpoint/2010/main" val="135431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CMS </a:t>
            </a:r>
            <a:r>
              <a:rPr lang="en-US" dirty="0" err="1"/>
              <a:t>Muon</a:t>
            </a:r>
            <a:r>
              <a:rPr lang="en-US" dirty="0"/>
              <a:t> Upgrade Scope</a:t>
            </a:r>
          </a:p>
        </p:txBody>
      </p:sp>
      <p:sp>
        <p:nvSpPr>
          <p:cNvPr id="2" name="Content Placeholder 1"/>
          <p:cNvSpPr>
            <a:spLocks noGrp="1"/>
          </p:cNvSpPr>
          <p:nvPr>
            <p:ph sz="half" idx="1"/>
          </p:nvPr>
        </p:nvSpPr>
        <p:spPr>
          <a:xfrm>
            <a:off x="320478" y="961487"/>
            <a:ext cx="8486724" cy="984546"/>
          </a:xfrm>
        </p:spPr>
        <p:txBody>
          <a:bodyPr>
            <a:normAutofit fontScale="92500" lnSpcReduction="10000"/>
          </a:bodyPr>
          <a:lstStyle/>
          <a:p>
            <a:r>
              <a:rPr lang="en-US" sz="2000" dirty="0"/>
              <a:t>CMS HL-LHC upgrade scope:</a:t>
            </a:r>
          </a:p>
          <a:p>
            <a:pPr lvl="1"/>
            <a:r>
              <a:rPr lang="en-US" sz="2000" dirty="0"/>
              <a:t>Barrel electronics upgrade (no US involvement)</a:t>
            </a:r>
          </a:p>
          <a:p>
            <a:pPr lvl="1"/>
            <a:r>
              <a:rPr lang="en-US" sz="2000" dirty="0"/>
              <a:t>Forward muon upgrades: maintain trigger, increase offline coverage</a:t>
            </a:r>
          </a:p>
          <a:p>
            <a:pPr lvl="1"/>
            <a:endParaRPr lang="en-US" sz="2000" dirty="0"/>
          </a:p>
          <a:p>
            <a:pPr lvl="1"/>
            <a:endParaRPr lang="en-US" sz="2000" dirty="0"/>
          </a:p>
        </p:txBody>
      </p:sp>
      <p:sp>
        <p:nvSpPr>
          <p:cNvPr id="6" name="Content Placeholder 5"/>
          <p:cNvSpPr>
            <a:spLocks noGrp="1"/>
          </p:cNvSpPr>
          <p:nvPr>
            <p:ph sz="half" idx="2"/>
          </p:nvPr>
        </p:nvSpPr>
        <p:spPr>
          <a:xfrm>
            <a:off x="320478" y="1866932"/>
            <a:ext cx="3651159" cy="4423031"/>
          </a:xfrm>
        </p:spPr>
        <p:txBody>
          <a:bodyPr>
            <a:noAutofit/>
          </a:bodyPr>
          <a:lstStyle/>
          <a:p>
            <a:r>
              <a:rPr lang="en-US" sz="1900" dirty="0" err="1"/>
              <a:t>Endcap</a:t>
            </a:r>
            <a:r>
              <a:rPr lang="en-US" sz="1900" dirty="0"/>
              <a:t> </a:t>
            </a:r>
            <a:r>
              <a:rPr lang="en-US" sz="1900" dirty="0" err="1"/>
              <a:t>Muon</a:t>
            </a:r>
            <a:r>
              <a:rPr lang="en-US" sz="1900" dirty="0"/>
              <a:t> Cathode Strip Chambers (CSC):</a:t>
            </a:r>
          </a:p>
          <a:p>
            <a:pPr lvl="1"/>
            <a:r>
              <a:rPr lang="en-US" sz="1900" dirty="0"/>
              <a:t>Upgrade ME1-4/1 electronics to cope with data volume/bandwidth</a:t>
            </a:r>
          </a:p>
          <a:p>
            <a:pPr>
              <a:spcBef>
                <a:spcPts val="600"/>
              </a:spcBef>
            </a:pPr>
            <a:r>
              <a:rPr lang="en-US" sz="1900" dirty="0"/>
              <a:t>New Gas Electron Multiplier (GEM) detectors:</a:t>
            </a:r>
          </a:p>
          <a:p>
            <a:pPr lvl="1"/>
            <a:r>
              <a:rPr lang="en-US" sz="1900" dirty="0"/>
              <a:t>GE1/1 and 2/1 work with CSC ME1/1 and ME2/1 to maintain </a:t>
            </a:r>
            <a:r>
              <a:rPr lang="en-US" sz="1900" dirty="0" err="1"/>
              <a:t>muon</a:t>
            </a:r>
            <a:r>
              <a:rPr lang="en-US" sz="1900" dirty="0"/>
              <a:t> trigger</a:t>
            </a:r>
          </a:p>
          <a:p>
            <a:pPr lvl="1"/>
            <a:r>
              <a:rPr lang="en-US" sz="1900" dirty="0"/>
              <a:t>ME0 works with ME1/1 to maintain trigger and extends offline coverage </a:t>
            </a:r>
            <a:r>
              <a:rPr lang="en-US" sz="1900" dirty="0">
                <a:latin typeface="Symbol" charset="2"/>
                <a:cs typeface="Symbol" charset="2"/>
              </a:rPr>
              <a:t>h</a:t>
            </a:r>
            <a:r>
              <a:rPr lang="en-US" sz="1900" dirty="0"/>
              <a:t>=2.4 </a:t>
            </a:r>
            <a:r>
              <a:rPr lang="en-US" sz="1900" dirty="0">
                <a:ea typeface="Wingdings"/>
                <a:sym typeface="Wingdings"/>
              </a:rPr>
              <a:t></a:t>
            </a:r>
            <a:r>
              <a:rPr lang="en-US" sz="1900" dirty="0"/>
              <a:t>2.9</a:t>
            </a:r>
          </a:p>
        </p:txBody>
      </p:sp>
      <p:pic>
        <p:nvPicPr>
          <p:cNvPr id="7" name="pasted-image.png"/>
          <p:cNvPicPr/>
          <p:nvPr/>
        </p:nvPicPr>
        <p:blipFill>
          <a:blip r:embed="rId2"/>
          <a:stretch>
            <a:fillRect/>
          </a:stretch>
        </p:blipFill>
        <p:spPr>
          <a:xfrm>
            <a:off x="3855492" y="2172141"/>
            <a:ext cx="5064444" cy="3891713"/>
          </a:xfrm>
          <a:prstGeom prst="rect">
            <a:avLst/>
          </a:prstGeom>
          <a:ln w="12700">
            <a:miter lim="400000"/>
          </a:ln>
        </p:spPr>
      </p:pic>
    </p:spTree>
    <p:extLst>
      <p:ext uri="{BB962C8B-B14F-4D97-AF65-F5344CB8AC3E}">
        <p14:creationId xmlns:p14="http://schemas.microsoft.com/office/powerpoint/2010/main" val="268465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26837" y="972273"/>
            <a:ext cx="5171342" cy="5521124"/>
          </a:xfrm>
        </p:spPr>
        <p:txBody>
          <a:bodyPr>
            <a:normAutofit fontScale="85000" lnSpcReduction="20000"/>
          </a:bodyPr>
          <a:lstStyle/>
          <a:p>
            <a:r>
              <a:rPr lang="en-US" sz="2400" dirty="0"/>
              <a:t>Focus on maintaining good performance of the CSCs and forward muon trigger</a:t>
            </a:r>
          </a:p>
          <a:p>
            <a:pPr lvl="1"/>
            <a:r>
              <a:rPr lang="en-US" sz="1800" dirty="0"/>
              <a:t>Strong US expertise and historical area of US leadership in CMS</a:t>
            </a:r>
          </a:p>
          <a:p>
            <a:pPr lvl="1"/>
            <a:r>
              <a:rPr lang="en-US" sz="1800" dirty="0"/>
              <a:t>Scope remains stable since CDR</a:t>
            </a:r>
          </a:p>
          <a:p>
            <a:pPr lvl="2"/>
            <a:r>
              <a:rPr lang="en-US" sz="1400" dirty="0"/>
              <a:t>We released one specific link to our international collaborators </a:t>
            </a:r>
          </a:p>
          <a:p>
            <a:pPr>
              <a:spcBef>
                <a:spcPts val="1200"/>
              </a:spcBef>
            </a:pPr>
            <a:r>
              <a:rPr lang="en-US" sz="2400" dirty="0"/>
              <a:t>Upgrade of the off-chamber electronics for muon CSC stations ME1/1-ME4/1:</a:t>
            </a:r>
          </a:p>
          <a:p>
            <a:pPr lvl="1"/>
            <a:r>
              <a:rPr lang="en-US" sz="1800" dirty="0"/>
              <a:t>Address bandwidth limitations, add capabilities for internal re-synchronization necessary in high rate environment</a:t>
            </a:r>
          </a:p>
          <a:p>
            <a:pPr lvl="2"/>
            <a:r>
              <a:rPr lang="en-US" sz="1600" dirty="0"/>
              <a:t>Upgrade optical link and electronics connected to it</a:t>
            </a:r>
          </a:p>
          <a:p>
            <a:pPr>
              <a:spcBef>
                <a:spcPts val="1200"/>
              </a:spcBef>
            </a:pPr>
            <a:r>
              <a:rPr lang="en-US" sz="2400" dirty="0"/>
              <a:t>Design and build Trigger/DAQ electronics system for GEM detectors GE2/1 and ME0:</a:t>
            </a:r>
          </a:p>
          <a:p>
            <a:pPr lvl="1"/>
            <a:r>
              <a:rPr lang="en-US" sz="1800" dirty="0"/>
              <a:t>Maintain forward muon trigger performance and expand muon coverage</a:t>
            </a:r>
          </a:p>
          <a:p>
            <a:pPr lvl="2"/>
            <a:r>
              <a:rPr lang="en-US" sz="1600" dirty="0"/>
              <a:t>Electronics system performing reconstruction and triggering algorithms </a:t>
            </a:r>
          </a:p>
          <a:p>
            <a:pPr lvl="2"/>
            <a:r>
              <a:rPr lang="en-US" sz="1600" dirty="0"/>
              <a:t>Data concentration, processing and routing to the CSC Optical Trigger Motherboard (OTMB) and CSC Track Finder (TF) </a:t>
            </a:r>
          </a:p>
          <a:p>
            <a:pPr lvl="2"/>
            <a:r>
              <a:rPr lang="en-US" sz="1600" dirty="0"/>
              <a:t>Matching CSC system updates to implement new reconstruction algorithms in firmware</a:t>
            </a:r>
          </a:p>
        </p:txBody>
      </p:sp>
      <p:sp>
        <p:nvSpPr>
          <p:cNvPr id="2" name="Title 1"/>
          <p:cNvSpPr>
            <a:spLocks noGrp="1"/>
          </p:cNvSpPr>
          <p:nvPr>
            <p:ph type="title"/>
          </p:nvPr>
        </p:nvSpPr>
        <p:spPr/>
        <p:txBody>
          <a:bodyPr>
            <a:normAutofit fontScale="90000"/>
          </a:bodyPr>
          <a:lstStyle/>
          <a:p>
            <a:r>
              <a:rPr lang="en-US" dirty="0"/>
              <a:t>NSF Scope in CMS Muon Upgrades</a:t>
            </a:r>
          </a:p>
        </p:txBody>
      </p:sp>
      <p:grpSp>
        <p:nvGrpSpPr>
          <p:cNvPr id="5" name="Group 4">
            <a:extLst>
              <a:ext uri="{FF2B5EF4-FFF2-40B4-BE49-F238E27FC236}">
                <a16:creationId xmlns:a16="http://schemas.microsoft.com/office/drawing/2014/main" id="{66503978-1B90-1A41-9B79-C4496B901258}"/>
              </a:ext>
            </a:extLst>
          </p:cNvPr>
          <p:cNvGrpSpPr/>
          <p:nvPr/>
        </p:nvGrpSpPr>
        <p:grpSpPr>
          <a:xfrm>
            <a:off x="5557083" y="939540"/>
            <a:ext cx="3402945" cy="2336356"/>
            <a:chOff x="3041159" y="2670567"/>
            <a:chExt cx="6085859" cy="3661778"/>
          </a:xfrm>
        </p:grpSpPr>
        <p:grpSp>
          <p:nvGrpSpPr>
            <p:cNvPr id="6" name="Group 5">
              <a:extLst>
                <a:ext uri="{FF2B5EF4-FFF2-40B4-BE49-F238E27FC236}">
                  <a16:creationId xmlns:a16="http://schemas.microsoft.com/office/drawing/2014/main" id="{28965C5A-2ACE-BE44-97F7-C634B5420114}"/>
                </a:ext>
              </a:extLst>
            </p:cNvPr>
            <p:cNvGrpSpPr/>
            <p:nvPr/>
          </p:nvGrpSpPr>
          <p:grpSpPr>
            <a:xfrm>
              <a:off x="3111619" y="2670567"/>
              <a:ext cx="6015399" cy="3661778"/>
              <a:chOff x="3111619" y="2670567"/>
              <a:chExt cx="6015399" cy="3661778"/>
            </a:xfrm>
          </p:grpSpPr>
          <p:pic>
            <p:nvPicPr>
              <p:cNvPr id="9" name="Picture 8">
                <a:extLst>
                  <a:ext uri="{FF2B5EF4-FFF2-40B4-BE49-F238E27FC236}">
                    <a16:creationId xmlns:a16="http://schemas.microsoft.com/office/drawing/2014/main" id="{6EC29F33-6602-E14C-906E-FAC48B93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348" y="2670567"/>
                <a:ext cx="5995670" cy="2322963"/>
              </a:xfrm>
              <a:prstGeom prst="rect">
                <a:avLst/>
              </a:prstGeom>
            </p:spPr>
          </p:pic>
          <p:sp>
            <p:nvSpPr>
              <p:cNvPr id="10" name="Rectangle 9">
                <a:extLst>
                  <a:ext uri="{FF2B5EF4-FFF2-40B4-BE49-F238E27FC236}">
                    <a16:creationId xmlns:a16="http://schemas.microsoft.com/office/drawing/2014/main" id="{4E4BACEC-153B-9447-8146-0A25F8D5F8DD}"/>
                  </a:ext>
                </a:extLst>
              </p:cNvPr>
              <p:cNvSpPr/>
              <p:nvPr/>
            </p:nvSpPr>
            <p:spPr bwMode="auto">
              <a:xfrm>
                <a:off x="5401440" y="3083363"/>
                <a:ext cx="1866240" cy="276509"/>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endParaRPr lang="en-US" sz="800">
                  <a:latin typeface="Arial" charset="0"/>
                </a:endParaRPr>
              </a:p>
            </p:txBody>
          </p:sp>
          <p:sp>
            <p:nvSpPr>
              <p:cNvPr id="11" name="Rectangle 10">
                <a:extLst>
                  <a:ext uri="{FF2B5EF4-FFF2-40B4-BE49-F238E27FC236}">
                    <a16:creationId xmlns:a16="http://schemas.microsoft.com/office/drawing/2014/main" id="{3049FEF1-A7C9-6646-B263-9D45B9F50BD9}"/>
                  </a:ext>
                </a:extLst>
              </p:cNvPr>
              <p:cNvSpPr/>
              <p:nvPr/>
            </p:nvSpPr>
            <p:spPr bwMode="auto">
              <a:xfrm>
                <a:off x="7077307" y="2822359"/>
                <a:ext cx="1899653" cy="2171171"/>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endParaRPr lang="en-US" sz="800">
                  <a:latin typeface="Arial" charset="0"/>
                </a:endParaRPr>
              </a:p>
            </p:txBody>
          </p:sp>
          <p:sp>
            <p:nvSpPr>
              <p:cNvPr id="12" name="Rectangle 11">
                <a:extLst>
                  <a:ext uri="{FF2B5EF4-FFF2-40B4-BE49-F238E27FC236}">
                    <a16:creationId xmlns:a16="http://schemas.microsoft.com/office/drawing/2014/main" id="{6A16DB27-1D68-8A4F-BD2C-5DA8B0097568}"/>
                  </a:ext>
                </a:extLst>
              </p:cNvPr>
              <p:cNvSpPr/>
              <p:nvPr/>
            </p:nvSpPr>
            <p:spPr bwMode="auto">
              <a:xfrm>
                <a:off x="4977859" y="3772669"/>
                <a:ext cx="2289820" cy="404032"/>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endParaRPr lang="en-US" sz="800">
                  <a:latin typeface="Arial" charset="0"/>
                </a:endParaRPr>
              </a:p>
            </p:txBody>
          </p:sp>
          <p:sp>
            <p:nvSpPr>
              <p:cNvPr id="13" name="Rectangle 12">
                <a:extLst>
                  <a:ext uri="{FF2B5EF4-FFF2-40B4-BE49-F238E27FC236}">
                    <a16:creationId xmlns:a16="http://schemas.microsoft.com/office/drawing/2014/main" id="{70A7DA0A-B2B0-7048-B5A0-17933122B331}"/>
                  </a:ext>
                </a:extLst>
              </p:cNvPr>
              <p:cNvSpPr/>
              <p:nvPr/>
            </p:nvSpPr>
            <p:spPr bwMode="auto">
              <a:xfrm>
                <a:off x="3111619" y="5276648"/>
                <a:ext cx="2082460" cy="1055697"/>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r>
                  <a:rPr lang="en-US" sz="700" dirty="0">
                    <a:latin typeface="Arial" charset="0"/>
                  </a:rPr>
                  <a:t>In Peripheral Crates:</a:t>
                </a:r>
              </a:p>
              <a:p>
                <a:pPr defTabSz="414726" fontAlgn="base" hangingPunct="0">
                  <a:lnSpc>
                    <a:spcPct val="94000"/>
                  </a:lnSpc>
                  <a:spcBef>
                    <a:spcPct val="0"/>
                  </a:spcBef>
                  <a:spcAft>
                    <a:spcPct val="0"/>
                  </a:spcAft>
                  <a:buClr>
                    <a:srgbClr val="000000"/>
                  </a:buClr>
                  <a:buSzPct val="100000"/>
                </a:pPr>
                <a:r>
                  <a:rPr lang="en-US" sz="800" baseline="0" dirty="0"/>
                  <a:t>Replace</a:t>
                </a:r>
                <a:r>
                  <a:rPr lang="en-US" sz="800" dirty="0"/>
                  <a:t> DAQ mother boards (only) – one per chamber</a:t>
                </a:r>
                <a:endParaRPr lang="en-US" sz="700" dirty="0">
                  <a:latin typeface="Arial" charset="0"/>
                </a:endParaRPr>
              </a:p>
            </p:txBody>
          </p:sp>
          <p:sp>
            <p:nvSpPr>
              <p:cNvPr id="14" name="Rectangle 13">
                <a:extLst>
                  <a:ext uri="{FF2B5EF4-FFF2-40B4-BE49-F238E27FC236}">
                    <a16:creationId xmlns:a16="http://schemas.microsoft.com/office/drawing/2014/main" id="{A856A03C-748F-6E40-BC7E-6F56D83F06DB}"/>
                  </a:ext>
                </a:extLst>
              </p:cNvPr>
              <p:cNvSpPr/>
              <p:nvPr/>
            </p:nvSpPr>
            <p:spPr bwMode="auto">
              <a:xfrm>
                <a:off x="5401440" y="5254535"/>
                <a:ext cx="1589555" cy="841098"/>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r>
                  <a:rPr lang="en-US" sz="700" dirty="0">
                    <a:latin typeface="Arial" charset="0"/>
                  </a:rPr>
                  <a:t>Additional high bandwidth </a:t>
                </a:r>
                <a:r>
                  <a:rPr lang="en-US" sz="700">
                    <a:latin typeface="Arial" charset="0"/>
                  </a:rPr>
                  <a:t>optical fibers</a:t>
                </a:r>
                <a:endParaRPr lang="en-US" sz="700" dirty="0">
                  <a:latin typeface="Arial" charset="0"/>
                </a:endParaRPr>
              </a:p>
            </p:txBody>
          </p:sp>
          <p:sp>
            <p:nvSpPr>
              <p:cNvPr id="15" name="Rectangle 14">
                <a:extLst>
                  <a:ext uri="{FF2B5EF4-FFF2-40B4-BE49-F238E27FC236}">
                    <a16:creationId xmlns:a16="http://schemas.microsoft.com/office/drawing/2014/main" id="{23D622E1-7428-EC44-8D96-68CDFAEDFDB2}"/>
                  </a:ext>
                </a:extLst>
              </p:cNvPr>
              <p:cNvSpPr/>
              <p:nvPr/>
            </p:nvSpPr>
            <p:spPr bwMode="auto">
              <a:xfrm>
                <a:off x="7133282" y="5254534"/>
                <a:ext cx="1736734" cy="1055697"/>
              </a:xfrm>
              <a:prstGeom prst="rect">
                <a:avLst/>
              </a:prstGeom>
              <a:solidFill>
                <a:srgbClr val="FFFF00">
                  <a:alpha val="24000"/>
                </a:srgbClr>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45" tIns="41473" rIns="82945" bIns="41473" numCol="1" rtlCol="0" anchor="t" anchorCtr="0" compatLnSpc="1">
                <a:prstTxWarp prst="textNoShape">
                  <a:avLst/>
                </a:prstTxWarp>
              </a:bodyPr>
              <a:lstStyle/>
              <a:p>
                <a:pPr defTabSz="414726" fontAlgn="base" hangingPunct="0">
                  <a:lnSpc>
                    <a:spcPct val="94000"/>
                  </a:lnSpc>
                  <a:spcBef>
                    <a:spcPct val="0"/>
                  </a:spcBef>
                  <a:spcAft>
                    <a:spcPct val="0"/>
                  </a:spcAft>
                  <a:buClr>
                    <a:srgbClr val="000000"/>
                  </a:buClr>
                  <a:buSzPct val="100000"/>
                </a:pPr>
                <a:r>
                  <a:rPr lang="en-US" sz="700" dirty="0">
                    <a:latin typeface="Arial" charset="0"/>
                  </a:rPr>
                  <a:t>FED system is replaced with all new crates </a:t>
                </a:r>
                <a:r>
                  <a:rPr lang="en-US" sz="700">
                    <a:latin typeface="Arial" charset="0"/>
                  </a:rPr>
                  <a:t>and modules</a:t>
                </a:r>
                <a:endParaRPr lang="en-US" sz="700" dirty="0">
                  <a:latin typeface="Arial" charset="0"/>
                </a:endParaRPr>
              </a:p>
            </p:txBody>
          </p:sp>
        </p:grpSp>
        <p:sp>
          <p:nvSpPr>
            <p:cNvPr id="7" name="Rectangle 6">
              <a:extLst>
                <a:ext uri="{FF2B5EF4-FFF2-40B4-BE49-F238E27FC236}">
                  <a16:creationId xmlns:a16="http://schemas.microsoft.com/office/drawing/2014/main" id="{99DEBB54-D68E-8F4B-93ED-CE307437EF85}"/>
                </a:ext>
              </a:extLst>
            </p:cNvPr>
            <p:cNvSpPr/>
            <p:nvPr/>
          </p:nvSpPr>
          <p:spPr>
            <a:xfrm>
              <a:off x="3041159" y="2696487"/>
              <a:ext cx="3041161" cy="344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grpSp>
        <p:nvGrpSpPr>
          <p:cNvPr id="3" name="Group 2">
            <a:extLst>
              <a:ext uri="{FF2B5EF4-FFF2-40B4-BE49-F238E27FC236}">
                <a16:creationId xmlns:a16="http://schemas.microsoft.com/office/drawing/2014/main" id="{84418F2A-1ABD-8D48-9051-935D7097DA25}"/>
              </a:ext>
            </a:extLst>
          </p:cNvPr>
          <p:cNvGrpSpPr/>
          <p:nvPr/>
        </p:nvGrpSpPr>
        <p:grpSpPr>
          <a:xfrm>
            <a:off x="5342562" y="3429000"/>
            <a:ext cx="3533561" cy="3163307"/>
            <a:chOff x="6079780" y="3325645"/>
            <a:chExt cx="2851232" cy="2512808"/>
          </a:xfrm>
        </p:grpSpPr>
        <p:pic>
          <p:nvPicPr>
            <p:cNvPr id="16" name="Picture 15" descr="A close up of a sign&#10;&#10;Description automatically generated">
              <a:extLst>
                <a:ext uri="{FF2B5EF4-FFF2-40B4-BE49-F238E27FC236}">
                  <a16:creationId xmlns:a16="http://schemas.microsoft.com/office/drawing/2014/main" id="{130872BF-337E-144B-914C-8E4211724288}"/>
                </a:ext>
              </a:extLst>
            </p:cNvPr>
            <p:cNvPicPr>
              <a:picLocks noChangeAspect="1"/>
            </p:cNvPicPr>
            <p:nvPr/>
          </p:nvPicPr>
          <p:blipFill>
            <a:blip r:embed="rId3"/>
            <a:stretch>
              <a:fillRect/>
            </a:stretch>
          </p:blipFill>
          <p:spPr>
            <a:xfrm>
              <a:off x="7207135" y="3325645"/>
              <a:ext cx="1723877" cy="2512808"/>
            </a:xfrm>
            <a:prstGeom prst="rect">
              <a:avLst/>
            </a:prstGeom>
          </p:spPr>
        </p:pic>
        <p:pic>
          <p:nvPicPr>
            <p:cNvPr id="17" name="Picture 16">
              <a:extLst>
                <a:ext uri="{FF2B5EF4-FFF2-40B4-BE49-F238E27FC236}">
                  <a16:creationId xmlns:a16="http://schemas.microsoft.com/office/drawing/2014/main" id="{07E26579-0BCE-A941-86D7-CA135A6D5B6C}"/>
                </a:ext>
              </a:extLst>
            </p:cNvPr>
            <p:cNvPicPr/>
            <p:nvPr/>
          </p:nvPicPr>
          <p:blipFill rotWithShape="1">
            <a:blip r:embed="rId4"/>
            <a:srcRect l="-1" r="45373"/>
            <a:stretch/>
          </p:blipFill>
          <p:spPr>
            <a:xfrm>
              <a:off x="6079780" y="3447266"/>
              <a:ext cx="1221558" cy="1749379"/>
            </a:xfrm>
            <a:prstGeom prst="rect">
              <a:avLst/>
            </a:prstGeom>
          </p:spPr>
        </p:pic>
      </p:grpSp>
    </p:spTree>
    <p:extLst>
      <p:ext uri="{BB962C8B-B14F-4D97-AF65-F5344CB8AC3E}">
        <p14:creationId xmlns:p14="http://schemas.microsoft.com/office/powerpoint/2010/main" val="306332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4B9224-A0F8-45D9-A86E-228C093A31D0}"/>
              </a:ext>
            </a:extLst>
          </p:cNvPr>
          <p:cNvSpPr>
            <a:spLocks noGrp="1"/>
          </p:cNvSpPr>
          <p:nvPr>
            <p:ph idx="1"/>
          </p:nvPr>
        </p:nvSpPr>
        <p:spPr/>
        <p:txBody>
          <a:bodyPr>
            <a:normAutofit fontScale="92500" lnSpcReduction="10000"/>
          </a:bodyPr>
          <a:lstStyle/>
          <a:p>
            <a:r>
              <a:rPr lang="en-US" sz="2400" dirty="0"/>
              <a:t>The NSF scope in CMS </a:t>
            </a:r>
            <a:r>
              <a:rPr lang="en-US" sz="2400" dirty="0" err="1"/>
              <a:t>Muon</a:t>
            </a:r>
            <a:r>
              <a:rPr lang="en-US" sz="2400" dirty="0"/>
              <a:t> upgrades is focused on electronics complete with required firmware/software: </a:t>
            </a:r>
          </a:p>
          <a:p>
            <a:pPr lvl="1"/>
            <a:r>
              <a:rPr lang="en-US" sz="2000" dirty="0"/>
              <a:t>Upgrade of elements of the existing CSC electronics system </a:t>
            </a:r>
          </a:p>
          <a:p>
            <a:pPr lvl="1"/>
            <a:r>
              <a:rPr lang="en-US" sz="2000" dirty="0"/>
              <a:t>Construction of a part of the electronics readout system for two new GEM detectors</a:t>
            </a:r>
          </a:p>
          <a:p>
            <a:r>
              <a:rPr lang="en-US" sz="2400" dirty="0"/>
              <a:t>Technically well understood, includes several types of custom electronics boards plus backend based on ATCA standard</a:t>
            </a:r>
          </a:p>
          <a:p>
            <a:pPr lvl="1"/>
            <a:r>
              <a:rPr lang="en-US" sz="2000" dirty="0"/>
              <a:t>Custom boards well understood, similar to boards built in recent past, based on standard technologies (FPGA, optical links), recent prototypes in most cases </a:t>
            </a:r>
          </a:p>
          <a:p>
            <a:pPr lvl="1"/>
            <a:r>
              <a:rPr lang="en-US" sz="2000" dirty="0"/>
              <a:t>Backend will use a commonly developed CMS processor card</a:t>
            </a:r>
          </a:p>
          <a:p>
            <a:r>
              <a:rPr lang="en-US" sz="2400" dirty="0"/>
              <a:t>Modest number of interfaces and dependences</a:t>
            </a:r>
          </a:p>
          <a:p>
            <a:pPr lvl="1"/>
            <a:r>
              <a:rPr lang="en-US" sz="2000" dirty="0"/>
              <a:t>Interfaces are identified, continuously tracked, work in progress towards documenting agreements and placing under control</a:t>
            </a:r>
          </a:p>
          <a:p>
            <a:r>
              <a:rPr lang="en-US" sz="2400" dirty="0"/>
              <a:t>While there are challenges routinely expected from projects of this type, there are few technical risks</a:t>
            </a:r>
          </a:p>
          <a:p>
            <a:pPr lvl="1"/>
            <a:r>
              <a:rPr lang="en-US" sz="2000" dirty="0"/>
              <a:t>Those that exist are well understood and constantly monitored, mitigation in progress, response plans are well developed</a:t>
            </a:r>
          </a:p>
          <a:p>
            <a:endParaRPr lang="en-US" dirty="0"/>
          </a:p>
        </p:txBody>
      </p:sp>
      <p:sp>
        <p:nvSpPr>
          <p:cNvPr id="3" name="Title 2">
            <a:extLst>
              <a:ext uri="{FF2B5EF4-FFF2-40B4-BE49-F238E27FC236}">
                <a16:creationId xmlns:a16="http://schemas.microsoft.com/office/drawing/2014/main" id="{0B8538DC-582E-44E1-AF73-1C4F84E7F2B0}"/>
              </a:ext>
            </a:extLst>
          </p:cNvPr>
          <p:cNvSpPr>
            <a:spLocks noGrp="1"/>
          </p:cNvSpPr>
          <p:nvPr>
            <p:ph type="title"/>
          </p:nvPr>
        </p:nvSpPr>
        <p:spPr/>
        <p:txBody>
          <a:bodyPr/>
          <a:lstStyle/>
          <a:p>
            <a:r>
              <a:rPr lang="en-US" sz="4000" dirty="0"/>
              <a:t>Upgrade Scope Summary</a:t>
            </a:r>
          </a:p>
        </p:txBody>
      </p:sp>
    </p:spTree>
    <p:extLst>
      <p:ext uri="{BB962C8B-B14F-4D97-AF65-F5344CB8AC3E}">
        <p14:creationId xmlns:p14="http://schemas.microsoft.com/office/powerpoint/2010/main" val="51684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Title 2"/>
          <p:cNvSpPr>
            <a:spLocks noGrp="1"/>
          </p:cNvSpPr>
          <p:nvPr>
            <p:ph type="title"/>
          </p:nvPr>
        </p:nvSpPr>
        <p:spPr/>
        <p:txBody>
          <a:bodyPr/>
          <a:lstStyle/>
          <a:p>
            <a:r>
              <a:rPr lang="en-US" dirty="0"/>
              <a:t>Management Structure</a:t>
            </a:r>
          </a:p>
        </p:txBody>
      </p:sp>
      <p:sp>
        <p:nvSpPr>
          <p:cNvPr id="6" name="Content Placeholder 1"/>
          <p:cNvSpPr txBox="1">
            <a:spLocks/>
          </p:cNvSpPr>
          <p:nvPr/>
        </p:nvSpPr>
        <p:spPr>
          <a:xfrm>
            <a:off x="579237" y="1124673"/>
            <a:ext cx="7886700" cy="5521124"/>
          </a:xfrm>
          <a:prstGeom prst="rect">
            <a:avLst/>
          </a:prstGeom>
        </p:spPr>
        <p:txBody>
          <a:bodyPr>
            <a:normAutofit/>
          </a:bodyPr>
          <a:lstStyle>
            <a:lvl1pPr marL="228600" indent="-228600" algn="l" defTabSz="914400" rtl="0" eaLnBrk="1" latinLnBrk="0" hangingPunct="1">
              <a:lnSpc>
                <a:spcPct val="90000"/>
              </a:lnSpc>
              <a:spcBef>
                <a:spcPts val="1000"/>
              </a:spcBef>
              <a:buClr>
                <a:srgbClr val="FF0000"/>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SzPct val="90000"/>
              <a:buFont typeface="Wingdings" charset="2"/>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SzPct val="8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6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lvl="1"/>
            <a:endParaRPr lang="en-US" dirty="0"/>
          </a:p>
          <a:p>
            <a:pPr lvl="1"/>
            <a:endParaRPr lang="en-US" dirty="0"/>
          </a:p>
        </p:txBody>
      </p:sp>
      <p:pic>
        <p:nvPicPr>
          <p:cNvPr id="10" name="Picture 9">
            <a:extLst>
              <a:ext uri="{FF2B5EF4-FFF2-40B4-BE49-F238E27FC236}">
                <a16:creationId xmlns:a16="http://schemas.microsoft.com/office/drawing/2014/main" id="{67DCBCDE-30E3-2142-ACA8-D4F8C2B47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65" y="1743174"/>
            <a:ext cx="7674535" cy="4205279"/>
          </a:xfrm>
          <a:prstGeom prst="rect">
            <a:avLst/>
          </a:prstGeom>
        </p:spPr>
      </p:pic>
      <p:sp>
        <p:nvSpPr>
          <p:cNvPr id="11" name="Content Placeholder 1">
            <a:extLst>
              <a:ext uri="{FF2B5EF4-FFF2-40B4-BE49-F238E27FC236}">
                <a16:creationId xmlns:a16="http://schemas.microsoft.com/office/drawing/2014/main" id="{BC0C913C-B6F0-B64A-98FC-F0DB1AF059F1}"/>
              </a:ext>
            </a:extLst>
          </p:cNvPr>
          <p:cNvSpPr txBox="1">
            <a:spLocks/>
          </p:cNvSpPr>
          <p:nvPr/>
        </p:nvSpPr>
        <p:spPr>
          <a:xfrm>
            <a:off x="579237" y="1124673"/>
            <a:ext cx="7886700" cy="552112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rgbClr val="FF0000"/>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SzPct val="90000"/>
              <a:buFont typeface="Wingdings" charset="2"/>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SzPct val="80000"/>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6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OBS (Organizational Breakdown Structure) mirrors the WBS</a:t>
            </a:r>
          </a:p>
          <a:p>
            <a:pPr lvl="1"/>
            <a:r>
              <a:rPr lang="en-US" dirty="0"/>
              <a:t>Remains the same for construction</a:t>
            </a:r>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Level-3 Managers and System engineers:</a:t>
            </a:r>
          </a:p>
          <a:p>
            <a:pPr lvl="1"/>
            <a:r>
              <a:rPr lang="en-US" dirty="0"/>
              <a:t>CSC:   D. Wood (L3, NEU), M. </a:t>
            </a:r>
            <a:r>
              <a:rPr lang="en-US" dirty="0" err="1"/>
              <a:t>Matveev</a:t>
            </a:r>
            <a:r>
              <a:rPr lang="en-US" dirty="0"/>
              <a:t> (SE, Rice) </a:t>
            </a:r>
          </a:p>
          <a:p>
            <a:pPr lvl="1"/>
            <a:r>
              <a:rPr lang="en-US" dirty="0"/>
              <a:t>GEM: K. Black (L3, Wisconsin) S. </a:t>
            </a:r>
            <a:r>
              <a:rPr lang="en-US" dirty="0" err="1"/>
              <a:t>Goadhouse</a:t>
            </a:r>
            <a:r>
              <a:rPr lang="en-US" dirty="0"/>
              <a:t> (SE, Virginia)</a:t>
            </a:r>
          </a:p>
        </p:txBody>
      </p:sp>
      <p:sp>
        <p:nvSpPr>
          <p:cNvPr id="9" name="TextBox 8">
            <a:extLst>
              <a:ext uri="{FF2B5EF4-FFF2-40B4-BE49-F238E27FC236}">
                <a16:creationId xmlns:a16="http://schemas.microsoft.com/office/drawing/2014/main" id="{C370F200-8DFF-9244-BB54-30C0E5C1626D}"/>
              </a:ext>
            </a:extLst>
          </p:cNvPr>
          <p:cNvSpPr txBox="1"/>
          <p:nvPr/>
        </p:nvSpPr>
        <p:spPr>
          <a:xfrm>
            <a:off x="7472855" y="590837"/>
            <a:ext cx="1575531" cy="369332"/>
          </a:xfrm>
          <a:prstGeom prst="rect">
            <a:avLst/>
          </a:prstGeom>
          <a:noFill/>
        </p:spPr>
        <p:txBody>
          <a:bodyPr wrap="square" rtlCol="0">
            <a:spAutoFit/>
          </a:bodyPr>
          <a:lstStyle/>
          <a:p>
            <a:r>
              <a:rPr lang="en-US" dirty="0">
                <a:solidFill>
                  <a:srgbClr val="7030A0"/>
                </a:solidFill>
              </a:rPr>
              <a:t>Charge: 2a</a:t>
            </a:r>
          </a:p>
        </p:txBody>
      </p:sp>
    </p:spTree>
    <p:extLst>
      <p:ext uri="{BB962C8B-B14F-4D97-AF65-F5344CB8AC3E}">
        <p14:creationId xmlns:p14="http://schemas.microsoft.com/office/powerpoint/2010/main" val="394928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lnSpcReduction="10000"/>
          </a:bodyPr>
          <a:lstStyle/>
          <a:p>
            <a:r>
              <a:rPr lang="en-US" dirty="0"/>
              <a:t>Key project deliverables for the CSC Off-chamber electronics upgrade:</a:t>
            </a:r>
          </a:p>
          <a:p>
            <a:pPr lvl="2"/>
            <a:r>
              <a:rPr lang="en-US" dirty="0"/>
              <a:t>ODMBv2 Boards receiving optical data from CSC on-chamber electronics:</a:t>
            </a:r>
          </a:p>
          <a:p>
            <a:pPr lvl="3"/>
            <a:r>
              <a:rPr lang="en-US" dirty="0"/>
              <a:t>180 Optical DAQ Boards (ODMBv2) for the CSC chambers, capable of transmitting data at &gt;10 </a:t>
            </a:r>
            <a:r>
              <a:rPr lang="en-US" dirty="0" err="1"/>
              <a:t>Gbps</a:t>
            </a:r>
            <a:r>
              <a:rPr lang="en-US" dirty="0"/>
              <a:t> each, complete with firmware and control software, tested and delivered to CERN</a:t>
            </a:r>
          </a:p>
          <a:p>
            <a:pPr lvl="2"/>
            <a:r>
              <a:rPr lang="en-US" dirty="0"/>
              <a:t>Backend (FED = Front End Driver) system receiving data from DMB/ODMB boards, processing, concentrating and transmitting event data to CMS central DAQ and optical links</a:t>
            </a:r>
          </a:p>
          <a:p>
            <a:pPr lvl="3"/>
            <a:r>
              <a:rPr lang="en-US" dirty="0"/>
              <a:t>2 ATCA crates with power supplies and control cards, tested and delivered to CERN</a:t>
            </a:r>
          </a:p>
          <a:p>
            <a:pPr lvl="3"/>
            <a:r>
              <a:rPr lang="en-US" dirty="0"/>
              <a:t>12 high power/bandwidth standard CMS ATCA processing cards complete with firmware and control software, tested and delivered to CERN</a:t>
            </a:r>
          </a:p>
          <a:p>
            <a:pPr lvl="3"/>
            <a:r>
              <a:rPr lang="en-US" dirty="0"/>
              <a:t>2 standard CMS ATCA clock/interface cards (one per crate) complete with firmware and control software, tested and delivered to CERN </a:t>
            </a:r>
          </a:p>
          <a:p>
            <a:pPr lvl="3"/>
            <a:r>
              <a:rPr lang="en-US" dirty="0"/>
              <a:t>120 12-fiber bundles of optical fibers connecting original DMB &amp; new ODMBv2 boards to the backend, tested and delivered to CERN</a:t>
            </a:r>
          </a:p>
          <a:p>
            <a:pPr lvl="2"/>
            <a:r>
              <a:rPr lang="en-US" dirty="0"/>
              <a:t>Operational spares and a test-stand at CERN</a:t>
            </a:r>
          </a:p>
        </p:txBody>
      </p:sp>
      <p:sp>
        <p:nvSpPr>
          <p:cNvPr id="7" name="Title 6"/>
          <p:cNvSpPr>
            <a:spLocks noGrp="1"/>
          </p:cNvSpPr>
          <p:nvPr>
            <p:ph type="title"/>
          </p:nvPr>
        </p:nvSpPr>
        <p:spPr/>
        <p:txBody>
          <a:bodyPr/>
          <a:lstStyle/>
          <a:p>
            <a:r>
              <a:rPr lang="en-US" sz="3600" dirty="0"/>
              <a:t>CSC Upgrade: Deliverables</a:t>
            </a:r>
          </a:p>
        </p:txBody>
      </p:sp>
    </p:spTree>
    <p:extLst>
      <p:ext uri="{BB962C8B-B14F-4D97-AF65-F5344CB8AC3E}">
        <p14:creationId xmlns:p14="http://schemas.microsoft.com/office/powerpoint/2010/main" val="720620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64438</TotalTime>
  <Words>5373</Words>
  <Application>Microsoft Macintosh PowerPoint</Application>
  <PresentationFormat>On-screen Show (4:3)</PresentationFormat>
  <Paragraphs>703</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Helvetica</vt:lpstr>
      <vt:lpstr>Helvetica Neue</vt:lpstr>
      <vt:lpstr>Symbol</vt:lpstr>
      <vt:lpstr>Wingdings</vt:lpstr>
      <vt:lpstr>Office Theme</vt:lpstr>
      <vt:lpstr>Endcap Muons</vt:lpstr>
      <vt:lpstr>Outline</vt:lpstr>
      <vt:lpstr>Key Biographical Sketches</vt:lpstr>
      <vt:lpstr>HL-LHC Upgrade Overview </vt:lpstr>
      <vt:lpstr>CMS Muon Upgrade Scope</vt:lpstr>
      <vt:lpstr>NSF Scope in CMS Muon Upgrades</vt:lpstr>
      <vt:lpstr>Upgrade Scope Summary</vt:lpstr>
      <vt:lpstr>Management Structure</vt:lpstr>
      <vt:lpstr>CSC Upgrade: Deliverables</vt:lpstr>
      <vt:lpstr>GEM Upgrade: Deliverables</vt:lpstr>
      <vt:lpstr>Budget Summary</vt:lpstr>
      <vt:lpstr>Muon Summary Schedule</vt:lpstr>
      <vt:lpstr>Muon R&amp;D Spending</vt:lpstr>
      <vt:lpstr>Progress Summary: CSC ODMB</vt:lpstr>
      <vt:lpstr>CSC ODMB7: Radiation Testing</vt:lpstr>
      <vt:lpstr>CSC LS-2 Upgrades</vt:lpstr>
      <vt:lpstr>Progress Summary: GEM GE21</vt:lpstr>
      <vt:lpstr>GEM GE21: Optohybrid Board</vt:lpstr>
      <vt:lpstr>GE21 Optical Fiber System</vt:lpstr>
      <vt:lpstr>Progress Summary: GEM ME0</vt:lpstr>
      <vt:lpstr>EVM Summary</vt:lpstr>
      <vt:lpstr>EVM Summary: Cost/Schedule</vt:lpstr>
      <vt:lpstr>EVM Summary: Milestones</vt:lpstr>
      <vt:lpstr>Covid Impacts</vt:lpstr>
      <vt:lpstr>Plans for FY2022 and iCMS Updates</vt:lpstr>
      <vt:lpstr>QA/QC Implementation</vt:lpstr>
      <vt:lpstr>QA/QC Implementation</vt:lpstr>
      <vt:lpstr>QA/QC Implementation</vt:lpstr>
      <vt:lpstr>Summary</vt:lpstr>
      <vt:lpstr>Additional Information</vt:lpstr>
      <vt:lpstr>GE21 and MREFC Risk Evolution</vt:lpstr>
      <vt:lpstr>GE21 OH: Risk Evolution</vt:lpstr>
      <vt:lpstr>GE21: iCMS Risk Register</vt:lpstr>
      <vt:lpstr>GE21: iCMS Risk Register 1/2</vt:lpstr>
      <vt:lpstr>GE21: iCMS Risk Register – 2/2</vt:lpstr>
      <vt:lpstr>GE21 iCMS Schedule</vt:lpstr>
      <vt:lpstr>References</vt:lpstr>
      <vt:lpstr>R&amp;D Milestones</vt:lpstr>
      <vt:lpstr>Muon Dates (Cartoon Schedule)</vt:lpstr>
      <vt:lpstr>Schedule Summary (at FDR)</vt:lpstr>
      <vt:lpstr>Budget Summary (at FDR)</vt:lpstr>
      <vt:lpstr>BCR 130: Non-COVID</vt:lpstr>
      <vt:lpstr>BCR 127: COVID Impact</vt:lpstr>
      <vt:lpstr>BCR 115: FY21 Realignment</vt:lpstr>
      <vt:lpstr>BCR 101: Clerical Fixes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 Ryd</dc:creator>
  <cp:lastModifiedBy>Alexei N Safonov</cp:lastModifiedBy>
  <cp:revision>751</cp:revision>
  <cp:lastPrinted>2020-04-17T01:57:39Z</cp:lastPrinted>
  <dcterms:created xsi:type="dcterms:W3CDTF">2017-07-25T08:55:25Z</dcterms:created>
  <dcterms:modified xsi:type="dcterms:W3CDTF">2021-08-25T18:45:33Z</dcterms:modified>
</cp:coreProperties>
</file>