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
  </p:notesMasterIdLst>
  <p:sldIdLst>
    <p:sldId id="266" r:id="rId2"/>
  </p:sldIdLst>
  <p:sldSz cx="43891200" cy="32918400"/>
  <p:notesSz cx="6858000" cy="9144000"/>
  <p:defaultTextStyle>
    <a:defPPr>
      <a:defRPr lang="en-US"/>
    </a:defPPr>
    <a:lvl1pPr algn="l" defTabSz="2349434" rtl="0" fontAlgn="base">
      <a:spcBef>
        <a:spcPct val="0"/>
      </a:spcBef>
      <a:spcAft>
        <a:spcPct val="0"/>
      </a:spcAft>
      <a:defRPr sz="9200" kern="1200">
        <a:solidFill>
          <a:schemeClr val="tx1"/>
        </a:solidFill>
        <a:latin typeface="Calibri" charset="0"/>
        <a:ea typeface="ＭＳ Ｐゴシック" charset="0"/>
        <a:cs typeface="Geneva" charset="0"/>
      </a:defRPr>
    </a:lvl1pPr>
    <a:lvl2pPr marL="2349434" indent="-1834489" algn="l" defTabSz="2349434" rtl="0" fontAlgn="base">
      <a:spcBef>
        <a:spcPct val="0"/>
      </a:spcBef>
      <a:spcAft>
        <a:spcPct val="0"/>
      </a:spcAft>
      <a:defRPr sz="9200" kern="1200">
        <a:solidFill>
          <a:schemeClr val="tx1"/>
        </a:solidFill>
        <a:latin typeface="Calibri" charset="0"/>
        <a:ea typeface="ＭＳ Ｐゴシック" charset="0"/>
        <a:cs typeface="Geneva" charset="0"/>
      </a:defRPr>
    </a:lvl2pPr>
    <a:lvl3pPr marL="4700656" indent="-3670767" algn="l" defTabSz="2349434" rtl="0" fontAlgn="base">
      <a:spcBef>
        <a:spcPct val="0"/>
      </a:spcBef>
      <a:spcAft>
        <a:spcPct val="0"/>
      </a:spcAft>
      <a:defRPr sz="9200" kern="1200">
        <a:solidFill>
          <a:schemeClr val="tx1"/>
        </a:solidFill>
        <a:latin typeface="Calibri" charset="0"/>
        <a:ea typeface="ＭＳ Ｐゴシック" charset="0"/>
        <a:cs typeface="Geneva" charset="0"/>
      </a:defRPr>
    </a:lvl3pPr>
    <a:lvl4pPr marL="7051877" indent="-5507044" algn="l" defTabSz="2349434" rtl="0" fontAlgn="base">
      <a:spcBef>
        <a:spcPct val="0"/>
      </a:spcBef>
      <a:spcAft>
        <a:spcPct val="0"/>
      </a:spcAft>
      <a:defRPr sz="9200" kern="1200">
        <a:solidFill>
          <a:schemeClr val="tx1"/>
        </a:solidFill>
        <a:latin typeface="Calibri" charset="0"/>
        <a:ea typeface="ＭＳ Ｐゴシック" charset="0"/>
        <a:cs typeface="Geneva" charset="0"/>
      </a:defRPr>
    </a:lvl4pPr>
    <a:lvl5pPr marL="9403099" indent="-7343322" algn="l" defTabSz="2349434" rtl="0" fontAlgn="base">
      <a:spcBef>
        <a:spcPct val="0"/>
      </a:spcBef>
      <a:spcAft>
        <a:spcPct val="0"/>
      </a:spcAft>
      <a:defRPr sz="9200" kern="1200">
        <a:solidFill>
          <a:schemeClr val="tx1"/>
        </a:solidFill>
        <a:latin typeface="Calibri" charset="0"/>
        <a:ea typeface="ＭＳ Ｐゴシック" charset="0"/>
        <a:cs typeface="Geneva" charset="0"/>
      </a:defRPr>
    </a:lvl5pPr>
    <a:lvl6pPr marL="2574722" algn="l" defTabSz="514944" rtl="0" eaLnBrk="1" latinLnBrk="0" hangingPunct="1">
      <a:defRPr sz="9200" kern="1200">
        <a:solidFill>
          <a:schemeClr val="tx1"/>
        </a:solidFill>
        <a:latin typeface="Calibri" charset="0"/>
        <a:ea typeface="ＭＳ Ｐゴシック" charset="0"/>
        <a:cs typeface="Geneva" charset="0"/>
      </a:defRPr>
    </a:lvl6pPr>
    <a:lvl7pPr marL="3089666" algn="l" defTabSz="514944" rtl="0" eaLnBrk="1" latinLnBrk="0" hangingPunct="1">
      <a:defRPr sz="9200" kern="1200">
        <a:solidFill>
          <a:schemeClr val="tx1"/>
        </a:solidFill>
        <a:latin typeface="Calibri" charset="0"/>
        <a:ea typeface="ＭＳ Ｐゴシック" charset="0"/>
        <a:cs typeface="Geneva" charset="0"/>
      </a:defRPr>
    </a:lvl7pPr>
    <a:lvl8pPr marL="3604611" algn="l" defTabSz="514944" rtl="0" eaLnBrk="1" latinLnBrk="0" hangingPunct="1">
      <a:defRPr sz="9200" kern="1200">
        <a:solidFill>
          <a:schemeClr val="tx1"/>
        </a:solidFill>
        <a:latin typeface="Calibri" charset="0"/>
        <a:ea typeface="ＭＳ Ｐゴシック" charset="0"/>
        <a:cs typeface="Geneva" charset="0"/>
      </a:defRPr>
    </a:lvl8pPr>
    <a:lvl9pPr marL="4119555" algn="l" defTabSz="514944" rtl="0" eaLnBrk="1" latinLnBrk="0" hangingPunct="1">
      <a:defRPr sz="9200" kern="1200">
        <a:solidFill>
          <a:schemeClr val="tx1"/>
        </a:solidFill>
        <a:latin typeface="Calibri" charset="0"/>
        <a:ea typeface="ＭＳ Ｐゴシック" charset="0"/>
        <a:cs typeface="Geneva" charset="0"/>
      </a:defRPr>
    </a:lvl9pPr>
  </p:defaultTextStyle>
  <p:extLst>
    <p:ext uri="{EFAFB233-063F-42B5-8137-9DF3F51BA10A}">
      <p15:sldGuideLst xmlns:p15="http://schemas.microsoft.com/office/powerpoint/2012/main">
        <p15:guide id="1" orient="horz" pos="3734">
          <p15:clr>
            <a:srgbClr val="A4A3A4"/>
          </p15:clr>
        </p15:guide>
        <p15:guide id="2" orient="horz" pos="6908">
          <p15:clr>
            <a:srgbClr val="A4A3A4"/>
          </p15:clr>
        </p15:guide>
        <p15:guide id="3" orient="horz" pos="10821">
          <p15:clr>
            <a:srgbClr val="A4A3A4"/>
          </p15:clr>
        </p15:guide>
        <p15:guide id="4" orient="horz" pos="6489">
          <p15:clr>
            <a:srgbClr val="A4A3A4"/>
          </p15:clr>
        </p15:guide>
        <p15:guide id="5" orient="horz" pos="18784">
          <p15:clr>
            <a:srgbClr val="A4A3A4"/>
          </p15:clr>
        </p15:guide>
        <p15:guide id="6" orient="horz" pos="14174">
          <p15:clr>
            <a:srgbClr val="A4A3A4"/>
          </p15:clr>
        </p15:guide>
        <p15:guide id="7" orient="horz" pos="3322">
          <p15:clr>
            <a:srgbClr val="A4A3A4"/>
          </p15:clr>
        </p15:guide>
        <p15:guide id="8" orient="horz" pos="11217">
          <p15:clr>
            <a:srgbClr val="A4A3A4"/>
          </p15:clr>
        </p15:guide>
        <p15:guide id="9" pos="794">
          <p15:clr>
            <a:srgbClr val="A4A3A4"/>
          </p15:clr>
        </p15:guide>
        <p15:guide id="10" pos="26805">
          <p15:clr>
            <a:srgbClr val="A4A3A4"/>
          </p15:clr>
        </p15:guide>
        <p15:guide id="11" pos="12134">
          <p15:clr>
            <a:srgbClr val="A4A3A4"/>
          </p15:clr>
        </p15:guide>
        <p15:guide id="12" pos="19128">
          <p15:clr>
            <a:srgbClr val="A4A3A4"/>
          </p15:clr>
        </p15:guide>
        <p15:guide id="13" pos="18373">
          <p15:clr>
            <a:srgbClr val="A4A3A4"/>
          </p15:clr>
        </p15:guide>
        <p15:guide id="14" pos="1288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tt" initials="b" lastIdx="20" clrIdx="0">
    <p:extLst>
      <p:ext uri="{19B8F6BF-5375-455C-9EA6-DF929625EA0E}">
        <p15:presenceInfo xmlns:p15="http://schemas.microsoft.com/office/powerpoint/2012/main" userId="brett" providerId="None"/>
      </p:ext>
    </p:extLst>
  </p:cmAuthor>
  <p:cmAuthor id="2" name="Sergey Koshelev" initials="SK" lastIdx="17" clrIdx="1">
    <p:extLst>
      <p:ext uri="{19B8F6BF-5375-455C-9EA6-DF929625EA0E}">
        <p15:presenceInfo xmlns:p15="http://schemas.microsoft.com/office/powerpoint/2012/main" userId="S::koshelev@services.fnal.gov::f05048ab-5cf7-46f9-9c8e-242df4e478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0" autoAdjust="0"/>
    <p:restoredTop sz="94663"/>
  </p:normalViewPr>
  <p:slideViewPr>
    <p:cSldViewPr snapToGrid="0" snapToObjects="1">
      <p:cViewPr>
        <p:scale>
          <a:sx n="20" d="100"/>
          <a:sy n="20" d="100"/>
        </p:scale>
        <p:origin x="48" y="-1644"/>
      </p:cViewPr>
      <p:guideLst>
        <p:guide orient="horz" pos="3734"/>
        <p:guide orient="horz" pos="6908"/>
        <p:guide orient="horz" pos="10821"/>
        <p:guide orient="horz" pos="6489"/>
        <p:guide orient="horz" pos="18784"/>
        <p:guide orient="horz" pos="14174"/>
        <p:guide orient="horz" pos="3322"/>
        <p:guide orient="horz" pos="11217"/>
        <p:guide pos="794"/>
        <p:guide pos="26805"/>
        <p:guide pos="12134"/>
        <p:guide pos="19128"/>
        <p:guide pos="18373"/>
        <p:guide pos="12886"/>
      </p:guideLst>
    </p:cSldViewPr>
  </p:slideViewPr>
  <p:notesTextViewPr>
    <p:cViewPr>
      <p:scale>
        <a:sx n="100" d="100"/>
        <a:sy n="100" d="100"/>
      </p:scale>
      <p:origin x="0" y="-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800FB-2C74-4FA6-B3F6-5FCD6F95BBC5}" type="datetimeFigureOut">
              <a:rPr lang="en-US" smtClean="0"/>
              <a:t>8/5/2021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DB34B-844C-4013-B215-6EE34A810BC6}" type="slidenum">
              <a:rPr lang="en-US" smtClean="0"/>
              <a:t>‹#›</a:t>
            </a:fld>
            <a:endParaRPr lang="en-US"/>
          </a:p>
        </p:txBody>
      </p:sp>
    </p:spTree>
    <p:extLst>
      <p:ext uri="{BB962C8B-B14F-4D97-AF65-F5344CB8AC3E}">
        <p14:creationId xmlns:p14="http://schemas.microsoft.com/office/powerpoint/2010/main" val="1978923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dirty="0">
                <a:solidFill>
                  <a:srgbClr val="444444"/>
                </a:solidFill>
                <a:effectLst/>
                <a:latin typeface="Arial" panose="020B0604020202020204" pitchFamily="34" charset="0"/>
              </a:rPr>
              <a:t>This manuscript has been authored by Fermi Research Alliance, LLC under Contract No. DE-AC02-07CH11359 with the U.S. Department of Energy, Office of Science, Office of High Energy Physics.</a:t>
            </a:r>
            <a:endParaRPr lang="en-US" dirty="0"/>
          </a:p>
        </p:txBody>
      </p:sp>
      <p:sp>
        <p:nvSpPr>
          <p:cNvPr id="4" name="Slide Number Placeholder 3"/>
          <p:cNvSpPr>
            <a:spLocks noGrp="1"/>
          </p:cNvSpPr>
          <p:nvPr>
            <p:ph type="sldNum" sz="quarter" idx="5"/>
          </p:nvPr>
        </p:nvSpPr>
        <p:spPr/>
        <p:txBody>
          <a:bodyPr/>
          <a:lstStyle/>
          <a:p>
            <a:fld id="{E58DB34B-844C-4013-B215-6EE34A810BC6}" type="slidenum">
              <a:rPr lang="en-US" smtClean="0"/>
              <a:t>1</a:t>
            </a:fld>
            <a:endParaRPr lang="en-US"/>
          </a:p>
        </p:txBody>
      </p:sp>
    </p:spTree>
    <p:extLst>
      <p:ext uri="{BB962C8B-B14F-4D97-AF65-F5344CB8AC3E}">
        <p14:creationId xmlns:p14="http://schemas.microsoft.com/office/powerpoint/2010/main" val="2763855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olumn even">
    <p:spTree>
      <p:nvGrpSpPr>
        <p:cNvPr id="1" name=""/>
        <p:cNvGrpSpPr/>
        <p:nvPr/>
      </p:nvGrpSpPr>
      <p:grpSpPr>
        <a:xfrm>
          <a:off x="0" y="0"/>
          <a:ext cx="0" cy="0"/>
          <a:chOff x="0" y="0"/>
          <a:chExt cx="0" cy="0"/>
        </a:xfrm>
      </p:grpSpPr>
      <p:sp>
        <p:nvSpPr>
          <p:cNvPr id="3" name="Picture Placeholder 37"/>
          <p:cNvSpPr>
            <a:spLocks noGrp="1"/>
          </p:cNvSpPr>
          <p:nvPr>
            <p:ph type="pic" sz="quarter" idx="21"/>
          </p:nvPr>
        </p:nvSpPr>
        <p:spPr>
          <a:xfrm>
            <a:off x="1327668" y="27655584"/>
            <a:ext cx="1868605" cy="1719517"/>
          </a:xfrm>
          <a:prstGeom prst="rect">
            <a:avLst/>
          </a:prstGeom>
        </p:spPr>
        <p:txBody>
          <a:bodyPr vert="horz" lIns="102989" tIns="51494" rIns="102989" bIns="51494"/>
          <a:lstStyle/>
          <a:p>
            <a:r>
              <a:rPr lang="en-US"/>
              <a:t>Click icon to add picture</a:t>
            </a:r>
            <a:endParaRPr lang="en-US" dirty="0"/>
          </a:p>
        </p:txBody>
      </p:sp>
      <p:sp>
        <p:nvSpPr>
          <p:cNvPr id="4" name="Picture Placeholder 37"/>
          <p:cNvSpPr>
            <a:spLocks noGrp="1"/>
          </p:cNvSpPr>
          <p:nvPr>
            <p:ph type="pic" sz="quarter" idx="22"/>
          </p:nvPr>
        </p:nvSpPr>
        <p:spPr>
          <a:xfrm>
            <a:off x="9100139" y="27655584"/>
            <a:ext cx="1868605" cy="1719517"/>
          </a:xfrm>
          <a:prstGeom prst="rect">
            <a:avLst/>
          </a:prstGeom>
        </p:spPr>
        <p:txBody>
          <a:bodyPr vert="horz" lIns="102989" tIns="51494" rIns="102989" bIns="51494"/>
          <a:lstStyle/>
          <a:p>
            <a:r>
              <a:rPr lang="en-US"/>
              <a:t>Click icon to add picture</a:t>
            </a:r>
            <a:endParaRPr lang="en-US" dirty="0"/>
          </a:p>
        </p:txBody>
      </p:sp>
      <p:sp>
        <p:nvSpPr>
          <p:cNvPr id="5" name="Picture Placeholder 37"/>
          <p:cNvSpPr>
            <a:spLocks noGrp="1"/>
          </p:cNvSpPr>
          <p:nvPr>
            <p:ph type="pic" sz="quarter" idx="23"/>
          </p:nvPr>
        </p:nvSpPr>
        <p:spPr>
          <a:xfrm>
            <a:off x="3915011" y="27655584"/>
            <a:ext cx="1868605" cy="1719517"/>
          </a:xfrm>
          <a:prstGeom prst="rect">
            <a:avLst/>
          </a:prstGeom>
        </p:spPr>
        <p:txBody>
          <a:bodyPr vert="horz" lIns="102989" tIns="51494" rIns="102989" bIns="51494"/>
          <a:lstStyle/>
          <a:p>
            <a:r>
              <a:rPr lang="en-US"/>
              <a:t>Click icon to add picture</a:t>
            </a:r>
            <a:endParaRPr lang="en-US" dirty="0"/>
          </a:p>
        </p:txBody>
      </p:sp>
      <p:sp>
        <p:nvSpPr>
          <p:cNvPr id="6" name="Picture Placeholder 37"/>
          <p:cNvSpPr>
            <a:spLocks noGrp="1"/>
          </p:cNvSpPr>
          <p:nvPr>
            <p:ph type="pic" sz="quarter" idx="24"/>
          </p:nvPr>
        </p:nvSpPr>
        <p:spPr>
          <a:xfrm>
            <a:off x="6535126" y="27655584"/>
            <a:ext cx="1868605" cy="1719517"/>
          </a:xfrm>
          <a:prstGeom prst="rect">
            <a:avLst/>
          </a:prstGeom>
        </p:spPr>
        <p:txBody>
          <a:bodyPr vert="horz" lIns="102989" tIns="51494" rIns="102989" bIns="51494"/>
          <a:lstStyle/>
          <a:p>
            <a:r>
              <a:rPr lang="en-US"/>
              <a:t>Click icon to add picture</a:t>
            </a:r>
            <a:endParaRPr lang="en-US" dirty="0"/>
          </a:p>
        </p:txBody>
      </p:sp>
      <p:sp>
        <p:nvSpPr>
          <p:cNvPr id="7" name="Text Placeholder 45"/>
          <p:cNvSpPr>
            <a:spLocks noGrp="1"/>
          </p:cNvSpPr>
          <p:nvPr>
            <p:ph type="body" sz="quarter" idx="25"/>
          </p:nvPr>
        </p:nvSpPr>
        <p:spPr>
          <a:xfrm>
            <a:off x="1344881" y="738446"/>
            <a:ext cx="41206517" cy="2962621"/>
          </a:xfrm>
          <a:prstGeom prst="rect">
            <a:avLst/>
          </a:prstGeom>
        </p:spPr>
        <p:txBody>
          <a:bodyPr vert="horz" lIns="102989" tIns="51494" rIns="102989" bIns="51494"/>
          <a:lstStyle>
            <a:lvl1pPr marL="0" indent="0">
              <a:buFontTx/>
              <a:buNone/>
              <a:defRPr sz="11000" b="1" i="0" baseline="0">
                <a:solidFill>
                  <a:schemeClr val="bg1"/>
                </a:solidFill>
                <a:latin typeface="Helvetica"/>
              </a:defRPr>
            </a:lvl1pPr>
            <a:lvl2pPr marL="514944" indent="0">
              <a:buFontTx/>
              <a:buNone/>
              <a:defRPr sz="15800" b="1" i="0" baseline="0">
                <a:solidFill>
                  <a:schemeClr val="bg1"/>
                </a:solidFill>
                <a:latin typeface="Helvetica"/>
              </a:defRPr>
            </a:lvl2pPr>
            <a:lvl3pPr marL="1029889" indent="0">
              <a:buFontTx/>
              <a:buNone/>
              <a:defRPr sz="15800" b="1" i="0" baseline="0">
                <a:solidFill>
                  <a:schemeClr val="bg1"/>
                </a:solidFill>
                <a:latin typeface="Helvetica"/>
              </a:defRPr>
            </a:lvl3pPr>
            <a:lvl4pPr marL="1544833" indent="0">
              <a:buFontTx/>
              <a:buNone/>
              <a:defRPr sz="15800" b="1" i="0" baseline="0">
                <a:solidFill>
                  <a:schemeClr val="bg1"/>
                </a:solidFill>
                <a:latin typeface="Helvetica"/>
              </a:defRPr>
            </a:lvl4pPr>
            <a:lvl5pPr marL="2059777" indent="0">
              <a:buFontTx/>
              <a:buNone/>
              <a:defRPr sz="15800" b="1" i="0" baseline="0">
                <a:solidFill>
                  <a:schemeClr val="bg1"/>
                </a:solidFill>
                <a:latin typeface="Helvetica"/>
              </a:defRPr>
            </a:lvl5pPr>
          </a:lstStyle>
          <a:p>
            <a:pPr lvl="0"/>
            <a:r>
              <a:rPr lang="en-US"/>
              <a:t>Click to edit Master text styles</a:t>
            </a:r>
          </a:p>
        </p:txBody>
      </p:sp>
      <p:sp>
        <p:nvSpPr>
          <p:cNvPr id="8" name="Picture Placeholder 6"/>
          <p:cNvSpPr>
            <a:spLocks noGrp="1" noChangeAspect="1"/>
          </p:cNvSpPr>
          <p:nvPr>
            <p:ph type="pic" sz="quarter" idx="34"/>
          </p:nvPr>
        </p:nvSpPr>
        <p:spPr>
          <a:xfrm>
            <a:off x="1344878" y="11396058"/>
            <a:ext cx="9651337" cy="3918420"/>
          </a:xfrm>
          <a:prstGeom prst="rect">
            <a:avLst/>
          </a:prstGeom>
        </p:spPr>
        <p:txBody>
          <a:bodyPr vert="horz" lIns="102989" tIns="51494" rIns="102989" bIns="51494"/>
          <a:lstStyle/>
          <a:p>
            <a:r>
              <a:rPr lang="en-US"/>
              <a:t>Click icon to add picture</a:t>
            </a:r>
            <a:endParaRPr lang="en-US" dirty="0"/>
          </a:p>
        </p:txBody>
      </p:sp>
      <p:sp>
        <p:nvSpPr>
          <p:cNvPr id="10" name="Text Placeholder 49"/>
          <p:cNvSpPr>
            <a:spLocks noGrp="1"/>
          </p:cNvSpPr>
          <p:nvPr>
            <p:ph type="body" sz="quarter" idx="39"/>
          </p:nvPr>
        </p:nvSpPr>
        <p:spPr>
          <a:xfrm>
            <a:off x="1344876" y="5047538"/>
            <a:ext cx="20148733"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11" name="Text Placeholder 74"/>
          <p:cNvSpPr>
            <a:spLocks noGrp="1"/>
          </p:cNvSpPr>
          <p:nvPr>
            <p:ph type="body" sz="quarter" idx="40"/>
          </p:nvPr>
        </p:nvSpPr>
        <p:spPr>
          <a:xfrm>
            <a:off x="1344880" y="6400800"/>
            <a:ext cx="20148733" cy="4046288"/>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5" name="Picture Placeholder 6"/>
          <p:cNvSpPr>
            <a:spLocks noGrp="1" noChangeAspect="1"/>
          </p:cNvSpPr>
          <p:nvPr>
            <p:ph type="pic" sz="quarter" idx="44"/>
          </p:nvPr>
        </p:nvSpPr>
        <p:spPr>
          <a:xfrm>
            <a:off x="28651200" y="17317757"/>
            <a:ext cx="13947208" cy="5917739"/>
          </a:xfrm>
          <a:prstGeom prst="rect">
            <a:avLst/>
          </a:prstGeom>
        </p:spPr>
        <p:txBody>
          <a:bodyPr vert="horz" lIns="102989" tIns="51494" rIns="102989" bIns="51494"/>
          <a:lstStyle/>
          <a:p>
            <a:r>
              <a:rPr lang="en-US"/>
              <a:t>Click icon to add picture</a:t>
            </a:r>
            <a:endParaRPr lang="en-US" dirty="0"/>
          </a:p>
        </p:txBody>
      </p:sp>
      <p:sp>
        <p:nvSpPr>
          <p:cNvPr id="17" name="Picture Placeholder 6"/>
          <p:cNvSpPr>
            <a:spLocks noGrp="1" noChangeAspect="1"/>
          </p:cNvSpPr>
          <p:nvPr>
            <p:ph type="pic" sz="quarter" idx="46"/>
          </p:nvPr>
        </p:nvSpPr>
        <p:spPr>
          <a:xfrm>
            <a:off x="22444171" y="5047538"/>
            <a:ext cx="14182630" cy="5399550"/>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21" name="Text Placeholder 74"/>
          <p:cNvSpPr>
            <a:spLocks noGrp="1"/>
          </p:cNvSpPr>
          <p:nvPr>
            <p:ph type="body" sz="quarter" idx="50"/>
          </p:nvPr>
        </p:nvSpPr>
        <p:spPr>
          <a:xfrm>
            <a:off x="22436489" y="12714965"/>
            <a:ext cx="20161916" cy="3670540"/>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2" name="Picture Placeholder 21"/>
          <p:cNvSpPr>
            <a:spLocks noGrp="1"/>
          </p:cNvSpPr>
          <p:nvPr>
            <p:ph type="pic" sz="quarter" idx="51"/>
          </p:nvPr>
        </p:nvSpPr>
        <p:spPr>
          <a:xfrm>
            <a:off x="1327668" y="17503180"/>
            <a:ext cx="9651334" cy="9231609"/>
          </a:xfrm>
          <a:prstGeom prst="rect">
            <a:avLst/>
          </a:prstGeom>
        </p:spPr>
        <p:txBody>
          <a:bodyPr vert="horz" lIns="102989" tIns="51494" rIns="102989" bIns="51494"/>
          <a:lstStyle/>
          <a:p>
            <a:r>
              <a:rPr lang="en-US"/>
              <a:t>Click icon to add picture</a:t>
            </a:r>
            <a:endParaRPr lang="en-US" dirty="0"/>
          </a:p>
        </p:txBody>
      </p:sp>
      <p:sp>
        <p:nvSpPr>
          <p:cNvPr id="16" name="Text Placeholder 59"/>
          <p:cNvSpPr>
            <a:spLocks noGrp="1"/>
          </p:cNvSpPr>
          <p:nvPr>
            <p:ph type="body" sz="quarter" idx="45"/>
          </p:nvPr>
        </p:nvSpPr>
        <p:spPr>
          <a:xfrm>
            <a:off x="11910616" y="17413853"/>
            <a:ext cx="9582997" cy="3270694"/>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0" name="Text Placeholder 59"/>
          <p:cNvSpPr>
            <a:spLocks noGrp="1"/>
          </p:cNvSpPr>
          <p:nvPr>
            <p:ph type="body" sz="quarter" idx="49"/>
          </p:nvPr>
        </p:nvSpPr>
        <p:spPr>
          <a:xfrm>
            <a:off x="22436490" y="17317757"/>
            <a:ext cx="5501390" cy="591773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9" name="Text Placeholder 59"/>
          <p:cNvSpPr>
            <a:spLocks noGrp="1"/>
          </p:cNvSpPr>
          <p:nvPr>
            <p:ph type="body" sz="quarter" idx="35"/>
          </p:nvPr>
        </p:nvSpPr>
        <p:spPr>
          <a:xfrm>
            <a:off x="1344878" y="15348289"/>
            <a:ext cx="9651337" cy="105506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8" name="Text Placeholder 59"/>
          <p:cNvSpPr>
            <a:spLocks noGrp="1"/>
          </p:cNvSpPr>
          <p:nvPr>
            <p:ph type="body" sz="quarter" idx="47"/>
          </p:nvPr>
        </p:nvSpPr>
        <p:spPr>
          <a:xfrm>
            <a:off x="37247435" y="5047538"/>
            <a:ext cx="5303961" cy="5399550"/>
          </a:xfrm>
          <a:prstGeom prst="rect">
            <a:avLst/>
          </a:prstGeom>
          <a:noFill/>
        </p:spPr>
        <p:txBody>
          <a:bodyPr vert="horz" lIns="0" tIns="308967" rIns="308967" bIns="308967"/>
          <a:lstStyle>
            <a:lvl1pPr marL="0" indent="0">
              <a:buFontTx/>
              <a:buNone/>
              <a:defRPr sz="27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5" name="Text Placeholder 74"/>
          <p:cNvSpPr>
            <a:spLocks noGrp="1"/>
          </p:cNvSpPr>
          <p:nvPr>
            <p:ph type="body" sz="quarter" idx="52"/>
          </p:nvPr>
        </p:nvSpPr>
        <p:spPr>
          <a:xfrm>
            <a:off x="22436489" y="25503159"/>
            <a:ext cx="20161916" cy="4326404"/>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6" name="Picture Placeholder 6"/>
          <p:cNvSpPr>
            <a:spLocks noGrp="1" noChangeAspect="1"/>
          </p:cNvSpPr>
          <p:nvPr>
            <p:ph type="pic" sz="quarter" idx="53"/>
          </p:nvPr>
        </p:nvSpPr>
        <p:spPr>
          <a:xfrm>
            <a:off x="11910615" y="11394165"/>
            <a:ext cx="9611474" cy="3903670"/>
          </a:xfrm>
          <a:prstGeom prst="rect">
            <a:avLst/>
          </a:prstGeom>
        </p:spPr>
        <p:txBody>
          <a:bodyPr vert="horz" lIns="102989" tIns="51494" rIns="102989" bIns="51494"/>
          <a:lstStyle/>
          <a:p>
            <a:r>
              <a:rPr lang="en-US"/>
              <a:t>Click icon to add picture</a:t>
            </a:r>
            <a:endParaRPr lang="en-US" dirty="0"/>
          </a:p>
        </p:txBody>
      </p:sp>
      <p:sp>
        <p:nvSpPr>
          <p:cNvPr id="27" name="Text Placeholder 59"/>
          <p:cNvSpPr>
            <a:spLocks noGrp="1"/>
          </p:cNvSpPr>
          <p:nvPr>
            <p:ph type="body" sz="quarter" idx="54"/>
          </p:nvPr>
        </p:nvSpPr>
        <p:spPr>
          <a:xfrm>
            <a:off x="11910614" y="15348289"/>
            <a:ext cx="9611475" cy="105506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8" name="Text Placeholder 74"/>
          <p:cNvSpPr>
            <a:spLocks noGrp="1"/>
          </p:cNvSpPr>
          <p:nvPr>
            <p:ph type="body" sz="quarter" idx="55"/>
          </p:nvPr>
        </p:nvSpPr>
        <p:spPr>
          <a:xfrm>
            <a:off x="11910614" y="21626639"/>
            <a:ext cx="9583479" cy="8202924"/>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3" name="Text Placeholder 49"/>
          <p:cNvSpPr>
            <a:spLocks noGrp="1"/>
          </p:cNvSpPr>
          <p:nvPr>
            <p:ph type="body" sz="quarter" idx="56"/>
          </p:nvPr>
        </p:nvSpPr>
        <p:spPr>
          <a:xfrm>
            <a:off x="22449675" y="11361703"/>
            <a:ext cx="20148733"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24" name="Text Placeholder 49"/>
          <p:cNvSpPr>
            <a:spLocks noGrp="1"/>
          </p:cNvSpPr>
          <p:nvPr>
            <p:ph type="body" sz="quarter" idx="57"/>
          </p:nvPr>
        </p:nvSpPr>
        <p:spPr>
          <a:xfrm>
            <a:off x="22449675" y="24149897"/>
            <a:ext cx="20148733"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67815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Picture Placeholder 37"/>
          <p:cNvSpPr>
            <a:spLocks noGrp="1"/>
          </p:cNvSpPr>
          <p:nvPr>
            <p:ph type="pic" sz="quarter" idx="21"/>
          </p:nvPr>
        </p:nvSpPr>
        <p:spPr>
          <a:xfrm>
            <a:off x="1226068" y="27475034"/>
            <a:ext cx="2735825" cy="2080616"/>
          </a:xfrm>
          <a:prstGeom prst="rect">
            <a:avLst/>
          </a:prstGeom>
        </p:spPr>
        <p:txBody>
          <a:bodyPr vert="horz" lIns="102989" tIns="51494" rIns="102989" bIns="51494"/>
          <a:lstStyle/>
          <a:p>
            <a:r>
              <a:rPr lang="en-US"/>
              <a:t>Click icon to add picture</a:t>
            </a:r>
            <a:endParaRPr lang="en-US" dirty="0"/>
          </a:p>
        </p:txBody>
      </p:sp>
      <p:sp>
        <p:nvSpPr>
          <p:cNvPr id="4" name="Picture Placeholder 37"/>
          <p:cNvSpPr>
            <a:spLocks noGrp="1"/>
          </p:cNvSpPr>
          <p:nvPr>
            <p:ph type="pic" sz="quarter" idx="22"/>
          </p:nvPr>
        </p:nvSpPr>
        <p:spPr>
          <a:xfrm>
            <a:off x="11537656" y="27475034"/>
            <a:ext cx="2735825" cy="2080616"/>
          </a:xfrm>
          <a:prstGeom prst="rect">
            <a:avLst/>
          </a:prstGeom>
        </p:spPr>
        <p:txBody>
          <a:bodyPr vert="horz" lIns="102989" tIns="51494" rIns="102989" bIns="51494"/>
          <a:lstStyle/>
          <a:p>
            <a:r>
              <a:rPr lang="en-US"/>
              <a:t>Click icon to add picture</a:t>
            </a:r>
            <a:endParaRPr lang="en-US" dirty="0"/>
          </a:p>
        </p:txBody>
      </p:sp>
      <p:sp>
        <p:nvSpPr>
          <p:cNvPr id="5" name="Picture Placeholder 37"/>
          <p:cNvSpPr>
            <a:spLocks noGrp="1"/>
          </p:cNvSpPr>
          <p:nvPr>
            <p:ph type="pic" sz="quarter" idx="23"/>
          </p:nvPr>
        </p:nvSpPr>
        <p:spPr>
          <a:xfrm>
            <a:off x="4700601" y="27475034"/>
            <a:ext cx="2735825" cy="2080616"/>
          </a:xfrm>
          <a:prstGeom prst="rect">
            <a:avLst/>
          </a:prstGeom>
        </p:spPr>
        <p:txBody>
          <a:bodyPr vert="horz" lIns="102989" tIns="51494" rIns="102989" bIns="51494"/>
          <a:lstStyle/>
          <a:p>
            <a:r>
              <a:rPr lang="en-US"/>
              <a:t>Click icon to add picture</a:t>
            </a:r>
            <a:endParaRPr lang="en-US" dirty="0"/>
          </a:p>
        </p:txBody>
      </p:sp>
      <p:sp>
        <p:nvSpPr>
          <p:cNvPr id="6" name="Picture Placeholder 37"/>
          <p:cNvSpPr>
            <a:spLocks noGrp="1"/>
          </p:cNvSpPr>
          <p:nvPr>
            <p:ph type="pic" sz="quarter" idx="24"/>
          </p:nvPr>
        </p:nvSpPr>
        <p:spPr>
          <a:xfrm>
            <a:off x="8184316" y="27475034"/>
            <a:ext cx="2735825" cy="2080616"/>
          </a:xfrm>
          <a:prstGeom prst="rect">
            <a:avLst/>
          </a:prstGeom>
        </p:spPr>
        <p:txBody>
          <a:bodyPr vert="horz" lIns="102989" tIns="51494" rIns="102989" bIns="51494"/>
          <a:lstStyle/>
          <a:p>
            <a:r>
              <a:rPr lang="en-US"/>
              <a:t>Click icon to add picture</a:t>
            </a:r>
            <a:endParaRPr lang="en-US" dirty="0"/>
          </a:p>
        </p:txBody>
      </p:sp>
      <p:sp>
        <p:nvSpPr>
          <p:cNvPr id="7" name="Text Placeholder 45"/>
          <p:cNvSpPr>
            <a:spLocks noGrp="1"/>
          </p:cNvSpPr>
          <p:nvPr>
            <p:ph type="body" sz="quarter" idx="25"/>
          </p:nvPr>
        </p:nvSpPr>
        <p:spPr>
          <a:xfrm>
            <a:off x="1344881" y="738446"/>
            <a:ext cx="41206517" cy="2962621"/>
          </a:xfrm>
          <a:prstGeom prst="rect">
            <a:avLst/>
          </a:prstGeom>
        </p:spPr>
        <p:txBody>
          <a:bodyPr vert="horz" lIns="102989" tIns="51494" rIns="102989" bIns="51494"/>
          <a:lstStyle>
            <a:lvl1pPr marL="0" indent="0">
              <a:buFontTx/>
              <a:buNone/>
              <a:defRPr sz="11000" b="1" i="0" baseline="0">
                <a:solidFill>
                  <a:schemeClr val="bg1"/>
                </a:solidFill>
                <a:latin typeface="Helvetica"/>
              </a:defRPr>
            </a:lvl1pPr>
            <a:lvl2pPr marL="514944" indent="0">
              <a:buFontTx/>
              <a:buNone/>
              <a:defRPr sz="15800" b="1" i="0" baseline="0">
                <a:solidFill>
                  <a:schemeClr val="bg1"/>
                </a:solidFill>
                <a:latin typeface="Helvetica"/>
              </a:defRPr>
            </a:lvl2pPr>
            <a:lvl3pPr marL="1029889" indent="0">
              <a:buFontTx/>
              <a:buNone/>
              <a:defRPr sz="15800" b="1" i="0" baseline="0">
                <a:solidFill>
                  <a:schemeClr val="bg1"/>
                </a:solidFill>
                <a:latin typeface="Helvetica"/>
              </a:defRPr>
            </a:lvl3pPr>
            <a:lvl4pPr marL="1544833" indent="0">
              <a:buFontTx/>
              <a:buNone/>
              <a:defRPr sz="15800" b="1" i="0" baseline="0">
                <a:solidFill>
                  <a:schemeClr val="bg1"/>
                </a:solidFill>
                <a:latin typeface="Helvetica"/>
              </a:defRPr>
            </a:lvl4pPr>
            <a:lvl5pPr marL="2059777" indent="0">
              <a:buFontTx/>
              <a:buNone/>
              <a:defRPr sz="15800" b="1" i="0" baseline="0">
                <a:solidFill>
                  <a:schemeClr val="bg1"/>
                </a:solidFill>
                <a:latin typeface="Helvetica"/>
              </a:defRPr>
            </a:lvl5pPr>
          </a:lstStyle>
          <a:p>
            <a:pPr lvl="0"/>
            <a:r>
              <a:rPr lang="en-US"/>
              <a:t>Click to edit Master text styles</a:t>
            </a:r>
          </a:p>
        </p:txBody>
      </p:sp>
      <p:sp>
        <p:nvSpPr>
          <p:cNvPr id="8" name="Picture Placeholder 6"/>
          <p:cNvSpPr>
            <a:spLocks noGrp="1" noChangeAspect="1"/>
          </p:cNvSpPr>
          <p:nvPr>
            <p:ph type="pic" sz="quarter" idx="34"/>
          </p:nvPr>
        </p:nvSpPr>
        <p:spPr>
          <a:xfrm>
            <a:off x="1344878" y="12300140"/>
            <a:ext cx="13030203" cy="6301844"/>
          </a:xfrm>
          <a:prstGeom prst="rect">
            <a:avLst/>
          </a:prstGeom>
        </p:spPr>
        <p:txBody>
          <a:bodyPr vert="horz" lIns="102989" tIns="51494" rIns="102989" bIns="51494"/>
          <a:lstStyle/>
          <a:p>
            <a:r>
              <a:rPr lang="en-US"/>
              <a:t>Click icon to add picture</a:t>
            </a:r>
            <a:endParaRPr lang="en-US" dirty="0"/>
          </a:p>
        </p:txBody>
      </p:sp>
      <p:sp>
        <p:nvSpPr>
          <p:cNvPr id="9" name="Text Placeholder 49"/>
          <p:cNvSpPr>
            <a:spLocks noGrp="1"/>
          </p:cNvSpPr>
          <p:nvPr>
            <p:ph type="body" sz="quarter" idx="39"/>
          </p:nvPr>
        </p:nvSpPr>
        <p:spPr>
          <a:xfrm>
            <a:off x="1344877" y="5047538"/>
            <a:ext cx="13030204"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10" name="Text Placeholder 74"/>
          <p:cNvSpPr>
            <a:spLocks noGrp="1"/>
          </p:cNvSpPr>
          <p:nvPr>
            <p:ph type="body" sz="quarter" idx="40"/>
          </p:nvPr>
        </p:nvSpPr>
        <p:spPr>
          <a:xfrm>
            <a:off x="1344881" y="6400799"/>
            <a:ext cx="13030200" cy="4940891"/>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2" name="Picture Placeholder 6"/>
          <p:cNvSpPr>
            <a:spLocks noGrp="1"/>
          </p:cNvSpPr>
          <p:nvPr>
            <p:ph type="pic" sz="quarter" idx="46"/>
          </p:nvPr>
        </p:nvSpPr>
        <p:spPr>
          <a:xfrm>
            <a:off x="15518081" y="5047538"/>
            <a:ext cx="13030200" cy="7208553"/>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13" name="Text Placeholder 74"/>
          <p:cNvSpPr>
            <a:spLocks noGrp="1"/>
          </p:cNvSpPr>
          <p:nvPr>
            <p:ph type="body" sz="quarter" idx="50"/>
          </p:nvPr>
        </p:nvSpPr>
        <p:spPr>
          <a:xfrm>
            <a:off x="15486330" y="15144838"/>
            <a:ext cx="13030200" cy="4989447"/>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4" name="Picture Placeholder 21"/>
          <p:cNvSpPr>
            <a:spLocks noGrp="1"/>
          </p:cNvSpPr>
          <p:nvPr>
            <p:ph type="pic" sz="quarter" idx="51"/>
          </p:nvPr>
        </p:nvSpPr>
        <p:spPr>
          <a:xfrm>
            <a:off x="15369518" y="21141747"/>
            <a:ext cx="13030200" cy="6513837"/>
          </a:xfrm>
          <a:prstGeom prst="rect">
            <a:avLst/>
          </a:prstGeom>
        </p:spPr>
        <p:txBody>
          <a:bodyPr vert="horz" lIns="102989" tIns="51494" rIns="102989" bIns="51494"/>
          <a:lstStyle/>
          <a:p>
            <a:r>
              <a:rPr lang="en-US"/>
              <a:t>Click icon to add picture</a:t>
            </a:r>
            <a:endParaRPr lang="en-US" dirty="0"/>
          </a:p>
        </p:txBody>
      </p:sp>
      <p:sp>
        <p:nvSpPr>
          <p:cNvPr id="15" name="Text Placeholder 59"/>
          <p:cNvSpPr>
            <a:spLocks noGrp="1"/>
          </p:cNvSpPr>
          <p:nvPr>
            <p:ph type="body" sz="quarter" idx="45"/>
          </p:nvPr>
        </p:nvSpPr>
        <p:spPr>
          <a:xfrm>
            <a:off x="15369518" y="27655584"/>
            <a:ext cx="13030200" cy="1719517"/>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6" name="Text Placeholder 59"/>
          <p:cNvSpPr>
            <a:spLocks noGrp="1"/>
          </p:cNvSpPr>
          <p:nvPr>
            <p:ph type="body" sz="quarter" idx="49"/>
          </p:nvPr>
        </p:nvSpPr>
        <p:spPr>
          <a:xfrm>
            <a:off x="29521198" y="21292260"/>
            <a:ext cx="13030200" cy="1678398"/>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7" name="Text Placeholder 59"/>
          <p:cNvSpPr>
            <a:spLocks noGrp="1"/>
          </p:cNvSpPr>
          <p:nvPr>
            <p:ph type="body" sz="quarter" idx="35"/>
          </p:nvPr>
        </p:nvSpPr>
        <p:spPr>
          <a:xfrm>
            <a:off x="1344878" y="18601984"/>
            <a:ext cx="13030203" cy="105506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8" name="Text Placeholder 59"/>
          <p:cNvSpPr>
            <a:spLocks noGrp="1"/>
          </p:cNvSpPr>
          <p:nvPr>
            <p:ph type="body" sz="quarter" idx="47"/>
          </p:nvPr>
        </p:nvSpPr>
        <p:spPr>
          <a:xfrm>
            <a:off x="15518081" y="12298352"/>
            <a:ext cx="13030200" cy="1799328"/>
          </a:xfrm>
          <a:prstGeom prst="rect">
            <a:avLst/>
          </a:prstGeom>
          <a:noFill/>
        </p:spPr>
        <p:txBody>
          <a:bodyPr vert="horz" lIns="0" tIns="308967" rIns="308967" bIns="308967"/>
          <a:lstStyle>
            <a:lvl1pPr marL="0" indent="0">
              <a:buFontTx/>
              <a:buNone/>
              <a:defRPr sz="27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9" name="Text Placeholder 74"/>
          <p:cNvSpPr>
            <a:spLocks noGrp="1"/>
          </p:cNvSpPr>
          <p:nvPr>
            <p:ph type="body" sz="quarter" idx="52"/>
          </p:nvPr>
        </p:nvSpPr>
        <p:spPr>
          <a:xfrm>
            <a:off x="29521197" y="23885058"/>
            <a:ext cx="13030200" cy="5490043"/>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2" name="Text Placeholder 74"/>
          <p:cNvSpPr>
            <a:spLocks noGrp="1"/>
          </p:cNvSpPr>
          <p:nvPr>
            <p:ph type="body" sz="quarter" idx="55"/>
          </p:nvPr>
        </p:nvSpPr>
        <p:spPr>
          <a:xfrm>
            <a:off x="1226068" y="20684547"/>
            <a:ext cx="13030200" cy="6050242"/>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5" name="Picture Placeholder 6"/>
          <p:cNvSpPr>
            <a:spLocks noGrp="1"/>
          </p:cNvSpPr>
          <p:nvPr>
            <p:ph type="pic" sz="quarter" idx="56"/>
          </p:nvPr>
        </p:nvSpPr>
        <p:spPr>
          <a:xfrm>
            <a:off x="29521198" y="14083706"/>
            <a:ext cx="13030200" cy="7208553"/>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27" name="Text Placeholder 49"/>
          <p:cNvSpPr>
            <a:spLocks noGrp="1"/>
          </p:cNvSpPr>
          <p:nvPr>
            <p:ph type="body" sz="quarter" idx="57"/>
          </p:nvPr>
        </p:nvSpPr>
        <p:spPr>
          <a:xfrm>
            <a:off x="29568204" y="5047538"/>
            <a:ext cx="13030204"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28" name="Text Placeholder 74"/>
          <p:cNvSpPr>
            <a:spLocks noGrp="1"/>
          </p:cNvSpPr>
          <p:nvPr>
            <p:ph type="body" sz="quarter" idx="58"/>
          </p:nvPr>
        </p:nvSpPr>
        <p:spPr>
          <a:xfrm>
            <a:off x="29568208" y="6400800"/>
            <a:ext cx="13030200" cy="6712582"/>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Tree>
    <p:extLst>
      <p:ext uri="{BB962C8B-B14F-4D97-AF65-F5344CB8AC3E}">
        <p14:creationId xmlns:p14="http://schemas.microsoft.com/office/powerpoint/2010/main" val="1491450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0480905"/>
            <a:ext cx="43925731" cy="2461827"/>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sp>
        <p:nvSpPr>
          <p:cNvPr id="9" name="Rectangle 8"/>
          <p:cNvSpPr/>
          <p:nvPr/>
        </p:nvSpPr>
        <p:spPr>
          <a:xfrm>
            <a:off x="2" y="0"/>
            <a:ext cx="43925731" cy="4114800"/>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pic>
        <p:nvPicPr>
          <p:cNvPr id="6" name="Picture 5" descr="FermilabBarDOE_TextInBar_48inche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734000"/>
            <a:ext cx="43891200" cy="1828800"/>
          </a:xfrm>
          <a:prstGeom prst="rect">
            <a:avLst/>
          </a:prstGeom>
        </p:spPr>
      </p:pic>
    </p:spTree>
    <p:extLst>
      <p:ext uri="{BB962C8B-B14F-4D97-AF65-F5344CB8AC3E}">
        <p14:creationId xmlns:p14="http://schemas.microsoft.com/office/powerpoint/2010/main" val="4017922149"/>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514944" rtl="0" eaLnBrk="1" latinLnBrk="0" hangingPunct="1">
        <a:spcBef>
          <a:spcPct val="0"/>
        </a:spcBef>
        <a:buNone/>
        <a:defRPr sz="5000" kern="1200">
          <a:solidFill>
            <a:schemeClr val="tx1"/>
          </a:solidFill>
          <a:latin typeface="+mj-lt"/>
          <a:ea typeface="+mj-ea"/>
          <a:cs typeface="+mj-cs"/>
        </a:defRPr>
      </a:lvl1pPr>
    </p:titleStyle>
    <p:bodyStyle>
      <a:lvl1pPr marL="386208" indent="-386208" algn="l" defTabSz="514944" rtl="0" eaLnBrk="1" latinLnBrk="0" hangingPunct="1">
        <a:spcBef>
          <a:spcPct val="20000"/>
        </a:spcBef>
        <a:buFont typeface="Arial"/>
        <a:buChar char="•"/>
        <a:defRPr sz="3600" kern="1200">
          <a:solidFill>
            <a:schemeClr val="tx1"/>
          </a:solidFill>
          <a:latin typeface="+mn-lt"/>
          <a:ea typeface="+mn-ea"/>
          <a:cs typeface="+mn-cs"/>
        </a:defRPr>
      </a:lvl1pPr>
      <a:lvl2pPr marL="836785" indent="-321840" algn="l" defTabSz="514944" rtl="0" eaLnBrk="1" latinLnBrk="0" hangingPunct="1">
        <a:spcBef>
          <a:spcPct val="20000"/>
        </a:spcBef>
        <a:buFont typeface="Arial"/>
        <a:buChar char="–"/>
        <a:defRPr sz="3200" kern="1200">
          <a:solidFill>
            <a:schemeClr val="tx1"/>
          </a:solidFill>
          <a:latin typeface="+mn-lt"/>
          <a:ea typeface="+mn-ea"/>
          <a:cs typeface="+mn-cs"/>
        </a:defRPr>
      </a:lvl2pPr>
      <a:lvl3pPr marL="1287361" indent="-257472" algn="l" defTabSz="514944" rtl="0" eaLnBrk="1" latinLnBrk="0" hangingPunct="1">
        <a:spcBef>
          <a:spcPct val="20000"/>
        </a:spcBef>
        <a:buFont typeface="Arial"/>
        <a:buChar char="•"/>
        <a:defRPr sz="2700" kern="1200">
          <a:solidFill>
            <a:schemeClr val="tx1"/>
          </a:solidFill>
          <a:latin typeface="+mn-lt"/>
          <a:ea typeface="+mn-ea"/>
          <a:cs typeface="+mn-cs"/>
        </a:defRPr>
      </a:lvl3pPr>
      <a:lvl4pPr marL="1802305" indent="-257472" algn="l" defTabSz="514944" rtl="0" eaLnBrk="1" latinLnBrk="0" hangingPunct="1">
        <a:spcBef>
          <a:spcPct val="20000"/>
        </a:spcBef>
        <a:buFont typeface="Arial"/>
        <a:buChar char="–"/>
        <a:defRPr sz="2300" kern="1200">
          <a:solidFill>
            <a:schemeClr val="tx1"/>
          </a:solidFill>
          <a:latin typeface="+mn-lt"/>
          <a:ea typeface="+mn-ea"/>
          <a:cs typeface="+mn-cs"/>
        </a:defRPr>
      </a:lvl4pPr>
      <a:lvl5pPr marL="2317250" indent="-257472" algn="l" defTabSz="514944" rtl="0" eaLnBrk="1" latinLnBrk="0" hangingPunct="1">
        <a:spcBef>
          <a:spcPct val="20000"/>
        </a:spcBef>
        <a:buFont typeface="Arial"/>
        <a:buChar char="»"/>
        <a:defRPr sz="2300" kern="1200">
          <a:solidFill>
            <a:schemeClr val="tx1"/>
          </a:solidFill>
          <a:latin typeface="+mn-lt"/>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4944" rtl="0" eaLnBrk="1" latinLnBrk="0" hangingPunct="1">
        <a:defRPr sz="2000" kern="1200">
          <a:solidFill>
            <a:schemeClr val="tx1"/>
          </a:solidFill>
          <a:latin typeface="+mn-lt"/>
          <a:ea typeface="+mn-ea"/>
          <a:cs typeface="+mn-cs"/>
        </a:defRPr>
      </a:lvl1pPr>
      <a:lvl2pPr marL="514944" algn="l" defTabSz="514944" rtl="0" eaLnBrk="1" latinLnBrk="0" hangingPunct="1">
        <a:defRPr sz="2000" kern="1200">
          <a:solidFill>
            <a:schemeClr val="tx1"/>
          </a:solidFill>
          <a:latin typeface="+mn-lt"/>
          <a:ea typeface="+mn-ea"/>
          <a:cs typeface="+mn-cs"/>
        </a:defRPr>
      </a:lvl2pPr>
      <a:lvl3pPr marL="1029889" algn="l" defTabSz="514944" rtl="0" eaLnBrk="1" latinLnBrk="0" hangingPunct="1">
        <a:defRPr sz="2000" kern="1200">
          <a:solidFill>
            <a:schemeClr val="tx1"/>
          </a:solidFill>
          <a:latin typeface="+mn-lt"/>
          <a:ea typeface="+mn-ea"/>
          <a:cs typeface="+mn-cs"/>
        </a:defRPr>
      </a:lvl3pPr>
      <a:lvl4pPr marL="1544833" algn="l" defTabSz="514944" rtl="0" eaLnBrk="1" latinLnBrk="0" hangingPunct="1">
        <a:defRPr sz="2000" kern="1200">
          <a:solidFill>
            <a:schemeClr val="tx1"/>
          </a:solidFill>
          <a:latin typeface="+mn-lt"/>
          <a:ea typeface="+mn-ea"/>
          <a:cs typeface="+mn-cs"/>
        </a:defRPr>
      </a:lvl4pPr>
      <a:lvl5pPr marL="2059777" algn="l" defTabSz="514944" rtl="0" eaLnBrk="1" latinLnBrk="0" hangingPunct="1">
        <a:defRPr sz="2000" kern="1200">
          <a:solidFill>
            <a:schemeClr val="tx1"/>
          </a:solidFill>
          <a:latin typeface="+mn-lt"/>
          <a:ea typeface="+mn-ea"/>
          <a:cs typeface="+mn-cs"/>
        </a:defRPr>
      </a:lvl5pPr>
      <a:lvl6pPr marL="2574722" algn="l" defTabSz="514944" rtl="0" eaLnBrk="1" latinLnBrk="0" hangingPunct="1">
        <a:defRPr sz="2000" kern="1200">
          <a:solidFill>
            <a:schemeClr val="tx1"/>
          </a:solidFill>
          <a:latin typeface="+mn-lt"/>
          <a:ea typeface="+mn-ea"/>
          <a:cs typeface="+mn-cs"/>
        </a:defRPr>
      </a:lvl6pPr>
      <a:lvl7pPr marL="3089666" algn="l" defTabSz="514944" rtl="0" eaLnBrk="1" latinLnBrk="0" hangingPunct="1">
        <a:defRPr sz="2000" kern="1200">
          <a:solidFill>
            <a:schemeClr val="tx1"/>
          </a:solidFill>
          <a:latin typeface="+mn-lt"/>
          <a:ea typeface="+mn-ea"/>
          <a:cs typeface="+mn-cs"/>
        </a:defRPr>
      </a:lvl7pPr>
      <a:lvl8pPr marL="3604611" algn="l" defTabSz="514944" rtl="0" eaLnBrk="1" latinLnBrk="0" hangingPunct="1">
        <a:defRPr sz="2000" kern="1200">
          <a:solidFill>
            <a:schemeClr val="tx1"/>
          </a:solidFill>
          <a:latin typeface="+mn-lt"/>
          <a:ea typeface="+mn-ea"/>
          <a:cs typeface="+mn-cs"/>
        </a:defRPr>
      </a:lvl8pPr>
      <a:lvl9pPr marL="4119555" algn="l" defTabSz="51494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9EEA94-F180-40CC-AE8B-8F34C271C639}"/>
              </a:ext>
            </a:extLst>
          </p:cNvPr>
          <p:cNvPicPr>
            <a:picLocks noChangeAspect="1"/>
          </p:cNvPicPr>
          <p:nvPr/>
        </p:nvPicPr>
        <p:blipFill rotWithShape="1">
          <a:blip r:embed="rId3"/>
          <a:srcRect r="6814"/>
          <a:stretch/>
        </p:blipFill>
        <p:spPr>
          <a:xfrm>
            <a:off x="821077" y="22836956"/>
            <a:ext cx="9591876" cy="7034204"/>
          </a:xfrm>
          <a:prstGeom prst="rect">
            <a:avLst/>
          </a:prstGeom>
        </p:spPr>
      </p:pic>
      <p:pic>
        <p:nvPicPr>
          <p:cNvPr id="17" name="Picture 16">
            <a:extLst>
              <a:ext uri="{FF2B5EF4-FFF2-40B4-BE49-F238E27FC236}">
                <a16:creationId xmlns:a16="http://schemas.microsoft.com/office/drawing/2014/main" id="{9736817E-31DA-418B-A465-42F7D6C57EE2}"/>
              </a:ext>
            </a:extLst>
          </p:cNvPr>
          <p:cNvPicPr>
            <a:picLocks noChangeAspect="1"/>
          </p:cNvPicPr>
          <p:nvPr/>
        </p:nvPicPr>
        <p:blipFill rotWithShape="1">
          <a:blip r:embed="rId4"/>
          <a:srcRect r="22733"/>
          <a:stretch/>
        </p:blipFill>
        <p:spPr>
          <a:xfrm>
            <a:off x="36981190" y="16328754"/>
            <a:ext cx="6028013" cy="5575052"/>
          </a:xfrm>
          <a:prstGeom prst="rect">
            <a:avLst/>
          </a:prstGeom>
        </p:spPr>
      </p:pic>
      <p:pic>
        <p:nvPicPr>
          <p:cNvPr id="15" name="Picture 14">
            <a:extLst>
              <a:ext uri="{FF2B5EF4-FFF2-40B4-BE49-F238E27FC236}">
                <a16:creationId xmlns:a16="http://schemas.microsoft.com/office/drawing/2014/main" id="{6037967B-37FE-448E-A0A3-C6B957B40E7F}"/>
              </a:ext>
            </a:extLst>
          </p:cNvPr>
          <p:cNvPicPr>
            <a:picLocks noChangeAspect="1"/>
          </p:cNvPicPr>
          <p:nvPr/>
        </p:nvPicPr>
        <p:blipFill rotWithShape="1">
          <a:blip r:embed="rId5"/>
          <a:srcRect r="26194"/>
          <a:stretch/>
        </p:blipFill>
        <p:spPr>
          <a:xfrm>
            <a:off x="29449587" y="16338884"/>
            <a:ext cx="6047685" cy="5575052"/>
          </a:xfrm>
          <a:prstGeom prst="rect">
            <a:avLst/>
          </a:prstGeom>
        </p:spPr>
      </p:pic>
      <p:pic>
        <p:nvPicPr>
          <p:cNvPr id="24" name="Picture 23">
            <a:extLst>
              <a:ext uri="{FF2B5EF4-FFF2-40B4-BE49-F238E27FC236}">
                <a16:creationId xmlns:a16="http://schemas.microsoft.com/office/drawing/2014/main" id="{FB70DC61-7742-43DA-B118-BFB862EBA850}"/>
              </a:ext>
            </a:extLst>
          </p:cNvPr>
          <p:cNvPicPr>
            <a:picLocks noChangeAspect="1"/>
          </p:cNvPicPr>
          <p:nvPr/>
        </p:nvPicPr>
        <p:blipFill rotWithShape="1">
          <a:blip r:embed="rId6"/>
          <a:srcRect l="-1" r="38716"/>
          <a:stretch/>
        </p:blipFill>
        <p:spPr>
          <a:xfrm>
            <a:off x="21882194" y="16338521"/>
            <a:ext cx="6047685" cy="5572635"/>
          </a:xfrm>
          <a:prstGeom prst="rect">
            <a:avLst/>
          </a:prstGeom>
        </p:spPr>
      </p:pic>
      <p:pic>
        <p:nvPicPr>
          <p:cNvPr id="43" name="Picture Placeholder 42">
            <a:extLst>
              <a:ext uri="{FF2B5EF4-FFF2-40B4-BE49-F238E27FC236}">
                <a16:creationId xmlns:a16="http://schemas.microsoft.com/office/drawing/2014/main" id="{9872C454-2B09-4B76-BF23-A0A1B7BA3A9E}"/>
              </a:ext>
            </a:extLst>
          </p:cNvPr>
          <p:cNvPicPr>
            <a:picLocks noGrp="1" noChangeAspect="1"/>
          </p:cNvPicPr>
          <p:nvPr>
            <p:ph type="pic" sz="quarter" idx="46"/>
          </p:nvPr>
        </p:nvPicPr>
        <p:blipFill rotWithShape="1">
          <a:blip r:embed="rId7"/>
          <a:srcRect t="144" r="11758" b="-436"/>
          <a:stretch/>
        </p:blipFill>
        <p:spPr>
          <a:xfrm>
            <a:off x="36666490" y="5028599"/>
            <a:ext cx="6359705" cy="5827862"/>
          </a:xfrm>
        </p:spPr>
      </p:pic>
      <p:pic>
        <p:nvPicPr>
          <p:cNvPr id="30" name="Picture 29">
            <a:extLst>
              <a:ext uri="{FF2B5EF4-FFF2-40B4-BE49-F238E27FC236}">
                <a16:creationId xmlns:a16="http://schemas.microsoft.com/office/drawing/2014/main" id="{F31147DA-A179-4C96-A334-A2B66E3B9EAE}"/>
              </a:ext>
            </a:extLst>
          </p:cNvPr>
          <p:cNvPicPr>
            <a:picLocks noChangeAspect="1"/>
          </p:cNvPicPr>
          <p:nvPr/>
        </p:nvPicPr>
        <p:blipFill>
          <a:blip r:embed="rId8"/>
          <a:stretch>
            <a:fillRect/>
          </a:stretch>
        </p:blipFill>
        <p:spPr>
          <a:xfrm>
            <a:off x="29424718" y="5035130"/>
            <a:ext cx="6380545" cy="5821331"/>
          </a:xfrm>
          <a:prstGeom prst="rect">
            <a:avLst/>
          </a:prstGeom>
        </p:spPr>
      </p:pic>
      <p:pic>
        <p:nvPicPr>
          <p:cNvPr id="51" name="Picture 50">
            <a:extLst>
              <a:ext uri="{FF2B5EF4-FFF2-40B4-BE49-F238E27FC236}">
                <a16:creationId xmlns:a16="http://schemas.microsoft.com/office/drawing/2014/main" id="{655283AE-B630-4C60-A955-80E299CF0839}"/>
              </a:ext>
            </a:extLst>
          </p:cNvPr>
          <p:cNvPicPr>
            <a:picLocks noChangeAspect="1"/>
          </p:cNvPicPr>
          <p:nvPr/>
        </p:nvPicPr>
        <p:blipFill rotWithShape="1">
          <a:blip r:embed="rId9"/>
          <a:srcRect t="6779" b="38896"/>
          <a:stretch/>
        </p:blipFill>
        <p:spPr>
          <a:xfrm>
            <a:off x="11506145" y="15877808"/>
            <a:ext cx="9537192" cy="7081863"/>
          </a:xfrm>
          <a:prstGeom prst="rect">
            <a:avLst/>
          </a:prstGeom>
        </p:spPr>
      </p:pic>
      <p:pic>
        <p:nvPicPr>
          <p:cNvPr id="46" name="Picture Placeholder 104">
            <a:extLst>
              <a:ext uri="{FF2B5EF4-FFF2-40B4-BE49-F238E27FC236}">
                <a16:creationId xmlns:a16="http://schemas.microsoft.com/office/drawing/2014/main" id="{6125FB24-7C78-4C36-9A38-8BBD7FFB3423}"/>
              </a:ext>
            </a:extLst>
          </p:cNvPr>
          <p:cNvPicPr>
            <a:picLocks noChangeAspect="1"/>
          </p:cNvPicPr>
          <p:nvPr/>
        </p:nvPicPr>
        <p:blipFill rotWithShape="1">
          <a:blip r:embed="rId10"/>
          <a:srcRect l="3039" r="19921"/>
          <a:stretch/>
        </p:blipFill>
        <p:spPr>
          <a:xfrm>
            <a:off x="873776" y="8806363"/>
            <a:ext cx="9528086" cy="7086600"/>
          </a:xfrm>
          <a:prstGeom prst="rect">
            <a:avLst/>
          </a:prstGeom>
        </p:spPr>
      </p:pic>
      <p:sp>
        <p:nvSpPr>
          <p:cNvPr id="6" name="Text Placeholder 5"/>
          <p:cNvSpPr>
            <a:spLocks noGrp="1"/>
          </p:cNvSpPr>
          <p:nvPr>
            <p:ph type="body" sz="quarter" idx="25"/>
          </p:nvPr>
        </p:nvSpPr>
        <p:spPr/>
        <p:txBody>
          <a:bodyPr/>
          <a:lstStyle/>
          <a:p>
            <a:r>
              <a:rPr lang="en-US" sz="11000" dirty="0"/>
              <a:t>Lambda Plate Seal for HFVMTF Anticryostat</a:t>
            </a:r>
          </a:p>
          <a:p>
            <a:r>
              <a:rPr lang="en-US" sz="6000" b="0" dirty="0"/>
              <a:t>Brett Gasior, University of Kentucky – SULI Program | Sergey Koshelev – </a:t>
            </a:r>
            <a:r>
              <a:rPr lang="en-US" sz="6000" b="0" dirty="0">
                <a:latin typeface="Helvetica" panose="020B0604020202020204" pitchFamily="34" charset="0"/>
                <a:cs typeface="Helvetica" panose="020B0604020202020204" pitchFamily="34" charset="0"/>
              </a:rPr>
              <a:t>Fermilab | </a:t>
            </a:r>
            <a:r>
              <a:rPr lang="en-US" sz="6000" b="0" i="0" dirty="0">
                <a:effectLst/>
                <a:latin typeface="Helvetica" panose="020B0604020202020204" pitchFamily="34" charset="0"/>
                <a:cs typeface="Helvetica" panose="020B0604020202020204" pitchFamily="34" charset="0"/>
              </a:rPr>
              <a:t>POSTER-21-098-STUDENT</a:t>
            </a:r>
            <a:endParaRPr lang="en-US" sz="6000" b="0" dirty="0">
              <a:latin typeface="Helvetica" panose="020B0604020202020204" pitchFamily="34" charset="0"/>
              <a:cs typeface="Helvetica" panose="020B0604020202020204" pitchFamily="34" charset="0"/>
            </a:endParaRPr>
          </a:p>
        </p:txBody>
      </p:sp>
      <p:sp>
        <p:nvSpPr>
          <p:cNvPr id="8" name="Text Placeholder 7"/>
          <p:cNvSpPr>
            <a:spLocks noGrp="1"/>
          </p:cNvSpPr>
          <p:nvPr>
            <p:ph type="body" sz="quarter" idx="39"/>
          </p:nvPr>
        </p:nvSpPr>
        <p:spPr>
          <a:xfrm>
            <a:off x="821076" y="4815709"/>
            <a:ext cx="14350700" cy="1353262"/>
          </a:xfrm>
        </p:spPr>
        <p:txBody>
          <a:bodyPr/>
          <a:lstStyle/>
          <a:p>
            <a:r>
              <a:rPr lang="en-US" dirty="0"/>
              <a:t>Introduction</a:t>
            </a:r>
          </a:p>
        </p:txBody>
      </p:sp>
      <p:sp>
        <p:nvSpPr>
          <p:cNvPr id="9" name="Text Placeholder 8"/>
          <p:cNvSpPr>
            <a:spLocks noGrp="1"/>
          </p:cNvSpPr>
          <p:nvPr>
            <p:ph type="body" sz="quarter" idx="40"/>
          </p:nvPr>
        </p:nvSpPr>
        <p:spPr>
          <a:xfrm>
            <a:off x="794601" y="6011335"/>
            <a:ext cx="20798144" cy="3185815"/>
          </a:xfrm>
        </p:spPr>
        <p:txBody>
          <a:bodyPr/>
          <a:lstStyle/>
          <a:p>
            <a:r>
              <a:rPr lang="en-US" dirty="0">
                <a:latin typeface="Helvetica"/>
                <a:cs typeface="Helvetica"/>
              </a:rPr>
              <a:t>	Fermilab is currently desig</a:t>
            </a:r>
            <a:r>
              <a:rPr lang="en-US" dirty="0">
                <a:cs typeface="Helvetica"/>
              </a:rPr>
              <a:t>ning a High Field Vertical Magnet Test Facility in order to test superconducting cables and magnets. The goal of this project was to analyze the thermal performance of three different seal designs and provide recommendations for the HFVMTF.</a:t>
            </a:r>
            <a:endParaRPr lang="en-US" u="sng" dirty="0">
              <a:latin typeface="Helvetica"/>
              <a:cs typeface="Helvetica"/>
            </a:endParaRPr>
          </a:p>
        </p:txBody>
      </p:sp>
      <p:sp>
        <p:nvSpPr>
          <p:cNvPr id="13" name="Text Placeholder 12"/>
          <p:cNvSpPr>
            <a:spLocks noGrp="1"/>
          </p:cNvSpPr>
          <p:nvPr>
            <p:ph type="body" sz="quarter" idx="50"/>
          </p:nvPr>
        </p:nvSpPr>
        <p:spPr>
          <a:xfrm>
            <a:off x="21954752" y="6027956"/>
            <a:ext cx="7608504" cy="9398241"/>
          </a:xfrm>
        </p:spPr>
        <p:txBody>
          <a:bodyPr/>
          <a:lstStyle/>
          <a:p>
            <a:r>
              <a:rPr lang="en-US" b="0" i="0" u="none" strike="noStrike" dirty="0">
                <a:solidFill>
                  <a:srgbClr val="201F1E"/>
                </a:solidFill>
                <a:effectLst/>
                <a:latin typeface="Helvetica" panose="020B0604020202020204" pitchFamily="34" charset="0"/>
                <a:cs typeface="Helvetica" panose="020B0604020202020204" pitchFamily="34" charset="0"/>
              </a:rPr>
              <a:t>	Preliminary analysis on simplified geometry provided us with a baseline for the heat flow rate and showed that the CF Flange design needed improvement. This design was updated by using vacuum insulation instead of a single wall bellows to reduce heat flow. The seals were modeled in more detail and finite element analysis was performed to estimate the heat flow rate. Structural analysis of the updated CF Flange Seal was performed for design verification.</a:t>
            </a:r>
            <a:endParaRPr lang="en-US" dirty="0">
              <a:latin typeface="Helvetica" panose="020B0604020202020204" pitchFamily="34" charset="0"/>
              <a:cs typeface="Helvetica" panose="020B0604020202020204" pitchFamily="34" charset="0"/>
            </a:endParaRPr>
          </a:p>
        </p:txBody>
      </p:sp>
      <p:sp>
        <p:nvSpPr>
          <p:cNvPr id="67" name="Text Placeholder 29">
            <a:extLst>
              <a:ext uri="{FF2B5EF4-FFF2-40B4-BE49-F238E27FC236}">
                <a16:creationId xmlns:a16="http://schemas.microsoft.com/office/drawing/2014/main" id="{C1678CB2-6080-4D26-8854-8597ED32355D}"/>
              </a:ext>
            </a:extLst>
          </p:cNvPr>
          <p:cNvSpPr txBox="1">
            <a:spLocks/>
          </p:cNvSpPr>
          <p:nvPr/>
        </p:nvSpPr>
        <p:spPr>
          <a:xfrm>
            <a:off x="786695" y="7608686"/>
            <a:ext cx="4557748" cy="1353262"/>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Seal Designs</a:t>
            </a:r>
          </a:p>
        </p:txBody>
      </p:sp>
      <p:sp>
        <p:nvSpPr>
          <p:cNvPr id="71" name="Text Placeholder 29">
            <a:extLst>
              <a:ext uri="{FF2B5EF4-FFF2-40B4-BE49-F238E27FC236}">
                <a16:creationId xmlns:a16="http://schemas.microsoft.com/office/drawing/2014/main" id="{8746247A-9BC4-4FFD-ACE3-A3467E6C8E2E}"/>
              </a:ext>
            </a:extLst>
          </p:cNvPr>
          <p:cNvSpPr txBox="1">
            <a:spLocks/>
          </p:cNvSpPr>
          <p:nvPr/>
        </p:nvSpPr>
        <p:spPr>
          <a:xfrm>
            <a:off x="21913768" y="5165946"/>
            <a:ext cx="2926290" cy="584874"/>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Analysis</a:t>
            </a:r>
          </a:p>
        </p:txBody>
      </p:sp>
      <p:sp>
        <p:nvSpPr>
          <p:cNvPr id="93" name="Text Placeholder 17">
            <a:extLst>
              <a:ext uri="{FF2B5EF4-FFF2-40B4-BE49-F238E27FC236}">
                <a16:creationId xmlns:a16="http://schemas.microsoft.com/office/drawing/2014/main" id="{B0817F04-1082-4805-BFD3-208A03CC9382}"/>
              </a:ext>
            </a:extLst>
          </p:cNvPr>
          <p:cNvSpPr txBox="1">
            <a:spLocks/>
          </p:cNvSpPr>
          <p:nvPr/>
        </p:nvSpPr>
        <p:spPr>
          <a:xfrm>
            <a:off x="30230926" y="10506106"/>
            <a:ext cx="5303961" cy="1023216"/>
          </a:xfrm>
          <a:prstGeom prst="rect">
            <a:avLst/>
          </a:prstGeom>
          <a:noFill/>
        </p:spPr>
        <p:txBody>
          <a:bodyPr vert="horz" lIns="0" tIns="308967" rIns="308967" bIns="308967"/>
          <a:lstStyle>
            <a:lvl1pPr marL="0" indent="0" algn="l" defTabSz="514944" rtl="0" eaLnBrk="1" latinLnBrk="0" hangingPunct="1">
              <a:spcBef>
                <a:spcPct val="20000"/>
              </a:spcBef>
              <a:buFontTx/>
              <a:buNone/>
              <a:defRPr sz="27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ctr" fontAlgn="auto">
              <a:spcAft>
                <a:spcPts val="0"/>
              </a:spcAft>
            </a:pPr>
            <a:r>
              <a:rPr lang="en-US" sz="2400" dirty="0"/>
              <a:t>Total stress experienced by CF Flange Seal.</a:t>
            </a:r>
          </a:p>
          <a:p>
            <a:pPr fontAlgn="auto">
              <a:spcAft>
                <a:spcPts val="0"/>
              </a:spcAft>
            </a:pPr>
            <a:endParaRPr lang="en-US" dirty="0"/>
          </a:p>
        </p:txBody>
      </p:sp>
      <p:sp>
        <p:nvSpPr>
          <p:cNvPr id="44" name="Text Placeholder 18">
            <a:extLst>
              <a:ext uri="{FF2B5EF4-FFF2-40B4-BE49-F238E27FC236}">
                <a16:creationId xmlns:a16="http://schemas.microsoft.com/office/drawing/2014/main" id="{BE82FA13-F026-48BB-9A2F-9AFE1342CF1C}"/>
              </a:ext>
            </a:extLst>
          </p:cNvPr>
          <p:cNvSpPr txBox="1">
            <a:spLocks/>
          </p:cNvSpPr>
          <p:nvPr/>
        </p:nvSpPr>
        <p:spPr>
          <a:xfrm>
            <a:off x="21954732" y="23793205"/>
            <a:ext cx="20883156" cy="5459532"/>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b="0" i="0" u="none" strike="noStrike" dirty="0">
                <a:solidFill>
                  <a:srgbClr val="201F1E"/>
                </a:solidFill>
                <a:effectLst/>
                <a:latin typeface="Helvetica" panose="020B0604020202020204" pitchFamily="34" charset="0"/>
                <a:cs typeface="Helvetica" panose="020B0604020202020204" pitchFamily="34" charset="0"/>
              </a:rPr>
              <a:t>	The PTFE Plug showed the best thermal performance. It has a quality track record of use at Fermilab. The </a:t>
            </a:r>
            <a:r>
              <a:rPr lang="en-US" dirty="0">
                <a:solidFill>
                  <a:srgbClr val="201F1E"/>
                </a:solidFill>
                <a:latin typeface="Helvetica" panose="020B0604020202020204" pitchFamily="34" charset="0"/>
                <a:cs typeface="Helvetica" panose="020B0604020202020204" pitchFamily="34" charset="0"/>
              </a:rPr>
              <a:t>Spring Energized</a:t>
            </a:r>
            <a:r>
              <a:rPr lang="en-US" b="0" i="0" u="none" strike="noStrike" dirty="0">
                <a:solidFill>
                  <a:srgbClr val="201F1E"/>
                </a:solidFill>
                <a:effectLst/>
                <a:latin typeface="Helvetica" panose="020B0604020202020204" pitchFamily="34" charset="0"/>
                <a:cs typeface="Helvetica" panose="020B0604020202020204" pitchFamily="34" charset="0"/>
              </a:rPr>
              <a:t> Seal has a </a:t>
            </a:r>
            <a:r>
              <a:rPr lang="en-US" dirty="0">
                <a:solidFill>
                  <a:srgbClr val="201F1E"/>
                </a:solidFill>
                <a:latin typeface="Helvetica" panose="020B0604020202020204" pitchFamily="34" charset="0"/>
                <a:cs typeface="Helvetica" panose="020B0604020202020204" pitchFamily="34" charset="0"/>
              </a:rPr>
              <a:t>slightly higher </a:t>
            </a:r>
            <a:r>
              <a:rPr lang="en-US" b="0" i="0" u="none" strike="noStrike" dirty="0">
                <a:solidFill>
                  <a:srgbClr val="201F1E"/>
                </a:solidFill>
                <a:effectLst/>
                <a:latin typeface="Helvetica" panose="020B0604020202020204" pitchFamily="34" charset="0"/>
                <a:cs typeface="Helvetica" panose="020B0604020202020204" pitchFamily="34" charset="0"/>
              </a:rPr>
              <a:t>heat flow rate and has been used at BNL successfully.</a:t>
            </a:r>
            <a:r>
              <a:rPr lang="en-US" dirty="0">
                <a:solidFill>
                  <a:srgbClr val="201F1E"/>
                </a:solidFill>
                <a:latin typeface="Helvetica" panose="020B0604020202020204" pitchFamily="34" charset="0"/>
                <a:cs typeface="Helvetica" panose="020B0604020202020204" pitchFamily="34" charset="0"/>
              </a:rPr>
              <a:t> </a:t>
            </a:r>
            <a:r>
              <a:rPr lang="en-US" b="0" i="0" u="none" strike="noStrike" dirty="0">
                <a:solidFill>
                  <a:srgbClr val="201F1E"/>
                </a:solidFill>
                <a:effectLst/>
                <a:latin typeface="Helvetica" panose="020B0604020202020204" pitchFamily="34" charset="0"/>
                <a:cs typeface="Helvetica" panose="020B0604020202020204" pitchFamily="34" charset="0"/>
              </a:rPr>
              <a:t>The CF Flange has the worst thermal performance of three and requires a bellows on the anticryostat due to the excessive stresses it undergoes caused by thermal contraction. </a:t>
            </a:r>
            <a:r>
              <a:rPr lang="en-US" dirty="0">
                <a:solidFill>
                  <a:srgbClr val="201F1E"/>
                </a:solidFill>
                <a:latin typeface="Helvetica" panose="020B0604020202020204" pitchFamily="34" charset="0"/>
                <a:cs typeface="Helvetica" panose="020B0604020202020204" pitchFamily="34" charset="0"/>
              </a:rPr>
              <a:t>The effect of superfluid helium leaks on the heat flow wasn’t included in the analysis. This introduced bias against the CF flange seal, having potentially higher leak tightness. </a:t>
            </a:r>
            <a:r>
              <a:rPr lang="en-US" b="0" i="0" u="none" strike="noStrike" dirty="0">
                <a:solidFill>
                  <a:srgbClr val="201F1E"/>
                </a:solidFill>
                <a:effectLst/>
                <a:latin typeface="Helvetica" panose="020B0604020202020204" pitchFamily="34" charset="0"/>
                <a:cs typeface="Helvetica" panose="020B0604020202020204" pitchFamily="34" charset="0"/>
              </a:rPr>
              <a:t>Investigation of heat flow rate due to superfluid helium is recommended. Final recommendation for the HFVMTF at this moment is the PTFE Plug.</a:t>
            </a:r>
            <a:endParaRPr lang="en-US" dirty="0">
              <a:latin typeface="Helvetica" panose="020B0604020202020204" pitchFamily="34" charset="0"/>
              <a:cs typeface="Helvetica" panose="020B0604020202020204" pitchFamily="34" charset="0"/>
            </a:endParaRPr>
          </a:p>
          <a:p>
            <a:pPr fontAlgn="auto">
              <a:spcAft>
                <a:spcPts val="0"/>
              </a:spcAft>
            </a:pPr>
            <a:endParaRPr lang="en-US" dirty="0">
              <a:latin typeface="Helvetica" panose="020B0604020202020204" pitchFamily="34" charset="0"/>
              <a:cs typeface="Helvetica" panose="020B0604020202020204" pitchFamily="34" charset="0"/>
            </a:endParaRPr>
          </a:p>
        </p:txBody>
      </p:sp>
      <p:sp>
        <p:nvSpPr>
          <p:cNvPr id="49" name="Text Placeholder 29">
            <a:extLst>
              <a:ext uri="{FF2B5EF4-FFF2-40B4-BE49-F238E27FC236}">
                <a16:creationId xmlns:a16="http://schemas.microsoft.com/office/drawing/2014/main" id="{0D3D4146-10C0-434B-8EFD-8E6D02E83734}"/>
              </a:ext>
            </a:extLst>
          </p:cNvPr>
          <p:cNvSpPr txBox="1">
            <a:spLocks/>
          </p:cNvSpPr>
          <p:nvPr/>
        </p:nvSpPr>
        <p:spPr>
          <a:xfrm>
            <a:off x="22057650" y="22626807"/>
            <a:ext cx="9651334" cy="1353262"/>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Results and Conclusion</a:t>
            </a:r>
          </a:p>
        </p:txBody>
      </p:sp>
      <p:graphicFrame>
        <p:nvGraphicFramePr>
          <p:cNvPr id="11" name="Table 11">
            <a:extLst>
              <a:ext uri="{FF2B5EF4-FFF2-40B4-BE49-F238E27FC236}">
                <a16:creationId xmlns:a16="http://schemas.microsoft.com/office/drawing/2014/main" id="{E8E87A07-2802-4618-A5DB-92CBB6B75029}"/>
              </a:ext>
            </a:extLst>
          </p:cNvPr>
          <p:cNvGraphicFramePr>
            <a:graphicFrameLocks noGrp="1"/>
          </p:cNvGraphicFramePr>
          <p:nvPr>
            <p:extLst>
              <p:ext uri="{D42A27DB-BD31-4B8C-83A1-F6EECF244321}">
                <p14:modId xmlns:p14="http://schemas.microsoft.com/office/powerpoint/2010/main" val="286964049"/>
              </p:ext>
            </p:extLst>
          </p:nvPr>
        </p:nvGraphicFramePr>
        <p:xfrm>
          <a:off x="29916406" y="11663737"/>
          <a:ext cx="12704158" cy="3679976"/>
        </p:xfrm>
        <a:graphic>
          <a:graphicData uri="http://schemas.openxmlformats.org/drawingml/2006/table">
            <a:tbl>
              <a:tblPr firstRow="1" bandRow="1">
                <a:tableStyleId>{5C22544A-7EE6-4342-B048-85BDC9FD1C3A}</a:tableStyleId>
              </a:tblPr>
              <a:tblGrid>
                <a:gridCol w="4156270">
                  <a:extLst>
                    <a:ext uri="{9D8B030D-6E8A-4147-A177-3AD203B41FA5}">
                      <a16:colId xmlns:a16="http://schemas.microsoft.com/office/drawing/2014/main" val="3237570577"/>
                    </a:ext>
                  </a:extLst>
                </a:gridCol>
                <a:gridCol w="4419600">
                  <a:extLst>
                    <a:ext uri="{9D8B030D-6E8A-4147-A177-3AD203B41FA5}">
                      <a16:colId xmlns:a16="http://schemas.microsoft.com/office/drawing/2014/main" val="1150652055"/>
                    </a:ext>
                  </a:extLst>
                </a:gridCol>
                <a:gridCol w="4128288">
                  <a:extLst>
                    <a:ext uri="{9D8B030D-6E8A-4147-A177-3AD203B41FA5}">
                      <a16:colId xmlns:a16="http://schemas.microsoft.com/office/drawing/2014/main" val="2748016434"/>
                    </a:ext>
                  </a:extLst>
                </a:gridCol>
              </a:tblGrid>
              <a:tr h="1164377">
                <a:tc>
                  <a:txBody>
                    <a:bodyPr/>
                    <a:lstStyle/>
                    <a:p>
                      <a:r>
                        <a:rPr lang="en-US" sz="3600" dirty="0"/>
                        <a:t>Seal Type</a:t>
                      </a:r>
                    </a:p>
                  </a:txBody>
                  <a:tcPr/>
                </a:tc>
                <a:tc>
                  <a:txBody>
                    <a:bodyPr/>
                    <a:lstStyle/>
                    <a:p>
                      <a:r>
                        <a:rPr lang="en-US" sz="3600" dirty="0"/>
                        <a:t>Initial Heat Flow Rate (by hand) (Watts)</a:t>
                      </a:r>
                    </a:p>
                  </a:txBody>
                  <a:tcPr/>
                </a:tc>
                <a:tc>
                  <a:txBody>
                    <a:bodyPr/>
                    <a:lstStyle/>
                    <a:p>
                      <a:r>
                        <a:rPr lang="en-US" sz="3600" dirty="0"/>
                        <a:t>FEA Heat Flow Rate (Watts)</a:t>
                      </a:r>
                    </a:p>
                  </a:txBody>
                  <a:tcPr/>
                </a:tc>
                <a:extLst>
                  <a:ext uri="{0D108BD9-81ED-4DB2-BD59-A6C34878D82A}">
                    <a16:rowId xmlns:a16="http://schemas.microsoft.com/office/drawing/2014/main" val="4159061696"/>
                  </a:ext>
                </a:extLst>
              </a:tr>
              <a:tr h="762789">
                <a:tc>
                  <a:txBody>
                    <a:bodyPr/>
                    <a:lstStyle/>
                    <a:p>
                      <a:r>
                        <a:rPr lang="en-US" sz="3600" dirty="0"/>
                        <a:t>PTFE Plug</a:t>
                      </a:r>
                    </a:p>
                  </a:txBody>
                  <a:tcPr/>
                </a:tc>
                <a:tc>
                  <a:txBody>
                    <a:bodyPr/>
                    <a:lstStyle/>
                    <a:p>
                      <a:r>
                        <a:rPr lang="en-US" sz="3600" dirty="0"/>
                        <a:t>0.369</a:t>
                      </a:r>
                    </a:p>
                  </a:txBody>
                  <a:tcPr/>
                </a:tc>
                <a:tc>
                  <a:txBody>
                    <a:bodyPr/>
                    <a:lstStyle/>
                    <a:p>
                      <a:r>
                        <a:rPr lang="en-US" sz="3600" dirty="0"/>
                        <a:t>0.195</a:t>
                      </a:r>
                    </a:p>
                  </a:txBody>
                  <a:tcPr/>
                </a:tc>
                <a:extLst>
                  <a:ext uri="{0D108BD9-81ED-4DB2-BD59-A6C34878D82A}">
                    <a16:rowId xmlns:a16="http://schemas.microsoft.com/office/drawing/2014/main" val="3489201424"/>
                  </a:ext>
                </a:extLst>
              </a:tr>
              <a:tr h="843464">
                <a:tc>
                  <a:txBody>
                    <a:bodyPr/>
                    <a:lstStyle/>
                    <a:p>
                      <a:r>
                        <a:rPr lang="en-US" sz="3600" dirty="0"/>
                        <a:t>Spring Energized Seal</a:t>
                      </a:r>
                    </a:p>
                  </a:txBody>
                  <a:tcPr/>
                </a:tc>
                <a:tc>
                  <a:txBody>
                    <a:bodyPr/>
                    <a:lstStyle/>
                    <a:p>
                      <a:r>
                        <a:rPr lang="en-US" sz="3600" dirty="0"/>
                        <a:t>0.654</a:t>
                      </a:r>
                    </a:p>
                  </a:txBody>
                  <a:tcPr/>
                </a:tc>
                <a:tc>
                  <a:txBody>
                    <a:bodyPr/>
                    <a:lstStyle/>
                    <a:p>
                      <a:r>
                        <a:rPr lang="en-US" sz="3600" dirty="0"/>
                        <a:t>0.331</a:t>
                      </a:r>
                    </a:p>
                  </a:txBody>
                  <a:tcPr/>
                </a:tc>
                <a:extLst>
                  <a:ext uri="{0D108BD9-81ED-4DB2-BD59-A6C34878D82A}">
                    <a16:rowId xmlns:a16="http://schemas.microsoft.com/office/drawing/2014/main" val="1588122050"/>
                  </a:ext>
                </a:extLst>
              </a:tr>
              <a:tr h="885003">
                <a:tc>
                  <a:txBody>
                    <a:bodyPr/>
                    <a:lstStyle/>
                    <a:p>
                      <a:r>
                        <a:rPr lang="en-US" sz="3600" dirty="0"/>
                        <a:t>CF Flange Seal</a:t>
                      </a:r>
                    </a:p>
                  </a:txBody>
                  <a:tcPr/>
                </a:tc>
                <a:tc>
                  <a:txBody>
                    <a:bodyPr/>
                    <a:lstStyle/>
                    <a:p>
                      <a:r>
                        <a:rPr lang="en-US" sz="3600" dirty="0"/>
                        <a:t>976 [Initial Design]</a:t>
                      </a:r>
                    </a:p>
                  </a:txBody>
                  <a:tcPr/>
                </a:tc>
                <a:tc>
                  <a:txBody>
                    <a:bodyPr/>
                    <a:lstStyle/>
                    <a:p>
                      <a:r>
                        <a:rPr lang="en-US" sz="3600" dirty="0"/>
                        <a:t>0.663</a:t>
                      </a:r>
                    </a:p>
                  </a:txBody>
                  <a:tcPr/>
                </a:tc>
                <a:extLst>
                  <a:ext uri="{0D108BD9-81ED-4DB2-BD59-A6C34878D82A}">
                    <a16:rowId xmlns:a16="http://schemas.microsoft.com/office/drawing/2014/main" val="3958664764"/>
                  </a:ext>
                </a:extLst>
              </a:tr>
            </a:tbl>
          </a:graphicData>
        </a:graphic>
      </p:graphicFrame>
      <p:sp>
        <p:nvSpPr>
          <p:cNvPr id="52" name="Text Placeholder 16">
            <a:extLst>
              <a:ext uri="{FF2B5EF4-FFF2-40B4-BE49-F238E27FC236}">
                <a16:creationId xmlns:a16="http://schemas.microsoft.com/office/drawing/2014/main" id="{A8809675-9727-412A-B27C-2E773785B402}"/>
              </a:ext>
            </a:extLst>
          </p:cNvPr>
          <p:cNvSpPr txBox="1">
            <a:spLocks/>
          </p:cNvSpPr>
          <p:nvPr/>
        </p:nvSpPr>
        <p:spPr>
          <a:xfrm>
            <a:off x="3012773" y="15738257"/>
            <a:ext cx="5265190" cy="618117"/>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ctr" fontAlgn="auto">
              <a:spcAft>
                <a:spcPts val="0"/>
              </a:spcAft>
            </a:pPr>
            <a:r>
              <a:rPr lang="en-US" dirty="0">
                <a:latin typeface="Helvetica" pitchFamily="2" charset="0"/>
              </a:rPr>
              <a:t>PTFE Plug Model</a:t>
            </a:r>
          </a:p>
        </p:txBody>
      </p:sp>
      <p:sp>
        <p:nvSpPr>
          <p:cNvPr id="53" name="Text Placeholder 16">
            <a:extLst>
              <a:ext uri="{FF2B5EF4-FFF2-40B4-BE49-F238E27FC236}">
                <a16:creationId xmlns:a16="http://schemas.microsoft.com/office/drawing/2014/main" id="{17B98329-D7F6-4C57-89EE-34B4B785435A}"/>
              </a:ext>
            </a:extLst>
          </p:cNvPr>
          <p:cNvSpPr txBox="1">
            <a:spLocks/>
          </p:cNvSpPr>
          <p:nvPr/>
        </p:nvSpPr>
        <p:spPr>
          <a:xfrm>
            <a:off x="14145532" y="22812346"/>
            <a:ext cx="5265190" cy="541864"/>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ctr" fontAlgn="auto">
              <a:spcAft>
                <a:spcPts val="0"/>
              </a:spcAft>
            </a:pPr>
            <a:r>
              <a:rPr lang="en-US" dirty="0">
                <a:latin typeface="Helvetica" pitchFamily="2" charset="0"/>
              </a:rPr>
              <a:t>Spring Energized Seal Model</a:t>
            </a:r>
          </a:p>
        </p:txBody>
      </p:sp>
      <p:sp>
        <p:nvSpPr>
          <p:cNvPr id="54" name="Text Placeholder 16">
            <a:extLst>
              <a:ext uri="{FF2B5EF4-FFF2-40B4-BE49-F238E27FC236}">
                <a16:creationId xmlns:a16="http://schemas.microsoft.com/office/drawing/2014/main" id="{F9519611-45BB-478E-8E54-6E583FC72A2A}"/>
              </a:ext>
            </a:extLst>
          </p:cNvPr>
          <p:cNvSpPr txBox="1">
            <a:spLocks/>
          </p:cNvSpPr>
          <p:nvPr/>
        </p:nvSpPr>
        <p:spPr>
          <a:xfrm>
            <a:off x="2731236" y="29723713"/>
            <a:ext cx="5265190" cy="618117"/>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ctr" fontAlgn="auto">
              <a:spcAft>
                <a:spcPts val="0"/>
              </a:spcAft>
            </a:pPr>
            <a:r>
              <a:rPr lang="en-US" dirty="0">
                <a:latin typeface="Helvetica" pitchFamily="2" charset="0"/>
              </a:rPr>
              <a:t>CF Flange Seal Model</a:t>
            </a:r>
          </a:p>
        </p:txBody>
      </p:sp>
      <p:sp>
        <p:nvSpPr>
          <p:cNvPr id="74" name="Text Placeholder 18">
            <a:extLst>
              <a:ext uri="{FF2B5EF4-FFF2-40B4-BE49-F238E27FC236}">
                <a16:creationId xmlns:a16="http://schemas.microsoft.com/office/drawing/2014/main" id="{1D8B7D87-35C8-4EB9-BEE4-A612422E9BB7}"/>
              </a:ext>
            </a:extLst>
          </p:cNvPr>
          <p:cNvSpPr txBox="1">
            <a:spLocks/>
          </p:cNvSpPr>
          <p:nvPr/>
        </p:nvSpPr>
        <p:spPr>
          <a:xfrm>
            <a:off x="11114371" y="24461236"/>
            <a:ext cx="10659836" cy="4410790"/>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b="0" i="0" u="none" strike="noStrike" dirty="0">
                <a:solidFill>
                  <a:srgbClr val="000000"/>
                </a:solidFill>
                <a:effectLst/>
                <a:latin typeface="Helvetica" panose="020B0604020202020204" pitchFamily="34" charset="0"/>
                <a:cs typeface="Helvetica" panose="020B0604020202020204" pitchFamily="34" charset="0"/>
              </a:rPr>
              <a:t>	The third design utilizes a standard conflat (CF) Flange with the top flange welded to the anticryostat via a bellows and the bottom embedded in the lambda plate. The bellows will allow the seal to retain structural integrity over contraction and expansion due to temperature change.</a:t>
            </a:r>
            <a:endParaRPr lang="en-US" dirty="0">
              <a:latin typeface="Helvetica" panose="020B0604020202020204" pitchFamily="34" charset="0"/>
              <a:cs typeface="Helvetica" panose="020B0604020202020204" pitchFamily="34" charset="0"/>
            </a:endParaRPr>
          </a:p>
        </p:txBody>
      </p:sp>
      <p:sp>
        <p:nvSpPr>
          <p:cNvPr id="75" name="Text Placeholder 18">
            <a:extLst>
              <a:ext uri="{FF2B5EF4-FFF2-40B4-BE49-F238E27FC236}">
                <a16:creationId xmlns:a16="http://schemas.microsoft.com/office/drawing/2014/main" id="{9F4D15AE-49A5-4551-91B4-2FB9949281AE}"/>
              </a:ext>
            </a:extLst>
          </p:cNvPr>
          <p:cNvSpPr txBox="1">
            <a:spLocks/>
          </p:cNvSpPr>
          <p:nvPr/>
        </p:nvSpPr>
        <p:spPr>
          <a:xfrm>
            <a:off x="4251790" y="16764438"/>
            <a:ext cx="6841276" cy="6077952"/>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b="0" i="0" u="none" strike="noStrike" dirty="0">
                <a:solidFill>
                  <a:srgbClr val="201F1E"/>
                </a:solidFill>
                <a:effectLst/>
                <a:latin typeface="Helvetica" panose="020B0604020202020204" pitchFamily="34" charset="0"/>
                <a:cs typeface="Helvetica" panose="020B0604020202020204" pitchFamily="34" charset="0"/>
              </a:rPr>
              <a:t>	The second design uses a custom spring energized PTFE seal compressed by the anticryostat on the line of contact. Design includes a PTFE Collar (not shown) between the spring and anticryostat.</a:t>
            </a:r>
            <a:endParaRPr lang="en-US" dirty="0">
              <a:latin typeface="Helvetica" panose="020B0604020202020204" pitchFamily="34" charset="0"/>
              <a:cs typeface="Helvetica" panose="020B0604020202020204" pitchFamily="34" charset="0"/>
            </a:endParaRPr>
          </a:p>
        </p:txBody>
      </p:sp>
      <p:sp>
        <p:nvSpPr>
          <p:cNvPr id="76" name="Text Placeholder 18">
            <a:extLst>
              <a:ext uri="{FF2B5EF4-FFF2-40B4-BE49-F238E27FC236}">
                <a16:creationId xmlns:a16="http://schemas.microsoft.com/office/drawing/2014/main" id="{9E0C4C43-9803-4F54-9689-CC2F4A61D619}"/>
              </a:ext>
            </a:extLst>
          </p:cNvPr>
          <p:cNvSpPr txBox="1">
            <a:spLocks/>
          </p:cNvSpPr>
          <p:nvPr/>
        </p:nvSpPr>
        <p:spPr>
          <a:xfrm>
            <a:off x="11578837" y="10309973"/>
            <a:ext cx="9901653" cy="3792773"/>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rtl="0">
              <a:spcBef>
                <a:spcPts val="0"/>
              </a:spcBef>
              <a:spcAft>
                <a:spcPts val="0"/>
              </a:spcAft>
            </a:pPr>
            <a:r>
              <a:rPr lang="en-US" i="0" u="none" strike="noStrike" dirty="0">
                <a:solidFill>
                  <a:srgbClr val="201F1E"/>
                </a:solidFill>
                <a:latin typeface="Helvetica" panose="020B0604020202020204" pitchFamily="34" charset="0"/>
                <a:cs typeface="Helvetica" panose="020B0604020202020204" pitchFamily="34" charset="0"/>
              </a:rPr>
              <a:t>	</a:t>
            </a:r>
            <a:r>
              <a:rPr lang="en-US" b="0" i="0" u="none" strike="noStrike" dirty="0">
                <a:solidFill>
                  <a:srgbClr val="201F1E"/>
                </a:solidFill>
                <a:effectLst/>
                <a:latin typeface="Helvetica" panose="020B0604020202020204" pitchFamily="34" charset="0"/>
                <a:cs typeface="Helvetica" panose="020B0604020202020204" pitchFamily="34" charset="0"/>
              </a:rPr>
              <a:t>The first seal design consists of a PTFE plug wedged in between a SS collar and an anticryostat wall. The plug is held in place by a bolted flange. The SS collar is bolted to the lambda plate in a similar fashion for additional support.</a:t>
            </a:r>
            <a:endParaRPr lang="en-US" b="0" dirty="0">
              <a:effectLst/>
              <a:latin typeface="Helvetica" panose="020B0604020202020204" pitchFamily="34" charset="0"/>
              <a:cs typeface="Helvetica" panose="020B0604020202020204" pitchFamily="34" charset="0"/>
            </a:endParaRPr>
          </a:p>
          <a:p>
            <a:br>
              <a:rPr lang="en-US" dirty="0">
                <a:latin typeface="Helvetica" panose="020B0604020202020204" pitchFamily="34" charset="0"/>
                <a:cs typeface="Helvetica" panose="020B0604020202020204" pitchFamily="34" charset="0"/>
              </a:rPr>
            </a:br>
            <a:endParaRPr lang="en-US" dirty="0">
              <a:latin typeface="Helvetica" panose="020B0604020202020204" pitchFamily="34" charset="0"/>
              <a:cs typeface="Helvetica" panose="020B0604020202020204" pitchFamily="34" charset="0"/>
            </a:endParaRPr>
          </a:p>
        </p:txBody>
      </p:sp>
      <p:grpSp>
        <p:nvGrpSpPr>
          <p:cNvPr id="77" name="Group 76">
            <a:extLst>
              <a:ext uri="{FF2B5EF4-FFF2-40B4-BE49-F238E27FC236}">
                <a16:creationId xmlns:a16="http://schemas.microsoft.com/office/drawing/2014/main" id="{431A79C5-5011-43D8-A2A1-AD7DB82DFB81}"/>
              </a:ext>
            </a:extLst>
          </p:cNvPr>
          <p:cNvGrpSpPr/>
          <p:nvPr/>
        </p:nvGrpSpPr>
        <p:grpSpPr>
          <a:xfrm rot="5400000" flipV="1">
            <a:off x="61213797" y="21249720"/>
            <a:ext cx="42499520" cy="79"/>
            <a:chOff x="595150" y="6151244"/>
            <a:chExt cx="37187081" cy="3098967"/>
          </a:xfrm>
          <a:solidFill>
            <a:srgbClr val="FF0000"/>
          </a:solidFill>
        </p:grpSpPr>
        <p:cxnSp>
          <p:nvCxnSpPr>
            <p:cNvPr id="79" name="Straight Arrow Connector 78">
              <a:extLst>
                <a:ext uri="{FF2B5EF4-FFF2-40B4-BE49-F238E27FC236}">
                  <a16:creationId xmlns:a16="http://schemas.microsoft.com/office/drawing/2014/main" id="{FEB59CE2-88C9-4885-92D4-9FA8D6EA9E47}"/>
                </a:ext>
              </a:extLst>
            </p:cNvPr>
            <p:cNvCxnSpPr/>
            <p:nvPr/>
          </p:nvCxnSpPr>
          <p:spPr>
            <a:xfrm>
              <a:off x="595150" y="6428290"/>
              <a:ext cx="0" cy="2821921"/>
            </a:xfrm>
            <a:prstGeom prst="straightConnector1">
              <a:avLst/>
            </a:prstGeom>
            <a:grpFill/>
            <a:ln w="76200"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2AA2556F-2755-48F0-A848-90296C6F60C6}"/>
                </a:ext>
              </a:extLst>
            </p:cNvPr>
            <p:cNvCxnSpPr/>
            <p:nvPr/>
          </p:nvCxnSpPr>
          <p:spPr>
            <a:xfrm>
              <a:off x="37782231" y="6151244"/>
              <a:ext cx="0" cy="2821920"/>
            </a:xfrm>
            <a:prstGeom prst="straightConnector1">
              <a:avLst/>
            </a:prstGeom>
            <a:grpFill/>
            <a:ln w="76200"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grpSp>
      <p:sp>
        <p:nvSpPr>
          <p:cNvPr id="105" name="Text Placeholder 17">
            <a:extLst>
              <a:ext uri="{FF2B5EF4-FFF2-40B4-BE49-F238E27FC236}">
                <a16:creationId xmlns:a16="http://schemas.microsoft.com/office/drawing/2014/main" id="{FDA7BD1C-E534-4C6D-9FE7-E0C4DE1F1AEC}"/>
              </a:ext>
            </a:extLst>
          </p:cNvPr>
          <p:cNvSpPr txBox="1">
            <a:spLocks/>
          </p:cNvSpPr>
          <p:nvPr/>
        </p:nvSpPr>
        <p:spPr>
          <a:xfrm>
            <a:off x="37119053" y="10519938"/>
            <a:ext cx="5303961" cy="1031002"/>
          </a:xfrm>
          <a:prstGeom prst="rect">
            <a:avLst/>
          </a:prstGeom>
          <a:noFill/>
        </p:spPr>
        <p:txBody>
          <a:bodyPr vert="horz" lIns="0" tIns="308967" rIns="308967" bIns="308967"/>
          <a:lstStyle>
            <a:lvl1pPr marL="0" indent="0" algn="l" defTabSz="514944" rtl="0" eaLnBrk="1" latinLnBrk="0" hangingPunct="1">
              <a:spcBef>
                <a:spcPct val="20000"/>
              </a:spcBef>
              <a:buFontTx/>
              <a:buNone/>
              <a:defRPr sz="27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ctr" fontAlgn="auto">
              <a:spcAft>
                <a:spcPts val="0"/>
              </a:spcAft>
            </a:pPr>
            <a:r>
              <a:rPr lang="en-US" sz="2400" dirty="0"/>
              <a:t>Total stress experienced by CF Flange Seal with upper bellows.</a:t>
            </a:r>
          </a:p>
          <a:p>
            <a:pPr fontAlgn="auto">
              <a:spcAft>
                <a:spcPts val="0"/>
              </a:spcAft>
            </a:pPr>
            <a:endParaRPr lang="en-US" sz="2400" dirty="0"/>
          </a:p>
        </p:txBody>
      </p:sp>
      <p:sp>
        <p:nvSpPr>
          <p:cNvPr id="108" name="Text Placeholder 16">
            <a:extLst>
              <a:ext uri="{FF2B5EF4-FFF2-40B4-BE49-F238E27FC236}">
                <a16:creationId xmlns:a16="http://schemas.microsoft.com/office/drawing/2014/main" id="{DC38F89B-5138-4EED-BBA1-9DBE3F6AA242}"/>
              </a:ext>
            </a:extLst>
          </p:cNvPr>
          <p:cNvSpPr txBox="1">
            <a:spLocks/>
          </p:cNvSpPr>
          <p:nvPr/>
        </p:nvSpPr>
        <p:spPr>
          <a:xfrm>
            <a:off x="30380775" y="15113771"/>
            <a:ext cx="11765040" cy="1179832"/>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ctr" fontAlgn="auto">
              <a:spcAft>
                <a:spcPts val="0"/>
              </a:spcAft>
            </a:pPr>
            <a:r>
              <a:rPr lang="en-US" dirty="0">
                <a:latin typeface="Helvetica" pitchFamily="2" charset="0"/>
              </a:rPr>
              <a:t>    Table regarding Seal models and their respective heat flows rates during initial calculations and FEA.</a:t>
            </a:r>
          </a:p>
        </p:txBody>
      </p:sp>
      <p:sp>
        <p:nvSpPr>
          <p:cNvPr id="109" name="Text Placeholder 17">
            <a:extLst>
              <a:ext uri="{FF2B5EF4-FFF2-40B4-BE49-F238E27FC236}">
                <a16:creationId xmlns:a16="http://schemas.microsoft.com/office/drawing/2014/main" id="{AF388737-52CE-4976-9D9D-F11FCD083541}"/>
              </a:ext>
            </a:extLst>
          </p:cNvPr>
          <p:cNvSpPr txBox="1">
            <a:spLocks/>
          </p:cNvSpPr>
          <p:nvPr/>
        </p:nvSpPr>
        <p:spPr>
          <a:xfrm>
            <a:off x="22315277" y="21676663"/>
            <a:ext cx="5303961" cy="1023216"/>
          </a:xfrm>
          <a:prstGeom prst="rect">
            <a:avLst/>
          </a:prstGeom>
          <a:noFill/>
        </p:spPr>
        <p:txBody>
          <a:bodyPr vert="horz" lIns="0" tIns="308967" rIns="308967" bIns="308967"/>
          <a:lstStyle>
            <a:lvl1pPr marL="0" indent="0" algn="l" defTabSz="514944" rtl="0" eaLnBrk="1" latinLnBrk="0" hangingPunct="1">
              <a:spcBef>
                <a:spcPct val="20000"/>
              </a:spcBef>
              <a:buFontTx/>
              <a:buNone/>
              <a:defRPr sz="27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ctr" fontAlgn="auto">
              <a:spcAft>
                <a:spcPts val="0"/>
              </a:spcAft>
            </a:pPr>
            <a:r>
              <a:rPr lang="en-US" sz="2400" dirty="0"/>
              <a:t>Temperature distribution in the PTFE Plug</a:t>
            </a:r>
          </a:p>
          <a:p>
            <a:pPr fontAlgn="auto">
              <a:spcAft>
                <a:spcPts val="0"/>
              </a:spcAft>
            </a:pPr>
            <a:endParaRPr lang="en-US" dirty="0"/>
          </a:p>
        </p:txBody>
      </p:sp>
      <p:sp>
        <p:nvSpPr>
          <p:cNvPr id="110" name="Text Placeholder 17">
            <a:extLst>
              <a:ext uri="{FF2B5EF4-FFF2-40B4-BE49-F238E27FC236}">
                <a16:creationId xmlns:a16="http://schemas.microsoft.com/office/drawing/2014/main" id="{A9D948C1-6CBC-4721-9B55-A1908D0F93D8}"/>
              </a:ext>
            </a:extLst>
          </p:cNvPr>
          <p:cNvSpPr txBox="1">
            <a:spLocks/>
          </p:cNvSpPr>
          <p:nvPr/>
        </p:nvSpPr>
        <p:spPr>
          <a:xfrm>
            <a:off x="36978510" y="21687083"/>
            <a:ext cx="6047685" cy="1023216"/>
          </a:xfrm>
          <a:prstGeom prst="rect">
            <a:avLst/>
          </a:prstGeom>
          <a:noFill/>
        </p:spPr>
        <p:txBody>
          <a:bodyPr vert="horz" lIns="0" tIns="308967" rIns="308967" bIns="308967"/>
          <a:lstStyle>
            <a:lvl1pPr marL="0" indent="0" algn="l" defTabSz="514944" rtl="0" eaLnBrk="1" latinLnBrk="0" hangingPunct="1">
              <a:spcBef>
                <a:spcPct val="20000"/>
              </a:spcBef>
              <a:buFontTx/>
              <a:buNone/>
              <a:defRPr sz="27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ctr" fontAlgn="auto">
              <a:spcAft>
                <a:spcPts val="0"/>
              </a:spcAft>
            </a:pPr>
            <a:r>
              <a:rPr lang="en-US" sz="2400" dirty="0"/>
              <a:t>Temperature distribution in the</a:t>
            </a:r>
          </a:p>
          <a:p>
            <a:pPr algn="ctr" fontAlgn="auto">
              <a:spcAft>
                <a:spcPts val="0"/>
              </a:spcAft>
            </a:pPr>
            <a:r>
              <a:rPr lang="en-US" sz="2400" dirty="0"/>
              <a:t>CF Flange Seal</a:t>
            </a:r>
          </a:p>
          <a:p>
            <a:pPr fontAlgn="auto">
              <a:spcAft>
                <a:spcPts val="0"/>
              </a:spcAft>
            </a:pPr>
            <a:endParaRPr lang="en-US" dirty="0"/>
          </a:p>
        </p:txBody>
      </p:sp>
      <p:sp>
        <p:nvSpPr>
          <p:cNvPr id="111" name="Text Placeholder 17">
            <a:extLst>
              <a:ext uri="{FF2B5EF4-FFF2-40B4-BE49-F238E27FC236}">
                <a16:creationId xmlns:a16="http://schemas.microsoft.com/office/drawing/2014/main" id="{662AC237-D509-40F2-9E18-230FD4FAC712}"/>
              </a:ext>
            </a:extLst>
          </p:cNvPr>
          <p:cNvSpPr txBox="1">
            <a:spLocks/>
          </p:cNvSpPr>
          <p:nvPr/>
        </p:nvSpPr>
        <p:spPr>
          <a:xfrm>
            <a:off x="29513446" y="21652601"/>
            <a:ext cx="5936967" cy="1023216"/>
          </a:xfrm>
          <a:prstGeom prst="rect">
            <a:avLst/>
          </a:prstGeom>
          <a:noFill/>
        </p:spPr>
        <p:txBody>
          <a:bodyPr vert="horz" lIns="0" tIns="308967" rIns="308967" bIns="308967"/>
          <a:lstStyle>
            <a:lvl1pPr marL="0" indent="0" algn="l" defTabSz="514944" rtl="0" eaLnBrk="1" latinLnBrk="0" hangingPunct="1">
              <a:spcBef>
                <a:spcPct val="20000"/>
              </a:spcBef>
              <a:buFontTx/>
              <a:buNone/>
              <a:defRPr sz="27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ctr" fontAlgn="auto">
              <a:spcAft>
                <a:spcPts val="0"/>
              </a:spcAft>
            </a:pPr>
            <a:r>
              <a:rPr lang="en-US" sz="2400" dirty="0"/>
              <a:t>  Temperature distribution in the Spring Energized Seal</a:t>
            </a:r>
            <a:endParaRPr lang="en-US" dirty="0"/>
          </a:p>
        </p:txBody>
      </p:sp>
      <p:sp>
        <p:nvSpPr>
          <p:cNvPr id="4" name="TextBox 3">
            <a:extLst>
              <a:ext uri="{FF2B5EF4-FFF2-40B4-BE49-F238E27FC236}">
                <a16:creationId xmlns:a16="http://schemas.microsoft.com/office/drawing/2014/main" id="{352D5887-9B50-4AE9-B7FD-00F919DA0C45}"/>
              </a:ext>
            </a:extLst>
          </p:cNvPr>
          <p:cNvSpPr txBox="1"/>
          <p:nvPr/>
        </p:nvSpPr>
        <p:spPr>
          <a:xfrm>
            <a:off x="3809902" y="12867462"/>
            <a:ext cx="2167581" cy="584775"/>
          </a:xfrm>
          <a:prstGeom prst="rect">
            <a:avLst/>
          </a:prstGeom>
          <a:noFill/>
        </p:spPr>
        <p:txBody>
          <a:bodyPr wrap="none" rtlCol="0">
            <a:spAutoFit/>
          </a:bodyPr>
          <a:lstStyle/>
          <a:p>
            <a:r>
              <a:rPr lang="en-US" sz="3200" dirty="0">
                <a:solidFill>
                  <a:srgbClr val="FF0000"/>
                </a:solidFill>
                <a:latin typeface="Helvetica" panose="020B0604020202020204" pitchFamily="34" charset="0"/>
                <a:cs typeface="Helvetica" panose="020B0604020202020204" pitchFamily="34" charset="0"/>
              </a:rPr>
              <a:t>PTFE Plug</a:t>
            </a:r>
          </a:p>
        </p:txBody>
      </p:sp>
      <p:sp>
        <p:nvSpPr>
          <p:cNvPr id="55" name="TextBox 54">
            <a:extLst>
              <a:ext uri="{FF2B5EF4-FFF2-40B4-BE49-F238E27FC236}">
                <a16:creationId xmlns:a16="http://schemas.microsoft.com/office/drawing/2014/main" id="{4A89DBFB-64EE-466D-804D-64E2E572404E}"/>
              </a:ext>
            </a:extLst>
          </p:cNvPr>
          <p:cNvSpPr txBox="1"/>
          <p:nvPr/>
        </p:nvSpPr>
        <p:spPr>
          <a:xfrm>
            <a:off x="4573954" y="11067495"/>
            <a:ext cx="2326278" cy="584775"/>
          </a:xfrm>
          <a:prstGeom prst="rect">
            <a:avLst/>
          </a:prstGeom>
          <a:noFill/>
        </p:spPr>
        <p:txBody>
          <a:bodyPr wrap="none" rtlCol="0">
            <a:spAutoFit/>
          </a:bodyPr>
          <a:lstStyle/>
          <a:p>
            <a:r>
              <a:rPr lang="en-US" sz="3200" dirty="0">
                <a:solidFill>
                  <a:srgbClr val="FF0000"/>
                </a:solidFill>
                <a:latin typeface="Helvetica" panose="020B0604020202020204" pitchFamily="34" charset="0"/>
                <a:cs typeface="Helvetica" panose="020B0604020202020204" pitchFamily="34" charset="0"/>
              </a:rPr>
              <a:t>Anticryostat</a:t>
            </a:r>
          </a:p>
        </p:txBody>
      </p:sp>
      <p:sp>
        <p:nvSpPr>
          <p:cNvPr id="56" name="TextBox 55">
            <a:extLst>
              <a:ext uri="{FF2B5EF4-FFF2-40B4-BE49-F238E27FC236}">
                <a16:creationId xmlns:a16="http://schemas.microsoft.com/office/drawing/2014/main" id="{C1D67347-5677-4B51-AEE3-35C9FC75E7A7}"/>
              </a:ext>
            </a:extLst>
          </p:cNvPr>
          <p:cNvSpPr txBox="1"/>
          <p:nvPr/>
        </p:nvSpPr>
        <p:spPr>
          <a:xfrm>
            <a:off x="1350667" y="14475336"/>
            <a:ext cx="4081567" cy="584775"/>
          </a:xfrm>
          <a:prstGeom prst="rect">
            <a:avLst/>
          </a:prstGeom>
          <a:noFill/>
        </p:spPr>
        <p:txBody>
          <a:bodyPr wrap="none" rtlCol="0">
            <a:spAutoFit/>
          </a:bodyPr>
          <a:lstStyle/>
          <a:p>
            <a:r>
              <a:rPr lang="en-US" sz="3200" dirty="0">
                <a:solidFill>
                  <a:srgbClr val="FF0000"/>
                </a:solidFill>
                <a:latin typeface="Helvetica" panose="020B0604020202020204" pitchFamily="34" charset="0"/>
                <a:cs typeface="Helvetica" panose="020B0604020202020204" pitchFamily="34" charset="0"/>
              </a:rPr>
              <a:t>Stainless Steel Collar</a:t>
            </a:r>
          </a:p>
        </p:txBody>
      </p:sp>
      <p:sp>
        <p:nvSpPr>
          <p:cNvPr id="57" name="TextBox 56">
            <a:extLst>
              <a:ext uri="{FF2B5EF4-FFF2-40B4-BE49-F238E27FC236}">
                <a16:creationId xmlns:a16="http://schemas.microsoft.com/office/drawing/2014/main" id="{8CEF4C20-86F1-42F7-A1B7-F7410616909E}"/>
              </a:ext>
            </a:extLst>
          </p:cNvPr>
          <p:cNvSpPr txBox="1"/>
          <p:nvPr/>
        </p:nvSpPr>
        <p:spPr>
          <a:xfrm>
            <a:off x="1402128" y="9117189"/>
            <a:ext cx="2712602" cy="584775"/>
          </a:xfrm>
          <a:prstGeom prst="rect">
            <a:avLst/>
          </a:prstGeom>
          <a:noFill/>
        </p:spPr>
        <p:txBody>
          <a:bodyPr wrap="none" rtlCol="0">
            <a:spAutoFit/>
          </a:bodyPr>
          <a:lstStyle/>
          <a:p>
            <a:r>
              <a:rPr lang="en-US" sz="3200" dirty="0">
                <a:solidFill>
                  <a:srgbClr val="FF0000"/>
                </a:solidFill>
                <a:latin typeface="Helvetica" panose="020B0604020202020204" pitchFamily="34" charset="0"/>
                <a:cs typeface="Helvetica" panose="020B0604020202020204" pitchFamily="34" charset="0"/>
              </a:rPr>
              <a:t>Lambda Plate</a:t>
            </a:r>
          </a:p>
        </p:txBody>
      </p:sp>
      <p:sp>
        <p:nvSpPr>
          <p:cNvPr id="58" name="TextBox 57">
            <a:extLst>
              <a:ext uri="{FF2B5EF4-FFF2-40B4-BE49-F238E27FC236}">
                <a16:creationId xmlns:a16="http://schemas.microsoft.com/office/drawing/2014/main" id="{7803D48C-9CBE-40D4-8604-5E9412A2F0D3}"/>
              </a:ext>
            </a:extLst>
          </p:cNvPr>
          <p:cNvSpPr txBox="1"/>
          <p:nvPr/>
        </p:nvSpPr>
        <p:spPr>
          <a:xfrm>
            <a:off x="1350667" y="27085351"/>
            <a:ext cx="2712602" cy="584775"/>
          </a:xfrm>
          <a:prstGeom prst="rect">
            <a:avLst/>
          </a:prstGeom>
          <a:noFill/>
        </p:spPr>
        <p:txBody>
          <a:bodyPr wrap="none" rtlCol="0">
            <a:spAutoFit/>
          </a:bodyPr>
          <a:lstStyle/>
          <a:p>
            <a:r>
              <a:rPr lang="en-US" sz="3200" dirty="0">
                <a:solidFill>
                  <a:srgbClr val="FF0000"/>
                </a:solidFill>
                <a:latin typeface="Helvetica" panose="020B0604020202020204" pitchFamily="34" charset="0"/>
                <a:cs typeface="Helvetica" panose="020B0604020202020204" pitchFamily="34" charset="0"/>
              </a:rPr>
              <a:t>Lambda Plate</a:t>
            </a:r>
          </a:p>
        </p:txBody>
      </p:sp>
      <p:sp>
        <p:nvSpPr>
          <p:cNvPr id="59" name="TextBox 58">
            <a:extLst>
              <a:ext uri="{FF2B5EF4-FFF2-40B4-BE49-F238E27FC236}">
                <a16:creationId xmlns:a16="http://schemas.microsoft.com/office/drawing/2014/main" id="{7020C628-2914-454A-A0D7-077F12086DE9}"/>
              </a:ext>
            </a:extLst>
          </p:cNvPr>
          <p:cNvSpPr txBox="1"/>
          <p:nvPr/>
        </p:nvSpPr>
        <p:spPr>
          <a:xfrm>
            <a:off x="8558784" y="23898604"/>
            <a:ext cx="1598515" cy="584775"/>
          </a:xfrm>
          <a:prstGeom prst="rect">
            <a:avLst/>
          </a:prstGeom>
          <a:noFill/>
        </p:spPr>
        <p:txBody>
          <a:bodyPr wrap="none" rtlCol="0">
            <a:spAutoFit/>
          </a:bodyPr>
          <a:lstStyle/>
          <a:p>
            <a:r>
              <a:rPr lang="en-US" sz="3200" dirty="0">
                <a:solidFill>
                  <a:srgbClr val="FF0000"/>
                </a:solidFill>
                <a:latin typeface="Helvetica" panose="020B0604020202020204" pitchFamily="34" charset="0"/>
                <a:cs typeface="Helvetica" panose="020B0604020202020204" pitchFamily="34" charset="0"/>
              </a:rPr>
              <a:t>Bellows</a:t>
            </a:r>
          </a:p>
        </p:txBody>
      </p:sp>
      <p:sp>
        <p:nvSpPr>
          <p:cNvPr id="63" name="TextBox 62">
            <a:extLst>
              <a:ext uri="{FF2B5EF4-FFF2-40B4-BE49-F238E27FC236}">
                <a16:creationId xmlns:a16="http://schemas.microsoft.com/office/drawing/2014/main" id="{4E9F8607-ECC6-4442-A55C-B13BB4DD26BE}"/>
              </a:ext>
            </a:extLst>
          </p:cNvPr>
          <p:cNvSpPr txBox="1"/>
          <p:nvPr/>
        </p:nvSpPr>
        <p:spPr>
          <a:xfrm>
            <a:off x="7308442" y="28361665"/>
            <a:ext cx="2848857" cy="584775"/>
          </a:xfrm>
          <a:prstGeom prst="rect">
            <a:avLst/>
          </a:prstGeom>
          <a:noFill/>
        </p:spPr>
        <p:txBody>
          <a:bodyPr wrap="none" rtlCol="0">
            <a:spAutoFit/>
          </a:bodyPr>
          <a:lstStyle/>
          <a:p>
            <a:r>
              <a:rPr lang="en-US" sz="3200" dirty="0">
                <a:solidFill>
                  <a:srgbClr val="FF0000"/>
                </a:solidFill>
                <a:latin typeface="Helvetica" panose="020B0604020202020204" pitchFamily="34" charset="0"/>
                <a:cs typeface="Helvetica" panose="020B0604020202020204" pitchFamily="34" charset="0"/>
              </a:rPr>
              <a:t>Bottom Flange</a:t>
            </a:r>
          </a:p>
        </p:txBody>
      </p:sp>
      <p:sp>
        <p:nvSpPr>
          <p:cNvPr id="69" name="TextBox 68">
            <a:extLst>
              <a:ext uri="{FF2B5EF4-FFF2-40B4-BE49-F238E27FC236}">
                <a16:creationId xmlns:a16="http://schemas.microsoft.com/office/drawing/2014/main" id="{12708B83-45E4-4096-BE18-92461316764F}"/>
              </a:ext>
            </a:extLst>
          </p:cNvPr>
          <p:cNvSpPr txBox="1"/>
          <p:nvPr/>
        </p:nvSpPr>
        <p:spPr>
          <a:xfrm>
            <a:off x="8224266" y="24862489"/>
            <a:ext cx="2210285" cy="584775"/>
          </a:xfrm>
          <a:prstGeom prst="rect">
            <a:avLst/>
          </a:prstGeom>
          <a:noFill/>
        </p:spPr>
        <p:txBody>
          <a:bodyPr wrap="none" rtlCol="0">
            <a:spAutoFit/>
          </a:bodyPr>
          <a:lstStyle/>
          <a:p>
            <a:r>
              <a:rPr lang="en-US" sz="3200" dirty="0">
                <a:solidFill>
                  <a:srgbClr val="FF0000"/>
                </a:solidFill>
                <a:latin typeface="Helvetica" panose="020B0604020202020204" pitchFamily="34" charset="0"/>
                <a:cs typeface="Helvetica" panose="020B0604020202020204" pitchFamily="34" charset="0"/>
              </a:rPr>
              <a:t>Top Flange</a:t>
            </a:r>
          </a:p>
        </p:txBody>
      </p:sp>
      <p:sp>
        <p:nvSpPr>
          <p:cNvPr id="70" name="TextBox 69">
            <a:extLst>
              <a:ext uri="{FF2B5EF4-FFF2-40B4-BE49-F238E27FC236}">
                <a16:creationId xmlns:a16="http://schemas.microsoft.com/office/drawing/2014/main" id="{71B39594-0539-42CC-B9B4-5D7B8E065510}"/>
              </a:ext>
            </a:extLst>
          </p:cNvPr>
          <p:cNvSpPr txBox="1"/>
          <p:nvPr/>
        </p:nvSpPr>
        <p:spPr>
          <a:xfrm>
            <a:off x="1816216" y="23756468"/>
            <a:ext cx="2326278" cy="584775"/>
          </a:xfrm>
          <a:prstGeom prst="rect">
            <a:avLst/>
          </a:prstGeom>
          <a:noFill/>
        </p:spPr>
        <p:txBody>
          <a:bodyPr wrap="none" rtlCol="0">
            <a:spAutoFit/>
          </a:bodyPr>
          <a:lstStyle/>
          <a:p>
            <a:r>
              <a:rPr lang="en-US" sz="3200" dirty="0">
                <a:solidFill>
                  <a:srgbClr val="FF0000"/>
                </a:solidFill>
                <a:latin typeface="Helvetica" panose="020B0604020202020204" pitchFamily="34" charset="0"/>
                <a:cs typeface="Helvetica" panose="020B0604020202020204" pitchFamily="34" charset="0"/>
              </a:rPr>
              <a:t>Anticryostat</a:t>
            </a:r>
          </a:p>
        </p:txBody>
      </p:sp>
      <p:sp>
        <p:nvSpPr>
          <p:cNvPr id="72" name="TextBox 71">
            <a:extLst>
              <a:ext uri="{FF2B5EF4-FFF2-40B4-BE49-F238E27FC236}">
                <a16:creationId xmlns:a16="http://schemas.microsoft.com/office/drawing/2014/main" id="{9A149E1F-2E08-40BC-BAED-04C816C07A57}"/>
              </a:ext>
            </a:extLst>
          </p:cNvPr>
          <p:cNvSpPr txBox="1"/>
          <p:nvPr/>
        </p:nvSpPr>
        <p:spPr>
          <a:xfrm>
            <a:off x="11728226" y="18569144"/>
            <a:ext cx="2848857" cy="584775"/>
          </a:xfrm>
          <a:prstGeom prst="rect">
            <a:avLst/>
          </a:prstGeom>
          <a:noFill/>
        </p:spPr>
        <p:txBody>
          <a:bodyPr wrap="none" rtlCol="0">
            <a:spAutoFit/>
          </a:bodyPr>
          <a:lstStyle/>
          <a:p>
            <a:r>
              <a:rPr lang="en-US" sz="3200" dirty="0">
                <a:solidFill>
                  <a:srgbClr val="FF0000"/>
                </a:solidFill>
                <a:latin typeface="Helvetica" panose="020B0604020202020204" pitchFamily="34" charset="0"/>
                <a:cs typeface="Helvetica" panose="020B0604020202020204" pitchFamily="34" charset="0"/>
              </a:rPr>
              <a:t>Line of contact</a:t>
            </a:r>
          </a:p>
        </p:txBody>
      </p:sp>
      <p:sp>
        <p:nvSpPr>
          <p:cNvPr id="78" name="TextBox 77">
            <a:extLst>
              <a:ext uri="{FF2B5EF4-FFF2-40B4-BE49-F238E27FC236}">
                <a16:creationId xmlns:a16="http://schemas.microsoft.com/office/drawing/2014/main" id="{4E1DC11A-D4F3-4D6A-A457-D6A4F166223C}"/>
              </a:ext>
            </a:extLst>
          </p:cNvPr>
          <p:cNvSpPr txBox="1"/>
          <p:nvPr/>
        </p:nvSpPr>
        <p:spPr>
          <a:xfrm>
            <a:off x="17269570" y="21420736"/>
            <a:ext cx="2712602" cy="584775"/>
          </a:xfrm>
          <a:prstGeom prst="rect">
            <a:avLst/>
          </a:prstGeom>
          <a:noFill/>
        </p:spPr>
        <p:txBody>
          <a:bodyPr wrap="none" rtlCol="0">
            <a:spAutoFit/>
          </a:bodyPr>
          <a:lstStyle/>
          <a:p>
            <a:r>
              <a:rPr lang="en-US" sz="3200" dirty="0">
                <a:solidFill>
                  <a:srgbClr val="FF0000"/>
                </a:solidFill>
                <a:latin typeface="Helvetica" panose="020B0604020202020204" pitchFamily="34" charset="0"/>
                <a:cs typeface="Helvetica" panose="020B0604020202020204" pitchFamily="34" charset="0"/>
              </a:rPr>
              <a:t>Lambda Plate</a:t>
            </a:r>
          </a:p>
        </p:txBody>
      </p:sp>
      <p:sp>
        <p:nvSpPr>
          <p:cNvPr id="83" name="TextBox 82">
            <a:extLst>
              <a:ext uri="{FF2B5EF4-FFF2-40B4-BE49-F238E27FC236}">
                <a16:creationId xmlns:a16="http://schemas.microsoft.com/office/drawing/2014/main" id="{7E7EB06E-4A3B-4D26-B44D-9E4E452AAA68}"/>
              </a:ext>
            </a:extLst>
          </p:cNvPr>
          <p:cNvSpPr txBox="1"/>
          <p:nvPr/>
        </p:nvSpPr>
        <p:spPr>
          <a:xfrm>
            <a:off x="12031450" y="21895883"/>
            <a:ext cx="3328155" cy="584775"/>
          </a:xfrm>
          <a:prstGeom prst="rect">
            <a:avLst/>
          </a:prstGeom>
          <a:noFill/>
        </p:spPr>
        <p:txBody>
          <a:bodyPr wrap="none" rtlCol="0">
            <a:spAutoFit/>
          </a:bodyPr>
          <a:lstStyle/>
          <a:p>
            <a:r>
              <a:rPr lang="en-US" sz="3200" dirty="0">
                <a:solidFill>
                  <a:srgbClr val="FF0000"/>
                </a:solidFill>
                <a:latin typeface="Helvetica" panose="020B0604020202020204" pitchFamily="34" charset="0"/>
                <a:cs typeface="Helvetica" panose="020B0604020202020204" pitchFamily="34" charset="0"/>
              </a:rPr>
              <a:t>Spring Energized</a:t>
            </a:r>
          </a:p>
        </p:txBody>
      </p:sp>
      <p:cxnSp>
        <p:nvCxnSpPr>
          <p:cNvPr id="7" name="Straight Arrow Connector 6">
            <a:extLst>
              <a:ext uri="{FF2B5EF4-FFF2-40B4-BE49-F238E27FC236}">
                <a16:creationId xmlns:a16="http://schemas.microsoft.com/office/drawing/2014/main" id="{1953CD09-9E7F-4D2B-8FA6-08796E6DEAF9}"/>
              </a:ext>
            </a:extLst>
          </p:cNvPr>
          <p:cNvCxnSpPr>
            <a:cxnSpLocks/>
            <a:stCxn id="72" idx="3"/>
          </p:cNvCxnSpPr>
          <p:nvPr/>
        </p:nvCxnSpPr>
        <p:spPr>
          <a:xfrm>
            <a:off x="14577083" y="18861532"/>
            <a:ext cx="68270" cy="154269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D94AD667-6B84-4C45-83E1-9A59F3A2BAAB}"/>
              </a:ext>
            </a:extLst>
          </p:cNvPr>
          <p:cNvCxnSpPr>
            <a:cxnSpLocks/>
          </p:cNvCxnSpPr>
          <p:nvPr/>
        </p:nvCxnSpPr>
        <p:spPr>
          <a:xfrm flipV="1">
            <a:off x="13672315" y="20687627"/>
            <a:ext cx="1623876" cy="12463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D4F805CE-EEA5-4A30-B416-8C3C36FE6926}"/>
              </a:ext>
            </a:extLst>
          </p:cNvPr>
          <p:cNvCxnSpPr>
            <a:cxnSpLocks/>
          </p:cNvCxnSpPr>
          <p:nvPr/>
        </p:nvCxnSpPr>
        <p:spPr>
          <a:xfrm flipH="1" flipV="1">
            <a:off x="18304933" y="19971108"/>
            <a:ext cx="287607" cy="146971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DFEA5F2-FC97-4E93-BAE3-81F080C2F2B1}"/>
              </a:ext>
            </a:extLst>
          </p:cNvPr>
          <p:cNvCxnSpPr>
            <a:cxnSpLocks/>
          </p:cNvCxnSpPr>
          <p:nvPr/>
        </p:nvCxnSpPr>
        <p:spPr>
          <a:xfrm flipH="1">
            <a:off x="4573954" y="11693565"/>
            <a:ext cx="1163139" cy="3952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6E65A6EB-AEC3-430A-8587-20DDC2547A13}"/>
              </a:ext>
            </a:extLst>
          </p:cNvPr>
          <p:cNvCxnSpPr>
            <a:cxnSpLocks/>
            <a:stCxn id="4" idx="1"/>
          </p:cNvCxnSpPr>
          <p:nvPr/>
        </p:nvCxnSpPr>
        <p:spPr>
          <a:xfrm flipH="1" flipV="1">
            <a:off x="3456752" y="12339209"/>
            <a:ext cx="353150" cy="8206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D7B5A024-27B5-4558-86A2-7C2A04EDC8EF}"/>
              </a:ext>
            </a:extLst>
          </p:cNvPr>
          <p:cNvCxnSpPr>
            <a:cxnSpLocks/>
          </p:cNvCxnSpPr>
          <p:nvPr/>
        </p:nvCxnSpPr>
        <p:spPr>
          <a:xfrm flipH="1">
            <a:off x="1402128" y="9614546"/>
            <a:ext cx="1560122" cy="73191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5B4B2B79-4C63-4B04-8E10-03AC1F7C19EA}"/>
              </a:ext>
            </a:extLst>
          </p:cNvPr>
          <p:cNvCxnSpPr>
            <a:cxnSpLocks/>
            <a:stCxn id="56" idx="0"/>
          </p:cNvCxnSpPr>
          <p:nvPr/>
        </p:nvCxnSpPr>
        <p:spPr>
          <a:xfrm flipH="1" flipV="1">
            <a:off x="2915986" y="13072548"/>
            <a:ext cx="475465" cy="14027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8E4D59E-2D4B-4D08-90BD-A56360E8EEAD}"/>
              </a:ext>
            </a:extLst>
          </p:cNvPr>
          <p:cNvCxnSpPr>
            <a:cxnSpLocks/>
          </p:cNvCxnSpPr>
          <p:nvPr/>
        </p:nvCxnSpPr>
        <p:spPr>
          <a:xfrm>
            <a:off x="3215998" y="24289187"/>
            <a:ext cx="1343057" cy="134681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56CCD6E8-654A-4D4B-86A9-6CFE9AFCD618}"/>
              </a:ext>
            </a:extLst>
          </p:cNvPr>
          <p:cNvCxnSpPr>
            <a:cxnSpLocks/>
            <a:stCxn id="58" idx="0"/>
          </p:cNvCxnSpPr>
          <p:nvPr/>
        </p:nvCxnSpPr>
        <p:spPr>
          <a:xfrm flipH="1" flipV="1">
            <a:off x="1247142" y="26313094"/>
            <a:ext cx="1459826" cy="7722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856C0ABD-41D7-460C-AAE9-3B084B22B757}"/>
              </a:ext>
            </a:extLst>
          </p:cNvPr>
          <p:cNvCxnSpPr>
            <a:cxnSpLocks/>
            <a:stCxn id="69" idx="2"/>
          </p:cNvCxnSpPr>
          <p:nvPr/>
        </p:nvCxnSpPr>
        <p:spPr>
          <a:xfrm flipH="1">
            <a:off x="8427909" y="25447264"/>
            <a:ext cx="901500" cy="8319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451C3D42-E046-464B-9422-EE576E397EC6}"/>
              </a:ext>
            </a:extLst>
          </p:cNvPr>
          <p:cNvCxnSpPr>
            <a:stCxn id="59" idx="2"/>
          </p:cNvCxnSpPr>
          <p:nvPr/>
        </p:nvCxnSpPr>
        <p:spPr>
          <a:xfrm flipH="1">
            <a:off x="7820691" y="24483379"/>
            <a:ext cx="1537351" cy="2850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8B74661A-2EE1-4FD6-9DF8-6CC4D318ADF6}"/>
              </a:ext>
            </a:extLst>
          </p:cNvPr>
          <p:cNvCxnSpPr>
            <a:cxnSpLocks/>
            <a:stCxn id="63" idx="0"/>
          </p:cNvCxnSpPr>
          <p:nvPr/>
        </p:nvCxnSpPr>
        <p:spPr>
          <a:xfrm flipH="1" flipV="1">
            <a:off x="8557136" y="27042017"/>
            <a:ext cx="175735" cy="13196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61" name="Picture 60" descr="Shape&#10;&#10;Description automatically generated with low confidence">
            <a:extLst>
              <a:ext uri="{FF2B5EF4-FFF2-40B4-BE49-F238E27FC236}">
                <a16:creationId xmlns:a16="http://schemas.microsoft.com/office/drawing/2014/main" id="{B93BAA53-8864-7A45-B2CB-33A9B9B63827}"/>
              </a:ext>
            </a:extLst>
          </p:cNvPr>
          <p:cNvPicPr>
            <a:picLocks noGrp="1" noChangeAspect="1"/>
          </p:cNvPicPr>
          <p:nvPr/>
        </p:nvPicPr>
        <p:blipFill>
          <a:blip r:embed="rId11"/>
          <a:srcRect t="8516" b="8516"/>
          <a:stretch>
            <a:fillRect/>
          </a:stretch>
        </p:blipFill>
        <p:spPr>
          <a:xfrm rot="5400000">
            <a:off x="-663242" y="17512658"/>
            <a:ext cx="5809719" cy="3214046"/>
          </a:xfrm>
          <a:prstGeom prst="rect">
            <a:avLst/>
          </a:prstGeom>
        </p:spPr>
      </p:pic>
      <p:sp>
        <p:nvSpPr>
          <p:cNvPr id="62" name="Text Placeholder 16">
            <a:extLst>
              <a:ext uri="{FF2B5EF4-FFF2-40B4-BE49-F238E27FC236}">
                <a16:creationId xmlns:a16="http://schemas.microsoft.com/office/drawing/2014/main" id="{D5958DBC-5508-4AF5-8CEB-5D618AB16534}"/>
              </a:ext>
            </a:extLst>
          </p:cNvPr>
          <p:cNvSpPr txBox="1">
            <a:spLocks/>
          </p:cNvSpPr>
          <p:nvPr/>
        </p:nvSpPr>
        <p:spPr>
          <a:xfrm>
            <a:off x="-282774" y="21487952"/>
            <a:ext cx="5265190" cy="1162233"/>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ctr" fontAlgn="auto">
              <a:spcAft>
                <a:spcPts val="0"/>
              </a:spcAft>
            </a:pPr>
            <a:r>
              <a:rPr lang="en-US" sz="2400"/>
              <a:t>Spring Energized Seal                    </a:t>
            </a:r>
            <a:r>
              <a:rPr lang="en-US" sz="2400" dirty="0"/>
              <a:t>Design</a:t>
            </a:r>
          </a:p>
        </p:txBody>
      </p:sp>
      <p:sp>
        <p:nvSpPr>
          <p:cNvPr id="60" name="Text Placeholder 18">
            <a:extLst>
              <a:ext uri="{FF2B5EF4-FFF2-40B4-BE49-F238E27FC236}">
                <a16:creationId xmlns:a16="http://schemas.microsoft.com/office/drawing/2014/main" id="{3C3A1529-D424-454B-9410-70E1625A6569}"/>
              </a:ext>
            </a:extLst>
          </p:cNvPr>
          <p:cNvSpPr txBox="1">
            <a:spLocks/>
          </p:cNvSpPr>
          <p:nvPr/>
        </p:nvSpPr>
        <p:spPr>
          <a:xfrm>
            <a:off x="0" y="32243632"/>
            <a:ext cx="43891200" cy="1455311"/>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ctr"/>
            <a:r>
              <a:rPr lang="en-US" sz="3200" b="1" i="0" u="none" strike="noStrike" dirty="0">
                <a:solidFill>
                  <a:schemeClr val="bg1"/>
                </a:solidFill>
                <a:effectLst/>
                <a:latin typeface="Helvetica" panose="020B0604020202020204" pitchFamily="34" charset="0"/>
                <a:cs typeface="Helvetica" panose="020B0604020202020204" pitchFamily="34" charset="0"/>
              </a:rPr>
              <a:t>This manuscript has been authored by Fermi Research Alliance, LLC under Contract No. DE-AC02-07CH11359 with the U.S. Department of Energy, Office of Science, Office of High Energy Physics.</a:t>
            </a:r>
            <a:endParaRPr lang="en-US" sz="32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89955593"/>
      </p:ext>
    </p:extLst>
  </p:cSld>
  <p:clrMapOvr>
    <a:masterClrMapping/>
  </p:clrMapOvr>
</p:sld>
</file>

<file path=ppt/theme/theme1.xml><?xml version="1.0" encoding="utf-8"?>
<a:theme xmlns:a="http://schemas.openxmlformats.org/drawingml/2006/main" name="36x48_ScientistPoster_092315_Horizon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Scientific_Poster_36x48_HOR_100716" id="{0897E421-B4AB-3B48-9725-D153BE0A3E0B}" vid="{F87F2FE4-D33E-CD42-9E33-755652E741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FNAL_Scientific_Poster_36x48_HOR_Nov20 (1)</Template>
  <TotalTime>4916</TotalTime>
  <Words>620</Words>
  <Application>Microsoft Office PowerPoint</Application>
  <PresentationFormat>Custom</PresentationFormat>
  <Paragraphs>51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vt:lpstr>
      <vt:lpstr>36x48_ScientistPoster_092315_Horizontal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dc:creator>
  <cp:lastModifiedBy>brett</cp:lastModifiedBy>
  <cp:revision>38</cp:revision>
  <dcterms:created xsi:type="dcterms:W3CDTF">2021-07-27T16:43:55Z</dcterms:created>
  <dcterms:modified xsi:type="dcterms:W3CDTF">2021-08-05T21:32:13Z</dcterms:modified>
</cp:coreProperties>
</file>