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450" r:id="rId2"/>
    <p:sldId id="492" r:id="rId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esselin Velev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1C6B11"/>
    <a:srgbClr val="BD1F24"/>
    <a:srgbClr val="DA592A"/>
    <a:srgbClr val="808080"/>
    <a:srgbClr val="154D81"/>
    <a:srgbClr val="DF652C"/>
    <a:srgbClr val="E0692D"/>
    <a:srgbClr val="DF6424"/>
    <a:srgbClr val="D35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86" autoAdjust="0"/>
  </p:normalViewPr>
  <p:slideViewPr>
    <p:cSldViewPr snapToGrid="0" snapToObjects="1">
      <p:cViewPr>
        <p:scale>
          <a:sx n="140" d="100"/>
          <a:sy n="140" d="100"/>
        </p:scale>
        <p:origin x="1360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4C190591-D543-7449-A828-559C08D06478}" type="datetimeFigureOut">
              <a:rPr lang="en-US"/>
              <a:pPr>
                <a:defRPr/>
              </a:pPr>
              <a:t>8/2/21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83F73473-3CFB-5241-BF82-E3884D4E82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1809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8-02T18:08:24.144"/>
    </inkml:context>
    <inkml:brush xml:id="br0">
      <inkml:brushProperty name="width" value="0.025" units="cm"/>
      <inkml:brushProperty name="height" value="0.025" units="cm"/>
    </inkml:brush>
  </inkml:definitions>
  <inkml:traceGroup>
    <inkml:annotationXML>
      <emma:emma xmlns:emma="http://www.w3.org/2003/04/emma" version="1.0">
        <emma:interpretation id="{36C4DD76-3E71-4738-B4F2-F13B34CCC9F4}" emma:medium="tactile" emma:mode="ink">
          <msink:context xmlns:msink="http://schemas.microsoft.com/ink/2010/main" type="inkDrawing" rotatedBoundingBox="5863,15825 5896,15841 5889,15854 5856,15838" shapeName="Other"/>
        </emma:interpretation>
      </emma:emma>
    </inkml:annotationXML>
    <inkml:trace contextRef="#ctx0" brushRef="#br0">9243 16029 3328,'33'16'0</inkml:trace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82702176-6DAC-6B4F-B700-3AD3B8686ACC}" type="datetimeFigureOut">
              <a:rPr lang="en-US"/>
              <a:pPr>
                <a:defRPr/>
              </a:pPr>
              <a:t>8/2/21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4649E3D0-3FEA-B642-9F67-967BE3D8E8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3148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49E3D0-3FEA-B642-9F67-967BE3D8E8DB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957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Blue-Seal_c100m56y0k23-Mark_SC_Horizontal.eps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91063" y="1358900"/>
            <a:ext cx="36449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FermilabLogo_100c56m0y23k.eps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6450" y="1447800"/>
            <a:ext cx="2901950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154D81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154D81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3846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04606-A5E5-4FC4-8EB2-F7FFBECDA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77A411-CD6B-4C2A-9CA8-96F20B181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5/7/2021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1514F8-092E-48BE-A4D3-6C29BE632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SC Magnet Fab- weekly report</a:t>
            </a:r>
            <a:endParaRPr lang="en-US" b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ABCB2F-708F-4F21-B770-01BF4C18E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2C15F7-22DB-1448-B34D-3F8D2909FD0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283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3200">
                <a:solidFill>
                  <a:srgbClr val="154D8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900">
                <a:solidFill>
                  <a:srgbClr val="154D81"/>
                </a:solidFill>
              </a:defRPr>
            </a:lvl1pPr>
          </a:lstStyle>
          <a:p>
            <a:pPr>
              <a:defRPr/>
            </a:pPr>
            <a:r>
              <a:rPr lang="en-US"/>
              <a:t>5/7/2021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154D81"/>
                </a:solidFill>
              </a:defRPr>
            </a:lvl1pPr>
          </a:lstStyle>
          <a:p>
            <a:pPr>
              <a:defRPr/>
            </a:pPr>
            <a:r>
              <a:rPr lang="en-US" dirty="0"/>
              <a:t>SC Magnet Fab- weekly report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>
                <a:solidFill>
                  <a:srgbClr val="154D81"/>
                </a:solidFill>
              </a:defRPr>
            </a:lvl1pPr>
          </a:lstStyle>
          <a:p>
            <a:pPr>
              <a:defRPr/>
            </a:pPr>
            <a:fld id="{2A0CCE80-3B22-F34E-81B2-E096627812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234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5/7/2021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SC Magnet Fab- weekly report</a:t>
            </a:r>
            <a:endParaRPr lang="en-US" b="1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20688-F7AE-7441-85BB-0E205217A2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381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5/7/2021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SC Magnet Fab- weekly report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8B61D-3477-4845-9DF6-695E34DA1F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532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5/7/2021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SC Magnet Fab- weekly report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790FE-81D3-D341-890A-EF9117775F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852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r">
              <a:defRPr sz="900">
                <a:solidFill>
                  <a:srgbClr val="154D81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5/7/2021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0" y="64770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154D81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dirty="0"/>
              <a:t>SC Magnet Fab- weekly report</a:t>
            </a: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984" y="6515100"/>
            <a:ext cx="447675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154D81"/>
                </a:solidFill>
                <a:latin typeface="Helvetica"/>
              </a:defRPr>
            </a:lvl1pPr>
          </a:lstStyle>
          <a:p>
            <a:pPr>
              <a:defRPr/>
            </a:pPr>
            <a:fld id="{762C15F7-22DB-1448-B34D-3F8D2909FD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400800"/>
            <a:ext cx="754609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b="1" i="0" dirty="0">
                <a:solidFill>
                  <a:schemeClr val="tx2"/>
                </a:solidFill>
                <a:latin typeface="Helvetica"/>
                <a:cs typeface="Helvetica"/>
              </a:rPr>
              <a:t>MSD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9" r:id="rId1"/>
    <p:sldLayoutId id="2147484005" r:id="rId2"/>
    <p:sldLayoutId id="2147484000" r:id="rId3"/>
    <p:sldLayoutId id="2147483996" r:id="rId4"/>
    <p:sldLayoutId id="2147483997" r:id="rId5"/>
    <p:sldLayoutId id="2147483998" r:id="rId6"/>
  </p:sldLayoutIdLst>
  <p:hf sldNum="0"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595959"/>
          </a:solidFill>
          <a:latin typeface="Helvetica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595959"/>
          </a:solidFill>
          <a:latin typeface="Helvetica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595959"/>
          </a:solidFill>
          <a:latin typeface="Helvetica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595959"/>
          </a:solidFill>
          <a:latin typeface="Helvetica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SCM Fabrication Group – US HiLumi-AUP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83503"/>
            <a:ext cx="8534400" cy="4631873"/>
          </a:xfrm>
        </p:spPr>
        <p:txBody>
          <a:bodyPr>
            <a:normAutofit fontScale="85000" lnSpcReduction="20000"/>
          </a:bodyPr>
          <a:lstStyle/>
          <a:p>
            <a:pPr lvl="0"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QXFA 133 – Inner coil layer impregnation prep is complete. Tooling Rework after a failed leak check. Coil degas to begin Tuesday Aug 3</a:t>
            </a:r>
            <a:r>
              <a:rPr lang="en-US" baseline="30000" dirty="0">
                <a:solidFill>
                  <a:schemeClr val="tx1"/>
                </a:solidFill>
              </a:rPr>
              <a:t>rd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lvl="0"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 QXFA 134 – Coil CMM is compete. Prep for shipping is underway sans accelerometer activation. The coil will remain at FNAL until the 2</a:t>
            </a:r>
            <a:r>
              <a:rPr lang="en-US" baseline="30000" dirty="0">
                <a:solidFill>
                  <a:schemeClr val="tx1"/>
                </a:solidFill>
              </a:rPr>
              <a:t>nd</a:t>
            </a:r>
            <a:r>
              <a:rPr lang="en-US" dirty="0">
                <a:solidFill>
                  <a:schemeClr val="tx1"/>
                </a:solidFill>
              </a:rPr>
              <a:t> week of August when LBNL has space to receive the coil.</a:t>
            </a:r>
          </a:p>
          <a:p>
            <a:pPr lvl="0"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QXFA135 – Epoxy flash removal is in progress followed by coil CMM.</a:t>
            </a:r>
            <a:endParaRPr lang="en-US" dirty="0">
              <a:solidFill>
                <a:schemeClr val="accent3"/>
              </a:solidFill>
            </a:endParaRPr>
          </a:p>
          <a:p>
            <a:pPr lvl="0"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QXFA136 –Outer layer impregnation continues. </a:t>
            </a:r>
          </a:p>
          <a:p>
            <a:pPr lvl="0"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QXFA137 –Layer 1 reaction prep is complete. The reaction cycle has begun.</a:t>
            </a:r>
          </a:p>
          <a:p>
            <a:pPr lvl="0"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QXFA138 –Layer 1 coil winding and curing process complete. Layer 2 prep for coil winding in progress.</a:t>
            </a:r>
          </a:p>
          <a:p>
            <a:pPr lvl="0"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Technician staff at 9 out of 10. A new technician has been hired and will begin August 2. The hiring process for the 10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r>
              <a:rPr lang="en-US" dirty="0">
                <a:solidFill>
                  <a:schemeClr val="tx1"/>
                </a:solidFill>
              </a:rPr>
              <a:t> position is underway and will take a few months to fill. </a:t>
            </a:r>
          </a:p>
          <a:p>
            <a:pPr marL="0" lvl="0" indent="0">
              <a:spcAft>
                <a:spcPts val="600"/>
              </a:spcAft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lvl="0" indent="0">
              <a:spcAft>
                <a:spcPts val="600"/>
              </a:spcAft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SC Magnet Fab- weekly report</a:t>
            </a:r>
            <a:endParaRPr lang="en-US" b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28600" y="5424235"/>
            <a:ext cx="8767354" cy="777363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en-US" b="1" dirty="0"/>
              <a:t>Summary</a:t>
            </a:r>
            <a:r>
              <a:rPr lang="en-US" dirty="0"/>
              <a:t>: Technician staff at 90%. Typical coil fabrication proceeding as planned.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8/02/2021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2" name="Ink 11"/>
              <p14:cNvContentPartPr/>
              <p14:nvPr/>
            </p14:nvContentPartPr>
            <p14:xfrm>
              <a:off x="2111024" y="5697344"/>
              <a:ext cx="12240" cy="5760"/>
            </p14:xfrm>
          </p:contentPart>
        </mc:Choice>
        <mc:Fallback xmlns="">
          <p:pic>
            <p:nvPicPr>
              <p:cNvPr id="12" name="Ink 1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109224" y="5695650"/>
                <a:ext cx="15840" cy="9148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86702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CCA5F-B07D-4710-BF43-AA39EAE9D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BC1E37-061E-403D-9705-F271856F7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5/7/2021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E09D2-8A1A-43DB-93D7-3C189F16C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SC Magnet Fab- weekly report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43224406"/>
      </p:ext>
    </p:extLst>
  </p:cSld>
  <p:clrMapOvr>
    <a:masterClrMapping/>
  </p:clrMapOvr>
</p:sld>
</file>

<file path=ppt/theme/theme1.xml><?xml version="1.0" encoding="utf-8"?>
<a:theme xmlns:a="http://schemas.openxmlformats.org/drawingml/2006/main" name="FermilabTemplate">
  <a:themeElements>
    <a:clrScheme name="Custom 2">
      <a:dk1>
        <a:srgbClr val="404040"/>
      </a:dk1>
      <a:lt1>
        <a:srgbClr val="FFFFFF"/>
      </a:lt1>
      <a:dk2>
        <a:srgbClr val="154D81"/>
      </a:dk2>
      <a:lt2>
        <a:srgbClr val="FFFFFF"/>
      </a:lt2>
      <a:accent1>
        <a:srgbClr val="82D2E6"/>
      </a:accent1>
      <a:accent2>
        <a:srgbClr val="1997B7"/>
      </a:accent2>
      <a:accent3>
        <a:srgbClr val="DA592A"/>
      </a:accent3>
      <a:accent4>
        <a:srgbClr val="BD1F24"/>
      </a:accent4>
      <a:accent5>
        <a:srgbClr val="519A24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FermilabTemplate.potx</Template>
  <TotalTime>364935</TotalTime>
  <Words>192</Words>
  <Application>Microsoft Macintosh PowerPoint</Application>
  <PresentationFormat>On-screen Show (4:3)</PresentationFormat>
  <Paragraphs>14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Helvetica</vt:lpstr>
      <vt:lpstr>FermilabTemplate</vt:lpstr>
      <vt:lpstr>SCM Fabrication Group – US HiLumi-AUP</vt:lpstr>
      <vt:lpstr>PowerPoint Presentation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Sandbox Studio</dc:creator>
  <cp:lastModifiedBy>Marcellus E. Parker</cp:lastModifiedBy>
  <cp:revision>1533</cp:revision>
  <cp:lastPrinted>2021-05-10T17:36:23Z</cp:lastPrinted>
  <dcterms:created xsi:type="dcterms:W3CDTF">2014-01-03T20:18:13Z</dcterms:created>
  <dcterms:modified xsi:type="dcterms:W3CDTF">2021-08-02T16:39:59Z</dcterms:modified>
</cp:coreProperties>
</file>