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</p:sldMasterIdLst>
  <p:notesMasterIdLst>
    <p:notesMasterId r:id="rId13"/>
  </p:notesMasterIdLst>
  <p:handoutMasterIdLst>
    <p:handoutMasterId r:id="rId14"/>
  </p:handoutMasterIdLst>
  <p:sldIdLst>
    <p:sldId id="263" r:id="rId3"/>
    <p:sldId id="331" r:id="rId4"/>
    <p:sldId id="332" r:id="rId5"/>
    <p:sldId id="333" r:id="rId6"/>
    <p:sldId id="334" r:id="rId7"/>
    <p:sldId id="335" r:id="rId8"/>
    <p:sldId id="258" r:id="rId9"/>
    <p:sldId id="337" r:id="rId10"/>
    <p:sldId id="338" r:id="rId11"/>
    <p:sldId id="339" r:id="rId12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8">
          <p15:clr>
            <a:srgbClr val="A4A3A4"/>
          </p15:clr>
        </p15:guide>
        <p15:guide id="2" orient="horz" pos="4186">
          <p15:clr>
            <a:srgbClr val="A4A3A4"/>
          </p15:clr>
        </p15:guide>
        <p15:guide id="3" orient="horz" pos="3394">
          <p15:clr>
            <a:srgbClr val="A4A3A4"/>
          </p15:clr>
        </p15:guide>
        <p15:guide id="4" orient="horz" pos="777">
          <p15:clr>
            <a:srgbClr val="A4A3A4"/>
          </p15:clr>
        </p15:guide>
        <p15:guide id="5" orient="horz" pos="1749">
          <p15:clr>
            <a:srgbClr val="A4A3A4"/>
          </p15:clr>
        </p15:guide>
        <p15:guide id="6" orient="horz" pos="457">
          <p15:clr>
            <a:srgbClr val="A4A3A4"/>
          </p15:clr>
        </p15:guide>
        <p15:guide id="7" pos="285">
          <p15:clr>
            <a:srgbClr val="A4A3A4"/>
          </p15:clr>
        </p15:guide>
        <p15:guide id="8" pos="55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4F81BD"/>
    <a:srgbClr val="00FF00"/>
    <a:srgbClr val="95D490"/>
    <a:srgbClr val="7ECA78"/>
    <a:srgbClr val="FFFF99"/>
    <a:srgbClr val="F79646"/>
    <a:srgbClr val="C0504D"/>
    <a:srgbClr val="00B5E2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8464" autoAdjust="0"/>
  </p:normalViewPr>
  <p:slideViewPr>
    <p:cSldViewPr snapToGrid="0" snapToObjects="1">
      <p:cViewPr varScale="1">
        <p:scale>
          <a:sx n="60" d="100"/>
          <a:sy n="60" d="100"/>
        </p:scale>
        <p:origin x="907" y="43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285"/>
        <p:guide pos="551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89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8/4/2021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8/4/2021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1746"/>
            <a:ext cx="82931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3209907"/>
            <a:ext cx="8296275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08.04.2021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Lewis | Beamline Storage and Assembly Needs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57200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4751454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08.04.2021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J. Lewis | Beamline Storage and Assembly Needs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347368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6058" y="432610"/>
            <a:ext cx="8304267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347368"/>
            <a:ext cx="406713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08.04.2021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Lewis | Beamline Storage and Assembly Needs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4751454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en-US" sz="22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</a:lstStyle>
          <a:p>
            <a:pPr marL="256032" lvl="0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93100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08.04.2021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Lewis | Beamline Storage and Assembly Needs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08.04.2021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Lewis | Beamline Storage and Assembly Needs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175906"/>
            <a:ext cx="301752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38250"/>
            <a:ext cx="5033962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08.04.2021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J. Lewis | Beamline Storage and Assembly Needs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098"/>
            <a:ext cx="82931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017524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4" y="1227137"/>
            <a:ext cx="8296275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3" y="5686118"/>
            <a:ext cx="8293095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08.04.2021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J. Lewis | Beamline Storage and Assembly Needs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25568"/>
            <a:ext cx="8293096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631A2-4F36-4E39-A853-911F7E792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59BEF-9097-4F48-BE08-A1DD3B1B0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AAB09-306D-4F0E-8C8A-536ED58EC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08.04.2021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9B89E-12BD-49B6-991A-862F77739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Lewis | Beamline Storage and Assembly Needs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A37E0-8341-4D96-AE2E-7E47F290F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D569-7419-4FC8-A8A6-DD815B60A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87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 txBox="1">
            <a:spLocks/>
          </p:cNvSpPr>
          <p:nvPr/>
        </p:nvSpPr>
        <p:spPr>
          <a:xfrm>
            <a:off x="985866" y="195263"/>
            <a:ext cx="4381500" cy="2476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Long-Baseline Neutrino Facility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475760"/>
            <a:ext cx="8302625" cy="0"/>
          </a:xfrm>
          <a:prstGeom prst="line">
            <a:avLst/>
          </a:prstGeom>
          <a:ln w="19050" cmpd="sng">
            <a:solidFill>
              <a:srgbClr val="004C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 Placeholder 7"/>
          <p:cNvSpPr txBox="1">
            <a:spLocks/>
          </p:cNvSpPr>
          <p:nvPr/>
        </p:nvSpPr>
        <p:spPr>
          <a:xfrm>
            <a:off x="457200" y="196850"/>
            <a:ext cx="506413" cy="24606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LBNF</a:t>
            </a:r>
          </a:p>
        </p:txBody>
      </p:sp>
      <p:pic>
        <p:nvPicPr>
          <p:cNvPr id="1029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154906"/>
            <a:ext cx="1594477" cy="28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57200" y="5728951"/>
            <a:ext cx="830262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 descr="CERN-logo_outli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56" y="6003296"/>
            <a:ext cx="6540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6" descr="SanfordSURF-horiz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024" y="5916605"/>
            <a:ext cx="1857669" cy="6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olor-Seal_Green-Mark_SC_Horizont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209" y="6083428"/>
            <a:ext cx="2202053" cy="3680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 txBox="1">
            <a:spLocks/>
          </p:cNvSpPr>
          <p:nvPr/>
        </p:nvSpPr>
        <p:spPr>
          <a:xfrm>
            <a:off x="8337550" y="6483731"/>
            <a:ext cx="419100" cy="19202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200" dirty="0"/>
              <a:t>LBNF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" y="6357938"/>
            <a:ext cx="8293100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08.04.2021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138" y="6488430"/>
            <a:ext cx="5616575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J. Lewis | Beamline Storage and Assembly Needs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4" r:id="rId2"/>
    <p:sldLayoutId id="2147483681" r:id="rId3"/>
    <p:sldLayoutId id="2147483682" r:id="rId4"/>
    <p:sldLayoutId id="2147483683" r:id="rId5"/>
    <p:sldLayoutId id="2147483685" r:id="rId6"/>
    <p:sldLayoutId id="2147483686" r:id="rId7"/>
    <p:sldLayoutId id="2147483687" r:id="rId8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tm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 bwMode="auto">
          <a:xfrm>
            <a:off x="457200" y="1711325"/>
            <a:ext cx="8218488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Beamline Storage and Assembly Needs</a:t>
            </a:r>
          </a:p>
        </p:txBody>
      </p:sp>
      <p:sp>
        <p:nvSpPr>
          <p:cNvPr id="6146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454025" y="3209925"/>
            <a:ext cx="8221663" cy="17208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Jonathan Lewis</a:t>
            </a:r>
          </a:p>
          <a:p>
            <a:r>
              <a:rPr lang="en-US" dirty="0">
                <a:latin typeface="Helvetica" charset="0"/>
              </a:rPr>
              <a:t>Rich Andrews</a:t>
            </a:r>
          </a:p>
          <a:p>
            <a:r>
              <a:rPr lang="en-US" dirty="0">
                <a:latin typeface="Helvetica" charset="0"/>
              </a:rPr>
              <a:t>4 August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22C8F-D562-48A4-BD76-EE2FE94F9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Integration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90D3AE-F529-43B0-AF9C-524A64AAF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08.04.2021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2BCABE-876E-4B4E-A60E-2DA3D5707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J. Lewis | Beamline Storage and Assembly Needs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80B407-F291-46C1-9F6F-712EABF5B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A504E5-46E0-4B92-AC39-1593A36B5FF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Controls and Interlocks</a:t>
            </a:r>
          </a:p>
          <a:p>
            <a:pPr lvl="1"/>
            <a:r>
              <a:rPr lang="en-US" dirty="0"/>
              <a:t>Accommodate within departmental spaces</a:t>
            </a:r>
          </a:p>
        </p:txBody>
      </p:sp>
    </p:spTree>
    <p:extLst>
      <p:ext uri="{BB962C8B-B14F-4D97-AF65-F5344CB8AC3E}">
        <p14:creationId xmlns:p14="http://schemas.microsoft.com/office/powerpoint/2010/main" val="3536656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277EF-C3C7-49BA-893B-90CEF4524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Beam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A9314F-29B2-4C97-B306-A2BBE95E1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08.04.2021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E98EE3-8CA4-4570-901D-2D0BD813D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J. Lewis | Beamline Storage and Assembly Needs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EB6899-B137-4550-B8D7-284DB5FB3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8C6C7D-02B2-4421-8E00-3FB888E7311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Magnets</a:t>
            </a:r>
          </a:p>
          <a:p>
            <a:pPr lvl="1"/>
            <a:r>
              <a:rPr lang="en-US" dirty="0"/>
              <a:t>Correctors on site – stored in Village Lab 8</a:t>
            </a:r>
          </a:p>
          <a:p>
            <a:pPr lvl="1"/>
            <a:r>
              <a:rPr lang="en-US" dirty="0"/>
              <a:t>Main dipoles and quads</a:t>
            </a:r>
          </a:p>
          <a:p>
            <a:pPr lvl="2"/>
            <a:r>
              <a:rPr lang="en-US" dirty="0"/>
              <a:t>Require 30 ton crane</a:t>
            </a:r>
          </a:p>
          <a:p>
            <a:pPr lvl="2"/>
            <a:r>
              <a:rPr lang="en-US" dirty="0"/>
              <a:t>Agreement with PPD to store at Wideband (PB7)</a:t>
            </a:r>
          </a:p>
          <a:p>
            <a:pPr lvl="3"/>
            <a:r>
              <a:rPr lang="en-US" dirty="0"/>
              <a:t>Included in MOA</a:t>
            </a:r>
          </a:p>
          <a:p>
            <a:pPr lvl="3"/>
            <a:r>
              <a:rPr lang="en-US" dirty="0"/>
              <a:t>Lab supposed to upgrade crane controls</a:t>
            </a:r>
          </a:p>
          <a:p>
            <a:r>
              <a:rPr lang="en-US" dirty="0"/>
              <a:t>Magnet Installation</a:t>
            </a:r>
          </a:p>
          <a:p>
            <a:pPr lvl="1"/>
            <a:r>
              <a:rPr lang="en-US" dirty="0"/>
              <a:t>Magnet Stands</a:t>
            </a:r>
          </a:p>
          <a:p>
            <a:pPr lvl="2"/>
            <a:r>
              <a:rPr lang="en-US" dirty="0"/>
              <a:t>~1100 sq ft indoor storage needed</a:t>
            </a:r>
          </a:p>
          <a:p>
            <a:pPr lvl="1"/>
            <a:r>
              <a:rPr lang="en-US" dirty="0"/>
              <a:t>Magnet mover</a:t>
            </a:r>
          </a:p>
          <a:p>
            <a:pPr lvl="2"/>
            <a:r>
              <a:rPr lang="en-US" dirty="0"/>
              <a:t>25’x8’ space needed when not in use</a:t>
            </a:r>
          </a:p>
          <a:p>
            <a:pPr lvl="1"/>
            <a:r>
              <a:rPr lang="en-US" dirty="0"/>
              <a:t>Probably use D0 MVA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751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DF21C-BC32-41CF-A5F4-C754B2544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Beam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3A2C49-1939-4459-9399-C0622162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08.04.2021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2AB3D-E652-4199-BBA3-09932E643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J. Lewis | Beamline Storage and Assembly Needs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6734E5-739B-4767-B826-91DA170A9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64344-56D4-4B50-B0BF-3E1953F41B9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001878"/>
            <a:ext cx="8293100" cy="4846638"/>
          </a:xfrm>
        </p:spPr>
        <p:txBody>
          <a:bodyPr/>
          <a:lstStyle/>
          <a:p>
            <a:r>
              <a:rPr lang="en-US" dirty="0"/>
              <a:t>Power Supplies</a:t>
            </a:r>
          </a:p>
          <a:p>
            <a:pPr lvl="1"/>
            <a:r>
              <a:rPr lang="en-US" dirty="0"/>
              <a:t>500 sq ft indoor staging space</a:t>
            </a:r>
          </a:p>
          <a:p>
            <a:pPr lvl="1"/>
            <a:r>
              <a:rPr lang="en-US" dirty="0"/>
              <a:t>Store cables in AD shipping containers</a:t>
            </a:r>
          </a:p>
          <a:p>
            <a:r>
              <a:rPr lang="en-US" dirty="0"/>
              <a:t>LCW and Bus</a:t>
            </a:r>
          </a:p>
          <a:p>
            <a:pPr lvl="1"/>
            <a:r>
              <a:rPr lang="en-US" dirty="0"/>
              <a:t>1200 sq ft close packed</a:t>
            </a:r>
          </a:p>
          <a:p>
            <a:pPr lvl="2"/>
            <a:r>
              <a:rPr lang="en-US" dirty="0"/>
              <a:t>Clearly larger</a:t>
            </a:r>
          </a:p>
          <a:p>
            <a:pPr lvl="1"/>
            <a:r>
              <a:rPr lang="en-US" dirty="0"/>
              <a:t>Pipe bundles, components on pallets, stack of copper bus</a:t>
            </a:r>
          </a:p>
          <a:p>
            <a:pPr lvl="2"/>
            <a:r>
              <a:rPr lang="en-US" dirty="0"/>
              <a:t>Probably store components and bus in shipping containers</a:t>
            </a:r>
          </a:p>
          <a:p>
            <a:pPr lvl="2"/>
            <a:r>
              <a:rPr lang="en-US" dirty="0"/>
              <a:t>SS pipe bundles might  be on hardstand</a:t>
            </a:r>
          </a:p>
          <a:p>
            <a:pPr lvl="1"/>
            <a:r>
              <a:rPr lang="en-US" dirty="0"/>
              <a:t>All field assembled</a:t>
            </a:r>
          </a:p>
          <a:p>
            <a:r>
              <a:rPr lang="en-US" dirty="0"/>
              <a:t>Vacuum</a:t>
            </a:r>
          </a:p>
          <a:p>
            <a:pPr lvl="1"/>
            <a:r>
              <a:rPr lang="en-US" dirty="0"/>
              <a:t>Guess 200 sq ft indoor storage for pipe and pumps</a:t>
            </a:r>
          </a:p>
          <a:p>
            <a:pPr lvl="1"/>
            <a:r>
              <a:rPr lang="en-US" dirty="0"/>
              <a:t>Field assembled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3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3BEC4-DCE7-4D90-B80F-76FA2CF93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Neutrino Beamline: Horns and Target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6936CE-F76B-4EBE-890E-D727AE34B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08.04.2021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92900-E8F5-4B2C-BB8C-5EDAE9026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J. Lewis | Beamline Storage and Assembly Needs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ADD05E-FD40-4A4C-8946-DA76EB58E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1D430D-E3C0-47BD-B0E9-EC9828656CB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2027464"/>
          </a:xfrm>
        </p:spPr>
        <p:txBody>
          <a:bodyPr/>
          <a:lstStyle/>
          <a:p>
            <a:r>
              <a:rPr lang="en-US" dirty="0"/>
              <a:t>MI8 and TSIB</a:t>
            </a:r>
          </a:p>
          <a:p>
            <a:pPr lvl="1"/>
            <a:r>
              <a:rPr lang="en-US" dirty="0"/>
              <a:t>Detailed planning underway</a:t>
            </a:r>
          </a:p>
          <a:p>
            <a:pPr lvl="1"/>
            <a:r>
              <a:rPr lang="en-US" dirty="0"/>
              <a:t>Excludes target cooling</a:t>
            </a:r>
          </a:p>
          <a:p>
            <a:pPr lvl="2"/>
            <a:r>
              <a:rPr lang="en-US" dirty="0"/>
              <a:t>Guess that cooling will need few 100 sq ft for major components and shipping container for small parts</a:t>
            </a:r>
          </a:p>
        </p:txBody>
      </p:sp>
      <p:pic>
        <p:nvPicPr>
          <p:cNvPr id="7" name="image1.png" title="Image">
            <a:extLst>
              <a:ext uri="{FF2B5EF4-FFF2-40B4-BE49-F238E27FC236}">
                <a16:creationId xmlns:a16="http://schemas.microsoft.com/office/drawing/2014/main" id="{B905FCE7-16E7-4A0A-ADAF-B9783BB82749}"/>
              </a:ext>
            </a:extLst>
          </p:cNvPr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979488" y="3265714"/>
            <a:ext cx="6781800" cy="2792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5354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8B900-3F83-458C-A97C-B49F1962A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0839"/>
            <a:ext cx="8293100" cy="569268"/>
          </a:xfrm>
        </p:spPr>
        <p:txBody>
          <a:bodyPr/>
          <a:lstStyle/>
          <a:p>
            <a:r>
              <a:rPr lang="en-US" dirty="0"/>
              <a:t>Neutrino Beamline: Target Shield Pile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75C13-F922-4A55-B6B2-F0F5B9E0B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08.04.2021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1C3ADD-A352-41C0-A7A4-15CF27914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J. Lewis | Beamline Storage and Assembly Needs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B928C1-AC7F-4029-BB35-9DBA2C1F1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B17305-9927-4F46-B115-AA6D71AA3FF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672721"/>
            <a:ext cx="8293100" cy="5512558"/>
          </a:xfrm>
        </p:spPr>
        <p:txBody>
          <a:bodyPr/>
          <a:lstStyle/>
          <a:p>
            <a:r>
              <a:rPr lang="en-US" sz="1800" dirty="0"/>
              <a:t>Bulk Shielding</a:t>
            </a:r>
          </a:p>
          <a:p>
            <a:pPr lvl="1"/>
            <a:r>
              <a:rPr lang="en-US" sz="1600" dirty="0"/>
              <a:t>Assembly at MAB</a:t>
            </a:r>
          </a:p>
          <a:p>
            <a:pPr lvl="1"/>
            <a:r>
              <a:rPr lang="en-US" sz="1600" dirty="0"/>
              <a:t>Storage required for raw material and finished blocks</a:t>
            </a:r>
          </a:p>
          <a:p>
            <a:pPr lvl="1"/>
            <a:r>
              <a:rPr lang="en-US" sz="1600" dirty="0"/>
              <a:t>Try to minimize handling and travel times</a:t>
            </a:r>
          </a:p>
          <a:p>
            <a:pPr lvl="1"/>
            <a:r>
              <a:rPr lang="en-US" sz="1600" dirty="0"/>
              <a:t>Storage can be outside </a:t>
            </a:r>
          </a:p>
          <a:p>
            <a:pPr lvl="2"/>
            <a:r>
              <a:rPr lang="en-US" sz="1400" dirty="0"/>
              <a:t>Covered with tarps</a:t>
            </a:r>
          </a:p>
          <a:p>
            <a:pPr lvl="2"/>
            <a:r>
              <a:rPr lang="en-US" sz="1400" dirty="0"/>
              <a:t>Suggest storing along a road to minimize space</a:t>
            </a:r>
          </a:p>
          <a:p>
            <a:pPr lvl="3"/>
            <a:r>
              <a:rPr lang="en-US" sz="1200" dirty="0"/>
              <a:t>1.4 acres in a yard or 1700 ft along a road</a:t>
            </a:r>
          </a:p>
          <a:p>
            <a:r>
              <a:rPr lang="en-US" sz="1800" dirty="0"/>
              <a:t>T-blocks and Hatch Covers need to be out of weather</a:t>
            </a:r>
          </a:p>
          <a:p>
            <a:pPr lvl="1"/>
            <a:r>
              <a:rPr lang="en-US" sz="1600" dirty="0"/>
              <a:t>Expect to use </a:t>
            </a:r>
            <a:r>
              <a:rPr lang="en-US" sz="1600" dirty="0" err="1"/>
              <a:t>Shieldblock</a:t>
            </a:r>
            <a:r>
              <a:rPr lang="en-US" sz="1600" dirty="0"/>
              <a:t> Storage Building (SBSB)</a:t>
            </a:r>
          </a:p>
          <a:p>
            <a:pPr lvl="1"/>
            <a:r>
              <a:rPr lang="en-US" sz="1600" dirty="0"/>
              <a:t>Need ~20k sq ft with 30T forklift </a:t>
            </a:r>
          </a:p>
          <a:p>
            <a:pPr lvl="1"/>
            <a:r>
              <a:rPr lang="en-US" sz="1600" dirty="0"/>
              <a:t>T-block fab either in industry or at MAB</a:t>
            </a:r>
          </a:p>
          <a:p>
            <a:r>
              <a:rPr lang="en-US" sz="1800" dirty="0"/>
              <a:t>Carriage beams</a:t>
            </a:r>
          </a:p>
          <a:p>
            <a:pPr lvl="1"/>
            <a:r>
              <a:rPr lang="en-US" sz="1600" dirty="0"/>
              <a:t>OK for outdoor storage</a:t>
            </a:r>
          </a:p>
          <a:p>
            <a:r>
              <a:rPr lang="en-US" sz="1800" dirty="0"/>
              <a:t>Cooling panels</a:t>
            </a:r>
          </a:p>
          <a:p>
            <a:pPr lvl="1"/>
            <a:r>
              <a:rPr lang="en-US" sz="1600" dirty="0"/>
              <a:t>1000 sq ft out of weather (SBSB?)</a:t>
            </a:r>
          </a:p>
        </p:txBody>
      </p:sp>
    </p:spTree>
    <p:extLst>
      <p:ext uri="{BB962C8B-B14F-4D97-AF65-F5344CB8AC3E}">
        <p14:creationId xmlns:p14="http://schemas.microsoft.com/office/powerpoint/2010/main" val="1059002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214ED-D1BB-44E0-857B-7AD085E81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Shield Pile:  Fabrication and storage possibilities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E11FF6-833F-4926-AB20-CE9FA53CE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08.04.2021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F10194-3777-4892-9C72-F5EB91015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J. Lewis | Beamline Storage and Assembly Needs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D6ADC0-FD6B-4661-855A-B6AD20932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BD6013-AB77-4D02-B844-78F4BE9BA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594" y="873348"/>
            <a:ext cx="5850813" cy="51113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201624-C7E5-47C8-8AE6-6DCA57974824}"/>
              </a:ext>
            </a:extLst>
          </p:cNvPr>
          <p:cNvSpPr txBox="1"/>
          <p:nvPr/>
        </p:nvSpPr>
        <p:spPr>
          <a:xfrm>
            <a:off x="3118757" y="1320989"/>
            <a:ext cx="6399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MAB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E7B687-769F-4B5C-B467-022745C760F3}"/>
              </a:ext>
            </a:extLst>
          </p:cNvPr>
          <p:cNvSpPr txBox="1"/>
          <p:nvPr/>
        </p:nvSpPr>
        <p:spPr>
          <a:xfrm>
            <a:off x="4653103" y="3740730"/>
            <a:ext cx="201221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Existing hard stand:</a:t>
            </a:r>
          </a:p>
          <a:p>
            <a:r>
              <a:rPr lang="en-US" dirty="0"/>
              <a:t>25000 sq ft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98A3B8-8F82-4DD2-8C5D-CE6B7248FEFC}"/>
              </a:ext>
            </a:extLst>
          </p:cNvPr>
          <p:cNvSpPr txBox="1"/>
          <p:nvPr/>
        </p:nvSpPr>
        <p:spPr>
          <a:xfrm>
            <a:off x="1796178" y="3542143"/>
            <a:ext cx="6463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SBSB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C6F0AE-54A8-49BC-AB3E-4495091289CA}"/>
              </a:ext>
            </a:extLst>
          </p:cNvPr>
          <p:cNvSpPr/>
          <p:nvPr/>
        </p:nvSpPr>
        <p:spPr>
          <a:xfrm rot="17858459">
            <a:off x="4111004" y="1853679"/>
            <a:ext cx="1717351" cy="8505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67A32E-FB58-4B8E-935F-C7839680812C}"/>
              </a:ext>
            </a:extLst>
          </p:cNvPr>
          <p:cNvSpPr txBox="1"/>
          <p:nvPr/>
        </p:nvSpPr>
        <p:spPr>
          <a:xfrm>
            <a:off x="5720495" y="1955805"/>
            <a:ext cx="199054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Extend hard stand?</a:t>
            </a:r>
          </a:p>
          <a:p>
            <a:r>
              <a:rPr lang="en-US" dirty="0"/>
              <a:t>30000 sq ft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1BDB99-AEC5-407A-AD1D-A176033234C8}"/>
              </a:ext>
            </a:extLst>
          </p:cNvPr>
          <p:cNvSpPr txBox="1"/>
          <p:nvPr/>
        </p:nvSpPr>
        <p:spPr>
          <a:xfrm>
            <a:off x="711340" y="5212709"/>
            <a:ext cx="215745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Additional roadsides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F5CE24B-C615-460D-895C-840F77B2E6A9}"/>
              </a:ext>
            </a:extLst>
          </p:cNvPr>
          <p:cNvCxnSpPr/>
          <p:nvPr/>
        </p:nvCxnSpPr>
        <p:spPr>
          <a:xfrm flipH="1">
            <a:off x="2687815" y="5616141"/>
            <a:ext cx="247650" cy="46967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889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D93F3E66-0DBE-4150-BB73-D8CED418E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945" y="1003066"/>
            <a:ext cx="7229480" cy="485186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EF3ED80D-AE03-45BF-8CC8-BF32B776E5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0" r="23795" b="28551"/>
          <a:stretch/>
        </p:blipFill>
        <p:spPr>
          <a:xfrm>
            <a:off x="4076512" y="4330312"/>
            <a:ext cx="2381459" cy="1577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5D3683-0A70-4E75-AE02-F3AE9A6BE9BC}"/>
              </a:ext>
            </a:extLst>
          </p:cNvPr>
          <p:cNvSpPr txBox="1"/>
          <p:nvPr/>
        </p:nvSpPr>
        <p:spPr>
          <a:xfrm>
            <a:off x="1303774" y="4218424"/>
            <a:ext cx="108522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Install here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7922229-F836-4D1E-9720-E182DB7DC888}"/>
              </a:ext>
            </a:extLst>
          </p:cNvPr>
          <p:cNvCxnSpPr/>
          <p:nvPr/>
        </p:nvCxnSpPr>
        <p:spPr>
          <a:xfrm>
            <a:off x="2270476" y="4495423"/>
            <a:ext cx="374753" cy="2882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9DA4D92-680E-4D97-8161-ABBD477ADEF7}"/>
              </a:ext>
            </a:extLst>
          </p:cNvPr>
          <p:cNvSpPr txBox="1"/>
          <p:nvPr/>
        </p:nvSpPr>
        <p:spPr>
          <a:xfrm>
            <a:off x="3127550" y="2094257"/>
            <a:ext cx="114882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Fabricate here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5F5B62D-2009-4C64-BA4D-2EFAD34B4855}"/>
              </a:ext>
            </a:extLst>
          </p:cNvPr>
          <p:cNvCxnSpPr/>
          <p:nvPr/>
        </p:nvCxnSpPr>
        <p:spPr>
          <a:xfrm>
            <a:off x="4157859" y="2371255"/>
            <a:ext cx="374753" cy="2882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9AEC50EE-F47A-41E4-AF82-AE57E62501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033" y="1003065"/>
            <a:ext cx="2241971" cy="1983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07C751D-8651-45A2-9C32-BBC1B8F1AFA6}"/>
              </a:ext>
            </a:extLst>
          </p:cNvPr>
          <p:cNvCxnSpPr>
            <a:cxnSpLocks/>
          </p:cNvCxnSpPr>
          <p:nvPr/>
        </p:nvCxnSpPr>
        <p:spPr>
          <a:xfrm flipV="1">
            <a:off x="4157859" y="1738993"/>
            <a:ext cx="2134315" cy="6322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8A3BA84-BA89-456A-B132-23B0E203C839}"/>
              </a:ext>
            </a:extLst>
          </p:cNvPr>
          <p:cNvCxnSpPr>
            <a:cxnSpLocks/>
          </p:cNvCxnSpPr>
          <p:nvPr/>
        </p:nvCxnSpPr>
        <p:spPr>
          <a:xfrm>
            <a:off x="2270476" y="4495423"/>
            <a:ext cx="2846648" cy="8082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07D36B8-3754-4A18-A321-A62F0BBAEA48}"/>
              </a:ext>
            </a:extLst>
          </p:cNvPr>
          <p:cNvSpPr txBox="1"/>
          <p:nvPr/>
        </p:nvSpPr>
        <p:spPr>
          <a:xfrm>
            <a:off x="2116138" y="3148414"/>
            <a:ext cx="180603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Direct route ~2.5 miles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4E3818-3D2F-4908-BFAB-BBD99D0A8635}"/>
              </a:ext>
            </a:extLst>
          </p:cNvPr>
          <p:cNvSpPr txBox="1"/>
          <p:nvPr/>
        </p:nvSpPr>
        <p:spPr>
          <a:xfrm>
            <a:off x="407795" y="242026"/>
            <a:ext cx="61267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Target Shield Pile:  Route to Target Complex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9D426-527A-4330-B588-4401A69A2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08.04.2021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17F1C8-CB3D-4ED4-BDD1-325D6C580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Lewis | Beamline Storage and Assembly Needs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47126DC-67ED-46FE-9339-073804239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D569-7419-4FC8-A8A6-DD815B60A168}" type="slidenum">
              <a:rPr lang="en-US" smtClean="0"/>
              <a:t>7</a:t>
            </a:fld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739E2D-7EED-4674-B1EB-9A4A185D4D16}"/>
              </a:ext>
            </a:extLst>
          </p:cNvPr>
          <p:cNvSpPr/>
          <p:nvPr/>
        </p:nvSpPr>
        <p:spPr>
          <a:xfrm>
            <a:off x="2995613" y="2519363"/>
            <a:ext cx="1885950" cy="2328862"/>
          </a:xfrm>
          <a:custGeom>
            <a:avLst/>
            <a:gdLst>
              <a:gd name="connsiteX0" fmla="*/ 1538287 w 1885950"/>
              <a:gd name="connsiteY0" fmla="*/ 214312 h 2328862"/>
              <a:gd name="connsiteX1" fmla="*/ 1557337 w 1885950"/>
              <a:gd name="connsiteY1" fmla="*/ 190500 h 2328862"/>
              <a:gd name="connsiteX2" fmla="*/ 1581150 w 1885950"/>
              <a:gd name="connsiteY2" fmla="*/ 133350 h 2328862"/>
              <a:gd name="connsiteX3" fmla="*/ 1595437 w 1885950"/>
              <a:gd name="connsiteY3" fmla="*/ 123825 h 2328862"/>
              <a:gd name="connsiteX4" fmla="*/ 1609725 w 1885950"/>
              <a:gd name="connsiteY4" fmla="*/ 95250 h 2328862"/>
              <a:gd name="connsiteX5" fmla="*/ 1614487 w 1885950"/>
              <a:gd name="connsiteY5" fmla="*/ 80962 h 2328862"/>
              <a:gd name="connsiteX6" fmla="*/ 1624012 w 1885950"/>
              <a:gd name="connsiteY6" fmla="*/ 66675 h 2328862"/>
              <a:gd name="connsiteX7" fmla="*/ 1638300 w 1885950"/>
              <a:gd name="connsiteY7" fmla="*/ 38100 h 2328862"/>
              <a:gd name="connsiteX8" fmla="*/ 1647825 w 1885950"/>
              <a:gd name="connsiteY8" fmla="*/ 9525 h 2328862"/>
              <a:gd name="connsiteX9" fmla="*/ 1676400 w 1885950"/>
              <a:gd name="connsiteY9" fmla="*/ 0 h 2328862"/>
              <a:gd name="connsiteX10" fmla="*/ 1704975 w 1885950"/>
              <a:gd name="connsiteY10" fmla="*/ 9525 h 2328862"/>
              <a:gd name="connsiteX11" fmla="*/ 1728787 w 1885950"/>
              <a:gd name="connsiteY11" fmla="*/ 28575 h 2328862"/>
              <a:gd name="connsiteX12" fmla="*/ 1757362 w 1885950"/>
              <a:gd name="connsiteY12" fmla="*/ 47625 h 2328862"/>
              <a:gd name="connsiteX13" fmla="*/ 1800225 w 1885950"/>
              <a:gd name="connsiteY13" fmla="*/ 71437 h 2328862"/>
              <a:gd name="connsiteX14" fmla="*/ 1828800 w 1885950"/>
              <a:gd name="connsiteY14" fmla="*/ 85725 h 2328862"/>
              <a:gd name="connsiteX15" fmla="*/ 1857375 w 1885950"/>
              <a:gd name="connsiteY15" fmla="*/ 100012 h 2328862"/>
              <a:gd name="connsiteX16" fmla="*/ 1881187 w 1885950"/>
              <a:gd name="connsiteY16" fmla="*/ 128587 h 2328862"/>
              <a:gd name="connsiteX17" fmla="*/ 1885950 w 1885950"/>
              <a:gd name="connsiteY17" fmla="*/ 142875 h 2328862"/>
              <a:gd name="connsiteX18" fmla="*/ 1871662 w 1885950"/>
              <a:gd name="connsiteY18" fmla="*/ 171450 h 2328862"/>
              <a:gd name="connsiteX19" fmla="*/ 1852612 w 1885950"/>
              <a:gd name="connsiteY19" fmla="*/ 180975 h 2328862"/>
              <a:gd name="connsiteX20" fmla="*/ 1824037 w 1885950"/>
              <a:gd name="connsiteY20" fmla="*/ 204787 h 2328862"/>
              <a:gd name="connsiteX21" fmla="*/ 1809750 w 1885950"/>
              <a:gd name="connsiteY21" fmla="*/ 219075 h 2328862"/>
              <a:gd name="connsiteX22" fmla="*/ 1795462 w 1885950"/>
              <a:gd name="connsiteY22" fmla="*/ 228600 h 2328862"/>
              <a:gd name="connsiteX23" fmla="*/ 1776412 w 1885950"/>
              <a:gd name="connsiteY23" fmla="*/ 257175 h 2328862"/>
              <a:gd name="connsiteX24" fmla="*/ 1766887 w 1885950"/>
              <a:gd name="connsiteY24" fmla="*/ 271462 h 2328862"/>
              <a:gd name="connsiteX25" fmla="*/ 1752600 w 1885950"/>
              <a:gd name="connsiteY25" fmla="*/ 285750 h 2328862"/>
              <a:gd name="connsiteX26" fmla="*/ 1733550 w 1885950"/>
              <a:gd name="connsiteY26" fmla="*/ 314325 h 2328862"/>
              <a:gd name="connsiteX27" fmla="*/ 1700212 w 1885950"/>
              <a:gd name="connsiteY27" fmla="*/ 352425 h 2328862"/>
              <a:gd name="connsiteX28" fmla="*/ 1676400 w 1885950"/>
              <a:gd name="connsiteY28" fmla="*/ 395287 h 2328862"/>
              <a:gd name="connsiteX29" fmla="*/ 1662112 w 1885950"/>
              <a:gd name="connsiteY29" fmla="*/ 404812 h 2328862"/>
              <a:gd name="connsiteX30" fmla="*/ 1638300 w 1885950"/>
              <a:gd name="connsiteY30" fmla="*/ 433387 h 2328862"/>
              <a:gd name="connsiteX31" fmla="*/ 1619250 w 1885950"/>
              <a:gd name="connsiteY31" fmla="*/ 461962 h 2328862"/>
              <a:gd name="connsiteX32" fmla="*/ 1604962 w 1885950"/>
              <a:gd name="connsiteY32" fmla="*/ 476250 h 2328862"/>
              <a:gd name="connsiteX33" fmla="*/ 1585912 w 1885950"/>
              <a:gd name="connsiteY33" fmla="*/ 504825 h 2328862"/>
              <a:gd name="connsiteX34" fmla="*/ 1576387 w 1885950"/>
              <a:gd name="connsiteY34" fmla="*/ 519112 h 2328862"/>
              <a:gd name="connsiteX35" fmla="*/ 1566862 w 1885950"/>
              <a:gd name="connsiteY35" fmla="*/ 533400 h 2328862"/>
              <a:gd name="connsiteX36" fmla="*/ 1552575 w 1885950"/>
              <a:gd name="connsiteY36" fmla="*/ 542925 h 2328862"/>
              <a:gd name="connsiteX37" fmla="*/ 1524000 w 1885950"/>
              <a:gd name="connsiteY37" fmla="*/ 585787 h 2328862"/>
              <a:gd name="connsiteX38" fmla="*/ 1514475 w 1885950"/>
              <a:gd name="connsiteY38" fmla="*/ 600075 h 2328862"/>
              <a:gd name="connsiteX39" fmla="*/ 1509712 w 1885950"/>
              <a:gd name="connsiteY39" fmla="*/ 614362 h 2328862"/>
              <a:gd name="connsiteX40" fmla="*/ 1490662 w 1885950"/>
              <a:gd name="connsiteY40" fmla="*/ 642937 h 2328862"/>
              <a:gd name="connsiteX41" fmla="*/ 1485900 w 1885950"/>
              <a:gd name="connsiteY41" fmla="*/ 657225 h 2328862"/>
              <a:gd name="connsiteX42" fmla="*/ 1462087 w 1885950"/>
              <a:gd name="connsiteY42" fmla="*/ 685800 h 2328862"/>
              <a:gd name="connsiteX43" fmla="*/ 1447800 w 1885950"/>
              <a:gd name="connsiteY43" fmla="*/ 695325 h 2328862"/>
              <a:gd name="connsiteX44" fmla="*/ 1438275 w 1885950"/>
              <a:gd name="connsiteY44" fmla="*/ 709612 h 2328862"/>
              <a:gd name="connsiteX45" fmla="*/ 1423987 w 1885950"/>
              <a:gd name="connsiteY45" fmla="*/ 714375 h 2328862"/>
              <a:gd name="connsiteX46" fmla="*/ 1409700 w 1885950"/>
              <a:gd name="connsiteY46" fmla="*/ 723900 h 2328862"/>
              <a:gd name="connsiteX47" fmla="*/ 1376362 w 1885950"/>
              <a:gd name="connsiteY47" fmla="*/ 757237 h 2328862"/>
              <a:gd name="connsiteX48" fmla="*/ 1366837 w 1885950"/>
              <a:gd name="connsiteY48" fmla="*/ 771525 h 2328862"/>
              <a:gd name="connsiteX49" fmla="*/ 1352550 w 1885950"/>
              <a:gd name="connsiteY49" fmla="*/ 776287 h 2328862"/>
              <a:gd name="connsiteX50" fmla="*/ 1338262 w 1885950"/>
              <a:gd name="connsiteY50" fmla="*/ 785812 h 2328862"/>
              <a:gd name="connsiteX51" fmla="*/ 1319212 w 1885950"/>
              <a:gd name="connsiteY51" fmla="*/ 814387 h 2328862"/>
              <a:gd name="connsiteX52" fmla="*/ 1300162 w 1885950"/>
              <a:gd name="connsiteY52" fmla="*/ 857250 h 2328862"/>
              <a:gd name="connsiteX53" fmla="*/ 1295400 w 1885950"/>
              <a:gd name="connsiteY53" fmla="*/ 871537 h 2328862"/>
              <a:gd name="connsiteX54" fmla="*/ 1276350 w 1885950"/>
              <a:gd name="connsiteY54" fmla="*/ 900112 h 2328862"/>
              <a:gd name="connsiteX55" fmla="*/ 1266825 w 1885950"/>
              <a:gd name="connsiteY55" fmla="*/ 914400 h 2328862"/>
              <a:gd name="connsiteX56" fmla="*/ 1247775 w 1885950"/>
              <a:gd name="connsiteY56" fmla="*/ 942975 h 2328862"/>
              <a:gd name="connsiteX57" fmla="*/ 1233487 w 1885950"/>
              <a:gd name="connsiteY57" fmla="*/ 971550 h 2328862"/>
              <a:gd name="connsiteX58" fmla="*/ 1223962 w 1885950"/>
              <a:gd name="connsiteY58" fmla="*/ 990600 h 2328862"/>
              <a:gd name="connsiteX59" fmla="*/ 1195387 w 1885950"/>
              <a:gd name="connsiteY59" fmla="*/ 1014412 h 2328862"/>
              <a:gd name="connsiteX60" fmla="*/ 1176337 w 1885950"/>
              <a:gd name="connsiteY60" fmla="*/ 1042987 h 2328862"/>
              <a:gd name="connsiteX61" fmla="*/ 1147762 w 1885950"/>
              <a:gd name="connsiteY61" fmla="*/ 1066800 h 2328862"/>
              <a:gd name="connsiteX62" fmla="*/ 1128712 w 1885950"/>
              <a:gd name="connsiteY62" fmla="*/ 1095375 h 2328862"/>
              <a:gd name="connsiteX63" fmla="*/ 1104900 w 1885950"/>
              <a:gd name="connsiteY63" fmla="*/ 1119187 h 2328862"/>
              <a:gd name="connsiteX64" fmla="*/ 1085850 w 1885950"/>
              <a:gd name="connsiteY64" fmla="*/ 1123950 h 2328862"/>
              <a:gd name="connsiteX65" fmla="*/ 1076325 w 1885950"/>
              <a:gd name="connsiteY65" fmla="*/ 1152525 h 2328862"/>
              <a:gd name="connsiteX66" fmla="*/ 1062037 w 1885950"/>
              <a:gd name="connsiteY66" fmla="*/ 1166812 h 2328862"/>
              <a:gd name="connsiteX67" fmla="*/ 1042987 w 1885950"/>
              <a:gd name="connsiteY67" fmla="*/ 1171575 h 2328862"/>
              <a:gd name="connsiteX68" fmla="*/ 995362 w 1885950"/>
              <a:gd name="connsiteY68" fmla="*/ 1176337 h 2328862"/>
              <a:gd name="connsiteX69" fmla="*/ 981075 w 1885950"/>
              <a:gd name="connsiteY69" fmla="*/ 1190625 h 2328862"/>
              <a:gd name="connsiteX70" fmla="*/ 962025 w 1885950"/>
              <a:gd name="connsiteY70" fmla="*/ 1219200 h 2328862"/>
              <a:gd name="connsiteX71" fmla="*/ 947737 w 1885950"/>
              <a:gd name="connsiteY71" fmla="*/ 1228725 h 2328862"/>
              <a:gd name="connsiteX72" fmla="*/ 933450 w 1885950"/>
              <a:gd name="connsiteY72" fmla="*/ 1257300 h 2328862"/>
              <a:gd name="connsiteX73" fmla="*/ 919162 w 1885950"/>
              <a:gd name="connsiteY73" fmla="*/ 1266825 h 2328862"/>
              <a:gd name="connsiteX74" fmla="*/ 904875 w 1885950"/>
              <a:gd name="connsiteY74" fmla="*/ 1295400 h 2328862"/>
              <a:gd name="connsiteX75" fmla="*/ 900112 w 1885950"/>
              <a:gd name="connsiteY75" fmla="*/ 1309687 h 2328862"/>
              <a:gd name="connsiteX76" fmla="*/ 876300 w 1885950"/>
              <a:gd name="connsiteY76" fmla="*/ 1338262 h 2328862"/>
              <a:gd name="connsiteX77" fmla="*/ 862012 w 1885950"/>
              <a:gd name="connsiteY77" fmla="*/ 1347787 h 2328862"/>
              <a:gd name="connsiteX78" fmla="*/ 838200 w 1885950"/>
              <a:gd name="connsiteY78" fmla="*/ 1390650 h 2328862"/>
              <a:gd name="connsiteX79" fmla="*/ 823912 w 1885950"/>
              <a:gd name="connsiteY79" fmla="*/ 1395412 h 2328862"/>
              <a:gd name="connsiteX80" fmla="*/ 795337 w 1885950"/>
              <a:gd name="connsiteY80" fmla="*/ 1414462 h 2328862"/>
              <a:gd name="connsiteX81" fmla="*/ 771525 w 1885950"/>
              <a:gd name="connsiteY81" fmla="*/ 1438275 h 2328862"/>
              <a:gd name="connsiteX82" fmla="*/ 747712 w 1885950"/>
              <a:gd name="connsiteY82" fmla="*/ 1481137 h 2328862"/>
              <a:gd name="connsiteX83" fmla="*/ 738187 w 1885950"/>
              <a:gd name="connsiteY83" fmla="*/ 1495425 h 2328862"/>
              <a:gd name="connsiteX84" fmla="*/ 728662 w 1885950"/>
              <a:gd name="connsiteY84" fmla="*/ 1524000 h 2328862"/>
              <a:gd name="connsiteX85" fmla="*/ 685800 w 1885950"/>
              <a:gd name="connsiteY85" fmla="*/ 1547812 h 2328862"/>
              <a:gd name="connsiteX86" fmla="*/ 638175 w 1885950"/>
              <a:gd name="connsiteY86" fmla="*/ 1576387 h 2328862"/>
              <a:gd name="connsiteX87" fmla="*/ 609600 w 1885950"/>
              <a:gd name="connsiteY87" fmla="*/ 1590675 h 2328862"/>
              <a:gd name="connsiteX88" fmla="*/ 581025 w 1885950"/>
              <a:gd name="connsiteY88" fmla="*/ 1581150 h 2328862"/>
              <a:gd name="connsiteX89" fmla="*/ 566737 w 1885950"/>
              <a:gd name="connsiteY89" fmla="*/ 1576387 h 2328862"/>
              <a:gd name="connsiteX90" fmla="*/ 519112 w 1885950"/>
              <a:gd name="connsiteY90" fmla="*/ 1585912 h 2328862"/>
              <a:gd name="connsiteX91" fmla="*/ 490537 w 1885950"/>
              <a:gd name="connsiteY91" fmla="*/ 1604962 h 2328862"/>
              <a:gd name="connsiteX92" fmla="*/ 481012 w 1885950"/>
              <a:gd name="connsiteY92" fmla="*/ 1619250 h 2328862"/>
              <a:gd name="connsiteX93" fmla="*/ 476250 w 1885950"/>
              <a:gd name="connsiteY93" fmla="*/ 1633537 h 2328862"/>
              <a:gd name="connsiteX94" fmla="*/ 461962 w 1885950"/>
              <a:gd name="connsiteY94" fmla="*/ 1643062 h 2328862"/>
              <a:gd name="connsiteX95" fmla="*/ 452437 w 1885950"/>
              <a:gd name="connsiteY95" fmla="*/ 1671637 h 2328862"/>
              <a:gd name="connsiteX96" fmla="*/ 423862 w 1885950"/>
              <a:gd name="connsiteY96" fmla="*/ 1690687 h 2328862"/>
              <a:gd name="connsiteX97" fmla="*/ 414337 w 1885950"/>
              <a:gd name="connsiteY97" fmla="*/ 1704975 h 2328862"/>
              <a:gd name="connsiteX98" fmla="*/ 390525 w 1885950"/>
              <a:gd name="connsiteY98" fmla="*/ 1733550 h 2328862"/>
              <a:gd name="connsiteX99" fmla="*/ 361950 w 1885950"/>
              <a:gd name="connsiteY99" fmla="*/ 1790700 h 2328862"/>
              <a:gd name="connsiteX100" fmla="*/ 347662 w 1885950"/>
              <a:gd name="connsiteY100" fmla="*/ 1804987 h 2328862"/>
              <a:gd name="connsiteX101" fmla="*/ 328612 w 1885950"/>
              <a:gd name="connsiteY101" fmla="*/ 1833562 h 2328862"/>
              <a:gd name="connsiteX102" fmla="*/ 333375 w 1885950"/>
              <a:gd name="connsiteY102" fmla="*/ 1871662 h 2328862"/>
              <a:gd name="connsiteX103" fmla="*/ 361950 w 1885950"/>
              <a:gd name="connsiteY103" fmla="*/ 1928812 h 2328862"/>
              <a:gd name="connsiteX104" fmla="*/ 381000 w 1885950"/>
              <a:gd name="connsiteY104" fmla="*/ 1957387 h 2328862"/>
              <a:gd name="connsiteX105" fmla="*/ 390525 w 1885950"/>
              <a:gd name="connsiteY105" fmla="*/ 1971675 h 2328862"/>
              <a:gd name="connsiteX106" fmla="*/ 390525 w 1885950"/>
              <a:gd name="connsiteY106" fmla="*/ 2066925 h 2328862"/>
              <a:gd name="connsiteX107" fmla="*/ 381000 w 1885950"/>
              <a:gd name="connsiteY107" fmla="*/ 2133600 h 2328862"/>
              <a:gd name="connsiteX108" fmla="*/ 376237 w 1885950"/>
              <a:gd name="connsiteY108" fmla="*/ 2195512 h 2328862"/>
              <a:gd name="connsiteX109" fmla="*/ 371475 w 1885950"/>
              <a:gd name="connsiteY109" fmla="*/ 2209800 h 2328862"/>
              <a:gd name="connsiteX110" fmla="*/ 357187 w 1885950"/>
              <a:gd name="connsiteY110" fmla="*/ 2219325 h 2328862"/>
              <a:gd name="connsiteX111" fmla="*/ 323850 w 1885950"/>
              <a:gd name="connsiteY111" fmla="*/ 2252662 h 2328862"/>
              <a:gd name="connsiteX112" fmla="*/ 300037 w 1885950"/>
              <a:gd name="connsiteY112" fmla="*/ 2281237 h 2328862"/>
              <a:gd name="connsiteX113" fmla="*/ 285750 w 1885950"/>
              <a:gd name="connsiteY113" fmla="*/ 2286000 h 2328862"/>
              <a:gd name="connsiteX114" fmla="*/ 276225 w 1885950"/>
              <a:gd name="connsiteY114" fmla="*/ 2300287 h 2328862"/>
              <a:gd name="connsiteX115" fmla="*/ 247650 w 1885950"/>
              <a:gd name="connsiteY115" fmla="*/ 2309812 h 2328862"/>
              <a:gd name="connsiteX116" fmla="*/ 228600 w 1885950"/>
              <a:gd name="connsiteY116" fmla="*/ 2314575 h 2328862"/>
              <a:gd name="connsiteX117" fmla="*/ 214312 w 1885950"/>
              <a:gd name="connsiteY117" fmla="*/ 2319337 h 2328862"/>
              <a:gd name="connsiteX118" fmla="*/ 176212 w 1885950"/>
              <a:gd name="connsiteY118" fmla="*/ 2324100 h 2328862"/>
              <a:gd name="connsiteX119" fmla="*/ 0 w 1885950"/>
              <a:gd name="connsiteY119" fmla="*/ 2328862 h 232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885950" h="2328862">
                <a:moveTo>
                  <a:pt x="1538287" y="214312"/>
                </a:moveTo>
                <a:cubicBezTo>
                  <a:pt x="1544637" y="206375"/>
                  <a:pt x="1552470" y="199424"/>
                  <a:pt x="1557337" y="190500"/>
                </a:cubicBezTo>
                <a:cubicBezTo>
                  <a:pt x="1567284" y="172265"/>
                  <a:pt x="1565666" y="148834"/>
                  <a:pt x="1581150" y="133350"/>
                </a:cubicBezTo>
                <a:cubicBezTo>
                  <a:pt x="1585197" y="129303"/>
                  <a:pt x="1590675" y="127000"/>
                  <a:pt x="1595437" y="123825"/>
                </a:cubicBezTo>
                <a:cubicBezTo>
                  <a:pt x="1607412" y="87904"/>
                  <a:pt x="1591257" y="132187"/>
                  <a:pt x="1609725" y="95250"/>
                </a:cubicBezTo>
                <a:cubicBezTo>
                  <a:pt x="1611970" y="90760"/>
                  <a:pt x="1612242" y="85452"/>
                  <a:pt x="1614487" y="80962"/>
                </a:cubicBezTo>
                <a:cubicBezTo>
                  <a:pt x="1617047" y="75843"/>
                  <a:pt x="1621452" y="71794"/>
                  <a:pt x="1624012" y="66675"/>
                </a:cubicBezTo>
                <a:cubicBezTo>
                  <a:pt x="1643730" y="27241"/>
                  <a:pt x="1611004" y="79043"/>
                  <a:pt x="1638300" y="38100"/>
                </a:cubicBezTo>
                <a:cubicBezTo>
                  <a:pt x="1641475" y="28575"/>
                  <a:pt x="1638300" y="12700"/>
                  <a:pt x="1647825" y="9525"/>
                </a:cubicBezTo>
                <a:lnTo>
                  <a:pt x="1676400" y="0"/>
                </a:lnTo>
                <a:cubicBezTo>
                  <a:pt x="1685925" y="3175"/>
                  <a:pt x="1699406" y="1171"/>
                  <a:pt x="1704975" y="9525"/>
                </a:cubicBezTo>
                <a:cubicBezTo>
                  <a:pt x="1717285" y="27989"/>
                  <a:pt x="1709070" y="22002"/>
                  <a:pt x="1728787" y="28575"/>
                </a:cubicBezTo>
                <a:cubicBezTo>
                  <a:pt x="1760496" y="60282"/>
                  <a:pt x="1726347" y="30394"/>
                  <a:pt x="1757362" y="47625"/>
                </a:cubicBezTo>
                <a:cubicBezTo>
                  <a:pt x="1806483" y="74915"/>
                  <a:pt x="1767898" y="60663"/>
                  <a:pt x="1800225" y="71437"/>
                </a:cubicBezTo>
                <a:cubicBezTo>
                  <a:pt x="1841168" y="98733"/>
                  <a:pt x="1789366" y="66007"/>
                  <a:pt x="1828800" y="85725"/>
                </a:cubicBezTo>
                <a:cubicBezTo>
                  <a:pt x="1865722" y="104186"/>
                  <a:pt x="1821468" y="88045"/>
                  <a:pt x="1857375" y="100012"/>
                </a:cubicBezTo>
                <a:cubicBezTo>
                  <a:pt x="1867906" y="110544"/>
                  <a:pt x="1874557" y="115328"/>
                  <a:pt x="1881187" y="128587"/>
                </a:cubicBezTo>
                <a:cubicBezTo>
                  <a:pt x="1883432" y="133077"/>
                  <a:pt x="1884362" y="138112"/>
                  <a:pt x="1885950" y="142875"/>
                </a:cubicBezTo>
                <a:cubicBezTo>
                  <a:pt x="1882699" y="152626"/>
                  <a:pt x="1880183" y="164349"/>
                  <a:pt x="1871662" y="171450"/>
                </a:cubicBezTo>
                <a:cubicBezTo>
                  <a:pt x="1866208" y="175995"/>
                  <a:pt x="1858962" y="177800"/>
                  <a:pt x="1852612" y="180975"/>
                </a:cubicBezTo>
                <a:cubicBezTo>
                  <a:pt x="1833833" y="209142"/>
                  <a:pt x="1854800" y="182813"/>
                  <a:pt x="1824037" y="204787"/>
                </a:cubicBezTo>
                <a:cubicBezTo>
                  <a:pt x="1818556" y="208702"/>
                  <a:pt x="1814924" y="214763"/>
                  <a:pt x="1809750" y="219075"/>
                </a:cubicBezTo>
                <a:cubicBezTo>
                  <a:pt x="1805353" y="222739"/>
                  <a:pt x="1800225" y="225425"/>
                  <a:pt x="1795462" y="228600"/>
                </a:cubicBezTo>
                <a:lnTo>
                  <a:pt x="1776412" y="257175"/>
                </a:lnTo>
                <a:cubicBezTo>
                  <a:pt x="1773237" y="261937"/>
                  <a:pt x="1770934" y="267415"/>
                  <a:pt x="1766887" y="271462"/>
                </a:cubicBezTo>
                <a:lnTo>
                  <a:pt x="1752600" y="285750"/>
                </a:lnTo>
                <a:cubicBezTo>
                  <a:pt x="1743491" y="313074"/>
                  <a:pt x="1754360" y="287569"/>
                  <a:pt x="1733550" y="314325"/>
                </a:cubicBezTo>
                <a:cubicBezTo>
                  <a:pt x="1703634" y="352790"/>
                  <a:pt x="1727871" y="333986"/>
                  <a:pt x="1700212" y="352425"/>
                </a:cubicBezTo>
                <a:cubicBezTo>
                  <a:pt x="1695249" y="367314"/>
                  <a:pt x="1690437" y="385929"/>
                  <a:pt x="1676400" y="395287"/>
                </a:cubicBezTo>
                <a:lnTo>
                  <a:pt x="1662112" y="404812"/>
                </a:lnTo>
                <a:cubicBezTo>
                  <a:pt x="1628079" y="455863"/>
                  <a:pt x="1681075" y="378390"/>
                  <a:pt x="1638300" y="433387"/>
                </a:cubicBezTo>
                <a:cubicBezTo>
                  <a:pt x="1631272" y="442423"/>
                  <a:pt x="1627345" y="453867"/>
                  <a:pt x="1619250" y="461962"/>
                </a:cubicBezTo>
                <a:cubicBezTo>
                  <a:pt x="1614487" y="466725"/>
                  <a:pt x="1609097" y="470933"/>
                  <a:pt x="1604962" y="476250"/>
                </a:cubicBezTo>
                <a:cubicBezTo>
                  <a:pt x="1597934" y="485286"/>
                  <a:pt x="1592262" y="495300"/>
                  <a:pt x="1585912" y="504825"/>
                </a:cubicBezTo>
                <a:lnTo>
                  <a:pt x="1576387" y="519112"/>
                </a:lnTo>
                <a:cubicBezTo>
                  <a:pt x="1573212" y="523875"/>
                  <a:pt x="1571625" y="530225"/>
                  <a:pt x="1566862" y="533400"/>
                </a:cubicBezTo>
                <a:lnTo>
                  <a:pt x="1552575" y="542925"/>
                </a:lnTo>
                <a:lnTo>
                  <a:pt x="1524000" y="585787"/>
                </a:lnTo>
                <a:cubicBezTo>
                  <a:pt x="1520825" y="590550"/>
                  <a:pt x="1516285" y="594645"/>
                  <a:pt x="1514475" y="600075"/>
                </a:cubicBezTo>
                <a:cubicBezTo>
                  <a:pt x="1512887" y="604837"/>
                  <a:pt x="1512150" y="609974"/>
                  <a:pt x="1509712" y="614362"/>
                </a:cubicBezTo>
                <a:cubicBezTo>
                  <a:pt x="1504152" y="624369"/>
                  <a:pt x="1490662" y="642937"/>
                  <a:pt x="1490662" y="642937"/>
                </a:cubicBezTo>
                <a:cubicBezTo>
                  <a:pt x="1489075" y="647700"/>
                  <a:pt x="1488145" y="652735"/>
                  <a:pt x="1485900" y="657225"/>
                </a:cubicBezTo>
                <a:cubicBezTo>
                  <a:pt x="1480549" y="667928"/>
                  <a:pt x="1471114" y="678277"/>
                  <a:pt x="1462087" y="685800"/>
                </a:cubicBezTo>
                <a:cubicBezTo>
                  <a:pt x="1457690" y="689464"/>
                  <a:pt x="1452562" y="692150"/>
                  <a:pt x="1447800" y="695325"/>
                </a:cubicBezTo>
                <a:cubicBezTo>
                  <a:pt x="1444625" y="700087"/>
                  <a:pt x="1442744" y="706036"/>
                  <a:pt x="1438275" y="709612"/>
                </a:cubicBezTo>
                <a:cubicBezTo>
                  <a:pt x="1434355" y="712748"/>
                  <a:pt x="1428477" y="712130"/>
                  <a:pt x="1423987" y="714375"/>
                </a:cubicBezTo>
                <a:cubicBezTo>
                  <a:pt x="1418868" y="716935"/>
                  <a:pt x="1414462" y="720725"/>
                  <a:pt x="1409700" y="723900"/>
                </a:cubicBezTo>
                <a:cubicBezTo>
                  <a:pt x="1387865" y="756652"/>
                  <a:pt x="1401510" y="748855"/>
                  <a:pt x="1376362" y="757237"/>
                </a:cubicBezTo>
                <a:cubicBezTo>
                  <a:pt x="1373187" y="762000"/>
                  <a:pt x="1371307" y="767949"/>
                  <a:pt x="1366837" y="771525"/>
                </a:cubicBezTo>
                <a:cubicBezTo>
                  <a:pt x="1362917" y="774661"/>
                  <a:pt x="1357040" y="774042"/>
                  <a:pt x="1352550" y="776287"/>
                </a:cubicBezTo>
                <a:cubicBezTo>
                  <a:pt x="1347430" y="778847"/>
                  <a:pt x="1343025" y="782637"/>
                  <a:pt x="1338262" y="785812"/>
                </a:cubicBezTo>
                <a:cubicBezTo>
                  <a:pt x="1331912" y="795337"/>
                  <a:pt x="1322832" y="803527"/>
                  <a:pt x="1319212" y="814387"/>
                </a:cubicBezTo>
                <a:cubicBezTo>
                  <a:pt x="1307877" y="848392"/>
                  <a:pt x="1315256" y="834608"/>
                  <a:pt x="1300162" y="857250"/>
                </a:cubicBezTo>
                <a:cubicBezTo>
                  <a:pt x="1298575" y="862012"/>
                  <a:pt x="1297838" y="867149"/>
                  <a:pt x="1295400" y="871537"/>
                </a:cubicBezTo>
                <a:cubicBezTo>
                  <a:pt x="1289841" y="881544"/>
                  <a:pt x="1282700" y="890587"/>
                  <a:pt x="1276350" y="900112"/>
                </a:cubicBezTo>
                <a:lnTo>
                  <a:pt x="1266825" y="914400"/>
                </a:lnTo>
                <a:lnTo>
                  <a:pt x="1247775" y="942975"/>
                </a:lnTo>
                <a:cubicBezTo>
                  <a:pt x="1239042" y="969170"/>
                  <a:pt x="1248259" y="945699"/>
                  <a:pt x="1233487" y="971550"/>
                </a:cubicBezTo>
                <a:cubicBezTo>
                  <a:pt x="1229965" y="977714"/>
                  <a:pt x="1228088" y="984823"/>
                  <a:pt x="1223962" y="990600"/>
                </a:cubicBezTo>
                <a:cubicBezTo>
                  <a:pt x="1215628" y="1002268"/>
                  <a:pt x="1206780" y="1006817"/>
                  <a:pt x="1195387" y="1014412"/>
                </a:cubicBezTo>
                <a:cubicBezTo>
                  <a:pt x="1189037" y="1023937"/>
                  <a:pt x="1185862" y="1036637"/>
                  <a:pt x="1176337" y="1042987"/>
                </a:cubicBezTo>
                <a:cubicBezTo>
                  <a:pt x="1163637" y="1051454"/>
                  <a:pt x="1157635" y="1054107"/>
                  <a:pt x="1147762" y="1066800"/>
                </a:cubicBezTo>
                <a:cubicBezTo>
                  <a:pt x="1140734" y="1075836"/>
                  <a:pt x="1135062" y="1085850"/>
                  <a:pt x="1128712" y="1095375"/>
                </a:cubicBezTo>
                <a:cubicBezTo>
                  <a:pt x="1120246" y="1108074"/>
                  <a:pt x="1119716" y="1112837"/>
                  <a:pt x="1104900" y="1119187"/>
                </a:cubicBezTo>
                <a:cubicBezTo>
                  <a:pt x="1098884" y="1121765"/>
                  <a:pt x="1092200" y="1122362"/>
                  <a:pt x="1085850" y="1123950"/>
                </a:cubicBezTo>
                <a:cubicBezTo>
                  <a:pt x="1082675" y="1133475"/>
                  <a:pt x="1083425" y="1145426"/>
                  <a:pt x="1076325" y="1152525"/>
                </a:cubicBezTo>
                <a:cubicBezTo>
                  <a:pt x="1071562" y="1157287"/>
                  <a:pt x="1067885" y="1163470"/>
                  <a:pt x="1062037" y="1166812"/>
                </a:cubicBezTo>
                <a:cubicBezTo>
                  <a:pt x="1056354" y="1170059"/>
                  <a:pt x="1049467" y="1170649"/>
                  <a:pt x="1042987" y="1171575"/>
                </a:cubicBezTo>
                <a:cubicBezTo>
                  <a:pt x="1027193" y="1173831"/>
                  <a:pt x="1011237" y="1174750"/>
                  <a:pt x="995362" y="1176337"/>
                </a:cubicBezTo>
                <a:cubicBezTo>
                  <a:pt x="990600" y="1181100"/>
                  <a:pt x="985210" y="1185309"/>
                  <a:pt x="981075" y="1190625"/>
                </a:cubicBezTo>
                <a:cubicBezTo>
                  <a:pt x="974047" y="1199661"/>
                  <a:pt x="971550" y="1212850"/>
                  <a:pt x="962025" y="1219200"/>
                </a:cubicBezTo>
                <a:lnTo>
                  <a:pt x="947737" y="1228725"/>
                </a:lnTo>
                <a:cubicBezTo>
                  <a:pt x="943864" y="1240345"/>
                  <a:pt x="942682" y="1248068"/>
                  <a:pt x="933450" y="1257300"/>
                </a:cubicBezTo>
                <a:cubicBezTo>
                  <a:pt x="929403" y="1261347"/>
                  <a:pt x="923925" y="1263650"/>
                  <a:pt x="919162" y="1266825"/>
                </a:cubicBezTo>
                <a:cubicBezTo>
                  <a:pt x="907195" y="1302728"/>
                  <a:pt x="923336" y="1258479"/>
                  <a:pt x="904875" y="1295400"/>
                </a:cubicBezTo>
                <a:cubicBezTo>
                  <a:pt x="902630" y="1299890"/>
                  <a:pt x="902357" y="1305197"/>
                  <a:pt x="900112" y="1309687"/>
                </a:cubicBezTo>
                <a:cubicBezTo>
                  <a:pt x="894760" y="1320391"/>
                  <a:pt x="885329" y="1330738"/>
                  <a:pt x="876300" y="1338262"/>
                </a:cubicBezTo>
                <a:cubicBezTo>
                  <a:pt x="871903" y="1341926"/>
                  <a:pt x="866775" y="1344612"/>
                  <a:pt x="862012" y="1347787"/>
                </a:cubicBezTo>
                <a:cubicBezTo>
                  <a:pt x="857819" y="1360368"/>
                  <a:pt x="850483" y="1386556"/>
                  <a:pt x="838200" y="1390650"/>
                </a:cubicBezTo>
                <a:lnTo>
                  <a:pt x="823912" y="1395412"/>
                </a:lnTo>
                <a:cubicBezTo>
                  <a:pt x="814387" y="1401762"/>
                  <a:pt x="801687" y="1404937"/>
                  <a:pt x="795337" y="1414462"/>
                </a:cubicBezTo>
                <a:cubicBezTo>
                  <a:pt x="782637" y="1433512"/>
                  <a:pt x="790575" y="1425575"/>
                  <a:pt x="771525" y="1438275"/>
                </a:cubicBezTo>
                <a:cubicBezTo>
                  <a:pt x="763141" y="1463422"/>
                  <a:pt x="769547" y="1448384"/>
                  <a:pt x="747712" y="1481137"/>
                </a:cubicBezTo>
                <a:lnTo>
                  <a:pt x="738187" y="1495425"/>
                </a:lnTo>
                <a:cubicBezTo>
                  <a:pt x="735012" y="1504950"/>
                  <a:pt x="737016" y="1518431"/>
                  <a:pt x="728662" y="1524000"/>
                </a:cubicBezTo>
                <a:cubicBezTo>
                  <a:pt x="695910" y="1545835"/>
                  <a:pt x="710947" y="1539430"/>
                  <a:pt x="685800" y="1547812"/>
                </a:cubicBezTo>
                <a:cubicBezTo>
                  <a:pt x="615905" y="1594409"/>
                  <a:pt x="689426" y="1547101"/>
                  <a:pt x="638175" y="1576387"/>
                </a:cubicBezTo>
                <a:cubicBezTo>
                  <a:pt x="612324" y="1591159"/>
                  <a:pt x="635795" y="1581942"/>
                  <a:pt x="609600" y="1590675"/>
                </a:cubicBezTo>
                <a:lnTo>
                  <a:pt x="581025" y="1581150"/>
                </a:lnTo>
                <a:lnTo>
                  <a:pt x="566737" y="1576387"/>
                </a:lnTo>
                <a:cubicBezTo>
                  <a:pt x="558461" y="1577569"/>
                  <a:pt x="530619" y="1579520"/>
                  <a:pt x="519112" y="1585912"/>
                </a:cubicBezTo>
                <a:cubicBezTo>
                  <a:pt x="509105" y="1591471"/>
                  <a:pt x="490537" y="1604962"/>
                  <a:pt x="490537" y="1604962"/>
                </a:cubicBezTo>
                <a:cubicBezTo>
                  <a:pt x="487362" y="1609725"/>
                  <a:pt x="483572" y="1614130"/>
                  <a:pt x="481012" y="1619250"/>
                </a:cubicBezTo>
                <a:cubicBezTo>
                  <a:pt x="478767" y="1623740"/>
                  <a:pt x="479386" y="1629617"/>
                  <a:pt x="476250" y="1633537"/>
                </a:cubicBezTo>
                <a:cubicBezTo>
                  <a:pt x="472674" y="1638007"/>
                  <a:pt x="466725" y="1639887"/>
                  <a:pt x="461962" y="1643062"/>
                </a:cubicBezTo>
                <a:cubicBezTo>
                  <a:pt x="458787" y="1652587"/>
                  <a:pt x="460791" y="1666068"/>
                  <a:pt x="452437" y="1671637"/>
                </a:cubicBezTo>
                <a:lnTo>
                  <a:pt x="423862" y="1690687"/>
                </a:lnTo>
                <a:cubicBezTo>
                  <a:pt x="420687" y="1695450"/>
                  <a:pt x="418001" y="1700578"/>
                  <a:pt x="414337" y="1704975"/>
                </a:cubicBezTo>
                <a:cubicBezTo>
                  <a:pt x="403654" y="1717794"/>
                  <a:pt x="397283" y="1718345"/>
                  <a:pt x="390525" y="1733550"/>
                </a:cubicBezTo>
                <a:cubicBezTo>
                  <a:pt x="378131" y="1761436"/>
                  <a:pt x="385713" y="1766939"/>
                  <a:pt x="361950" y="1790700"/>
                </a:cubicBezTo>
                <a:cubicBezTo>
                  <a:pt x="357187" y="1795462"/>
                  <a:pt x="351797" y="1799671"/>
                  <a:pt x="347662" y="1804987"/>
                </a:cubicBezTo>
                <a:cubicBezTo>
                  <a:pt x="340634" y="1814023"/>
                  <a:pt x="328612" y="1833562"/>
                  <a:pt x="328612" y="1833562"/>
                </a:cubicBezTo>
                <a:cubicBezTo>
                  <a:pt x="330200" y="1846262"/>
                  <a:pt x="330693" y="1859147"/>
                  <a:pt x="333375" y="1871662"/>
                </a:cubicBezTo>
                <a:cubicBezTo>
                  <a:pt x="339602" y="1900720"/>
                  <a:pt x="345218" y="1903714"/>
                  <a:pt x="361950" y="1928812"/>
                </a:cubicBezTo>
                <a:lnTo>
                  <a:pt x="381000" y="1957387"/>
                </a:lnTo>
                <a:lnTo>
                  <a:pt x="390525" y="1971675"/>
                </a:lnTo>
                <a:cubicBezTo>
                  <a:pt x="403636" y="2011011"/>
                  <a:pt x="396655" y="1984171"/>
                  <a:pt x="390525" y="2066925"/>
                </a:cubicBezTo>
                <a:cubicBezTo>
                  <a:pt x="387106" y="2113080"/>
                  <a:pt x="388812" y="2102347"/>
                  <a:pt x="381000" y="2133600"/>
                </a:cubicBezTo>
                <a:cubicBezTo>
                  <a:pt x="379412" y="2154237"/>
                  <a:pt x="378804" y="2174974"/>
                  <a:pt x="376237" y="2195512"/>
                </a:cubicBezTo>
                <a:cubicBezTo>
                  <a:pt x="375614" y="2200493"/>
                  <a:pt x="374611" y="2205880"/>
                  <a:pt x="371475" y="2209800"/>
                </a:cubicBezTo>
                <a:cubicBezTo>
                  <a:pt x="367899" y="2214270"/>
                  <a:pt x="361950" y="2216150"/>
                  <a:pt x="357187" y="2219325"/>
                </a:cubicBezTo>
                <a:cubicBezTo>
                  <a:pt x="335352" y="2252077"/>
                  <a:pt x="348997" y="2244280"/>
                  <a:pt x="323850" y="2252662"/>
                </a:cubicBezTo>
                <a:cubicBezTo>
                  <a:pt x="316820" y="2263207"/>
                  <a:pt x="311040" y="2273901"/>
                  <a:pt x="300037" y="2281237"/>
                </a:cubicBezTo>
                <a:cubicBezTo>
                  <a:pt x="295860" y="2284022"/>
                  <a:pt x="290512" y="2284412"/>
                  <a:pt x="285750" y="2286000"/>
                </a:cubicBezTo>
                <a:cubicBezTo>
                  <a:pt x="282575" y="2290762"/>
                  <a:pt x="281079" y="2297254"/>
                  <a:pt x="276225" y="2300287"/>
                </a:cubicBezTo>
                <a:cubicBezTo>
                  <a:pt x="267711" y="2305608"/>
                  <a:pt x="257390" y="2307377"/>
                  <a:pt x="247650" y="2309812"/>
                </a:cubicBezTo>
                <a:cubicBezTo>
                  <a:pt x="241300" y="2311400"/>
                  <a:pt x="234894" y="2312777"/>
                  <a:pt x="228600" y="2314575"/>
                </a:cubicBezTo>
                <a:cubicBezTo>
                  <a:pt x="223773" y="2315954"/>
                  <a:pt x="219251" y="2318439"/>
                  <a:pt x="214312" y="2319337"/>
                </a:cubicBezTo>
                <a:cubicBezTo>
                  <a:pt x="201720" y="2321627"/>
                  <a:pt x="188998" y="2323519"/>
                  <a:pt x="176212" y="2324100"/>
                </a:cubicBezTo>
                <a:cubicBezTo>
                  <a:pt x="117514" y="2326768"/>
                  <a:pt x="58759" y="2328862"/>
                  <a:pt x="0" y="2328862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82F407-F3F5-411F-A59B-9784692F89F2}"/>
              </a:ext>
            </a:extLst>
          </p:cNvPr>
          <p:cNvSpPr/>
          <p:nvPr/>
        </p:nvSpPr>
        <p:spPr>
          <a:xfrm>
            <a:off x="2633663" y="4752975"/>
            <a:ext cx="366712" cy="161925"/>
          </a:xfrm>
          <a:custGeom>
            <a:avLst/>
            <a:gdLst>
              <a:gd name="connsiteX0" fmla="*/ 366712 w 366712"/>
              <a:gd name="connsiteY0" fmla="*/ 95250 h 161925"/>
              <a:gd name="connsiteX1" fmla="*/ 323850 w 366712"/>
              <a:gd name="connsiteY1" fmla="*/ 95250 h 161925"/>
              <a:gd name="connsiteX2" fmla="*/ 319087 w 366712"/>
              <a:gd name="connsiteY2" fmla="*/ 76200 h 161925"/>
              <a:gd name="connsiteX3" fmla="*/ 314325 w 366712"/>
              <a:gd name="connsiteY3" fmla="*/ 61913 h 161925"/>
              <a:gd name="connsiteX4" fmla="*/ 295275 w 366712"/>
              <a:gd name="connsiteY4" fmla="*/ 57150 h 161925"/>
              <a:gd name="connsiteX5" fmla="*/ 252412 w 366712"/>
              <a:gd name="connsiteY5" fmla="*/ 28575 h 161925"/>
              <a:gd name="connsiteX6" fmla="*/ 238125 w 366712"/>
              <a:gd name="connsiteY6" fmla="*/ 19050 h 161925"/>
              <a:gd name="connsiteX7" fmla="*/ 195262 w 366712"/>
              <a:gd name="connsiteY7" fmla="*/ 0 h 161925"/>
              <a:gd name="connsiteX8" fmla="*/ 142875 w 366712"/>
              <a:gd name="connsiteY8" fmla="*/ 4763 h 161925"/>
              <a:gd name="connsiteX9" fmla="*/ 128587 w 366712"/>
              <a:gd name="connsiteY9" fmla="*/ 9525 h 161925"/>
              <a:gd name="connsiteX10" fmla="*/ 71437 w 366712"/>
              <a:gd name="connsiteY10" fmla="*/ 14288 h 161925"/>
              <a:gd name="connsiteX11" fmla="*/ 42862 w 366712"/>
              <a:gd name="connsiteY11" fmla="*/ 19050 h 161925"/>
              <a:gd name="connsiteX12" fmla="*/ 28575 w 366712"/>
              <a:gd name="connsiteY12" fmla="*/ 23813 h 161925"/>
              <a:gd name="connsiteX13" fmla="*/ 14287 w 366712"/>
              <a:gd name="connsiteY13" fmla="*/ 76200 h 161925"/>
              <a:gd name="connsiteX14" fmla="*/ 0 w 366712"/>
              <a:gd name="connsiteY14" fmla="*/ 104775 h 161925"/>
              <a:gd name="connsiteX15" fmla="*/ 4762 w 366712"/>
              <a:gd name="connsiteY15" fmla="*/ 133350 h 161925"/>
              <a:gd name="connsiteX16" fmla="*/ 9525 w 366712"/>
              <a:gd name="connsiteY16" fmla="*/ 152400 h 161925"/>
              <a:gd name="connsiteX17" fmla="*/ 23812 w 366712"/>
              <a:gd name="connsiteY17" fmla="*/ 157163 h 161925"/>
              <a:gd name="connsiteX18" fmla="*/ 42862 w 366712"/>
              <a:gd name="connsiteY18" fmla="*/ 161925 h 161925"/>
              <a:gd name="connsiteX19" fmla="*/ 61912 w 366712"/>
              <a:gd name="connsiteY19" fmla="*/ 142875 h 161925"/>
              <a:gd name="connsiteX20" fmla="*/ 76200 w 366712"/>
              <a:gd name="connsiteY20" fmla="*/ 133350 h 161925"/>
              <a:gd name="connsiteX21" fmla="*/ 90487 w 366712"/>
              <a:gd name="connsiteY21" fmla="*/ 119063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66712" h="161925">
                <a:moveTo>
                  <a:pt x="366712" y="95250"/>
                </a:moveTo>
                <a:cubicBezTo>
                  <a:pt x="357274" y="97138"/>
                  <a:pt x="333940" y="105340"/>
                  <a:pt x="323850" y="95250"/>
                </a:cubicBezTo>
                <a:cubicBezTo>
                  <a:pt x="319222" y="90622"/>
                  <a:pt x="320885" y="82494"/>
                  <a:pt x="319087" y="76200"/>
                </a:cubicBezTo>
                <a:cubicBezTo>
                  <a:pt x="317708" y="71373"/>
                  <a:pt x="318245" y="65049"/>
                  <a:pt x="314325" y="61913"/>
                </a:cubicBezTo>
                <a:cubicBezTo>
                  <a:pt x="309214" y="57824"/>
                  <a:pt x="301625" y="58738"/>
                  <a:pt x="295275" y="57150"/>
                </a:cubicBezTo>
                <a:lnTo>
                  <a:pt x="252412" y="28575"/>
                </a:lnTo>
                <a:cubicBezTo>
                  <a:pt x="247650" y="25400"/>
                  <a:pt x="243555" y="20860"/>
                  <a:pt x="238125" y="19050"/>
                </a:cubicBezTo>
                <a:cubicBezTo>
                  <a:pt x="204120" y="7715"/>
                  <a:pt x="217904" y="15094"/>
                  <a:pt x="195262" y="0"/>
                </a:cubicBezTo>
                <a:cubicBezTo>
                  <a:pt x="177800" y="1588"/>
                  <a:pt x="160233" y="2283"/>
                  <a:pt x="142875" y="4763"/>
                </a:cubicBezTo>
                <a:cubicBezTo>
                  <a:pt x="137905" y="5473"/>
                  <a:pt x="133563" y="8862"/>
                  <a:pt x="128587" y="9525"/>
                </a:cubicBezTo>
                <a:cubicBezTo>
                  <a:pt x="109639" y="12051"/>
                  <a:pt x="90436" y="12177"/>
                  <a:pt x="71437" y="14288"/>
                </a:cubicBezTo>
                <a:cubicBezTo>
                  <a:pt x="61840" y="15354"/>
                  <a:pt x="52387" y="17463"/>
                  <a:pt x="42862" y="19050"/>
                </a:cubicBezTo>
                <a:cubicBezTo>
                  <a:pt x="38100" y="20638"/>
                  <a:pt x="31493" y="19728"/>
                  <a:pt x="28575" y="23813"/>
                </a:cubicBezTo>
                <a:cubicBezTo>
                  <a:pt x="20717" y="34814"/>
                  <a:pt x="17612" y="62902"/>
                  <a:pt x="14287" y="76200"/>
                </a:cubicBezTo>
                <a:cubicBezTo>
                  <a:pt x="10343" y="91977"/>
                  <a:pt x="9314" y="90804"/>
                  <a:pt x="0" y="104775"/>
                </a:cubicBezTo>
                <a:cubicBezTo>
                  <a:pt x="1587" y="114300"/>
                  <a:pt x="2868" y="123881"/>
                  <a:pt x="4762" y="133350"/>
                </a:cubicBezTo>
                <a:cubicBezTo>
                  <a:pt x="6046" y="139768"/>
                  <a:pt x="5436" y="147289"/>
                  <a:pt x="9525" y="152400"/>
                </a:cubicBezTo>
                <a:cubicBezTo>
                  <a:pt x="12661" y="156320"/>
                  <a:pt x="18985" y="155784"/>
                  <a:pt x="23812" y="157163"/>
                </a:cubicBezTo>
                <a:cubicBezTo>
                  <a:pt x="30106" y="158961"/>
                  <a:pt x="36512" y="160338"/>
                  <a:pt x="42862" y="161925"/>
                </a:cubicBezTo>
                <a:cubicBezTo>
                  <a:pt x="74036" y="151535"/>
                  <a:pt x="43439" y="165966"/>
                  <a:pt x="61912" y="142875"/>
                </a:cubicBezTo>
                <a:cubicBezTo>
                  <a:pt x="65488" y="138405"/>
                  <a:pt x="71437" y="136525"/>
                  <a:pt x="76200" y="133350"/>
                </a:cubicBezTo>
                <a:cubicBezTo>
                  <a:pt x="81966" y="116051"/>
                  <a:pt x="75942" y="119063"/>
                  <a:pt x="90487" y="119063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39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7A17C-7FE6-4D25-9AE3-5F5BAED56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5207"/>
            <a:ext cx="8293100" cy="569268"/>
          </a:xfrm>
        </p:spPr>
        <p:txBody>
          <a:bodyPr/>
          <a:lstStyle/>
          <a:p>
            <a:r>
              <a:rPr lang="en-US" dirty="0"/>
              <a:t>Neutrino Beamline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F8BFCC-7E5C-41C1-BC18-DD08AE4BF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08.04.2021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F0ED21-D995-4C78-8830-6B3A163B7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J. Lewis | Beamline Storage and Assembly Needs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FCACEA-3D2F-4165-8EF9-949B3D6AC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7BB7C6-7BC4-40D6-9E30-9F34726E5B0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649995"/>
            <a:ext cx="8293100" cy="5552501"/>
          </a:xfrm>
        </p:spPr>
        <p:txBody>
          <a:bodyPr/>
          <a:lstStyle/>
          <a:p>
            <a:r>
              <a:rPr lang="en-US" dirty="0"/>
              <a:t>Horn Power Supply</a:t>
            </a:r>
          </a:p>
          <a:p>
            <a:pPr lvl="1"/>
            <a:r>
              <a:rPr lang="en-US" dirty="0"/>
              <a:t>2000 sq ft needed for assembly</a:t>
            </a:r>
          </a:p>
          <a:p>
            <a:pPr lvl="2"/>
            <a:r>
              <a:rPr lang="en-US" dirty="0"/>
              <a:t>Indoors, crane, forklift access</a:t>
            </a:r>
          </a:p>
          <a:p>
            <a:r>
              <a:rPr lang="en-US" dirty="0" err="1"/>
              <a:t>Stripline</a:t>
            </a:r>
            <a:endParaRPr lang="en-US" dirty="0"/>
          </a:p>
          <a:p>
            <a:pPr lvl="1"/>
            <a:r>
              <a:rPr lang="en-US" dirty="0"/>
              <a:t>No info yet.  Guess ~2000 sq ft indoors for assembly</a:t>
            </a:r>
          </a:p>
          <a:p>
            <a:r>
              <a:rPr lang="en-US" dirty="0"/>
              <a:t>Windows</a:t>
            </a:r>
          </a:p>
          <a:p>
            <a:pPr lvl="1"/>
            <a:r>
              <a:rPr lang="en-US" dirty="0"/>
              <a:t>Probably fits at MI8</a:t>
            </a:r>
          </a:p>
          <a:p>
            <a:r>
              <a:rPr lang="en-US" dirty="0"/>
              <a:t>Absorber</a:t>
            </a:r>
          </a:p>
          <a:p>
            <a:pPr lvl="1"/>
            <a:r>
              <a:rPr lang="en-US" dirty="0"/>
              <a:t>500 sq ft storage out of weather</a:t>
            </a:r>
          </a:p>
          <a:p>
            <a:pPr lvl="1"/>
            <a:r>
              <a:rPr lang="en-US" dirty="0"/>
              <a:t>Use SBSB</a:t>
            </a:r>
          </a:p>
          <a:p>
            <a:r>
              <a:rPr lang="en-US" dirty="0"/>
              <a:t>Instrumentation</a:t>
            </a:r>
          </a:p>
          <a:p>
            <a:pPr lvl="1"/>
            <a:r>
              <a:rPr lang="en-US" dirty="0"/>
              <a:t>No info yet.  Relatively small need.  Probably accommodated within regular departmental space</a:t>
            </a:r>
          </a:p>
          <a:p>
            <a:pPr lvl="1"/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577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F70C-0568-4A58-8094-BDEB2495E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7813"/>
            <a:ext cx="8293100" cy="569268"/>
          </a:xfrm>
        </p:spPr>
        <p:txBody>
          <a:bodyPr/>
          <a:lstStyle/>
          <a:p>
            <a:r>
              <a:rPr lang="en-US" dirty="0"/>
              <a:t>Neutrino Beamline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57A442-C177-4175-B71D-EC5BA40B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08.04.2021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DF194C-F913-4696-BFB4-090E28EB2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J. Lewis | Beamline Storage and Assembly Needs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E5065-0329-4949-B205-F87457237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563D59-F589-4FFE-A61D-AFB7F00120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4025" y="787081"/>
            <a:ext cx="8293100" cy="5426432"/>
          </a:xfrm>
        </p:spPr>
        <p:txBody>
          <a:bodyPr/>
          <a:lstStyle/>
          <a:p>
            <a:r>
              <a:rPr lang="en-US" dirty="0"/>
              <a:t>RAW</a:t>
            </a:r>
          </a:p>
          <a:p>
            <a:pPr lvl="1"/>
            <a:r>
              <a:rPr lang="en-US" dirty="0"/>
              <a:t>Store the tanks, valves, fittings, skid frame hardware, and heat exchangers at A0 south. </a:t>
            </a:r>
          </a:p>
          <a:p>
            <a:pPr lvl="1"/>
            <a:r>
              <a:rPr lang="en-US" dirty="0"/>
              <a:t>Store the piping indoors -- at SBSB?</a:t>
            </a:r>
          </a:p>
          <a:p>
            <a:pPr lvl="1"/>
            <a:r>
              <a:rPr lang="en-US" dirty="0"/>
              <a:t>Fittings in Shipping containers at TC?</a:t>
            </a:r>
          </a:p>
          <a:p>
            <a:pPr lvl="1"/>
            <a:r>
              <a:rPr lang="en-US" dirty="0"/>
              <a:t>Some skids assembled in situ, smaller ones at vendor</a:t>
            </a:r>
          </a:p>
          <a:p>
            <a:r>
              <a:rPr lang="en-US" dirty="0"/>
              <a:t>Remote Handling</a:t>
            </a:r>
          </a:p>
          <a:p>
            <a:pPr lvl="1"/>
            <a:r>
              <a:rPr lang="en-US" dirty="0"/>
              <a:t>Work cell, shield doors, morgue</a:t>
            </a:r>
          </a:p>
          <a:p>
            <a:pPr lvl="1"/>
            <a:r>
              <a:rPr lang="en-US" dirty="0"/>
              <a:t>Steel for doors etc. out of weather</a:t>
            </a:r>
          </a:p>
          <a:p>
            <a:pPr lvl="2"/>
            <a:r>
              <a:rPr lang="en-US" dirty="0"/>
              <a:t>~1500 sq ft</a:t>
            </a:r>
          </a:p>
          <a:p>
            <a:pPr lvl="2"/>
            <a:r>
              <a:rPr lang="en-US" dirty="0"/>
              <a:t>SBSB?</a:t>
            </a:r>
          </a:p>
          <a:p>
            <a:pPr lvl="1"/>
            <a:r>
              <a:rPr lang="en-US" dirty="0"/>
              <a:t>Sensitive components need climate control</a:t>
            </a:r>
          </a:p>
          <a:p>
            <a:pPr lvl="2"/>
            <a:r>
              <a:rPr lang="en-US" dirty="0"/>
              <a:t>~500 sq ft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223939"/>
      </p:ext>
    </p:extLst>
  </p:cSld>
  <p:clrMapOvr>
    <a:masterClrMapping/>
  </p:clrMapOvr>
</p:sld>
</file>

<file path=ppt/theme/theme1.xml><?xml version="1.0" encoding="utf-8"?>
<a:theme xmlns:a="http://schemas.openxmlformats.org/drawingml/2006/main" name="LBNF Template_0512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wis-Beamline Template" id="{F4C8AD45-A90A-444C-B134-C54608303CD8}" vid="{2AFF96AC-A63F-478B-A980-3A5E09AA376A}"/>
    </a:ext>
  </a:extLst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wis-Beamline Template" id="{F4C8AD45-A90A-444C-B134-C54608303CD8}" vid="{B14B359E-B0BB-471E-A4B1-9EA759E4AE3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Lewis-Beamline Template</Template>
  <TotalTime>890</TotalTime>
  <Words>572</Words>
  <Application>Microsoft Office PowerPoint</Application>
  <PresentationFormat>On-screen Show (4:3)</PresentationFormat>
  <Paragraphs>123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Helvetica</vt:lpstr>
      <vt:lpstr>Lucida Grande</vt:lpstr>
      <vt:lpstr>LBNF Template_051215</vt:lpstr>
      <vt:lpstr>LBNF Content-Footer Theme</vt:lpstr>
      <vt:lpstr>Beamline Storage and Assembly Needs</vt:lpstr>
      <vt:lpstr>Primary Beam</vt:lpstr>
      <vt:lpstr>Primary Beam</vt:lpstr>
      <vt:lpstr>Neutrino Beamline: Horns and Target</vt:lpstr>
      <vt:lpstr>Neutrino Beamline: Target Shield Pile</vt:lpstr>
      <vt:lpstr>Target Shield Pile:  Fabrication and storage possibilities</vt:lpstr>
      <vt:lpstr>PowerPoint Presentation</vt:lpstr>
      <vt:lpstr>Neutrino Beamline</vt:lpstr>
      <vt:lpstr>Neutrino Beamline</vt:lpstr>
      <vt:lpstr>System Integration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Beamline Storage and Assembly Needs</dc:title>
  <dc:creator>Jonathan Lewis</dc:creator>
  <cp:lastModifiedBy>Jonathan Lewis</cp:lastModifiedBy>
  <cp:revision>12</cp:revision>
  <cp:lastPrinted>2015-05-22T11:54:13Z</cp:lastPrinted>
  <dcterms:created xsi:type="dcterms:W3CDTF">2021-08-04T00:18:46Z</dcterms:created>
  <dcterms:modified xsi:type="dcterms:W3CDTF">2021-08-04T15:10:52Z</dcterms:modified>
</cp:coreProperties>
</file>