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16"/>
  </p:notesMasterIdLst>
  <p:handoutMasterIdLst>
    <p:handoutMasterId r:id="rId17"/>
  </p:handoutMasterIdLst>
  <p:sldIdLst>
    <p:sldId id="263" r:id="rId7"/>
    <p:sldId id="343" r:id="rId8"/>
    <p:sldId id="1871" r:id="rId9"/>
    <p:sldId id="2306" r:id="rId10"/>
    <p:sldId id="341" r:id="rId11"/>
    <p:sldId id="2307" r:id="rId12"/>
    <p:sldId id="2308" r:id="rId13"/>
    <p:sldId id="338" r:id="rId14"/>
    <p:sldId id="339" r:id="rId15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A8E"/>
    <a:srgbClr val="95CEDE"/>
    <a:srgbClr val="2F5A8E"/>
    <a:srgbClr val="C3CFDE"/>
    <a:srgbClr val="63666A"/>
    <a:srgbClr val="004C97"/>
    <a:srgbClr val="00B5E2"/>
    <a:srgbClr val="4F81BD"/>
    <a:srgbClr val="FFFF99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8464" autoAdjust="0"/>
  </p:normalViewPr>
  <p:slideViewPr>
    <p:cSldViewPr snapToGrid="0" snapToObjects="1">
      <p:cViewPr varScale="1">
        <p:scale>
          <a:sx n="114" d="100"/>
          <a:sy n="114" d="100"/>
        </p:scale>
        <p:origin x="576" y="10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unescience.org/cgi-bin/sso/ShowDocument?docid=2312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NSCF Storage and Assembly Needs and Assumptions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J. Szott</a:t>
            </a:r>
          </a:p>
          <a:p>
            <a:r>
              <a:rPr lang="en-US" dirty="0"/>
              <a:t>LBNF/DUNE-US NS Storage and Assembly Planning Workshop - 1st meeting</a:t>
            </a:r>
          </a:p>
          <a:p>
            <a:r>
              <a:rPr lang="en-US" dirty="0"/>
              <a:t>4 August 2021</a:t>
            </a:r>
          </a:p>
          <a:p>
            <a:r>
              <a:rPr lang="en-US" dirty="0">
                <a:hlinkClick r:id="rId2"/>
              </a:rPr>
              <a:t>DUNE </a:t>
            </a:r>
            <a:r>
              <a:rPr lang="en-US" dirty="0" err="1">
                <a:hlinkClick r:id="rId2"/>
              </a:rPr>
              <a:t>DocDB</a:t>
            </a:r>
            <a:r>
              <a:rPr lang="en-US" dirty="0">
                <a:hlinkClick r:id="rId2"/>
              </a:rPr>
              <a:t> 23129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CB8F-B424-4E58-840C-1930B5F5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C0FFE-8F78-4AA3-BBE3-D0CDF26C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Szott | NSCF Storage and Assembly Needs and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ECB3-A951-4206-81B7-4170C2F9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D5FEC3-8399-4F65-AE57-50F90BF1B1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NSCF Scope Overview</a:t>
            </a:r>
          </a:p>
          <a:p>
            <a:pPr lvl="1"/>
            <a:r>
              <a:rPr lang="en-US" dirty="0"/>
              <a:t>Major Elements and Types </a:t>
            </a:r>
          </a:p>
          <a:p>
            <a:r>
              <a:rPr lang="en-US" dirty="0"/>
              <a:t>Pre-Construction Phase Storage and Assembly Needs and Assumptions</a:t>
            </a:r>
          </a:p>
          <a:p>
            <a:pPr lvl="1"/>
            <a:r>
              <a:rPr lang="en-US" dirty="0"/>
              <a:t>Blue Blocks and other Shielding Steel – Stored at Railhead</a:t>
            </a:r>
          </a:p>
          <a:p>
            <a:pPr lvl="1"/>
            <a:r>
              <a:rPr lang="en-US" dirty="0"/>
              <a:t>Lighting Ballasts Purchased by the Lab on Behalf of LBNF – Warehouse</a:t>
            </a:r>
          </a:p>
          <a:p>
            <a:pPr lvl="1"/>
            <a:r>
              <a:rPr lang="en-US" dirty="0"/>
              <a:t>No Assembly or Fabrication Space Needed</a:t>
            </a:r>
          </a:p>
          <a:p>
            <a:r>
              <a:rPr lang="en-US" dirty="0"/>
              <a:t>Construction Phase Storage and Assembly Needs and Assumptions</a:t>
            </a:r>
          </a:p>
          <a:p>
            <a:pPr lvl="1"/>
            <a:r>
              <a:rPr lang="en-US" dirty="0"/>
              <a:t>Anticipated parking</a:t>
            </a:r>
          </a:p>
          <a:p>
            <a:pPr lvl="1"/>
            <a:r>
              <a:rPr lang="en-US" dirty="0"/>
              <a:t>Stockpiles</a:t>
            </a:r>
          </a:p>
          <a:p>
            <a:pPr lvl="1"/>
            <a:r>
              <a:rPr lang="en-US" dirty="0"/>
              <a:t>Batch plant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56FB74-CA1D-4185-A8FB-933F787113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6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735C1D50-33AF-4B4D-B919-043C9A3C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NSCF Scope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3C8C1-C5D0-46C8-98E5-4645FCFF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Szott | NSCF Storage and Assembly Needs and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9BBA2-6927-4FF6-8279-997CED42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C64E1A-4A88-40CC-8AEC-143E06B5C3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3399" y="1238250"/>
            <a:ext cx="3890720" cy="4846638"/>
          </a:xfrm>
        </p:spPr>
        <p:txBody>
          <a:bodyPr lIns="0" tIns="45720" rIns="0" bIns="45720" anchor="t"/>
          <a:lstStyle/>
          <a:p>
            <a:pPr marL="255905" indent="-264795"/>
            <a:r>
              <a:rPr lang="en-US" sz="2000" dirty="0"/>
              <a:t>Two Construction Subcontracts</a:t>
            </a:r>
            <a:endParaRPr lang="en-US" dirty="0"/>
          </a:p>
          <a:p>
            <a:pPr lvl="1" indent="255905"/>
            <a:r>
              <a:rPr lang="en-US" sz="1800" dirty="0"/>
              <a:t>Beamline Complex</a:t>
            </a:r>
            <a:endParaRPr lang="en-US" sz="1800" dirty="0">
              <a:cs typeface="Helvetica"/>
            </a:endParaRPr>
          </a:p>
          <a:p>
            <a:pPr lvl="1" indent="255905"/>
            <a:r>
              <a:rPr lang="en-US" sz="1800" dirty="0"/>
              <a:t>Near Detector Complex </a:t>
            </a:r>
            <a:endParaRPr lang="en-US" sz="1800" dirty="0">
              <a:cs typeface="Helvetica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7289B-4CFA-4634-9FB9-FC5F0485AD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08.04.21</a:t>
            </a:r>
          </a:p>
        </p:txBody>
      </p:sp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4C9FEDA0-1BE0-4D5F-A913-55E16F6BF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48508" y="1692214"/>
            <a:ext cx="8585354" cy="439267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3C1140C-9549-4AB2-952E-0534A00EEEDA}"/>
              </a:ext>
            </a:extLst>
          </p:cNvPr>
          <p:cNvSpPr/>
          <p:nvPr/>
        </p:nvSpPr>
        <p:spPr>
          <a:xfrm>
            <a:off x="5177307" y="1707738"/>
            <a:ext cx="6703545" cy="3207884"/>
          </a:xfrm>
          <a:prstGeom prst="rect">
            <a:avLst/>
          </a:prstGeom>
          <a:gradFill>
            <a:gsLst>
              <a:gs pos="0">
                <a:srgbClr val="004C97">
                  <a:alpha val="15000"/>
                </a:srgbClr>
              </a:gs>
              <a:gs pos="100000">
                <a:srgbClr val="004C97">
                  <a:alpha val="15000"/>
                  <a:lumMod val="100000"/>
                </a:srgbClr>
              </a:gs>
            </a:gsLst>
            <a:lin ang="5400000" scaled="1"/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83696-8D90-4C2F-B85E-B16D0D91C081}"/>
              </a:ext>
            </a:extLst>
          </p:cNvPr>
          <p:cNvSpPr/>
          <p:nvPr/>
        </p:nvSpPr>
        <p:spPr>
          <a:xfrm>
            <a:off x="3451160" y="3245476"/>
            <a:ext cx="1460047" cy="2744089"/>
          </a:xfrm>
          <a:prstGeom prst="rect">
            <a:avLst/>
          </a:prstGeom>
          <a:gradFill>
            <a:gsLst>
              <a:gs pos="1000">
                <a:srgbClr val="F68D2E">
                  <a:alpha val="15000"/>
                </a:srgbClr>
              </a:gs>
              <a:gs pos="100000">
                <a:srgbClr val="F68D2E">
                  <a:alpha val="15000"/>
                </a:srgbClr>
              </a:gs>
            </a:gsLst>
            <a:lin ang="5400000" scaled="1"/>
          </a:gradFill>
          <a:ln w="38100">
            <a:solidFill>
              <a:srgbClr val="F68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1E505-ADBE-4C3D-9562-3E910D6D4A44}"/>
              </a:ext>
            </a:extLst>
          </p:cNvPr>
          <p:cNvSpPr txBox="1"/>
          <p:nvPr/>
        </p:nvSpPr>
        <p:spPr>
          <a:xfrm>
            <a:off x="9751735" y="5118271"/>
            <a:ext cx="1600941" cy="268984"/>
          </a:xfrm>
          <a:prstGeom prst="rect">
            <a:avLst/>
          </a:prstGeom>
          <a:solidFill>
            <a:srgbClr val="E7EDD3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/>
              <a:t>Beamline Complex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040517-AF5A-4426-BB6A-E5CF9E544DED}"/>
              </a:ext>
            </a:extLst>
          </p:cNvPr>
          <p:cNvCxnSpPr>
            <a:cxnSpLocks/>
          </p:cNvCxnSpPr>
          <p:nvPr/>
        </p:nvCxnSpPr>
        <p:spPr>
          <a:xfrm flipH="1">
            <a:off x="4163977" y="2885994"/>
            <a:ext cx="34411" cy="33863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79D5E8-ED59-4899-9FA2-625901E3BF14}"/>
              </a:ext>
            </a:extLst>
          </p:cNvPr>
          <p:cNvSpPr txBox="1"/>
          <p:nvPr/>
        </p:nvSpPr>
        <p:spPr>
          <a:xfrm>
            <a:off x="3558884" y="2423513"/>
            <a:ext cx="1279008" cy="4413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/>
              <a:t>Near Detector Complex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A0EF19-28D7-44DD-B334-7B088B8ED47D}"/>
              </a:ext>
            </a:extLst>
          </p:cNvPr>
          <p:cNvSpPr/>
          <p:nvPr/>
        </p:nvSpPr>
        <p:spPr>
          <a:xfrm>
            <a:off x="3363248" y="1707738"/>
            <a:ext cx="8585354" cy="437715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F53857-D8D6-4816-B0B5-C7E72474DBC8}"/>
              </a:ext>
            </a:extLst>
          </p:cNvPr>
          <p:cNvCxnSpPr>
            <a:cxnSpLocks/>
          </p:cNvCxnSpPr>
          <p:nvPr/>
        </p:nvCxnSpPr>
        <p:spPr>
          <a:xfrm flipH="1" flipV="1">
            <a:off x="9310591" y="4949234"/>
            <a:ext cx="509300" cy="30419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3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952F-DBFA-4C5A-A3B8-BED73E0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NSCF Scope – Sense of Scale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70A43-E2AD-41E4-8780-4518BCF4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A9A1-E1E9-46FE-B52B-4E36ED7F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B74D3E-875D-4BD1-8D91-954C36AA29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CF93F3-7B94-42CB-AABF-5C45B6748981}"/>
              </a:ext>
            </a:extLst>
          </p:cNvPr>
          <p:cNvGrpSpPr/>
          <p:nvPr/>
        </p:nvGrpSpPr>
        <p:grpSpPr>
          <a:xfrm>
            <a:off x="668580" y="1378744"/>
            <a:ext cx="11077805" cy="4874763"/>
            <a:chOff x="169252" y="905708"/>
            <a:chExt cx="11720009" cy="54620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1B2A2F-8542-4685-8232-037DB2B96C28}"/>
                </a:ext>
              </a:extLst>
            </p:cNvPr>
            <p:cNvGrpSpPr/>
            <p:nvPr/>
          </p:nvGrpSpPr>
          <p:grpSpPr>
            <a:xfrm>
              <a:off x="1836269" y="905708"/>
              <a:ext cx="8686800" cy="5070999"/>
              <a:chOff x="228600" y="1026947"/>
              <a:chExt cx="8686800" cy="5070999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AB64025-BFA6-421E-83A7-BE3A36376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" y="1026947"/>
                <a:ext cx="8686800" cy="5070999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EE2E3F-C718-4B6F-9317-42649F51357A}"/>
                  </a:ext>
                </a:extLst>
              </p:cNvPr>
              <p:cNvSpPr/>
              <p:nvPr/>
            </p:nvSpPr>
            <p:spPr>
              <a:xfrm>
                <a:off x="6892764" y="5892832"/>
                <a:ext cx="1987800" cy="1520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88C898-4637-48FE-B9B2-BBE6C428D6D3}"/>
                </a:ext>
              </a:extLst>
            </p:cNvPr>
            <p:cNvSpPr/>
            <p:nvPr/>
          </p:nvSpPr>
          <p:spPr>
            <a:xfrm>
              <a:off x="3443938" y="3720351"/>
              <a:ext cx="536442" cy="296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1407EC-38D6-4854-B7F1-866B7E32118B}"/>
                </a:ext>
              </a:extLst>
            </p:cNvPr>
            <p:cNvSpPr txBox="1"/>
            <p:nvPr/>
          </p:nvSpPr>
          <p:spPr>
            <a:xfrm>
              <a:off x="9226633" y="4730880"/>
              <a:ext cx="539133" cy="23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b="1">
                  <a:solidFill>
                    <a:schemeClr val="accent6">
                      <a:lumMod val="50000"/>
                    </a:schemeClr>
                  </a:solidFill>
                </a:rPr>
                <a:t>Rock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A63A8A-51E6-405F-A6D2-4A109E583DBD}"/>
                </a:ext>
              </a:extLst>
            </p:cNvPr>
            <p:cNvSpPr txBox="1"/>
            <p:nvPr/>
          </p:nvSpPr>
          <p:spPr>
            <a:xfrm>
              <a:off x="9227401" y="4515689"/>
              <a:ext cx="488741" cy="23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b="1">
                  <a:solidFill>
                    <a:schemeClr val="accent3">
                      <a:lumMod val="50000"/>
                    </a:schemeClr>
                  </a:solidFill>
                </a:rPr>
                <a:t>Soil</a:t>
              </a:r>
            </a:p>
          </p:txBody>
        </p:sp>
        <p:sp>
          <p:nvSpPr>
            <p:cNvPr id="12" name="Freeform 65">
              <a:extLst>
                <a:ext uri="{FF2B5EF4-FFF2-40B4-BE49-F238E27FC236}">
                  <a16:creationId xmlns:a16="http://schemas.microsoft.com/office/drawing/2014/main" id="{FADC6DC5-779A-4644-A964-0CCF4D6955DC}"/>
                </a:ext>
              </a:extLst>
            </p:cNvPr>
            <p:cNvSpPr/>
            <p:nvPr/>
          </p:nvSpPr>
          <p:spPr>
            <a:xfrm>
              <a:off x="6398452" y="4052985"/>
              <a:ext cx="825115" cy="250709"/>
            </a:xfrm>
            <a:custGeom>
              <a:avLst/>
              <a:gdLst>
                <a:gd name="connsiteX0" fmla="*/ 692727 w 825115"/>
                <a:gd name="connsiteY0" fmla="*/ 3079 h 107758"/>
                <a:gd name="connsiteX1" fmla="*/ 822036 w 825115"/>
                <a:gd name="connsiteY1" fmla="*/ 0 h 107758"/>
                <a:gd name="connsiteX2" fmla="*/ 825115 w 825115"/>
                <a:gd name="connsiteY2" fmla="*/ 52340 h 107758"/>
                <a:gd name="connsiteX3" fmla="*/ 295563 w 825115"/>
                <a:gd name="connsiteY3" fmla="*/ 107758 h 107758"/>
                <a:gd name="connsiteX4" fmla="*/ 0 w 825115"/>
                <a:gd name="connsiteY4" fmla="*/ 101600 h 107758"/>
                <a:gd name="connsiteX5" fmla="*/ 569576 w 825115"/>
                <a:gd name="connsiteY5" fmla="*/ 52340 h 107758"/>
                <a:gd name="connsiteX6" fmla="*/ 692727 w 825115"/>
                <a:gd name="connsiteY6" fmla="*/ 3079 h 10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115" h="107758">
                  <a:moveTo>
                    <a:pt x="692727" y="3079"/>
                  </a:moveTo>
                  <a:lnTo>
                    <a:pt x="822036" y="0"/>
                  </a:lnTo>
                  <a:lnTo>
                    <a:pt x="825115" y="52340"/>
                  </a:lnTo>
                  <a:lnTo>
                    <a:pt x="295563" y="107758"/>
                  </a:lnTo>
                  <a:lnTo>
                    <a:pt x="0" y="101600"/>
                  </a:lnTo>
                  <a:lnTo>
                    <a:pt x="569576" y="52340"/>
                  </a:lnTo>
                  <a:lnTo>
                    <a:pt x="692727" y="3079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D5F50767-EB08-4095-A5FB-A4C8D4F2675C}"/>
                </a:ext>
              </a:extLst>
            </p:cNvPr>
            <p:cNvSpPr/>
            <p:nvPr/>
          </p:nvSpPr>
          <p:spPr>
            <a:xfrm>
              <a:off x="7650680" y="3991783"/>
              <a:ext cx="2115087" cy="311334"/>
            </a:xfrm>
            <a:custGeom>
              <a:avLst/>
              <a:gdLst>
                <a:gd name="connsiteX0" fmla="*/ 0 w 1995055"/>
                <a:gd name="connsiteY0" fmla="*/ 36945 h 144703"/>
                <a:gd name="connsiteX1" fmla="*/ 175491 w 1995055"/>
                <a:gd name="connsiteY1" fmla="*/ 33866 h 144703"/>
                <a:gd name="connsiteX2" fmla="*/ 350982 w 1995055"/>
                <a:gd name="connsiteY2" fmla="*/ 12315 h 144703"/>
                <a:gd name="connsiteX3" fmla="*/ 581891 w 1995055"/>
                <a:gd name="connsiteY3" fmla="*/ 0 h 144703"/>
                <a:gd name="connsiteX4" fmla="*/ 772776 w 1995055"/>
                <a:gd name="connsiteY4" fmla="*/ 15393 h 144703"/>
                <a:gd name="connsiteX5" fmla="*/ 1126837 w 1995055"/>
                <a:gd name="connsiteY5" fmla="*/ 58496 h 144703"/>
                <a:gd name="connsiteX6" fmla="*/ 1363903 w 1995055"/>
                <a:gd name="connsiteY6" fmla="*/ 89284 h 144703"/>
                <a:gd name="connsiteX7" fmla="*/ 1524000 w 1995055"/>
                <a:gd name="connsiteY7" fmla="*/ 107757 h 144703"/>
                <a:gd name="connsiteX8" fmla="*/ 1733358 w 1995055"/>
                <a:gd name="connsiteY8" fmla="*/ 129309 h 144703"/>
                <a:gd name="connsiteX9" fmla="*/ 1924243 w 1995055"/>
                <a:gd name="connsiteY9" fmla="*/ 135466 h 144703"/>
                <a:gd name="connsiteX10" fmla="*/ 1995055 w 1995055"/>
                <a:gd name="connsiteY10" fmla="*/ 138545 h 144703"/>
                <a:gd name="connsiteX11" fmla="*/ 1209964 w 1995055"/>
                <a:gd name="connsiteY11" fmla="*/ 132387 h 144703"/>
                <a:gd name="connsiteX12" fmla="*/ 834352 w 1995055"/>
                <a:gd name="connsiteY12" fmla="*/ 138545 h 144703"/>
                <a:gd name="connsiteX13" fmla="*/ 495685 w 1995055"/>
                <a:gd name="connsiteY13" fmla="*/ 129309 h 144703"/>
                <a:gd name="connsiteX14" fmla="*/ 169334 w 1995055"/>
                <a:gd name="connsiteY14" fmla="*/ 144703 h 144703"/>
                <a:gd name="connsiteX15" fmla="*/ 6158 w 1995055"/>
                <a:gd name="connsiteY15" fmla="*/ 135466 h 144703"/>
                <a:gd name="connsiteX16" fmla="*/ 0 w 1995055"/>
                <a:gd name="connsiteY16" fmla="*/ 36945 h 14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5055" h="144703">
                  <a:moveTo>
                    <a:pt x="0" y="36945"/>
                  </a:moveTo>
                  <a:lnTo>
                    <a:pt x="175491" y="33866"/>
                  </a:lnTo>
                  <a:lnTo>
                    <a:pt x="350982" y="12315"/>
                  </a:lnTo>
                  <a:lnTo>
                    <a:pt x="581891" y="0"/>
                  </a:lnTo>
                  <a:lnTo>
                    <a:pt x="772776" y="15393"/>
                  </a:lnTo>
                  <a:lnTo>
                    <a:pt x="1126837" y="58496"/>
                  </a:lnTo>
                  <a:lnTo>
                    <a:pt x="1363903" y="89284"/>
                  </a:lnTo>
                  <a:lnTo>
                    <a:pt x="1524000" y="107757"/>
                  </a:lnTo>
                  <a:lnTo>
                    <a:pt x="1733358" y="129309"/>
                  </a:lnTo>
                  <a:lnTo>
                    <a:pt x="1924243" y="135466"/>
                  </a:lnTo>
                  <a:lnTo>
                    <a:pt x="1995055" y="138545"/>
                  </a:lnTo>
                  <a:lnTo>
                    <a:pt x="1209964" y="132387"/>
                  </a:lnTo>
                  <a:lnTo>
                    <a:pt x="834352" y="138545"/>
                  </a:lnTo>
                  <a:lnTo>
                    <a:pt x="495685" y="129309"/>
                  </a:lnTo>
                  <a:lnTo>
                    <a:pt x="169334" y="144703"/>
                  </a:lnTo>
                  <a:lnTo>
                    <a:pt x="6158" y="135466"/>
                  </a:lnTo>
                  <a:lnTo>
                    <a:pt x="0" y="369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C9FA4C-E59B-462E-AC2B-0CD1F8524741}"/>
                </a:ext>
              </a:extLst>
            </p:cNvPr>
            <p:cNvSpPr txBox="1"/>
            <p:nvPr/>
          </p:nvSpPr>
          <p:spPr>
            <a:xfrm>
              <a:off x="3379809" y="3681182"/>
              <a:ext cx="903467" cy="3631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Existing Grade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5469DF-BCB5-4831-AC23-890090ACFF51}"/>
                </a:ext>
              </a:extLst>
            </p:cNvPr>
            <p:cNvSpPr txBox="1"/>
            <p:nvPr/>
          </p:nvSpPr>
          <p:spPr>
            <a:xfrm>
              <a:off x="3024837" y="4719642"/>
              <a:ext cx="725221" cy="23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b="1">
                  <a:solidFill>
                    <a:schemeClr val="accent6">
                      <a:lumMod val="50000"/>
                    </a:schemeClr>
                  </a:solidFill>
                </a:rPr>
                <a:t>Rock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A7B7EA-4F89-438C-A28E-BD76E92DAFA1}"/>
                </a:ext>
              </a:extLst>
            </p:cNvPr>
            <p:cNvSpPr txBox="1"/>
            <p:nvPr/>
          </p:nvSpPr>
          <p:spPr>
            <a:xfrm>
              <a:off x="3025604" y="4504450"/>
              <a:ext cx="530886" cy="23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b="1">
                  <a:solidFill>
                    <a:schemeClr val="accent3">
                      <a:lumMod val="50000"/>
                    </a:schemeClr>
                  </a:solidFill>
                </a:rPr>
                <a:t>Soil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17386B-32EE-421D-9C9B-727DB476C4F3}"/>
                </a:ext>
              </a:extLst>
            </p:cNvPr>
            <p:cNvSpPr/>
            <p:nvPr/>
          </p:nvSpPr>
          <p:spPr>
            <a:xfrm>
              <a:off x="2122908" y="5935651"/>
              <a:ext cx="8254291" cy="1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AEC0C5-972B-4063-A703-9EE5D73C74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8115" y="6087666"/>
              <a:ext cx="1475265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49A679A-2D91-4DAF-BAE7-57E3F3FBE0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2907" y="6059060"/>
              <a:ext cx="2408908" cy="286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44605BE-5591-48B4-ADBB-B065E07D8E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4356" y="6059060"/>
              <a:ext cx="2316091" cy="1528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7D8DC5-8DF9-451C-9BEB-FCC69707A41B}"/>
                </a:ext>
              </a:extLst>
            </p:cNvPr>
            <p:cNvSpPr txBox="1"/>
            <p:nvPr/>
          </p:nvSpPr>
          <p:spPr>
            <a:xfrm>
              <a:off x="8465551" y="5847604"/>
              <a:ext cx="1250591" cy="2590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/>
                <a:t>Pre-Target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2AEF42-DAAF-49AF-BD72-4B242FD6BB0F}"/>
                </a:ext>
              </a:extLst>
            </p:cNvPr>
            <p:cNvSpPr txBox="1"/>
            <p:nvPr/>
          </p:nvSpPr>
          <p:spPr>
            <a:xfrm>
              <a:off x="6013434" y="5887462"/>
              <a:ext cx="1089812" cy="2311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Decay Region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B7F63D-7732-4CDC-8565-BB6FAB8EF764}"/>
                </a:ext>
              </a:extLst>
            </p:cNvPr>
            <p:cNvSpPr txBox="1"/>
            <p:nvPr/>
          </p:nvSpPr>
          <p:spPr>
            <a:xfrm>
              <a:off x="5054188" y="5898291"/>
              <a:ext cx="766969" cy="3665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Absorber</a:t>
              </a:r>
            </a:p>
            <a:p>
              <a:pPr>
                <a:lnSpc>
                  <a:spcPct val="80000"/>
                </a:lnSpc>
              </a:pPr>
              <a:r>
                <a:rPr lang="en-US" sz="1100" b="1"/>
                <a:t>Complex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0F3E5-8871-4C0B-A790-D8D7AA5283AA}"/>
                </a:ext>
              </a:extLst>
            </p:cNvPr>
            <p:cNvSpPr txBox="1"/>
            <p:nvPr/>
          </p:nvSpPr>
          <p:spPr>
            <a:xfrm>
              <a:off x="2091446" y="5823343"/>
              <a:ext cx="766965" cy="501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Near Detector</a:t>
              </a:r>
            </a:p>
            <a:p>
              <a:pPr>
                <a:lnSpc>
                  <a:spcPct val="80000"/>
                </a:lnSpc>
              </a:pPr>
              <a:r>
                <a:rPr lang="en-US" sz="1100" b="1"/>
                <a:t>Complex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DDED8A-073A-4C56-A139-75DD8782EC21}"/>
                </a:ext>
              </a:extLst>
            </p:cNvPr>
            <p:cNvSpPr txBox="1"/>
            <p:nvPr/>
          </p:nvSpPr>
          <p:spPr>
            <a:xfrm>
              <a:off x="7193380" y="5907730"/>
              <a:ext cx="766969" cy="3665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Target</a:t>
              </a:r>
            </a:p>
            <a:p>
              <a:pPr>
                <a:lnSpc>
                  <a:spcPct val="80000"/>
                </a:lnSpc>
              </a:pPr>
              <a:r>
                <a:rPr lang="en-US" sz="1100" b="1"/>
                <a:t>Complex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3DBE09-E519-452F-ADA0-BDB3577F3D37}"/>
                </a:ext>
              </a:extLst>
            </p:cNvPr>
            <p:cNvSpPr txBox="1"/>
            <p:nvPr/>
          </p:nvSpPr>
          <p:spPr>
            <a:xfrm>
              <a:off x="3044750" y="5876799"/>
              <a:ext cx="1629395" cy="3665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/>
                <a:t>Neutrino Beam Passing Through Rock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FAFC20-465C-46B4-BB1D-3CCFCE781D3A}"/>
                </a:ext>
              </a:extLst>
            </p:cNvPr>
            <p:cNvSpPr txBox="1"/>
            <p:nvPr/>
          </p:nvSpPr>
          <p:spPr>
            <a:xfrm>
              <a:off x="7930507" y="6075996"/>
              <a:ext cx="2331308" cy="29181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b="1"/>
                <a:t>(Extraction Enclosure, Primary Beam Enclosure, Primary Beam Service Building)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004C69-6F98-40BC-BAB9-3883A673FA7E}"/>
                </a:ext>
              </a:extLst>
            </p:cNvPr>
            <p:cNvGrpSpPr/>
            <p:nvPr/>
          </p:nvGrpSpPr>
          <p:grpSpPr>
            <a:xfrm>
              <a:off x="310908" y="4606589"/>
              <a:ext cx="1263681" cy="562480"/>
              <a:chOff x="261989" y="1565006"/>
              <a:chExt cx="1596578" cy="56248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2D618FA-645D-4717-B7DC-F74CAC426024}"/>
                  </a:ext>
                </a:extLst>
              </p:cNvPr>
              <p:cNvSpPr/>
              <p:nvPr/>
            </p:nvSpPr>
            <p:spPr>
              <a:xfrm>
                <a:off x="261989" y="1679737"/>
                <a:ext cx="1459128" cy="2963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0CE9E6-A94C-4D88-BB75-02D1D6DB227B}"/>
                  </a:ext>
                </a:extLst>
              </p:cNvPr>
              <p:cNvSpPr txBox="1"/>
              <p:nvPr/>
            </p:nvSpPr>
            <p:spPr>
              <a:xfrm>
                <a:off x="630897" y="1565006"/>
                <a:ext cx="1227670" cy="56248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100" b="1"/>
                  <a:t>ND Cavern: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/>
                  <a:t>200ft Below Grade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74F98E-FD67-4967-BD8F-D199BCBF6318}"/>
                </a:ext>
              </a:extLst>
            </p:cNvPr>
            <p:cNvCxnSpPr>
              <a:cxnSpLocks/>
            </p:cNvCxnSpPr>
            <p:nvPr/>
          </p:nvCxnSpPr>
          <p:spPr>
            <a:xfrm>
              <a:off x="1528902" y="4897676"/>
              <a:ext cx="875251" cy="418795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323E5D6-3A81-43FB-842A-5BE652F6C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36270" y="915120"/>
              <a:ext cx="8651963" cy="2569889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5D3C66F-5FB8-4F94-A4F5-B6F733B0C6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6269" y="2383207"/>
              <a:ext cx="7809466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  <a:alpha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C8F3DC-9FCF-4B06-8422-9C6C4F112659}"/>
                </a:ext>
              </a:extLst>
            </p:cNvPr>
            <p:cNvSpPr txBox="1"/>
            <p:nvPr/>
          </p:nvSpPr>
          <p:spPr>
            <a:xfrm>
              <a:off x="3334257" y="2131570"/>
              <a:ext cx="776302" cy="23115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Beamline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82E1D2-E6F4-4C43-B807-5693A8C4C03F}"/>
                </a:ext>
              </a:extLst>
            </p:cNvPr>
            <p:cNvGrpSpPr/>
            <p:nvPr/>
          </p:nvGrpSpPr>
          <p:grpSpPr>
            <a:xfrm>
              <a:off x="4637346" y="1054181"/>
              <a:ext cx="1759215" cy="450213"/>
              <a:chOff x="194935" y="1679737"/>
              <a:chExt cx="1728974" cy="45021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7961965-CD4F-498F-ACF5-AD7302809683}"/>
                  </a:ext>
                </a:extLst>
              </p:cNvPr>
              <p:cNvSpPr/>
              <p:nvPr/>
            </p:nvSpPr>
            <p:spPr>
              <a:xfrm>
                <a:off x="261989" y="1679737"/>
                <a:ext cx="1643126" cy="386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7F2C1B7-B568-4541-9394-B6E66885325D}"/>
                  </a:ext>
                </a:extLst>
              </p:cNvPr>
              <p:cNvSpPr txBox="1"/>
              <p:nvPr/>
            </p:nvSpPr>
            <p:spPr>
              <a:xfrm>
                <a:off x="194935" y="1719208"/>
                <a:ext cx="1728974" cy="41074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100" b="1"/>
                  <a:t>Deep Surface Excavation: 1000ft Long x 500ft Wide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407259-A08E-4F42-B08D-2138171DA079}"/>
                </a:ext>
              </a:extLst>
            </p:cNvPr>
            <p:cNvSpPr/>
            <p:nvPr/>
          </p:nvSpPr>
          <p:spPr>
            <a:xfrm>
              <a:off x="8369432" y="3510573"/>
              <a:ext cx="1459128" cy="296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CDF003-6F68-409D-A206-68D90CE39034}"/>
                </a:ext>
              </a:extLst>
            </p:cNvPr>
            <p:cNvSpPr txBox="1"/>
            <p:nvPr/>
          </p:nvSpPr>
          <p:spPr>
            <a:xfrm>
              <a:off x="8369432" y="3301723"/>
              <a:ext cx="1643126" cy="363176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Beam: 30ft Above Grade</a:t>
              </a:r>
            </a:p>
            <a:p>
              <a:pPr>
                <a:lnSpc>
                  <a:spcPct val="80000"/>
                </a:lnSpc>
              </a:pPr>
              <a:r>
                <a:rPr lang="en-US" sz="1100" b="1"/>
                <a:t>Hill: 60ft Above Grade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DF26DE-B9EF-49BD-B21C-737452AFAAF8}"/>
                </a:ext>
              </a:extLst>
            </p:cNvPr>
            <p:cNvSpPr/>
            <p:nvPr/>
          </p:nvSpPr>
          <p:spPr>
            <a:xfrm>
              <a:off x="4742991" y="3451387"/>
              <a:ext cx="1214969" cy="296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8270A6-80ED-4EB5-B74B-78C1BE28D86A}"/>
                </a:ext>
              </a:extLst>
            </p:cNvPr>
            <p:cNvSpPr txBox="1"/>
            <p:nvPr/>
          </p:nvSpPr>
          <p:spPr>
            <a:xfrm>
              <a:off x="4637347" y="3345297"/>
              <a:ext cx="1407915" cy="410742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Absorber Hall: </a:t>
              </a:r>
            </a:p>
            <a:p>
              <a:pPr>
                <a:lnSpc>
                  <a:spcPct val="80000"/>
                </a:lnSpc>
              </a:pPr>
              <a:r>
                <a:rPr lang="en-US" sz="1100" b="1"/>
                <a:t>100ft Below Grade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0FA9F2-9E9F-4E49-BFF9-24E6255F4805}"/>
                </a:ext>
              </a:extLst>
            </p:cNvPr>
            <p:cNvSpPr/>
            <p:nvPr/>
          </p:nvSpPr>
          <p:spPr>
            <a:xfrm>
              <a:off x="4806571" y="3835885"/>
              <a:ext cx="5282914" cy="1303710"/>
            </a:xfrm>
            <a:prstGeom prst="rect">
              <a:avLst/>
            </a:prstGeom>
            <a:gradFill>
              <a:gsLst>
                <a:gs pos="0">
                  <a:srgbClr val="004C97">
                    <a:alpha val="5000"/>
                  </a:srgbClr>
                </a:gs>
                <a:gs pos="100000">
                  <a:srgbClr val="004C97">
                    <a:alpha val="15000"/>
                    <a:lumMod val="100000"/>
                  </a:srgbClr>
                </a:gs>
              </a:gsLst>
              <a:lin ang="5400000" scaled="1"/>
            </a:gra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CF7C1E4-4322-48E9-80CC-B2578CF6D544}"/>
                </a:ext>
              </a:extLst>
            </p:cNvPr>
            <p:cNvSpPr/>
            <p:nvPr/>
          </p:nvSpPr>
          <p:spPr>
            <a:xfrm>
              <a:off x="1969723" y="3929808"/>
              <a:ext cx="931242" cy="1649896"/>
            </a:xfrm>
            <a:prstGeom prst="rect">
              <a:avLst/>
            </a:prstGeom>
            <a:gradFill>
              <a:gsLst>
                <a:gs pos="1000">
                  <a:srgbClr val="F68D2E">
                    <a:alpha val="5000"/>
                  </a:srgbClr>
                </a:gs>
                <a:gs pos="100000">
                  <a:srgbClr val="F68D2E">
                    <a:alpha val="15000"/>
                  </a:srgbClr>
                </a:gs>
              </a:gsLst>
              <a:lin ang="5400000" scaled="1"/>
            </a:gradFill>
            <a:ln w="38100">
              <a:solidFill>
                <a:srgbClr val="F68D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7868E8A-82FE-4776-9F93-9B96B3E48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9485" y="3703449"/>
              <a:ext cx="739703" cy="43564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11D4C8-E1E3-455C-8D6C-E4511379FE64}"/>
                </a:ext>
              </a:extLst>
            </p:cNvPr>
            <p:cNvSpPr txBox="1"/>
            <p:nvPr/>
          </p:nvSpPr>
          <p:spPr>
            <a:xfrm>
              <a:off x="10690427" y="3401425"/>
              <a:ext cx="1198834" cy="49451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/>
                <a:t>Beamline Complex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AD026E0-1D1F-4277-BE90-9184BFB87372}"/>
                </a:ext>
              </a:extLst>
            </p:cNvPr>
            <p:cNvCxnSpPr>
              <a:cxnSpLocks/>
            </p:cNvCxnSpPr>
            <p:nvPr/>
          </p:nvCxnSpPr>
          <p:spPr>
            <a:xfrm>
              <a:off x="1314682" y="3687463"/>
              <a:ext cx="614484" cy="320999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F7C61C-75C6-4347-93F6-EFF974BA6B9C}"/>
                </a:ext>
              </a:extLst>
            </p:cNvPr>
            <p:cNvSpPr txBox="1"/>
            <p:nvPr/>
          </p:nvSpPr>
          <p:spPr>
            <a:xfrm>
              <a:off x="169252" y="3361401"/>
              <a:ext cx="1300525" cy="49451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/>
                <a:t>Near Detector Complex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818341B-6775-48B2-B167-BEAD052C79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1808" y="3559584"/>
              <a:ext cx="348428" cy="579507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A6B1C9E-4287-468A-BC86-D7048DF7A123}"/>
                </a:ext>
              </a:extLst>
            </p:cNvPr>
            <p:cNvCxnSpPr>
              <a:cxnSpLocks/>
            </p:cNvCxnSpPr>
            <p:nvPr/>
          </p:nvCxnSpPr>
          <p:spPr>
            <a:xfrm>
              <a:off x="5054188" y="3664899"/>
              <a:ext cx="333159" cy="1045150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B84FEA5-47F9-4B60-9172-21256165743D}"/>
                </a:ext>
              </a:extLst>
            </p:cNvPr>
            <p:cNvCxnSpPr/>
            <p:nvPr/>
          </p:nvCxnSpPr>
          <p:spPr>
            <a:xfrm>
              <a:off x="3750058" y="3991783"/>
              <a:ext cx="80078" cy="320298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5C07134-1CFB-4611-B328-D0F4731CF98D}"/>
                </a:ext>
              </a:extLst>
            </p:cNvPr>
            <p:cNvCxnSpPr>
              <a:cxnSpLocks/>
            </p:cNvCxnSpPr>
            <p:nvPr/>
          </p:nvCxnSpPr>
          <p:spPr>
            <a:xfrm>
              <a:off x="4320576" y="4016724"/>
              <a:ext cx="178628" cy="644162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2A3FAE-031F-4951-B98D-8EEAD2A5605C}"/>
                </a:ext>
              </a:extLst>
            </p:cNvPr>
            <p:cNvSpPr/>
            <p:nvPr/>
          </p:nvSpPr>
          <p:spPr>
            <a:xfrm>
              <a:off x="4057375" y="3720350"/>
              <a:ext cx="590837" cy="296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F69DCC-DC5E-4A2F-B8F2-0CB44213299E}"/>
                </a:ext>
              </a:extLst>
            </p:cNvPr>
            <p:cNvSpPr txBox="1"/>
            <p:nvPr/>
          </p:nvSpPr>
          <p:spPr>
            <a:xfrm>
              <a:off x="3980380" y="3679384"/>
              <a:ext cx="776302" cy="3631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/>
                <a:t>Soil/Rock Interface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C053105-F008-49BA-BF6D-1C170B8D71A8}"/>
                </a:ext>
              </a:extLst>
            </p:cNvPr>
            <p:cNvSpPr/>
            <p:nvPr/>
          </p:nvSpPr>
          <p:spPr>
            <a:xfrm>
              <a:off x="4476307" y="1690577"/>
              <a:ext cx="3572540" cy="1467293"/>
            </a:xfrm>
            <a:custGeom>
              <a:avLst/>
              <a:gdLst>
                <a:gd name="connsiteX0" fmla="*/ 3572540 w 3572540"/>
                <a:gd name="connsiteY0" fmla="*/ 446567 h 1467293"/>
                <a:gd name="connsiteX1" fmla="*/ 3572540 w 3572540"/>
                <a:gd name="connsiteY1" fmla="*/ 446567 h 1467293"/>
                <a:gd name="connsiteX2" fmla="*/ 3476846 w 3572540"/>
                <a:gd name="connsiteY2" fmla="*/ 393404 h 1467293"/>
                <a:gd name="connsiteX3" fmla="*/ 3327991 w 3572540"/>
                <a:gd name="connsiteY3" fmla="*/ 350874 h 1467293"/>
                <a:gd name="connsiteX4" fmla="*/ 3253563 w 3572540"/>
                <a:gd name="connsiteY4" fmla="*/ 329609 h 1467293"/>
                <a:gd name="connsiteX5" fmla="*/ 3115340 w 3572540"/>
                <a:gd name="connsiteY5" fmla="*/ 318976 h 1467293"/>
                <a:gd name="connsiteX6" fmla="*/ 3072809 w 3572540"/>
                <a:gd name="connsiteY6" fmla="*/ 308344 h 1467293"/>
                <a:gd name="connsiteX7" fmla="*/ 3019646 w 3572540"/>
                <a:gd name="connsiteY7" fmla="*/ 297711 h 1467293"/>
                <a:gd name="connsiteX8" fmla="*/ 2955851 w 3572540"/>
                <a:gd name="connsiteY8" fmla="*/ 276446 h 1467293"/>
                <a:gd name="connsiteX9" fmla="*/ 2881423 w 3572540"/>
                <a:gd name="connsiteY9" fmla="*/ 265814 h 1467293"/>
                <a:gd name="connsiteX10" fmla="*/ 2764465 w 3572540"/>
                <a:gd name="connsiteY10" fmla="*/ 233916 h 1467293"/>
                <a:gd name="connsiteX11" fmla="*/ 2732567 w 3572540"/>
                <a:gd name="connsiteY11" fmla="*/ 223283 h 1467293"/>
                <a:gd name="connsiteX12" fmla="*/ 2243470 w 3572540"/>
                <a:gd name="connsiteY12" fmla="*/ 202018 h 1467293"/>
                <a:gd name="connsiteX13" fmla="*/ 1903228 w 3572540"/>
                <a:gd name="connsiteY13" fmla="*/ 95693 h 1467293"/>
                <a:gd name="connsiteX14" fmla="*/ 1690577 w 3572540"/>
                <a:gd name="connsiteY14" fmla="*/ 63795 h 1467293"/>
                <a:gd name="connsiteX15" fmla="*/ 1180214 w 3572540"/>
                <a:gd name="connsiteY15" fmla="*/ 85060 h 1467293"/>
                <a:gd name="connsiteX16" fmla="*/ 1041991 w 3572540"/>
                <a:gd name="connsiteY16" fmla="*/ 21265 h 1467293"/>
                <a:gd name="connsiteX17" fmla="*/ 903767 w 3572540"/>
                <a:gd name="connsiteY17" fmla="*/ 0 h 1467293"/>
                <a:gd name="connsiteX18" fmla="*/ 765544 w 3572540"/>
                <a:gd name="connsiteY18" fmla="*/ 10632 h 1467293"/>
                <a:gd name="connsiteX19" fmla="*/ 552893 w 3572540"/>
                <a:gd name="connsiteY19" fmla="*/ 116958 h 1467293"/>
                <a:gd name="connsiteX20" fmla="*/ 446567 w 3572540"/>
                <a:gd name="connsiteY20" fmla="*/ 159488 h 1467293"/>
                <a:gd name="connsiteX21" fmla="*/ 329609 w 3572540"/>
                <a:gd name="connsiteY21" fmla="*/ 180753 h 1467293"/>
                <a:gd name="connsiteX22" fmla="*/ 180753 w 3572540"/>
                <a:gd name="connsiteY22" fmla="*/ 265814 h 1467293"/>
                <a:gd name="connsiteX23" fmla="*/ 31898 w 3572540"/>
                <a:gd name="connsiteY23" fmla="*/ 435935 h 1467293"/>
                <a:gd name="connsiteX24" fmla="*/ 31898 w 3572540"/>
                <a:gd name="connsiteY24" fmla="*/ 435935 h 1467293"/>
                <a:gd name="connsiteX25" fmla="*/ 0 w 3572540"/>
                <a:gd name="connsiteY25" fmla="*/ 839972 h 1467293"/>
                <a:gd name="connsiteX26" fmla="*/ 31898 w 3572540"/>
                <a:gd name="connsiteY26" fmla="*/ 946297 h 1467293"/>
                <a:gd name="connsiteX27" fmla="*/ 116958 w 3572540"/>
                <a:gd name="connsiteY27" fmla="*/ 1073888 h 1467293"/>
                <a:gd name="connsiteX28" fmla="*/ 244549 w 3572540"/>
                <a:gd name="connsiteY28" fmla="*/ 1190846 h 1467293"/>
                <a:gd name="connsiteX29" fmla="*/ 318977 w 3572540"/>
                <a:gd name="connsiteY29" fmla="*/ 1244009 h 1467293"/>
                <a:gd name="connsiteX30" fmla="*/ 510363 w 3572540"/>
                <a:gd name="connsiteY30" fmla="*/ 1254642 h 1467293"/>
                <a:gd name="connsiteX31" fmla="*/ 627321 w 3572540"/>
                <a:gd name="connsiteY31" fmla="*/ 1350335 h 1467293"/>
                <a:gd name="connsiteX32" fmla="*/ 808074 w 3572540"/>
                <a:gd name="connsiteY32" fmla="*/ 1392865 h 1467293"/>
                <a:gd name="connsiteX33" fmla="*/ 999460 w 3572540"/>
                <a:gd name="connsiteY33" fmla="*/ 1392865 h 1467293"/>
                <a:gd name="connsiteX34" fmla="*/ 1180214 w 3572540"/>
                <a:gd name="connsiteY34" fmla="*/ 1371600 h 1467293"/>
                <a:gd name="connsiteX35" fmla="*/ 1286540 w 3572540"/>
                <a:gd name="connsiteY35" fmla="*/ 1286539 h 1467293"/>
                <a:gd name="connsiteX36" fmla="*/ 1392865 w 3572540"/>
                <a:gd name="connsiteY36" fmla="*/ 1360967 h 1467293"/>
                <a:gd name="connsiteX37" fmla="*/ 1775637 w 3572540"/>
                <a:gd name="connsiteY37" fmla="*/ 1382232 h 1467293"/>
                <a:gd name="connsiteX38" fmla="*/ 2020186 w 3572540"/>
                <a:gd name="connsiteY38" fmla="*/ 1403497 h 1467293"/>
                <a:gd name="connsiteX39" fmla="*/ 2126512 w 3572540"/>
                <a:gd name="connsiteY39" fmla="*/ 1467293 h 1467293"/>
                <a:gd name="connsiteX40" fmla="*/ 2169042 w 3572540"/>
                <a:gd name="connsiteY40" fmla="*/ 1382232 h 1467293"/>
                <a:gd name="connsiteX41" fmla="*/ 2126512 w 3572540"/>
                <a:gd name="connsiteY41" fmla="*/ 1275907 h 1467293"/>
                <a:gd name="connsiteX42" fmla="*/ 2445488 w 3572540"/>
                <a:gd name="connsiteY42" fmla="*/ 1222744 h 1467293"/>
                <a:gd name="connsiteX43" fmla="*/ 2732567 w 3572540"/>
                <a:gd name="connsiteY43" fmla="*/ 1127051 h 1467293"/>
                <a:gd name="connsiteX44" fmla="*/ 2817628 w 3572540"/>
                <a:gd name="connsiteY44" fmla="*/ 1073888 h 1467293"/>
                <a:gd name="connsiteX45" fmla="*/ 3221665 w 3572540"/>
                <a:gd name="connsiteY45" fmla="*/ 1095153 h 1467293"/>
                <a:gd name="connsiteX46" fmla="*/ 3264195 w 3572540"/>
                <a:gd name="connsiteY46" fmla="*/ 1095153 h 1467293"/>
                <a:gd name="connsiteX47" fmla="*/ 3264195 w 3572540"/>
                <a:gd name="connsiteY47" fmla="*/ 552893 h 1467293"/>
                <a:gd name="connsiteX48" fmla="*/ 3561907 w 3572540"/>
                <a:gd name="connsiteY48" fmla="*/ 510363 h 1467293"/>
                <a:gd name="connsiteX49" fmla="*/ 3572540 w 3572540"/>
                <a:gd name="connsiteY49" fmla="*/ 446567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572540" h="1467293">
                  <a:moveTo>
                    <a:pt x="3572540" y="446567"/>
                  </a:moveTo>
                  <a:lnTo>
                    <a:pt x="3572540" y="446567"/>
                  </a:lnTo>
                  <a:cubicBezTo>
                    <a:pt x="3540642" y="428846"/>
                    <a:pt x="3510191" y="408224"/>
                    <a:pt x="3476846" y="393404"/>
                  </a:cubicBezTo>
                  <a:cubicBezTo>
                    <a:pt x="3387291" y="353602"/>
                    <a:pt x="3401609" y="369279"/>
                    <a:pt x="3327991" y="350874"/>
                  </a:cubicBezTo>
                  <a:cubicBezTo>
                    <a:pt x="3294385" y="342473"/>
                    <a:pt x="3291117" y="334027"/>
                    <a:pt x="3253563" y="329609"/>
                  </a:cubicBezTo>
                  <a:cubicBezTo>
                    <a:pt x="3207669" y="324209"/>
                    <a:pt x="3161414" y="322520"/>
                    <a:pt x="3115340" y="318976"/>
                  </a:cubicBezTo>
                  <a:cubicBezTo>
                    <a:pt x="3101163" y="315432"/>
                    <a:pt x="3087074" y="311514"/>
                    <a:pt x="3072809" y="308344"/>
                  </a:cubicBezTo>
                  <a:cubicBezTo>
                    <a:pt x="3055167" y="304424"/>
                    <a:pt x="3037081" y="302466"/>
                    <a:pt x="3019646" y="297711"/>
                  </a:cubicBezTo>
                  <a:cubicBezTo>
                    <a:pt x="2998021" y="291813"/>
                    <a:pt x="2978041" y="279616"/>
                    <a:pt x="2955851" y="276446"/>
                  </a:cubicBezTo>
                  <a:cubicBezTo>
                    <a:pt x="2931042" y="272902"/>
                    <a:pt x="2906143" y="269934"/>
                    <a:pt x="2881423" y="265814"/>
                  </a:cubicBezTo>
                  <a:cubicBezTo>
                    <a:pt x="2821314" y="255796"/>
                    <a:pt x="2826758" y="254681"/>
                    <a:pt x="2764465" y="233916"/>
                  </a:cubicBezTo>
                  <a:lnTo>
                    <a:pt x="2732567" y="223283"/>
                  </a:lnTo>
                  <a:lnTo>
                    <a:pt x="2243470" y="202018"/>
                  </a:lnTo>
                  <a:lnTo>
                    <a:pt x="1903228" y="95693"/>
                  </a:lnTo>
                  <a:lnTo>
                    <a:pt x="1690577" y="63795"/>
                  </a:lnTo>
                  <a:lnTo>
                    <a:pt x="1180214" y="85060"/>
                  </a:lnTo>
                  <a:lnTo>
                    <a:pt x="1041991" y="21265"/>
                  </a:lnTo>
                  <a:lnTo>
                    <a:pt x="903767" y="0"/>
                  </a:lnTo>
                  <a:lnTo>
                    <a:pt x="765544" y="10632"/>
                  </a:lnTo>
                  <a:lnTo>
                    <a:pt x="552893" y="116958"/>
                  </a:lnTo>
                  <a:lnTo>
                    <a:pt x="446567" y="159488"/>
                  </a:lnTo>
                  <a:lnTo>
                    <a:pt x="329609" y="180753"/>
                  </a:lnTo>
                  <a:lnTo>
                    <a:pt x="180753" y="265814"/>
                  </a:lnTo>
                  <a:lnTo>
                    <a:pt x="31898" y="435935"/>
                  </a:lnTo>
                  <a:lnTo>
                    <a:pt x="31898" y="435935"/>
                  </a:lnTo>
                  <a:lnTo>
                    <a:pt x="0" y="839972"/>
                  </a:lnTo>
                  <a:lnTo>
                    <a:pt x="31898" y="946297"/>
                  </a:lnTo>
                  <a:lnTo>
                    <a:pt x="116958" y="1073888"/>
                  </a:lnTo>
                  <a:lnTo>
                    <a:pt x="244549" y="1190846"/>
                  </a:lnTo>
                  <a:lnTo>
                    <a:pt x="318977" y="1244009"/>
                  </a:lnTo>
                  <a:lnTo>
                    <a:pt x="510363" y="1254642"/>
                  </a:lnTo>
                  <a:lnTo>
                    <a:pt x="627321" y="1350335"/>
                  </a:lnTo>
                  <a:lnTo>
                    <a:pt x="808074" y="1392865"/>
                  </a:lnTo>
                  <a:lnTo>
                    <a:pt x="999460" y="1392865"/>
                  </a:lnTo>
                  <a:lnTo>
                    <a:pt x="1180214" y="1371600"/>
                  </a:lnTo>
                  <a:lnTo>
                    <a:pt x="1286540" y="1286539"/>
                  </a:lnTo>
                  <a:lnTo>
                    <a:pt x="1392865" y="1360967"/>
                  </a:lnTo>
                  <a:lnTo>
                    <a:pt x="1775637" y="1382232"/>
                  </a:lnTo>
                  <a:lnTo>
                    <a:pt x="2020186" y="1403497"/>
                  </a:lnTo>
                  <a:lnTo>
                    <a:pt x="2126512" y="1467293"/>
                  </a:lnTo>
                  <a:lnTo>
                    <a:pt x="2169042" y="1382232"/>
                  </a:lnTo>
                  <a:lnTo>
                    <a:pt x="2126512" y="1275907"/>
                  </a:lnTo>
                  <a:lnTo>
                    <a:pt x="2445488" y="1222744"/>
                  </a:lnTo>
                  <a:lnTo>
                    <a:pt x="2732567" y="1127051"/>
                  </a:lnTo>
                  <a:lnTo>
                    <a:pt x="2817628" y="1073888"/>
                  </a:lnTo>
                  <a:lnTo>
                    <a:pt x="3221665" y="1095153"/>
                  </a:lnTo>
                  <a:lnTo>
                    <a:pt x="3264195" y="1095153"/>
                  </a:lnTo>
                  <a:lnTo>
                    <a:pt x="3264195" y="552893"/>
                  </a:lnTo>
                  <a:lnTo>
                    <a:pt x="3561907" y="510363"/>
                  </a:lnTo>
                  <a:lnTo>
                    <a:pt x="3572540" y="44656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5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15291D3-2D9A-4D66-AE32-935849B0F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8115" y="1440651"/>
              <a:ext cx="22887" cy="77038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77E8CCE-BC99-41CD-8F49-4C967D9F21A4}"/>
              </a:ext>
            </a:extLst>
          </p:cNvPr>
          <p:cNvSpPr txBox="1"/>
          <p:nvPr/>
        </p:nvSpPr>
        <p:spPr>
          <a:xfrm>
            <a:off x="794511" y="1674331"/>
            <a:ext cx="1159216" cy="613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/>
              <a:t>NSCF project area approx. 175 acres</a:t>
            </a:r>
          </a:p>
        </p:txBody>
      </p:sp>
    </p:spTree>
    <p:extLst>
      <p:ext uri="{BB962C8B-B14F-4D97-AF65-F5344CB8AC3E}">
        <p14:creationId xmlns:p14="http://schemas.microsoft.com/office/powerpoint/2010/main" val="144003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F838-5D41-4F36-AF9A-72915367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Pre-Construction Phase Storage and Assembly Needs and Assumptions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AF5BE-8400-4159-B968-5849FEFE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C585B-AFDE-4248-A8D8-CB95617C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A7D3D-4BCB-445E-B734-FF36C9B59CA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1" y="1238250"/>
            <a:ext cx="7636778" cy="4846638"/>
          </a:xfrm>
        </p:spPr>
        <p:txBody>
          <a:bodyPr/>
          <a:lstStyle/>
          <a:p>
            <a:r>
              <a:rPr lang="en-US" sz="2400" dirty="0"/>
              <a:t>Blue Blocks and other Shielding Steel</a:t>
            </a:r>
          </a:p>
          <a:p>
            <a:pPr lvl="1"/>
            <a:r>
              <a:rPr lang="en-US" sz="2200" dirty="0"/>
              <a:t>Stored at Railhead as Blue Blocks are received until Beamline Subcontractor ready to stage/install.</a:t>
            </a:r>
          </a:p>
          <a:p>
            <a:pPr lvl="1"/>
            <a:endParaRPr lang="en-US" sz="2200" dirty="0"/>
          </a:p>
          <a:p>
            <a:r>
              <a:rPr lang="en-US" sz="2400" dirty="0"/>
              <a:t>Rad Area Lighting Fixture Ballasts</a:t>
            </a:r>
          </a:p>
          <a:p>
            <a:pPr lvl="1"/>
            <a:r>
              <a:rPr lang="en-US" sz="2200" dirty="0"/>
              <a:t>Lighting fixture ballasts purchased by the Lab on behalf of LBNF Project and are currently stored at the Warehouse.</a:t>
            </a:r>
          </a:p>
          <a:p>
            <a:pPr lvl="1"/>
            <a:endParaRPr lang="en-US" sz="2200" dirty="0"/>
          </a:p>
          <a:p>
            <a:r>
              <a:rPr lang="en-US" sz="2400" dirty="0"/>
              <a:t>Assembly or Fabrication Space</a:t>
            </a:r>
          </a:p>
          <a:p>
            <a:pPr lvl="1"/>
            <a:r>
              <a:rPr lang="en-US" sz="2200" dirty="0"/>
              <a:t>No pre-construction assembly or fabrication space planned or needed.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F689CD-15E4-43E7-BE0E-42F834EB71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  <p:pic>
        <p:nvPicPr>
          <p:cNvPr id="1026" name="Picture 2" descr="200-C-S-P Universal Magnetic (EM) Fluorescent Preheat Ballast-Trigger Start  Ballast">
            <a:extLst>
              <a:ext uri="{FF2B5EF4-FFF2-40B4-BE49-F238E27FC236}">
                <a16:creationId xmlns:a16="http://schemas.microsoft.com/office/drawing/2014/main" id="{D20F7184-031A-473D-9AE1-C9B5E8BA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223" y="3782546"/>
            <a:ext cx="2552226" cy="25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sky, outdoor, several&#10;&#10;Description automatically generated">
            <a:extLst>
              <a:ext uri="{FF2B5EF4-FFF2-40B4-BE49-F238E27FC236}">
                <a16:creationId xmlns:a16="http://schemas.microsoft.com/office/drawing/2014/main" id="{BAFD9ECE-E803-43FB-AE59-6C3E226B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00" y="773111"/>
            <a:ext cx="4026716" cy="26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2A47-AFF5-41C2-8127-056B341C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Phase Storage and Assembly Needs and Assumptions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39EBD-7DF5-415A-A90C-4DFB64B7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7F850-0042-4792-A733-8159FD76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9A3182-2EB7-4E9C-B442-94D95E0E86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09AC6A-DE5D-4DB9-AE08-0F4BF293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084" b="10704"/>
          <a:stretch/>
        </p:blipFill>
        <p:spPr>
          <a:xfrm>
            <a:off x="357376" y="1079566"/>
            <a:ext cx="8518769" cy="52266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F225719-C518-43F1-A992-504B6F748B47}"/>
              </a:ext>
            </a:extLst>
          </p:cNvPr>
          <p:cNvSpPr/>
          <p:nvPr/>
        </p:nvSpPr>
        <p:spPr>
          <a:xfrm>
            <a:off x="1494160" y="3062920"/>
            <a:ext cx="364481" cy="390059"/>
          </a:xfrm>
          <a:custGeom>
            <a:avLst/>
            <a:gdLst>
              <a:gd name="connsiteX0" fmla="*/ 0 w 364481"/>
              <a:gd name="connsiteY0" fmla="*/ 70339 h 390059"/>
              <a:gd name="connsiteX1" fmla="*/ 274959 w 364481"/>
              <a:gd name="connsiteY1" fmla="*/ 0 h 390059"/>
              <a:gd name="connsiteX2" fmla="*/ 364481 w 364481"/>
              <a:gd name="connsiteY2" fmla="*/ 313326 h 390059"/>
              <a:gd name="connsiteX3" fmla="*/ 115099 w 364481"/>
              <a:gd name="connsiteY3" fmla="*/ 390059 h 390059"/>
              <a:gd name="connsiteX4" fmla="*/ 0 w 364481"/>
              <a:gd name="connsiteY4" fmla="*/ 70339 h 39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81" h="390059">
                <a:moveTo>
                  <a:pt x="0" y="70339"/>
                </a:moveTo>
                <a:lnTo>
                  <a:pt x="274959" y="0"/>
                </a:lnTo>
                <a:lnTo>
                  <a:pt x="364481" y="313326"/>
                </a:lnTo>
                <a:lnTo>
                  <a:pt x="115099" y="390059"/>
                </a:lnTo>
                <a:lnTo>
                  <a:pt x="0" y="70339"/>
                </a:lnTo>
                <a:close/>
              </a:path>
            </a:pathLst>
          </a:custGeom>
          <a:solidFill>
            <a:srgbClr val="305A8E">
              <a:alpha val="30000"/>
            </a:srgbClr>
          </a:solidFill>
          <a:ln w="19050">
            <a:solidFill>
              <a:srgbClr val="305A8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542005-6057-47EF-9E67-4BB7BE048599}"/>
              </a:ext>
            </a:extLst>
          </p:cNvPr>
          <p:cNvSpPr/>
          <p:nvPr/>
        </p:nvSpPr>
        <p:spPr>
          <a:xfrm>
            <a:off x="2370193" y="1317248"/>
            <a:ext cx="767329" cy="780117"/>
          </a:xfrm>
          <a:custGeom>
            <a:avLst/>
            <a:gdLst>
              <a:gd name="connsiteX0" fmla="*/ 0 w 767329"/>
              <a:gd name="connsiteY0" fmla="*/ 211015 h 780117"/>
              <a:gd name="connsiteX1" fmla="*/ 537130 w 767329"/>
              <a:gd name="connsiteY1" fmla="*/ 0 h 780117"/>
              <a:gd name="connsiteX2" fmla="*/ 767329 w 767329"/>
              <a:gd name="connsiteY2" fmla="*/ 569102 h 780117"/>
              <a:gd name="connsiteX3" fmla="*/ 217410 w 767329"/>
              <a:gd name="connsiteY3" fmla="*/ 780117 h 780117"/>
              <a:gd name="connsiteX4" fmla="*/ 0 w 767329"/>
              <a:gd name="connsiteY4" fmla="*/ 211015 h 78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29" h="780117">
                <a:moveTo>
                  <a:pt x="0" y="211015"/>
                </a:moveTo>
                <a:lnTo>
                  <a:pt x="537130" y="0"/>
                </a:lnTo>
                <a:lnTo>
                  <a:pt x="767329" y="569102"/>
                </a:lnTo>
                <a:lnTo>
                  <a:pt x="217410" y="780117"/>
                </a:lnTo>
                <a:lnTo>
                  <a:pt x="0" y="211015"/>
                </a:lnTo>
                <a:close/>
              </a:path>
            </a:pathLst>
          </a:custGeom>
          <a:solidFill>
            <a:srgbClr val="92D050">
              <a:alpha val="30000"/>
            </a:srgbClr>
          </a:solidFill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E6E4EC-FA59-4957-A72F-0E5AE84115D7}"/>
              </a:ext>
            </a:extLst>
          </p:cNvPr>
          <p:cNvSpPr/>
          <p:nvPr/>
        </p:nvSpPr>
        <p:spPr>
          <a:xfrm>
            <a:off x="2987529" y="1291486"/>
            <a:ext cx="677807" cy="575497"/>
          </a:xfrm>
          <a:custGeom>
            <a:avLst/>
            <a:gdLst>
              <a:gd name="connsiteX0" fmla="*/ 524341 w 677807"/>
              <a:gd name="connsiteY0" fmla="*/ 0 h 575497"/>
              <a:gd name="connsiteX1" fmla="*/ 677807 w 677807"/>
              <a:gd name="connsiteY1" fmla="*/ 377270 h 575497"/>
              <a:gd name="connsiteX2" fmla="*/ 159860 w 677807"/>
              <a:gd name="connsiteY2" fmla="*/ 575497 h 575497"/>
              <a:gd name="connsiteX3" fmla="*/ 0 w 677807"/>
              <a:gd name="connsiteY3" fmla="*/ 198227 h 575497"/>
              <a:gd name="connsiteX4" fmla="*/ 524341 w 677807"/>
              <a:gd name="connsiteY4" fmla="*/ 0 h 57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807" h="575497">
                <a:moveTo>
                  <a:pt x="524341" y="0"/>
                </a:moveTo>
                <a:lnTo>
                  <a:pt x="677807" y="377270"/>
                </a:lnTo>
                <a:lnTo>
                  <a:pt x="159860" y="575497"/>
                </a:lnTo>
                <a:lnTo>
                  <a:pt x="0" y="198227"/>
                </a:lnTo>
                <a:lnTo>
                  <a:pt x="524341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4888C5-E76A-41A0-BE2F-7000578911D4}"/>
              </a:ext>
            </a:extLst>
          </p:cNvPr>
          <p:cNvSpPr/>
          <p:nvPr/>
        </p:nvSpPr>
        <p:spPr>
          <a:xfrm>
            <a:off x="2054536" y="2209800"/>
            <a:ext cx="450056" cy="204788"/>
          </a:xfrm>
          <a:custGeom>
            <a:avLst/>
            <a:gdLst>
              <a:gd name="connsiteX0" fmla="*/ 0 w 450056"/>
              <a:gd name="connsiteY0" fmla="*/ 157163 h 204788"/>
              <a:gd name="connsiteX1" fmla="*/ 16669 w 450056"/>
              <a:gd name="connsiteY1" fmla="*/ 204788 h 204788"/>
              <a:gd name="connsiteX2" fmla="*/ 450056 w 450056"/>
              <a:gd name="connsiteY2" fmla="*/ 42863 h 204788"/>
              <a:gd name="connsiteX3" fmla="*/ 431006 w 450056"/>
              <a:gd name="connsiteY3" fmla="*/ 0 h 204788"/>
              <a:gd name="connsiteX4" fmla="*/ 0 w 450056"/>
              <a:gd name="connsiteY4" fmla="*/ 157163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" h="204788">
                <a:moveTo>
                  <a:pt x="0" y="157163"/>
                </a:moveTo>
                <a:lnTo>
                  <a:pt x="16669" y="204788"/>
                </a:lnTo>
                <a:lnTo>
                  <a:pt x="450056" y="42863"/>
                </a:lnTo>
                <a:lnTo>
                  <a:pt x="431006" y="0"/>
                </a:lnTo>
                <a:lnTo>
                  <a:pt x="0" y="157163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7157DCB-6562-4608-8BD6-F82FF693EEB8}"/>
              </a:ext>
            </a:extLst>
          </p:cNvPr>
          <p:cNvSpPr/>
          <p:nvPr/>
        </p:nvSpPr>
        <p:spPr>
          <a:xfrm>
            <a:off x="1999318" y="4092420"/>
            <a:ext cx="2039815" cy="2129337"/>
          </a:xfrm>
          <a:custGeom>
            <a:avLst/>
            <a:gdLst>
              <a:gd name="connsiteX0" fmla="*/ 0 w 2039815"/>
              <a:gd name="connsiteY0" fmla="*/ 191832 h 2129337"/>
              <a:gd name="connsiteX1" fmla="*/ 332509 w 2039815"/>
              <a:gd name="connsiteY1" fmla="*/ 153465 h 2129337"/>
              <a:gd name="connsiteX2" fmla="*/ 1489896 w 2039815"/>
              <a:gd name="connsiteY2" fmla="*/ 51155 h 2129337"/>
              <a:gd name="connsiteX3" fmla="*/ 1764856 w 2039815"/>
              <a:gd name="connsiteY3" fmla="*/ 0 h 2129337"/>
              <a:gd name="connsiteX4" fmla="*/ 1975871 w 2039815"/>
              <a:gd name="connsiteY4" fmla="*/ 780117 h 2129337"/>
              <a:gd name="connsiteX5" fmla="*/ 1943899 w 2039815"/>
              <a:gd name="connsiteY5" fmla="*/ 1093443 h 2129337"/>
              <a:gd name="connsiteX6" fmla="*/ 1943899 w 2039815"/>
              <a:gd name="connsiteY6" fmla="*/ 1425952 h 2129337"/>
              <a:gd name="connsiteX7" fmla="*/ 1975871 w 2039815"/>
              <a:gd name="connsiteY7" fmla="*/ 1784039 h 2129337"/>
              <a:gd name="connsiteX8" fmla="*/ 2039815 w 2039815"/>
              <a:gd name="connsiteY8" fmla="*/ 2071787 h 2129337"/>
              <a:gd name="connsiteX9" fmla="*/ 594679 w 2039815"/>
              <a:gd name="connsiteY9" fmla="*/ 2129337 h 2129337"/>
              <a:gd name="connsiteX10" fmla="*/ 0 w 2039815"/>
              <a:gd name="connsiteY10" fmla="*/ 191832 h 212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9815" h="2129337">
                <a:moveTo>
                  <a:pt x="0" y="191832"/>
                </a:moveTo>
                <a:lnTo>
                  <a:pt x="332509" y="153465"/>
                </a:lnTo>
                <a:lnTo>
                  <a:pt x="1489896" y="51155"/>
                </a:lnTo>
                <a:lnTo>
                  <a:pt x="1764856" y="0"/>
                </a:lnTo>
                <a:lnTo>
                  <a:pt x="1975871" y="780117"/>
                </a:lnTo>
                <a:lnTo>
                  <a:pt x="1943899" y="1093443"/>
                </a:lnTo>
                <a:lnTo>
                  <a:pt x="1943899" y="1425952"/>
                </a:lnTo>
                <a:lnTo>
                  <a:pt x="1975871" y="1784039"/>
                </a:lnTo>
                <a:lnTo>
                  <a:pt x="2039815" y="2071787"/>
                </a:lnTo>
                <a:lnTo>
                  <a:pt x="594679" y="2129337"/>
                </a:lnTo>
                <a:lnTo>
                  <a:pt x="0" y="191832"/>
                </a:lnTo>
                <a:close/>
              </a:path>
            </a:pathLst>
          </a:custGeom>
          <a:solidFill>
            <a:srgbClr val="92D050">
              <a:alpha val="30000"/>
            </a:srgbClr>
          </a:solidFill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4F1637-AB6F-4E34-A4D1-78C3AA19E376}"/>
              </a:ext>
            </a:extLst>
          </p:cNvPr>
          <p:cNvSpPr/>
          <p:nvPr/>
        </p:nvSpPr>
        <p:spPr>
          <a:xfrm>
            <a:off x="5490664" y="1822406"/>
            <a:ext cx="607468" cy="543525"/>
          </a:xfrm>
          <a:custGeom>
            <a:avLst/>
            <a:gdLst>
              <a:gd name="connsiteX0" fmla="*/ 159860 w 607468"/>
              <a:gd name="connsiteY0" fmla="*/ 0 h 543525"/>
              <a:gd name="connsiteX1" fmla="*/ 607468 w 607468"/>
              <a:gd name="connsiteY1" fmla="*/ 281354 h 543525"/>
              <a:gd name="connsiteX2" fmla="*/ 428425 w 607468"/>
              <a:gd name="connsiteY2" fmla="*/ 543525 h 543525"/>
              <a:gd name="connsiteX3" fmla="*/ 0 w 607468"/>
              <a:gd name="connsiteY3" fmla="*/ 255777 h 543525"/>
              <a:gd name="connsiteX4" fmla="*/ 159860 w 607468"/>
              <a:gd name="connsiteY4" fmla="*/ 0 h 5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68" h="543525">
                <a:moveTo>
                  <a:pt x="159860" y="0"/>
                </a:moveTo>
                <a:lnTo>
                  <a:pt x="607468" y="281354"/>
                </a:lnTo>
                <a:lnTo>
                  <a:pt x="428425" y="543525"/>
                </a:lnTo>
                <a:lnTo>
                  <a:pt x="0" y="255777"/>
                </a:lnTo>
                <a:lnTo>
                  <a:pt x="159860" y="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7B20EE-19DE-4DE5-B57C-A033B39C20A9}"/>
              </a:ext>
            </a:extLst>
          </p:cNvPr>
          <p:cNvSpPr/>
          <p:nvPr/>
        </p:nvSpPr>
        <p:spPr>
          <a:xfrm>
            <a:off x="5279648" y="2142126"/>
            <a:ext cx="415636" cy="364481"/>
          </a:xfrm>
          <a:custGeom>
            <a:avLst/>
            <a:gdLst>
              <a:gd name="connsiteX0" fmla="*/ 0 w 415636"/>
              <a:gd name="connsiteY0" fmla="*/ 159860 h 364481"/>
              <a:gd name="connsiteX1" fmla="*/ 108705 w 415636"/>
              <a:gd name="connsiteY1" fmla="*/ 0 h 364481"/>
              <a:gd name="connsiteX2" fmla="*/ 415636 w 415636"/>
              <a:gd name="connsiteY2" fmla="*/ 198226 h 364481"/>
              <a:gd name="connsiteX3" fmla="*/ 313326 w 415636"/>
              <a:gd name="connsiteY3" fmla="*/ 364481 h 364481"/>
              <a:gd name="connsiteX4" fmla="*/ 0 w 415636"/>
              <a:gd name="connsiteY4" fmla="*/ 159860 h 3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6" h="364481">
                <a:moveTo>
                  <a:pt x="0" y="159860"/>
                </a:moveTo>
                <a:lnTo>
                  <a:pt x="108705" y="0"/>
                </a:lnTo>
                <a:lnTo>
                  <a:pt x="415636" y="198226"/>
                </a:lnTo>
                <a:lnTo>
                  <a:pt x="313326" y="364481"/>
                </a:lnTo>
                <a:lnTo>
                  <a:pt x="0" y="159860"/>
                </a:lnTo>
                <a:close/>
              </a:path>
            </a:pathLst>
          </a:custGeom>
          <a:solidFill>
            <a:srgbClr val="95CEDE">
              <a:alpha val="30000"/>
            </a:srgbClr>
          </a:solidFill>
          <a:ln w="19050">
            <a:solidFill>
              <a:srgbClr val="95CE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38F4CAF-E953-43D0-8A70-EDDF1E640CB2}"/>
              </a:ext>
            </a:extLst>
          </p:cNvPr>
          <p:cNvSpPr/>
          <p:nvPr/>
        </p:nvSpPr>
        <p:spPr>
          <a:xfrm>
            <a:off x="5605762" y="2340352"/>
            <a:ext cx="319721" cy="204621"/>
          </a:xfrm>
          <a:custGeom>
            <a:avLst/>
            <a:gdLst>
              <a:gd name="connsiteX0" fmla="*/ 319721 w 319721"/>
              <a:gd name="connsiteY0" fmla="*/ 121494 h 204621"/>
              <a:gd name="connsiteX1" fmla="*/ 63944 w 319721"/>
              <a:gd name="connsiteY1" fmla="*/ 204621 h 204621"/>
              <a:gd name="connsiteX2" fmla="*/ 0 w 319721"/>
              <a:gd name="connsiteY2" fmla="*/ 172649 h 204621"/>
              <a:gd name="connsiteX3" fmla="*/ 95916 w 319721"/>
              <a:gd name="connsiteY3" fmla="*/ 0 h 204621"/>
              <a:gd name="connsiteX4" fmla="*/ 319721 w 319721"/>
              <a:gd name="connsiteY4" fmla="*/ 121494 h 20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21" h="204621">
                <a:moveTo>
                  <a:pt x="319721" y="121494"/>
                </a:moveTo>
                <a:lnTo>
                  <a:pt x="63944" y="204621"/>
                </a:lnTo>
                <a:lnTo>
                  <a:pt x="0" y="172649"/>
                </a:lnTo>
                <a:lnTo>
                  <a:pt x="95916" y="0"/>
                </a:lnTo>
                <a:lnTo>
                  <a:pt x="319721" y="121494"/>
                </a:lnTo>
                <a:close/>
              </a:path>
            </a:pathLst>
          </a:custGeom>
          <a:solidFill>
            <a:srgbClr val="305A8E">
              <a:alpha val="30000"/>
            </a:srgbClr>
          </a:solidFill>
          <a:ln w="19050">
            <a:solidFill>
              <a:srgbClr val="305A8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CA2FEA-9757-4D3E-8D03-E4003C88168F}"/>
              </a:ext>
            </a:extLst>
          </p:cNvPr>
          <p:cNvSpPr/>
          <p:nvPr/>
        </p:nvSpPr>
        <p:spPr>
          <a:xfrm>
            <a:off x="6740493" y="1578820"/>
            <a:ext cx="1450541" cy="999920"/>
          </a:xfrm>
          <a:custGeom>
            <a:avLst/>
            <a:gdLst>
              <a:gd name="connsiteX0" fmla="*/ 0 w 1450541"/>
              <a:gd name="connsiteY0" fmla="*/ 911111 h 999920"/>
              <a:gd name="connsiteX1" fmla="*/ 131569 w 1450541"/>
              <a:gd name="connsiteY1" fmla="*/ 789410 h 999920"/>
              <a:gd name="connsiteX2" fmla="*/ 249980 w 1450541"/>
              <a:gd name="connsiteY2" fmla="*/ 756518 h 999920"/>
              <a:gd name="connsiteX3" fmla="*/ 325632 w 1450541"/>
              <a:gd name="connsiteY3" fmla="*/ 657842 h 999920"/>
              <a:gd name="connsiteX4" fmla="*/ 1062415 w 1450541"/>
              <a:gd name="connsiteY4" fmla="*/ 378259 h 999920"/>
              <a:gd name="connsiteX5" fmla="*/ 1147934 w 1450541"/>
              <a:gd name="connsiteY5" fmla="*/ 342078 h 999920"/>
              <a:gd name="connsiteX6" fmla="*/ 1236743 w 1450541"/>
              <a:gd name="connsiteY6" fmla="*/ 184196 h 999920"/>
              <a:gd name="connsiteX7" fmla="*/ 1187405 w 1450541"/>
              <a:gd name="connsiteY7" fmla="*/ 151304 h 999920"/>
              <a:gd name="connsiteX8" fmla="*/ 1272924 w 1450541"/>
              <a:gd name="connsiteY8" fmla="*/ 0 h 999920"/>
              <a:gd name="connsiteX9" fmla="*/ 1450541 w 1450541"/>
              <a:gd name="connsiteY9" fmla="*/ 85520 h 999920"/>
              <a:gd name="connsiteX10" fmla="*/ 1384757 w 1450541"/>
              <a:gd name="connsiteY10" fmla="*/ 230245 h 999920"/>
              <a:gd name="connsiteX11" fmla="*/ 1240032 w 1450541"/>
              <a:gd name="connsiteY11" fmla="*/ 391416 h 999920"/>
              <a:gd name="connsiteX12" fmla="*/ 1240032 w 1450541"/>
              <a:gd name="connsiteY12" fmla="*/ 434176 h 999920"/>
              <a:gd name="connsiteX13" fmla="*/ 1075572 w 1450541"/>
              <a:gd name="connsiteY13" fmla="*/ 608504 h 999920"/>
              <a:gd name="connsiteX14" fmla="*/ 894665 w 1450541"/>
              <a:gd name="connsiteY14" fmla="*/ 749940 h 999920"/>
              <a:gd name="connsiteX15" fmla="*/ 766386 w 1450541"/>
              <a:gd name="connsiteY15" fmla="*/ 828881 h 999920"/>
              <a:gd name="connsiteX16" fmla="*/ 605215 w 1450541"/>
              <a:gd name="connsiteY16" fmla="*/ 891376 h 999920"/>
              <a:gd name="connsiteX17" fmla="*/ 430887 w 1450541"/>
              <a:gd name="connsiteY17" fmla="*/ 947292 h 999920"/>
              <a:gd name="connsiteX18" fmla="*/ 256559 w 1450541"/>
              <a:gd name="connsiteY18" fmla="*/ 973606 h 999920"/>
              <a:gd name="connsiteX19" fmla="*/ 98677 w 1450541"/>
              <a:gd name="connsiteY19" fmla="*/ 990052 h 999920"/>
              <a:gd name="connsiteX20" fmla="*/ 19736 w 1450541"/>
              <a:gd name="connsiteY20" fmla="*/ 999920 h 999920"/>
              <a:gd name="connsiteX21" fmla="*/ 0 w 1450541"/>
              <a:gd name="connsiteY21" fmla="*/ 911111 h 9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0541" h="999920">
                <a:moveTo>
                  <a:pt x="0" y="911111"/>
                </a:moveTo>
                <a:lnTo>
                  <a:pt x="131569" y="789410"/>
                </a:lnTo>
                <a:lnTo>
                  <a:pt x="249980" y="756518"/>
                </a:lnTo>
                <a:lnTo>
                  <a:pt x="325632" y="657842"/>
                </a:lnTo>
                <a:lnTo>
                  <a:pt x="1062415" y="378259"/>
                </a:lnTo>
                <a:lnTo>
                  <a:pt x="1147934" y="342078"/>
                </a:lnTo>
                <a:lnTo>
                  <a:pt x="1236743" y="184196"/>
                </a:lnTo>
                <a:lnTo>
                  <a:pt x="1187405" y="151304"/>
                </a:lnTo>
                <a:lnTo>
                  <a:pt x="1272924" y="0"/>
                </a:lnTo>
                <a:lnTo>
                  <a:pt x="1450541" y="85520"/>
                </a:lnTo>
                <a:lnTo>
                  <a:pt x="1384757" y="230245"/>
                </a:lnTo>
                <a:lnTo>
                  <a:pt x="1240032" y="391416"/>
                </a:lnTo>
                <a:lnTo>
                  <a:pt x="1240032" y="434176"/>
                </a:lnTo>
                <a:lnTo>
                  <a:pt x="1075572" y="608504"/>
                </a:lnTo>
                <a:lnTo>
                  <a:pt x="894665" y="749940"/>
                </a:lnTo>
                <a:lnTo>
                  <a:pt x="766386" y="828881"/>
                </a:lnTo>
                <a:lnTo>
                  <a:pt x="605215" y="891376"/>
                </a:lnTo>
                <a:lnTo>
                  <a:pt x="430887" y="947292"/>
                </a:lnTo>
                <a:lnTo>
                  <a:pt x="256559" y="973606"/>
                </a:lnTo>
                <a:lnTo>
                  <a:pt x="98677" y="990052"/>
                </a:lnTo>
                <a:lnTo>
                  <a:pt x="19736" y="999920"/>
                </a:lnTo>
                <a:lnTo>
                  <a:pt x="0" y="911111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61A470-DFA0-4698-81A9-E751277B0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075" y="4184691"/>
            <a:ext cx="3084843" cy="1944793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1D3B3A7-6EEE-4052-93C1-3CCC6082B5F9}"/>
              </a:ext>
            </a:extLst>
          </p:cNvPr>
          <p:cNvSpPr txBox="1">
            <a:spLocks/>
          </p:cNvSpPr>
          <p:nvPr/>
        </p:nvSpPr>
        <p:spPr>
          <a:xfrm>
            <a:off x="9006044" y="977247"/>
            <a:ext cx="2999893" cy="4080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63666A"/>
                </a:solidFill>
              </a:rPr>
              <a:t>Storage and Assembly needs within the Construction Areas</a:t>
            </a:r>
          </a:p>
          <a:p>
            <a:r>
              <a:rPr lang="en-US" sz="2400" dirty="0">
                <a:solidFill>
                  <a:srgbClr val="63666A"/>
                </a:solidFill>
              </a:rPr>
              <a:t>Construction traffic entering Fermi from Kautz Road (average 2 to 5 trucks per hour and 200 to 325 worker cars per day)</a:t>
            </a:r>
          </a:p>
          <a:p>
            <a:pPr marL="0" indent="0">
              <a:buFont typeface="Arial" charset="0"/>
              <a:buNone/>
            </a:pPr>
            <a:endParaRPr lang="en-US" sz="2400" dirty="0"/>
          </a:p>
          <a:p>
            <a:pPr marL="0" indent="0">
              <a:buFont typeface="Arial" charset="0"/>
              <a:buNone/>
            </a:pPr>
            <a:endParaRPr lang="en-US" sz="2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6DFDE8-F43C-4776-A978-4D409D6E6372}"/>
              </a:ext>
            </a:extLst>
          </p:cNvPr>
          <p:cNvSpPr/>
          <p:nvPr/>
        </p:nvSpPr>
        <p:spPr>
          <a:xfrm>
            <a:off x="3203597" y="3369852"/>
            <a:ext cx="1643362" cy="460397"/>
          </a:xfrm>
          <a:custGeom>
            <a:avLst/>
            <a:gdLst>
              <a:gd name="connsiteX0" fmla="*/ 0 w 1643362"/>
              <a:gd name="connsiteY0" fmla="*/ 6394 h 460397"/>
              <a:gd name="connsiteX1" fmla="*/ 166255 w 1643362"/>
              <a:gd name="connsiteY1" fmla="*/ 0 h 460397"/>
              <a:gd name="connsiteX2" fmla="*/ 274960 w 1643362"/>
              <a:gd name="connsiteY2" fmla="*/ 57549 h 460397"/>
              <a:gd name="connsiteX3" fmla="*/ 396453 w 1643362"/>
              <a:gd name="connsiteY3" fmla="*/ 83127 h 460397"/>
              <a:gd name="connsiteX4" fmla="*/ 505158 w 1643362"/>
              <a:gd name="connsiteY4" fmla="*/ 108705 h 460397"/>
              <a:gd name="connsiteX5" fmla="*/ 658624 w 1643362"/>
              <a:gd name="connsiteY5" fmla="*/ 76733 h 460397"/>
              <a:gd name="connsiteX6" fmla="*/ 741751 w 1643362"/>
              <a:gd name="connsiteY6" fmla="*/ 38366 h 460397"/>
              <a:gd name="connsiteX7" fmla="*/ 876034 w 1643362"/>
              <a:gd name="connsiteY7" fmla="*/ 76733 h 460397"/>
              <a:gd name="connsiteX8" fmla="*/ 1266093 w 1643362"/>
              <a:gd name="connsiteY8" fmla="*/ 76733 h 460397"/>
              <a:gd name="connsiteX9" fmla="*/ 1566630 w 1643362"/>
              <a:gd name="connsiteY9" fmla="*/ 236593 h 460397"/>
              <a:gd name="connsiteX10" fmla="*/ 1624179 w 1643362"/>
              <a:gd name="connsiteY10" fmla="*/ 268565 h 460397"/>
              <a:gd name="connsiteX11" fmla="*/ 1643362 w 1643362"/>
              <a:gd name="connsiteY11" fmla="*/ 345298 h 460397"/>
              <a:gd name="connsiteX12" fmla="*/ 1170176 w 1643362"/>
              <a:gd name="connsiteY12" fmla="*/ 319720 h 460397"/>
              <a:gd name="connsiteX13" fmla="*/ 1157388 w 1643362"/>
              <a:gd name="connsiteY13" fmla="*/ 249382 h 460397"/>
              <a:gd name="connsiteX14" fmla="*/ 920795 w 1643362"/>
              <a:gd name="connsiteY14" fmla="*/ 262170 h 460397"/>
              <a:gd name="connsiteX15" fmla="*/ 748146 w 1643362"/>
              <a:gd name="connsiteY15" fmla="*/ 281354 h 460397"/>
              <a:gd name="connsiteX16" fmla="*/ 581891 w 1643362"/>
              <a:gd name="connsiteY16" fmla="*/ 313326 h 460397"/>
              <a:gd name="connsiteX17" fmla="*/ 281354 w 1643362"/>
              <a:gd name="connsiteY17" fmla="*/ 460397 h 460397"/>
              <a:gd name="connsiteX18" fmla="*/ 70339 w 1643362"/>
              <a:gd name="connsiteY18" fmla="*/ 377270 h 460397"/>
              <a:gd name="connsiteX19" fmla="*/ 0 w 1643362"/>
              <a:gd name="connsiteY19" fmla="*/ 6394 h 4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3362" h="460397">
                <a:moveTo>
                  <a:pt x="0" y="6394"/>
                </a:moveTo>
                <a:lnTo>
                  <a:pt x="166255" y="0"/>
                </a:lnTo>
                <a:lnTo>
                  <a:pt x="274960" y="57549"/>
                </a:lnTo>
                <a:lnTo>
                  <a:pt x="396453" y="83127"/>
                </a:lnTo>
                <a:lnTo>
                  <a:pt x="505158" y="108705"/>
                </a:lnTo>
                <a:lnTo>
                  <a:pt x="658624" y="76733"/>
                </a:lnTo>
                <a:lnTo>
                  <a:pt x="741751" y="38366"/>
                </a:lnTo>
                <a:lnTo>
                  <a:pt x="876034" y="76733"/>
                </a:lnTo>
                <a:lnTo>
                  <a:pt x="1266093" y="76733"/>
                </a:lnTo>
                <a:lnTo>
                  <a:pt x="1566630" y="236593"/>
                </a:lnTo>
                <a:lnTo>
                  <a:pt x="1624179" y="268565"/>
                </a:lnTo>
                <a:lnTo>
                  <a:pt x="1643362" y="345298"/>
                </a:lnTo>
                <a:lnTo>
                  <a:pt x="1170176" y="319720"/>
                </a:lnTo>
                <a:lnTo>
                  <a:pt x="1157388" y="249382"/>
                </a:lnTo>
                <a:lnTo>
                  <a:pt x="920795" y="262170"/>
                </a:lnTo>
                <a:lnTo>
                  <a:pt x="748146" y="281354"/>
                </a:lnTo>
                <a:lnTo>
                  <a:pt x="581891" y="313326"/>
                </a:lnTo>
                <a:lnTo>
                  <a:pt x="281354" y="460397"/>
                </a:lnTo>
                <a:lnTo>
                  <a:pt x="70339" y="377270"/>
                </a:lnTo>
                <a:lnTo>
                  <a:pt x="0" y="6394"/>
                </a:lnTo>
                <a:close/>
              </a:path>
            </a:pathLst>
          </a:custGeom>
          <a:solidFill>
            <a:srgbClr val="305A8E">
              <a:alpha val="30000"/>
            </a:srgbClr>
          </a:solidFill>
          <a:ln w="19050">
            <a:solidFill>
              <a:srgbClr val="305A8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76EA-B897-4A73-B6D6-C9CA8A6E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Phase Storage and Assembly Needs and Assumptions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DC5DD-95BD-4422-BDF4-5F3E2BEE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91481-FC88-4286-85D2-4D25C5DD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E0BA68-65EA-47C9-92C7-43FF6F3998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02A9F-D069-4BEB-85C1-F16F932B1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084" b="10704"/>
          <a:stretch/>
        </p:blipFill>
        <p:spPr>
          <a:xfrm>
            <a:off x="357376" y="1079566"/>
            <a:ext cx="8518769" cy="52266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815F830-CCF3-488F-99C8-221798FDDB6F}"/>
              </a:ext>
            </a:extLst>
          </p:cNvPr>
          <p:cNvSpPr/>
          <p:nvPr/>
        </p:nvSpPr>
        <p:spPr>
          <a:xfrm>
            <a:off x="1494160" y="3062920"/>
            <a:ext cx="364481" cy="390059"/>
          </a:xfrm>
          <a:custGeom>
            <a:avLst/>
            <a:gdLst>
              <a:gd name="connsiteX0" fmla="*/ 0 w 364481"/>
              <a:gd name="connsiteY0" fmla="*/ 70339 h 390059"/>
              <a:gd name="connsiteX1" fmla="*/ 274959 w 364481"/>
              <a:gd name="connsiteY1" fmla="*/ 0 h 390059"/>
              <a:gd name="connsiteX2" fmla="*/ 364481 w 364481"/>
              <a:gd name="connsiteY2" fmla="*/ 313326 h 390059"/>
              <a:gd name="connsiteX3" fmla="*/ 115099 w 364481"/>
              <a:gd name="connsiteY3" fmla="*/ 390059 h 390059"/>
              <a:gd name="connsiteX4" fmla="*/ 0 w 364481"/>
              <a:gd name="connsiteY4" fmla="*/ 70339 h 39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81" h="390059">
                <a:moveTo>
                  <a:pt x="0" y="70339"/>
                </a:moveTo>
                <a:lnTo>
                  <a:pt x="274959" y="0"/>
                </a:lnTo>
                <a:lnTo>
                  <a:pt x="364481" y="313326"/>
                </a:lnTo>
                <a:lnTo>
                  <a:pt x="115099" y="390059"/>
                </a:lnTo>
                <a:lnTo>
                  <a:pt x="0" y="70339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923556-FEAC-4026-9D6B-49617CF9E4A6}"/>
              </a:ext>
            </a:extLst>
          </p:cNvPr>
          <p:cNvSpPr/>
          <p:nvPr/>
        </p:nvSpPr>
        <p:spPr>
          <a:xfrm>
            <a:off x="2370193" y="1317248"/>
            <a:ext cx="767329" cy="780117"/>
          </a:xfrm>
          <a:custGeom>
            <a:avLst/>
            <a:gdLst>
              <a:gd name="connsiteX0" fmla="*/ 0 w 767329"/>
              <a:gd name="connsiteY0" fmla="*/ 211015 h 780117"/>
              <a:gd name="connsiteX1" fmla="*/ 537130 w 767329"/>
              <a:gd name="connsiteY1" fmla="*/ 0 h 780117"/>
              <a:gd name="connsiteX2" fmla="*/ 767329 w 767329"/>
              <a:gd name="connsiteY2" fmla="*/ 569102 h 780117"/>
              <a:gd name="connsiteX3" fmla="*/ 217410 w 767329"/>
              <a:gd name="connsiteY3" fmla="*/ 780117 h 780117"/>
              <a:gd name="connsiteX4" fmla="*/ 0 w 767329"/>
              <a:gd name="connsiteY4" fmla="*/ 211015 h 78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29" h="780117">
                <a:moveTo>
                  <a:pt x="0" y="211015"/>
                </a:moveTo>
                <a:lnTo>
                  <a:pt x="537130" y="0"/>
                </a:lnTo>
                <a:lnTo>
                  <a:pt x="767329" y="569102"/>
                </a:lnTo>
                <a:lnTo>
                  <a:pt x="217410" y="780117"/>
                </a:lnTo>
                <a:lnTo>
                  <a:pt x="0" y="211015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0D41F4-6E89-4BA5-8F47-E01D65674755}"/>
              </a:ext>
            </a:extLst>
          </p:cNvPr>
          <p:cNvSpPr/>
          <p:nvPr/>
        </p:nvSpPr>
        <p:spPr>
          <a:xfrm>
            <a:off x="2987529" y="1291486"/>
            <a:ext cx="677807" cy="575497"/>
          </a:xfrm>
          <a:custGeom>
            <a:avLst/>
            <a:gdLst>
              <a:gd name="connsiteX0" fmla="*/ 524341 w 677807"/>
              <a:gd name="connsiteY0" fmla="*/ 0 h 575497"/>
              <a:gd name="connsiteX1" fmla="*/ 677807 w 677807"/>
              <a:gd name="connsiteY1" fmla="*/ 377270 h 575497"/>
              <a:gd name="connsiteX2" fmla="*/ 159860 w 677807"/>
              <a:gd name="connsiteY2" fmla="*/ 575497 h 575497"/>
              <a:gd name="connsiteX3" fmla="*/ 0 w 677807"/>
              <a:gd name="connsiteY3" fmla="*/ 198227 h 575497"/>
              <a:gd name="connsiteX4" fmla="*/ 524341 w 677807"/>
              <a:gd name="connsiteY4" fmla="*/ 0 h 57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807" h="575497">
                <a:moveTo>
                  <a:pt x="524341" y="0"/>
                </a:moveTo>
                <a:lnTo>
                  <a:pt x="677807" y="377270"/>
                </a:lnTo>
                <a:lnTo>
                  <a:pt x="159860" y="575497"/>
                </a:lnTo>
                <a:lnTo>
                  <a:pt x="0" y="198227"/>
                </a:lnTo>
                <a:lnTo>
                  <a:pt x="524341" y="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3CA4848-6D9B-4F0C-BA74-C64F794F1F30}"/>
              </a:ext>
            </a:extLst>
          </p:cNvPr>
          <p:cNvSpPr/>
          <p:nvPr/>
        </p:nvSpPr>
        <p:spPr>
          <a:xfrm>
            <a:off x="2054536" y="2209800"/>
            <a:ext cx="450056" cy="204788"/>
          </a:xfrm>
          <a:custGeom>
            <a:avLst/>
            <a:gdLst>
              <a:gd name="connsiteX0" fmla="*/ 0 w 450056"/>
              <a:gd name="connsiteY0" fmla="*/ 157163 h 204788"/>
              <a:gd name="connsiteX1" fmla="*/ 16669 w 450056"/>
              <a:gd name="connsiteY1" fmla="*/ 204788 h 204788"/>
              <a:gd name="connsiteX2" fmla="*/ 450056 w 450056"/>
              <a:gd name="connsiteY2" fmla="*/ 42863 h 204788"/>
              <a:gd name="connsiteX3" fmla="*/ 431006 w 450056"/>
              <a:gd name="connsiteY3" fmla="*/ 0 h 204788"/>
              <a:gd name="connsiteX4" fmla="*/ 0 w 450056"/>
              <a:gd name="connsiteY4" fmla="*/ 157163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" h="204788">
                <a:moveTo>
                  <a:pt x="0" y="157163"/>
                </a:moveTo>
                <a:lnTo>
                  <a:pt x="16669" y="204788"/>
                </a:lnTo>
                <a:lnTo>
                  <a:pt x="450056" y="42863"/>
                </a:lnTo>
                <a:lnTo>
                  <a:pt x="431006" y="0"/>
                </a:lnTo>
                <a:lnTo>
                  <a:pt x="0" y="157163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2F9C61-2A40-4A00-9115-3D47C0C803F0}"/>
              </a:ext>
            </a:extLst>
          </p:cNvPr>
          <p:cNvSpPr/>
          <p:nvPr/>
        </p:nvSpPr>
        <p:spPr>
          <a:xfrm>
            <a:off x="1999318" y="4092420"/>
            <a:ext cx="2039815" cy="2129337"/>
          </a:xfrm>
          <a:custGeom>
            <a:avLst/>
            <a:gdLst>
              <a:gd name="connsiteX0" fmla="*/ 0 w 2039815"/>
              <a:gd name="connsiteY0" fmla="*/ 191832 h 2129337"/>
              <a:gd name="connsiteX1" fmla="*/ 332509 w 2039815"/>
              <a:gd name="connsiteY1" fmla="*/ 153465 h 2129337"/>
              <a:gd name="connsiteX2" fmla="*/ 1489896 w 2039815"/>
              <a:gd name="connsiteY2" fmla="*/ 51155 h 2129337"/>
              <a:gd name="connsiteX3" fmla="*/ 1764856 w 2039815"/>
              <a:gd name="connsiteY3" fmla="*/ 0 h 2129337"/>
              <a:gd name="connsiteX4" fmla="*/ 1975871 w 2039815"/>
              <a:gd name="connsiteY4" fmla="*/ 780117 h 2129337"/>
              <a:gd name="connsiteX5" fmla="*/ 1943899 w 2039815"/>
              <a:gd name="connsiteY5" fmla="*/ 1093443 h 2129337"/>
              <a:gd name="connsiteX6" fmla="*/ 1943899 w 2039815"/>
              <a:gd name="connsiteY6" fmla="*/ 1425952 h 2129337"/>
              <a:gd name="connsiteX7" fmla="*/ 1975871 w 2039815"/>
              <a:gd name="connsiteY7" fmla="*/ 1784039 h 2129337"/>
              <a:gd name="connsiteX8" fmla="*/ 2039815 w 2039815"/>
              <a:gd name="connsiteY8" fmla="*/ 2071787 h 2129337"/>
              <a:gd name="connsiteX9" fmla="*/ 594679 w 2039815"/>
              <a:gd name="connsiteY9" fmla="*/ 2129337 h 2129337"/>
              <a:gd name="connsiteX10" fmla="*/ 0 w 2039815"/>
              <a:gd name="connsiteY10" fmla="*/ 191832 h 212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9815" h="2129337">
                <a:moveTo>
                  <a:pt x="0" y="191832"/>
                </a:moveTo>
                <a:lnTo>
                  <a:pt x="332509" y="153465"/>
                </a:lnTo>
                <a:lnTo>
                  <a:pt x="1489896" y="51155"/>
                </a:lnTo>
                <a:lnTo>
                  <a:pt x="1764856" y="0"/>
                </a:lnTo>
                <a:lnTo>
                  <a:pt x="1975871" y="780117"/>
                </a:lnTo>
                <a:lnTo>
                  <a:pt x="1943899" y="1093443"/>
                </a:lnTo>
                <a:lnTo>
                  <a:pt x="1943899" y="1425952"/>
                </a:lnTo>
                <a:lnTo>
                  <a:pt x="1975871" y="1784039"/>
                </a:lnTo>
                <a:lnTo>
                  <a:pt x="2039815" y="2071787"/>
                </a:lnTo>
                <a:lnTo>
                  <a:pt x="594679" y="2129337"/>
                </a:lnTo>
                <a:lnTo>
                  <a:pt x="0" y="191832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255B0-B7C5-4C24-9C50-B7FD419E1D07}"/>
              </a:ext>
            </a:extLst>
          </p:cNvPr>
          <p:cNvSpPr/>
          <p:nvPr/>
        </p:nvSpPr>
        <p:spPr>
          <a:xfrm>
            <a:off x="5490664" y="1822406"/>
            <a:ext cx="607468" cy="543525"/>
          </a:xfrm>
          <a:custGeom>
            <a:avLst/>
            <a:gdLst>
              <a:gd name="connsiteX0" fmla="*/ 159860 w 607468"/>
              <a:gd name="connsiteY0" fmla="*/ 0 h 543525"/>
              <a:gd name="connsiteX1" fmla="*/ 607468 w 607468"/>
              <a:gd name="connsiteY1" fmla="*/ 281354 h 543525"/>
              <a:gd name="connsiteX2" fmla="*/ 428425 w 607468"/>
              <a:gd name="connsiteY2" fmla="*/ 543525 h 543525"/>
              <a:gd name="connsiteX3" fmla="*/ 0 w 607468"/>
              <a:gd name="connsiteY3" fmla="*/ 255777 h 543525"/>
              <a:gd name="connsiteX4" fmla="*/ 159860 w 607468"/>
              <a:gd name="connsiteY4" fmla="*/ 0 h 5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68" h="543525">
                <a:moveTo>
                  <a:pt x="159860" y="0"/>
                </a:moveTo>
                <a:lnTo>
                  <a:pt x="607468" y="281354"/>
                </a:lnTo>
                <a:lnTo>
                  <a:pt x="428425" y="543525"/>
                </a:lnTo>
                <a:lnTo>
                  <a:pt x="0" y="255777"/>
                </a:lnTo>
                <a:lnTo>
                  <a:pt x="159860" y="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96442E-2875-416F-AC0A-CD0180B7ECDC}"/>
              </a:ext>
            </a:extLst>
          </p:cNvPr>
          <p:cNvSpPr/>
          <p:nvPr/>
        </p:nvSpPr>
        <p:spPr>
          <a:xfrm>
            <a:off x="5279648" y="2142126"/>
            <a:ext cx="415636" cy="364481"/>
          </a:xfrm>
          <a:custGeom>
            <a:avLst/>
            <a:gdLst>
              <a:gd name="connsiteX0" fmla="*/ 0 w 415636"/>
              <a:gd name="connsiteY0" fmla="*/ 159860 h 364481"/>
              <a:gd name="connsiteX1" fmla="*/ 108705 w 415636"/>
              <a:gd name="connsiteY1" fmla="*/ 0 h 364481"/>
              <a:gd name="connsiteX2" fmla="*/ 415636 w 415636"/>
              <a:gd name="connsiteY2" fmla="*/ 198226 h 364481"/>
              <a:gd name="connsiteX3" fmla="*/ 313326 w 415636"/>
              <a:gd name="connsiteY3" fmla="*/ 364481 h 364481"/>
              <a:gd name="connsiteX4" fmla="*/ 0 w 415636"/>
              <a:gd name="connsiteY4" fmla="*/ 159860 h 3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6" h="364481">
                <a:moveTo>
                  <a:pt x="0" y="159860"/>
                </a:moveTo>
                <a:lnTo>
                  <a:pt x="108705" y="0"/>
                </a:lnTo>
                <a:lnTo>
                  <a:pt x="415636" y="198226"/>
                </a:lnTo>
                <a:lnTo>
                  <a:pt x="313326" y="364481"/>
                </a:lnTo>
                <a:lnTo>
                  <a:pt x="0" y="1598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F6E2AB-E414-4EF4-8E71-D4E447F73752}"/>
              </a:ext>
            </a:extLst>
          </p:cNvPr>
          <p:cNvSpPr/>
          <p:nvPr/>
        </p:nvSpPr>
        <p:spPr>
          <a:xfrm>
            <a:off x="5605762" y="2340352"/>
            <a:ext cx="319721" cy="204621"/>
          </a:xfrm>
          <a:custGeom>
            <a:avLst/>
            <a:gdLst>
              <a:gd name="connsiteX0" fmla="*/ 319721 w 319721"/>
              <a:gd name="connsiteY0" fmla="*/ 121494 h 204621"/>
              <a:gd name="connsiteX1" fmla="*/ 63944 w 319721"/>
              <a:gd name="connsiteY1" fmla="*/ 204621 h 204621"/>
              <a:gd name="connsiteX2" fmla="*/ 0 w 319721"/>
              <a:gd name="connsiteY2" fmla="*/ 172649 h 204621"/>
              <a:gd name="connsiteX3" fmla="*/ 95916 w 319721"/>
              <a:gd name="connsiteY3" fmla="*/ 0 h 204621"/>
              <a:gd name="connsiteX4" fmla="*/ 319721 w 319721"/>
              <a:gd name="connsiteY4" fmla="*/ 121494 h 20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21" h="204621">
                <a:moveTo>
                  <a:pt x="319721" y="121494"/>
                </a:moveTo>
                <a:lnTo>
                  <a:pt x="63944" y="204621"/>
                </a:lnTo>
                <a:lnTo>
                  <a:pt x="0" y="172649"/>
                </a:lnTo>
                <a:lnTo>
                  <a:pt x="95916" y="0"/>
                </a:lnTo>
                <a:lnTo>
                  <a:pt x="319721" y="121494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5B92833-8B13-43E7-BBC0-33044B7FD97D}"/>
              </a:ext>
            </a:extLst>
          </p:cNvPr>
          <p:cNvSpPr/>
          <p:nvPr/>
        </p:nvSpPr>
        <p:spPr>
          <a:xfrm>
            <a:off x="1634837" y="2474635"/>
            <a:ext cx="294142" cy="409242"/>
          </a:xfrm>
          <a:custGeom>
            <a:avLst/>
            <a:gdLst>
              <a:gd name="connsiteX0" fmla="*/ 0 w 294142"/>
              <a:gd name="connsiteY0" fmla="*/ 38366 h 409242"/>
              <a:gd name="connsiteX1" fmla="*/ 172648 w 294142"/>
              <a:gd name="connsiteY1" fmla="*/ 0 h 409242"/>
              <a:gd name="connsiteX2" fmla="*/ 294142 w 294142"/>
              <a:gd name="connsiteY2" fmla="*/ 370875 h 409242"/>
              <a:gd name="connsiteX3" fmla="*/ 121493 w 294142"/>
              <a:gd name="connsiteY3" fmla="*/ 409242 h 409242"/>
              <a:gd name="connsiteX4" fmla="*/ 0 w 294142"/>
              <a:gd name="connsiteY4" fmla="*/ 38366 h 40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42" h="409242">
                <a:moveTo>
                  <a:pt x="0" y="38366"/>
                </a:moveTo>
                <a:lnTo>
                  <a:pt x="172648" y="0"/>
                </a:lnTo>
                <a:lnTo>
                  <a:pt x="294142" y="370875"/>
                </a:lnTo>
                <a:lnTo>
                  <a:pt x="121493" y="409242"/>
                </a:lnTo>
                <a:lnTo>
                  <a:pt x="0" y="38366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D6A5F77-7A76-4D5B-A3B1-7D0A35352B5F}"/>
              </a:ext>
            </a:extLst>
          </p:cNvPr>
          <p:cNvSpPr/>
          <p:nvPr/>
        </p:nvSpPr>
        <p:spPr>
          <a:xfrm>
            <a:off x="4947139" y="3190808"/>
            <a:ext cx="255776" cy="255777"/>
          </a:xfrm>
          <a:custGeom>
            <a:avLst/>
            <a:gdLst>
              <a:gd name="connsiteX0" fmla="*/ 0 w 255776"/>
              <a:gd name="connsiteY0" fmla="*/ 6395 h 255777"/>
              <a:gd name="connsiteX1" fmla="*/ 255776 w 255776"/>
              <a:gd name="connsiteY1" fmla="*/ 0 h 255777"/>
              <a:gd name="connsiteX2" fmla="*/ 255776 w 255776"/>
              <a:gd name="connsiteY2" fmla="*/ 255777 h 255777"/>
              <a:gd name="connsiteX3" fmla="*/ 6394 w 255776"/>
              <a:gd name="connsiteY3" fmla="*/ 242988 h 255777"/>
              <a:gd name="connsiteX4" fmla="*/ 0 w 255776"/>
              <a:gd name="connsiteY4" fmla="*/ 6395 h 25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76" h="255777">
                <a:moveTo>
                  <a:pt x="0" y="6395"/>
                </a:moveTo>
                <a:lnTo>
                  <a:pt x="255776" y="0"/>
                </a:lnTo>
                <a:lnTo>
                  <a:pt x="255776" y="255777"/>
                </a:lnTo>
                <a:lnTo>
                  <a:pt x="6394" y="242988"/>
                </a:lnTo>
                <a:lnTo>
                  <a:pt x="0" y="639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BD1061-A55E-44AC-BA7E-CDF65109765E}"/>
              </a:ext>
            </a:extLst>
          </p:cNvPr>
          <p:cNvSpPr/>
          <p:nvPr/>
        </p:nvSpPr>
        <p:spPr>
          <a:xfrm>
            <a:off x="3521186" y="2813538"/>
            <a:ext cx="351692" cy="338904"/>
          </a:xfrm>
          <a:custGeom>
            <a:avLst/>
            <a:gdLst>
              <a:gd name="connsiteX0" fmla="*/ 0 w 351692"/>
              <a:gd name="connsiteY0" fmla="*/ 0 h 338904"/>
              <a:gd name="connsiteX1" fmla="*/ 351692 w 351692"/>
              <a:gd name="connsiteY1" fmla="*/ 0 h 338904"/>
              <a:gd name="connsiteX2" fmla="*/ 351692 w 351692"/>
              <a:gd name="connsiteY2" fmla="*/ 338904 h 338904"/>
              <a:gd name="connsiteX3" fmla="*/ 12789 w 351692"/>
              <a:gd name="connsiteY3" fmla="*/ 338904 h 338904"/>
              <a:gd name="connsiteX4" fmla="*/ 0 w 351692"/>
              <a:gd name="connsiteY4" fmla="*/ 0 h 33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92" h="338904">
                <a:moveTo>
                  <a:pt x="0" y="0"/>
                </a:moveTo>
                <a:lnTo>
                  <a:pt x="351692" y="0"/>
                </a:lnTo>
                <a:lnTo>
                  <a:pt x="351692" y="338904"/>
                </a:lnTo>
                <a:lnTo>
                  <a:pt x="12789" y="33890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B70985F-85B7-4234-8C2D-83CB265AE1E2}"/>
              </a:ext>
            </a:extLst>
          </p:cNvPr>
          <p:cNvSpPr/>
          <p:nvPr/>
        </p:nvSpPr>
        <p:spPr>
          <a:xfrm>
            <a:off x="6026735" y="2572161"/>
            <a:ext cx="447332" cy="266426"/>
          </a:xfrm>
          <a:custGeom>
            <a:avLst/>
            <a:gdLst>
              <a:gd name="connsiteX0" fmla="*/ 82230 w 447332"/>
              <a:gd name="connsiteY0" fmla="*/ 0 h 266426"/>
              <a:gd name="connsiteX1" fmla="*/ 332210 w 447332"/>
              <a:gd name="connsiteY1" fmla="*/ 151304 h 266426"/>
              <a:gd name="connsiteX2" fmla="*/ 371681 w 447332"/>
              <a:gd name="connsiteY2" fmla="*/ 171039 h 266426"/>
              <a:gd name="connsiteX3" fmla="*/ 407862 w 447332"/>
              <a:gd name="connsiteY3" fmla="*/ 177617 h 266426"/>
              <a:gd name="connsiteX4" fmla="*/ 430886 w 447332"/>
              <a:gd name="connsiteY4" fmla="*/ 177617 h 266426"/>
              <a:gd name="connsiteX5" fmla="*/ 447332 w 447332"/>
              <a:gd name="connsiteY5" fmla="*/ 240112 h 266426"/>
              <a:gd name="connsiteX6" fmla="*/ 296029 w 447332"/>
              <a:gd name="connsiteY6" fmla="*/ 266426 h 266426"/>
              <a:gd name="connsiteX7" fmla="*/ 263137 w 447332"/>
              <a:gd name="connsiteY7" fmla="*/ 144725 h 266426"/>
              <a:gd name="connsiteX8" fmla="*/ 131568 w 447332"/>
              <a:gd name="connsiteY8" fmla="*/ 164461 h 266426"/>
              <a:gd name="connsiteX9" fmla="*/ 144725 w 447332"/>
              <a:gd name="connsiteY9" fmla="*/ 197353 h 266426"/>
              <a:gd name="connsiteX10" fmla="*/ 46049 w 447332"/>
              <a:gd name="connsiteY10" fmla="*/ 220377 h 266426"/>
              <a:gd name="connsiteX11" fmla="*/ 23025 w 447332"/>
              <a:gd name="connsiteY11" fmla="*/ 151304 h 266426"/>
              <a:gd name="connsiteX12" fmla="*/ 0 w 447332"/>
              <a:gd name="connsiteY12" fmla="*/ 105255 h 266426"/>
              <a:gd name="connsiteX13" fmla="*/ 82230 w 447332"/>
              <a:gd name="connsiteY13" fmla="*/ 0 h 26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332" h="266426">
                <a:moveTo>
                  <a:pt x="82230" y="0"/>
                </a:moveTo>
                <a:lnTo>
                  <a:pt x="332210" y="151304"/>
                </a:lnTo>
                <a:lnTo>
                  <a:pt x="371681" y="171039"/>
                </a:lnTo>
                <a:lnTo>
                  <a:pt x="407862" y="177617"/>
                </a:lnTo>
                <a:lnTo>
                  <a:pt x="430886" y="177617"/>
                </a:lnTo>
                <a:lnTo>
                  <a:pt x="447332" y="240112"/>
                </a:lnTo>
                <a:lnTo>
                  <a:pt x="296029" y="266426"/>
                </a:lnTo>
                <a:lnTo>
                  <a:pt x="263137" y="144725"/>
                </a:lnTo>
                <a:lnTo>
                  <a:pt x="131568" y="164461"/>
                </a:lnTo>
                <a:lnTo>
                  <a:pt x="144725" y="197353"/>
                </a:lnTo>
                <a:lnTo>
                  <a:pt x="46049" y="220377"/>
                </a:lnTo>
                <a:lnTo>
                  <a:pt x="23025" y="151304"/>
                </a:lnTo>
                <a:lnTo>
                  <a:pt x="0" y="105255"/>
                </a:lnTo>
                <a:lnTo>
                  <a:pt x="8223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5B6045D-C514-465C-9C47-22A1E1312DC1}"/>
              </a:ext>
            </a:extLst>
          </p:cNvPr>
          <p:cNvSpPr/>
          <p:nvPr/>
        </p:nvSpPr>
        <p:spPr>
          <a:xfrm>
            <a:off x="6740493" y="1578820"/>
            <a:ext cx="1450541" cy="999920"/>
          </a:xfrm>
          <a:custGeom>
            <a:avLst/>
            <a:gdLst>
              <a:gd name="connsiteX0" fmla="*/ 0 w 1450541"/>
              <a:gd name="connsiteY0" fmla="*/ 911111 h 999920"/>
              <a:gd name="connsiteX1" fmla="*/ 131569 w 1450541"/>
              <a:gd name="connsiteY1" fmla="*/ 789410 h 999920"/>
              <a:gd name="connsiteX2" fmla="*/ 249980 w 1450541"/>
              <a:gd name="connsiteY2" fmla="*/ 756518 h 999920"/>
              <a:gd name="connsiteX3" fmla="*/ 325632 w 1450541"/>
              <a:gd name="connsiteY3" fmla="*/ 657842 h 999920"/>
              <a:gd name="connsiteX4" fmla="*/ 1062415 w 1450541"/>
              <a:gd name="connsiteY4" fmla="*/ 378259 h 999920"/>
              <a:gd name="connsiteX5" fmla="*/ 1147934 w 1450541"/>
              <a:gd name="connsiteY5" fmla="*/ 342078 h 999920"/>
              <a:gd name="connsiteX6" fmla="*/ 1236743 w 1450541"/>
              <a:gd name="connsiteY6" fmla="*/ 184196 h 999920"/>
              <a:gd name="connsiteX7" fmla="*/ 1187405 w 1450541"/>
              <a:gd name="connsiteY7" fmla="*/ 151304 h 999920"/>
              <a:gd name="connsiteX8" fmla="*/ 1272924 w 1450541"/>
              <a:gd name="connsiteY8" fmla="*/ 0 h 999920"/>
              <a:gd name="connsiteX9" fmla="*/ 1450541 w 1450541"/>
              <a:gd name="connsiteY9" fmla="*/ 85520 h 999920"/>
              <a:gd name="connsiteX10" fmla="*/ 1384757 w 1450541"/>
              <a:gd name="connsiteY10" fmla="*/ 230245 h 999920"/>
              <a:gd name="connsiteX11" fmla="*/ 1240032 w 1450541"/>
              <a:gd name="connsiteY11" fmla="*/ 391416 h 999920"/>
              <a:gd name="connsiteX12" fmla="*/ 1240032 w 1450541"/>
              <a:gd name="connsiteY12" fmla="*/ 434176 h 999920"/>
              <a:gd name="connsiteX13" fmla="*/ 1075572 w 1450541"/>
              <a:gd name="connsiteY13" fmla="*/ 608504 h 999920"/>
              <a:gd name="connsiteX14" fmla="*/ 894665 w 1450541"/>
              <a:gd name="connsiteY14" fmla="*/ 749940 h 999920"/>
              <a:gd name="connsiteX15" fmla="*/ 766386 w 1450541"/>
              <a:gd name="connsiteY15" fmla="*/ 828881 h 999920"/>
              <a:gd name="connsiteX16" fmla="*/ 605215 w 1450541"/>
              <a:gd name="connsiteY16" fmla="*/ 891376 h 999920"/>
              <a:gd name="connsiteX17" fmla="*/ 430887 w 1450541"/>
              <a:gd name="connsiteY17" fmla="*/ 947292 h 999920"/>
              <a:gd name="connsiteX18" fmla="*/ 256559 w 1450541"/>
              <a:gd name="connsiteY18" fmla="*/ 973606 h 999920"/>
              <a:gd name="connsiteX19" fmla="*/ 98677 w 1450541"/>
              <a:gd name="connsiteY19" fmla="*/ 990052 h 999920"/>
              <a:gd name="connsiteX20" fmla="*/ 19736 w 1450541"/>
              <a:gd name="connsiteY20" fmla="*/ 999920 h 999920"/>
              <a:gd name="connsiteX21" fmla="*/ 0 w 1450541"/>
              <a:gd name="connsiteY21" fmla="*/ 911111 h 9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0541" h="999920">
                <a:moveTo>
                  <a:pt x="0" y="911111"/>
                </a:moveTo>
                <a:lnTo>
                  <a:pt x="131569" y="789410"/>
                </a:lnTo>
                <a:lnTo>
                  <a:pt x="249980" y="756518"/>
                </a:lnTo>
                <a:lnTo>
                  <a:pt x="325632" y="657842"/>
                </a:lnTo>
                <a:lnTo>
                  <a:pt x="1062415" y="378259"/>
                </a:lnTo>
                <a:lnTo>
                  <a:pt x="1147934" y="342078"/>
                </a:lnTo>
                <a:lnTo>
                  <a:pt x="1236743" y="184196"/>
                </a:lnTo>
                <a:lnTo>
                  <a:pt x="1187405" y="151304"/>
                </a:lnTo>
                <a:lnTo>
                  <a:pt x="1272924" y="0"/>
                </a:lnTo>
                <a:lnTo>
                  <a:pt x="1450541" y="85520"/>
                </a:lnTo>
                <a:lnTo>
                  <a:pt x="1384757" y="230245"/>
                </a:lnTo>
                <a:lnTo>
                  <a:pt x="1240032" y="391416"/>
                </a:lnTo>
                <a:lnTo>
                  <a:pt x="1240032" y="434176"/>
                </a:lnTo>
                <a:lnTo>
                  <a:pt x="1075572" y="608504"/>
                </a:lnTo>
                <a:lnTo>
                  <a:pt x="894665" y="749940"/>
                </a:lnTo>
                <a:lnTo>
                  <a:pt x="766386" y="828881"/>
                </a:lnTo>
                <a:lnTo>
                  <a:pt x="605215" y="891376"/>
                </a:lnTo>
                <a:lnTo>
                  <a:pt x="430887" y="947292"/>
                </a:lnTo>
                <a:lnTo>
                  <a:pt x="256559" y="973606"/>
                </a:lnTo>
                <a:lnTo>
                  <a:pt x="98677" y="990052"/>
                </a:lnTo>
                <a:lnTo>
                  <a:pt x="19736" y="999920"/>
                </a:lnTo>
                <a:lnTo>
                  <a:pt x="0" y="911111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50AD7D7A-C698-4C18-BDFA-AAC0750E0DD5}"/>
              </a:ext>
            </a:extLst>
          </p:cNvPr>
          <p:cNvSpPr txBox="1">
            <a:spLocks/>
          </p:cNvSpPr>
          <p:nvPr/>
        </p:nvSpPr>
        <p:spPr>
          <a:xfrm>
            <a:off x="9006044" y="977247"/>
            <a:ext cx="2999893" cy="4080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63666A"/>
                </a:solidFill>
              </a:rPr>
              <a:t>Most Construction Phase temporary “hardstand” areas will remain after NSCF completion.</a:t>
            </a:r>
          </a:p>
          <a:p>
            <a:endParaRPr lang="en-US" sz="2400" dirty="0">
              <a:solidFill>
                <a:srgbClr val="63666A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96D583-B252-4012-A31C-60073CC02AA9}"/>
              </a:ext>
            </a:extLst>
          </p:cNvPr>
          <p:cNvSpPr/>
          <p:nvPr/>
        </p:nvSpPr>
        <p:spPr>
          <a:xfrm>
            <a:off x="5378287" y="4921592"/>
            <a:ext cx="3362866" cy="999921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Char char="–"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ECOM Sans"/>
                <a:ea typeface="+mn-ea"/>
                <a:cs typeface="+mn-cs"/>
              </a:rPr>
              <a:t>RESTORED AREA</a:t>
            </a:r>
          </a:p>
          <a:p>
            <a:pPr marL="742950" lvl="1" indent="-2857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AECOM Sans"/>
              </a:rPr>
              <a:t>HARDSTAND (Fermi Detail)</a:t>
            </a:r>
          </a:p>
          <a:p>
            <a:pPr marL="742950" lvl="1" indent="-2857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Char char="–"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ECOM Sans"/>
                <a:ea typeface="+mn-ea"/>
                <a:cs typeface="+mn-cs"/>
              </a:rPr>
              <a:t>HARDSTAND (Contractor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ECOM Sans"/>
                <a:ea typeface="+mn-ea"/>
                <a:cs typeface="+mn-cs"/>
              </a:rPr>
              <a:t>Req’t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ECOM Sans"/>
                <a:ea typeface="+mn-ea"/>
                <a:cs typeface="+mn-cs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B4ACBB-31CF-4004-AEE7-97EBFCB97EA9}"/>
              </a:ext>
            </a:extLst>
          </p:cNvPr>
          <p:cNvSpPr/>
          <p:nvPr/>
        </p:nvSpPr>
        <p:spPr>
          <a:xfrm>
            <a:off x="5486400" y="5625215"/>
            <a:ext cx="347472" cy="137160"/>
          </a:xfrm>
          <a:prstGeom prst="rect">
            <a:avLst/>
          </a:prstGeom>
          <a:solidFill>
            <a:schemeClr val="accent2">
              <a:alpha val="3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15A34A-2F0D-48F1-9FD0-8C23E48716E1}"/>
              </a:ext>
            </a:extLst>
          </p:cNvPr>
          <p:cNvSpPr/>
          <p:nvPr/>
        </p:nvSpPr>
        <p:spPr>
          <a:xfrm>
            <a:off x="5486400" y="5370755"/>
            <a:ext cx="347472" cy="137160"/>
          </a:xfrm>
          <a:prstGeom prst="rect">
            <a:avLst/>
          </a:prstGeom>
          <a:solidFill>
            <a:srgbClr val="FFC000">
              <a:alpha val="3000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73CDC0-7ACD-4F25-BC60-420369CF4F1E}"/>
              </a:ext>
            </a:extLst>
          </p:cNvPr>
          <p:cNvSpPr/>
          <p:nvPr/>
        </p:nvSpPr>
        <p:spPr>
          <a:xfrm>
            <a:off x="5486400" y="5112944"/>
            <a:ext cx="347472" cy="13716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75E197B-3DC2-4527-B2EA-A8216C0DB738}"/>
              </a:ext>
            </a:extLst>
          </p:cNvPr>
          <p:cNvSpPr/>
          <p:nvPr/>
        </p:nvSpPr>
        <p:spPr>
          <a:xfrm>
            <a:off x="3203597" y="3369852"/>
            <a:ext cx="1643362" cy="460397"/>
          </a:xfrm>
          <a:custGeom>
            <a:avLst/>
            <a:gdLst>
              <a:gd name="connsiteX0" fmla="*/ 0 w 1643362"/>
              <a:gd name="connsiteY0" fmla="*/ 6394 h 460397"/>
              <a:gd name="connsiteX1" fmla="*/ 166255 w 1643362"/>
              <a:gd name="connsiteY1" fmla="*/ 0 h 460397"/>
              <a:gd name="connsiteX2" fmla="*/ 274960 w 1643362"/>
              <a:gd name="connsiteY2" fmla="*/ 57549 h 460397"/>
              <a:gd name="connsiteX3" fmla="*/ 396453 w 1643362"/>
              <a:gd name="connsiteY3" fmla="*/ 83127 h 460397"/>
              <a:gd name="connsiteX4" fmla="*/ 505158 w 1643362"/>
              <a:gd name="connsiteY4" fmla="*/ 108705 h 460397"/>
              <a:gd name="connsiteX5" fmla="*/ 658624 w 1643362"/>
              <a:gd name="connsiteY5" fmla="*/ 76733 h 460397"/>
              <a:gd name="connsiteX6" fmla="*/ 741751 w 1643362"/>
              <a:gd name="connsiteY6" fmla="*/ 38366 h 460397"/>
              <a:gd name="connsiteX7" fmla="*/ 876034 w 1643362"/>
              <a:gd name="connsiteY7" fmla="*/ 76733 h 460397"/>
              <a:gd name="connsiteX8" fmla="*/ 1266093 w 1643362"/>
              <a:gd name="connsiteY8" fmla="*/ 76733 h 460397"/>
              <a:gd name="connsiteX9" fmla="*/ 1566630 w 1643362"/>
              <a:gd name="connsiteY9" fmla="*/ 236593 h 460397"/>
              <a:gd name="connsiteX10" fmla="*/ 1624179 w 1643362"/>
              <a:gd name="connsiteY10" fmla="*/ 268565 h 460397"/>
              <a:gd name="connsiteX11" fmla="*/ 1643362 w 1643362"/>
              <a:gd name="connsiteY11" fmla="*/ 345298 h 460397"/>
              <a:gd name="connsiteX12" fmla="*/ 1170176 w 1643362"/>
              <a:gd name="connsiteY12" fmla="*/ 319720 h 460397"/>
              <a:gd name="connsiteX13" fmla="*/ 1157388 w 1643362"/>
              <a:gd name="connsiteY13" fmla="*/ 249382 h 460397"/>
              <a:gd name="connsiteX14" fmla="*/ 920795 w 1643362"/>
              <a:gd name="connsiteY14" fmla="*/ 262170 h 460397"/>
              <a:gd name="connsiteX15" fmla="*/ 748146 w 1643362"/>
              <a:gd name="connsiteY15" fmla="*/ 281354 h 460397"/>
              <a:gd name="connsiteX16" fmla="*/ 581891 w 1643362"/>
              <a:gd name="connsiteY16" fmla="*/ 313326 h 460397"/>
              <a:gd name="connsiteX17" fmla="*/ 281354 w 1643362"/>
              <a:gd name="connsiteY17" fmla="*/ 460397 h 460397"/>
              <a:gd name="connsiteX18" fmla="*/ 70339 w 1643362"/>
              <a:gd name="connsiteY18" fmla="*/ 377270 h 460397"/>
              <a:gd name="connsiteX19" fmla="*/ 0 w 1643362"/>
              <a:gd name="connsiteY19" fmla="*/ 6394 h 4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3362" h="460397">
                <a:moveTo>
                  <a:pt x="0" y="6394"/>
                </a:moveTo>
                <a:lnTo>
                  <a:pt x="166255" y="0"/>
                </a:lnTo>
                <a:lnTo>
                  <a:pt x="274960" y="57549"/>
                </a:lnTo>
                <a:lnTo>
                  <a:pt x="396453" y="83127"/>
                </a:lnTo>
                <a:lnTo>
                  <a:pt x="505158" y="108705"/>
                </a:lnTo>
                <a:lnTo>
                  <a:pt x="658624" y="76733"/>
                </a:lnTo>
                <a:lnTo>
                  <a:pt x="741751" y="38366"/>
                </a:lnTo>
                <a:lnTo>
                  <a:pt x="876034" y="76733"/>
                </a:lnTo>
                <a:lnTo>
                  <a:pt x="1266093" y="76733"/>
                </a:lnTo>
                <a:lnTo>
                  <a:pt x="1566630" y="236593"/>
                </a:lnTo>
                <a:lnTo>
                  <a:pt x="1624179" y="268565"/>
                </a:lnTo>
                <a:lnTo>
                  <a:pt x="1643362" y="345298"/>
                </a:lnTo>
                <a:lnTo>
                  <a:pt x="1170176" y="319720"/>
                </a:lnTo>
                <a:lnTo>
                  <a:pt x="1157388" y="249382"/>
                </a:lnTo>
                <a:lnTo>
                  <a:pt x="920795" y="262170"/>
                </a:lnTo>
                <a:lnTo>
                  <a:pt x="748146" y="281354"/>
                </a:lnTo>
                <a:lnTo>
                  <a:pt x="581891" y="313326"/>
                </a:lnTo>
                <a:lnTo>
                  <a:pt x="281354" y="460397"/>
                </a:lnTo>
                <a:lnTo>
                  <a:pt x="70339" y="377270"/>
                </a:lnTo>
                <a:lnTo>
                  <a:pt x="0" y="6394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5E85F-BC61-411B-8FAC-82181E11F8A5}"/>
              </a:ext>
            </a:extLst>
          </p:cNvPr>
          <p:cNvSpPr txBox="1"/>
          <p:nvPr/>
        </p:nvSpPr>
        <p:spPr>
          <a:xfrm>
            <a:off x="5202915" y="1339203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~200’ x ~400’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7C81E6-DCA6-4253-A5CC-BF6C610249B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780958" y="1646980"/>
            <a:ext cx="74305" cy="28942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C5D515B-2C9B-4C77-93AF-AC6E9C5E28A9}"/>
              </a:ext>
            </a:extLst>
          </p:cNvPr>
          <p:cNvSpPr txBox="1"/>
          <p:nvPr/>
        </p:nvSpPr>
        <p:spPr>
          <a:xfrm>
            <a:off x="4392127" y="246452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~150’ x ~300’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D86D9E-DAE7-4DE5-BBA5-AD04957DE69A}"/>
              </a:ext>
            </a:extLst>
          </p:cNvPr>
          <p:cNvCxnSpPr>
            <a:cxnSpLocks/>
          </p:cNvCxnSpPr>
          <p:nvPr/>
        </p:nvCxnSpPr>
        <p:spPr>
          <a:xfrm flipV="1">
            <a:off x="4855197" y="2365931"/>
            <a:ext cx="530100" cy="12336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5F2D3C9-113E-44FB-9080-5E1D7FF2C01E}"/>
              </a:ext>
            </a:extLst>
          </p:cNvPr>
          <p:cNvSpPr txBox="1"/>
          <p:nvPr/>
        </p:nvSpPr>
        <p:spPr>
          <a:xfrm>
            <a:off x="5719115" y="3077436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~80’ x ~80’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5AE42D-34D9-4D51-8EEE-2DC59D8AC85B}"/>
              </a:ext>
            </a:extLst>
          </p:cNvPr>
          <p:cNvSpPr txBox="1"/>
          <p:nvPr/>
        </p:nvSpPr>
        <p:spPr>
          <a:xfrm>
            <a:off x="4504050" y="3682055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~100’ x ~100’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7F994C-867D-4CFD-8D35-35E8B3322D1A}"/>
              </a:ext>
            </a:extLst>
          </p:cNvPr>
          <p:cNvSpPr txBox="1"/>
          <p:nvPr/>
        </p:nvSpPr>
        <p:spPr>
          <a:xfrm>
            <a:off x="3126835" y="329269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~100’ x ~100’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288A6B-EB18-446F-823E-B01D3319932F}"/>
              </a:ext>
            </a:extLst>
          </p:cNvPr>
          <p:cNvSpPr txBox="1"/>
          <p:nvPr/>
        </p:nvSpPr>
        <p:spPr>
          <a:xfrm>
            <a:off x="3002721" y="199283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~250’ x ~400’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0BF825-E4F1-47F5-A00A-D1D7973EDCBB}"/>
              </a:ext>
            </a:extLst>
          </p:cNvPr>
          <p:cNvSpPr txBox="1"/>
          <p:nvPr/>
        </p:nvSpPr>
        <p:spPr>
          <a:xfrm>
            <a:off x="1509354" y="312416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~100’ x ~200’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624824-C302-4CB8-80B5-116B65522EA6}"/>
              </a:ext>
            </a:extLst>
          </p:cNvPr>
          <p:cNvSpPr txBox="1"/>
          <p:nvPr/>
        </p:nvSpPr>
        <p:spPr>
          <a:xfrm>
            <a:off x="7487280" y="2607095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~200’ x ~900’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58CAFF1-B467-412D-931C-22D59B0EBB5F}"/>
              </a:ext>
            </a:extLst>
          </p:cNvPr>
          <p:cNvCxnSpPr>
            <a:cxnSpLocks/>
          </p:cNvCxnSpPr>
          <p:nvPr/>
        </p:nvCxnSpPr>
        <p:spPr>
          <a:xfrm flipH="1" flipV="1">
            <a:off x="7923460" y="2078780"/>
            <a:ext cx="87203" cy="59409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B75E701-ED52-4AB4-859D-7B91958BD5C0}"/>
              </a:ext>
            </a:extLst>
          </p:cNvPr>
          <p:cNvCxnSpPr>
            <a:cxnSpLocks/>
          </p:cNvCxnSpPr>
          <p:nvPr/>
        </p:nvCxnSpPr>
        <p:spPr>
          <a:xfrm flipH="1" flipV="1">
            <a:off x="6205151" y="2750632"/>
            <a:ext cx="87202" cy="40181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35DA4DB-F361-476C-A15C-6C43B07CFA55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5061462" y="3446589"/>
            <a:ext cx="23036" cy="23546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A47853-287A-48FF-AC39-DBFBD8931E13}"/>
              </a:ext>
            </a:extLst>
          </p:cNvPr>
          <p:cNvCxnSpPr>
            <a:cxnSpLocks/>
          </p:cNvCxnSpPr>
          <p:nvPr/>
        </p:nvCxnSpPr>
        <p:spPr>
          <a:xfrm flipH="1" flipV="1">
            <a:off x="3460965" y="1752178"/>
            <a:ext cx="204371" cy="2911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EC8058-A119-490F-88CB-B8746AA0575C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1847758" y="2880299"/>
            <a:ext cx="242044" cy="24387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6DBE330-F295-4368-82C2-0AD0DB817C42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3668466" y="3162430"/>
            <a:ext cx="38817" cy="13026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36AE2BD-B1F6-41BB-A9B7-D10132D9B005}"/>
              </a:ext>
            </a:extLst>
          </p:cNvPr>
          <p:cNvSpPr txBox="1"/>
          <p:nvPr/>
        </p:nvSpPr>
        <p:spPr>
          <a:xfrm>
            <a:off x="2059979" y="2451015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highlight>
                  <a:srgbClr val="C0C0C0"/>
                </a:highlight>
              </a:rPr>
              <a:t>~25’ x ~250’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1E3F88A-1F9E-4883-8F5F-A2C5A2C17660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2279567" y="2365931"/>
            <a:ext cx="315174" cy="12336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19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DF74E-42C2-485B-A23D-C0A16851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C6E1A-5F62-4DFD-B4A1-0EA33C66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88B451-7389-4FF5-9445-8AA8A020AD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 &amp; 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020CD8-921C-4E50-9984-C1B5F3A18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1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DF74E-42C2-485B-A23D-C0A16851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Szott | NSCF Storage and Assembly Needs and Assumptions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C6E1A-5F62-4DFD-B4A1-0EA33C66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88B451-7389-4FF5-9445-8AA8A020AD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BACKUP SLIDES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020CD8-921C-4E50-9984-C1B5F3A18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8754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FF0000"/>
          </a:solidFill>
          <a:tailEnd type="triangle" w="med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3348582d-9064-4a8e-91de-2b17d9d3b4d1" xsi:nil="true"/>
    <PublishingExpirationDate xmlns="http://schemas.microsoft.com/sharepoint/v3" xsi:nil="true"/>
    <PublishingStartDate xmlns="http://schemas.microsoft.com/sharepoint/v3" xsi:nil="true"/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AD9F2C16B19469101AC9DCAEB5773" ma:contentTypeVersion="4" ma:contentTypeDescription="Create a new document." ma:contentTypeScope="" ma:versionID="f2548d5146e4d602c7c2d9d3d795c3fc">
  <xsd:schema xmlns:xsd="http://www.w3.org/2001/XMLSchema" xmlns:xs="http://www.w3.org/2001/XMLSchema" xmlns:p="http://schemas.microsoft.com/office/2006/metadata/properties" xmlns:ns1="http://schemas.microsoft.com/sharepoint/v3" xmlns:ns2="3348582d-9064-4a8e-91de-2b17d9d3b4d1" xmlns:ns3="3427cf1b-08f6-4349-98e1-9c40df501855" xmlns:ns4="http://schemas.microsoft.com/sharepoint/v4" targetNamespace="http://schemas.microsoft.com/office/2006/metadata/properties" ma:root="true" ma:fieldsID="0fcfe8dfcbaa37d35af1c205e72fdc8c" ns1:_="" ns2:_="" ns3:_="" ns4:_="">
    <xsd:import namespace="http://schemas.microsoft.com/sharepoint/v3"/>
    <xsd:import namespace="3348582d-9064-4a8e-91de-2b17d9d3b4d1"/>
    <xsd:import namespace="3427cf1b-08f6-4349-98e1-9c40df50185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8582d-9064-4a8e-91de-2b17d9d3b4d1" elementFormDefault="qualified">
    <xsd:import namespace="http://schemas.microsoft.com/office/2006/documentManagement/types"/>
    <xsd:import namespace="http://schemas.microsoft.com/office/infopath/2007/PartnerControls"/>
    <xsd:element name="Description0" ma:index="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607245-447C-494A-8536-6335CF65D71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3427cf1b-08f6-4349-98e1-9c40df501855"/>
    <ds:schemaRef ds:uri="http://schemas.microsoft.com/office/2006/documentManagement/types"/>
    <ds:schemaRef ds:uri="3348582d-9064-4a8e-91de-2b17d9d3b4d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9E63AF-996C-46CA-8F6D-D603B1B25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1EB283-413D-4EC0-9611-1113DC76967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1A59EAC-F1D1-49D8-892B-289A91E48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48582d-9064-4a8e-91de-2b17d9d3b4d1"/>
    <ds:schemaRef ds:uri="3427cf1b-08f6-4349-98e1-9c40df50185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24685</TotalTime>
  <Words>510</Words>
  <Application>Microsoft Office PowerPoint</Application>
  <PresentationFormat>Widescreen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AECOM Sans</vt:lpstr>
      <vt:lpstr>Arial</vt:lpstr>
      <vt:lpstr>Calibri</vt:lpstr>
      <vt:lpstr>Helvetica</vt:lpstr>
      <vt:lpstr>Lucida Grande</vt:lpstr>
      <vt:lpstr>LBNF Template_051215</vt:lpstr>
      <vt:lpstr>LBNF Content-Footer Theme</vt:lpstr>
      <vt:lpstr>NSCF Storage and Assembly Needs and Assumptions</vt:lpstr>
      <vt:lpstr>Outline</vt:lpstr>
      <vt:lpstr>Overview of NSCF Scope</vt:lpstr>
      <vt:lpstr>Overview of NSCF Scope – Sense of Scale</vt:lpstr>
      <vt:lpstr>Pre-Construction Phase Storage and Assembly Needs and Assumptions</vt:lpstr>
      <vt:lpstr>Construction Phase Storage and Assembly Needs and Assumptions</vt:lpstr>
      <vt:lpstr>Construction Phase Storage and Assembly Needs and Assumptions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John A. Szott</cp:lastModifiedBy>
  <cp:revision>361</cp:revision>
  <cp:lastPrinted>2015-05-22T11:54:13Z</cp:lastPrinted>
  <dcterms:created xsi:type="dcterms:W3CDTF">2015-04-30T14:29:22Z</dcterms:created>
  <dcterms:modified xsi:type="dcterms:W3CDTF">2021-08-03T19:11:32Z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0x010100BCCAD9F2C16B19469101AC9DCAEB5773</vt:lpwstr>
  </property>
</Properties>
</file>