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69" r:id="rId3"/>
    <p:sldId id="285" r:id="rId4"/>
    <p:sldId id="271" r:id="rId5"/>
    <p:sldId id="288" r:id="rId6"/>
    <p:sldId id="289" r:id="rId7"/>
    <p:sldId id="290" r:id="rId8"/>
    <p:sldId id="283" r:id="rId9"/>
    <p:sldId id="287" r:id="rId10"/>
    <p:sldId id="274" r:id="rId11"/>
    <p:sldId id="291" r:id="rId12"/>
    <p:sldId id="282" r:id="rId13"/>
    <p:sldId id="286" r:id="rId14"/>
    <p:sldId id="273"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3ED17-3B17-479A-AEA4-7CB34AA8665C}" type="datetimeFigureOut">
              <a:rPr lang="en-US" smtClean="0"/>
              <a:pPr/>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EF115-7676-433C-838D-28D799C1EB7C}" type="slidenum">
              <a:rPr lang="en-US" smtClean="0"/>
              <a:pPr/>
              <a:t>‹#›</a:t>
            </a:fld>
            <a:endParaRPr lang="en-US"/>
          </a:p>
        </p:txBody>
      </p:sp>
    </p:spTree>
    <p:extLst>
      <p:ext uri="{BB962C8B-B14F-4D97-AF65-F5344CB8AC3E}">
        <p14:creationId xmlns:p14="http://schemas.microsoft.com/office/powerpoint/2010/main" val="238724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F5754-5238-407F-B53E-62C677CEB8F5}" type="slidenum">
              <a:rPr lang="en-US" smtClean="0"/>
              <a:pPr/>
              <a:t>9</a:t>
            </a:fld>
            <a:endParaRPr lang="en-US"/>
          </a:p>
        </p:txBody>
      </p:sp>
    </p:spTree>
    <p:extLst>
      <p:ext uri="{BB962C8B-B14F-4D97-AF65-F5344CB8AC3E}">
        <p14:creationId xmlns:p14="http://schemas.microsoft.com/office/powerpoint/2010/main" val="104777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EF115-7676-433C-838D-28D799C1EB7C}" type="slidenum">
              <a:rPr lang="en-US" smtClean="0"/>
              <a:pPr/>
              <a:t>10</a:t>
            </a:fld>
            <a:endParaRPr lang="en-US"/>
          </a:p>
        </p:txBody>
      </p:sp>
    </p:spTree>
    <p:extLst>
      <p:ext uri="{BB962C8B-B14F-4D97-AF65-F5344CB8AC3E}">
        <p14:creationId xmlns:p14="http://schemas.microsoft.com/office/powerpoint/2010/main" val="387440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our slide should spell out very clearly that we will study</a:t>
            </a:r>
            <a:r>
              <a:rPr lang="en-US" baseline="0" dirty="0" smtClean="0"/>
              <a:t> a proof of </a:t>
            </a:r>
            <a:r>
              <a:rPr lang="en-US" dirty="0" smtClean="0"/>
              <a:t>concept of modulators and DWDM</a:t>
            </a:r>
            <a:r>
              <a:rPr lang="en-US" baseline="0" dirty="0" smtClean="0"/>
              <a:t> using commercial parts.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4EF115-7676-433C-838D-28D799C1EB7C}" type="slidenum">
              <a:rPr lang="en-US" smtClean="0"/>
              <a:pPr/>
              <a:t>13</a:t>
            </a:fld>
            <a:endParaRPr lang="en-US"/>
          </a:p>
        </p:txBody>
      </p:sp>
    </p:spTree>
    <p:extLst>
      <p:ext uri="{BB962C8B-B14F-4D97-AF65-F5344CB8AC3E}">
        <p14:creationId xmlns:p14="http://schemas.microsoft.com/office/powerpoint/2010/main" val="158172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test system, 4 SFP</a:t>
            </a:r>
            <a:r>
              <a:rPr lang="en-US" baseline="0" dirty="0" smtClean="0"/>
              <a:t> transceivers will again provide the continuous wave power as inputs to the modulators (MZMs). The signal modulation is provided by MZM drivers driven by an FPGA and possibly amplifiers at 10 </a:t>
            </a:r>
            <a:r>
              <a:rPr lang="en-US" baseline="0" dirty="0" err="1" smtClean="0"/>
              <a:t>Gbps</a:t>
            </a:r>
            <a:r>
              <a:rPr lang="en-US" baseline="0" dirty="0" smtClean="0"/>
              <a:t>. The 4 modulated optical wavelengths will be multiplexed (by the CWDM </a:t>
            </a:r>
            <a:r>
              <a:rPr lang="en-US" baseline="0" dirty="0" err="1" smtClean="0"/>
              <a:t>Mux</a:t>
            </a:r>
            <a:r>
              <a:rPr lang="en-US" baseline="0" dirty="0" smtClean="0"/>
              <a:t>) on to one single mode fiber (SMF) with an aggregate date rate of 40 </a:t>
            </a:r>
            <a:r>
              <a:rPr lang="en-US" baseline="0" dirty="0" err="1" smtClean="0"/>
              <a:t>Gbps</a:t>
            </a:r>
            <a:r>
              <a:rPr lang="en-US" baseline="0" dirty="0" smtClean="0"/>
              <a:t>. The received optical signal will then be </a:t>
            </a:r>
            <a:r>
              <a:rPr lang="en-US" baseline="0" dirty="0" err="1" smtClean="0"/>
              <a:t>demultiplexed</a:t>
            </a:r>
            <a:r>
              <a:rPr lang="en-US" baseline="0" dirty="0" smtClean="0"/>
              <a:t> into 4 optical streams each at 10 </a:t>
            </a:r>
            <a:r>
              <a:rPr lang="en-US" baseline="0" dirty="0" err="1" smtClean="0"/>
              <a:t>Gbps</a:t>
            </a:r>
            <a:r>
              <a:rPr lang="en-US" baseline="0" dirty="0" smtClean="0"/>
              <a:t> with separate wavelengths. However, instead of using the SFP receivers, an array receiver (such as the </a:t>
            </a:r>
            <a:r>
              <a:rPr lang="en-US" baseline="0" dirty="0" err="1" smtClean="0"/>
              <a:t>Avago</a:t>
            </a:r>
            <a:r>
              <a:rPr lang="en-US" baseline="0" dirty="0" smtClean="0"/>
              <a:t> </a:t>
            </a:r>
            <a:r>
              <a:rPr lang="en-US" baseline="0" dirty="0" err="1" smtClean="0"/>
              <a:t>MiniPod</a:t>
            </a:r>
            <a:r>
              <a:rPr lang="en-US" baseline="0" dirty="0" smtClean="0"/>
              <a:t> Rx) can be used (the performance may depend on the response of the pin diodes at these wavelengths). The electrical output of </a:t>
            </a:r>
            <a:r>
              <a:rPr lang="en-US" baseline="0" smtClean="0"/>
              <a:t>these array receivers </a:t>
            </a:r>
            <a:r>
              <a:rPr lang="en-US" baseline="0" dirty="0" smtClean="0"/>
              <a:t>can then be returned to the FPGA inputs to complete the loop for BERT testing at an aggregate bit rate of 40 </a:t>
            </a:r>
            <a:r>
              <a:rPr lang="en-US" baseline="0" dirty="0" err="1" smtClean="0"/>
              <a:t>Gbps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9505698-32CB-491C-97D2-5F37B74318A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BD874-581B-40EF-BED8-AB7FADE8802D}" type="datetime1">
              <a:rPr lang="en-US" smtClean="0"/>
              <a:pPr/>
              <a:t>11/28/2011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E6ACA-548F-4D9B-9360-98FDF5D5A904}" type="datetime1">
              <a:rPr lang="en-US" smtClean="0"/>
              <a:pPr/>
              <a:t>11/28/2011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43AC-E812-474F-9598-DDB976CD28E2}" type="datetime1">
              <a:rPr lang="en-US" smtClean="0"/>
              <a:pPr/>
              <a:t>11/28/2011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DE0D3-A4F6-4BC7-8524-B6431E8FA10D}" type="datetime1">
              <a:rPr lang="en-US" smtClean="0"/>
              <a:pPr/>
              <a:t>11/28/2011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F2098-28D1-4027-B8B7-77401B480B60}" type="datetime1">
              <a:rPr lang="en-US" smtClean="0"/>
              <a:pPr/>
              <a:t>11/28/2011</a:t>
            </a:fld>
            <a:endParaRPr lang="en-US"/>
          </a:p>
        </p:txBody>
      </p:sp>
      <p:sp>
        <p:nvSpPr>
          <p:cNvPr id="5" name="Footer Placeholder 4"/>
          <p:cNvSpPr>
            <a:spLocks noGrp="1"/>
          </p:cNvSpPr>
          <p:nvPr>
            <p:ph type="ftr" sz="quarter" idx="11"/>
          </p:nvPr>
        </p:nvSpPr>
        <p:spPr/>
        <p:txBody>
          <a:bodyPr/>
          <a:lstStyle/>
          <a:p>
            <a:r>
              <a:rPr lang="en-US" smtClean="0"/>
              <a:t>ANL/FNAL/UC Optical Links Oct. 25 2011</a:t>
            </a:r>
            <a:endParaRPr lang="en-US"/>
          </a:p>
        </p:txBody>
      </p:sp>
      <p:sp>
        <p:nvSpPr>
          <p:cNvPr id="6" name="Slide Number Placeholder 5"/>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B3B17-45E8-44B8-B81D-798F357F6046}" type="datetime1">
              <a:rPr lang="en-US" smtClean="0"/>
              <a:pPr/>
              <a:t>11/28/2011</a:t>
            </a:fld>
            <a:endParaRPr lang="en-US"/>
          </a:p>
        </p:txBody>
      </p:sp>
      <p:sp>
        <p:nvSpPr>
          <p:cNvPr id="6" name="Footer Placeholder 5"/>
          <p:cNvSpPr>
            <a:spLocks noGrp="1"/>
          </p:cNvSpPr>
          <p:nvPr>
            <p:ph type="ftr" sz="quarter" idx="11"/>
          </p:nvPr>
        </p:nvSpPr>
        <p:spPr/>
        <p:txBody>
          <a:bodyPr/>
          <a:lstStyle/>
          <a:p>
            <a:r>
              <a:rPr lang="en-US" smtClean="0"/>
              <a:t>ANL/FNAL/UC Optical Links Oct. 25 2011</a:t>
            </a:r>
            <a:endParaRPr lang="en-US"/>
          </a:p>
        </p:txBody>
      </p:sp>
      <p:sp>
        <p:nvSpPr>
          <p:cNvPr id="7" name="Slide Number Placeholder 6"/>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D02B55-0E38-49DF-A8BA-3EC658FA1049}" type="datetime1">
              <a:rPr lang="en-US" smtClean="0"/>
              <a:pPr/>
              <a:t>11/28/2011</a:t>
            </a:fld>
            <a:endParaRPr lang="en-US"/>
          </a:p>
        </p:txBody>
      </p:sp>
      <p:sp>
        <p:nvSpPr>
          <p:cNvPr id="8" name="Footer Placeholder 7"/>
          <p:cNvSpPr>
            <a:spLocks noGrp="1"/>
          </p:cNvSpPr>
          <p:nvPr>
            <p:ph type="ftr" sz="quarter" idx="11"/>
          </p:nvPr>
        </p:nvSpPr>
        <p:spPr/>
        <p:txBody>
          <a:bodyPr/>
          <a:lstStyle/>
          <a:p>
            <a:r>
              <a:rPr lang="en-US" smtClean="0"/>
              <a:t>ANL/FNAL/UC Optical Links Oct. 25 2011</a:t>
            </a:r>
            <a:endParaRPr lang="en-US"/>
          </a:p>
        </p:txBody>
      </p:sp>
      <p:sp>
        <p:nvSpPr>
          <p:cNvPr id="9" name="Slide Number Placeholder 8"/>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39A5A-C6BC-4E05-9368-201DA3AA123C}" type="datetime1">
              <a:rPr lang="en-US" smtClean="0"/>
              <a:pPr/>
              <a:t>11/28/2011</a:t>
            </a:fld>
            <a:endParaRPr lang="en-US"/>
          </a:p>
        </p:txBody>
      </p:sp>
      <p:sp>
        <p:nvSpPr>
          <p:cNvPr id="4" name="Footer Placeholder 3"/>
          <p:cNvSpPr>
            <a:spLocks noGrp="1"/>
          </p:cNvSpPr>
          <p:nvPr>
            <p:ph type="ftr" sz="quarter" idx="11"/>
          </p:nvPr>
        </p:nvSpPr>
        <p:spPr/>
        <p:txBody>
          <a:bodyPr/>
          <a:lstStyle/>
          <a:p>
            <a:r>
              <a:rPr lang="en-US" smtClean="0"/>
              <a:t>ANL/FNAL/UC Optical Links Oct. 25 2011</a:t>
            </a:r>
            <a:endParaRPr lang="en-US"/>
          </a:p>
        </p:txBody>
      </p:sp>
      <p:sp>
        <p:nvSpPr>
          <p:cNvPr id="5" name="Slide Number Placeholder 4"/>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67076-2734-4A73-8C29-6F6FA0263977}" type="datetime1">
              <a:rPr lang="en-US" smtClean="0"/>
              <a:pPr/>
              <a:t>11/28/2011</a:t>
            </a:fld>
            <a:endParaRPr lang="en-US"/>
          </a:p>
        </p:txBody>
      </p:sp>
      <p:sp>
        <p:nvSpPr>
          <p:cNvPr id="3" name="Footer Placeholder 2"/>
          <p:cNvSpPr>
            <a:spLocks noGrp="1"/>
          </p:cNvSpPr>
          <p:nvPr>
            <p:ph type="ftr" sz="quarter" idx="11"/>
          </p:nvPr>
        </p:nvSpPr>
        <p:spPr/>
        <p:txBody>
          <a:bodyPr/>
          <a:lstStyle/>
          <a:p>
            <a:r>
              <a:rPr lang="en-US" dirty="0" smtClean="0"/>
              <a:t>ANL/FNAL/UC Optical Links</a:t>
            </a:r>
          </a:p>
          <a:p>
            <a:r>
              <a:rPr lang="en-US" dirty="0" smtClean="0"/>
              <a:t>Oct. 25 2011</a:t>
            </a:r>
            <a:endParaRPr lang="en-US" dirty="0"/>
          </a:p>
        </p:txBody>
      </p:sp>
      <p:sp>
        <p:nvSpPr>
          <p:cNvPr id="4" name="Slide Number Placeholder 3"/>
          <p:cNvSpPr>
            <a:spLocks noGrp="1"/>
          </p:cNvSpPr>
          <p:nvPr>
            <p:ph type="sldNum" sz="quarter" idx="12"/>
          </p:nvPr>
        </p:nvSpPr>
        <p:spPr/>
        <p:txBody>
          <a:bodyPr/>
          <a:lstStyle/>
          <a:p>
            <a:fld id="{A551C9A1-5882-4A94-9015-71E9B6448A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9A79F-5D6B-4850-81FA-2D71603C6117}" type="datetime1">
              <a:rPr lang="en-US" smtClean="0"/>
              <a:pPr/>
              <a:t>11/28/2011</a:t>
            </a:fld>
            <a:endParaRPr lang="en-US"/>
          </a:p>
        </p:txBody>
      </p:sp>
      <p:sp>
        <p:nvSpPr>
          <p:cNvPr id="6" name="Footer Placeholder 5"/>
          <p:cNvSpPr>
            <a:spLocks noGrp="1"/>
          </p:cNvSpPr>
          <p:nvPr>
            <p:ph type="ftr" sz="quarter" idx="11"/>
          </p:nvPr>
        </p:nvSpPr>
        <p:spPr/>
        <p:txBody>
          <a:bodyPr/>
          <a:lstStyle/>
          <a:p>
            <a:r>
              <a:rPr lang="en-US" dirty="0" smtClean="0"/>
              <a:t>ANL/FNAL/UC Optical Links</a:t>
            </a:r>
          </a:p>
          <a:p>
            <a:r>
              <a:rPr lang="en-US" dirty="0" smtClean="0"/>
              <a:t>Oct. 25 2011</a:t>
            </a:r>
            <a:endParaRPr lang="en-US" dirty="0"/>
          </a:p>
        </p:txBody>
      </p:sp>
      <p:sp>
        <p:nvSpPr>
          <p:cNvPr id="7" name="Slide Number Placeholder 6"/>
          <p:cNvSpPr>
            <a:spLocks noGrp="1"/>
          </p:cNvSpPr>
          <p:nvPr>
            <p:ph type="sldNum" sz="quarter" idx="12"/>
          </p:nvPr>
        </p:nvSpPr>
        <p:spPr/>
        <p:txBody>
          <a:bodyPr/>
          <a:lstStyle/>
          <a:p>
            <a:fld id="{B752612E-6782-4EB2-8336-30BAC1B44F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12D1B-5EFF-4B5D-AF8A-3BABEE6EE24B}" type="datetime1">
              <a:rPr lang="en-US" smtClean="0"/>
              <a:pPr/>
              <a:t>11/28/2011</a:t>
            </a:fld>
            <a:endParaRPr lang="en-US"/>
          </a:p>
        </p:txBody>
      </p:sp>
      <p:sp>
        <p:nvSpPr>
          <p:cNvPr id="6" name="Footer Placeholder 5"/>
          <p:cNvSpPr>
            <a:spLocks noGrp="1"/>
          </p:cNvSpPr>
          <p:nvPr>
            <p:ph type="ftr" sz="quarter" idx="11"/>
          </p:nvPr>
        </p:nvSpPr>
        <p:spPr/>
        <p:txBody>
          <a:bodyPr/>
          <a:lstStyle/>
          <a:p>
            <a:r>
              <a:rPr lang="en-US" smtClean="0"/>
              <a:t>ANL/FNAL/UC Optical Links Oct. 25 2011</a:t>
            </a:r>
            <a:endParaRPr lang="en-US"/>
          </a:p>
        </p:txBody>
      </p:sp>
      <p:sp>
        <p:nvSpPr>
          <p:cNvPr id="7" name="Slide Number Placeholder 6"/>
          <p:cNvSpPr>
            <a:spLocks noGrp="1"/>
          </p:cNvSpPr>
          <p:nvPr>
            <p:ph type="sldNum" sz="quarter" idx="12"/>
          </p:nvPr>
        </p:nvSpPr>
        <p:spPr/>
        <p:txBody>
          <a:bodyPr/>
          <a:lstStyle/>
          <a:p>
            <a:fld id="{A551C9A1-5882-4A94-9015-71E9B6448A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11031-A96D-4A0A-9239-0DF37F61F4A7}" type="datetime1">
              <a:rPr lang="en-US" smtClean="0"/>
              <a:pPr/>
              <a:t>11/28/2011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ANL/FNAL/UC Optical Links Oct. 25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1C9A1-5882-4A94-9015-71E9B6448A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635" y="1752600"/>
            <a:ext cx="7800405" cy="3293209"/>
          </a:xfrm>
          <a:prstGeom prst="rect">
            <a:avLst/>
          </a:prstGeom>
          <a:noFill/>
        </p:spPr>
        <p:txBody>
          <a:bodyPr wrap="none" rtlCol="0">
            <a:spAutoFit/>
          </a:bodyPr>
          <a:lstStyle/>
          <a:p>
            <a:pPr algn="ctr"/>
            <a:r>
              <a:rPr lang="en-US" sz="3200" dirty="0" smtClean="0"/>
              <a:t>Optical Communications for HL-LHC detectors</a:t>
            </a:r>
          </a:p>
          <a:p>
            <a:pPr algn="ctr"/>
            <a:endParaRPr lang="en-US" sz="3200" dirty="0" smtClean="0"/>
          </a:p>
          <a:p>
            <a:pPr algn="ctr"/>
            <a:r>
              <a:rPr lang="en-US" sz="2400" dirty="0" smtClean="0"/>
              <a:t>ANL/FNAL/UC/VWS Meeting</a:t>
            </a:r>
          </a:p>
          <a:p>
            <a:pPr algn="ctr"/>
            <a:r>
              <a:rPr lang="en-US" sz="2400" dirty="0" smtClean="0"/>
              <a:t>Nov.  28, 2011</a:t>
            </a:r>
          </a:p>
          <a:p>
            <a:pPr algn="ctr"/>
            <a:endParaRPr lang="en-US" sz="2400" dirty="0" smtClean="0"/>
          </a:p>
          <a:p>
            <a:pPr algn="ctr"/>
            <a:r>
              <a:rPr lang="en-US" sz="2400" dirty="0" smtClean="0"/>
              <a:t>Alan Prosser</a:t>
            </a:r>
          </a:p>
          <a:p>
            <a:pPr algn="ctr"/>
            <a:r>
              <a:rPr lang="en-US" sz="2400" dirty="0" smtClean="0"/>
              <a:t>CD/ESE</a:t>
            </a:r>
          </a:p>
          <a:p>
            <a:pPr algn="ctr"/>
            <a:r>
              <a:rPr lang="en-US" sz="2400" dirty="0" smtClean="0"/>
              <a:t>Fermilab</a:t>
            </a:r>
          </a:p>
        </p:txBody>
      </p:sp>
      <p:sp>
        <p:nvSpPr>
          <p:cNvPr id="3" name="Slide Number Placeholder 2"/>
          <p:cNvSpPr>
            <a:spLocks noGrp="1"/>
          </p:cNvSpPr>
          <p:nvPr>
            <p:ph type="sldNum" sz="quarter" idx="12"/>
          </p:nvPr>
        </p:nvSpPr>
        <p:spPr/>
        <p:txBody>
          <a:bodyPr/>
          <a:lstStyle/>
          <a:p>
            <a:fld id="{A551C9A1-5882-4A94-9015-71E9B6448A52}"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p:cNvPicPr>
            <a:picLocks noChangeAspect="1" noChangeArrowheads="1"/>
          </p:cNvPicPr>
          <p:nvPr/>
        </p:nvPicPr>
        <p:blipFill>
          <a:blip r:embed="rId3" cstate="print"/>
          <a:srcRect/>
          <a:stretch>
            <a:fillRect/>
          </a:stretch>
        </p:blipFill>
        <p:spPr bwMode="auto">
          <a:xfrm>
            <a:off x="1905000" y="914400"/>
            <a:ext cx="1066800" cy="705543"/>
          </a:xfrm>
          <a:prstGeom prst="rect">
            <a:avLst/>
          </a:prstGeom>
          <a:noFill/>
          <a:ln w="9525">
            <a:noFill/>
            <a:miter lim="800000"/>
            <a:headEnd/>
            <a:tailEnd/>
          </a:ln>
        </p:spPr>
      </p:pic>
      <p:sp>
        <p:nvSpPr>
          <p:cNvPr id="16" name="Content Placeholder 2"/>
          <p:cNvSpPr txBox="1">
            <a:spLocks/>
          </p:cNvSpPr>
          <p:nvPr/>
        </p:nvSpPr>
        <p:spPr bwMode="auto">
          <a:xfrm>
            <a:off x="990600" y="3886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1600" dirty="0" smtClean="0"/>
              <a:t>MZM x 4 (40 sq mm target)</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a:xfrm>
            <a:off x="1807505" y="0"/>
            <a:ext cx="5485797" cy="1077218"/>
          </a:xfrm>
          <a:prstGeom prst="rect">
            <a:avLst/>
          </a:prstGeom>
          <a:noFill/>
        </p:spPr>
        <p:txBody>
          <a:bodyPr wrap="none" rtlCol="0">
            <a:spAutoFit/>
          </a:bodyPr>
          <a:lstStyle/>
          <a:p>
            <a:pPr algn="ctr"/>
            <a:r>
              <a:rPr lang="en-US" sz="3200" dirty="0" smtClean="0"/>
              <a:t>FNAL CWDM Modulator System</a:t>
            </a:r>
          </a:p>
          <a:p>
            <a:pPr algn="ctr"/>
            <a:endParaRPr lang="en-US" sz="3200" dirty="0"/>
          </a:p>
        </p:txBody>
      </p:sp>
      <p:sp>
        <p:nvSpPr>
          <p:cNvPr id="18" name="TextBox 17"/>
          <p:cNvSpPr txBox="1"/>
          <p:nvPr/>
        </p:nvSpPr>
        <p:spPr>
          <a:xfrm>
            <a:off x="304800" y="4343400"/>
            <a:ext cx="8035405" cy="2554545"/>
          </a:xfrm>
          <a:prstGeom prst="rect">
            <a:avLst/>
          </a:prstGeom>
          <a:noFill/>
        </p:spPr>
        <p:txBody>
          <a:bodyPr wrap="none" rtlCol="0">
            <a:spAutoFit/>
          </a:bodyPr>
          <a:lstStyle/>
          <a:p>
            <a:r>
              <a:rPr lang="en-US" sz="1600" dirty="0" smtClean="0"/>
              <a:t>40 </a:t>
            </a:r>
            <a:r>
              <a:rPr lang="en-US" sz="1600" dirty="0" err="1" smtClean="0"/>
              <a:t>Gbps</a:t>
            </a:r>
            <a:r>
              <a:rPr lang="en-US" sz="1600" dirty="0" smtClean="0"/>
              <a:t> line rates are a challenge (design, testing, costs)</a:t>
            </a:r>
          </a:p>
          <a:p>
            <a:endParaRPr lang="en-US" sz="1600" dirty="0" smtClean="0"/>
          </a:p>
          <a:p>
            <a:r>
              <a:rPr lang="en-US" sz="1600" dirty="0" smtClean="0"/>
              <a:t>Solution – Combine MZ Modulators (4) with Coarse Wavelength Division Multiplexing (CWDM)</a:t>
            </a:r>
          </a:p>
          <a:p>
            <a:endParaRPr lang="en-US" sz="1600" dirty="0" smtClean="0"/>
          </a:p>
          <a:p>
            <a:r>
              <a:rPr lang="en-US" sz="1600" dirty="0" smtClean="0"/>
              <a:t>10 </a:t>
            </a:r>
            <a:r>
              <a:rPr lang="en-US" sz="1600" dirty="0" err="1" smtClean="0"/>
              <a:t>Gbps</a:t>
            </a:r>
            <a:r>
              <a:rPr lang="en-US" sz="1600" dirty="0" smtClean="0"/>
              <a:t> line rates can be tested with our current equipment</a:t>
            </a:r>
          </a:p>
          <a:p>
            <a:endParaRPr lang="en-US" sz="1600" dirty="0" smtClean="0"/>
          </a:p>
          <a:p>
            <a:r>
              <a:rPr lang="en-US" sz="1600" dirty="0" smtClean="0"/>
              <a:t>Use of multiple line wavelengths and modulators reduces single point of failure issues</a:t>
            </a:r>
          </a:p>
          <a:p>
            <a:endParaRPr lang="en-US" sz="1600" dirty="0" smtClean="0"/>
          </a:p>
          <a:p>
            <a:r>
              <a:rPr lang="en-US" sz="1600" dirty="0" smtClean="0"/>
              <a:t>Wavelength implicitly encodes address of data source</a:t>
            </a:r>
          </a:p>
          <a:p>
            <a:endParaRPr lang="en-US" sz="1600" dirty="0" smtClean="0"/>
          </a:p>
        </p:txBody>
      </p:sp>
      <p:sp>
        <p:nvSpPr>
          <p:cNvPr id="19" name="Content Placeholder 2"/>
          <p:cNvSpPr txBox="1">
            <a:spLocks/>
          </p:cNvSpPr>
          <p:nvPr/>
        </p:nvSpPr>
        <p:spPr bwMode="auto">
          <a:xfrm>
            <a:off x="4419600" y="1828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4"/>
          <p:cNvPicPr>
            <a:picLocks noChangeAspect="1" noChangeArrowheads="1"/>
          </p:cNvPicPr>
          <p:nvPr/>
        </p:nvPicPr>
        <p:blipFill>
          <a:blip r:embed="rId3" cstate="print"/>
          <a:srcRect/>
          <a:stretch>
            <a:fillRect/>
          </a:stretch>
        </p:blipFill>
        <p:spPr bwMode="auto">
          <a:xfrm>
            <a:off x="1905000" y="1676400"/>
            <a:ext cx="1066800" cy="705543"/>
          </a:xfrm>
          <a:prstGeom prst="rect">
            <a:avLst/>
          </a:prstGeom>
          <a:noFill/>
          <a:ln w="9525">
            <a:noFill/>
            <a:miter lim="800000"/>
            <a:headEnd/>
            <a:tailEnd/>
          </a:ln>
        </p:spPr>
      </p:pic>
      <p:pic>
        <p:nvPicPr>
          <p:cNvPr id="21" name="Picture 14"/>
          <p:cNvPicPr>
            <a:picLocks noChangeAspect="1" noChangeArrowheads="1"/>
          </p:cNvPicPr>
          <p:nvPr/>
        </p:nvPicPr>
        <p:blipFill>
          <a:blip r:embed="rId3" cstate="print"/>
          <a:srcRect/>
          <a:stretch>
            <a:fillRect/>
          </a:stretch>
        </p:blipFill>
        <p:spPr bwMode="auto">
          <a:xfrm>
            <a:off x="1905000" y="2438400"/>
            <a:ext cx="1066800" cy="705543"/>
          </a:xfrm>
          <a:prstGeom prst="rect">
            <a:avLst/>
          </a:prstGeom>
          <a:noFill/>
          <a:ln w="9525">
            <a:noFill/>
            <a:miter lim="800000"/>
            <a:headEnd/>
            <a:tailEnd/>
          </a:ln>
        </p:spPr>
      </p:pic>
      <p:pic>
        <p:nvPicPr>
          <p:cNvPr id="22" name="Picture 14"/>
          <p:cNvPicPr>
            <a:picLocks noChangeAspect="1" noChangeArrowheads="1"/>
          </p:cNvPicPr>
          <p:nvPr/>
        </p:nvPicPr>
        <p:blipFill>
          <a:blip r:embed="rId3" cstate="print"/>
          <a:srcRect/>
          <a:stretch>
            <a:fillRect/>
          </a:stretch>
        </p:blipFill>
        <p:spPr bwMode="auto">
          <a:xfrm>
            <a:off x="1905000" y="3200400"/>
            <a:ext cx="1066800" cy="705543"/>
          </a:xfrm>
          <a:prstGeom prst="rect">
            <a:avLst/>
          </a:prstGeom>
          <a:noFill/>
          <a:ln w="9525">
            <a:noFill/>
            <a:miter lim="800000"/>
            <a:headEnd/>
            <a:tailEnd/>
          </a:ln>
        </p:spPr>
      </p:pic>
      <p:pic>
        <p:nvPicPr>
          <p:cNvPr id="23" name="Picture 22" descr="IMG_1803.JPG"/>
          <p:cNvPicPr>
            <a:picLocks noChangeAspect="1"/>
          </p:cNvPicPr>
          <p:nvPr/>
        </p:nvPicPr>
        <p:blipFill>
          <a:blip r:embed="rId4" cstate="print"/>
          <a:stretch>
            <a:fillRect/>
          </a:stretch>
        </p:blipFill>
        <p:spPr>
          <a:xfrm>
            <a:off x="5257800" y="1143000"/>
            <a:ext cx="3454400" cy="2590800"/>
          </a:xfrm>
          <a:prstGeom prst="rect">
            <a:avLst/>
          </a:prstGeom>
        </p:spPr>
      </p:pic>
      <p:sp>
        <p:nvSpPr>
          <p:cNvPr id="24" name="Content Placeholder 2"/>
          <p:cNvSpPr txBox="1">
            <a:spLocks/>
          </p:cNvSpPr>
          <p:nvPr/>
        </p:nvSpPr>
        <p:spPr bwMode="auto">
          <a:xfrm>
            <a:off x="3962400" y="1981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44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4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4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Content Placeholder 2"/>
          <p:cNvSpPr txBox="1">
            <a:spLocks/>
          </p:cNvSpPr>
          <p:nvPr/>
        </p:nvSpPr>
        <p:spPr bwMode="auto">
          <a:xfrm>
            <a:off x="58674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1600" dirty="0" smtClean="0"/>
              <a:t>COTS CWDM Components</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11</a:t>
            </a:fld>
            <a:endParaRPr lang="en-US" dirty="0"/>
          </a:p>
        </p:txBody>
      </p:sp>
      <p:pic>
        <p:nvPicPr>
          <p:cNvPr id="1026" name="Picture 2" descr="VWS facility 3"/>
          <p:cNvPicPr>
            <a:picLocks noChangeAspect="1" noChangeArrowheads="1"/>
          </p:cNvPicPr>
          <p:nvPr/>
        </p:nvPicPr>
        <p:blipFill>
          <a:blip r:embed="rId2" cstate="print"/>
          <a:srcRect/>
          <a:stretch>
            <a:fillRect/>
          </a:stretch>
        </p:blipFill>
        <p:spPr bwMode="auto">
          <a:xfrm>
            <a:off x="2438400" y="914400"/>
            <a:ext cx="4114800" cy="3091467"/>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Vega Wave</a:t>
            </a:r>
            <a:r>
              <a:rPr kumimoji="0" lang="en-US" sz="2800" b="0" i="0" u="none" strike="noStrike" kern="1200" cap="none" spc="0" normalizeH="0" noProof="0" dirty="0" smtClean="0">
                <a:ln>
                  <a:noFill/>
                </a:ln>
                <a:solidFill>
                  <a:schemeClr val="tx1"/>
                </a:solidFill>
                <a:effectLst/>
                <a:uLnTx/>
                <a:uFillTx/>
                <a:latin typeface="+mj-lt"/>
                <a:ea typeface="+mj-ea"/>
                <a:cs typeface="+mj-cs"/>
              </a:rPr>
              <a:t> Systems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aseline="0" dirty="0" smtClean="0">
                <a:latin typeface="+mj-lt"/>
                <a:ea typeface="+mj-ea"/>
                <a:cs typeface="+mj-cs"/>
              </a:rPr>
              <a:t>Fabrication</a:t>
            </a:r>
            <a:r>
              <a:rPr lang="en-US" sz="2800" dirty="0" smtClean="0">
                <a:latin typeface="+mj-lt"/>
                <a:ea typeface="+mj-ea"/>
                <a:cs typeface="+mj-cs"/>
              </a:rPr>
              <a:t> and Device Characterization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457200" y="4038600"/>
            <a:ext cx="8686800" cy="33528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Designs and manufactures fiber optic devices and optical links for communications.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Two PhDs, 3 technicians,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5000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sf</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facility with 2000sf Class 1000 clean room for semiconductor fabrication and packaging.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Semiconductor component and system test capability from DC-50GHz</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Capabilities:  Compound Semiconductor components and subsystems.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Laser diodes (850nm, 1300nm, 1550nm): high power and single mode.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Photodetectors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photovoltaics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(p-</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-n, APD)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Silicon Optical Benches (Si v-grooves)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Fiber optic amplifiers/Fiber Lasers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Transceivers</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12</a:t>
            </a:fld>
            <a:endParaRPr lang="en-US" dirty="0"/>
          </a:p>
        </p:txBody>
      </p:sp>
      <p:sp>
        <p:nvSpPr>
          <p:cNvPr id="3" name="TextBox 2"/>
          <p:cNvSpPr txBox="1"/>
          <p:nvPr/>
        </p:nvSpPr>
        <p:spPr>
          <a:xfrm>
            <a:off x="2971800" y="2438400"/>
            <a:ext cx="1235403" cy="369332"/>
          </a:xfrm>
          <a:prstGeom prst="rect">
            <a:avLst/>
          </a:prstGeom>
          <a:noFill/>
        </p:spPr>
        <p:txBody>
          <a:bodyPr wrap="none" rtlCol="0">
            <a:spAutoFit/>
          </a:bodyPr>
          <a:lstStyle/>
          <a:p>
            <a:r>
              <a:rPr lang="en-US" dirty="0" smtClean="0"/>
              <a:t>Extra slides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F7C1010-16DA-4432-A30D-2C2775855541}" type="slidenum">
              <a:rPr lang="en-US"/>
              <a:pPr/>
              <a:t>13</a:t>
            </a:fld>
            <a:endParaRPr lang="en-US"/>
          </a:p>
        </p:txBody>
      </p:sp>
      <p:pic>
        <p:nvPicPr>
          <p:cNvPr id="4" name="Picture 3" descr="IMG_2028.JPG"/>
          <p:cNvPicPr>
            <a:picLocks noChangeAspect="1"/>
          </p:cNvPicPr>
          <p:nvPr/>
        </p:nvPicPr>
        <p:blipFill>
          <a:blip r:embed="rId3" cstate="print"/>
          <a:stretch>
            <a:fillRect/>
          </a:stretch>
        </p:blipFill>
        <p:spPr>
          <a:xfrm>
            <a:off x="1066800" y="3352800"/>
            <a:ext cx="2209800" cy="1552833"/>
          </a:xfrm>
          <a:prstGeom prst="rect">
            <a:avLst/>
          </a:prstGeom>
        </p:spPr>
      </p:pic>
      <p:pic>
        <p:nvPicPr>
          <p:cNvPr id="6" name="Picture 5" descr="IMG_2030.JPG"/>
          <p:cNvPicPr>
            <a:picLocks noChangeAspect="1"/>
          </p:cNvPicPr>
          <p:nvPr/>
        </p:nvPicPr>
        <p:blipFill>
          <a:blip r:embed="rId4" cstate="print"/>
          <a:stretch>
            <a:fillRect/>
          </a:stretch>
        </p:blipFill>
        <p:spPr>
          <a:xfrm>
            <a:off x="1066801" y="1066800"/>
            <a:ext cx="2196611" cy="1723109"/>
          </a:xfrm>
          <a:prstGeom prst="rect">
            <a:avLst/>
          </a:prstGeom>
        </p:spPr>
      </p:pic>
      <p:pic>
        <p:nvPicPr>
          <p:cNvPr id="7" name="Picture 6" descr="OMA_ER_Front_Panel.jpg"/>
          <p:cNvPicPr>
            <a:picLocks noChangeAspect="1"/>
          </p:cNvPicPr>
          <p:nvPr/>
        </p:nvPicPr>
        <p:blipFill>
          <a:blip r:embed="rId5" cstate="print"/>
          <a:stretch>
            <a:fillRect/>
          </a:stretch>
        </p:blipFill>
        <p:spPr>
          <a:xfrm>
            <a:off x="5334001" y="1143000"/>
            <a:ext cx="1801999" cy="1634369"/>
          </a:xfrm>
          <a:prstGeom prst="rect">
            <a:avLst/>
          </a:prstGeom>
        </p:spPr>
      </p:pic>
      <p:sp>
        <p:nvSpPr>
          <p:cNvPr id="8" name="Text Box 3"/>
          <p:cNvSpPr txBox="1">
            <a:spLocks noChangeArrowheads="1"/>
          </p:cNvSpPr>
          <p:nvPr/>
        </p:nvSpPr>
        <p:spPr bwMode="auto">
          <a:xfrm>
            <a:off x="716804" y="680120"/>
            <a:ext cx="2039815" cy="317500"/>
          </a:xfrm>
          <a:prstGeom prst="rect">
            <a:avLst/>
          </a:prstGeom>
          <a:noFill/>
          <a:ln w="9525">
            <a:noFill/>
            <a:round/>
            <a:headEnd/>
            <a:tailEnd/>
          </a:ln>
        </p:spPr>
        <p:txBody>
          <a:bodyPr wrap="none" lIns="90000" tIns="5904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latin typeface="Calibri" pitchFamily="34" charset="0"/>
              </a:rPr>
              <a:t>Digital Signal Analyzer (Eye Patterns, Jitter)</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latin typeface="Calibri" pitchFamily="34" charset="0"/>
            </a:endParaRPr>
          </a:p>
        </p:txBody>
      </p:sp>
      <p:sp>
        <p:nvSpPr>
          <p:cNvPr id="9" name="Text Box 3"/>
          <p:cNvSpPr txBox="1">
            <a:spLocks noChangeArrowheads="1"/>
          </p:cNvSpPr>
          <p:nvPr/>
        </p:nvSpPr>
        <p:spPr bwMode="auto">
          <a:xfrm>
            <a:off x="4904346" y="680120"/>
            <a:ext cx="2039815" cy="317500"/>
          </a:xfrm>
          <a:prstGeom prst="rect">
            <a:avLst/>
          </a:prstGeom>
          <a:noFill/>
          <a:ln w="9525">
            <a:noFill/>
            <a:round/>
            <a:headEnd/>
            <a:tailEnd/>
          </a:ln>
        </p:spPr>
        <p:txBody>
          <a:bodyPr wrap="none" lIns="90000" tIns="5904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smtClean="0">
                <a:solidFill>
                  <a:srgbClr val="000000"/>
                </a:solidFill>
                <a:latin typeface="Calibri" pitchFamily="34" charset="0"/>
              </a:rPr>
              <a:t>Labview</a:t>
            </a:r>
            <a:r>
              <a:rPr lang="en-US" sz="1400" dirty="0" smtClean="0">
                <a:solidFill>
                  <a:srgbClr val="000000"/>
                </a:solidFill>
                <a:latin typeface="Calibri" pitchFamily="34" charset="0"/>
              </a:rPr>
              <a:t> VIs (Histogram Analysis)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latin typeface="Calibri" pitchFamily="34" charset="0"/>
            </a:endParaRPr>
          </a:p>
        </p:txBody>
      </p:sp>
      <p:sp>
        <p:nvSpPr>
          <p:cNvPr id="10" name="Text Box 3"/>
          <p:cNvSpPr txBox="1">
            <a:spLocks noChangeArrowheads="1"/>
          </p:cNvSpPr>
          <p:nvPr/>
        </p:nvSpPr>
        <p:spPr bwMode="auto">
          <a:xfrm>
            <a:off x="609600" y="3048000"/>
            <a:ext cx="2039815" cy="317500"/>
          </a:xfrm>
          <a:prstGeom prst="rect">
            <a:avLst/>
          </a:prstGeom>
          <a:noFill/>
          <a:ln w="9525">
            <a:noFill/>
            <a:round/>
            <a:headEnd/>
            <a:tailEnd/>
          </a:ln>
        </p:spPr>
        <p:txBody>
          <a:bodyPr wrap="none" lIns="90000" tIns="5904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latin typeface="Calibri" pitchFamily="34" charset="0"/>
              </a:rPr>
              <a:t>Variable Optical Attenuators (Sensitivity Analysis)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latin typeface="Calibri" pitchFamily="34" charset="0"/>
            </a:endParaRPr>
          </a:p>
        </p:txBody>
      </p:sp>
      <p:sp>
        <p:nvSpPr>
          <p:cNvPr id="11" name="TextBox 10"/>
          <p:cNvSpPr txBox="1"/>
          <p:nvPr/>
        </p:nvSpPr>
        <p:spPr>
          <a:xfrm>
            <a:off x="1600200" y="0"/>
            <a:ext cx="6244658" cy="584775"/>
          </a:xfrm>
          <a:prstGeom prst="rect">
            <a:avLst/>
          </a:prstGeom>
          <a:noFill/>
        </p:spPr>
        <p:txBody>
          <a:bodyPr wrap="none" rtlCol="0">
            <a:spAutoFit/>
          </a:bodyPr>
          <a:lstStyle/>
          <a:p>
            <a:pPr algn="ctr"/>
            <a:r>
              <a:rPr lang="en-US" sz="3200" dirty="0" smtClean="0"/>
              <a:t>FNAL Optical Test and Measurement</a:t>
            </a:r>
            <a:endParaRPr lang="en-US" sz="3200" dirty="0"/>
          </a:p>
        </p:txBody>
      </p:sp>
      <p:pic>
        <p:nvPicPr>
          <p:cNvPr id="13" name="Picture 12" descr="Stratix_IV 3.JPG"/>
          <p:cNvPicPr>
            <a:picLocks noChangeAspect="1"/>
          </p:cNvPicPr>
          <p:nvPr/>
        </p:nvPicPr>
        <p:blipFill>
          <a:blip r:embed="rId6" cstate="print"/>
          <a:stretch>
            <a:fillRect/>
          </a:stretch>
        </p:blipFill>
        <p:spPr>
          <a:xfrm>
            <a:off x="5334000" y="3429000"/>
            <a:ext cx="2763621" cy="1600200"/>
          </a:xfrm>
          <a:prstGeom prst="rect">
            <a:avLst/>
          </a:prstGeom>
        </p:spPr>
      </p:pic>
      <p:sp>
        <p:nvSpPr>
          <p:cNvPr id="14" name="Text Box 3"/>
          <p:cNvSpPr txBox="1">
            <a:spLocks noChangeArrowheads="1"/>
          </p:cNvSpPr>
          <p:nvPr/>
        </p:nvSpPr>
        <p:spPr bwMode="auto">
          <a:xfrm>
            <a:off x="5257801" y="3048000"/>
            <a:ext cx="2039815" cy="317500"/>
          </a:xfrm>
          <a:prstGeom prst="rect">
            <a:avLst/>
          </a:prstGeom>
          <a:noFill/>
          <a:ln w="9525">
            <a:noFill/>
            <a:round/>
            <a:headEnd/>
            <a:tailEnd/>
          </a:ln>
        </p:spPr>
        <p:txBody>
          <a:bodyPr wrap="none" lIns="90000" tIns="5904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latin typeface="Calibri" pitchFamily="34" charset="0"/>
              </a:rPr>
              <a:t>FPGA Signal Integrity Kit (BERT, PRBS Generation)</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latin typeface="Calibri" pitchFamily="34" charset="0"/>
            </a:endParaRPr>
          </a:p>
        </p:txBody>
      </p:sp>
      <p:pic>
        <p:nvPicPr>
          <p:cNvPr id="15" name="Picture 14" descr="IMG_2127.JPG"/>
          <p:cNvPicPr>
            <a:picLocks noChangeAspect="1"/>
          </p:cNvPicPr>
          <p:nvPr/>
        </p:nvPicPr>
        <p:blipFill>
          <a:blip r:embed="rId7" cstate="print"/>
          <a:stretch>
            <a:fillRect/>
          </a:stretch>
        </p:blipFill>
        <p:spPr>
          <a:xfrm>
            <a:off x="2932584" y="5029200"/>
            <a:ext cx="1596733" cy="1568135"/>
          </a:xfrm>
          <a:prstGeom prst="rect">
            <a:avLst/>
          </a:prstGeom>
        </p:spPr>
      </p:pic>
      <p:pic>
        <p:nvPicPr>
          <p:cNvPr id="16" name="Picture 15" descr="IMG_2125.JPG"/>
          <p:cNvPicPr>
            <a:picLocks noChangeAspect="1"/>
          </p:cNvPicPr>
          <p:nvPr/>
        </p:nvPicPr>
        <p:blipFill>
          <a:blip r:embed="rId8" cstate="print"/>
          <a:stretch>
            <a:fillRect/>
          </a:stretch>
        </p:blipFill>
        <p:spPr>
          <a:xfrm>
            <a:off x="4876800" y="5029200"/>
            <a:ext cx="1622814" cy="1584176"/>
          </a:xfrm>
          <a:prstGeom prst="rect">
            <a:avLst/>
          </a:prstGeom>
        </p:spPr>
      </p:pic>
      <p:sp>
        <p:nvSpPr>
          <p:cNvPr id="17" name="Text Box 3"/>
          <p:cNvSpPr txBox="1">
            <a:spLocks noChangeArrowheads="1"/>
          </p:cNvSpPr>
          <p:nvPr/>
        </p:nvSpPr>
        <p:spPr bwMode="auto">
          <a:xfrm>
            <a:off x="152400" y="5410200"/>
            <a:ext cx="3200400" cy="762000"/>
          </a:xfrm>
          <a:prstGeom prst="rect">
            <a:avLst/>
          </a:prstGeom>
          <a:noFill/>
          <a:ln w="9525">
            <a:noFill/>
            <a:round/>
            <a:headEnd/>
            <a:tailEnd/>
          </a:ln>
        </p:spPr>
        <p:txBody>
          <a:bodyPr wrap="none" lIns="90000" tIns="5904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alibri" pitchFamily="34" charset="0"/>
              </a:rPr>
              <a:t>High Speed Optical Component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alibri" pitchFamily="34" charset="0"/>
              </a:rPr>
              <a:t> PCB Design</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74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574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1295400"/>
            <a:ext cx="9144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0" y="1295400"/>
            <a:ext cx="9144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12954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19812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 y="26670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 y="3352800"/>
            <a:ext cx="838200"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34200" y="1295400"/>
            <a:ext cx="8382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 y="1295400"/>
            <a:ext cx="737702" cy="276999"/>
          </a:xfrm>
          <a:prstGeom prst="rect">
            <a:avLst/>
          </a:prstGeom>
          <a:noFill/>
        </p:spPr>
        <p:txBody>
          <a:bodyPr wrap="none" rtlCol="0">
            <a:spAutoFit/>
          </a:bodyPr>
          <a:lstStyle/>
          <a:p>
            <a:r>
              <a:rPr lang="en-US" sz="1200" dirty="0" smtClean="0"/>
              <a:t>1470 nm</a:t>
            </a:r>
            <a:endParaRPr lang="en-US" sz="1200" dirty="0"/>
          </a:p>
        </p:txBody>
      </p:sp>
      <p:sp>
        <p:nvSpPr>
          <p:cNvPr id="29" name="TextBox 28"/>
          <p:cNvSpPr txBox="1"/>
          <p:nvPr/>
        </p:nvSpPr>
        <p:spPr>
          <a:xfrm>
            <a:off x="457200" y="1981200"/>
            <a:ext cx="737702" cy="276999"/>
          </a:xfrm>
          <a:prstGeom prst="rect">
            <a:avLst/>
          </a:prstGeom>
          <a:noFill/>
        </p:spPr>
        <p:txBody>
          <a:bodyPr wrap="none" rtlCol="0">
            <a:spAutoFit/>
          </a:bodyPr>
          <a:lstStyle/>
          <a:p>
            <a:r>
              <a:rPr lang="en-US" sz="1200" dirty="0" smtClean="0"/>
              <a:t>1490 nm</a:t>
            </a:r>
            <a:endParaRPr lang="en-US" sz="1200" dirty="0"/>
          </a:p>
        </p:txBody>
      </p:sp>
      <p:sp>
        <p:nvSpPr>
          <p:cNvPr id="30" name="TextBox 29"/>
          <p:cNvSpPr txBox="1"/>
          <p:nvPr/>
        </p:nvSpPr>
        <p:spPr>
          <a:xfrm>
            <a:off x="457200" y="2667000"/>
            <a:ext cx="737702" cy="276999"/>
          </a:xfrm>
          <a:prstGeom prst="rect">
            <a:avLst/>
          </a:prstGeom>
          <a:noFill/>
        </p:spPr>
        <p:txBody>
          <a:bodyPr wrap="none" rtlCol="0">
            <a:spAutoFit/>
          </a:bodyPr>
          <a:lstStyle/>
          <a:p>
            <a:r>
              <a:rPr lang="en-US" sz="1200" dirty="0" smtClean="0"/>
              <a:t>1510 nm</a:t>
            </a:r>
            <a:endParaRPr lang="en-US" sz="1200" dirty="0"/>
          </a:p>
        </p:txBody>
      </p:sp>
      <p:sp>
        <p:nvSpPr>
          <p:cNvPr id="31" name="TextBox 30"/>
          <p:cNvSpPr txBox="1"/>
          <p:nvPr/>
        </p:nvSpPr>
        <p:spPr>
          <a:xfrm>
            <a:off x="457200" y="3352800"/>
            <a:ext cx="737702" cy="276999"/>
          </a:xfrm>
          <a:prstGeom prst="rect">
            <a:avLst/>
          </a:prstGeom>
          <a:noFill/>
        </p:spPr>
        <p:txBody>
          <a:bodyPr wrap="none" rtlCol="0">
            <a:spAutoFit/>
          </a:bodyPr>
          <a:lstStyle/>
          <a:p>
            <a:r>
              <a:rPr lang="en-US" sz="1200" dirty="0" smtClean="0"/>
              <a:t>1530 nm</a:t>
            </a:r>
            <a:endParaRPr lang="en-US" sz="1200" dirty="0"/>
          </a:p>
        </p:txBody>
      </p:sp>
      <p:sp>
        <p:nvSpPr>
          <p:cNvPr id="32" name="TextBox 31"/>
          <p:cNvSpPr txBox="1"/>
          <p:nvPr/>
        </p:nvSpPr>
        <p:spPr>
          <a:xfrm>
            <a:off x="457200" y="914400"/>
            <a:ext cx="670055" cy="276999"/>
          </a:xfrm>
          <a:prstGeom prst="rect">
            <a:avLst/>
          </a:prstGeom>
          <a:noFill/>
        </p:spPr>
        <p:txBody>
          <a:bodyPr wrap="none" rtlCol="0">
            <a:spAutoFit/>
          </a:bodyPr>
          <a:lstStyle/>
          <a:p>
            <a:r>
              <a:rPr lang="en-US" sz="1200" dirty="0" smtClean="0"/>
              <a:t>SFP (</a:t>
            </a:r>
            <a:r>
              <a:rPr lang="en-US" sz="1200" dirty="0" err="1" smtClean="0"/>
              <a:t>Tx</a:t>
            </a:r>
            <a:r>
              <a:rPr lang="en-US" sz="1200" dirty="0" smtClean="0"/>
              <a:t>)</a:t>
            </a:r>
            <a:endParaRPr lang="en-US" sz="1200" dirty="0"/>
          </a:p>
        </p:txBody>
      </p:sp>
      <p:sp>
        <p:nvSpPr>
          <p:cNvPr id="33" name="TextBox 32"/>
          <p:cNvSpPr txBox="1"/>
          <p:nvPr/>
        </p:nvSpPr>
        <p:spPr>
          <a:xfrm>
            <a:off x="2057400" y="3352800"/>
            <a:ext cx="878959" cy="276999"/>
          </a:xfrm>
          <a:prstGeom prst="rect">
            <a:avLst/>
          </a:prstGeom>
          <a:noFill/>
        </p:spPr>
        <p:txBody>
          <a:bodyPr wrap="none" rtlCol="0">
            <a:spAutoFit/>
          </a:bodyPr>
          <a:lstStyle/>
          <a:p>
            <a:r>
              <a:rPr lang="en-US" sz="1200" dirty="0" smtClean="0"/>
              <a:t>COTS MZM</a:t>
            </a:r>
            <a:endParaRPr lang="en-US" sz="1200" dirty="0"/>
          </a:p>
        </p:txBody>
      </p:sp>
      <p:sp>
        <p:nvSpPr>
          <p:cNvPr id="34" name="TextBox 33"/>
          <p:cNvSpPr txBox="1"/>
          <p:nvPr/>
        </p:nvSpPr>
        <p:spPr>
          <a:xfrm>
            <a:off x="2057400" y="2667000"/>
            <a:ext cx="878959" cy="276999"/>
          </a:xfrm>
          <a:prstGeom prst="rect">
            <a:avLst/>
          </a:prstGeom>
          <a:noFill/>
        </p:spPr>
        <p:txBody>
          <a:bodyPr wrap="none" rtlCol="0">
            <a:spAutoFit/>
          </a:bodyPr>
          <a:lstStyle/>
          <a:p>
            <a:r>
              <a:rPr lang="en-US" sz="1200" dirty="0" smtClean="0"/>
              <a:t>COTS MZM</a:t>
            </a:r>
            <a:endParaRPr lang="en-US" sz="1200" dirty="0"/>
          </a:p>
        </p:txBody>
      </p:sp>
      <p:sp>
        <p:nvSpPr>
          <p:cNvPr id="35" name="TextBox 34"/>
          <p:cNvSpPr txBox="1"/>
          <p:nvPr/>
        </p:nvSpPr>
        <p:spPr>
          <a:xfrm>
            <a:off x="2057400" y="1981200"/>
            <a:ext cx="878959" cy="276999"/>
          </a:xfrm>
          <a:prstGeom prst="rect">
            <a:avLst/>
          </a:prstGeom>
          <a:noFill/>
        </p:spPr>
        <p:txBody>
          <a:bodyPr wrap="none" rtlCol="0">
            <a:spAutoFit/>
          </a:bodyPr>
          <a:lstStyle/>
          <a:p>
            <a:r>
              <a:rPr lang="en-US" sz="1200" dirty="0" smtClean="0"/>
              <a:t>COTS MZM</a:t>
            </a:r>
            <a:endParaRPr lang="en-US" sz="1200" dirty="0"/>
          </a:p>
        </p:txBody>
      </p:sp>
      <p:sp>
        <p:nvSpPr>
          <p:cNvPr id="36" name="TextBox 35"/>
          <p:cNvSpPr txBox="1"/>
          <p:nvPr/>
        </p:nvSpPr>
        <p:spPr>
          <a:xfrm>
            <a:off x="2057400" y="1295400"/>
            <a:ext cx="878959" cy="276999"/>
          </a:xfrm>
          <a:prstGeom prst="rect">
            <a:avLst/>
          </a:prstGeom>
          <a:noFill/>
        </p:spPr>
        <p:txBody>
          <a:bodyPr wrap="none" rtlCol="0">
            <a:spAutoFit/>
          </a:bodyPr>
          <a:lstStyle/>
          <a:p>
            <a:r>
              <a:rPr lang="en-US" sz="1200" dirty="0" smtClean="0"/>
              <a:t>COTS MZM</a:t>
            </a:r>
            <a:endParaRPr lang="en-US" sz="1200" dirty="0"/>
          </a:p>
        </p:txBody>
      </p:sp>
      <p:sp>
        <p:nvSpPr>
          <p:cNvPr id="37" name="TextBox 36"/>
          <p:cNvSpPr txBox="1"/>
          <p:nvPr/>
        </p:nvSpPr>
        <p:spPr>
          <a:xfrm>
            <a:off x="3733800" y="2209800"/>
            <a:ext cx="628698" cy="461665"/>
          </a:xfrm>
          <a:prstGeom prst="rect">
            <a:avLst/>
          </a:prstGeom>
          <a:noFill/>
        </p:spPr>
        <p:txBody>
          <a:bodyPr wrap="none" rtlCol="0">
            <a:spAutoFit/>
          </a:bodyPr>
          <a:lstStyle/>
          <a:p>
            <a:pPr algn="ctr"/>
            <a:r>
              <a:rPr lang="en-US" sz="1200" dirty="0" smtClean="0"/>
              <a:t>CWDM</a:t>
            </a:r>
          </a:p>
          <a:p>
            <a:pPr algn="ctr"/>
            <a:r>
              <a:rPr lang="en-US" sz="1200" dirty="0" err="1" smtClean="0"/>
              <a:t>Mux</a:t>
            </a:r>
            <a:endParaRPr lang="en-US" sz="1200" dirty="0"/>
          </a:p>
        </p:txBody>
      </p:sp>
      <p:sp>
        <p:nvSpPr>
          <p:cNvPr id="38" name="TextBox 37"/>
          <p:cNvSpPr txBox="1"/>
          <p:nvPr/>
        </p:nvSpPr>
        <p:spPr>
          <a:xfrm>
            <a:off x="5486400" y="2209800"/>
            <a:ext cx="635110" cy="461665"/>
          </a:xfrm>
          <a:prstGeom prst="rect">
            <a:avLst/>
          </a:prstGeom>
          <a:noFill/>
        </p:spPr>
        <p:txBody>
          <a:bodyPr wrap="none" rtlCol="0">
            <a:spAutoFit/>
          </a:bodyPr>
          <a:lstStyle/>
          <a:p>
            <a:pPr algn="ctr"/>
            <a:r>
              <a:rPr lang="en-US" sz="1200" dirty="0" smtClean="0"/>
              <a:t>CWDM</a:t>
            </a:r>
          </a:p>
          <a:p>
            <a:pPr algn="ctr"/>
            <a:r>
              <a:rPr lang="en-US" sz="1200" dirty="0" err="1" smtClean="0"/>
              <a:t>DeMux</a:t>
            </a:r>
            <a:endParaRPr lang="en-US" sz="1200" dirty="0"/>
          </a:p>
        </p:txBody>
      </p:sp>
      <p:cxnSp>
        <p:nvCxnSpPr>
          <p:cNvPr id="45" name="Straight Connector 44"/>
          <p:cNvCxnSpPr/>
          <p:nvPr/>
        </p:nvCxnSpPr>
        <p:spPr>
          <a:xfrm>
            <a:off x="1219200" y="13716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2057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19200" y="2743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95600" y="20574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5600" y="27432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95600" y="13716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95600" y="34290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95800" y="2362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48400" y="20574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48400" y="27432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13716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48400" y="34290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934200" y="1295400"/>
            <a:ext cx="737702" cy="276999"/>
          </a:xfrm>
          <a:prstGeom prst="rect">
            <a:avLst/>
          </a:prstGeom>
          <a:noFill/>
        </p:spPr>
        <p:txBody>
          <a:bodyPr wrap="none" rtlCol="0">
            <a:spAutoFit/>
          </a:bodyPr>
          <a:lstStyle/>
          <a:p>
            <a:r>
              <a:rPr lang="en-US" sz="1200" dirty="0" smtClean="0"/>
              <a:t>1470 nm</a:t>
            </a:r>
            <a:endParaRPr lang="en-US" sz="1200" dirty="0"/>
          </a:p>
        </p:txBody>
      </p:sp>
      <p:sp>
        <p:nvSpPr>
          <p:cNvPr id="63" name="TextBox 62"/>
          <p:cNvSpPr txBox="1"/>
          <p:nvPr/>
        </p:nvSpPr>
        <p:spPr>
          <a:xfrm>
            <a:off x="6934200" y="1981200"/>
            <a:ext cx="737702" cy="276999"/>
          </a:xfrm>
          <a:prstGeom prst="rect">
            <a:avLst/>
          </a:prstGeom>
          <a:noFill/>
        </p:spPr>
        <p:txBody>
          <a:bodyPr wrap="none" rtlCol="0">
            <a:spAutoFit/>
          </a:bodyPr>
          <a:lstStyle/>
          <a:p>
            <a:r>
              <a:rPr lang="en-US" sz="1200" dirty="0" smtClean="0"/>
              <a:t>1490 nm</a:t>
            </a:r>
            <a:endParaRPr lang="en-US" sz="1200" dirty="0"/>
          </a:p>
        </p:txBody>
      </p:sp>
      <p:sp>
        <p:nvSpPr>
          <p:cNvPr id="64" name="TextBox 63"/>
          <p:cNvSpPr txBox="1"/>
          <p:nvPr/>
        </p:nvSpPr>
        <p:spPr>
          <a:xfrm>
            <a:off x="6934200" y="2667000"/>
            <a:ext cx="737702" cy="276999"/>
          </a:xfrm>
          <a:prstGeom prst="rect">
            <a:avLst/>
          </a:prstGeom>
          <a:noFill/>
        </p:spPr>
        <p:txBody>
          <a:bodyPr wrap="none" rtlCol="0">
            <a:spAutoFit/>
          </a:bodyPr>
          <a:lstStyle/>
          <a:p>
            <a:r>
              <a:rPr lang="en-US" sz="1200" dirty="0" smtClean="0"/>
              <a:t>1510 nm</a:t>
            </a:r>
            <a:endParaRPr lang="en-US" sz="1200" dirty="0"/>
          </a:p>
        </p:txBody>
      </p:sp>
      <p:sp>
        <p:nvSpPr>
          <p:cNvPr id="65" name="TextBox 64"/>
          <p:cNvSpPr txBox="1"/>
          <p:nvPr/>
        </p:nvSpPr>
        <p:spPr>
          <a:xfrm>
            <a:off x="6934200" y="3352800"/>
            <a:ext cx="737702" cy="276999"/>
          </a:xfrm>
          <a:prstGeom prst="rect">
            <a:avLst/>
          </a:prstGeom>
          <a:noFill/>
        </p:spPr>
        <p:txBody>
          <a:bodyPr wrap="none" rtlCol="0">
            <a:spAutoFit/>
          </a:bodyPr>
          <a:lstStyle/>
          <a:p>
            <a:r>
              <a:rPr lang="en-US" sz="1200" dirty="0" smtClean="0"/>
              <a:t>1530 nm</a:t>
            </a:r>
            <a:endParaRPr lang="en-US" sz="1200" dirty="0"/>
          </a:p>
        </p:txBody>
      </p:sp>
      <p:sp>
        <p:nvSpPr>
          <p:cNvPr id="66" name="TextBox 65"/>
          <p:cNvSpPr txBox="1"/>
          <p:nvPr/>
        </p:nvSpPr>
        <p:spPr>
          <a:xfrm>
            <a:off x="7010400" y="914400"/>
            <a:ext cx="702821" cy="276999"/>
          </a:xfrm>
          <a:prstGeom prst="rect">
            <a:avLst/>
          </a:prstGeom>
          <a:noFill/>
        </p:spPr>
        <p:txBody>
          <a:bodyPr wrap="none" rtlCol="0">
            <a:spAutoFit/>
          </a:bodyPr>
          <a:lstStyle/>
          <a:p>
            <a:r>
              <a:rPr lang="en-US" sz="1200" dirty="0" smtClean="0"/>
              <a:t>Array Rx</a:t>
            </a:r>
            <a:endParaRPr lang="en-US" sz="1200" dirty="0"/>
          </a:p>
        </p:txBody>
      </p:sp>
      <p:cxnSp>
        <p:nvCxnSpPr>
          <p:cNvPr id="68" name="Straight Arrow Connector 67"/>
          <p:cNvCxnSpPr/>
          <p:nvPr/>
        </p:nvCxnSpPr>
        <p:spPr>
          <a:xfrm flipV="1">
            <a:off x="2209800" y="15240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209800" y="22098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209800" y="28956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209800" y="3581400"/>
            <a:ext cx="0" cy="304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71600" y="1600200"/>
            <a:ext cx="856132" cy="276999"/>
          </a:xfrm>
          <a:prstGeom prst="rect">
            <a:avLst/>
          </a:prstGeom>
          <a:noFill/>
        </p:spPr>
        <p:txBody>
          <a:bodyPr wrap="none" rtlCol="0">
            <a:spAutoFit/>
          </a:bodyPr>
          <a:lstStyle/>
          <a:p>
            <a:r>
              <a:rPr lang="en-US" sz="1200" dirty="0" smtClean="0"/>
              <a:t>Driver_Tx0</a:t>
            </a:r>
            <a:endParaRPr lang="en-US" sz="1200" dirty="0"/>
          </a:p>
        </p:txBody>
      </p:sp>
      <p:sp>
        <p:nvSpPr>
          <p:cNvPr id="75" name="TextBox 74"/>
          <p:cNvSpPr txBox="1"/>
          <p:nvPr/>
        </p:nvSpPr>
        <p:spPr>
          <a:xfrm>
            <a:off x="1371600" y="2286000"/>
            <a:ext cx="856132" cy="276999"/>
          </a:xfrm>
          <a:prstGeom prst="rect">
            <a:avLst/>
          </a:prstGeom>
          <a:noFill/>
        </p:spPr>
        <p:txBody>
          <a:bodyPr wrap="none" rtlCol="0">
            <a:spAutoFit/>
          </a:bodyPr>
          <a:lstStyle/>
          <a:p>
            <a:r>
              <a:rPr lang="en-US" sz="1200" dirty="0" smtClean="0"/>
              <a:t>Driver_Tx1</a:t>
            </a:r>
            <a:endParaRPr lang="en-US" sz="1200" dirty="0"/>
          </a:p>
        </p:txBody>
      </p:sp>
      <p:sp>
        <p:nvSpPr>
          <p:cNvPr id="76" name="TextBox 75"/>
          <p:cNvSpPr txBox="1"/>
          <p:nvPr/>
        </p:nvSpPr>
        <p:spPr>
          <a:xfrm>
            <a:off x="1371600" y="2971800"/>
            <a:ext cx="856132" cy="276999"/>
          </a:xfrm>
          <a:prstGeom prst="rect">
            <a:avLst/>
          </a:prstGeom>
          <a:noFill/>
        </p:spPr>
        <p:txBody>
          <a:bodyPr wrap="none" rtlCol="0">
            <a:spAutoFit/>
          </a:bodyPr>
          <a:lstStyle/>
          <a:p>
            <a:r>
              <a:rPr lang="en-US" sz="1200" dirty="0" smtClean="0"/>
              <a:t>Driver_Tx2</a:t>
            </a:r>
            <a:endParaRPr lang="en-US" sz="1200" dirty="0"/>
          </a:p>
        </p:txBody>
      </p:sp>
      <p:sp>
        <p:nvSpPr>
          <p:cNvPr id="77" name="TextBox 76"/>
          <p:cNvSpPr txBox="1"/>
          <p:nvPr/>
        </p:nvSpPr>
        <p:spPr>
          <a:xfrm>
            <a:off x="1371600" y="3657600"/>
            <a:ext cx="856132" cy="276999"/>
          </a:xfrm>
          <a:prstGeom prst="rect">
            <a:avLst/>
          </a:prstGeom>
          <a:noFill/>
        </p:spPr>
        <p:txBody>
          <a:bodyPr wrap="none" rtlCol="0">
            <a:spAutoFit/>
          </a:bodyPr>
          <a:lstStyle/>
          <a:p>
            <a:r>
              <a:rPr lang="en-US" sz="1200" dirty="0" smtClean="0"/>
              <a:t>Driver_Tx3</a:t>
            </a:r>
            <a:endParaRPr lang="en-US" sz="1200" dirty="0"/>
          </a:p>
        </p:txBody>
      </p:sp>
      <p:sp>
        <p:nvSpPr>
          <p:cNvPr id="78" name="TextBox 77"/>
          <p:cNvSpPr txBox="1"/>
          <p:nvPr/>
        </p:nvSpPr>
        <p:spPr>
          <a:xfrm>
            <a:off x="14478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79" name="TextBox 78"/>
          <p:cNvSpPr txBox="1"/>
          <p:nvPr/>
        </p:nvSpPr>
        <p:spPr>
          <a:xfrm>
            <a:off x="14478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0" name="TextBox 79"/>
          <p:cNvSpPr txBox="1"/>
          <p:nvPr/>
        </p:nvSpPr>
        <p:spPr>
          <a:xfrm>
            <a:off x="14478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1" name="TextBox 80"/>
          <p:cNvSpPr txBox="1"/>
          <p:nvPr/>
        </p:nvSpPr>
        <p:spPr>
          <a:xfrm>
            <a:off x="14478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2" name="TextBox 81"/>
          <p:cNvSpPr txBox="1"/>
          <p:nvPr/>
        </p:nvSpPr>
        <p:spPr>
          <a:xfrm>
            <a:off x="30480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3" name="TextBox 82"/>
          <p:cNvSpPr txBox="1"/>
          <p:nvPr/>
        </p:nvSpPr>
        <p:spPr>
          <a:xfrm>
            <a:off x="30480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4" name="TextBox 83"/>
          <p:cNvSpPr txBox="1"/>
          <p:nvPr/>
        </p:nvSpPr>
        <p:spPr>
          <a:xfrm>
            <a:off x="30480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5" name="TextBox 84"/>
          <p:cNvSpPr txBox="1"/>
          <p:nvPr/>
        </p:nvSpPr>
        <p:spPr>
          <a:xfrm>
            <a:off x="30480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6" name="TextBox 85"/>
          <p:cNvSpPr txBox="1"/>
          <p:nvPr/>
        </p:nvSpPr>
        <p:spPr>
          <a:xfrm>
            <a:off x="4648200" y="2209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7" name="TextBox 86"/>
          <p:cNvSpPr txBox="1"/>
          <p:nvPr/>
        </p:nvSpPr>
        <p:spPr>
          <a:xfrm>
            <a:off x="6400800" y="12192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8" name="TextBox 87"/>
          <p:cNvSpPr txBox="1"/>
          <p:nvPr/>
        </p:nvSpPr>
        <p:spPr>
          <a:xfrm>
            <a:off x="6400800" y="19050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89" name="TextBox 88"/>
          <p:cNvSpPr txBox="1"/>
          <p:nvPr/>
        </p:nvSpPr>
        <p:spPr>
          <a:xfrm>
            <a:off x="6400800" y="25908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90" name="TextBox 89"/>
          <p:cNvSpPr txBox="1"/>
          <p:nvPr/>
        </p:nvSpPr>
        <p:spPr>
          <a:xfrm>
            <a:off x="6400800" y="3276600"/>
            <a:ext cx="415498" cy="246221"/>
          </a:xfrm>
          <a:prstGeom prst="rect">
            <a:avLst/>
          </a:prstGeom>
          <a:noFill/>
        </p:spPr>
        <p:txBody>
          <a:bodyPr wrap="none" rtlCol="0">
            <a:spAutoFit/>
          </a:bodyPr>
          <a:lstStyle/>
          <a:p>
            <a:r>
              <a:rPr lang="en-US" sz="1000" b="1" i="1" dirty="0" smtClean="0"/>
              <a:t>SMF</a:t>
            </a:r>
            <a:endParaRPr lang="en-US" sz="1000" b="1" i="1" dirty="0"/>
          </a:p>
        </p:txBody>
      </p:sp>
      <p:sp>
        <p:nvSpPr>
          <p:cNvPr id="91" name="Rectangle 90"/>
          <p:cNvSpPr/>
          <p:nvPr/>
        </p:nvSpPr>
        <p:spPr>
          <a:xfrm>
            <a:off x="4724400" y="4648200"/>
            <a:ext cx="1371600" cy="1447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5181600" y="5257800"/>
            <a:ext cx="522900" cy="276999"/>
          </a:xfrm>
          <a:prstGeom prst="rect">
            <a:avLst/>
          </a:prstGeom>
          <a:noFill/>
        </p:spPr>
        <p:txBody>
          <a:bodyPr wrap="none" rtlCol="0">
            <a:spAutoFit/>
          </a:bodyPr>
          <a:lstStyle/>
          <a:p>
            <a:pPr algn="ctr"/>
            <a:r>
              <a:rPr lang="en-US" sz="1200" dirty="0" smtClean="0"/>
              <a:t>FPGA</a:t>
            </a:r>
            <a:endParaRPr lang="en-US" sz="1200" dirty="0"/>
          </a:p>
        </p:txBody>
      </p:sp>
      <p:sp>
        <p:nvSpPr>
          <p:cNvPr id="98" name="Rectangle 97"/>
          <p:cNvSpPr/>
          <p:nvPr/>
        </p:nvSpPr>
        <p:spPr>
          <a:xfrm>
            <a:off x="2133600" y="4648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2133600" y="4648200"/>
            <a:ext cx="1114408" cy="246221"/>
          </a:xfrm>
          <a:prstGeom prst="rect">
            <a:avLst/>
          </a:prstGeom>
          <a:noFill/>
        </p:spPr>
        <p:txBody>
          <a:bodyPr wrap="none" rtlCol="0">
            <a:spAutoFit/>
          </a:bodyPr>
          <a:lstStyle/>
          <a:p>
            <a:r>
              <a:rPr lang="en-US" sz="1000" dirty="0" smtClean="0"/>
              <a:t>COTS MZM Driver</a:t>
            </a:r>
            <a:endParaRPr lang="en-US" sz="1000" dirty="0"/>
          </a:p>
        </p:txBody>
      </p:sp>
      <p:cxnSp>
        <p:nvCxnSpPr>
          <p:cNvPr id="104" name="Straight Connector 103"/>
          <p:cNvCxnSpPr/>
          <p:nvPr/>
        </p:nvCxnSpPr>
        <p:spPr>
          <a:xfrm>
            <a:off x="7772400" y="13716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924800" y="121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06" name="Straight Connector 105"/>
          <p:cNvCxnSpPr/>
          <p:nvPr/>
        </p:nvCxnSpPr>
        <p:spPr>
          <a:xfrm>
            <a:off x="7772400" y="20574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924800" y="19050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08" name="Straight Connector 107"/>
          <p:cNvCxnSpPr/>
          <p:nvPr/>
        </p:nvCxnSpPr>
        <p:spPr>
          <a:xfrm>
            <a:off x="7772400" y="27432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924800" y="25908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10" name="Straight Connector 109"/>
          <p:cNvCxnSpPr/>
          <p:nvPr/>
        </p:nvCxnSpPr>
        <p:spPr>
          <a:xfrm>
            <a:off x="7772400" y="3429000"/>
            <a:ext cx="8382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924800" y="32766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12" name="TextBox 111"/>
          <p:cNvSpPr txBox="1"/>
          <p:nvPr/>
        </p:nvSpPr>
        <p:spPr>
          <a:xfrm>
            <a:off x="8534400" y="1219200"/>
            <a:ext cx="413896" cy="276999"/>
          </a:xfrm>
          <a:prstGeom prst="rect">
            <a:avLst/>
          </a:prstGeom>
          <a:noFill/>
        </p:spPr>
        <p:txBody>
          <a:bodyPr wrap="none" rtlCol="0">
            <a:spAutoFit/>
          </a:bodyPr>
          <a:lstStyle/>
          <a:p>
            <a:r>
              <a:rPr lang="en-US" sz="1200" dirty="0" smtClean="0"/>
              <a:t>Rx0</a:t>
            </a:r>
            <a:endParaRPr lang="en-US" sz="1200" dirty="0"/>
          </a:p>
        </p:txBody>
      </p:sp>
      <p:sp>
        <p:nvSpPr>
          <p:cNvPr id="113" name="TextBox 112"/>
          <p:cNvSpPr txBox="1"/>
          <p:nvPr/>
        </p:nvSpPr>
        <p:spPr>
          <a:xfrm>
            <a:off x="8534400" y="1905000"/>
            <a:ext cx="413896" cy="276999"/>
          </a:xfrm>
          <a:prstGeom prst="rect">
            <a:avLst/>
          </a:prstGeom>
          <a:noFill/>
        </p:spPr>
        <p:txBody>
          <a:bodyPr wrap="none" rtlCol="0">
            <a:spAutoFit/>
          </a:bodyPr>
          <a:lstStyle/>
          <a:p>
            <a:r>
              <a:rPr lang="en-US" sz="1200" dirty="0" smtClean="0"/>
              <a:t>Rx1</a:t>
            </a:r>
            <a:endParaRPr lang="en-US" sz="1200" dirty="0"/>
          </a:p>
        </p:txBody>
      </p:sp>
      <p:sp>
        <p:nvSpPr>
          <p:cNvPr id="114" name="TextBox 113"/>
          <p:cNvSpPr txBox="1"/>
          <p:nvPr/>
        </p:nvSpPr>
        <p:spPr>
          <a:xfrm>
            <a:off x="8534400" y="2590800"/>
            <a:ext cx="413896" cy="276999"/>
          </a:xfrm>
          <a:prstGeom prst="rect">
            <a:avLst/>
          </a:prstGeom>
          <a:noFill/>
        </p:spPr>
        <p:txBody>
          <a:bodyPr wrap="none" rtlCol="0">
            <a:spAutoFit/>
          </a:bodyPr>
          <a:lstStyle/>
          <a:p>
            <a:r>
              <a:rPr lang="en-US" sz="1200" dirty="0" smtClean="0"/>
              <a:t>Rx2</a:t>
            </a:r>
            <a:endParaRPr lang="en-US" sz="1200" dirty="0"/>
          </a:p>
        </p:txBody>
      </p:sp>
      <p:sp>
        <p:nvSpPr>
          <p:cNvPr id="115" name="TextBox 114"/>
          <p:cNvSpPr txBox="1"/>
          <p:nvPr/>
        </p:nvSpPr>
        <p:spPr>
          <a:xfrm>
            <a:off x="8534400" y="3276600"/>
            <a:ext cx="413896" cy="276999"/>
          </a:xfrm>
          <a:prstGeom prst="rect">
            <a:avLst/>
          </a:prstGeom>
          <a:noFill/>
        </p:spPr>
        <p:txBody>
          <a:bodyPr wrap="none" rtlCol="0">
            <a:spAutoFit/>
          </a:bodyPr>
          <a:lstStyle/>
          <a:p>
            <a:r>
              <a:rPr lang="en-US" sz="1200" dirty="0" smtClean="0"/>
              <a:t>Rx3</a:t>
            </a:r>
            <a:endParaRPr lang="en-US" sz="1200" dirty="0"/>
          </a:p>
        </p:txBody>
      </p:sp>
      <p:cxnSp>
        <p:nvCxnSpPr>
          <p:cNvPr id="116" name="Straight Connector 115"/>
          <p:cNvCxnSpPr/>
          <p:nvPr/>
        </p:nvCxnSpPr>
        <p:spPr>
          <a:xfrm>
            <a:off x="6096000" y="4800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48400" y="4648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18" name="Straight Connector 117"/>
          <p:cNvCxnSpPr/>
          <p:nvPr/>
        </p:nvCxnSpPr>
        <p:spPr>
          <a:xfrm>
            <a:off x="6096000" y="5181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248400" y="502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20" name="Straight Connector 119"/>
          <p:cNvCxnSpPr/>
          <p:nvPr/>
        </p:nvCxnSpPr>
        <p:spPr>
          <a:xfrm>
            <a:off x="6096000" y="56388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248400" y="54864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22" name="Straight Connector 121"/>
          <p:cNvCxnSpPr/>
          <p:nvPr/>
        </p:nvCxnSpPr>
        <p:spPr>
          <a:xfrm>
            <a:off x="6096000" y="60198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248400" y="58674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24" name="TextBox 123"/>
          <p:cNvSpPr txBox="1"/>
          <p:nvPr/>
        </p:nvSpPr>
        <p:spPr>
          <a:xfrm>
            <a:off x="6858000" y="4648200"/>
            <a:ext cx="413896" cy="276999"/>
          </a:xfrm>
          <a:prstGeom prst="rect">
            <a:avLst/>
          </a:prstGeom>
          <a:noFill/>
        </p:spPr>
        <p:txBody>
          <a:bodyPr wrap="none" rtlCol="0">
            <a:spAutoFit/>
          </a:bodyPr>
          <a:lstStyle/>
          <a:p>
            <a:r>
              <a:rPr lang="en-US" sz="1200" dirty="0" smtClean="0"/>
              <a:t>Rx0</a:t>
            </a:r>
            <a:endParaRPr lang="en-US" sz="1200" dirty="0"/>
          </a:p>
        </p:txBody>
      </p:sp>
      <p:sp>
        <p:nvSpPr>
          <p:cNvPr id="125" name="TextBox 124"/>
          <p:cNvSpPr txBox="1"/>
          <p:nvPr/>
        </p:nvSpPr>
        <p:spPr>
          <a:xfrm>
            <a:off x="6858000" y="5029200"/>
            <a:ext cx="413896" cy="276999"/>
          </a:xfrm>
          <a:prstGeom prst="rect">
            <a:avLst/>
          </a:prstGeom>
          <a:noFill/>
        </p:spPr>
        <p:txBody>
          <a:bodyPr wrap="none" rtlCol="0">
            <a:spAutoFit/>
          </a:bodyPr>
          <a:lstStyle/>
          <a:p>
            <a:r>
              <a:rPr lang="en-US" sz="1200" dirty="0" smtClean="0"/>
              <a:t>Rx1</a:t>
            </a:r>
            <a:endParaRPr lang="en-US" sz="1200" dirty="0"/>
          </a:p>
        </p:txBody>
      </p:sp>
      <p:sp>
        <p:nvSpPr>
          <p:cNvPr id="126" name="TextBox 125"/>
          <p:cNvSpPr txBox="1"/>
          <p:nvPr/>
        </p:nvSpPr>
        <p:spPr>
          <a:xfrm>
            <a:off x="6858000" y="5486400"/>
            <a:ext cx="413896" cy="276999"/>
          </a:xfrm>
          <a:prstGeom prst="rect">
            <a:avLst/>
          </a:prstGeom>
          <a:noFill/>
        </p:spPr>
        <p:txBody>
          <a:bodyPr wrap="none" rtlCol="0">
            <a:spAutoFit/>
          </a:bodyPr>
          <a:lstStyle/>
          <a:p>
            <a:r>
              <a:rPr lang="en-US" sz="1200" dirty="0" smtClean="0"/>
              <a:t>Rx2</a:t>
            </a:r>
            <a:endParaRPr lang="en-US" sz="1200" dirty="0"/>
          </a:p>
        </p:txBody>
      </p:sp>
      <p:sp>
        <p:nvSpPr>
          <p:cNvPr id="127" name="TextBox 126"/>
          <p:cNvSpPr txBox="1"/>
          <p:nvPr/>
        </p:nvSpPr>
        <p:spPr>
          <a:xfrm>
            <a:off x="6858000" y="5867400"/>
            <a:ext cx="413896" cy="276999"/>
          </a:xfrm>
          <a:prstGeom prst="rect">
            <a:avLst/>
          </a:prstGeom>
          <a:noFill/>
        </p:spPr>
        <p:txBody>
          <a:bodyPr wrap="none" rtlCol="0">
            <a:spAutoFit/>
          </a:bodyPr>
          <a:lstStyle/>
          <a:p>
            <a:r>
              <a:rPr lang="en-US" sz="1200" dirty="0" smtClean="0"/>
              <a:t>Rx3</a:t>
            </a:r>
            <a:endParaRPr lang="en-US" sz="1200" dirty="0"/>
          </a:p>
        </p:txBody>
      </p:sp>
      <p:cxnSp>
        <p:nvCxnSpPr>
          <p:cNvPr id="128" name="Straight Connector 127"/>
          <p:cNvCxnSpPr/>
          <p:nvPr/>
        </p:nvCxnSpPr>
        <p:spPr>
          <a:xfrm>
            <a:off x="3276600" y="4800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038600" y="4648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0" name="Straight Connector 129"/>
          <p:cNvCxnSpPr/>
          <p:nvPr/>
        </p:nvCxnSpPr>
        <p:spPr>
          <a:xfrm>
            <a:off x="3276600" y="5181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038600" y="5029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2" name="Straight Connector 131"/>
          <p:cNvCxnSpPr/>
          <p:nvPr/>
        </p:nvCxnSpPr>
        <p:spPr>
          <a:xfrm>
            <a:off x="3276600" y="5562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038600" y="5410200"/>
            <a:ext cx="453970" cy="246221"/>
          </a:xfrm>
          <a:prstGeom prst="rect">
            <a:avLst/>
          </a:prstGeom>
          <a:noFill/>
        </p:spPr>
        <p:txBody>
          <a:bodyPr wrap="none" rtlCol="0">
            <a:spAutoFit/>
          </a:bodyPr>
          <a:lstStyle/>
          <a:p>
            <a:r>
              <a:rPr lang="en-US" sz="1000" b="1" i="1" dirty="0" smtClean="0"/>
              <a:t>LVDS</a:t>
            </a:r>
            <a:endParaRPr lang="en-US" sz="1000" b="1" i="1" dirty="0"/>
          </a:p>
        </p:txBody>
      </p:sp>
      <p:cxnSp>
        <p:nvCxnSpPr>
          <p:cNvPr id="134" name="Straight Connector 133"/>
          <p:cNvCxnSpPr/>
          <p:nvPr/>
        </p:nvCxnSpPr>
        <p:spPr>
          <a:xfrm>
            <a:off x="3276600" y="5943600"/>
            <a:ext cx="14478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038600" y="5791200"/>
            <a:ext cx="453970" cy="246221"/>
          </a:xfrm>
          <a:prstGeom prst="rect">
            <a:avLst/>
          </a:prstGeom>
          <a:noFill/>
        </p:spPr>
        <p:txBody>
          <a:bodyPr wrap="none" rtlCol="0">
            <a:spAutoFit/>
          </a:bodyPr>
          <a:lstStyle/>
          <a:p>
            <a:r>
              <a:rPr lang="en-US" sz="1000" b="1" i="1" dirty="0" smtClean="0"/>
              <a:t>LVDS</a:t>
            </a:r>
            <a:endParaRPr lang="en-US" sz="1000" b="1" i="1" dirty="0"/>
          </a:p>
        </p:txBody>
      </p:sp>
      <p:sp>
        <p:nvSpPr>
          <p:cNvPr id="136" name="TextBox 135"/>
          <p:cNvSpPr txBox="1"/>
          <p:nvPr/>
        </p:nvSpPr>
        <p:spPr>
          <a:xfrm>
            <a:off x="3352800" y="4572000"/>
            <a:ext cx="399148" cy="276999"/>
          </a:xfrm>
          <a:prstGeom prst="rect">
            <a:avLst/>
          </a:prstGeom>
          <a:noFill/>
        </p:spPr>
        <p:txBody>
          <a:bodyPr wrap="none" rtlCol="0">
            <a:spAutoFit/>
          </a:bodyPr>
          <a:lstStyle/>
          <a:p>
            <a:r>
              <a:rPr lang="en-US" sz="1200" dirty="0"/>
              <a:t>T</a:t>
            </a:r>
            <a:r>
              <a:rPr lang="en-US" sz="1200" dirty="0" smtClean="0"/>
              <a:t>x0</a:t>
            </a:r>
            <a:endParaRPr lang="en-US" sz="1200" dirty="0"/>
          </a:p>
        </p:txBody>
      </p:sp>
      <p:sp>
        <p:nvSpPr>
          <p:cNvPr id="137" name="TextBox 136"/>
          <p:cNvSpPr txBox="1"/>
          <p:nvPr/>
        </p:nvSpPr>
        <p:spPr>
          <a:xfrm>
            <a:off x="3352800" y="4953000"/>
            <a:ext cx="399148" cy="276999"/>
          </a:xfrm>
          <a:prstGeom prst="rect">
            <a:avLst/>
          </a:prstGeom>
          <a:noFill/>
        </p:spPr>
        <p:txBody>
          <a:bodyPr wrap="none" rtlCol="0">
            <a:spAutoFit/>
          </a:bodyPr>
          <a:lstStyle/>
          <a:p>
            <a:r>
              <a:rPr lang="en-US" sz="1200" dirty="0"/>
              <a:t>T</a:t>
            </a:r>
            <a:r>
              <a:rPr lang="en-US" sz="1200" dirty="0" smtClean="0"/>
              <a:t>x1</a:t>
            </a:r>
            <a:endParaRPr lang="en-US" sz="1200" dirty="0"/>
          </a:p>
        </p:txBody>
      </p:sp>
      <p:sp>
        <p:nvSpPr>
          <p:cNvPr id="138" name="TextBox 137"/>
          <p:cNvSpPr txBox="1"/>
          <p:nvPr/>
        </p:nvSpPr>
        <p:spPr>
          <a:xfrm>
            <a:off x="3352800" y="5334000"/>
            <a:ext cx="399148" cy="276999"/>
          </a:xfrm>
          <a:prstGeom prst="rect">
            <a:avLst/>
          </a:prstGeom>
          <a:noFill/>
        </p:spPr>
        <p:txBody>
          <a:bodyPr wrap="none" rtlCol="0">
            <a:spAutoFit/>
          </a:bodyPr>
          <a:lstStyle/>
          <a:p>
            <a:r>
              <a:rPr lang="en-US" sz="1200" dirty="0"/>
              <a:t>T</a:t>
            </a:r>
            <a:r>
              <a:rPr lang="en-US" sz="1200" dirty="0" smtClean="0"/>
              <a:t>x2</a:t>
            </a:r>
            <a:endParaRPr lang="en-US" sz="1200" dirty="0"/>
          </a:p>
        </p:txBody>
      </p:sp>
      <p:sp>
        <p:nvSpPr>
          <p:cNvPr id="139" name="TextBox 138"/>
          <p:cNvSpPr txBox="1"/>
          <p:nvPr/>
        </p:nvSpPr>
        <p:spPr>
          <a:xfrm>
            <a:off x="3352800" y="5715000"/>
            <a:ext cx="399148" cy="276999"/>
          </a:xfrm>
          <a:prstGeom prst="rect">
            <a:avLst/>
          </a:prstGeom>
          <a:noFill/>
        </p:spPr>
        <p:txBody>
          <a:bodyPr wrap="none" rtlCol="0">
            <a:spAutoFit/>
          </a:bodyPr>
          <a:lstStyle/>
          <a:p>
            <a:r>
              <a:rPr lang="en-US" sz="1200" dirty="0"/>
              <a:t>T</a:t>
            </a:r>
            <a:r>
              <a:rPr lang="en-US" sz="1200" dirty="0" smtClean="0"/>
              <a:t>x3</a:t>
            </a:r>
            <a:endParaRPr lang="en-US" sz="1200" dirty="0"/>
          </a:p>
        </p:txBody>
      </p:sp>
      <p:sp>
        <p:nvSpPr>
          <p:cNvPr id="148" name="TextBox 147"/>
          <p:cNvSpPr txBox="1"/>
          <p:nvPr/>
        </p:nvSpPr>
        <p:spPr>
          <a:xfrm>
            <a:off x="1295400" y="4495800"/>
            <a:ext cx="856132" cy="276999"/>
          </a:xfrm>
          <a:prstGeom prst="rect">
            <a:avLst/>
          </a:prstGeom>
          <a:noFill/>
        </p:spPr>
        <p:txBody>
          <a:bodyPr wrap="none" rtlCol="0">
            <a:spAutoFit/>
          </a:bodyPr>
          <a:lstStyle/>
          <a:p>
            <a:r>
              <a:rPr lang="en-US" sz="1200" dirty="0" smtClean="0"/>
              <a:t>Driver_Tx0</a:t>
            </a:r>
            <a:endParaRPr lang="en-US" sz="1200" dirty="0"/>
          </a:p>
        </p:txBody>
      </p:sp>
      <p:cxnSp>
        <p:nvCxnSpPr>
          <p:cNvPr id="153" name="Straight Connector 152"/>
          <p:cNvCxnSpPr/>
          <p:nvPr/>
        </p:nvCxnSpPr>
        <p:spPr>
          <a:xfrm>
            <a:off x="1295400" y="4800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295400" y="4876800"/>
            <a:ext cx="856132" cy="276999"/>
          </a:xfrm>
          <a:prstGeom prst="rect">
            <a:avLst/>
          </a:prstGeom>
          <a:noFill/>
        </p:spPr>
        <p:txBody>
          <a:bodyPr wrap="none" rtlCol="0">
            <a:spAutoFit/>
          </a:bodyPr>
          <a:lstStyle/>
          <a:p>
            <a:r>
              <a:rPr lang="en-US" sz="1200" dirty="0" smtClean="0"/>
              <a:t>Driver_Tx1</a:t>
            </a:r>
            <a:endParaRPr lang="en-US" sz="1200" dirty="0"/>
          </a:p>
        </p:txBody>
      </p:sp>
      <p:cxnSp>
        <p:nvCxnSpPr>
          <p:cNvPr id="155" name="Straight Connector 154"/>
          <p:cNvCxnSpPr/>
          <p:nvPr/>
        </p:nvCxnSpPr>
        <p:spPr>
          <a:xfrm>
            <a:off x="1295400" y="5181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295400" y="5257800"/>
            <a:ext cx="856132" cy="276999"/>
          </a:xfrm>
          <a:prstGeom prst="rect">
            <a:avLst/>
          </a:prstGeom>
          <a:noFill/>
        </p:spPr>
        <p:txBody>
          <a:bodyPr wrap="none" rtlCol="0">
            <a:spAutoFit/>
          </a:bodyPr>
          <a:lstStyle/>
          <a:p>
            <a:r>
              <a:rPr lang="en-US" sz="1200" dirty="0" smtClean="0"/>
              <a:t>Driver_Tx2</a:t>
            </a:r>
            <a:endParaRPr lang="en-US" sz="1200" dirty="0"/>
          </a:p>
        </p:txBody>
      </p:sp>
      <p:cxnSp>
        <p:nvCxnSpPr>
          <p:cNvPr id="159" name="Straight Connector 158"/>
          <p:cNvCxnSpPr/>
          <p:nvPr/>
        </p:nvCxnSpPr>
        <p:spPr>
          <a:xfrm>
            <a:off x="1295400" y="5562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295400" y="5638800"/>
            <a:ext cx="856132" cy="276999"/>
          </a:xfrm>
          <a:prstGeom prst="rect">
            <a:avLst/>
          </a:prstGeom>
          <a:noFill/>
        </p:spPr>
        <p:txBody>
          <a:bodyPr wrap="none" rtlCol="0">
            <a:spAutoFit/>
          </a:bodyPr>
          <a:lstStyle/>
          <a:p>
            <a:r>
              <a:rPr lang="en-US" sz="1200" dirty="0" smtClean="0"/>
              <a:t>Driver_Tx3</a:t>
            </a:r>
            <a:endParaRPr lang="en-US" sz="1200" dirty="0"/>
          </a:p>
        </p:txBody>
      </p:sp>
      <p:cxnSp>
        <p:nvCxnSpPr>
          <p:cNvPr id="161" name="Straight Connector 160"/>
          <p:cNvCxnSpPr/>
          <p:nvPr/>
        </p:nvCxnSpPr>
        <p:spPr>
          <a:xfrm>
            <a:off x="1295400" y="5943600"/>
            <a:ext cx="838200"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2133600" y="5029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2133600" y="5029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5" name="Rectangle 164"/>
          <p:cNvSpPr/>
          <p:nvPr/>
        </p:nvSpPr>
        <p:spPr>
          <a:xfrm>
            <a:off x="2133600" y="5410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2133600" y="5410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7" name="Rectangle 166"/>
          <p:cNvSpPr/>
          <p:nvPr/>
        </p:nvSpPr>
        <p:spPr>
          <a:xfrm>
            <a:off x="2133600" y="5791200"/>
            <a:ext cx="11430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2133600" y="5791200"/>
            <a:ext cx="1114408" cy="246221"/>
          </a:xfrm>
          <a:prstGeom prst="rect">
            <a:avLst/>
          </a:prstGeom>
          <a:noFill/>
        </p:spPr>
        <p:txBody>
          <a:bodyPr wrap="none" rtlCol="0">
            <a:spAutoFit/>
          </a:bodyPr>
          <a:lstStyle/>
          <a:p>
            <a:r>
              <a:rPr lang="en-US" sz="1000" dirty="0" smtClean="0"/>
              <a:t>COTS MZM Driver</a:t>
            </a:r>
            <a:endParaRPr lang="en-US" sz="1000" dirty="0"/>
          </a:p>
        </p:txBody>
      </p:sp>
      <p:sp>
        <p:nvSpPr>
          <p:cNvPr id="169" name="Rectangle 168"/>
          <p:cNvSpPr/>
          <p:nvPr/>
        </p:nvSpPr>
        <p:spPr>
          <a:xfrm>
            <a:off x="1981200" y="1066800"/>
            <a:ext cx="1066800" cy="28956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057400" y="4343400"/>
            <a:ext cx="1371600" cy="20574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1219200" y="13716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3" name="TextBox 172"/>
          <p:cNvSpPr txBox="1"/>
          <p:nvPr/>
        </p:nvSpPr>
        <p:spPr>
          <a:xfrm>
            <a:off x="1219200" y="20574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4" name="TextBox 173"/>
          <p:cNvSpPr txBox="1"/>
          <p:nvPr/>
        </p:nvSpPr>
        <p:spPr>
          <a:xfrm>
            <a:off x="1219200" y="27432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5" name="TextBox 174"/>
          <p:cNvSpPr txBox="1"/>
          <p:nvPr/>
        </p:nvSpPr>
        <p:spPr>
          <a:xfrm>
            <a:off x="1219200" y="3429000"/>
            <a:ext cx="367408" cy="246221"/>
          </a:xfrm>
          <a:prstGeom prst="rect">
            <a:avLst/>
          </a:prstGeom>
          <a:noFill/>
        </p:spPr>
        <p:txBody>
          <a:bodyPr wrap="none" rtlCol="0">
            <a:spAutoFit/>
          </a:bodyPr>
          <a:lstStyle/>
          <a:p>
            <a:r>
              <a:rPr lang="en-US" sz="1000" b="1" i="1" dirty="0" smtClean="0">
                <a:solidFill>
                  <a:srgbClr val="0000FF"/>
                </a:solidFill>
              </a:rPr>
              <a:t>CW</a:t>
            </a:r>
            <a:endParaRPr lang="en-US" sz="1000" b="1" i="1" dirty="0">
              <a:solidFill>
                <a:srgbClr val="0000FF"/>
              </a:solidFill>
            </a:endParaRPr>
          </a:p>
        </p:txBody>
      </p:sp>
      <p:sp>
        <p:nvSpPr>
          <p:cNvPr id="176" name="TextBox 175"/>
          <p:cNvSpPr txBox="1"/>
          <p:nvPr/>
        </p:nvSpPr>
        <p:spPr>
          <a:xfrm>
            <a:off x="6324600" y="13716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7" name="TextBox 176"/>
          <p:cNvSpPr txBox="1"/>
          <p:nvPr/>
        </p:nvSpPr>
        <p:spPr>
          <a:xfrm>
            <a:off x="6324600" y="20574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8" name="TextBox 177"/>
          <p:cNvSpPr txBox="1"/>
          <p:nvPr/>
        </p:nvSpPr>
        <p:spPr>
          <a:xfrm>
            <a:off x="6324600" y="27432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79" name="TextBox 178"/>
          <p:cNvSpPr txBox="1"/>
          <p:nvPr/>
        </p:nvSpPr>
        <p:spPr>
          <a:xfrm>
            <a:off x="6324600" y="34290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0" name="TextBox 179"/>
          <p:cNvSpPr txBox="1"/>
          <p:nvPr/>
        </p:nvSpPr>
        <p:spPr>
          <a:xfrm>
            <a:off x="4572000" y="2362200"/>
            <a:ext cx="612668" cy="246221"/>
          </a:xfrm>
          <a:prstGeom prst="rect">
            <a:avLst/>
          </a:prstGeom>
          <a:noFill/>
        </p:spPr>
        <p:txBody>
          <a:bodyPr wrap="none" rtlCol="0">
            <a:spAutoFit/>
          </a:bodyPr>
          <a:lstStyle/>
          <a:p>
            <a:r>
              <a:rPr lang="en-US" sz="1000" b="1" i="1" dirty="0">
                <a:solidFill>
                  <a:srgbClr val="0000FF"/>
                </a:solidFill>
              </a:rPr>
              <a:t>4</a:t>
            </a:r>
            <a:r>
              <a:rPr lang="en-US" sz="1000" b="1" i="1" dirty="0" smtClean="0">
                <a:solidFill>
                  <a:srgbClr val="0000FF"/>
                </a:solidFill>
              </a:rPr>
              <a:t>0 </a:t>
            </a:r>
            <a:r>
              <a:rPr lang="en-US" sz="1000" b="1" i="1" dirty="0" err="1" smtClean="0">
                <a:solidFill>
                  <a:srgbClr val="0000FF"/>
                </a:solidFill>
              </a:rPr>
              <a:t>Gbps</a:t>
            </a:r>
            <a:endParaRPr lang="en-US" sz="1000" b="1" i="1" dirty="0">
              <a:solidFill>
                <a:srgbClr val="0000FF"/>
              </a:solidFill>
            </a:endParaRPr>
          </a:p>
        </p:txBody>
      </p:sp>
      <p:sp>
        <p:nvSpPr>
          <p:cNvPr id="181" name="TextBox 180"/>
          <p:cNvSpPr txBox="1"/>
          <p:nvPr/>
        </p:nvSpPr>
        <p:spPr>
          <a:xfrm>
            <a:off x="2971800" y="13716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2" name="TextBox 181"/>
          <p:cNvSpPr txBox="1"/>
          <p:nvPr/>
        </p:nvSpPr>
        <p:spPr>
          <a:xfrm>
            <a:off x="2971800" y="20574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3" name="TextBox 182"/>
          <p:cNvSpPr txBox="1"/>
          <p:nvPr/>
        </p:nvSpPr>
        <p:spPr>
          <a:xfrm>
            <a:off x="2971800" y="27432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4" name="TextBox 183"/>
          <p:cNvSpPr txBox="1"/>
          <p:nvPr/>
        </p:nvSpPr>
        <p:spPr>
          <a:xfrm>
            <a:off x="2971800" y="3429000"/>
            <a:ext cx="612668" cy="246221"/>
          </a:xfrm>
          <a:prstGeom prst="rect">
            <a:avLst/>
          </a:prstGeom>
          <a:noFill/>
        </p:spPr>
        <p:txBody>
          <a:bodyPr wrap="none" rtlCol="0">
            <a:spAutoFit/>
          </a:bodyPr>
          <a:lstStyle/>
          <a:p>
            <a:r>
              <a:rPr lang="en-US" sz="1000" b="1" i="1" dirty="0" smtClean="0">
                <a:solidFill>
                  <a:srgbClr val="0000FF"/>
                </a:solidFill>
              </a:rPr>
              <a:t>10 </a:t>
            </a:r>
            <a:r>
              <a:rPr lang="en-US" sz="1000" b="1" i="1" dirty="0" err="1" smtClean="0">
                <a:solidFill>
                  <a:srgbClr val="0000FF"/>
                </a:solidFill>
              </a:rPr>
              <a:t>Gbps</a:t>
            </a:r>
            <a:endParaRPr lang="en-US" sz="1000" b="1" i="1" dirty="0">
              <a:solidFill>
                <a:srgbClr val="0000FF"/>
              </a:solidFill>
            </a:endParaRPr>
          </a:p>
        </p:txBody>
      </p:sp>
      <p:sp>
        <p:nvSpPr>
          <p:cNvPr id="185" name="TextBox 184"/>
          <p:cNvSpPr txBox="1"/>
          <p:nvPr/>
        </p:nvSpPr>
        <p:spPr>
          <a:xfrm>
            <a:off x="7924800" y="1371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6" name="TextBox 185"/>
          <p:cNvSpPr txBox="1"/>
          <p:nvPr/>
        </p:nvSpPr>
        <p:spPr>
          <a:xfrm>
            <a:off x="7924800" y="20574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7" name="TextBox 186"/>
          <p:cNvSpPr txBox="1"/>
          <p:nvPr/>
        </p:nvSpPr>
        <p:spPr>
          <a:xfrm>
            <a:off x="7924800" y="27432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8" name="TextBox 187"/>
          <p:cNvSpPr txBox="1"/>
          <p:nvPr/>
        </p:nvSpPr>
        <p:spPr>
          <a:xfrm>
            <a:off x="7924800" y="34290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89" name="TextBox 188"/>
          <p:cNvSpPr txBox="1"/>
          <p:nvPr/>
        </p:nvSpPr>
        <p:spPr>
          <a:xfrm>
            <a:off x="4038600" y="4800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0" name="TextBox 189"/>
          <p:cNvSpPr txBox="1"/>
          <p:nvPr/>
        </p:nvSpPr>
        <p:spPr>
          <a:xfrm>
            <a:off x="4038600" y="5181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1" name="TextBox 190"/>
          <p:cNvSpPr txBox="1"/>
          <p:nvPr/>
        </p:nvSpPr>
        <p:spPr>
          <a:xfrm>
            <a:off x="4038600" y="5562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92" name="TextBox 191"/>
          <p:cNvSpPr txBox="1"/>
          <p:nvPr/>
        </p:nvSpPr>
        <p:spPr>
          <a:xfrm>
            <a:off x="4038600" y="5943600"/>
            <a:ext cx="612668" cy="246221"/>
          </a:xfrm>
          <a:prstGeom prst="rect">
            <a:avLst/>
          </a:prstGeom>
          <a:noFill/>
        </p:spPr>
        <p:txBody>
          <a:bodyPr wrap="none" rtlCol="0">
            <a:spAutoFit/>
          </a:bodyPr>
          <a:lstStyle/>
          <a:p>
            <a:r>
              <a:rPr lang="en-US" sz="1000" b="1" i="1" dirty="0" smtClean="0"/>
              <a:t>10 </a:t>
            </a:r>
            <a:r>
              <a:rPr lang="en-US" sz="1000" b="1" i="1" dirty="0" err="1" smtClean="0"/>
              <a:t>Gbps</a:t>
            </a:r>
            <a:endParaRPr lang="en-US" sz="1000" b="1" i="1" dirty="0"/>
          </a:p>
        </p:txBody>
      </p:sp>
      <p:sp>
        <p:nvSpPr>
          <p:cNvPr id="143" name="TextBox 142"/>
          <p:cNvSpPr txBox="1"/>
          <p:nvPr/>
        </p:nvSpPr>
        <p:spPr>
          <a:xfrm>
            <a:off x="685800" y="0"/>
            <a:ext cx="7793351" cy="954107"/>
          </a:xfrm>
          <a:prstGeom prst="rect">
            <a:avLst/>
          </a:prstGeom>
          <a:noFill/>
        </p:spPr>
        <p:txBody>
          <a:bodyPr wrap="none" rtlCol="0">
            <a:spAutoFit/>
          </a:bodyPr>
          <a:lstStyle/>
          <a:p>
            <a:pPr algn="ctr"/>
            <a:r>
              <a:rPr lang="en-US" sz="3200" dirty="0" smtClean="0"/>
              <a:t>Mach-</a:t>
            </a:r>
            <a:r>
              <a:rPr lang="en-US" sz="3200" dirty="0" err="1" smtClean="0"/>
              <a:t>Zehnder</a:t>
            </a:r>
            <a:r>
              <a:rPr lang="en-US" sz="3200" dirty="0" smtClean="0"/>
              <a:t> CWDM Demonstration System</a:t>
            </a:r>
          </a:p>
          <a:p>
            <a:pPr algn="ctr"/>
            <a:r>
              <a:rPr lang="en-US" sz="2400" dirty="0" smtClean="0"/>
              <a:t>Single Channel and Array Devices</a:t>
            </a:r>
            <a:endParaRPr lang="en-US" sz="2400" dirty="0"/>
          </a:p>
        </p:txBody>
      </p:sp>
      <p:sp>
        <p:nvSpPr>
          <p:cNvPr id="141" name="TextBox 140"/>
          <p:cNvSpPr txBox="1"/>
          <p:nvPr/>
        </p:nvSpPr>
        <p:spPr>
          <a:xfrm>
            <a:off x="3962400" y="3962400"/>
            <a:ext cx="3315523" cy="307777"/>
          </a:xfrm>
          <a:prstGeom prst="rect">
            <a:avLst/>
          </a:prstGeom>
          <a:noFill/>
        </p:spPr>
        <p:txBody>
          <a:bodyPr wrap="none" rtlCol="0">
            <a:spAutoFit/>
          </a:bodyPr>
          <a:lstStyle/>
          <a:p>
            <a:r>
              <a:rPr lang="en-US" sz="1400" dirty="0" smtClean="0"/>
              <a:t>Devices that need to be obtained for demo</a:t>
            </a:r>
            <a:endParaRPr lang="en-US" sz="1400" dirty="0"/>
          </a:p>
        </p:txBody>
      </p:sp>
      <p:cxnSp>
        <p:nvCxnSpPr>
          <p:cNvPr id="142" name="Straight Connector 141"/>
          <p:cNvCxnSpPr/>
          <p:nvPr/>
        </p:nvCxnSpPr>
        <p:spPr>
          <a:xfrm flipH="1" flipV="1">
            <a:off x="3048000" y="3810000"/>
            <a:ext cx="914400" cy="152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3429000" y="4191000"/>
            <a:ext cx="533400" cy="152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15</a:t>
            </a:fld>
            <a:endParaRPr lang="en-US" dirty="0"/>
          </a:p>
        </p:txBody>
      </p:sp>
      <p:sp>
        <p:nvSpPr>
          <p:cNvPr id="3" name="TextBox 2"/>
          <p:cNvSpPr txBox="1"/>
          <p:nvPr/>
        </p:nvSpPr>
        <p:spPr>
          <a:xfrm>
            <a:off x="1066800" y="0"/>
            <a:ext cx="7474867" cy="954107"/>
          </a:xfrm>
          <a:prstGeom prst="rect">
            <a:avLst/>
          </a:prstGeom>
          <a:noFill/>
        </p:spPr>
        <p:txBody>
          <a:bodyPr wrap="none" rtlCol="0">
            <a:spAutoFit/>
          </a:bodyPr>
          <a:lstStyle/>
          <a:p>
            <a:pPr algn="ctr"/>
            <a:r>
              <a:rPr lang="en-US" sz="3200" dirty="0" smtClean="0"/>
              <a:t>Optical Communications for Future Trackers</a:t>
            </a:r>
          </a:p>
          <a:p>
            <a:pPr algn="ctr"/>
            <a:r>
              <a:rPr lang="en-US" sz="2400" dirty="0" smtClean="0"/>
              <a:t>Evolution of Versatile Link for ATLAS/CMS</a:t>
            </a:r>
            <a:endParaRPr lang="en-US" sz="2400" dirty="0"/>
          </a:p>
        </p:txBody>
      </p:sp>
      <p:sp>
        <p:nvSpPr>
          <p:cNvPr id="4" name="TextBox 3"/>
          <p:cNvSpPr txBox="1"/>
          <p:nvPr/>
        </p:nvSpPr>
        <p:spPr>
          <a:xfrm>
            <a:off x="838200" y="1828800"/>
            <a:ext cx="7512569" cy="3693319"/>
          </a:xfrm>
          <a:prstGeom prst="rect">
            <a:avLst/>
          </a:prstGeom>
          <a:noFill/>
        </p:spPr>
        <p:txBody>
          <a:bodyPr wrap="none" rtlCol="0">
            <a:spAutoFit/>
          </a:bodyPr>
          <a:lstStyle/>
          <a:p>
            <a:r>
              <a:rPr lang="en-US" dirty="0" smtClean="0"/>
              <a:t>Phase III R&amp;D targeting:</a:t>
            </a:r>
          </a:p>
          <a:p>
            <a:endParaRPr lang="en-US" dirty="0" smtClean="0"/>
          </a:p>
          <a:p>
            <a:r>
              <a:rPr lang="en-US" dirty="0" smtClean="0"/>
              <a:t>	1. Low Power </a:t>
            </a:r>
            <a:r>
              <a:rPr lang="en-US" dirty="0" err="1" smtClean="0"/>
              <a:t>GigaBit</a:t>
            </a:r>
            <a:r>
              <a:rPr lang="en-US" dirty="0" smtClean="0"/>
              <a:t> Transceiver (LP-GBT)</a:t>
            </a:r>
          </a:p>
          <a:p>
            <a:r>
              <a:rPr lang="en-US" dirty="0" smtClean="0"/>
              <a:t>	2. Small Footprint Versatile Link Transceiver (SF-VL)</a:t>
            </a:r>
          </a:p>
          <a:p>
            <a:endParaRPr lang="en-US" dirty="0" smtClean="0"/>
          </a:p>
          <a:p>
            <a:r>
              <a:rPr lang="en-US" dirty="0" smtClean="0"/>
              <a:t>The characteristics of links based on these components would be:</a:t>
            </a:r>
          </a:p>
          <a:p>
            <a:endParaRPr lang="en-US" dirty="0" smtClean="0"/>
          </a:p>
          <a:p>
            <a:r>
              <a:rPr lang="en-US" dirty="0" smtClean="0"/>
              <a:t>	1. Low power laser driver for a 5 </a:t>
            </a:r>
            <a:r>
              <a:rPr lang="en-US" dirty="0" err="1" smtClean="0"/>
              <a:t>Gbps</a:t>
            </a:r>
            <a:r>
              <a:rPr lang="en-US" dirty="0" smtClean="0"/>
              <a:t> VCSEL-based transceiver </a:t>
            </a:r>
          </a:p>
          <a:p>
            <a:r>
              <a:rPr lang="en-US" dirty="0" smtClean="0"/>
              <a:t>	    for tracker applications</a:t>
            </a:r>
          </a:p>
          <a:p>
            <a:r>
              <a:rPr lang="en-US" dirty="0" smtClean="0"/>
              <a:t>	2. 10 </a:t>
            </a:r>
            <a:r>
              <a:rPr lang="en-US" dirty="0" err="1" smtClean="0"/>
              <a:t>Gbps</a:t>
            </a:r>
            <a:r>
              <a:rPr lang="en-US" dirty="0" smtClean="0"/>
              <a:t> optical engine (VCSEL array) and package for calorimeter</a:t>
            </a:r>
          </a:p>
          <a:p>
            <a:r>
              <a:rPr lang="en-US" dirty="0" smtClean="0"/>
              <a:t>	    applications</a:t>
            </a:r>
          </a:p>
          <a:p>
            <a:endParaRPr lang="en-US" dirty="0" smtClean="0"/>
          </a:p>
          <a:p>
            <a:r>
              <a:rPr lang="en-US" dirty="0" smtClean="0"/>
              <a:t>We propose to take the next step with a </a:t>
            </a:r>
            <a:r>
              <a:rPr lang="en-US" i="1" u="sng" dirty="0" smtClean="0"/>
              <a:t>Modulator Based Array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7594" y="0"/>
            <a:ext cx="6133282" cy="954107"/>
          </a:xfrm>
          <a:prstGeom prst="rect">
            <a:avLst/>
          </a:prstGeom>
          <a:noFill/>
        </p:spPr>
        <p:txBody>
          <a:bodyPr wrap="none" rtlCol="0">
            <a:spAutoFit/>
          </a:bodyPr>
          <a:lstStyle/>
          <a:p>
            <a:pPr algn="ctr"/>
            <a:r>
              <a:rPr lang="en-US" sz="3200" dirty="0" smtClean="0"/>
              <a:t>Optical Communications for HL-LHC</a:t>
            </a:r>
          </a:p>
          <a:p>
            <a:pPr algn="ctr"/>
            <a:r>
              <a:rPr lang="en-US" sz="2400" dirty="0" smtClean="0"/>
              <a:t>Motivation </a:t>
            </a:r>
            <a:endParaRPr lang="en-US" sz="2400" dirty="0"/>
          </a:p>
        </p:txBody>
      </p:sp>
      <p:sp>
        <p:nvSpPr>
          <p:cNvPr id="5" name="TextBox 4"/>
          <p:cNvSpPr txBox="1"/>
          <p:nvPr/>
        </p:nvSpPr>
        <p:spPr>
          <a:xfrm>
            <a:off x="87225" y="1600200"/>
            <a:ext cx="8751975" cy="4708981"/>
          </a:xfrm>
          <a:prstGeom prst="rect">
            <a:avLst/>
          </a:prstGeom>
          <a:noFill/>
        </p:spPr>
        <p:txBody>
          <a:bodyPr wrap="square" rtlCol="0">
            <a:spAutoFit/>
          </a:bodyPr>
          <a:lstStyle/>
          <a:p>
            <a:r>
              <a:rPr lang="en-US" sz="2000" dirty="0" smtClean="0"/>
              <a:t>Sub-detectors for the HL-LHC will require more on-detector communications bandwidth than is conveniently available from current optical transceivers (even arrays)</a:t>
            </a:r>
          </a:p>
          <a:p>
            <a:endParaRPr lang="en-US" sz="2000" dirty="0" smtClean="0"/>
          </a:p>
          <a:p>
            <a:r>
              <a:rPr lang="en-US" sz="2000" dirty="0" smtClean="0"/>
              <a:t>Increase in on-detector bandwidth requirements must be provided within</a:t>
            </a:r>
          </a:p>
          <a:p>
            <a:r>
              <a:rPr lang="en-US" sz="2000" dirty="0" smtClean="0"/>
              <a:t>  thermal and mass budgets</a:t>
            </a:r>
          </a:p>
          <a:p>
            <a:endParaRPr lang="en-US" sz="2000" dirty="0" smtClean="0"/>
          </a:p>
          <a:p>
            <a:r>
              <a:rPr lang="en-US" sz="2000" dirty="0" smtClean="0"/>
              <a:t>Past issues with VCSEL reliability indicate that a new approach NOT based upon</a:t>
            </a:r>
          </a:p>
          <a:p>
            <a:r>
              <a:rPr lang="en-US" sz="2000" dirty="0" smtClean="0"/>
              <a:t>  on-detector laser sources may be favorable</a:t>
            </a:r>
          </a:p>
          <a:p>
            <a:endParaRPr lang="en-US" sz="2000" dirty="0" smtClean="0"/>
          </a:p>
          <a:p>
            <a:r>
              <a:rPr lang="en-US" sz="2000" b="1" i="1" dirty="0" smtClean="0"/>
              <a:t>An approach based on externally modulated optical communications offers</a:t>
            </a:r>
          </a:p>
          <a:p>
            <a:r>
              <a:rPr lang="en-US" sz="2000" b="1" i="1" dirty="0" smtClean="0"/>
              <a:t>  advantages </a:t>
            </a:r>
          </a:p>
          <a:p>
            <a:r>
              <a:rPr lang="en-US" sz="2000" b="1" i="1" dirty="0" smtClean="0"/>
              <a:t>	1. Low on-detector power dissipation</a:t>
            </a:r>
          </a:p>
          <a:p>
            <a:r>
              <a:rPr lang="en-US" sz="2000" b="1" i="1" dirty="0" smtClean="0"/>
              <a:t>	2. High data rates</a:t>
            </a:r>
          </a:p>
          <a:p>
            <a:r>
              <a:rPr lang="en-US" sz="2000" b="1" i="1" dirty="0" smtClean="0"/>
              <a:t>	3. Improved reliability (no lasers on detector)</a:t>
            </a:r>
          </a:p>
        </p:txBody>
      </p:sp>
      <p:sp>
        <p:nvSpPr>
          <p:cNvPr id="6" name="Slide Number Placeholder 5"/>
          <p:cNvSpPr>
            <a:spLocks noGrp="1"/>
          </p:cNvSpPr>
          <p:nvPr>
            <p:ph type="sldNum" sz="quarter" idx="12"/>
          </p:nvPr>
        </p:nvSpPr>
        <p:spPr/>
        <p:txBody>
          <a:bodyPr/>
          <a:lstStyle/>
          <a:p>
            <a:fld id="{A551C9A1-5882-4A94-9015-71E9B6448A52}"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848329-6F04-407B-994C-27C8F6146BAF}" type="datetime1">
              <a:rPr lang="en-US"/>
              <a:pPr/>
              <a:t>11/28/2011</a:t>
            </a:fld>
            <a:endParaRPr lang="en-US"/>
          </a:p>
        </p:txBody>
      </p:sp>
      <p:sp>
        <p:nvSpPr>
          <p:cNvPr id="5" name="Footer Placeholder 4"/>
          <p:cNvSpPr>
            <a:spLocks noGrp="1"/>
          </p:cNvSpPr>
          <p:nvPr>
            <p:ph type="ftr" sz="quarter" idx="11"/>
          </p:nvPr>
        </p:nvSpPr>
        <p:spPr/>
        <p:txBody>
          <a:bodyPr/>
          <a:lstStyle/>
          <a:p>
            <a:r>
              <a:rPr lang="en-US" dirty="0"/>
              <a:t>Proprietary</a:t>
            </a:r>
          </a:p>
        </p:txBody>
      </p:sp>
      <p:sp>
        <p:nvSpPr>
          <p:cNvPr id="6" name="Slide Number Placeholder 5"/>
          <p:cNvSpPr>
            <a:spLocks noGrp="1"/>
          </p:cNvSpPr>
          <p:nvPr>
            <p:ph type="sldNum" sz="quarter" idx="12"/>
          </p:nvPr>
        </p:nvSpPr>
        <p:spPr/>
        <p:txBody>
          <a:bodyPr/>
          <a:lstStyle/>
          <a:p>
            <a:fld id="{E843C66F-D6F5-47D2-82B7-D3B9F5BE87D2}" type="slidenum">
              <a:rPr lang="en-US"/>
              <a:pPr/>
              <a:t>3</a:t>
            </a:fld>
            <a:endParaRPr lang="en-US" dirty="0"/>
          </a:p>
        </p:txBody>
      </p:sp>
      <p:sp>
        <p:nvSpPr>
          <p:cNvPr id="7170" name="Rectangle 2"/>
          <p:cNvSpPr>
            <a:spLocks noGrp="1" noChangeArrowheads="1"/>
          </p:cNvSpPr>
          <p:nvPr>
            <p:ph type="title"/>
          </p:nvPr>
        </p:nvSpPr>
        <p:spPr>
          <a:xfrm>
            <a:off x="457200" y="0"/>
            <a:ext cx="8229600" cy="1143000"/>
          </a:xfrm>
        </p:spPr>
        <p:txBody>
          <a:bodyPr>
            <a:normAutofit/>
          </a:bodyPr>
          <a:lstStyle/>
          <a:p>
            <a:r>
              <a:rPr lang="en-US" sz="3200" dirty="0"/>
              <a:t>General Link Requirements</a:t>
            </a:r>
          </a:p>
        </p:txBody>
      </p:sp>
      <p:sp>
        <p:nvSpPr>
          <p:cNvPr id="7171" name="Rectangle 3"/>
          <p:cNvSpPr>
            <a:spLocks noGrp="1" noChangeArrowheads="1"/>
          </p:cNvSpPr>
          <p:nvPr>
            <p:ph type="body" idx="1"/>
          </p:nvPr>
        </p:nvSpPr>
        <p:spPr>
          <a:xfrm>
            <a:off x="228600" y="1066800"/>
            <a:ext cx="8686800" cy="4953000"/>
          </a:xfrm>
        </p:spPr>
        <p:txBody>
          <a:bodyPr>
            <a:normAutofit fontScale="92500" lnSpcReduction="20000"/>
          </a:bodyPr>
          <a:lstStyle/>
          <a:p>
            <a:r>
              <a:rPr lang="en-US" sz="2000" dirty="0"/>
              <a:t>Next generation HEP experiment requirements:</a:t>
            </a:r>
          </a:p>
          <a:p>
            <a:pPr lvl="1"/>
            <a:r>
              <a:rPr lang="en-US" sz="2000" dirty="0"/>
              <a:t>Flexible data rates (10Gbps up to 200Gbps).</a:t>
            </a:r>
          </a:p>
          <a:p>
            <a:pPr lvl="1"/>
            <a:r>
              <a:rPr lang="en-US" sz="2000" dirty="0"/>
              <a:t>High reliability in a range of radiation environments.</a:t>
            </a:r>
          </a:p>
          <a:p>
            <a:pPr lvl="1"/>
            <a:r>
              <a:rPr lang="en-US" sz="2000" dirty="0"/>
              <a:t>Low power consumption</a:t>
            </a:r>
          </a:p>
          <a:p>
            <a:pPr lvl="1"/>
            <a:r>
              <a:rPr lang="en-US" sz="2000" dirty="0"/>
              <a:t>Small size (</a:t>
            </a:r>
            <a:r>
              <a:rPr lang="en-US" sz="2000" dirty="0">
                <a:cs typeface="Arial" charset="0"/>
              </a:rPr>
              <a:t>≤</a:t>
            </a:r>
            <a:r>
              <a:rPr lang="en-US" sz="2000" dirty="0"/>
              <a:t>2-3cm</a:t>
            </a:r>
            <a:r>
              <a:rPr lang="en-US" sz="2000" baseline="30000" dirty="0"/>
              <a:t>2</a:t>
            </a:r>
            <a:r>
              <a:rPr lang="en-US" sz="2000" dirty="0"/>
              <a:t>)</a:t>
            </a:r>
          </a:p>
          <a:p>
            <a:pPr lvl="1"/>
            <a:r>
              <a:rPr lang="en-US" sz="2000" dirty="0"/>
              <a:t>Moderate cost:</a:t>
            </a:r>
          </a:p>
          <a:p>
            <a:pPr lvl="2"/>
            <a:r>
              <a:rPr lang="en-US" sz="2000" dirty="0"/>
              <a:t>Part cost – COTS where possible (use industry standards – Ethernet, ITU, etc.)</a:t>
            </a:r>
          </a:p>
          <a:p>
            <a:pPr lvl="2"/>
            <a:r>
              <a:rPr lang="en-US" sz="2000" dirty="0"/>
              <a:t>Design and testing cost- low capital equipment (Test equipment cost becomes prohibitive with </a:t>
            </a:r>
            <a:r>
              <a:rPr lang="en-US" sz="2000" dirty="0" smtClean="0"/>
              <a:t>channel speed </a:t>
            </a:r>
            <a:r>
              <a:rPr lang="en-US" sz="2000" dirty="0"/>
              <a:t>&gt;10Gbps).</a:t>
            </a:r>
          </a:p>
          <a:p>
            <a:pPr lvl="2"/>
            <a:r>
              <a:rPr lang="en-US" sz="2000" dirty="0"/>
              <a:t>Installation and maintenance costs – low fiber count, small </a:t>
            </a:r>
            <a:r>
              <a:rPr lang="en-US" sz="2000" dirty="0" smtClean="0"/>
              <a:t>connectors/devices</a:t>
            </a:r>
          </a:p>
          <a:p>
            <a:pPr lvl="2"/>
            <a:endParaRPr lang="en-US" sz="2000" dirty="0" smtClean="0"/>
          </a:p>
          <a:p>
            <a:r>
              <a:rPr lang="en-US" sz="2000" dirty="0" smtClean="0"/>
              <a:t>Proposed Solution: A Multi-</a:t>
            </a:r>
            <a:r>
              <a:rPr lang="en-US" sz="2000" dirty="0" err="1" smtClean="0"/>
              <a:t>Gbps</a:t>
            </a:r>
            <a:r>
              <a:rPr lang="en-US" sz="2000" dirty="0" smtClean="0"/>
              <a:t> (per single mode fiber) link combining:</a:t>
            </a:r>
          </a:p>
          <a:p>
            <a:endParaRPr lang="en-US" sz="2000" dirty="0" smtClean="0"/>
          </a:p>
          <a:p>
            <a:pPr>
              <a:buNone/>
            </a:pPr>
            <a:r>
              <a:rPr lang="en-US" sz="2000" dirty="0" smtClean="0"/>
              <a:t>		1. </a:t>
            </a:r>
            <a:r>
              <a:rPr lang="en-US" sz="2000" dirty="0" err="1" smtClean="0"/>
              <a:t>Rad</a:t>
            </a:r>
            <a:r>
              <a:rPr lang="en-US" sz="2000" dirty="0" smtClean="0"/>
              <a:t>-hard, small footprint, low power optical modulator device technology</a:t>
            </a:r>
          </a:p>
          <a:p>
            <a:pPr>
              <a:buNone/>
            </a:pPr>
            <a:r>
              <a:rPr lang="en-US" sz="2000" dirty="0" smtClean="0"/>
              <a:t>		2. Wavelength Division Multiplexing</a:t>
            </a:r>
          </a:p>
          <a:p>
            <a:pPr lvl="2"/>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2438400" y="838200"/>
            <a:ext cx="4191000" cy="2771775"/>
            <a:chOff x="2286000" y="1752600"/>
            <a:chExt cx="4000500" cy="2390775"/>
          </a:xfrm>
        </p:grpSpPr>
        <p:pic>
          <p:nvPicPr>
            <p:cNvPr id="3" name="Picture 14"/>
            <p:cNvPicPr>
              <a:picLocks noChangeAspect="1" noChangeArrowheads="1"/>
            </p:cNvPicPr>
            <p:nvPr/>
          </p:nvPicPr>
          <p:blipFill>
            <a:blip r:embed="rId2" cstate="print"/>
            <a:srcRect/>
            <a:stretch>
              <a:fillRect/>
            </a:stretch>
          </p:blipFill>
          <p:spPr bwMode="auto">
            <a:xfrm>
              <a:off x="2286000" y="1752600"/>
              <a:ext cx="4000500" cy="2390775"/>
            </a:xfrm>
            <a:prstGeom prst="rect">
              <a:avLst/>
            </a:prstGeom>
            <a:noFill/>
            <a:ln w="9525">
              <a:noFill/>
              <a:miter lim="800000"/>
              <a:headEnd/>
              <a:tailEnd/>
            </a:ln>
          </p:spPr>
        </p:pic>
        <p:sp>
          <p:nvSpPr>
            <p:cNvPr id="4" name="Line 2"/>
            <p:cNvSpPr>
              <a:spLocks noChangeShapeType="1"/>
            </p:cNvSpPr>
            <p:nvPr/>
          </p:nvSpPr>
          <p:spPr bwMode="auto">
            <a:xfrm flipV="1">
              <a:off x="3200400" y="2562225"/>
              <a:ext cx="438150" cy="7429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Line 3"/>
            <p:cNvSpPr>
              <a:spLocks noChangeShapeType="1"/>
            </p:cNvSpPr>
            <p:nvPr/>
          </p:nvSpPr>
          <p:spPr bwMode="auto">
            <a:xfrm flipV="1">
              <a:off x="3867150" y="3257550"/>
              <a:ext cx="828675" cy="1714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 name="Line 4"/>
            <p:cNvSpPr>
              <a:spLocks noChangeShapeType="1"/>
            </p:cNvSpPr>
            <p:nvPr/>
          </p:nvSpPr>
          <p:spPr bwMode="auto">
            <a:xfrm flipH="1">
              <a:off x="4381500" y="2371725"/>
              <a:ext cx="495300" cy="3714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 name="Text Box 5"/>
            <p:cNvSpPr txBox="1">
              <a:spLocks noChangeArrowheads="1"/>
            </p:cNvSpPr>
            <p:nvPr/>
          </p:nvSpPr>
          <p:spPr bwMode="auto">
            <a:xfrm>
              <a:off x="4838700" y="2124075"/>
              <a:ext cx="1085850"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Phase Control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V</a:t>
              </a:r>
              <a:r>
                <a:rPr kumimoji="0" lang="en-US" sz="1000" b="1" i="0" u="none" strike="noStrike" cap="none" normalizeH="0" baseline="-25000" smtClean="0">
                  <a:ln>
                    <a:noFill/>
                  </a:ln>
                  <a:solidFill>
                    <a:schemeClr val="tx1"/>
                  </a:solidFill>
                  <a:effectLst/>
                  <a:latin typeface="Arial" pitchFamily="34" charset="0"/>
                  <a:cs typeface="Arial" pitchFamily="34" charset="0"/>
                </a:rPr>
                <a:t>mod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2533650" y="3305175"/>
              <a:ext cx="136207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3dB Optical Splitter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7"/>
            <p:cNvSpPr txBox="1">
              <a:spLocks noChangeArrowheads="1"/>
            </p:cNvSpPr>
            <p:nvPr/>
          </p:nvSpPr>
          <p:spPr bwMode="auto">
            <a:xfrm>
              <a:off x="5181600" y="2514600"/>
              <a:ext cx="876300"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10-40Gbps Data Rate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2524125" y="3790950"/>
              <a:ext cx="12192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InP substrate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2324100" y="2724150"/>
              <a:ext cx="990600" cy="3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Input Fiber: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CW laser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Line 10"/>
            <p:cNvSpPr>
              <a:spLocks noChangeShapeType="1"/>
            </p:cNvSpPr>
            <p:nvPr/>
          </p:nvSpPr>
          <p:spPr bwMode="auto">
            <a:xfrm flipV="1">
              <a:off x="2695575" y="2171700"/>
              <a:ext cx="381000" cy="6000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Text Box 11"/>
            <p:cNvSpPr txBox="1">
              <a:spLocks noChangeArrowheads="1"/>
            </p:cNvSpPr>
            <p:nvPr/>
          </p:nvSpPr>
          <p:spPr bwMode="auto">
            <a:xfrm>
              <a:off x="3962400" y="3657600"/>
              <a:ext cx="1400175"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Output Fiber: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10-40Gbps signal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12"/>
            <p:cNvSpPr>
              <a:spLocks noChangeShapeType="1"/>
            </p:cNvSpPr>
            <p:nvPr/>
          </p:nvSpPr>
          <p:spPr bwMode="auto">
            <a:xfrm flipV="1">
              <a:off x="4991100" y="3543300"/>
              <a:ext cx="400050" cy="31432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V="1">
              <a:off x="3429000" y="3505200"/>
              <a:ext cx="885825" cy="3714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6" name="Content Placeholder 2"/>
          <p:cNvSpPr txBox="1">
            <a:spLocks/>
          </p:cNvSpPr>
          <p:nvPr/>
        </p:nvSpPr>
        <p:spPr bwMode="auto">
          <a:xfrm>
            <a:off x="2819400" y="3657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lang="en-US" sz="1600" dirty="0" err="1" smtClean="0"/>
              <a:t>Rad</a:t>
            </a:r>
            <a:r>
              <a:rPr lang="en-US" sz="1600" dirty="0" smtClean="0"/>
              <a:t> Hard Mach </a:t>
            </a:r>
            <a:r>
              <a:rPr lang="en-US" sz="1600" dirty="0" err="1" smtClean="0"/>
              <a:t>Zehnder</a:t>
            </a:r>
            <a:r>
              <a:rPr lang="en-US" sz="1600" dirty="0" smtClean="0"/>
              <a:t> Modulator</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a:xfrm>
            <a:off x="270341" y="0"/>
            <a:ext cx="8708794" cy="1077218"/>
          </a:xfrm>
          <a:prstGeom prst="rect">
            <a:avLst/>
          </a:prstGeom>
          <a:noFill/>
        </p:spPr>
        <p:txBody>
          <a:bodyPr wrap="none" rtlCol="0">
            <a:spAutoFit/>
          </a:bodyPr>
          <a:lstStyle/>
          <a:p>
            <a:pPr algn="ctr"/>
            <a:r>
              <a:rPr lang="en-US" sz="3200" dirty="0" smtClean="0"/>
              <a:t>Key Component - Mach-</a:t>
            </a:r>
            <a:r>
              <a:rPr lang="en-US" sz="3200" dirty="0" err="1" smtClean="0"/>
              <a:t>Zehnder</a:t>
            </a:r>
            <a:r>
              <a:rPr lang="en-US" sz="3200" dirty="0" smtClean="0"/>
              <a:t> Modulator (MZM)</a:t>
            </a:r>
          </a:p>
          <a:p>
            <a:pPr algn="ctr"/>
            <a:endParaRPr lang="en-US" sz="3200" dirty="0"/>
          </a:p>
        </p:txBody>
      </p:sp>
      <p:sp>
        <p:nvSpPr>
          <p:cNvPr id="18" name="TextBox 17"/>
          <p:cNvSpPr txBox="1"/>
          <p:nvPr/>
        </p:nvSpPr>
        <p:spPr>
          <a:xfrm>
            <a:off x="304800" y="4343400"/>
            <a:ext cx="8274829" cy="2554545"/>
          </a:xfrm>
          <a:prstGeom prst="rect">
            <a:avLst/>
          </a:prstGeom>
          <a:noFill/>
        </p:spPr>
        <p:txBody>
          <a:bodyPr wrap="none" rtlCol="0">
            <a:spAutoFit/>
          </a:bodyPr>
          <a:lstStyle/>
          <a:p>
            <a:r>
              <a:rPr lang="en-US" sz="1600" dirty="0" smtClean="0"/>
              <a:t>Intensity modulation achieved through phase shift of optical wave along one leg of </a:t>
            </a:r>
          </a:p>
          <a:p>
            <a:r>
              <a:rPr lang="en-US" sz="1600" dirty="0" smtClean="0"/>
              <a:t>  interferometer (phase control electrode)</a:t>
            </a:r>
          </a:p>
          <a:p>
            <a:endParaRPr lang="en-US" sz="1600" dirty="0" smtClean="0"/>
          </a:p>
          <a:p>
            <a:r>
              <a:rPr lang="en-US" sz="1600" dirty="0" smtClean="0"/>
              <a:t>Input laser operates as a continuous wave source </a:t>
            </a:r>
            <a:r>
              <a:rPr lang="en-US" sz="1600" u="sng" dirty="0" smtClean="0"/>
              <a:t>located off detector</a:t>
            </a:r>
            <a:r>
              <a:rPr lang="en-US" sz="1600" dirty="0" smtClean="0"/>
              <a:t> (reduced detector </a:t>
            </a:r>
          </a:p>
          <a:p>
            <a:r>
              <a:rPr lang="en-US" sz="1600" dirty="0" smtClean="0"/>
              <a:t>  thermal load, no issues of </a:t>
            </a:r>
            <a:r>
              <a:rPr lang="en-US" sz="1600" dirty="0" err="1" smtClean="0"/>
              <a:t>rad</a:t>
            </a:r>
            <a:r>
              <a:rPr lang="en-US" sz="1600" dirty="0" smtClean="0"/>
              <a:t>-hardness for off detector laser)</a:t>
            </a:r>
          </a:p>
          <a:p>
            <a:endParaRPr lang="en-US" sz="1600" dirty="0" smtClean="0"/>
          </a:p>
          <a:p>
            <a:r>
              <a:rPr lang="en-US" sz="1600" dirty="0" smtClean="0"/>
              <a:t>Compact </a:t>
            </a:r>
            <a:r>
              <a:rPr lang="en-US" sz="1600" dirty="0" err="1" smtClean="0"/>
              <a:t>rad</a:t>
            </a:r>
            <a:r>
              <a:rPr lang="en-US" sz="1600" dirty="0" smtClean="0"/>
              <a:t>-hard assembly needed (current COTS devices are rather large)</a:t>
            </a:r>
          </a:p>
          <a:p>
            <a:endParaRPr lang="en-US" sz="1600" dirty="0" smtClean="0"/>
          </a:p>
          <a:p>
            <a:r>
              <a:rPr lang="en-US" sz="1600" dirty="0" smtClean="0"/>
              <a:t>High data rates achievable (10 </a:t>
            </a:r>
            <a:r>
              <a:rPr lang="en-US" sz="1600" dirty="0" err="1" smtClean="0"/>
              <a:t>Gbps</a:t>
            </a:r>
            <a:r>
              <a:rPr lang="en-US" sz="1600" dirty="0" smtClean="0"/>
              <a:t> – 40 </a:t>
            </a:r>
            <a:r>
              <a:rPr lang="en-US" sz="1600" dirty="0" err="1" smtClean="0"/>
              <a:t>Gbps</a:t>
            </a:r>
            <a:r>
              <a:rPr lang="en-US" sz="1600" dirty="0" smtClean="0"/>
              <a:t> in current devices) with minimal power dissipation</a:t>
            </a:r>
          </a:p>
          <a:p>
            <a:endParaRPr lang="en-US" sz="1600" dirty="0" smtClean="0"/>
          </a:p>
        </p:txBody>
      </p:sp>
      <p:sp>
        <p:nvSpPr>
          <p:cNvPr id="19" name="Slide Number Placeholder 1"/>
          <p:cNvSpPr>
            <a:spLocks noGrp="1"/>
          </p:cNvSpPr>
          <p:nvPr>
            <p:ph type="sldNum" sz="quarter" idx="12"/>
          </p:nvPr>
        </p:nvSpPr>
        <p:spPr>
          <a:xfrm>
            <a:off x="6553200" y="6356350"/>
            <a:ext cx="2133600" cy="365125"/>
          </a:xfrm>
        </p:spPr>
        <p:txBody>
          <a:bodyPr/>
          <a:lstStyle/>
          <a:p>
            <a:fld id="{A551C9A1-5882-4A94-9015-71E9B6448A5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fld id="{12848329-6F04-407B-994C-27C8F6146BAF}" type="datetime1">
              <a:rPr lang="en-US"/>
              <a:pPr/>
              <a:t>11/28/2011</a:t>
            </a:fld>
            <a:endParaRPr lang="en-US"/>
          </a:p>
        </p:txBody>
      </p:sp>
      <p:sp>
        <p:nvSpPr>
          <p:cNvPr id="42" name="Footer Placeholder 4"/>
          <p:cNvSpPr>
            <a:spLocks noGrp="1"/>
          </p:cNvSpPr>
          <p:nvPr>
            <p:ph type="ftr" sz="quarter" idx="11"/>
          </p:nvPr>
        </p:nvSpPr>
        <p:spPr/>
        <p:txBody>
          <a:bodyPr/>
          <a:lstStyle/>
          <a:p>
            <a:r>
              <a:rPr lang="en-US" dirty="0" smtClean="0"/>
              <a:t>Vega Wave Systems Proprietary</a:t>
            </a:r>
            <a:endParaRPr lang="en-US" dirty="0"/>
          </a:p>
        </p:txBody>
      </p:sp>
      <p:sp>
        <p:nvSpPr>
          <p:cNvPr id="43" name="Slide Number Placeholder 5"/>
          <p:cNvSpPr>
            <a:spLocks noGrp="1"/>
          </p:cNvSpPr>
          <p:nvPr>
            <p:ph type="sldNum" sz="quarter" idx="12"/>
          </p:nvPr>
        </p:nvSpPr>
        <p:spPr/>
        <p:txBody>
          <a:bodyPr/>
          <a:lstStyle/>
          <a:p>
            <a:fld id="{C10B0CB9-CD5D-49A9-8FE7-6325CC79CCD3}" type="slidenum">
              <a:rPr lang="en-US"/>
              <a:pPr/>
              <a:t>5</a:t>
            </a:fld>
            <a:endParaRPr lang="en-US"/>
          </a:p>
        </p:txBody>
      </p:sp>
      <p:sp>
        <p:nvSpPr>
          <p:cNvPr id="8199" name="Rectangle 7"/>
          <p:cNvSpPr>
            <a:spLocks noChangeArrowheads="1"/>
          </p:cNvSpPr>
          <p:nvPr/>
        </p:nvSpPr>
        <p:spPr bwMode="auto">
          <a:xfrm>
            <a:off x="3429000" y="914400"/>
            <a:ext cx="5486400" cy="2438400"/>
          </a:xfrm>
          <a:prstGeom prst="rect">
            <a:avLst/>
          </a:prstGeom>
          <a:noFill/>
          <a:ln w="9525">
            <a:solidFill>
              <a:schemeClr val="tx1"/>
            </a:solidFill>
            <a:miter lim="800000"/>
            <a:headEnd/>
            <a:tailEnd/>
          </a:ln>
          <a:effectLst/>
        </p:spPr>
        <p:txBody>
          <a:bodyPr wrap="none" anchor="ctr"/>
          <a:lstStyle/>
          <a:p>
            <a:endParaRPr lang="en-US"/>
          </a:p>
        </p:txBody>
      </p:sp>
      <p:sp>
        <p:nvSpPr>
          <p:cNvPr id="8194" name="Rectangle 2"/>
          <p:cNvSpPr>
            <a:spLocks noGrp="1" noChangeArrowheads="1"/>
          </p:cNvSpPr>
          <p:nvPr>
            <p:ph type="title"/>
          </p:nvPr>
        </p:nvSpPr>
        <p:spPr>
          <a:xfrm>
            <a:off x="228600" y="0"/>
            <a:ext cx="8686800" cy="914400"/>
          </a:xfrm>
        </p:spPr>
        <p:txBody>
          <a:bodyPr>
            <a:normAutofit/>
          </a:bodyPr>
          <a:lstStyle/>
          <a:p>
            <a:r>
              <a:rPr lang="en-US" sz="3200" dirty="0" smtClean="0"/>
              <a:t>System Concept Proposal</a:t>
            </a:r>
            <a:endParaRPr lang="en-US" sz="3200" dirty="0"/>
          </a:p>
        </p:txBody>
      </p:sp>
      <p:sp>
        <p:nvSpPr>
          <p:cNvPr id="8196" name="Rectangle 4"/>
          <p:cNvSpPr>
            <a:spLocks noChangeArrowheads="1"/>
          </p:cNvSpPr>
          <p:nvPr/>
        </p:nvSpPr>
        <p:spPr bwMode="auto">
          <a:xfrm>
            <a:off x="5334000" y="1066800"/>
            <a:ext cx="3352800" cy="1143000"/>
          </a:xfrm>
          <a:prstGeom prst="rect">
            <a:avLst/>
          </a:prstGeom>
          <a:noFill/>
          <a:ln w="9525">
            <a:solidFill>
              <a:schemeClr val="tx1"/>
            </a:solidFill>
            <a:miter lim="800000"/>
            <a:headEnd/>
            <a:tailEnd/>
          </a:ln>
          <a:effectLst/>
        </p:spPr>
        <p:txBody>
          <a:bodyPr wrap="none" anchor="ctr"/>
          <a:lstStyle/>
          <a:p>
            <a:pPr algn="ctr"/>
            <a:r>
              <a:rPr lang="en-US"/>
              <a:t>Multiple CW laser diodes</a:t>
            </a:r>
          </a:p>
          <a:p>
            <a:pPr algn="ctr"/>
            <a:r>
              <a:rPr lang="el-GR">
                <a:cs typeface="Times New Roman" pitchFamily="18" charset="0"/>
              </a:rPr>
              <a:t>λ</a:t>
            </a:r>
            <a:r>
              <a:rPr lang="en-US" baseline="-25000"/>
              <a:t>1</a:t>
            </a:r>
            <a:r>
              <a:rPr lang="en-US"/>
              <a:t>, </a:t>
            </a:r>
            <a:r>
              <a:rPr lang="el-GR"/>
              <a:t>λ</a:t>
            </a:r>
            <a:r>
              <a:rPr lang="en-US" baseline="-25000"/>
              <a:t>2</a:t>
            </a:r>
            <a:r>
              <a:rPr lang="en-US"/>
              <a:t> …</a:t>
            </a:r>
            <a:r>
              <a:rPr lang="el-GR"/>
              <a:t>λ</a:t>
            </a:r>
            <a:r>
              <a:rPr lang="en-US" baseline="-25000"/>
              <a:t>i</a:t>
            </a:r>
            <a:endParaRPr lang="en-US"/>
          </a:p>
        </p:txBody>
      </p:sp>
      <p:sp>
        <p:nvSpPr>
          <p:cNvPr id="8197" name="AutoShape 5"/>
          <p:cNvSpPr>
            <a:spLocks noChangeArrowheads="1"/>
          </p:cNvSpPr>
          <p:nvPr/>
        </p:nvSpPr>
        <p:spPr bwMode="auto">
          <a:xfrm rot="5400000">
            <a:off x="4114800" y="990600"/>
            <a:ext cx="609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p:spPr>
        <p:txBody>
          <a:bodyPr wrap="none" anchor="ctr"/>
          <a:lstStyle/>
          <a:p>
            <a:endParaRPr lang="en-US"/>
          </a:p>
        </p:txBody>
      </p:sp>
      <p:sp>
        <p:nvSpPr>
          <p:cNvPr id="8200" name="AutoShape 8"/>
          <p:cNvSpPr>
            <a:spLocks noChangeArrowheads="1"/>
          </p:cNvSpPr>
          <p:nvPr/>
        </p:nvSpPr>
        <p:spPr bwMode="auto">
          <a:xfrm rot="5400000">
            <a:off x="1295400" y="2819400"/>
            <a:ext cx="1143000" cy="3124200"/>
          </a:xfrm>
          <a:prstGeom prst="can">
            <a:avLst>
              <a:gd name="adj" fmla="val 68333"/>
            </a:avLst>
          </a:prstGeom>
          <a:solidFill>
            <a:schemeClr val="bg1"/>
          </a:solidFill>
          <a:ln w="9525">
            <a:solidFill>
              <a:schemeClr val="tx1"/>
            </a:solidFill>
            <a:round/>
            <a:headEnd/>
            <a:tailEnd/>
          </a:ln>
          <a:effectLst/>
        </p:spPr>
        <p:txBody>
          <a:bodyPr wrap="none" anchor="ctr"/>
          <a:lstStyle/>
          <a:p>
            <a:endParaRPr lang="en-US"/>
          </a:p>
        </p:txBody>
      </p:sp>
      <p:sp>
        <p:nvSpPr>
          <p:cNvPr id="8201" name="Rectangle 9"/>
          <p:cNvSpPr>
            <a:spLocks noChangeArrowheads="1"/>
          </p:cNvSpPr>
          <p:nvPr/>
        </p:nvSpPr>
        <p:spPr bwMode="auto">
          <a:xfrm>
            <a:off x="5334000" y="2209800"/>
            <a:ext cx="3352800" cy="381000"/>
          </a:xfrm>
          <a:prstGeom prst="rect">
            <a:avLst/>
          </a:prstGeom>
          <a:noFill/>
          <a:ln w="9525">
            <a:solidFill>
              <a:schemeClr val="tx1"/>
            </a:solidFill>
            <a:miter lim="800000"/>
            <a:headEnd/>
            <a:tailEnd/>
          </a:ln>
          <a:effectLst/>
        </p:spPr>
        <p:txBody>
          <a:bodyPr wrap="none" anchor="ctr"/>
          <a:lstStyle/>
          <a:p>
            <a:pPr algn="ctr"/>
            <a:r>
              <a:rPr lang="en-US"/>
              <a:t>Receivers</a:t>
            </a:r>
          </a:p>
        </p:txBody>
      </p:sp>
      <p:sp>
        <p:nvSpPr>
          <p:cNvPr id="8202" name="AutoShape 10"/>
          <p:cNvSpPr>
            <a:spLocks noChangeArrowheads="1"/>
          </p:cNvSpPr>
          <p:nvPr/>
        </p:nvSpPr>
        <p:spPr bwMode="auto">
          <a:xfrm rot="16200000">
            <a:off x="4114800" y="1905000"/>
            <a:ext cx="609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p:spPr>
        <p:txBody>
          <a:bodyPr wrap="none" anchor="ctr"/>
          <a:lstStyle/>
          <a:p>
            <a:endParaRPr lang="en-US"/>
          </a:p>
        </p:txBody>
      </p:sp>
      <p:sp>
        <p:nvSpPr>
          <p:cNvPr id="8203" name="AutoShape 11"/>
          <p:cNvSpPr>
            <a:spLocks noChangeArrowheads="1"/>
          </p:cNvSpPr>
          <p:nvPr/>
        </p:nvSpPr>
        <p:spPr bwMode="auto">
          <a:xfrm rot="10800000">
            <a:off x="1219200" y="2743200"/>
            <a:ext cx="609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p:spPr>
        <p:txBody>
          <a:bodyPr wrap="none" anchor="ctr"/>
          <a:lstStyle/>
          <a:p>
            <a:endParaRPr lang="en-US"/>
          </a:p>
        </p:txBody>
      </p:sp>
      <p:sp>
        <p:nvSpPr>
          <p:cNvPr id="8204" name="AutoShape 12"/>
          <p:cNvSpPr>
            <a:spLocks noChangeArrowheads="1"/>
          </p:cNvSpPr>
          <p:nvPr/>
        </p:nvSpPr>
        <p:spPr bwMode="auto">
          <a:xfrm>
            <a:off x="2743200" y="2743200"/>
            <a:ext cx="609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p:spPr>
        <p:txBody>
          <a:bodyPr wrap="none" anchor="ctr"/>
          <a:lstStyle/>
          <a:p>
            <a:endParaRPr lang="en-US"/>
          </a:p>
        </p:txBody>
      </p:sp>
      <p:sp>
        <p:nvSpPr>
          <p:cNvPr id="8205" name="AutoShape 13"/>
          <p:cNvSpPr>
            <a:spLocks noChangeArrowheads="1"/>
          </p:cNvSpPr>
          <p:nvPr/>
        </p:nvSpPr>
        <p:spPr bwMode="auto">
          <a:xfrm>
            <a:off x="2057400" y="3962400"/>
            <a:ext cx="609600" cy="152400"/>
          </a:xfrm>
          <a:prstGeom prst="hexagon">
            <a:avLst>
              <a:gd name="adj" fmla="val 100000"/>
              <a:gd name="vf" fmla="val 115470"/>
            </a:avLst>
          </a:prstGeom>
          <a:solidFill>
            <a:schemeClr val="accent2"/>
          </a:solidFill>
          <a:ln w="9525">
            <a:solidFill>
              <a:schemeClr val="tx1"/>
            </a:solidFill>
            <a:miter lim="800000"/>
            <a:headEnd/>
            <a:tailEnd/>
          </a:ln>
          <a:effectLst/>
        </p:spPr>
        <p:txBody>
          <a:bodyPr wrap="none" anchor="ctr"/>
          <a:lstStyle/>
          <a:p>
            <a:endParaRPr lang="en-US"/>
          </a:p>
        </p:txBody>
      </p:sp>
      <p:sp>
        <p:nvSpPr>
          <p:cNvPr id="8206" name="AutoShape 14"/>
          <p:cNvSpPr>
            <a:spLocks noChangeArrowheads="1"/>
          </p:cNvSpPr>
          <p:nvPr/>
        </p:nvSpPr>
        <p:spPr bwMode="auto">
          <a:xfrm>
            <a:off x="2057400" y="4191000"/>
            <a:ext cx="609600" cy="152400"/>
          </a:xfrm>
          <a:prstGeom prst="hexagon">
            <a:avLst>
              <a:gd name="adj" fmla="val 100000"/>
              <a:gd name="vf" fmla="val 115470"/>
            </a:avLst>
          </a:prstGeom>
          <a:solidFill>
            <a:schemeClr val="accent2"/>
          </a:solidFill>
          <a:ln w="9525">
            <a:solidFill>
              <a:schemeClr val="tx1"/>
            </a:solidFill>
            <a:miter lim="800000"/>
            <a:headEnd/>
            <a:tailEnd/>
          </a:ln>
          <a:effectLst/>
        </p:spPr>
        <p:txBody>
          <a:bodyPr wrap="none" anchor="ctr"/>
          <a:lstStyle/>
          <a:p>
            <a:endParaRPr lang="en-US"/>
          </a:p>
        </p:txBody>
      </p:sp>
      <p:sp>
        <p:nvSpPr>
          <p:cNvPr id="8207" name="AutoShape 15"/>
          <p:cNvSpPr>
            <a:spLocks noChangeArrowheads="1"/>
          </p:cNvSpPr>
          <p:nvPr/>
        </p:nvSpPr>
        <p:spPr bwMode="auto">
          <a:xfrm>
            <a:off x="2057400" y="4419600"/>
            <a:ext cx="609600" cy="152400"/>
          </a:xfrm>
          <a:prstGeom prst="hexagon">
            <a:avLst>
              <a:gd name="adj" fmla="val 100000"/>
              <a:gd name="vf" fmla="val 115470"/>
            </a:avLst>
          </a:prstGeom>
          <a:solidFill>
            <a:schemeClr val="accent2"/>
          </a:solidFill>
          <a:ln w="9525">
            <a:solidFill>
              <a:schemeClr val="tx1"/>
            </a:solidFill>
            <a:miter lim="800000"/>
            <a:headEnd/>
            <a:tailEnd/>
          </a:ln>
          <a:effectLst/>
        </p:spPr>
        <p:txBody>
          <a:bodyPr wrap="none" anchor="ctr"/>
          <a:lstStyle/>
          <a:p>
            <a:endParaRPr lang="en-US"/>
          </a:p>
        </p:txBody>
      </p:sp>
      <p:sp>
        <p:nvSpPr>
          <p:cNvPr id="8208" name="AutoShape 16"/>
          <p:cNvSpPr>
            <a:spLocks noChangeArrowheads="1"/>
          </p:cNvSpPr>
          <p:nvPr/>
        </p:nvSpPr>
        <p:spPr bwMode="auto">
          <a:xfrm>
            <a:off x="2057400" y="4648200"/>
            <a:ext cx="609600" cy="152400"/>
          </a:xfrm>
          <a:prstGeom prst="hexagon">
            <a:avLst>
              <a:gd name="adj" fmla="val 100000"/>
              <a:gd name="vf" fmla="val 115470"/>
            </a:avLst>
          </a:prstGeom>
          <a:solidFill>
            <a:schemeClr val="accent2"/>
          </a:solidFill>
          <a:ln w="9525">
            <a:solidFill>
              <a:schemeClr val="tx1"/>
            </a:solidFill>
            <a:miter lim="800000"/>
            <a:headEnd/>
            <a:tailEnd/>
          </a:ln>
          <a:effectLst/>
        </p:spPr>
        <p:txBody>
          <a:bodyPr wrap="none" anchor="ctr"/>
          <a:lstStyle/>
          <a:p>
            <a:endParaRPr lang="en-US"/>
          </a:p>
        </p:txBody>
      </p:sp>
      <p:sp>
        <p:nvSpPr>
          <p:cNvPr id="8209" name="Text Box 17"/>
          <p:cNvSpPr txBox="1">
            <a:spLocks noChangeArrowheads="1"/>
          </p:cNvSpPr>
          <p:nvPr/>
        </p:nvSpPr>
        <p:spPr bwMode="auto">
          <a:xfrm>
            <a:off x="5105400" y="2743200"/>
            <a:ext cx="1935163" cy="457200"/>
          </a:xfrm>
          <a:prstGeom prst="rect">
            <a:avLst/>
          </a:prstGeom>
          <a:noFill/>
          <a:ln w="9525">
            <a:noFill/>
            <a:miter lim="800000"/>
            <a:headEnd/>
            <a:tailEnd/>
          </a:ln>
          <a:effectLst/>
        </p:spPr>
        <p:txBody>
          <a:bodyPr wrap="none">
            <a:spAutoFit/>
          </a:bodyPr>
          <a:lstStyle/>
          <a:p>
            <a:r>
              <a:rPr lang="en-US"/>
              <a:t>Control Room</a:t>
            </a:r>
          </a:p>
        </p:txBody>
      </p:sp>
      <p:sp>
        <p:nvSpPr>
          <p:cNvPr id="8210" name="Text Box 18"/>
          <p:cNvSpPr txBox="1">
            <a:spLocks noChangeArrowheads="1"/>
          </p:cNvSpPr>
          <p:nvPr/>
        </p:nvSpPr>
        <p:spPr bwMode="auto">
          <a:xfrm>
            <a:off x="381000" y="4038600"/>
            <a:ext cx="1212850" cy="581025"/>
          </a:xfrm>
          <a:prstGeom prst="rect">
            <a:avLst/>
          </a:prstGeom>
          <a:noFill/>
          <a:ln w="9525">
            <a:noFill/>
            <a:miter lim="800000"/>
            <a:headEnd/>
            <a:tailEnd/>
          </a:ln>
          <a:effectLst/>
        </p:spPr>
        <p:txBody>
          <a:bodyPr wrap="none">
            <a:spAutoFit/>
          </a:bodyPr>
          <a:lstStyle/>
          <a:p>
            <a:r>
              <a:rPr lang="en-US" sz="1600" b="1"/>
              <a:t>Detector/</a:t>
            </a:r>
          </a:p>
          <a:p>
            <a:r>
              <a:rPr lang="en-US" sz="1600" b="1"/>
              <a:t>Experiment</a:t>
            </a:r>
          </a:p>
        </p:txBody>
      </p:sp>
      <p:cxnSp>
        <p:nvCxnSpPr>
          <p:cNvPr id="8211" name="AutoShape 19"/>
          <p:cNvCxnSpPr>
            <a:cxnSpLocks noChangeShapeType="1"/>
            <a:stCxn id="8197" idx="1"/>
            <a:endCxn id="8203" idx="1"/>
          </p:cNvCxnSpPr>
          <p:nvPr/>
        </p:nvCxnSpPr>
        <p:spPr bwMode="auto">
          <a:xfrm rot="10800000" flipV="1">
            <a:off x="1522413" y="1447800"/>
            <a:ext cx="2439987" cy="1295400"/>
          </a:xfrm>
          <a:prstGeom prst="curvedConnector2">
            <a:avLst/>
          </a:prstGeom>
          <a:noFill/>
          <a:ln w="38100">
            <a:solidFill>
              <a:schemeClr val="tx1"/>
            </a:solidFill>
            <a:round/>
            <a:headEnd/>
            <a:tailEnd type="triangle" w="med" len="med"/>
          </a:ln>
          <a:effectLst/>
        </p:spPr>
      </p:cxnSp>
      <p:cxnSp>
        <p:nvCxnSpPr>
          <p:cNvPr id="8212" name="AutoShape 20"/>
          <p:cNvCxnSpPr>
            <a:cxnSpLocks noChangeShapeType="1"/>
            <a:stCxn id="8204" idx="3"/>
            <a:endCxn id="8202" idx="3"/>
          </p:cNvCxnSpPr>
          <p:nvPr/>
        </p:nvCxnSpPr>
        <p:spPr bwMode="auto">
          <a:xfrm rot="16200000">
            <a:off x="3314700" y="2095500"/>
            <a:ext cx="381000" cy="914400"/>
          </a:xfrm>
          <a:prstGeom prst="curvedConnector2">
            <a:avLst/>
          </a:prstGeom>
          <a:noFill/>
          <a:ln w="38100">
            <a:solidFill>
              <a:schemeClr val="tx1"/>
            </a:solidFill>
            <a:round/>
            <a:headEnd/>
            <a:tailEnd type="triangle" w="med" len="med"/>
          </a:ln>
          <a:effectLst/>
        </p:spPr>
      </p:cxnSp>
      <p:cxnSp>
        <p:nvCxnSpPr>
          <p:cNvPr id="8213" name="AutoShape 21"/>
          <p:cNvCxnSpPr>
            <a:cxnSpLocks noChangeShapeType="1"/>
            <a:stCxn id="8196" idx="1"/>
            <a:endCxn id="8197" idx="3"/>
          </p:cNvCxnSpPr>
          <p:nvPr/>
        </p:nvCxnSpPr>
        <p:spPr bwMode="auto">
          <a:xfrm rot="10800000">
            <a:off x="4876800" y="1447800"/>
            <a:ext cx="457200" cy="190500"/>
          </a:xfrm>
          <a:prstGeom prst="curvedConnector3">
            <a:avLst>
              <a:gd name="adj1" fmla="val 50000"/>
            </a:avLst>
          </a:prstGeom>
          <a:noFill/>
          <a:ln w="38100">
            <a:solidFill>
              <a:schemeClr val="tx1"/>
            </a:solidFill>
            <a:round/>
            <a:headEnd/>
            <a:tailEnd type="triangle" w="med" len="med"/>
          </a:ln>
          <a:effectLst/>
        </p:spPr>
      </p:cxnSp>
      <p:cxnSp>
        <p:nvCxnSpPr>
          <p:cNvPr id="8214" name="AutoShape 22"/>
          <p:cNvCxnSpPr>
            <a:cxnSpLocks noChangeShapeType="1"/>
            <a:stCxn id="8202" idx="1"/>
            <a:endCxn id="8201" idx="1"/>
          </p:cNvCxnSpPr>
          <p:nvPr/>
        </p:nvCxnSpPr>
        <p:spPr bwMode="auto">
          <a:xfrm>
            <a:off x="4876800" y="2362200"/>
            <a:ext cx="457200" cy="38100"/>
          </a:xfrm>
          <a:prstGeom prst="curvedConnector3">
            <a:avLst>
              <a:gd name="adj1" fmla="val 50000"/>
            </a:avLst>
          </a:prstGeom>
          <a:noFill/>
          <a:ln w="38100">
            <a:solidFill>
              <a:schemeClr val="tx1"/>
            </a:solidFill>
            <a:round/>
            <a:headEnd/>
            <a:tailEnd type="triangle" w="med" len="med"/>
          </a:ln>
          <a:effectLst/>
        </p:spPr>
      </p:cxnSp>
      <p:cxnSp>
        <p:nvCxnSpPr>
          <p:cNvPr id="8215" name="AutoShape 23"/>
          <p:cNvCxnSpPr>
            <a:cxnSpLocks noChangeShapeType="1"/>
          </p:cNvCxnSpPr>
          <p:nvPr/>
        </p:nvCxnSpPr>
        <p:spPr bwMode="auto">
          <a:xfrm rot="10800000">
            <a:off x="4876800" y="1295400"/>
            <a:ext cx="457200" cy="190500"/>
          </a:xfrm>
          <a:prstGeom prst="curvedConnector3">
            <a:avLst>
              <a:gd name="adj1" fmla="val 50000"/>
            </a:avLst>
          </a:prstGeom>
          <a:noFill/>
          <a:ln w="38100">
            <a:solidFill>
              <a:schemeClr val="tx1"/>
            </a:solidFill>
            <a:round/>
            <a:headEnd/>
            <a:tailEnd type="triangle" w="med" len="med"/>
          </a:ln>
          <a:effectLst/>
        </p:spPr>
      </p:cxnSp>
      <p:cxnSp>
        <p:nvCxnSpPr>
          <p:cNvPr id="8216" name="AutoShape 24"/>
          <p:cNvCxnSpPr>
            <a:cxnSpLocks noChangeShapeType="1"/>
          </p:cNvCxnSpPr>
          <p:nvPr/>
        </p:nvCxnSpPr>
        <p:spPr bwMode="auto">
          <a:xfrm rot="10800000">
            <a:off x="4876800" y="1638300"/>
            <a:ext cx="457200" cy="190500"/>
          </a:xfrm>
          <a:prstGeom prst="curvedConnector3">
            <a:avLst>
              <a:gd name="adj1" fmla="val 50000"/>
            </a:avLst>
          </a:prstGeom>
          <a:noFill/>
          <a:ln w="38100">
            <a:solidFill>
              <a:schemeClr val="tx1"/>
            </a:solidFill>
            <a:round/>
            <a:headEnd/>
            <a:tailEnd type="triangle" w="med" len="med"/>
          </a:ln>
          <a:effectLst/>
        </p:spPr>
      </p:cxnSp>
      <p:cxnSp>
        <p:nvCxnSpPr>
          <p:cNvPr id="8217" name="AutoShape 25"/>
          <p:cNvCxnSpPr>
            <a:cxnSpLocks noChangeShapeType="1"/>
          </p:cNvCxnSpPr>
          <p:nvPr/>
        </p:nvCxnSpPr>
        <p:spPr bwMode="auto">
          <a:xfrm>
            <a:off x="4876800" y="2438400"/>
            <a:ext cx="457200" cy="38100"/>
          </a:xfrm>
          <a:prstGeom prst="curvedConnector3">
            <a:avLst>
              <a:gd name="adj1" fmla="val 50000"/>
            </a:avLst>
          </a:prstGeom>
          <a:noFill/>
          <a:ln w="38100">
            <a:solidFill>
              <a:schemeClr val="tx1"/>
            </a:solidFill>
            <a:round/>
            <a:headEnd/>
            <a:tailEnd type="triangle" w="med" len="med"/>
          </a:ln>
          <a:effectLst/>
        </p:spPr>
      </p:cxnSp>
      <p:cxnSp>
        <p:nvCxnSpPr>
          <p:cNvPr id="8218" name="AutoShape 26"/>
          <p:cNvCxnSpPr>
            <a:cxnSpLocks noChangeShapeType="1"/>
          </p:cNvCxnSpPr>
          <p:nvPr/>
        </p:nvCxnSpPr>
        <p:spPr bwMode="auto">
          <a:xfrm>
            <a:off x="4876800" y="2247900"/>
            <a:ext cx="457200" cy="38100"/>
          </a:xfrm>
          <a:prstGeom prst="curvedConnector3">
            <a:avLst>
              <a:gd name="adj1" fmla="val 50000"/>
            </a:avLst>
          </a:prstGeom>
          <a:noFill/>
          <a:ln w="38100">
            <a:solidFill>
              <a:schemeClr val="tx1"/>
            </a:solidFill>
            <a:round/>
            <a:headEnd/>
            <a:tailEnd type="triangle" w="med" len="med"/>
          </a:ln>
          <a:effectLst/>
        </p:spPr>
      </p:cxnSp>
      <p:cxnSp>
        <p:nvCxnSpPr>
          <p:cNvPr id="8219" name="AutoShape 27"/>
          <p:cNvCxnSpPr>
            <a:cxnSpLocks noChangeShapeType="1"/>
            <a:stCxn id="8203" idx="3"/>
            <a:endCxn id="8205" idx="1"/>
          </p:cNvCxnSpPr>
          <p:nvPr/>
        </p:nvCxnSpPr>
        <p:spPr bwMode="auto">
          <a:xfrm rot="16200000" flipH="1">
            <a:off x="1600200" y="3581400"/>
            <a:ext cx="381000" cy="533400"/>
          </a:xfrm>
          <a:prstGeom prst="curvedConnector2">
            <a:avLst/>
          </a:prstGeom>
          <a:noFill/>
          <a:ln w="38100">
            <a:solidFill>
              <a:schemeClr val="tx1"/>
            </a:solidFill>
            <a:round/>
            <a:headEnd/>
            <a:tailEnd type="triangle" w="med" len="med"/>
          </a:ln>
          <a:effectLst/>
        </p:spPr>
      </p:cxnSp>
      <p:cxnSp>
        <p:nvCxnSpPr>
          <p:cNvPr id="8220" name="AutoShape 28"/>
          <p:cNvCxnSpPr>
            <a:cxnSpLocks noChangeShapeType="1"/>
            <a:stCxn id="8203" idx="3"/>
            <a:endCxn id="8206" idx="1"/>
          </p:cNvCxnSpPr>
          <p:nvPr/>
        </p:nvCxnSpPr>
        <p:spPr bwMode="auto">
          <a:xfrm rot="16200000" flipH="1">
            <a:off x="1485900" y="3695700"/>
            <a:ext cx="609600" cy="533400"/>
          </a:xfrm>
          <a:prstGeom prst="curvedConnector2">
            <a:avLst/>
          </a:prstGeom>
          <a:noFill/>
          <a:ln w="38100">
            <a:solidFill>
              <a:schemeClr val="tx1"/>
            </a:solidFill>
            <a:round/>
            <a:headEnd/>
            <a:tailEnd type="triangle" w="med" len="med"/>
          </a:ln>
          <a:effectLst/>
        </p:spPr>
      </p:cxnSp>
      <p:cxnSp>
        <p:nvCxnSpPr>
          <p:cNvPr id="8221" name="AutoShape 29"/>
          <p:cNvCxnSpPr>
            <a:cxnSpLocks noChangeShapeType="1"/>
            <a:stCxn id="8203" idx="3"/>
            <a:endCxn id="8207" idx="1"/>
          </p:cNvCxnSpPr>
          <p:nvPr/>
        </p:nvCxnSpPr>
        <p:spPr bwMode="auto">
          <a:xfrm rot="16200000" flipH="1">
            <a:off x="1371600" y="3810000"/>
            <a:ext cx="838200" cy="533400"/>
          </a:xfrm>
          <a:prstGeom prst="curvedConnector2">
            <a:avLst/>
          </a:prstGeom>
          <a:noFill/>
          <a:ln w="38100">
            <a:solidFill>
              <a:schemeClr val="tx1"/>
            </a:solidFill>
            <a:round/>
            <a:headEnd/>
            <a:tailEnd type="triangle" w="med" len="med"/>
          </a:ln>
          <a:effectLst/>
        </p:spPr>
      </p:cxnSp>
      <p:cxnSp>
        <p:nvCxnSpPr>
          <p:cNvPr id="8222" name="AutoShape 30"/>
          <p:cNvCxnSpPr>
            <a:cxnSpLocks noChangeShapeType="1"/>
            <a:stCxn id="8203" idx="3"/>
            <a:endCxn id="8208" idx="1"/>
          </p:cNvCxnSpPr>
          <p:nvPr/>
        </p:nvCxnSpPr>
        <p:spPr bwMode="auto">
          <a:xfrm rot="16200000" flipH="1">
            <a:off x="1257300" y="3924300"/>
            <a:ext cx="1066800" cy="533400"/>
          </a:xfrm>
          <a:prstGeom prst="curvedConnector2">
            <a:avLst/>
          </a:prstGeom>
          <a:noFill/>
          <a:ln w="38100">
            <a:solidFill>
              <a:schemeClr val="tx1"/>
            </a:solidFill>
            <a:round/>
            <a:headEnd/>
            <a:tailEnd type="triangle" w="med" len="med"/>
          </a:ln>
          <a:effectLst/>
        </p:spPr>
      </p:cxnSp>
      <p:cxnSp>
        <p:nvCxnSpPr>
          <p:cNvPr id="8223" name="AutoShape 31"/>
          <p:cNvCxnSpPr>
            <a:cxnSpLocks noChangeShapeType="1"/>
            <a:stCxn id="8205" idx="3"/>
            <a:endCxn id="8204" idx="1"/>
          </p:cNvCxnSpPr>
          <p:nvPr/>
        </p:nvCxnSpPr>
        <p:spPr bwMode="auto">
          <a:xfrm flipV="1">
            <a:off x="2667000" y="3657600"/>
            <a:ext cx="381000" cy="381000"/>
          </a:xfrm>
          <a:prstGeom prst="curvedConnector2">
            <a:avLst/>
          </a:prstGeom>
          <a:noFill/>
          <a:ln w="38100">
            <a:solidFill>
              <a:schemeClr val="tx1"/>
            </a:solidFill>
            <a:round/>
            <a:headEnd/>
            <a:tailEnd type="triangle" w="med" len="med"/>
          </a:ln>
          <a:effectLst/>
        </p:spPr>
      </p:cxnSp>
      <p:cxnSp>
        <p:nvCxnSpPr>
          <p:cNvPr id="8224" name="AutoShape 32"/>
          <p:cNvCxnSpPr>
            <a:cxnSpLocks noChangeShapeType="1"/>
            <a:stCxn id="8206" idx="3"/>
            <a:endCxn id="8204" idx="1"/>
          </p:cNvCxnSpPr>
          <p:nvPr/>
        </p:nvCxnSpPr>
        <p:spPr bwMode="auto">
          <a:xfrm flipV="1">
            <a:off x="2667000" y="3657600"/>
            <a:ext cx="381000" cy="609600"/>
          </a:xfrm>
          <a:prstGeom prst="curvedConnector2">
            <a:avLst/>
          </a:prstGeom>
          <a:noFill/>
          <a:ln w="38100">
            <a:solidFill>
              <a:schemeClr val="tx1"/>
            </a:solidFill>
            <a:round/>
            <a:headEnd/>
            <a:tailEnd type="triangle" w="med" len="med"/>
          </a:ln>
          <a:effectLst/>
        </p:spPr>
      </p:cxnSp>
      <p:cxnSp>
        <p:nvCxnSpPr>
          <p:cNvPr id="8225" name="AutoShape 33"/>
          <p:cNvCxnSpPr>
            <a:cxnSpLocks noChangeShapeType="1"/>
            <a:stCxn id="8207" idx="3"/>
            <a:endCxn id="8204" idx="1"/>
          </p:cNvCxnSpPr>
          <p:nvPr/>
        </p:nvCxnSpPr>
        <p:spPr bwMode="auto">
          <a:xfrm flipV="1">
            <a:off x="2667000" y="3657600"/>
            <a:ext cx="381000" cy="838200"/>
          </a:xfrm>
          <a:prstGeom prst="curvedConnector2">
            <a:avLst/>
          </a:prstGeom>
          <a:noFill/>
          <a:ln w="38100">
            <a:solidFill>
              <a:schemeClr val="tx1"/>
            </a:solidFill>
            <a:round/>
            <a:headEnd/>
            <a:tailEnd type="triangle" w="med" len="med"/>
          </a:ln>
          <a:effectLst/>
        </p:spPr>
      </p:cxnSp>
      <p:cxnSp>
        <p:nvCxnSpPr>
          <p:cNvPr id="8226" name="AutoShape 34"/>
          <p:cNvCxnSpPr>
            <a:cxnSpLocks noChangeShapeType="1"/>
            <a:stCxn id="8208" idx="3"/>
            <a:endCxn id="8204" idx="1"/>
          </p:cNvCxnSpPr>
          <p:nvPr/>
        </p:nvCxnSpPr>
        <p:spPr bwMode="auto">
          <a:xfrm flipV="1">
            <a:off x="2667000" y="3657600"/>
            <a:ext cx="381000" cy="1066800"/>
          </a:xfrm>
          <a:prstGeom prst="curvedConnector2">
            <a:avLst/>
          </a:prstGeom>
          <a:noFill/>
          <a:ln w="38100">
            <a:solidFill>
              <a:schemeClr val="tx1"/>
            </a:solidFill>
            <a:round/>
            <a:headEnd/>
            <a:tailEnd type="triangle" w="med" len="med"/>
          </a:ln>
          <a:effectLst/>
        </p:spPr>
      </p:cxnSp>
      <p:sp>
        <p:nvSpPr>
          <p:cNvPr id="8227" name="Text Box 35"/>
          <p:cNvSpPr txBox="1">
            <a:spLocks noChangeArrowheads="1"/>
          </p:cNvSpPr>
          <p:nvPr/>
        </p:nvSpPr>
        <p:spPr bwMode="auto">
          <a:xfrm>
            <a:off x="3581400" y="4114800"/>
            <a:ext cx="1879600" cy="457200"/>
          </a:xfrm>
          <a:prstGeom prst="rect">
            <a:avLst/>
          </a:prstGeom>
          <a:noFill/>
          <a:ln w="9525">
            <a:noFill/>
            <a:miter lim="800000"/>
            <a:headEnd/>
            <a:tailEnd/>
          </a:ln>
          <a:effectLst/>
        </p:spPr>
        <p:txBody>
          <a:bodyPr wrap="none">
            <a:spAutoFit/>
          </a:bodyPr>
          <a:lstStyle/>
          <a:p>
            <a:r>
              <a:rPr lang="en-US"/>
              <a:t>10Gbps per </a:t>
            </a:r>
            <a:r>
              <a:rPr lang="el-GR"/>
              <a:t>λ</a:t>
            </a:r>
            <a:r>
              <a:rPr lang="en-US" baseline="-25000"/>
              <a:t>i</a:t>
            </a:r>
          </a:p>
        </p:txBody>
      </p:sp>
      <p:sp>
        <p:nvSpPr>
          <p:cNvPr id="8228" name="Text Box 36"/>
          <p:cNvSpPr txBox="1">
            <a:spLocks noChangeArrowheads="1"/>
          </p:cNvSpPr>
          <p:nvPr/>
        </p:nvSpPr>
        <p:spPr bwMode="auto">
          <a:xfrm>
            <a:off x="3276600" y="3505200"/>
            <a:ext cx="760413" cy="457200"/>
          </a:xfrm>
          <a:prstGeom prst="rect">
            <a:avLst/>
          </a:prstGeom>
          <a:noFill/>
          <a:ln w="9525">
            <a:noFill/>
            <a:miter lim="800000"/>
            <a:headEnd/>
            <a:tailEnd/>
          </a:ln>
          <a:effectLst/>
        </p:spPr>
        <p:txBody>
          <a:bodyPr wrap="none">
            <a:spAutoFit/>
          </a:bodyPr>
          <a:lstStyle/>
          <a:p>
            <a:r>
              <a:rPr lang="en-US" dirty="0" err="1"/>
              <a:t>Mux</a:t>
            </a:r>
            <a:endParaRPr lang="en-US" dirty="0"/>
          </a:p>
        </p:txBody>
      </p:sp>
      <p:sp>
        <p:nvSpPr>
          <p:cNvPr id="8229" name="Text Box 37"/>
          <p:cNvSpPr txBox="1">
            <a:spLocks noChangeArrowheads="1"/>
          </p:cNvSpPr>
          <p:nvPr/>
        </p:nvSpPr>
        <p:spPr bwMode="auto">
          <a:xfrm>
            <a:off x="228600" y="2819400"/>
            <a:ext cx="1081088" cy="457200"/>
          </a:xfrm>
          <a:prstGeom prst="rect">
            <a:avLst/>
          </a:prstGeom>
          <a:noFill/>
          <a:ln w="9525">
            <a:noFill/>
            <a:miter lim="800000"/>
            <a:headEnd/>
            <a:tailEnd/>
          </a:ln>
          <a:effectLst/>
        </p:spPr>
        <p:txBody>
          <a:bodyPr wrap="none">
            <a:spAutoFit/>
          </a:bodyPr>
          <a:lstStyle/>
          <a:p>
            <a:r>
              <a:rPr lang="en-US"/>
              <a:t>Demux</a:t>
            </a:r>
          </a:p>
        </p:txBody>
      </p:sp>
      <p:sp>
        <p:nvSpPr>
          <p:cNvPr id="8230" name="Text Box 38"/>
          <p:cNvSpPr txBox="1">
            <a:spLocks noChangeArrowheads="1"/>
          </p:cNvSpPr>
          <p:nvPr/>
        </p:nvSpPr>
        <p:spPr bwMode="auto">
          <a:xfrm>
            <a:off x="533400" y="1219200"/>
            <a:ext cx="2405063" cy="457200"/>
          </a:xfrm>
          <a:prstGeom prst="rect">
            <a:avLst/>
          </a:prstGeom>
          <a:noFill/>
          <a:ln w="9525">
            <a:noFill/>
            <a:miter lim="800000"/>
            <a:headEnd/>
            <a:tailEnd/>
          </a:ln>
          <a:effectLst/>
        </p:spPr>
        <p:txBody>
          <a:bodyPr wrap="none">
            <a:spAutoFit/>
          </a:bodyPr>
          <a:lstStyle/>
          <a:p>
            <a:r>
              <a:rPr lang="en-US"/>
              <a:t>SM PANDA fiber</a:t>
            </a:r>
          </a:p>
        </p:txBody>
      </p:sp>
      <p:sp>
        <p:nvSpPr>
          <p:cNvPr id="8231" name="Text Box 39"/>
          <p:cNvSpPr txBox="1">
            <a:spLocks noChangeArrowheads="1"/>
          </p:cNvSpPr>
          <p:nvPr/>
        </p:nvSpPr>
        <p:spPr bwMode="auto">
          <a:xfrm>
            <a:off x="228600" y="4953000"/>
            <a:ext cx="2405063" cy="457200"/>
          </a:xfrm>
          <a:prstGeom prst="rect">
            <a:avLst/>
          </a:prstGeom>
          <a:noFill/>
          <a:ln w="9525">
            <a:noFill/>
            <a:miter lim="800000"/>
            <a:headEnd/>
            <a:tailEnd/>
          </a:ln>
          <a:effectLst/>
        </p:spPr>
        <p:txBody>
          <a:bodyPr wrap="none">
            <a:spAutoFit/>
          </a:bodyPr>
          <a:lstStyle/>
          <a:p>
            <a:r>
              <a:rPr lang="en-US"/>
              <a:t>SM PANDA fiber</a:t>
            </a:r>
          </a:p>
        </p:txBody>
      </p:sp>
      <p:sp>
        <p:nvSpPr>
          <p:cNvPr id="8232" name="Line 40"/>
          <p:cNvSpPr>
            <a:spLocks noChangeShapeType="1"/>
          </p:cNvSpPr>
          <p:nvPr/>
        </p:nvSpPr>
        <p:spPr bwMode="auto">
          <a:xfrm flipV="1">
            <a:off x="1371600" y="4495800"/>
            <a:ext cx="304800" cy="533400"/>
          </a:xfrm>
          <a:prstGeom prst="line">
            <a:avLst/>
          </a:prstGeom>
          <a:noFill/>
          <a:ln w="9525">
            <a:solidFill>
              <a:schemeClr val="tx1"/>
            </a:solidFill>
            <a:round/>
            <a:headEnd/>
            <a:tailEnd type="triangle" w="med" len="med"/>
          </a:ln>
          <a:effectLst/>
        </p:spPr>
        <p:txBody>
          <a:bodyPr/>
          <a:lstStyle/>
          <a:p>
            <a:endParaRPr lang="en-US"/>
          </a:p>
        </p:txBody>
      </p:sp>
      <p:sp>
        <p:nvSpPr>
          <p:cNvPr id="8233" name="Line 41"/>
          <p:cNvSpPr>
            <a:spLocks noChangeShapeType="1"/>
          </p:cNvSpPr>
          <p:nvPr/>
        </p:nvSpPr>
        <p:spPr bwMode="auto">
          <a:xfrm flipH="1">
            <a:off x="2971800" y="4343400"/>
            <a:ext cx="685800" cy="152400"/>
          </a:xfrm>
          <a:prstGeom prst="line">
            <a:avLst/>
          </a:prstGeom>
          <a:noFill/>
          <a:ln w="9525">
            <a:solidFill>
              <a:schemeClr val="tx1"/>
            </a:solidFill>
            <a:round/>
            <a:headEnd/>
            <a:tailEnd type="triangle" w="med" len="med"/>
          </a:ln>
          <a:effectLst/>
        </p:spPr>
        <p:txBody>
          <a:bodyPr/>
          <a:lstStyle/>
          <a:p>
            <a:endParaRPr lang="en-US"/>
          </a:p>
        </p:txBody>
      </p:sp>
      <p:sp>
        <p:nvSpPr>
          <p:cNvPr id="8235" name="Rectangle 43"/>
          <p:cNvSpPr>
            <a:spLocks noChangeArrowheads="1"/>
          </p:cNvSpPr>
          <p:nvPr/>
        </p:nvSpPr>
        <p:spPr bwMode="auto">
          <a:xfrm>
            <a:off x="762000" y="5334000"/>
            <a:ext cx="8305800" cy="701675"/>
          </a:xfrm>
          <a:prstGeom prst="rect">
            <a:avLst/>
          </a:prstGeom>
          <a:noFill/>
          <a:ln w="9525">
            <a:noFill/>
            <a:miter lim="800000"/>
            <a:headEnd/>
            <a:tailEnd/>
          </a:ln>
          <a:effectLst/>
        </p:spPr>
        <p:txBody>
          <a:bodyPr>
            <a:spAutoFit/>
          </a:bodyPr>
          <a:lstStyle/>
          <a:p>
            <a:r>
              <a:rPr lang="en-US" sz="2000" dirty="0">
                <a:latin typeface="Arial" charset="0"/>
              </a:rPr>
              <a:t>Wavelength Division Multiplexing (WDM) at 10Gbps/channel with external CW laser sources and modulators at the experiment.</a:t>
            </a:r>
          </a:p>
        </p:txBody>
      </p:sp>
      <p:sp>
        <p:nvSpPr>
          <p:cNvPr id="44" name="Text Box 36"/>
          <p:cNvSpPr txBox="1">
            <a:spLocks noChangeArrowheads="1"/>
          </p:cNvSpPr>
          <p:nvPr/>
        </p:nvSpPr>
        <p:spPr bwMode="auto">
          <a:xfrm>
            <a:off x="2819400" y="4953000"/>
            <a:ext cx="1185389" cy="369332"/>
          </a:xfrm>
          <a:prstGeom prst="rect">
            <a:avLst/>
          </a:prstGeom>
          <a:noFill/>
          <a:ln w="9525">
            <a:noFill/>
            <a:miter lim="800000"/>
            <a:headEnd/>
            <a:tailEnd/>
          </a:ln>
          <a:effectLst/>
        </p:spPr>
        <p:txBody>
          <a:bodyPr wrap="none">
            <a:spAutoFit/>
          </a:bodyPr>
          <a:lstStyle/>
          <a:p>
            <a:r>
              <a:rPr lang="en-US" dirty="0" smtClean="0"/>
              <a:t>Modulator</a:t>
            </a:r>
            <a:endParaRPr lang="en-US" dirty="0"/>
          </a:p>
        </p:txBody>
      </p:sp>
      <p:sp>
        <p:nvSpPr>
          <p:cNvPr id="45" name="Line 41"/>
          <p:cNvSpPr>
            <a:spLocks noChangeShapeType="1"/>
          </p:cNvSpPr>
          <p:nvPr/>
        </p:nvSpPr>
        <p:spPr bwMode="auto">
          <a:xfrm flipH="1" flipV="1">
            <a:off x="2438400" y="4800600"/>
            <a:ext cx="4572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848329-6F04-407B-994C-27C8F6146BAF}" type="datetime1">
              <a:rPr lang="en-US"/>
              <a:pPr/>
              <a:t>11/28/2011</a:t>
            </a:fld>
            <a:endParaRPr lang="en-US"/>
          </a:p>
        </p:txBody>
      </p:sp>
      <p:sp>
        <p:nvSpPr>
          <p:cNvPr id="5" name="Footer Placeholder 4"/>
          <p:cNvSpPr>
            <a:spLocks noGrp="1"/>
          </p:cNvSpPr>
          <p:nvPr>
            <p:ph type="ftr" sz="quarter" idx="11"/>
          </p:nvPr>
        </p:nvSpPr>
        <p:spPr/>
        <p:txBody>
          <a:bodyPr/>
          <a:lstStyle/>
          <a:p>
            <a:r>
              <a:rPr lang="en-US" dirty="0" smtClean="0"/>
              <a:t>Vega Wave Systems Proprietary</a:t>
            </a:r>
            <a:endParaRPr lang="en-US" dirty="0"/>
          </a:p>
        </p:txBody>
      </p:sp>
      <p:sp>
        <p:nvSpPr>
          <p:cNvPr id="6" name="Slide Number Placeholder 5"/>
          <p:cNvSpPr>
            <a:spLocks noGrp="1"/>
          </p:cNvSpPr>
          <p:nvPr>
            <p:ph type="sldNum" sz="quarter" idx="12"/>
          </p:nvPr>
        </p:nvSpPr>
        <p:spPr/>
        <p:txBody>
          <a:bodyPr/>
          <a:lstStyle/>
          <a:p>
            <a:fld id="{508D9902-529B-4F50-9F90-D7B862C1B039}" type="slidenum">
              <a:rPr lang="en-US"/>
              <a:pPr/>
              <a:t>6</a:t>
            </a:fld>
            <a:endParaRPr lang="en-US"/>
          </a:p>
        </p:txBody>
      </p:sp>
      <p:sp>
        <p:nvSpPr>
          <p:cNvPr id="11266" name="Rectangle 2"/>
          <p:cNvSpPr>
            <a:spLocks noGrp="1" noChangeArrowheads="1"/>
          </p:cNvSpPr>
          <p:nvPr>
            <p:ph type="title"/>
          </p:nvPr>
        </p:nvSpPr>
        <p:spPr>
          <a:xfrm>
            <a:off x="381000" y="0"/>
            <a:ext cx="8229600" cy="1143000"/>
          </a:xfrm>
        </p:spPr>
        <p:txBody>
          <a:bodyPr>
            <a:normAutofit/>
          </a:bodyPr>
          <a:lstStyle/>
          <a:p>
            <a:r>
              <a:rPr lang="en-US" sz="3200" dirty="0"/>
              <a:t>Advantages/Features</a:t>
            </a:r>
          </a:p>
        </p:txBody>
      </p:sp>
      <p:sp>
        <p:nvSpPr>
          <p:cNvPr id="11268" name="Rectangle 4"/>
          <p:cNvSpPr>
            <a:spLocks noGrp="1" noChangeArrowheads="1"/>
          </p:cNvSpPr>
          <p:nvPr>
            <p:ph type="body" idx="1"/>
          </p:nvPr>
        </p:nvSpPr>
        <p:spPr>
          <a:xfrm>
            <a:off x="228600" y="1219200"/>
            <a:ext cx="8686800" cy="4724400"/>
          </a:xfrm>
          <a:noFill/>
          <a:ln/>
        </p:spPr>
        <p:txBody>
          <a:bodyPr>
            <a:normAutofit lnSpcReduction="10000"/>
          </a:bodyPr>
          <a:lstStyle/>
          <a:p>
            <a:pPr>
              <a:lnSpc>
                <a:spcPct val="80000"/>
              </a:lnSpc>
            </a:pPr>
            <a:r>
              <a:rPr lang="en-US" sz="2000" b="1" dirty="0">
                <a:solidFill>
                  <a:schemeClr val="accent2"/>
                </a:solidFill>
              </a:rPr>
              <a:t>Lower Capital Costs:</a:t>
            </a:r>
            <a:r>
              <a:rPr lang="en-US" sz="2000" dirty="0"/>
              <a:t> Test equipment costs lower for 10Gbps channel data rates.</a:t>
            </a:r>
          </a:p>
          <a:p>
            <a:pPr>
              <a:lnSpc>
                <a:spcPct val="80000"/>
              </a:lnSpc>
            </a:pPr>
            <a:r>
              <a:rPr lang="en-US" sz="2000" b="1" dirty="0">
                <a:solidFill>
                  <a:schemeClr val="accent2"/>
                </a:solidFill>
              </a:rPr>
              <a:t>Minimized Cable/Infrastructure:</a:t>
            </a:r>
            <a:r>
              <a:rPr lang="en-US" sz="2000" dirty="0"/>
              <a:t> WDM minimizes cabling from the control room.</a:t>
            </a:r>
          </a:p>
          <a:p>
            <a:pPr>
              <a:lnSpc>
                <a:spcPct val="80000"/>
              </a:lnSpc>
            </a:pPr>
            <a:r>
              <a:rPr lang="en-US" sz="2000" b="1" dirty="0">
                <a:solidFill>
                  <a:schemeClr val="accent2"/>
                </a:solidFill>
              </a:rPr>
              <a:t>Channel Speed Upgrade:</a:t>
            </a:r>
            <a:r>
              <a:rPr lang="en-US" sz="2000" dirty="0"/>
              <a:t> Modulators could upgrade speeds to 25Gbps ‘easily’ – drive electronics are the limitation.</a:t>
            </a:r>
          </a:p>
          <a:p>
            <a:pPr>
              <a:lnSpc>
                <a:spcPct val="80000"/>
              </a:lnSpc>
            </a:pPr>
            <a:r>
              <a:rPr lang="en-US" sz="2000" b="1" dirty="0">
                <a:solidFill>
                  <a:schemeClr val="accent2"/>
                </a:solidFill>
              </a:rPr>
              <a:t>Reliability:</a:t>
            </a:r>
            <a:r>
              <a:rPr lang="en-US" sz="2000" dirty="0"/>
              <a:t> </a:t>
            </a:r>
          </a:p>
          <a:p>
            <a:pPr lvl="1">
              <a:lnSpc>
                <a:spcPct val="80000"/>
              </a:lnSpc>
            </a:pPr>
            <a:r>
              <a:rPr lang="en-US" sz="1800" dirty="0"/>
              <a:t>Channel redundancy possible for improved reliability.</a:t>
            </a:r>
          </a:p>
          <a:p>
            <a:pPr lvl="1">
              <a:lnSpc>
                <a:spcPct val="80000"/>
              </a:lnSpc>
            </a:pPr>
            <a:r>
              <a:rPr lang="en-US" sz="1800" dirty="0"/>
              <a:t>External modulators</a:t>
            </a:r>
          </a:p>
          <a:p>
            <a:pPr>
              <a:lnSpc>
                <a:spcPct val="80000"/>
              </a:lnSpc>
            </a:pPr>
            <a:r>
              <a:rPr lang="en-US" sz="2000" b="1" dirty="0">
                <a:solidFill>
                  <a:schemeClr val="accent2"/>
                </a:solidFill>
              </a:rPr>
              <a:t>Reduced Size:</a:t>
            </a:r>
          </a:p>
          <a:p>
            <a:pPr lvl="1">
              <a:lnSpc>
                <a:spcPct val="80000"/>
              </a:lnSpc>
            </a:pPr>
            <a:r>
              <a:rPr lang="en-US" sz="1800" dirty="0" err="1"/>
              <a:t>Demux</a:t>
            </a:r>
            <a:r>
              <a:rPr lang="en-US" sz="1800" dirty="0"/>
              <a:t> at the detector outer layers, distribute fibers to various layers/locations on the detector.</a:t>
            </a:r>
          </a:p>
          <a:p>
            <a:pPr lvl="2">
              <a:lnSpc>
                <a:spcPct val="80000"/>
              </a:lnSpc>
            </a:pPr>
            <a:r>
              <a:rPr lang="en-US" sz="1600" dirty="0" err="1"/>
              <a:t>Demux</a:t>
            </a:r>
            <a:r>
              <a:rPr lang="en-US" sz="1600" dirty="0"/>
              <a:t> size is less critical if located outside the detector </a:t>
            </a:r>
          </a:p>
          <a:p>
            <a:pPr lvl="2">
              <a:lnSpc>
                <a:spcPct val="80000"/>
              </a:lnSpc>
            </a:pPr>
            <a:r>
              <a:rPr lang="en-US" sz="1600" dirty="0"/>
              <a:t>Integrated modulators possible.</a:t>
            </a:r>
          </a:p>
          <a:p>
            <a:pPr>
              <a:lnSpc>
                <a:spcPct val="80000"/>
              </a:lnSpc>
            </a:pPr>
            <a:r>
              <a:rPr lang="en-US" sz="2000" b="1" dirty="0">
                <a:solidFill>
                  <a:schemeClr val="accent2"/>
                </a:solidFill>
              </a:rPr>
              <a:t>COTS Components: </a:t>
            </a:r>
          </a:p>
          <a:p>
            <a:pPr lvl="1">
              <a:lnSpc>
                <a:spcPct val="80000"/>
              </a:lnSpc>
            </a:pPr>
            <a:r>
              <a:rPr lang="en-US" sz="1800" dirty="0"/>
              <a:t>Lasers, receivers could be easily modified COTS parts.</a:t>
            </a:r>
          </a:p>
          <a:p>
            <a:pPr lvl="1">
              <a:lnSpc>
                <a:spcPct val="80000"/>
              </a:lnSpc>
            </a:pPr>
            <a:r>
              <a:rPr lang="en-US" sz="1800" dirty="0"/>
              <a:t>Modulators may need  some customization</a:t>
            </a:r>
          </a:p>
          <a:p>
            <a:pPr lvl="1">
              <a:lnSpc>
                <a:spcPct val="80000"/>
              </a:lnSpc>
            </a:pPr>
            <a:r>
              <a:rPr lang="en-US" sz="1800" dirty="0" err="1"/>
              <a:t>Demux</a:t>
            </a:r>
            <a:r>
              <a:rPr lang="en-US" sz="1800" dirty="0"/>
              <a:t>/</a:t>
            </a:r>
            <a:r>
              <a:rPr lang="en-US" sz="1800" dirty="0" err="1"/>
              <a:t>mux</a:t>
            </a:r>
            <a:r>
              <a:rPr lang="en-US" sz="1800" dirty="0"/>
              <a:t> could be COTS.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ANL/FNAL/UC collaborative Effort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three institutes are involved in the HL-LHC detector upgrade</a:t>
            </a:r>
          </a:p>
          <a:p>
            <a:r>
              <a:rPr lang="en-US" dirty="0" smtClean="0"/>
              <a:t>They have common interest of developing a new generation of optical link based on </a:t>
            </a:r>
            <a:r>
              <a:rPr lang="en-US" dirty="0" smtClean="0"/>
              <a:t>new </a:t>
            </a:r>
            <a:r>
              <a:rPr lang="en-US" dirty="0" smtClean="0"/>
              <a:t>optical </a:t>
            </a:r>
            <a:r>
              <a:rPr lang="en-US" dirty="0" smtClean="0"/>
              <a:t>modulators</a:t>
            </a:r>
          </a:p>
          <a:p>
            <a:r>
              <a:rPr lang="en-US" dirty="0" smtClean="0"/>
              <a:t>All three groups have the expertise and experience to pursue this type of research</a:t>
            </a:r>
            <a:endParaRPr lang="en-US" dirty="0" smtClean="0"/>
          </a:p>
          <a:p>
            <a:r>
              <a:rPr lang="en-US" dirty="0" smtClean="0"/>
              <a:t>Together, they will work with an industrial partner, </a:t>
            </a:r>
            <a:r>
              <a:rPr lang="en-US" dirty="0" err="1" smtClean="0"/>
              <a:t>Vegawave</a:t>
            </a:r>
            <a:r>
              <a:rPr lang="en-US" dirty="0" smtClean="0"/>
              <a:t> Inc. on this.</a:t>
            </a:r>
          </a:p>
          <a:p>
            <a:r>
              <a:rPr lang="en-US" dirty="0" smtClean="0"/>
              <a:t>Each institute will have a well defined activity during the initial phase. </a:t>
            </a:r>
            <a:endParaRPr lang="en-US" dirty="0"/>
          </a:p>
        </p:txBody>
      </p:sp>
      <p:sp>
        <p:nvSpPr>
          <p:cNvPr id="4" name="Slide Number Placeholder 3"/>
          <p:cNvSpPr>
            <a:spLocks noGrp="1"/>
          </p:cNvSpPr>
          <p:nvPr>
            <p:ph type="sldNum" sz="quarter" idx="12"/>
          </p:nvPr>
        </p:nvSpPr>
        <p:spPr/>
        <p:txBody>
          <a:bodyPr/>
          <a:lstStyle/>
          <a:p>
            <a:fld id="{A551C9A1-5882-4A94-9015-71E9B6448A52}" type="slidenum">
              <a:rPr lang="en-US" smtClean="0"/>
              <a:pPr/>
              <a:t>7</a:t>
            </a:fld>
            <a:endParaRPr lang="en-US"/>
          </a:p>
        </p:txBody>
      </p:sp>
    </p:spTree>
    <p:extLst>
      <p:ext uri="{BB962C8B-B14F-4D97-AF65-F5344CB8AC3E}">
        <p14:creationId xmlns:p14="http://schemas.microsoft.com/office/powerpoint/2010/main" val="128539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1C9A1-5882-4A94-9015-71E9B6448A52}" type="slidenum">
              <a:rPr lang="en-US" smtClean="0"/>
              <a:pPr/>
              <a:t>8</a:t>
            </a:fld>
            <a:endParaRPr lang="en-US" dirty="0"/>
          </a:p>
        </p:txBody>
      </p:sp>
      <p:sp>
        <p:nvSpPr>
          <p:cNvPr id="4" name="TextBox 3"/>
          <p:cNvSpPr txBox="1"/>
          <p:nvPr/>
        </p:nvSpPr>
        <p:spPr>
          <a:xfrm>
            <a:off x="1604899" y="0"/>
            <a:ext cx="5955156" cy="954107"/>
          </a:xfrm>
          <a:prstGeom prst="rect">
            <a:avLst/>
          </a:prstGeom>
          <a:noFill/>
        </p:spPr>
        <p:txBody>
          <a:bodyPr wrap="none" rtlCol="0">
            <a:spAutoFit/>
          </a:bodyPr>
          <a:lstStyle/>
          <a:p>
            <a:pPr algn="ctr"/>
            <a:r>
              <a:rPr lang="en-US" sz="3200" dirty="0" smtClean="0"/>
              <a:t>Collaborators, Tasks, Contributions</a:t>
            </a:r>
          </a:p>
          <a:p>
            <a:pPr algn="ctr"/>
            <a:r>
              <a:rPr lang="en-US" sz="2400" dirty="0" smtClean="0"/>
              <a:t>Proof of Concept (Test System)</a:t>
            </a:r>
          </a:p>
        </p:txBody>
      </p:sp>
      <p:sp>
        <p:nvSpPr>
          <p:cNvPr id="5" name="TextBox 4"/>
          <p:cNvSpPr txBox="1"/>
          <p:nvPr/>
        </p:nvSpPr>
        <p:spPr>
          <a:xfrm>
            <a:off x="838200" y="1225689"/>
            <a:ext cx="7317772" cy="5632311"/>
          </a:xfrm>
          <a:prstGeom prst="rect">
            <a:avLst/>
          </a:prstGeom>
          <a:noFill/>
        </p:spPr>
        <p:txBody>
          <a:bodyPr wrap="none" rtlCol="0">
            <a:spAutoFit/>
          </a:bodyPr>
          <a:lstStyle/>
          <a:p>
            <a:r>
              <a:rPr lang="en-US" sz="2000" dirty="0" smtClean="0"/>
              <a:t>Collaborators:</a:t>
            </a:r>
          </a:p>
          <a:p>
            <a:endParaRPr lang="en-US" sz="2000" dirty="0" smtClean="0"/>
          </a:p>
          <a:p>
            <a:r>
              <a:rPr lang="en-US" sz="2000" dirty="0" smtClean="0"/>
              <a:t>	Argonne National Laboratory</a:t>
            </a:r>
          </a:p>
          <a:p>
            <a:r>
              <a:rPr lang="en-US" sz="2000" dirty="0" smtClean="0"/>
              <a:t>		Radiation testing of commercial modulators</a:t>
            </a:r>
          </a:p>
          <a:p>
            <a:endParaRPr lang="en-US" sz="2000" dirty="0" smtClean="0"/>
          </a:p>
          <a:p>
            <a:r>
              <a:rPr lang="en-US" sz="2000" dirty="0" smtClean="0"/>
              <a:t>	Fermi National Accelerator Laboratory</a:t>
            </a:r>
          </a:p>
          <a:p>
            <a:r>
              <a:rPr lang="en-US" sz="2000" dirty="0" smtClean="0"/>
              <a:t>		System performance testing, prototype PCB design</a:t>
            </a:r>
          </a:p>
          <a:p>
            <a:endParaRPr lang="en-US" sz="2000" dirty="0" smtClean="0"/>
          </a:p>
          <a:p>
            <a:r>
              <a:rPr lang="en-US" sz="2000" dirty="0" smtClean="0"/>
              <a:t>	University of Chicago</a:t>
            </a:r>
          </a:p>
          <a:p>
            <a:r>
              <a:rPr lang="en-US" sz="2000" dirty="0" smtClean="0"/>
              <a:t>		Irradiation control station, radiation testing</a:t>
            </a:r>
          </a:p>
          <a:p>
            <a:endParaRPr lang="en-US" sz="2000" dirty="0" smtClean="0"/>
          </a:p>
          <a:p>
            <a:r>
              <a:rPr lang="en-US" sz="2000" dirty="0" smtClean="0"/>
              <a:t>	Vega Wave Systems</a:t>
            </a:r>
          </a:p>
          <a:p>
            <a:r>
              <a:rPr lang="en-US" sz="2000" dirty="0" smtClean="0"/>
              <a:t>		Device fabrication, device testing</a:t>
            </a:r>
          </a:p>
          <a:p>
            <a:endParaRPr lang="en-US" sz="2000" dirty="0" smtClean="0"/>
          </a:p>
          <a:p>
            <a:endParaRPr lang="en-US" sz="2000" dirty="0" smtClean="0"/>
          </a:p>
          <a:p>
            <a:endParaRPr lang="en-US" sz="2000" dirty="0" smtClean="0"/>
          </a:p>
          <a:p>
            <a:r>
              <a:rPr lang="en-US" sz="2000" dirty="0" smtClean="0"/>
              <a:t>	</a:t>
            </a:r>
          </a:p>
          <a:p>
            <a:endParaRPr 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ANL Proposed Modulator Test Setup</a:t>
            </a:r>
            <a:endParaRPr lang="en-US" sz="3200" dirty="0"/>
          </a:p>
        </p:txBody>
      </p:sp>
      <p:sp>
        <p:nvSpPr>
          <p:cNvPr id="4" name="Rounded Rectangle 3"/>
          <p:cNvSpPr/>
          <p:nvPr/>
        </p:nvSpPr>
        <p:spPr>
          <a:xfrm>
            <a:off x="121037" y="1318679"/>
            <a:ext cx="11430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FPGA board</a:t>
            </a:r>
            <a:endParaRPr lang="en-US" dirty="0"/>
          </a:p>
        </p:txBody>
      </p:sp>
      <p:sp>
        <p:nvSpPr>
          <p:cNvPr id="5" name="Rounded Rectangle 4"/>
          <p:cNvSpPr/>
          <p:nvPr/>
        </p:nvSpPr>
        <p:spPr>
          <a:xfrm>
            <a:off x="1794588" y="1318678"/>
            <a:ext cx="1143000" cy="60960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PC</a:t>
            </a:r>
            <a:endParaRPr lang="en-US" dirty="0"/>
          </a:p>
        </p:txBody>
      </p:sp>
      <p:sp>
        <p:nvSpPr>
          <p:cNvPr id="6" name="Rounded Rectangle 5"/>
          <p:cNvSpPr/>
          <p:nvPr/>
        </p:nvSpPr>
        <p:spPr>
          <a:xfrm>
            <a:off x="120325" y="2233079"/>
            <a:ext cx="11430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QSFP board</a:t>
            </a:r>
            <a:endParaRPr lang="en-US" dirty="0"/>
          </a:p>
        </p:txBody>
      </p:sp>
      <p:sp>
        <p:nvSpPr>
          <p:cNvPr id="7" name="Rounded Rectangle 6"/>
          <p:cNvSpPr/>
          <p:nvPr/>
        </p:nvSpPr>
        <p:spPr>
          <a:xfrm>
            <a:off x="1794588" y="2233079"/>
            <a:ext cx="11430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I2C Main</a:t>
            </a:r>
          </a:p>
          <a:p>
            <a:pPr algn="ctr"/>
            <a:r>
              <a:rPr lang="en-US" dirty="0" smtClean="0"/>
              <a:t>+ Power</a:t>
            </a:r>
            <a:endParaRPr lang="en-US" dirty="0"/>
          </a:p>
        </p:txBody>
      </p:sp>
      <p:cxnSp>
        <p:nvCxnSpPr>
          <p:cNvPr id="9" name="Straight Connector 8"/>
          <p:cNvCxnSpPr>
            <a:endCxn id="5" idx="1"/>
          </p:cNvCxnSpPr>
          <p:nvPr/>
        </p:nvCxnSpPr>
        <p:spPr>
          <a:xfrm>
            <a:off x="1264037" y="1623478"/>
            <a:ext cx="530551" cy="1"/>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38200" y="1905000"/>
            <a:ext cx="712" cy="304800"/>
          </a:xfrm>
          <a:prstGeom prst="line">
            <a:avLst/>
          </a:prstGeom>
          <a:ln w="57150" cap="sq" cmpd="dbl">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3"/>
            <a:endCxn id="7" idx="1"/>
          </p:cNvCxnSpPr>
          <p:nvPr/>
        </p:nvCxnSpPr>
        <p:spPr>
          <a:xfrm>
            <a:off x="1263325" y="2537879"/>
            <a:ext cx="531263" cy="0"/>
          </a:xfrm>
          <a:prstGeom prst="line">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2"/>
            <a:endCxn id="7" idx="0"/>
          </p:cNvCxnSpPr>
          <p:nvPr/>
        </p:nvCxnSpPr>
        <p:spPr>
          <a:xfrm>
            <a:off x="2366088" y="1928279"/>
            <a:ext cx="0" cy="304800"/>
          </a:xfrm>
          <a:prstGeom prst="line">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468567" y="2992230"/>
            <a:ext cx="11430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QSFP board</a:t>
            </a:r>
            <a:endParaRPr lang="en-US" dirty="0"/>
          </a:p>
        </p:txBody>
      </p:sp>
      <p:sp>
        <p:nvSpPr>
          <p:cNvPr id="24" name="Rounded Rectangle 23"/>
          <p:cNvSpPr/>
          <p:nvPr/>
        </p:nvSpPr>
        <p:spPr>
          <a:xfrm>
            <a:off x="5468567" y="2233079"/>
            <a:ext cx="11430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I2C          + Power</a:t>
            </a:r>
            <a:endParaRPr lang="en-US" dirty="0"/>
          </a:p>
        </p:txBody>
      </p:sp>
      <p:cxnSp>
        <p:nvCxnSpPr>
          <p:cNvPr id="26" name="Straight Connector 25"/>
          <p:cNvCxnSpPr>
            <a:stCxn id="7" idx="3"/>
            <a:endCxn id="24" idx="1"/>
          </p:cNvCxnSpPr>
          <p:nvPr/>
        </p:nvCxnSpPr>
        <p:spPr>
          <a:xfrm>
            <a:off x="2937588" y="2537879"/>
            <a:ext cx="2530979" cy="0"/>
          </a:xfrm>
          <a:prstGeom prst="line">
            <a:avLst/>
          </a:prstGeom>
          <a:ln w="38100" cmpd="dbl">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2"/>
            <a:endCxn id="18" idx="0"/>
          </p:cNvCxnSpPr>
          <p:nvPr/>
        </p:nvCxnSpPr>
        <p:spPr>
          <a:xfrm>
            <a:off x="6040067" y="2842679"/>
            <a:ext cx="0" cy="14955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20810" y="3181662"/>
            <a:ext cx="7477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QSFP</a:t>
            </a:r>
            <a:endParaRPr lang="en-US" dirty="0"/>
          </a:p>
        </p:txBody>
      </p:sp>
      <p:sp>
        <p:nvSpPr>
          <p:cNvPr id="30" name="Rectangle 29"/>
          <p:cNvSpPr/>
          <p:nvPr/>
        </p:nvSpPr>
        <p:spPr>
          <a:xfrm rot="16200000">
            <a:off x="318659" y="3109378"/>
            <a:ext cx="7477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QSFP</a:t>
            </a:r>
            <a:endParaRPr lang="en-US" dirty="0"/>
          </a:p>
        </p:txBody>
      </p:sp>
      <p:sp>
        <p:nvSpPr>
          <p:cNvPr id="31" name="Rectangle 30"/>
          <p:cNvSpPr/>
          <p:nvPr/>
        </p:nvSpPr>
        <p:spPr>
          <a:xfrm>
            <a:off x="7227607" y="5477689"/>
            <a:ext cx="7477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QSFP</a:t>
            </a:r>
            <a:endParaRPr lang="en-US" dirty="0"/>
          </a:p>
        </p:txBody>
      </p:sp>
      <p:sp>
        <p:nvSpPr>
          <p:cNvPr id="32" name="Rectangle 31"/>
          <p:cNvSpPr/>
          <p:nvPr/>
        </p:nvSpPr>
        <p:spPr>
          <a:xfrm>
            <a:off x="7975364" y="5477689"/>
            <a:ext cx="173765" cy="228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6" name="Elbow Connector 35"/>
          <p:cNvCxnSpPr>
            <a:stCxn id="24" idx="3"/>
            <a:endCxn id="32" idx="0"/>
          </p:cNvCxnSpPr>
          <p:nvPr/>
        </p:nvCxnSpPr>
        <p:spPr>
          <a:xfrm>
            <a:off x="6611567" y="2537879"/>
            <a:ext cx="1450680" cy="2939810"/>
          </a:xfrm>
          <a:prstGeom prst="bentConnector2">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677938" y="3584739"/>
            <a:ext cx="350377" cy="905854"/>
          </a:xfrm>
          <a:custGeom>
            <a:avLst/>
            <a:gdLst>
              <a:gd name="connsiteX0" fmla="*/ 0 w 350377"/>
              <a:gd name="connsiteY0" fmla="*/ 0 h 905854"/>
              <a:gd name="connsiteX1" fmla="*/ 59820 w 350377"/>
              <a:gd name="connsiteY1" fmla="*/ 487110 h 905854"/>
              <a:gd name="connsiteX2" fmla="*/ 350377 w 350377"/>
              <a:gd name="connsiteY2" fmla="*/ 905854 h 905854"/>
              <a:gd name="connsiteX3" fmla="*/ 350377 w 350377"/>
              <a:gd name="connsiteY3" fmla="*/ 905854 h 905854"/>
            </a:gdLst>
            <a:ahLst/>
            <a:cxnLst>
              <a:cxn ang="0">
                <a:pos x="connsiteX0" y="connsiteY0"/>
              </a:cxn>
              <a:cxn ang="0">
                <a:pos x="connsiteX1" y="connsiteY1"/>
              </a:cxn>
              <a:cxn ang="0">
                <a:pos x="connsiteX2" y="connsiteY2"/>
              </a:cxn>
              <a:cxn ang="0">
                <a:pos x="connsiteX3" y="connsiteY3"/>
              </a:cxn>
            </a:cxnLst>
            <a:rect l="l" t="t" r="r" b="b"/>
            <a:pathLst>
              <a:path w="350377" h="905854">
                <a:moveTo>
                  <a:pt x="0" y="0"/>
                </a:moveTo>
                <a:cubicBezTo>
                  <a:pt x="712" y="168067"/>
                  <a:pt x="1424" y="336134"/>
                  <a:pt x="59820" y="487110"/>
                </a:cubicBezTo>
                <a:cubicBezTo>
                  <a:pt x="118216" y="638086"/>
                  <a:pt x="350377" y="905854"/>
                  <a:pt x="350377" y="905854"/>
                </a:cubicBezTo>
                <a:lnTo>
                  <a:pt x="350377" y="905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865519" y="3284212"/>
            <a:ext cx="837488" cy="555476"/>
          </a:xfrm>
          <a:custGeom>
            <a:avLst/>
            <a:gdLst>
              <a:gd name="connsiteX0" fmla="*/ 837488 w 837488"/>
              <a:gd name="connsiteY0" fmla="*/ 0 h 555476"/>
              <a:gd name="connsiteX1" fmla="*/ 290557 w 837488"/>
              <a:gd name="connsiteY1" fmla="*/ 111095 h 555476"/>
              <a:gd name="connsiteX2" fmla="*/ 0 w 837488"/>
              <a:gd name="connsiteY2" fmla="*/ 555476 h 555476"/>
            </a:gdLst>
            <a:ahLst/>
            <a:cxnLst>
              <a:cxn ang="0">
                <a:pos x="connsiteX0" y="connsiteY0"/>
              </a:cxn>
              <a:cxn ang="0">
                <a:pos x="connsiteX1" y="connsiteY1"/>
              </a:cxn>
              <a:cxn ang="0">
                <a:pos x="connsiteX2" y="connsiteY2"/>
              </a:cxn>
            </a:cxnLst>
            <a:rect l="l" t="t" r="r" b="b"/>
            <a:pathLst>
              <a:path w="837488" h="555476">
                <a:moveTo>
                  <a:pt x="837488" y="0"/>
                </a:moveTo>
                <a:cubicBezTo>
                  <a:pt x="633813" y="9258"/>
                  <a:pt x="430138" y="18516"/>
                  <a:pt x="290557" y="111095"/>
                </a:cubicBezTo>
                <a:cubicBezTo>
                  <a:pt x="150976" y="203674"/>
                  <a:pt x="75488" y="379575"/>
                  <a:pt x="0" y="5554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21138" y="3839688"/>
            <a:ext cx="461472" cy="649481"/>
          </a:xfrm>
          <a:custGeom>
            <a:avLst/>
            <a:gdLst>
              <a:gd name="connsiteX0" fmla="*/ 0 w 461472"/>
              <a:gd name="connsiteY0" fmla="*/ 649481 h 649481"/>
              <a:gd name="connsiteX1" fmla="*/ 316194 w 461472"/>
              <a:gd name="connsiteY1" fmla="*/ 333286 h 649481"/>
              <a:gd name="connsiteX2" fmla="*/ 461472 w 461472"/>
              <a:gd name="connsiteY2" fmla="*/ 0 h 649481"/>
            </a:gdLst>
            <a:ahLst/>
            <a:cxnLst>
              <a:cxn ang="0">
                <a:pos x="connsiteX0" y="connsiteY0"/>
              </a:cxn>
              <a:cxn ang="0">
                <a:pos x="connsiteX1" y="connsiteY1"/>
              </a:cxn>
              <a:cxn ang="0">
                <a:pos x="connsiteX2" y="connsiteY2"/>
              </a:cxn>
            </a:cxnLst>
            <a:rect l="l" t="t" r="r" b="b"/>
            <a:pathLst>
              <a:path w="461472" h="649481">
                <a:moveTo>
                  <a:pt x="0" y="649481"/>
                </a:moveTo>
                <a:cubicBezTo>
                  <a:pt x="119641" y="545507"/>
                  <a:pt x="239282" y="441533"/>
                  <a:pt x="316194" y="333286"/>
                </a:cubicBezTo>
                <a:cubicBezTo>
                  <a:pt x="393106" y="225039"/>
                  <a:pt x="427289" y="112519"/>
                  <a:pt x="461472"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7" name="Freeform 46"/>
          <p:cNvSpPr/>
          <p:nvPr/>
        </p:nvSpPr>
        <p:spPr>
          <a:xfrm>
            <a:off x="3754424" y="4133677"/>
            <a:ext cx="1655776" cy="908046"/>
          </a:xfrm>
          <a:custGeom>
            <a:avLst/>
            <a:gdLst>
              <a:gd name="connsiteX0" fmla="*/ 0 w 1401510"/>
              <a:gd name="connsiteY0" fmla="*/ 154113 h 188296"/>
              <a:gd name="connsiteX1" fmla="*/ 495656 w 1401510"/>
              <a:gd name="connsiteY1" fmla="*/ 288 h 188296"/>
              <a:gd name="connsiteX2" fmla="*/ 1401510 w 1401510"/>
              <a:gd name="connsiteY2" fmla="*/ 188296 h 188296"/>
              <a:gd name="connsiteX0" fmla="*/ 0 w 2119356"/>
              <a:gd name="connsiteY0" fmla="*/ 157209 h 293941"/>
              <a:gd name="connsiteX1" fmla="*/ 495656 w 2119356"/>
              <a:gd name="connsiteY1" fmla="*/ 3384 h 293941"/>
              <a:gd name="connsiteX2" fmla="*/ 2119356 w 2119356"/>
              <a:gd name="connsiteY2" fmla="*/ 293941 h 293941"/>
              <a:gd name="connsiteX0" fmla="*/ 0 w 2042444"/>
              <a:gd name="connsiteY0" fmla="*/ 228826 h 1476512"/>
              <a:gd name="connsiteX1" fmla="*/ 495656 w 2042444"/>
              <a:gd name="connsiteY1" fmla="*/ 75001 h 1476512"/>
              <a:gd name="connsiteX2" fmla="*/ 2042444 w 2042444"/>
              <a:gd name="connsiteY2" fmla="*/ 1476512 h 1476512"/>
              <a:gd name="connsiteX0" fmla="*/ 0 w 2042444"/>
              <a:gd name="connsiteY0" fmla="*/ 22206 h 1269892"/>
              <a:gd name="connsiteX1" fmla="*/ 965674 w 2042444"/>
              <a:gd name="connsiteY1" fmla="*/ 295671 h 1269892"/>
              <a:gd name="connsiteX2" fmla="*/ 2042444 w 2042444"/>
              <a:gd name="connsiteY2" fmla="*/ 1269892 h 1269892"/>
            </a:gdLst>
            <a:ahLst/>
            <a:cxnLst>
              <a:cxn ang="0">
                <a:pos x="connsiteX0" y="connsiteY0"/>
              </a:cxn>
              <a:cxn ang="0">
                <a:pos x="connsiteX1" y="connsiteY1"/>
              </a:cxn>
              <a:cxn ang="0">
                <a:pos x="connsiteX2" y="connsiteY2"/>
              </a:cxn>
            </a:cxnLst>
            <a:rect l="l" t="t" r="r" b="b"/>
            <a:pathLst>
              <a:path w="2042444" h="1269892">
                <a:moveTo>
                  <a:pt x="0" y="22206"/>
                </a:moveTo>
                <a:cubicBezTo>
                  <a:pt x="131035" y="-57555"/>
                  <a:pt x="625267" y="87723"/>
                  <a:pt x="965674" y="295671"/>
                </a:cubicBezTo>
                <a:cubicBezTo>
                  <a:pt x="1306081" y="503619"/>
                  <a:pt x="1706309" y="1178736"/>
                  <a:pt x="2042444" y="1269892"/>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8" name="Rectangle 47"/>
          <p:cNvSpPr/>
          <p:nvPr/>
        </p:nvSpPr>
        <p:spPr>
          <a:xfrm rot="1208415">
            <a:off x="3859494" y="3634597"/>
            <a:ext cx="82966" cy="23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5912182">
            <a:off x="5489565" y="4972636"/>
            <a:ext cx="92140" cy="23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727494">
            <a:off x="3457207" y="4327698"/>
            <a:ext cx="94174" cy="23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9708961">
            <a:off x="975122" y="4370668"/>
            <a:ext cx="106385" cy="23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053484" y="5029200"/>
            <a:ext cx="94751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InP</a:t>
            </a:r>
            <a:endParaRPr lang="en-US" dirty="0"/>
          </a:p>
        </p:txBody>
      </p:sp>
      <p:sp>
        <p:nvSpPr>
          <p:cNvPr id="56" name="Rounded Rectangle 55"/>
          <p:cNvSpPr/>
          <p:nvPr/>
        </p:nvSpPr>
        <p:spPr>
          <a:xfrm>
            <a:off x="5511297" y="3720343"/>
            <a:ext cx="11430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Receivers</a:t>
            </a:r>
            <a:endParaRPr lang="en-US" dirty="0"/>
          </a:p>
        </p:txBody>
      </p:sp>
      <p:cxnSp>
        <p:nvCxnSpPr>
          <p:cNvPr id="58" name="Straight Connector 57"/>
          <p:cNvCxnSpPr/>
          <p:nvPr/>
        </p:nvCxnSpPr>
        <p:spPr>
          <a:xfrm>
            <a:off x="5791200" y="3581400"/>
            <a:ext cx="5668" cy="138943"/>
          </a:xfrm>
          <a:prstGeom prst="line">
            <a:avLst/>
          </a:prstGeom>
          <a:ln w="28575" cmpd="dbl">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010400" y="4724400"/>
            <a:ext cx="7477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LiNbO3</a:t>
            </a:r>
            <a:endParaRPr lang="en-US" sz="1400" dirty="0"/>
          </a:p>
        </p:txBody>
      </p:sp>
      <p:sp>
        <p:nvSpPr>
          <p:cNvPr id="63" name="Freeform 62"/>
          <p:cNvSpPr/>
          <p:nvPr/>
        </p:nvSpPr>
        <p:spPr>
          <a:xfrm>
            <a:off x="6198521" y="4343400"/>
            <a:ext cx="794759" cy="457200"/>
          </a:xfrm>
          <a:custGeom>
            <a:avLst/>
            <a:gdLst>
              <a:gd name="connsiteX0" fmla="*/ 794759 w 794759"/>
              <a:gd name="connsiteY0" fmla="*/ 222191 h 237204"/>
              <a:gd name="connsiteX1" fmla="*/ 162370 w 794759"/>
              <a:gd name="connsiteY1" fmla="*/ 213645 h 237204"/>
              <a:gd name="connsiteX2" fmla="*/ 0 w 794759"/>
              <a:gd name="connsiteY2" fmla="*/ 0 h 237204"/>
            </a:gdLst>
            <a:ahLst/>
            <a:cxnLst>
              <a:cxn ang="0">
                <a:pos x="connsiteX0" y="connsiteY0"/>
              </a:cxn>
              <a:cxn ang="0">
                <a:pos x="connsiteX1" y="connsiteY1"/>
              </a:cxn>
              <a:cxn ang="0">
                <a:pos x="connsiteX2" y="connsiteY2"/>
              </a:cxn>
            </a:cxnLst>
            <a:rect l="l" t="t" r="r" b="b"/>
            <a:pathLst>
              <a:path w="794759" h="237204">
                <a:moveTo>
                  <a:pt x="794759" y="222191"/>
                </a:moveTo>
                <a:cubicBezTo>
                  <a:pt x="544794" y="236434"/>
                  <a:pt x="294830" y="250677"/>
                  <a:pt x="162370" y="213645"/>
                </a:cubicBezTo>
                <a:cubicBezTo>
                  <a:pt x="29910" y="176613"/>
                  <a:pt x="14955" y="88306"/>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834188" y="4343890"/>
            <a:ext cx="1167637" cy="837710"/>
          </a:xfrm>
          <a:custGeom>
            <a:avLst/>
            <a:gdLst>
              <a:gd name="connsiteX0" fmla="*/ 1167637 w 1167637"/>
              <a:gd name="connsiteY0" fmla="*/ 564022 h 595421"/>
              <a:gd name="connsiteX1" fmla="*/ 526703 w 1167637"/>
              <a:gd name="connsiteY1" fmla="*/ 572568 h 595421"/>
              <a:gd name="connsiteX2" fmla="*/ 65230 w 1167637"/>
              <a:gd name="connsiteY2" fmla="*/ 307649 h 595421"/>
              <a:gd name="connsiteX3" fmla="*/ 13955 w 1167637"/>
              <a:gd name="connsiteY3" fmla="*/ 0 h 595421"/>
            </a:gdLst>
            <a:ahLst/>
            <a:cxnLst>
              <a:cxn ang="0">
                <a:pos x="connsiteX0" y="connsiteY0"/>
              </a:cxn>
              <a:cxn ang="0">
                <a:pos x="connsiteX1" y="connsiteY1"/>
              </a:cxn>
              <a:cxn ang="0">
                <a:pos x="connsiteX2" y="connsiteY2"/>
              </a:cxn>
              <a:cxn ang="0">
                <a:pos x="connsiteX3" y="connsiteY3"/>
              </a:cxn>
            </a:cxnLst>
            <a:rect l="l" t="t" r="r" b="b"/>
            <a:pathLst>
              <a:path w="1167637" h="595421">
                <a:moveTo>
                  <a:pt x="1167637" y="564022"/>
                </a:moveTo>
                <a:cubicBezTo>
                  <a:pt x="939037" y="589659"/>
                  <a:pt x="710438" y="615297"/>
                  <a:pt x="526703" y="572568"/>
                </a:cubicBezTo>
                <a:cubicBezTo>
                  <a:pt x="342968" y="529839"/>
                  <a:pt x="150688" y="403077"/>
                  <a:pt x="65230" y="307649"/>
                </a:cubicBezTo>
                <a:cubicBezTo>
                  <a:pt x="-20228" y="212221"/>
                  <a:pt x="-3137" y="106110"/>
                  <a:pt x="13955"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7924800" y="2057400"/>
            <a:ext cx="653784" cy="3125076"/>
          </a:xfrm>
          <a:custGeom>
            <a:avLst/>
            <a:gdLst>
              <a:gd name="connsiteX0" fmla="*/ 692209 w 698428"/>
              <a:gd name="connsiteY0" fmla="*/ 0 h 934819"/>
              <a:gd name="connsiteX1" fmla="*/ 598205 w 698428"/>
              <a:gd name="connsiteY1" fmla="*/ 828942 h 934819"/>
              <a:gd name="connsiteX2" fmla="*/ 0 w 698428"/>
              <a:gd name="connsiteY2" fmla="*/ 897309 h 934819"/>
              <a:gd name="connsiteX0" fmla="*/ 666572 w 679151"/>
              <a:gd name="connsiteY0" fmla="*/ 0 h 2221056"/>
              <a:gd name="connsiteX1" fmla="*/ 598205 w 679151"/>
              <a:gd name="connsiteY1" fmla="*/ 2033899 h 2221056"/>
              <a:gd name="connsiteX2" fmla="*/ 0 w 679151"/>
              <a:gd name="connsiteY2" fmla="*/ 2102266 h 2221056"/>
              <a:gd name="connsiteX0" fmla="*/ 666572 w 676226"/>
              <a:gd name="connsiteY0" fmla="*/ 0 h 2105501"/>
              <a:gd name="connsiteX1" fmla="*/ 589660 w 676226"/>
              <a:gd name="connsiteY1" fmla="*/ 1444239 h 2105501"/>
              <a:gd name="connsiteX2" fmla="*/ 0 w 676226"/>
              <a:gd name="connsiteY2" fmla="*/ 2102266 h 2105501"/>
            </a:gdLst>
            <a:ahLst/>
            <a:cxnLst>
              <a:cxn ang="0">
                <a:pos x="connsiteX0" y="connsiteY0"/>
              </a:cxn>
              <a:cxn ang="0">
                <a:pos x="connsiteX1" y="connsiteY1"/>
              </a:cxn>
              <a:cxn ang="0">
                <a:pos x="connsiteX2" y="connsiteY2"/>
              </a:cxn>
            </a:cxnLst>
            <a:rect l="l" t="t" r="r" b="b"/>
            <a:pathLst>
              <a:path w="676226" h="2105501">
                <a:moveTo>
                  <a:pt x="666572" y="0"/>
                </a:moveTo>
                <a:cubicBezTo>
                  <a:pt x="677254" y="339695"/>
                  <a:pt x="700755" y="1093861"/>
                  <a:pt x="589660" y="1444239"/>
                </a:cubicBezTo>
                <a:cubicBezTo>
                  <a:pt x="478565" y="1794617"/>
                  <a:pt x="241418" y="2142858"/>
                  <a:pt x="0" y="2102266"/>
                </a:cubicBezTo>
              </a:path>
            </a:pathLst>
          </a:custGeom>
          <a:noFill/>
          <a:ln>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7745309" y="2057400"/>
            <a:ext cx="560492" cy="2743200"/>
          </a:xfrm>
          <a:custGeom>
            <a:avLst/>
            <a:gdLst>
              <a:gd name="connsiteX0" fmla="*/ 461473 w 493127"/>
              <a:gd name="connsiteY0" fmla="*/ 0 h 1768980"/>
              <a:gd name="connsiteX1" fmla="*/ 444382 w 493127"/>
              <a:gd name="connsiteY1" fmla="*/ 1162228 h 1768980"/>
              <a:gd name="connsiteX2" fmla="*/ 0 w 493127"/>
              <a:gd name="connsiteY2" fmla="*/ 1768980 h 1768980"/>
              <a:gd name="connsiteX0" fmla="*/ 461473 w 472898"/>
              <a:gd name="connsiteY0" fmla="*/ 0 h 1768980"/>
              <a:gd name="connsiteX1" fmla="*/ 384561 w 472898"/>
              <a:gd name="connsiteY1" fmla="*/ 1170774 h 1768980"/>
              <a:gd name="connsiteX2" fmla="*/ 0 w 472898"/>
              <a:gd name="connsiteY2" fmla="*/ 1768980 h 1768980"/>
            </a:gdLst>
            <a:ahLst/>
            <a:cxnLst>
              <a:cxn ang="0">
                <a:pos x="connsiteX0" y="connsiteY0"/>
              </a:cxn>
              <a:cxn ang="0">
                <a:pos x="connsiteX1" y="connsiteY1"/>
              </a:cxn>
              <a:cxn ang="0">
                <a:pos x="connsiteX2" y="connsiteY2"/>
              </a:cxn>
            </a:cxnLst>
            <a:rect l="l" t="t" r="r" b="b"/>
            <a:pathLst>
              <a:path w="472898" h="1768980">
                <a:moveTo>
                  <a:pt x="461473" y="0"/>
                </a:moveTo>
                <a:cubicBezTo>
                  <a:pt x="491383" y="433699"/>
                  <a:pt x="461473" y="875944"/>
                  <a:pt x="384561" y="1170774"/>
                </a:cubicBezTo>
                <a:cubicBezTo>
                  <a:pt x="307649" y="1465604"/>
                  <a:pt x="183735" y="1613019"/>
                  <a:pt x="0" y="1768980"/>
                </a:cubicBezTo>
              </a:path>
            </a:pathLst>
          </a:custGeom>
          <a:noFill/>
          <a:ln>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876547" y="4599207"/>
            <a:ext cx="1318219" cy="1408336"/>
          </a:xfrm>
          <a:prstGeom prst="rect">
            <a:avLst/>
          </a:prstGeom>
          <a:solidFill>
            <a:srgbClr val="FFFF00">
              <a:alpha val="26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 name="TextBox 70"/>
          <p:cNvSpPr txBox="1"/>
          <p:nvPr/>
        </p:nvSpPr>
        <p:spPr>
          <a:xfrm>
            <a:off x="7467600" y="6172200"/>
            <a:ext cx="1549270" cy="307777"/>
          </a:xfrm>
          <a:prstGeom prst="rect">
            <a:avLst/>
          </a:prstGeom>
          <a:noFill/>
        </p:spPr>
        <p:txBody>
          <a:bodyPr wrap="none" rtlCol="0">
            <a:spAutoFit/>
          </a:bodyPr>
          <a:lstStyle/>
          <a:p>
            <a:r>
              <a:rPr lang="en-US" sz="1400" dirty="0" smtClean="0"/>
              <a:t>Electrical feedback</a:t>
            </a:r>
            <a:endParaRPr lang="en-US" sz="1400" dirty="0"/>
          </a:p>
        </p:txBody>
      </p:sp>
      <p:cxnSp>
        <p:nvCxnSpPr>
          <p:cNvPr id="73" name="Straight Arrow Connector 72"/>
          <p:cNvCxnSpPr>
            <a:endCxn id="32" idx="2"/>
          </p:cNvCxnSpPr>
          <p:nvPr/>
        </p:nvCxnSpPr>
        <p:spPr>
          <a:xfrm flipH="1" flipV="1">
            <a:off x="8062247" y="5706289"/>
            <a:ext cx="174507" cy="559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6" name="Freeform 75"/>
          <p:cNvSpPr/>
          <p:nvPr/>
        </p:nvSpPr>
        <p:spPr>
          <a:xfrm>
            <a:off x="5562600" y="5104466"/>
            <a:ext cx="1646460" cy="534334"/>
          </a:xfrm>
          <a:custGeom>
            <a:avLst/>
            <a:gdLst>
              <a:gd name="connsiteX0" fmla="*/ 0 w 999858"/>
              <a:gd name="connsiteY0" fmla="*/ 0 h 231716"/>
              <a:gd name="connsiteX1" fmla="*/ 581114 w 999858"/>
              <a:gd name="connsiteY1" fmla="*/ 196553 h 231716"/>
              <a:gd name="connsiteX2" fmla="*/ 999858 w 999858"/>
              <a:gd name="connsiteY2" fmla="*/ 230736 h 231716"/>
            </a:gdLst>
            <a:ahLst/>
            <a:cxnLst>
              <a:cxn ang="0">
                <a:pos x="connsiteX0" y="connsiteY0"/>
              </a:cxn>
              <a:cxn ang="0">
                <a:pos x="connsiteX1" y="connsiteY1"/>
              </a:cxn>
              <a:cxn ang="0">
                <a:pos x="connsiteX2" y="connsiteY2"/>
              </a:cxn>
            </a:cxnLst>
            <a:rect l="l" t="t" r="r" b="b"/>
            <a:pathLst>
              <a:path w="999858" h="231716">
                <a:moveTo>
                  <a:pt x="0" y="0"/>
                </a:moveTo>
                <a:cubicBezTo>
                  <a:pt x="207235" y="79048"/>
                  <a:pt x="414471" y="158097"/>
                  <a:pt x="581114" y="196553"/>
                </a:cubicBezTo>
                <a:cubicBezTo>
                  <a:pt x="747757" y="235009"/>
                  <a:pt x="873807" y="232872"/>
                  <a:pt x="999858" y="2307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29686" y="6134673"/>
            <a:ext cx="2736583" cy="369332"/>
          </a:xfrm>
          <a:prstGeom prst="rect">
            <a:avLst/>
          </a:prstGeom>
          <a:noFill/>
        </p:spPr>
        <p:txBody>
          <a:bodyPr wrap="none" rtlCol="0">
            <a:spAutoFit/>
          </a:bodyPr>
          <a:lstStyle/>
          <a:p>
            <a:r>
              <a:rPr lang="en-US" b="1" dirty="0" smtClean="0"/>
              <a:t>Radiation Exposure Region</a:t>
            </a:r>
            <a:endParaRPr lang="en-US" b="1" dirty="0"/>
          </a:p>
        </p:txBody>
      </p:sp>
      <p:cxnSp>
        <p:nvCxnSpPr>
          <p:cNvPr id="80" name="Straight Arrow Connector 79"/>
          <p:cNvCxnSpPr>
            <a:stCxn id="78" idx="0"/>
          </p:cNvCxnSpPr>
          <p:nvPr/>
        </p:nvCxnSpPr>
        <p:spPr>
          <a:xfrm flipV="1">
            <a:off x="6297978" y="5456946"/>
            <a:ext cx="755506" cy="67772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a:off x="2937587" y="2385479"/>
            <a:ext cx="253097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2" name="Straight Connector 81"/>
          <p:cNvCxnSpPr/>
          <p:nvPr/>
        </p:nvCxnSpPr>
        <p:spPr>
          <a:xfrm>
            <a:off x="5834188" y="2845528"/>
            <a:ext cx="0" cy="1495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6200000" flipH="1">
            <a:off x="6088345" y="3213500"/>
            <a:ext cx="1334864" cy="288421"/>
          </a:xfrm>
          <a:prstGeom prst="bentConnector3">
            <a:avLst>
              <a:gd name="adj1" fmla="val -576"/>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1" name="Straight Connector 90"/>
          <p:cNvCxnSpPr/>
          <p:nvPr/>
        </p:nvCxnSpPr>
        <p:spPr>
          <a:xfrm flipH="1">
            <a:off x="6654297" y="4025143"/>
            <a:ext cx="24569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4" name="Elbow Connector 93"/>
          <p:cNvCxnSpPr>
            <a:stCxn id="18" idx="3"/>
            <a:endCxn id="62" idx="0"/>
          </p:cNvCxnSpPr>
          <p:nvPr/>
        </p:nvCxnSpPr>
        <p:spPr>
          <a:xfrm>
            <a:off x="6611567" y="3297030"/>
            <a:ext cx="772712" cy="1427370"/>
          </a:xfrm>
          <a:prstGeom prst="bentConnector2">
            <a:avLst/>
          </a:prstGeom>
          <a:ln w="28575" cmpd="dbl">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096681" y="4548989"/>
            <a:ext cx="2324457" cy="795408"/>
          </a:xfrm>
          <a:custGeom>
            <a:avLst/>
            <a:gdLst>
              <a:gd name="connsiteX0" fmla="*/ 0 w 2324457"/>
              <a:gd name="connsiteY0" fmla="*/ 51275 h 795408"/>
              <a:gd name="connsiteX1" fmla="*/ 495657 w 2324457"/>
              <a:gd name="connsiteY1" fmla="*/ 700755 h 795408"/>
              <a:gd name="connsiteX2" fmla="*/ 1350236 w 2324457"/>
              <a:gd name="connsiteY2" fmla="*/ 717847 h 795408"/>
              <a:gd name="connsiteX3" fmla="*/ 2324457 w 2324457"/>
              <a:gd name="connsiteY3" fmla="*/ 0 h 795408"/>
            </a:gdLst>
            <a:ahLst/>
            <a:cxnLst>
              <a:cxn ang="0">
                <a:pos x="connsiteX0" y="connsiteY0"/>
              </a:cxn>
              <a:cxn ang="0">
                <a:pos x="connsiteX1" y="connsiteY1"/>
              </a:cxn>
              <a:cxn ang="0">
                <a:pos x="connsiteX2" y="connsiteY2"/>
              </a:cxn>
              <a:cxn ang="0">
                <a:pos x="connsiteX3" y="connsiteY3"/>
              </a:cxn>
            </a:cxnLst>
            <a:rect l="l" t="t" r="r" b="b"/>
            <a:pathLst>
              <a:path w="2324457" h="795408">
                <a:moveTo>
                  <a:pt x="0" y="51275"/>
                </a:moveTo>
                <a:cubicBezTo>
                  <a:pt x="135309" y="320467"/>
                  <a:pt x="270618" y="589660"/>
                  <a:pt x="495657" y="700755"/>
                </a:cubicBezTo>
                <a:cubicBezTo>
                  <a:pt x="720696" y="811850"/>
                  <a:pt x="1045436" y="834639"/>
                  <a:pt x="1350236" y="717847"/>
                </a:cubicBezTo>
                <a:cubicBezTo>
                  <a:pt x="1655036" y="601055"/>
                  <a:pt x="1989746" y="300527"/>
                  <a:pt x="2324457" y="0"/>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103" name="Straight Connector 102"/>
          <p:cNvCxnSpPr/>
          <p:nvPr/>
        </p:nvCxnSpPr>
        <p:spPr>
          <a:xfrm flipH="1">
            <a:off x="1264037" y="2385479"/>
            <a:ext cx="53055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5" name="Elbow Connector 104"/>
          <p:cNvCxnSpPr/>
          <p:nvPr/>
        </p:nvCxnSpPr>
        <p:spPr>
          <a:xfrm rot="16200000" flipH="1">
            <a:off x="6423514" y="3354047"/>
            <a:ext cx="1631461" cy="1286689"/>
          </a:xfrm>
          <a:prstGeom prst="bentConnector3">
            <a:avLst>
              <a:gd name="adj1" fmla="val -3953"/>
            </a:avLst>
          </a:prstGeom>
          <a:ln w="28575" cmpd="dbl">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899988" y="4025143"/>
            <a:ext cx="163814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0" name="Straight Connector 119"/>
          <p:cNvCxnSpPr/>
          <p:nvPr/>
        </p:nvCxnSpPr>
        <p:spPr>
          <a:xfrm flipH="1">
            <a:off x="8534400" y="4025143"/>
            <a:ext cx="3728" cy="161365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2" name="Straight Connector 121"/>
          <p:cNvCxnSpPr>
            <a:endCxn id="32" idx="3"/>
          </p:cNvCxnSpPr>
          <p:nvPr/>
        </p:nvCxnSpPr>
        <p:spPr>
          <a:xfrm flipH="1">
            <a:off x="8149129" y="5591989"/>
            <a:ext cx="40754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4" name="Straight Connector 123"/>
          <p:cNvCxnSpPr>
            <a:endCxn id="54" idx="3"/>
          </p:cNvCxnSpPr>
          <p:nvPr/>
        </p:nvCxnSpPr>
        <p:spPr>
          <a:xfrm flipH="1">
            <a:off x="8001000" y="5143500"/>
            <a:ext cx="58131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6" name="Straight Connector 125"/>
          <p:cNvCxnSpPr>
            <a:endCxn id="62" idx="3"/>
          </p:cNvCxnSpPr>
          <p:nvPr/>
        </p:nvCxnSpPr>
        <p:spPr>
          <a:xfrm flipH="1">
            <a:off x="7758157" y="4838700"/>
            <a:ext cx="79851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2" name="TextBox 131"/>
          <p:cNvSpPr txBox="1"/>
          <p:nvPr/>
        </p:nvSpPr>
        <p:spPr>
          <a:xfrm>
            <a:off x="990600" y="1905000"/>
            <a:ext cx="655949" cy="307777"/>
          </a:xfrm>
          <a:prstGeom prst="rect">
            <a:avLst/>
          </a:prstGeom>
          <a:noFill/>
        </p:spPr>
        <p:txBody>
          <a:bodyPr wrap="none" rtlCol="0">
            <a:spAutoFit/>
          </a:bodyPr>
          <a:lstStyle/>
          <a:p>
            <a:r>
              <a:rPr lang="en-US" sz="1400" dirty="0" smtClean="0"/>
              <a:t>8 SMA</a:t>
            </a:r>
            <a:endParaRPr lang="en-US" sz="1400" dirty="0"/>
          </a:p>
        </p:txBody>
      </p:sp>
      <p:sp>
        <p:nvSpPr>
          <p:cNvPr id="133" name="TextBox 132"/>
          <p:cNvSpPr txBox="1"/>
          <p:nvPr/>
        </p:nvSpPr>
        <p:spPr>
          <a:xfrm>
            <a:off x="1295400" y="1143000"/>
            <a:ext cx="479618" cy="307777"/>
          </a:xfrm>
          <a:prstGeom prst="rect">
            <a:avLst/>
          </a:prstGeom>
          <a:noFill/>
        </p:spPr>
        <p:txBody>
          <a:bodyPr wrap="none" rtlCol="0">
            <a:spAutoFit/>
          </a:bodyPr>
          <a:lstStyle/>
          <a:p>
            <a:r>
              <a:rPr lang="en-US" sz="1400" dirty="0" smtClean="0"/>
              <a:t>USB</a:t>
            </a:r>
            <a:endParaRPr lang="en-US" sz="1400" dirty="0"/>
          </a:p>
        </p:txBody>
      </p:sp>
      <p:sp>
        <p:nvSpPr>
          <p:cNvPr id="134" name="TextBox 133"/>
          <p:cNvSpPr txBox="1"/>
          <p:nvPr/>
        </p:nvSpPr>
        <p:spPr>
          <a:xfrm>
            <a:off x="2438400" y="1905000"/>
            <a:ext cx="479618" cy="307777"/>
          </a:xfrm>
          <a:prstGeom prst="rect">
            <a:avLst/>
          </a:prstGeom>
          <a:noFill/>
        </p:spPr>
        <p:txBody>
          <a:bodyPr wrap="none" rtlCol="0">
            <a:spAutoFit/>
          </a:bodyPr>
          <a:lstStyle/>
          <a:p>
            <a:r>
              <a:rPr lang="en-US" sz="1400" dirty="0" smtClean="0"/>
              <a:t>USB</a:t>
            </a:r>
            <a:endParaRPr lang="en-US" sz="1400" dirty="0"/>
          </a:p>
        </p:txBody>
      </p:sp>
      <p:sp>
        <p:nvSpPr>
          <p:cNvPr id="135" name="TextBox 134"/>
          <p:cNvSpPr txBox="1"/>
          <p:nvPr/>
        </p:nvSpPr>
        <p:spPr>
          <a:xfrm>
            <a:off x="783707" y="3810860"/>
            <a:ext cx="686406" cy="307777"/>
          </a:xfrm>
          <a:prstGeom prst="rect">
            <a:avLst/>
          </a:prstGeom>
          <a:noFill/>
        </p:spPr>
        <p:txBody>
          <a:bodyPr wrap="none" rtlCol="0">
            <a:spAutoFit/>
          </a:bodyPr>
          <a:lstStyle/>
          <a:p>
            <a:r>
              <a:rPr lang="en-US" sz="1400" dirty="0" smtClean="0"/>
              <a:t>8 Fiber</a:t>
            </a:r>
            <a:endParaRPr lang="en-US" sz="1400" dirty="0"/>
          </a:p>
        </p:txBody>
      </p:sp>
      <p:sp>
        <p:nvSpPr>
          <p:cNvPr id="138" name="TextBox 137"/>
          <p:cNvSpPr txBox="1"/>
          <p:nvPr/>
        </p:nvSpPr>
        <p:spPr>
          <a:xfrm>
            <a:off x="1800969" y="4825658"/>
            <a:ext cx="817853" cy="523220"/>
          </a:xfrm>
          <a:prstGeom prst="rect">
            <a:avLst/>
          </a:prstGeom>
          <a:noFill/>
        </p:spPr>
        <p:txBody>
          <a:bodyPr wrap="none" rtlCol="0">
            <a:spAutoFit/>
          </a:bodyPr>
          <a:lstStyle/>
          <a:p>
            <a:r>
              <a:rPr lang="en-US" sz="1400" dirty="0" smtClean="0"/>
              <a:t>12  Fiber</a:t>
            </a:r>
          </a:p>
          <a:p>
            <a:r>
              <a:rPr lang="en-US" sz="1400" dirty="0" smtClean="0"/>
              <a:t>MPO</a:t>
            </a:r>
            <a:endParaRPr lang="en-US" sz="1400" dirty="0"/>
          </a:p>
        </p:txBody>
      </p:sp>
      <p:sp>
        <p:nvSpPr>
          <p:cNvPr id="139" name="TextBox 138"/>
          <p:cNvSpPr txBox="1"/>
          <p:nvPr/>
        </p:nvSpPr>
        <p:spPr>
          <a:xfrm>
            <a:off x="3810000" y="3048000"/>
            <a:ext cx="686406" cy="307777"/>
          </a:xfrm>
          <a:prstGeom prst="rect">
            <a:avLst/>
          </a:prstGeom>
          <a:noFill/>
        </p:spPr>
        <p:txBody>
          <a:bodyPr wrap="none" rtlCol="0">
            <a:spAutoFit/>
          </a:bodyPr>
          <a:lstStyle/>
          <a:p>
            <a:r>
              <a:rPr lang="en-US" sz="1400" dirty="0" smtClean="0"/>
              <a:t>4 Fiber</a:t>
            </a:r>
            <a:endParaRPr lang="en-US" sz="1400" dirty="0"/>
          </a:p>
        </p:txBody>
      </p:sp>
      <p:sp>
        <p:nvSpPr>
          <p:cNvPr id="140" name="TextBox 139"/>
          <p:cNvSpPr txBox="1"/>
          <p:nvPr/>
        </p:nvSpPr>
        <p:spPr>
          <a:xfrm>
            <a:off x="5867400" y="5257800"/>
            <a:ext cx="646331" cy="307777"/>
          </a:xfrm>
          <a:prstGeom prst="rect">
            <a:avLst/>
          </a:prstGeom>
          <a:noFill/>
        </p:spPr>
        <p:txBody>
          <a:bodyPr wrap="none" rtlCol="0">
            <a:spAutoFit/>
          </a:bodyPr>
          <a:lstStyle/>
          <a:p>
            <a:r>
              <a:rPr lang="en-US" sz="1400" dirty="0" smtClean="0"/>
              <a:t>4Fiber</a:t>
            </a:r>
            <a:endParaRPr lang="en-US" sz="1400" dirty="0"/>
          </a:p>
        </p:txBody>
      </p:sp>
      <p:sp>
        <p:nvSpPr>
          <p:cNvPr id="141" name="TextBox 140"/>
          <p:cNvSpPr txBox="1"/>
          <p:nvPr/>
        </p:nvSpPr>
        <p:spPr>
          <a:xfrm>
            <a:off x="3507373" y="4698329"/>
            <a:ext cx="1391407" cy="307777"/>
          </a:xfrm>
          <a:prstGeom prst="rect">
            <a:avLst/>
          </a:prstGeom>
          <a:noFill/>
        </p:spPr>
        <p:txBody>
          <a:bodyPr wrap="none" rtlCol="0">
            <a:spAutoFit/>
          </a:bodyPr>
          <a:lstStyle/>
          <a:p>
            <a:r>
              <a:rPr lang="en-US" sz="1400" dirty="0" smtClean="0"/>
              <a:t>12 x fiber </a:t>
            </a:r>
            <a:r>
              <a:rPr lang="en-US" sz="1400" dirty="0" err="1" smtClean="0"/>
              <a:t>fanout</a:t>
            </a:r>
            <a:endParaRPr lang="en-US" sz="1400" dirty="0"/>
          </a:p>
        </p:txBody>
      </p:sp>
      <p:sp>
        <p:nvSpPr>
          <p:cNvPr id="142" name="TextBox 141"/>
          <p:cNvSpPr txBox="1"/>
          <p:nvPr/>
        </p:nvSpPr>
        <p:spPr>
          <a:xfrm>
            <a:off x="3622798" y="2071601"/>
            <a:ext cx="510076" cy="307777"/>
          </a:xfrm>
          <a:prstGeom prst="rect">
            <a:avLst/>
          </a:prstGeom>
          <a:noFill/>
        </p:spPr>
        <p:txBody>
          <a:bodyPr wrap="none" rtlCol="0">
            <a:spAutoFit/>
          </a:bodyPr>
          <a:lstStyle/>
          <a:p>
            <a:r>
              <a:rPr lang="en-US" sz="1400" dirty="0" smtClean="0"/>
              <a:t>12 V</a:t>
            </a:r>
            <a:endParaRPr lang="en-US" sz="1400" dirty="0"/>
          </a:p>
        </p:txBody>
      </p:sp>
      <p:sp>
        <p:nvSpPr>
          <p:cNvPr id="143" name="TextBox 142"/>
          <p:cNvSpPr txBox="1"/>
          <p:nvPr/>
        </p:nvSpPr>
        <p:spPr>
          <a:xfrm>
            <a:off x="3421138" y="2601153"/>
            <a:ext cx="1525739" cy="307777"/>
          </a:xfrm>
          <a:prstGeom prst="rect">
            <a:avLst/>
          </a:prstGeom>
          <a:noFill/>
        </p:spPr>
        <p:txBody>
          <a:bodyPr wrap="none" rtlCol="0">
            <a:spAutoFit/>
          </a:bodyPr>
          <a:lstStyle/>
          <a:p>
            <a:r>
              <a:rPr lang="en-US" sz="1400" dirty="0" smtClean="0"/>
              <a:t>2 x Differential I2C</a:t>
            </a:r>
            <a:endParaRPr lang="en-US" sz="1400" dirty="0"/>
          </a:p>
        </p:txBody>
      </p:sp>
      <p:sp>
        <p:nvSpPr>
          <p:cNvPr id="144" name="TextBox 143"/>
          <p:cNvSpPr txBox="1"/>
          <p:nvPr/>
        </p:nvSpPr>
        <p:spPr>
          <a:xfrm>
            <a:off x="7072862" y="2242582"/>
            <a:ext cx="417102" cy="307777"/>
          </a:xfrm>
          <a:prstGeom prst="rect">
            <a:avLst/>
          </a:prstGeom>
          <a:noFill/>
        </p:spPr>
        <p:txBody>
          <a:bodyPr wrap="none" rtlCol="0">
            <a:spAutoFit/>
          </a:bodyPr>
          <a:lstStyle/>
          <a:p>
            <a:r>
              <a:rPr lang="en-US" sz="1400" dirty="0" smtClean="0"/>
              <a:t>I2C</a:t>
            </a:r>
            <a:endParaRPr lang="en-US" sz="1400" dirty="0"/>
          </a:p>
        </p:txBody>
      </p:sp>
      <p:sp>
        <p:nvSpPr>
          <p:cNvPr id="145" name="TextBox 144"/>
          <p:cNvSpPr txBox="1"/>
          <p:nvPr/>
        </p:nvSpPr>
        <p:spPr>
          <a:xfrm>
            <a:off x="3063692" y="3749305"/>
            <a:ext cx="726609" cy="307777"/>
          </a:xfrm>
          <a:prstGeom prst="rect">
            <a:avLst/>
          </a:prstGeom>
          <a:noFill/>
        </p:spPr>
        <p:txBody>
          <a:bodyPr wrap="none" rtlCol="0">
            <a:spAutoFit/>
          </a:bodyPr>
          <a:lstStyle/>
          <a:p>
            <a:r>
              <a:rPr lang="en-US" sz="1400" dirty="0" smtClean="0"/>
              <a:t>4 fibers</a:t>
            </a:r>
            <a:endParaRPr lang="en-US" sz="1400" dirty="0"/>
          </a:p>
        </p:txBody>
      </p:sp>
      <p:sp>
        <p:nvSpPr>
          <p:cNvPr id="146" name="TextBox 145"/>
          <p:cNvSpPr txBox="1"/>
          <p:nvPr/>
        </p:nvSpPr>
        <p:spPr>
          <a:xfrm>
            <a:off x="4038600" y="3886200"/>
            <a:ext cx="726609" cy="307777"/>
          </a:xfrm>
          <a:prstGeom prst="rect">
            <a:avLst/>
          </a:prstGeom>
          <a:noFill/>
        </p:spPr>
        <p:txBody>
          <a:bodyPr wrap="none" rtlCol="0">
            <a:spAutoFit/>
          </a:bodyPr>
          <a:lstStyle/>
          <a:p>
            <a:r>
              <a:rPr lang="en-US" sz="1400" dirty="0" smtClean="0"/>
              <a:t>4 fibers</a:t>
            </a:r>
            <a:endParaRPr lang="en-US" sz="1400" dirty="0"/>
          </a:p>
        </p:txBody>
      </p:sp>
      <p:cxnSp>
        <p:nvCxnSpPr>
          <p:cNvPr id="148" name="Straight Arrow Connector 147"/>
          <p:cNvCxnSpPr/>
          <p:nvPr/>
        </p:nvCxnSpPr>
        <p:spPr>
          <a:xfrm flipV="1">
            <a:off x="4038600" y="4267200"/>
            <a:ext cx="145407" cy="413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358086" y="3527594"/>
            <a:ext cx="524503" cy="307777"/>
          </a:xfrm>
          <a:prstGeom prst="rect">
            <a:avLst/>
          </a:prstGeom>
          <a:noFill/>
        </p:spPr>
        <p:txBody>
          <a:bodyPr wrap="none" rtlCol="0">
            <a:spAutoFit/>
          </a:bodyPr>
          <a:lstStyle/>
          <a:p>
            <a:r>
              <a:rPr lang="en-US" sz="1400" dirty="0" smtClean="0"/>
              <a:t>SMA</a:t>
            </a:r>
            <a:endParaRPr lang="en-US" sz="1400" dirty="0"/>
          </a:p>
        </p:txBody>
      </p:sp>
      <p:sp>
        <p:nvSpPr>
          <p:cNvPr id="151" name="TextBox 150"/>
          <p:cNvSpPr txBox="1"/>
          <p:nvPr/>
        </p:nvSpPr>
        <p:spPr>
          <a:xfrm>
            <a:off x="8229600" y="2667000"/>
            <a:ext cx="841897" cy="307777"/>
          </a:xfrm>
          <a:prstGeom prst="rect">
            <a:avLst/>
          </a:prstGeom>
          <a:noFill/>
        </p:spPr>
        <p:txBody>
          <a:bodyPr wrap="none" rtlCol="0">
            <a:spAutoFit/>
          </a:bodyPr>
          <a:lstStyle/>
          <a:p>
            <a:r>
              <a:rPr lang="en-US" sz="1400" dirty="0" smtClean="0"/>
              <a:t>PM Fiber</a:t>
            </a:r>
            <a:endParaRPr lang="en-US" sz="1400" dirty="0"/>
          </a:p>
        </p:txBody>
      </p:sp>
      <p:sp>
        <p:nvSpPr>
          <p:cNvPr id="152" name="TextBox 151"/>
          <p:cNvSpPr txBox="1"/>
          <p:nvPr/>
        </p:nvSpPr>
        <p:spPr>
          <a:xfrm>
            <a:off x="6172200" y="4343400"/>
            <a:ext cx="830677" cy="307777"/>
          </a:xfrm>
          <a:prstGeom prst="rect">
            <a:avLst/>
          </a:prstGeom>
          <a:noFill/>
        </p:spPr>
        <p:txBody>
          <a:bodyPr wrap="none" rtlCol="0">
            <a:spAutoFit/>
          </a:bodyPr>
          <a:lstStyle/>
          <a:p>
            <a:r>
              <a:rPr lang="en-US" sz="1400" dirty="0" smtClean="0"/>
              <a:t>Fiber SM</a:t>
            </a:r>
            <a:endParaRPr lang="en-US" sz="1400" dirty="0"/>
          </a:p>
        </p:txBody>
      </p:sp>
      <p:sp>
        <p:nvSpPr>
          <p:cNvPr id="153" name="TextBox 152"/>
          <p:cNvSpPr txBox="1"/>
          <p:nvPr/>
        </p:nvSpPr>
        <p:spPr>
          <a:xfrm>
            <a:off x="7100819" y="2681731"/>
            <a:ext cx="646844" cy="307777"/>
          </a:xfrm>
          <a:prstGeom prst="rect">
            <a:avLst/>
          </a:prstGeom>
          <a:noFill/>
        </p:spPr>
        <p:txBody>
          <a:bodyPr wrap="none" rtlCol="0">
            <a:spAutoFit/>
          </a:bodyPr>
          <a:lstStyle/>
          <a:p>
            <a:r>
              <a:rPr lang="en-US" sz="1400" dirty="0" smtClean="0"/>
              <a:t>Power</a:t>
            </a:r>
            <a:endParaRPr lang="en-US" sz="1400" dirty="0"/>
          </a:p>
        </p:txBody>
      </p:sp>
      <p:sp>
        <p:nvSpPr>
          <p:cNvPr id="154" name="TextBox 153"/>
          <p:cNvSpPr txBox="1"/>
          <p:nvPr/>
        </p:nvSpPr>
        <p:spPr>
          <a:xfrm>
            <a:off x="8229600" y="5257800"/>
            <a:ext cx="646844" cy="307777"/>
          </a:xfrm>
          <a:prstGeom prst="rect">
            <a:avLst/>
          </a:prstGeom>
          <a:noFill/>
        </p:spPr>
        <p:txBody>
          <a:bodyPr wrap="none" rtlCol="0">
            <a:spAutoFit/>
          </a:bodyPr>
          <a:lstStyle/>
          <a:p>
            <a:r>
              <a:rPr lang="en-US" sz="1400" dirty="0" smtClean="0"/>
              <a:t>Power</a:t>
            </a:r>
            <a:endParaRPr lang="en-US" sz="1400" dirty="0"/>
          </a:p>
        </p:txBody>
      </p:sp>
      <p:cxnSp>
        <p:nvCxnSpPr>
          <p:cNvPr id="158" name="Straight Connector 157"/>
          <p:cNvCxnSpPr/>
          <p:nvPr/>
        </p:nvCxnSpPr>
        <p:spPr>
          <a:xfrm flipH="1">
            <a:off x="1524000" y="990600"/>
            <a:ext cx="3124200" cy="45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3657600" y="1524000"/>
            <a:ext cx="888385" cy="369332"/>
          </a:xfrm>
          <a:prstGeom prst="rect">
            <a:avLst/>
          </a:prstGeom>
          <a:noFill/>
        </p:spPr>
        <p:txBody>
          <a:bodyPr wrap="none" rtlCol="0">
            <a:spAutoFit/>
          </a:bodyPr>
          <a:lstStyle/>
          <a:p>
            <a:r>
              <a:rPr lang="en-US" dirty="0" smtClean="0"/>
              <a:t>~100 m</a:t>
            </a:r>
            <a:endParaRPr lang="en-US" dirty="0"/>
          </a:p>
        </p:txBody>
      </p:sp>
      <p:sp>
        <p:nvSpPr>
          <p:cNvPr id="170" name="TextBox 169"/>
          <p:cNvSpPr txBox="1"/>
          <p:nvPr/>
        </p:nvSpPr>
        <p:spPr>
          <a:xfrm>
            <a:off x="5041430" y="3507197"/>
            <a:ext cx="524503" cy="307777"/>
          </a:xfrm>
          <a:prstGeom prst="rect">
            <a:avLst/>
          </a:prstGeom>
          <a:noFill/>
        </p:spPr>
        <p:txBody>
          <a:bodyPr wrap="none" rtlCol="0">
            <a:spAutoFit/>
          </a:bodyPr>
          <a:lstStyle/>
          <a:p>
            <a:r>
              <a:rPr lang="en-US" sz="1400" dirty="0" smtClean="0"/>
              <a:t>SMA</a:t>
            </a:r>
            <a:endParaRPr lang="en-US" sz="1400" dirty="0"/>
          </a:p>
        </p:txBody>
      </p:sp>
      <p:sp>
        <p:nvSpPr>
          <p:cNvPr id="83" name="TextBox 82"/>
          <p:cNvSpPr txBox="1"/>
          <p:nvPr/>
        </p:nvSpPr>
        <p:spPr>
          <a:xfrm>
            <a:off x="0" y="1905000"/>
            <a:ext cx="838200" cy="307777"/>
          </a:xfrm>
          <a:prstGeom prst="rect">
            <a:avLst/>
          </a:prstGeom>
          <a:noFill/>
        </p:spPr>
        <p:txBody>
          <a:bodyPr wrap="square" rtlCol="0">
            <a:spAutoFit/>
          </a:bodyPr>
          <a:lstStyle/>
          <a:p>
            <a:r>
              <a:rPr lang="en-US" sz="1400" dirty="0" smtClean="0"/>
              <a:t>8 SMA</a:t>
            </a:r>
            <a:endParaRPr lang="en-US" sz="1400" dirty="0"/>
          </a:p>
        </p:txBody>
      </p:sp>
      <p:cxnSp>
        <p:nvCxnSpPr>
          <p:cNvPr id="85" name="Straight Connector 84"/>
          <p:cNvCxnSpPr/>
          <p:nvPr/>
        </p:nvCxnSpPr>
        <p:spPr>
          <a:xfrm flipH="1">
            <a:off x="685800" y="1905000"/>
            <a:ext cx="712" cy="304800"/>
          </a:xfrm>
          <a:prstGeom prst="line">
            <a:avLst/>
          </a:prstGeom>
          <a:ln w="57150" cap="sq" cmpd="dbl">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85800" y="3657600"/>
            <a:ext cx="7862" cy="301461"/>
          </a:xfrm>
          <a:prstGeom prst="straightConnector1">
            <a:avLst/>
          </a:pr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Arrow Connector 91"/>
          <p:cNvCxnSpPr/>
          <p:nvPr/>
        </p:nvCxnSpPr>
        <p:spPr>
          <a:xfrm flipV="1">
            <a:off x="2817966" y="4617997"/>
            <a:ext cx="525538" cy="454333"/>
          </a:xfrm>
          <a:prstGeom prst="straightConnector1">
            <a:avLst/>
          </a:prstGeom>
          <a:ln>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97" name="Straight Arrow Connector 96"/>
          <p:cNvCxnSpPr/>
          <p:nvPr/>
        </p:nvCxnSpPr>
        <p:spPr>
          <a:xfrm flipV="1">
            <a:off x="3581400" y="4114800"/>
            <a:ext cx="228600" cy="228600"/>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108" name="Freeform 107"/>
          <p:cNvSpPr/>
          <p:nvPr/>
        </p:nvSpPr>
        <p:spPr>
          <a:xfrm>
            <a:off x="4167996" y="3312544"/>
            <a:ext cx="241540" cy="77638"/>
          </a:xfrm>
          <a:custGeom>
            <a:avLst/>
            <a:gdLst>
              <a:gd name="connsiteX0" fmla="*/ 0 w 241540"/>
              <a:gd name="connsiteY0" fmla="*/ 77638 h 77638"/>
              <a:gd name="connsiteX1" fmla="*/ 129396 w 241540"/>
              <a:gd name="connsiteY1" fmla="*/ 17253 h 77638"/>
              <a:gd name="connsiteX2" fmla="*/ 241540 w 241540"/>
              <a:gd name="connsiteY2" fmla="*/ 0 h 77638"/>
            </a:gdLst>
            <a:ahLst/>
            <a:cxnLst>
              <a:cxn ang="0">
                <a:pos x="connsiteX0" y="connsiteY0"/>
              </a:cxn>
              <a:cxn ang="0">
                <a:pos x="connsiteX1" y="connsiteY1"/>
              </a:cxn>
              <a:cxn ang="0">
                <a:pos x="connsiteX2" y="connsiteY2"/>
              </a:cxn>
            </a:cxnLst>
            <a:rect l="l" t="t" r="r" b="b"/>
            <a:pathLst>
              <a:path w="241540" h="77638">
                <a:moveTo>
                  <a:pt x="0" y="77638"/>
                </a:moveTo>
                <a:cubicBezTo>
                  <a:pt x="44569" y="53915"/>
                  <a:pt x="89139" y="30193"/>
                  <a:pt x="129396" y="17253"/>
                </a:cubicBezTo>
                <a:cubicBezTo>
                  <a:pt x="169653" y="4313"/>
                  <a:pt x="205596" y="2156"/>
                  <a:pt x="241540" y="0"/>
                </a:cubicBezTo>
              </a:path>
            </a:pathLst>
          </a:cu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rot="21111186">
            <a:off x="6324600" y="5477774"/>
            <a:ext cx="304800" cy="152400"/>
          </a:xfrm>
          <a:custGeom>
            <a:avLst/>
            <a:gdLst>
              <a:gd name="connsiteX0" fmla="*/ 0 w 215660"/>
              <a:gd name="connsiteY0" fmla="*/ 0 h 69012"/>
              <a:gd name="connsiteX1" fmla="*/ 215660 w 215660"/>
              <a:gd name="connsiteY1" fmla="*/ 69012 h 69012"/>
            </a:gdLst>
            <a:ahLst/>
            <a:cxnLst>
              <a:cxn ang="0">
                <a:pos x="connsiteX0" y="connsiteY0"/>
              </a:cxn>
              <a:cxn ang="0">
                <a:pos x="connsiteX1" y="connsiteY1"/>
              </a:cxn>
            </a:cxnLst>
            <a:rect l="l" t="t" r="r" b="b"/>
            <a:pathLst>
              <a:path w="215660" h="69012">
                <a:moveTo>
                  <a:pt x="0" y="0"/>
                </a:moveTo>
                <a:lnTo>
                  <a:pt x="215660" y="69012"/>
                </a:ln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3" name="Rectangle 112"/>
          <p:cNvSpPr/>
          <p:nvPr/>
        </p:nvSpPr>
        <p:spPr>
          <a:xfrm>
            <a:off x="8001000" y="1600200"/>
            <a:ext cx="914400" cy="475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CW Lasers</a:t>
            </a:r>
            <a:endParaRPr lang="en-US" sz="1200" dirty="0"/>
          </a:p>
        </p:txBody>
      </p:sp>
      <p:sp>
        <p:nvSpPr>
          <p:cNvPr id="115" name="Freeform 114"/>
          <p:cNvSpPr/>
          <p:nvPr/>
        </p:nvSpPr>
        <p:spPr>
          <a:xfrm>
            <a:off x="4724400" y="4495801"/>
            <a:ext cx="228600" cy="228600"/>
          </a:xfrm>
          <a:custGeom>
            <a:avLst/>
            <a:gdLst>
              <a:gd name="connsiteX0" fmla="*/ 0 w 345056"/>
              <a:gd name="connsiteY0" fmla="*/ 0 h 232913"/>
              <a:gd name="connsiteX1" fmla="*/ 224287 w 345056"/>
              <a:gd name="connsiteY1" fmla="*/ 120770 h 232913"/>
              <a:gd name="connsiteX2" fmla="*/ 345056 w 345056"/>
              <a:gd name="connsiteY2" fmla="*/ 232913 h 232913"/>
            </a:gdLst>
            <a:ahLst/>
            <a:cxnLst>
              <a:cxn ang="0">
                <a:pos x="connsiteX0" y="connsiteY0"/>
              </a:cxn>
              <a:cxn ang="0">
                <a:pos x="connsiteX1" y="connsiteY1"/>
              </a:cxn>
              <a:cxn ang="0">
                <a:pos x="connsiteX2" y="connsiteY2"/>
              </a:cxn>
            </a:cxnLst>
            <a:rect l="l" t="t" r="r" b="b"/>
            <a:pathLst>
              <a:path w="345056" h="232913">
                <a:moveTo>
                  <a:pt x="0" y="0"/>
                </a:moveTo>
                <a:cubicBezTo>
                  <a:pt x="83389" y="40975"/>
                  <a:pt x="166778" y="81951"/>
                  <a:pt x="224287" y="120770"/>
                </a:cubicBezTo>
                <a:cubicBezTo>
                  <a:pt x="281796" y="159589"/>
                  <a:pt x="313426" y="196251"/>
                  <a:pt x="345056" y="232913"/>
                </a:cubicBezTo>
              </a:path>
            </a:pathLst>
          </a:custGeom>
          <a:ln>
            <a:headEnd type="arrow" w="med" len="med"/>
            <a:tailEnd type="arrow"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cxnSp>
        <p:nvCxnSpPr>
          <p:cNvPr id="121" name="Straight Connector 120"/>
          <p:cNvCxnSpPr/>
          <p:nvPr/>
        </p:nvCxnSpPr>
        <p:spPr>
          <a:xfrm>
            <a:off x="6172200" y="3581400"/>
            <a:ext cx="5668" cy="138943"/>
          </a:xfrm>
          <a:prstGeom prst="line">
            <a:avLst/>
          </a:prstGeom>
          <a:ln w="28575" cmpd="dbl">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8153400" y="2057400"/>
            <a:ext cx="685800" cy="3505200"/>
          </a:xfrm>
          <a:custGeom>
            <a:avLst/>
            <a:gdLst>
              <a:gd name="connsiteX0" fmla="*/ 692209 w 698428"/>
              <a:gd name="connsiteY0" fmla="*/ 0 h 934819"/>
              <a:gd name="connsiteX1" fmla="*/ 598205 w 698428"/>
              <a:gd name="connsiteY1" fmla="*/ 828942 h 934819"/>
              <a:gd name="connsiteX2" fmla="*/ 0 w 698428"/>
              <a:gd name="connsiteY2" fmla="*/ 897309 h 934819"/>
              <a:gd name="connsiteX0" fmla="*/ 666572 w 679151"/>
              <a:gd name="connsiteY0" fmla="*/ 0 h 2221056"/>
              <a:gd name="connsiteX1" fmla="*/ 598205 w 679151"/>
              <a:gd name="connsiteY1" fmla="*/ 2033899 h 2221056"/>
              <a:gd name="connsiteX2" fmla="*/ 0 w 679151"/>
              <a:gd name="connsiteY2" fmla="*/ 2102266 h 2221056"/>
              <a:gd name="connsiteX0" fmla="*/ 666572 w 676226"/>
              <a:gd name="connsiteY0" fmla="*/ 0 h 2105501"/>
              <a:gd name="connsiteX1" fmla="*/ 589660 w 676226"/>
              <a:gd name="connsiteY1" fmla="*/ 1444239 h 2105501"/>
              <a:gd name="connsiteX2" fmla="*/ 0 w 676226"/>
              <a:gd name="connsiteY2" fmla="*/ 2102266 h 2105501"/>
            </a:gdLst>
            <a:ahLst/>
            <a:cxnLst>
              <a:cxn ang="0">
                <a:pos x="connsiteX0" y="connsiteY0"/>
              </a:cxn>
              <a:cxn ang="0">
                <a:pos x="connsiteX1" y="connsiteY1"/>
              </a:cxn>
              <a:cxn ang="0">
                <a:pos x="connsiteX2" y="connsiteY2"/>
              </a:cxn>
            </a:cxnLst>
            <a:rect l="l" t="t" r="r" b="b"/>
            <a:pathLst>
              <a:path w="676226" h="2105501">
                <a:moveTo>
                  <a:pt x="666572" y="0"/>
                </a:moveTo>
                <a:cubicBezTo>
                  <a:pt x="677254" y="339695"/>
                  <a:pt x="700755" y="1093861"/>
                  <a:pt x="589660" y="1444239"/>
                </a:cubicBezTo>
                <a:cubicBezTo>
                  <a:pt x="478565" y="1794617"/>
                  <a:pt x="241418" y="2142858"/>
                  <a:pt x="0" y="2102266"/>
                </a:cubicBezTo>
              </a:path>
            </a:pathLst>
          </a:custGeom>
          <a:noFill/>
          <a:ln>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a:off x="6858000" y="2675626"/>
            <a:ext cx="12192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1" name="Rectangle 160"/>
          <p:cNvSpPr/>
          <p:nvPr/>
        </p:nvSpPr>
        <p:spPr>
          <a:xfrm>
            <a:off x="4648200" y="1295400"/>
            <a:ext cx="4419600" cy="30480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4800600" y="1447800"/>
            <a:ext cx="2441309" cy="369332"/>
          </a:xfrm>
          <a:prstGeom prst="rect">
            <a:avLst/>
          </a:prstGeom>
          <a:noFill/>
        </p:spPr>
        <p:txBody>
          <a:bodyPr wrap="none" rtlCol="0">
            <a:spAutoFit/>
          </a:bodyPr>
          <a:lstStyle/>
          <a:p>
            <a:r>
              <a:rPr lang="en-US" b="1" dirty="0" smtClean="0"/>
              <a:t>Shielded from radiation</a:t>
            </a:r>
            <a:endParaRPr lang="en-US" b="1" dirty="0"/>
          </a:p>
        </p:txBody>
      </p:sp>
      <p:sp>
        <p:nvSpPr>
          <p:cNvPr id="95" name="Content Placeholder 2"/>
          <p:cNvSpPr>
            <a:spLocks noGrp="1"/>
          </p:cNvSpPr>
          <p:nvPr>
            <p:ph idx="1"/>
          </p:nvPr>
        </p:nvSpPr>
        <p:spPr>
          <a:xfrm>
            <a:off x="228600" y="5638800"/>
            <a:ext cx="4648200" cy="838200"/>
          </a:xfrm>
        </p:spPr>
        <p:txBody>
          <a:bodyPr>
            <a:noAutofit/>
          </a:bodyPr>
          <a:lstStyle/>
          <a:p>
            <a:pPr eaLnBrk="1" hangingPunct="1">
              <a:buNone/>
            </a:pPr>
            <a:r>
              <a:rPr lang="en-US" sz="1600" b="1" i="1" dirty="0" smtClean="0"/>
              <a:t>Plan to test 3 types of modulators (all @</a:t>
            </a:r>
            <a:r>
              <a:rPr lang="en-US" sz="1600" b="1" i="1" dirty="0" smtClean="0">
                <a:solidFill>
                  <a:srgbClr val="FF0000"/>
                </a:solidFill>
              </a:rPr>
              <a:t> </a:t>
            </a:r>
            <a:r>
              <a:rPr lang="en-US" sz="1600" b="1" i="1" dirty="0" smtClean="0"/>
              <a:t>all in-hand) </a:t>
            </a:r>
          </a:p>
          <a:p>
            <a:pPr marL="914400" lvl="1" indent="-514350">
              <a:buFont typeface="Calibri" pitchFamily="34" charset="0"/>
              <a:buAutoNum type="arabicPeriod"/>
            </a:pPr>
            <a:r>
              <a:rPr lang="en-US" sz="1600" b="1" i="1" dirty="0" smtClean="0"/>
              <a:t>LiNbO3 (have 2) 10Gb/s,</a:t>
            </a:r>
          </a:p>
          <a:p>
            <a:pPr marL="914400" lvl="1" indent="-514350" eaLnBrk="1" hangingPunct="1">
              <a:buFont typeface="Calibri" pitchFamily="34" charset="0"/>
              <a:buAutoNum type="arabicPeriod"/>
            </a:pPr>
            <a:r>
              <a:rPr lang="en-US" sz="1600" b="1" i="1" dirty="0" err="1" smtClean="0"/>
              <a:t>InP</a:t>
            </a:r>
            <a:r>
              <a:rPr lang="en-US" sz="1600" b="1" i="1" dirty="0" smtClean="0"/>
              <a:t> (have 1, may need to modify)</a:t>
            </a:r>
          </a:p>
          <a:p>
            <a:pPr marL="914400" lvl="1" indent="-514350" eaLnBrk="1" hangingPunct="1">
              <a:buFont typeface="Calibri" pitchFamily="34" charset="0"/>
              <a:buAutoNum type="arabicPeriod"/>
            </a:pPr>
            <a:r>
              <a:rPr lang="en-US" sz="1600" b="1" i="1" dirty="0" smtClean="0"/>
              <a:t>Molex/</a:t>
            </a:r>
            <a:r>
              <a:rPr lang="en-US" sz="1600" b="1" i="1" dirty="0" err="1" smtClean="0"/>
              <a:t>Luxtera</a:t>
            </a:r>
            <a:r>
              <a:rPr lang="en-US" sz="1600" b="1" i="1" dirty="0" smtClean="0"/>
              <a:t> (2 in hand 1 in order)</a:t>
            </a:r>
          </a:p>
        </p:txBody>
      </p:sp>
    </p:spTree>
    <p:extLst>
      <p:ext uri="{BB962C8B-B14F-4D97-AF65-F5344CB8AC3E}">
        <p14:creationId xmlns:p14="http://schemas.microsoft.com/office/powerpoint/2010/main" val="58752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1262</Words>
  <Application>Microsoft Office PowerPoint</Application>
  <PresentationFormat>On-screen Show (4:3)</PresentationFormat>
  <Paragraphs>329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General Link Requirements</vt:lpstr>
      <vt:lpstr>PowerPoint Presentation</vt:lpstr>
      <vt:lpstr>System Concept Proposal</vt:lpstr>
      <vt:lpstr>Advantages/Features</vt:lpstr>
      <vt:lpstr>ANL/FNAL/UC collaborative Effort</vt:lpstr>
      <vt:lpstr>PowerPoint Presentation</vt:lpstr>
      <vt:lpstr>ANL Proposed Modulator Test Setup</vt:lpstr>
      <vt:lpstr>PowerPoint Presentation</vt:lpstr>
      <vt:lpstr>PowerPoint Presentation</vt:lpstr>
      <vt:lpstr>PowerPoint Presentation</vt:lpstr>
      <vt:lpstr>PowerPoint Presentation</vt:lpstr>
      <vt:lpstr>PowerPoint Presentation</vt:lpstr>
      <vt:lpstr>PowerPoint Presentation</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G. Prosser</dc:creator>
  <cp:lastModifiedBy>Simon Kwan</cp:lastModifiedBy>
  <cp:revision>67</cp:revision>
  <dcterms:created xsi:type="dcterms:W3CDTF">2011-10-21T15:02:26Z</dcterms:created>
  <dcterms:modified xsi:type="dcterms:W3CDTF">2011-11-28T21:25:33Z</dcterms:modified>
</cp:coreProperties>
</file>