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83" r:id="rId5"/>
    <p:sldMasterId id="2147483771" r:id="rId6"/>
    <p:sldMasterId id="2147483759" r:id="rId7"/>
    <p:sldMasterId id="2147483746" r:id="rId8"/>
    <p:sldMasterId id="2147483734" r:id="rId9"/>
    <p:sldMasterId id="2147483712" r:id="rId10"/>
    <p:sldMasterId id="2147483724" r:id="rId11"/>
  </p:sldMasterIdLst>
  <p:notesMasterIdLst>
    <p:notesMasterId r:id="rId23"/>
  </p:notesMasterIdLst>
  <p:handoutMasterIdLst>
    <p:handoutMasterId r:id="rId24"/>
  </p:handoutMasterIdLst>
  <p:sldIdLst>
    <p:sldId id="303" r:id="rId12"/>
    <p:sldId id="313" r:id="rId13"/>
    <p:sldId id="304" r:id="rId14"/>
    <p:sldId id="321" r:id="rId15"/>
    <p:sldId id="318" r:id="rId16"/>
    <p:sldId id="319" r:id="rId17"/>
    <p:sldId id="320" r:id="rId18"/>
    <p:sldId id="310" r:id="rId19"/>
    <p:sldId id="317" r:id="rId20"/>
    <p:sldId id="311" r:id="rId21"/>
    <p:sldId id="263" r:id="rId22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Claire" initials="SC" lastIdx="1" clrIdx="0">
    <p:extLst>
      <p:ext uri="{19B8F6BF-5375-455C-9EA6-DF929625EA0E}">
        <p15:presenceInfo xmlns:p15="http://schemas.microsoft.com/office/powerpoint/2012/main" userId="S-1-5-21-343818398-2000478354-839522115-4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1C"/>
    <a:srgbClr val="71BF44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345" autoAdjust="0"/>
  </p:normalViewPr>
  <p:slideViewPr>
    <p:cSldViewPr snapToGrid="0" showGuides="1">
      <p:cViewPr varScale="1">
        <p:scale>
          <a:sx n="84" d="100"/>
          <a:sy n="84" d="100"/>
        </p:scale>
        <p:origin x="581" y="86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246" y="-274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3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42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9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10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</p:spPr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44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51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63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68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59" y="124153"/>
            <a:ext cx="7931181" cy="2487030"/>
          </a:xfrm>
          <a:prstGeom prst="rect">
            <a:avLst/>
          </a:prstGeom>
        </p:spPr>
      </p:pic>
      <p:sp>
        <p:nvSpPr>
          <p:cNvPr id="14" name="Titre 3"/>
          <p:cNvSpPr txBox="1">
            <a:spLocks/>
          </p:cNvSpPr>
          <p:nvPr userDrawn="1"/>
        </p:nvSpPr>
        <p:spPr>
          <a:xfrm>
            <a:off x="642230" y="2260843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6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38920" y="3661263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38919" y="4814946"/>
            <a:ext cx="5342635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err="1" smtClean="0"/>
              <a:t>Low</a:t>
            </a:r>
            <a:r>
              <a:rPr lang="fr-FR" noProof="0" dirty="0" smtClean="0"/>
              <a:t> Beta 650 MHz </a:t>
            </a:r>
            <a:r>
              <a:rPr lang="fr-FR" noProof="0" dirty="0" err="1" smtClean="0"/>
              <a:t>Cryomodule</a:t>
            </a:r>
            <a:r>
              <a:rPr lang="fr-FR" noProof="0" dirty="0" smtClean="0"/>
              <a:t> – </a:t>
            </a:r>
            <a:r>
              <a:rPr lang="fr-FR" noProof="0" dirty="0" err="1" smtClean="0"/>
              <a:t>Quality</a:t>
            </a:r>
            <a:r>
              <a:rPr lang="fr-FR" noProof="0" dirty="0" smtClean="0"/>
              <a:t> Workshop– August 2021 </a:t>
            </a:r>
            <a:endParaRPr lang="fr-FR" noProof="0" dirty="0"/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2938920" y="434890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2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38" y="364756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0" y="3336375"/>
            <a:ext cx="1942274" cy="10125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9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7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60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22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447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662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7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124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262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6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642230" y="2260843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38920" y="3661263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38919" y="4814946"/>
            <a:ext cx="5342635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err="1" smtClean="0"/>
              <a:t>Low</a:t>
            </a:r>
            <a:r>
              <a:rPr lang="fr-FR" noProof="0" dirty="0" smtClean="0"/>
              <a:t> Beta 650 MHz Cryomodule – </a:t>
            </a:r>
            <a:r>
              <a:rPr lang="fr-FR" noProof="0" dirty="0" err="1" smtClean="0"/>
              <a:t>Quality</a:t>
            </a:r>
            <a:r>
              <a:rPr lang="fr-FR" noProof="0" dirty="0" smtClean="0"/>
              <a:t> Workshop– August 2021 </a:t>
            </a:r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2938920" y="434890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38" y="364756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59" y="124153"/>
            <a:ext cx="7931181" cy="2487030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0" y="3336375"/>
            <a:ext cx="1942274" cy="10125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1788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2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32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62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504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66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110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67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74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54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7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36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997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6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76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12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781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30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502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992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254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75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112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213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12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635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48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201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49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557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095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63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254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01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58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01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1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81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669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87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222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30th August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22221" y="6663511"/>
            <a:ext cx="2147557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Claire</a:t>
            </a:r>
            <a:r>
              <a:rPr lang="fr-FR" sz="1100" baseline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SIMON – </a:t>
            </a:r>
            <a:r>
              <a:rPr lang="fr-FR" sz="1100" baseline="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Quality</a:t>
            </a:r>
            <a:r>
              <a:rPr lang="fr-FR" sz="1100" baseline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Workshop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33" r:id="rId3"/>
    <p:sldLayoutId id="2147483758" r:id="rId4"/>
    <p:sldLayoutId id="2147483705" r:id="rId5"/>
    <p:sldLayoutId id="2147483710" r:id="rId6"/>
    <p:sldLayoutId id="2147483706" r:id="rId7"/>
    <p:sldLayoutId id="2147483709" r:id="rId8"/>
    <p:sldLayoutId id="2147483711" r:id="rId9"/>
    <p:sldLayoutId id="2147483708" r:id="rId10"/>
    <p:sldLayoutId id="2147483707" r:id="rId11"/>
    <p:sldLayoutId id="2147483732" r:id="rId12"/>
    <p:sldLayoutId id="2147483701" r:id="rId13"/>
    <p:sldLayoutId id="2147483702" r:id="rId14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1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8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9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2.jpeg"/><Relationship Id="rId21" Type="http://schemas.openxmlformats.org/officeDocument/2006/relationships/image" Target="../media/image6.sv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5" Type="http://schemas.openxmlformats.org/officeDocument/2006/relationships/image" Target="../media/image23.png"/><Relationship Id="rId23" Type="http://schemas.openxmlformats.org/officeDocument/2006/relationships/image" Target="../media/image30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938919" y="3315562"/>
            <a:ext cx="9085440" cy="516770"/>
          </a:xfrm>
        </p:spPr>
        <p:txBody>
          <a:bodyPr/>
          <a:lstStyle/>
          <a:p>
            <a:r>
              <a:rPr lang="en-US" sz="2800" dirty="0" smtClean="0"/>
              <a:t>Introduction, Deliverables, Roles &amp; responsibilities 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938920" y="4348904"/>
            <a:ext cx="3922680" cy="378270"/>
          </a:xfrm>
        </p:spPr>
        <p:txBody>
          <a:bodyPr/>
          <a:lstStyle/>
          <a:p>
            <a:r>
              <a:rPr lang="fr-FR" dirty="0" smtClean="0"/>
              <a:t>Claire SIMON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07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Concluding</a:t>
            </a:r>
            <a:r>
              <a:rPr lang="fr-FR" dirty="0" smtClean="0"/>
              <a:t> </a:t>
            </a:r>
            <a:r>
              <a:rPr lang="fr-FR" dirty="0" err="1" smtClean="0"/>
              <a:t>Remarks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6811" y="1424620"/>
            <a:ext cx="9589340" cy="41916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smtClean="0"/>
              <a:t>CEA PIP-II QA </a:t>
            </a:r>
            <a:r>
              <a:rPr lang="en-US" sz="2000" dirty="0"/>
              <a:t>Plan </a:t>
            </a:r>
            <a:r>
              <a:rPr lang="en-US" sz="2000" dirty="0" smtClean="0"/>
              <a:t>is </a:t>
            </a:r>
            <a:r>
              <a:rPr lang="en-US" sz="2000" dirty="0"/>
              <a:t>in </a:t>
            </a:r>
            <a:r>
              <a:rPr lang="en-US" sz="2000" dirty="0" smtClean="0"/>
              <a:t>place, </a:t>
            </a:r>
            <a:r>
              <a:rPr lang="en-US" sz="2000" dirty="0"/>
              <a:t>being </a:t>
            </a:r>
            <a:r>
              <a:rPr lang="en-US" sz="2000" dirty="0" smtClean="0"/>
              <a:t>implemented for the </a:t>
            </a:r>
            <a:r>
              <a:rPr lang="en-US" sz="2000" dirty="0"/>
              <a:t>success of the PIP-II Project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contribution relies on a strong and fully open collaboration model between </a:t>
            </a:r>
            <a:r>
              <a:rPr lang="en-US" sz="2000" dirty="0" err="1"/>
              <a:t>Fermilab</a:t>
            </a:r>
            <a:r>
              <a:rPr lang="en-US" sz="2000" dirty="0"/>
              <a:t> and </a:t>
            </a:r>
            <a:r>
              <a:rPr lang="en-US" sz="2000" dirty="0" smtClean="0"/>
              <a:t>CEA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smtClean="0"/>
              <a:t>“Quality is everyone’s </a:t>
            </a:r>
            <a:r>
              <a:rPr lang="en-US" sz="2000" i="1" dirty="0"/>
              <a:t>responsibility” </a:t>
            </a:r>
            <a:r>
              <a:rPr lang="en-US" sz="2000" i="1" dirty="0" smtClean="0"/>
              <a:t>– W. Edwards </a:t>
            </a:r>
            <a:r>
              <a:rPr lang="en-US" sz="2000" i="1" dirty="0"/>
              <a:t>Deming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>
              <a:buFont typeface="Arial" panose="020B0604020202020204" pitchFamily="34" charset="0"/>
              <a:buChar char="•"/>
            </a:pPr>
            <a:endParaRPr lang="fr-FR" sz="2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400" b="0" dirty="0"/>
          </a:p>
          <a:p>
            <a:endParaRPr lang="fr-FR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6401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Assurance Plan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93776" y="793101"/>
            <a:ext cx="10255089" cy="5730505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8963" lvl="1" indent="0">
              <a:buFont typeface="Calibri" panose="020F0502020204030204" pitchFamily="34" charset="0"/>
              <a:buNone/>
            </a:pPr>
            <a:r>
              <a:rPr lang="en-US" sz="1800" b="1" dirty="0" smtClean="0"/>
              <a:t>The purpose of 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Quality Assurance Plan (QAP) </a:t>
            </a:r>
            <a:r>
              <a:rPr lang="en-US" sz="1800" b="1" dirty="0" smtClean="0"/>
              <a:t>is to ensure that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deliverables will meet the specified requirements</a:t>
            </a:r>
          </a:p>
          <a:p>
            <a:pPr marL="478963" lvl="1" indent="0">
              <a:buFont typeface="Calibri" panose="020F0502020204030204" pitchFamily="34" charset="0"/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478963" lvl="1" indent="0">
              <a:buFont typeface="Calibri" panose="020F0502020204030204" pitchFamily="34" charset="0"/>
              <a:buNone/>
            </a:pPr>
            <a:r>
              <a:rPr lang="en-US" sz="1800" b="1" dirty="0" smtClean="0"/>
              <a:t>The CEA PIP-II QAP </a:t>
            </a:r>
            <a:r>
              <a:rPr lang="en-US" sz="1800" b="1" dirty="0" smtClean="0"/>
              <a:t>covers </a:t>
            </a:r>
            <a:r>
              <a:rPr lang="en-US" sz="1800" b="1" dirty="0" smtClean="0"/>
              <a:t>the following:</a:t>
            </a:r>
          </a:p>
          <a:p>
            <a:pPr lvl="2"/>
            <a:r>
              <a:rPr lang="en-US" sz="1800" b="1" dirty="0" smtClean="0"/>
              <a:t>Deliverables</a:t>
            </a:r>
          </a:p>
          <a:p>
            <a:pPr lvl="2"/>
            <a:r>
              <a:rPr lang="en-US" sz="1800" b="1" dirty="0" smtClean="0"/>
              <a:t>Role and responsibilities</a:t>
            </a:r>
          </a:p>
          <a:p>
            <a:pPr lvl="2"/>
            <a:r>
              <a:rPr lang="en-US" sz="1800" b="1" dirty="0" smtClean="0"/>
              <a:t>Communication plan</a:t>
            </a:r>
          </a:p>
          <a:p>
            <a:pPr lvl="2"/>
            <a:r>
              <a:rPr lang="en-US" sz="1800" b="1" dirty="0" smtClean="0"/>
              <a:t>Document management</a:t>
            </a:r>
          </a:p>
          <a:p>
            <a:pPr lvl="2"/>
            <a:r>
              <a:rPr lang="en-US" sz="1800" b="1" dirty="0" smtClean="0"/>
              <a:t>Configuration management</a:t>
            </a:r>
          </a:p>
          <a:p>
            <a:pPr lvl="2"/>
            <a:r>
              <a:rPr lang="en-US" sz="1800" b="1" dirty="0" smtClean="0"/>
              <a:t>Non-conformance management</a:t>
            </a:r>
          </a:p>
          <a:p>
            <a:pPr lvl="2"/>
            <a:r>
              <a:rPr lang="en-US" sz="1800" b="1" dirty="0" smtClean="0"/>
              <a:t>Competences and training</a:t>
            </a:r>
          </a:p>
          <a:p>
            <a:pPr lvl="2"/>
            <a:r>
              <a:rPr lang="en-US" sz="1800" b="1" dirty="0" smtClean="0"/>
              <a:t>Quality control (manufacturing, assembly and tests)</a:t>
            </a:r>
          </a:p>
          <a:p>
            <a:pPr lvl="2"/>
            <a:r>
              <a:rPr lang="en-US" sz="1800" b="1" dirty="0" smtClean="0"/>
              <a:t>Acceptance</a:t>
            </a:r>
          </a:p>
          <a:p>
            <a:pPr lvl="2"/>
            <a:r>
              <a:rPr lang="en-US" sz="1800" b="1" dirty="0" smtClean="0"/>
              <a:t>Quality for storage, handling and transport</a:t>
            </a:r>
          </a:p>
          <a:p>
            <a:pPr lvl="2"/>
            <a:r>
              <a:rPr lang="en-US" sz="1800" b="1" dirty="0" smtClean="0"/>
              <a:t>Measurement and test equipment monitoring</a:t>
            </a:r>
          </a:p>
          <a:p>
            <a:pPr lvl="2"/>
            <a:r>
              <a:rPr lang="en-US" sz="1800" b="1" dirty="0">
                <a:latin typeface="+mj-lt"/>
                <a:cs typeface="Arial" panose="020B0604020202020204" pitchFamily="34" charset="0"/>
              </a:rPr>
              <a:t>Continuous Improvement</a:t>
            </a:r>
          </a:p>
          <a:p>
            <a:pPr lvl="2"/>
            <a:endParaRPr lang="en-US" sz="1800" b="1" dirty="0" smtClean="0"/>
          </a:p>
          <a:p>
            <a:pPr lvl="2"/>
            <a:endParaRPr lang="en-US" sz="1800" b="1" dirty="0" smtClean="0"/>
          </a:p>
          <a:p>
            <a:pPr marL="478963" lvl="1" indent="0">
              <a:buNone/>
            </a:pPr>
            <a:r>
              <a:rPr lang="en-US" sz="2000" b="1" dirty="0" smtClean="0"/>
              <a:t>The Quality </a:t>
            </a:r>
            <a:r>
              <a:rPr lang="en-US" sz="2000" b="1" dirty="0" smtClean="0"/>
              <a:t>Assurance </a:t>
            </a:r>
            <a:r>
              <a:rPr lang="en-US" sz="2000" b="1" dirty="0"/>
              <a:t>Plan is under review by </a:t>
            </a:r>
            <a:r>
              <a:rPr lang="en-US" sz="2000" b="1" dirty="0" err="1"/>
              <a:t>Fermilab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478963" lvl="1" indent="0">
              <a:buNone/>
            </a:pPr>
            <a:r>
              <a:rPr lang="en-US" sz="2000" b="1" dirty="0" smtClean="0"/>
              <a:t>before </a:t>
            </a:r>
            <a:r>
              <a:rPr lang="en-US" sz="2000" b="1" dirty="0"/>
              <a:t>being released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947" y="1657700"/>
            <a:ext cx="3186870" cy="4540770"/>
          </a:xfrm>
          <a:prstGeom prst="rect">
            <a:avLst/>
          </a:prstGeom>
          <a:scene3d>
            <a:camera prst="orthographicFront">
              <a:rot lat="54000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1232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3029B5E-A48A-4F68-A2DD-01DF6B34A3C3}"/>
              </a:ext>
            </a:extLst>
          </p:cNvPr>
          <p:cNvGrpSpPr/>
          <p:nvPr/>
        </p:nvGrpSpPr>
        <p:grpSpPr>
          <a:xfrm>
            <a:off x="1655213" y="1631257"/>
            <a:ext cx="8809145" cy="3466244"/>
            <a:chOff x="50740" y="2038537"/>
            <a:chExt cx="9107185" cy="28334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661507-1144-F348-ABB2-A42B400A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956"/>
            <a:stretch/>
          </p:blipFill>
          <p:spPr>
            <a:xfrm>
              <a:off x="380169" y="3004778"/>
              <a:ext cx="8777756" cy="1867192"/>
            </a:xfrm>
            <a:prstGeom prst="rect">
              <a:avLst/>
            </a:prstGeom>
          </p:spPr>
        </p:pic>
        <p:pic>
          <p:nvPicPr>
            <p:cNvPr id="57" name="Picture 56" descr="A close up of a device&#10;&#10;Description automatically generated">
              <a:extLst>
                <a:ext uri="{FF2B5EF4-FFF2-40B4-BE49-F238E27FC236}">
                  <a16:creationId xmlns:a16="http://schemas.microsoft.com/office/drawing/2014/main" id="{A5E96CDF-B9C1-47A0-BE42-9BAA95301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40" y="2038537"/>
              <a:ext cx="2030021" cy="235921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AE48C9-F521-B743-88AA-C07D6E0B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88" y="221442"/>
            <a:ext cx="5860499" cy="328666"/>
          </a:xfrm>
        </p:spPr>
        <p:txBody>
          <a:bodyPr/>
          <a:lstStyle/>
          <a:p>
            <a:pPr defTabSz="342892">
              <a:defRPr/>
            </a:pPr>
            <a:r>
              <a:rPr lang="en-US" sz="1800" dirty="0" smtClean="0"/>
              <a:t>CEA In-Kind Contribution to PIP-II</a:t>
            </a:r>
            <a:endParaRPr lang="en-US" sz="1800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375433" y="811473"/>
            <a:ext cx="10565835" cy="755810"/>
          </a:xfrm>
        </p:spPr>
        <p:txBody>
          <a:bodyPr/>
          <a:lstStyle/>
          <a:p>
            <a:r>
              <a:rPr lang="en-US" dirty="0"/>
              <a:t>PIP-II Superconducting RF CW </a:t>
            </a:r>
            <a:r>
              <a:rPr lang="en-US" dirty="0" err="1"/>
              <a:t>Linac</a:t>
            </a:r>
            <a:r>
              <a:rPr lang="en-US" dirty="0"/>
              <a:t>, 800 MeV Consists of </a:t>
            </a:r>
            <a:r>
              <a:rPr lang="en-US" dirty="0" smtClean="0"/>
              <a:t>Five </a:t>
            </a:r>
            <a:r>
              <a:rPr lang="en-US" dirty="0"/>
              <a:t>Types of </a:t>
            </a:r>
            <a:r>
              <a:rPr lang="en-US" dirty="0" err="1"/>
              <a:t>Cryomodules</a:t>
            </a:r>
            <a:endParaRPr lang="en-US" dirty="0"/>
          </a:p>
          <a:p>
            <a:endParaRPr lang="fr-FR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FAC595-268B-0A48-8193-AD145487EAD1}"/>
              </a:ext>
            </a:extLst>
          </p:cNvPr>
          <p:cNvCxnSpPr>
            <a:cxnSpLocks/>
          </p:cNvCxnSpPr>
          <p:nvPr/>
        </p:nvCxnSpPr>
        <p:spPr>
          <a:xfrm flipH="1">
            <a:off x="5811793" y="3339768"/>
            <a:ext cx="452114" cy="458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A3C280-9964-184E-B626-2D279A66F434}"/>
              </a:ext>
            </a:extLst>
          </p:cNvPr>
          <p:cNvCxnSpPr>
            <a:cxnSpLocks/>
          </p:cNvCxnSpPr>
          <p:nvPr/>
        </p:nvCxnSpPr>
        <p:spPr>
          <a:xfrm flipH="1">
            <a:off x="4410956" y="3581134"/>
            <a:ext cx="610410" cy="62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4AD952-4CD6-F442-A32E-575AA6962292}"/>
              </a:ext>
            </a:extLst>
          </p:cNvPr>
          <p:cNvCxnSpPr>
            <a:cxnSpLocks/>
          </p:cNvCxnSpPr>
          <p:nvPr/>
        </p:nvCxnSpPr>
        <p:spPr>
          <a:xfrm flipH="1">
            <a:off x="9238757" y="2685526"/>
            <a:ext cx="307289" cy="42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6924F30-C39B-B745-B1DC-541FE560A903}"/>
              </a:ext>
            </a:extLst>
          </p:cNvPr>
          <p:cNvSpPr txBox="1"/>
          <p:nvPr/>
        </p:nvSpPr>
        <p:spPr>
          <a:xfrm>
            <a:off x="3146862" y="485208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200">
                <a:solidFill>
                  <a:srgbClr val="004C97"/>
                </a:solidFill>
                <a:latin typeface="Arial"/>
              </a:rPr>
              <a:t>2.1 MeV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45D5DC-C7F3-6040-B0A8-75C5A62D3D84}"/>
              </a:ext>
            </a:extLst>
          </p:cNvPr>
          <p:cNvSpPr txBox="1"/>
          <p:nvPr/>
        </p:nvSpPr>
        <p:spPr>
          <a:xfrm>
            <a:off x="3749047" y="469716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200">
                <a:solidFill>
                  <a:srgbClr val="004C97"/>
                </a:solidFill>
                <a:latin typeface="Arial"/>
              </a:rPr>
              <a:t>10 MeV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C79416-184D-D24A-827E-CF276A3D8D61}"/>
              </a:ext>
            </a:extLst>
          </p:cNvPr>
          <p:cNvSpPr txBox="1"/>
          <p:nvPr/>
        </p:nvSpPr>
        <p:spPr>
          <a:xfrm>
            <a:off x="4359493" y="4576428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200">
                <a:solidFill>
                  <a:srgbClr val="004C97"/>
                </a:solidFill>
                <a:latin typeface="Arial"/>
              </a:rPr>
              <a:t>32 MeV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F1988F-9012-2047-AAB2-4B810F6EA5EE}"/>
              </a:ext>
            </a:extLst>
          </p:cNvPr>
          <p:cNvSpPr txBox="1"/>
          <p:nvPr/>
        </p:nvSpPr>
        <p:spPr>
          <a:xfrm>
            <a:off x="6443357" y="4049408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200">
                <a:solidFill>
                  <a:srgbClr val="004C97"/>
                </a:solidFill>
                <a:latin typeface="Arial"/>
              </a:rPr>
              <a:t>177 MeV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32706C-345A-4349-9635-DE592E395ECD}"/>
              </a:ext>
            </a:extLst>
          </p:cNvPr>
          <p:cNvSpPr txBox="1"/>
          <p:nvPr/>
        </p:nvSpPr>
        <p:spPr>
          <a:xfrm>
            <a:off x="8697438" y="350036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200">
                <a:solidFill>
                  <a:srgbClr val="004C97"/>
                </a:solidFill>
                <a:latin typeface="Arial"/>
              </a:rPr>
              <a:t>516 MeV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148DF7-FC99-C446-A10D-3FDC168C8152}"/>
              </a:ext>
            </a:extLst>
          </p:cNvPr>
          <p:cNvSpPr txBox="1"/>
          <p:nvPr/>
        </p:nvSpPr>
        <p:spPr>
          <a:xfrm>
            <a:off x="9879013" y="3165665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200">
                <a:solidFill>
                  <a:srgbClr val="004C97"/>
                </a:solidFill>
                <a:latin typeface="Arial"/>
              </a:rPr>
              <a:t>833 MeV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57D41B-8DBC-D742-9F6E-7656A1EBA4B9}"/>
              </a:ext>
            </a:extLst>
          </p:cNvPr>
          <p:cNvCxnSpPr>
            <a:cxnSpLocks/>
          </p:cNvCxnSpPr>
          <p:nvPr/>
        </p:nvCxnSpPr>
        <p:spPr>
          <a:xfrm flipV="1">
            <a:off x="3044778" y="5079010"/>
            <a:ext cx="701866" cy="1445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17A84F-BE53-CA4B-8962-930317345876}"/>
              </a:ext>
            </a:extLst>
          </p:cNvPr>
          <p:cNvCxnSpPr>
            <a:cxnSpLocks/>
          </p:cNvCxnSpPr>
          <p:nvPr/>
        </p:nvCxnSpPr>
        <p:spPr>
          <a:xfrm flipV="1">
            <a:off x="3897079" y="3392546"/>
            <a:ext cx="6688502" cy="1645734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6305AE-800A-EF4F-ACE0-0896EEB24494}"/>
              </a:ext>
            </a:extLst>
          </p:cNvPr>
          <p:cNvSpPr txBox="1"/>
          <p:nvPr/>
        </p:nvSpPr>
        <p:spPr>
          <a:xfrm rot="20944129">
            <a:off x="3035279" y="5050619"/>
            <a:ext cx="1277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50">
                <a:solidFill>
                  <a:srgbClr val="FF0000"/>
                </a:solidFill>
                <a:latin typeface="Arial"/>
              </a:rPr>
              <a:t>Room Temperature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CADE46-F557-AE45-83E0-F6B9EAE72EEE}"/>
              </a:ext>
            </a:extLst>
          </p:cNvPr>
          <p:cNvSpPr txBox="1"/>
          <p:nvPr/>
        </p:nvSpPr>
        <p:spPr>
          <a:xfrm rot="20944129">
            <a:off x="7112001" y="4165386"/>
            <a:ext cx="1277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50">
                <a:solidFill>
                  <a:srgbClr val="0070C0"/>
                </a:solidFill>
                <a:latin typeface="Arial"/>
              </a:rPr>
              <a:t>Superconducting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CE439A-DAB1-4419-9FE5-318120876F94}"/>
              </a:ext>
            </a:extLst>
          </p:cNvPr>
          <p:cNvGrpSpPr/>
          <p:nvPr/>
        </p:nvGrpSpPr>
        <p:grpSpPr>
          <a:xfrm>
            <a:off x="1715220" y="3544498"/>
            <a:ext cx="872617" cy="960914"/>
            <a:chOff x="1468198" y="3946519"/>
            <a:chExt cx="1163489" cy="1281219"/>
          </a:xfrm>
        </p:grpSpPr>
        <p:pic>
          <p:nvPicPr>
            <p:cNvPr id="1026" name="Picture 2" descr="page14image3855822208">
              <a:extLst>
                <a:ext uri="{FF2B5EF4-FFF2-40B4-BE49-F238E27FC236}">
                  <a16:creationId xmlns:a16="http://schemas.microsoft.com/office/drawing/2014/main" id="{901BCB6C-8ECE-8C4C-866A-0CE025BE8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644" y="4476345"/>
              <a:ext cx="820753" cy="75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9AA24F-19CB-8E40-ACEC-AFB238FE9DD0}"/>
                </a:ext>
              </a:extLst>
            </p:cNvPr>
            <p:cNvSpPr txBox="1"/>
            <p:nvPr/>
          </p:nvSpPr>
          <p:spPr>
            <a:xfrm>
              <a:off x="1468198" y="3946519"/>
              <a:ext cx="116348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1200" b="1">
                  <a:solidFill>
                    <a:srgbClr val="004C97"/>
                  </a:solidFill>
                  <a:latin typeface="Arial"/>
                </a:rPr>
                <a:t>H- Ion source</a:t>
              </a:r>
              <a:endParaRPr lang="en-US" sz="1050" b="1">
                <a:solidFill>
                  <a:srgbClr val="004C97"/>
                </a:solidFill>
                <a:latin typeface="Arial"/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76B7F3B-F892-8948-826A-2BA767DFC871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364869" y="4223640"/>
            <a:ext cx="217553" cy="39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A0AA0E4-21E9-F94A-A94C-FE4CDA105DD4}"/>
              </a:ext>
            </a:extLst>
          </p:cNvPr>
          <p:cNvSpPr txBox="1"/>
          <p:nvPr/>
        </p:nvSpPr>
        <p:spPr>
          <a:xfrm>
            <a:off x="2665794" y="4369961"/>
            <a:ext cx="511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50" b="1">
                <a:solidFill>
                  <a:srgbClr val="004C97"/>
                </a:solidFill>
                <a:latin typeface="Arial"/>
              </a:rPr>
              <a:t>RFQ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CD5F29-479B-414C-AE3F-A5C0869B7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05" y="3219737"/>
            <a:ext cx="1060936" cy="40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70EE91-0A51-6A47-B5F9-498E57DF3FA6}"/>
              </a:ext>
            </a:extLst>
          </p:cNvPr>
          <p:cNvCxnSpPr>
            <a:cxnSpLocks/>
          </p:cNvCxnSpPr>
          <p:nvPr/>
        </p:nvCxnSpPr>
        <p:spPr>
          <a:xfrm flipH="1">
            <a:off x="3742016" y="3734992"/>
            <a:ext cx="312186" cy="534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1419E2-C80E-41F9-BAFA-F09617C5C75C}"/>
              </a:ext>
            </a:extLst>
          </p:cNvPr>
          <p:cNvGrpSpPr/>
          <p:nvPr/>
        </p:nvGrpSpPr>
        <p:grpSpPr>
          <a:xfrm>
            <a:off x="4682200" y="1953371"/>
            <a:ext cx="824847" cy="243759"/>
            <a:chOff x="1327642" y="1254729"/>
            <a:chExt cx="1099796" cy="325012"/>
          </a:xfrm>
        </p:grpSpPr>
        <p:pic>
          <p:nvPicPr>
            <p:cNvPr id="44" name="Picture 4" descr="Image result">
              <a:extLst>
                <a:ext uri="{FF2B5EF4-FFF2-40B4-BE49-F238E27FC236}">
                  <a16:creationId xmlns:a16="http://schemas.microsoft.com/office/drawing/2014/main" id="{0E574300-FDA0-44DA-AEE3-1491DB2D9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642" y="1254729"/>
              <a:ext cx="493776" cy="325012"/>
            </a:xfrm>
            <a:prstGeom prst="rect">
              <a:avLst/>
            </a:prstGeom>
            <a:noFill/>
            <a:ln>
              <a:solidFill>
                <a:schemeClr val="accent6">
                  <a:alpha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">
              <a:extLst>
                <a:ext uri="{FF2B5EF4-FFF2-40B4-BE49-F238E27FC236}">
                  <a16:creationId xmlns:a16="http://schemas.microsoft.com/office/drawing/2014/main" id="{82577DE0-8617-43A7-AA86-97322EE39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654" y="1270931"/>
              <a:ext cx="557784" cy="29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98150F6F-AC7B-4763-B205-51B4488F6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5298" y="2788105"/>
            <a:ext cx="395426" cy="247142"/>
          </a:xfrm>
          <a:prstGeom prst="rect">
            <a:avLst/>
          </a:prstGeom>
          <a:ln>
            <a:solidFill>
              <a:schemeClr val="accent6">
                <a:alpha val="10000"/>
              </a:schemeClr>
            </a:solidFill>
          </a:ln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3C34767-D19B-4D44-B5D4-02A9A7714508}"/>
              </a:ext>
            </a:extLst>
          </p:cNvPr>
          <p:cNvSpPr txBox="1"/>
          <p:nvPr/>
        </p:nvSpPr>
        <p:spPr>
          <a:xfrm>
            <a:off x="3372808" y="1882731"/>
            <a:ext cx="828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50" b="1">
                <a:solidFill>
                  <a:srgbClr val="004C97"/>
                </a:solidFill>
                <a:latin typeface="Arial"/>
              </a:rPr>
              <a:t>Cryoplant</a:t>
            </a:r>
          </a:p>
        </p:txBody>
      </p:sp>
      <p:pic>
        <p:nvPicPr>
          <p:cNvPr id="89" name="Picture 4" descr="Image result">
            <a:extLst>
              <a:ext uri="{FF2B5EF4-FFF2-40B4-BE49-F238E27FC236}">
                <a16:creationId xmlns:a16="http://schemas.microsoft.com/office/drawing/2014/main" id="{75FAE650-7BBA-43D7-9DCB-4313DFA1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24" y="1872984"/>
            <a:ext cx="384048" cy="250656"/>
          </a:xfrm>
          <a:prstGeom prst="rect">
            <a:avLst/>
          </a:prstGeom>
          <a:noFill/>
          <a:ln>
            <a:solidFill>
              <a:schemeClr val="accent6">
                <a:alpha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F4BC880-A3C1-4095-A7FF-7A211B950B22}"/>
              </a:ext>
            </a:extLst>
          </p:cNvPr>
          <p:cNvSpPr txBox="1"/>
          <p:nvPr/>
        </p:nvSpPr>
        <p:spPr>
          <a:xfrm>
            <a:off x="3204595" y="2759494"/>
            <a:ext cx="828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50" b="1">
                <a:solidFill>
                  <a:srgbClr val="004C97"/>
                </a:solidFill>
                <a:latin typeface="Arial"/>
              </a:rPr>
              <a:t>CDS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4DF46-1BE8-419C-BF7B-9F3CFD7642C8}"/>
              </a:ext>
            </a:extLst>
          </p:cNvPr>
          <p:cNvGrpSpPr/>
          <p:nvPr/>
        </p:nvGrpSpPr>
        <p:grpSpPr>
          <a:xfrm>
            <a:off x="5971682" y="1584877"/>
            <a:ext cx="768887" cy="484695"/>
            <a:chOff x="5774052" y="1457548"/>
            <a:chExt cx="1025183" cy="646260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494BED3-4F26-411F-AEF8-9C5395C57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74052" y="1770373"/>
              <a:ext cx="492481" cy="333435"/>
            </a:xfrm>
            <a:prstGeom prst="rect">
              <a:avLst/>
            </a:prstGeom>
            <a:ln>
              <a:solidFill>
                <a:schemeClr val="accent6">
                  <a:alpha val="10000"/>
                </a:schemeClr>
              </a:solidFill>
            </a:ln>
          </p:spPr>
        </p:pic>
        <p:pic>
          <p:nvPicPr>
            <p:cNvPr id="94" name="Picture 2" descr="Image result">
              <a:extLst>
                <a:ext uri="{FF2B5EF4-FFF2-40B4-BE49-F238E27FC236}">
                  <a16:creationId xmlns:a16="http://schemas.microsoft.com/office/drawing/2014/main" id="{141E1251-6783-44B6-8F61-7B639712C94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293" y="1457548"/>
              <a:ext cx="557784" cy="28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 descr="Image result">
              <a:extLst>
                <a:ext uri="{FF2B5EF4-FFF2-40B4-BE49-F238E27FC236}">
                  <a16:creationId xmlns:a16="http://schemas.microsoft.com/office/drawing/2014/main" id="{0A1FCF22-1C6B-418E-B5B5-45F6F42EF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046" y="1774584"/>
              <a:ext cx="480189" cy="325012"/>
            </a:xfrm>
            <a:prstGeom prst="rect">
              <a:avLst/>
            </a:prstGeom>
            <a:noFill/>
            <a:ln>
              <a:solidFill>
                <a:schemeClr val="accent6">
                  <a:alpha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3B3231-3FB0-4747-83D8-B1CBD418D7F6}"/>
              </a:ext>
            </a:extLst>
          </p:cNvPr>
          <p:cNvGrpSpPr/>
          <p:nvPr/>
        </p:nvGrpSpPr>
        <p:grpSpPr>
          <a:xfrm>
            <a:off x="3611097" y="2426271"/>
            <a:ext cx="944591" cy="816548"/>
            <a:chOff x="2769571" y="2288772"/>
            <a:chExt cx="1259455" cy="1088730"/>
          </a:xfrm>
        </p:grpSpPr>
        <p:pic>
          <p:nvPicPr>
            <p:cNvPr id="43" name="Picture 2" descr="Image result">
              <a:extLst>
                <a:ext uri="{FF2B5EF4-FFF2-40B4-BE49-F238E27FC236}">
                  <a16:creationId xmlns:a16="http://schemas.microsoft.com/office/drawing/2014/main" id="{81497B92-08D2-4147-B49F-092DCD72D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628" y="2288772"/>
              <a:ext cx="557784" cy="29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3C0FBC4-D2B0-4013-AE1F-BB3F713484B3}"/>
                </a:ext>
              </a:extLst>
            </p:cNvPr>
            <p:cNvSpPr txBox="1"/>
            <p:nvPr/>
          </p:nvSpPr>
          <p:spPr>
            <a:xfrm>
              <a:off x="2769571" y="2608061"/>
              <a:ext cx="12594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050" b="1" dirty="0">
                  <a:solidFill>
                    <a:srgbClr val="004C97"/>
                  </a:solidFill>
                  <a:latin typeface="Arial"/>
                </a:rPr>
                <a:t>HWR</a:t>
              </a:r>
            </a:p>
            <a:p>
              <a:pPr algn="ctr" defTabSz="342900">
                <a:defRPr/>
              </a:pPr>
              <a:r>
                <a:rPr lang="en-US" sz="1050" dirty="0">
                  <a:solidFill>
                    <a:srgbClr val="004C97"/>
                  </a:solidFill>
                  <a:latin typeface="Arial"/>
                </a:rPr>
                <a:t>8 Cavities</a:t>
              </a:r>
            </a:p>
            <a:p>
              <a:pPr algn="ctr" defTabSz="342900">
                <a:defRPr/>
              </a:pPr>
              <a:r>
                <a:rPr lang="en-US" sz="1050" dirty="0">
                  <a:solidFill>
                    <a:srgbClr val="004C97"/>
                  </a:solidFill>
                  <a:latin typeface="Arial"/>
                </a:rPr>
                <a:t>162.5 MHz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C3DEE36-0754-4970-B0A1-A16EDD7C7CFC}"/>
              </a:ext>
            </a:extLst>
          </p:cNvPr>
          <p:cNvSpPr txBox="1"/>
          <p:nvPr/>
        </p:nvSpPr>
        <p:spPr>
          <a:xfrm>
            <a:off x="4524023" y="2224030"/>
            <a:ext cx="1134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050" b="1">
                <a:solidFill>
                  <a:srgbClr val="004C97"/>
                </a:solidFill>
                <a:latin typeface="Arial"/>
              </a:rPr>
              <a:t>Single Spoke</a:t>
            </a:r>
          </a:p>
          <a:p>
            <a:pPr algn="ctr" defTabSz="342900">
              <a:defRPr/>
            </a:pPr>
            <a:r>
              <a:rPr lang="en-US" sz="1050">
                <a:solidFill>
                  <a:srgbClr val="004C97"/>
                </a:solidFill>
                <a:latin typeface="Arial"/>
              </a:rPr>
              <a:t>SSR1 X 2</a:t>
            </a:r>
          </a:p>
          <a:p>
            <a:pPr algn="ctr" defTabSz="342900">
              <a:defRPr/>
            </a:pPr>
            <a:r>
              <a:rPr lang="en-US" sz="1050">
                <a:solidFill>
                  <a:srgbClr val="004C97"/>
                </a:solidFill>
                <a:latin typeface="Arial"/>
              </a:rPr>
              <a:t>16 Cavities</a:t>
            </a:r>
          </a:p>
          <a:p>
            <a:pPr algn="ctr" defTabSz="342900">
              <a:defRPr/>
            </a:pPr>
            <a:r>
              <a:rPr lang="en-US" sz="1050">
                <a:solidFill>
                  <a:srgbClr val="004C97"/>
                </a:solidFill>
                <a:latin typeface="Arial"/>
              </a:rPr>
              <a:t>325 MHz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A7F717-D416-48AB-8BD8-A73EAC2F9E62}"/>
              </a:ext>
            </a:extLst>
          </p:cNvPr>
          <p:cNvSpPr txBox="1"/>
          <p:nvPr/>
        </p:nvSpPr>
        <p:spPr>
          <a:xfrm>
            <a:off x="5849849" y="2091092"/>
            <a:ext cx="1134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050" b="1" dirty="0">
                <a:solidFill>
                  <a:srgbClr val="004C97"/>
                </a:solidFill>
                <a:latin typeface="Arial"/>
              </a:rPr>
              <a:t>Single Spoke</a:t>
            </a:r>
          </a:p>
          <a:p>
            <a:pPr algn="ctr" defTabSz="342900">
              <a:defRPr/>
            </a:pPr>
            <a:r>
              <a:rPr lang="en-US" sz="1050" dirty="0">
                <a:solidFill>
                  <a:srgbClr val="004C97"/>
                </a:solidFill>
                <a:latin typeface="Arial"/>
              </a:rPr>
              <a:t>SSR2 X 7</a:t>
            </a:r>
          </a:p>
          <a:p>
            <a:pPr algn="ctr" defTabSz="342900">
              <a:defRPr/>
            </a:pPr>
            <a:r>
              <a:rPr lang="en-US" sz="1050" dirty="0">
                <a:solidFill>
                  <a:srgbClr val="004C97"/>
                </a:solidFill>
                <a:latin typeface="Arial"/>
              </a:rPr>
              <a:t>35 Cavities</a:t>
            </a:r>
          </a:p>
          <a:p>
            <a:pPr algn="ctr" defTabSz="342900">
              <a:defRPr/>
            </a:pPr>
            <a:r>
              <a:rPr lang="en-US" sz="1050" dirty="0">
                <a:solidFill>
                  <a:srgbClr val="004C97"/>
                </a:solidFill>
                <a:latin typeface="Arial"/>
              </a:rPr>
              <a:t>325 MHz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0E79E3-778D-43F4-8999-7A779300FADE}"/>
              </a:ext>
            </a:extLst>
          </p:cNvPr>
          <p:cNvGrpSpPr/>
          <p:nvPr/>
        </p:nvGrpSpPr>
        <p:grpSpPr>
          <a:xfrm>
            <a:off x="8978048" y="1001768"/>
            <a:ext cx="782472" cy="514097"/>
            <a:chOff x="9830205" y="192688"/>
            <a:chExt cx="1043296" cy="685463"/>
          </a:xfrm>
        </p:grpSpPr>
        <p:pic>
          <p:nvPicPr>
            <p:cNvPr id="56" name="Content Placeholder 7">
              <a:extLst>
                <a:ext uri="{FF2B5EF4-FFF2-40B4-BE49-F238E27FC236}">
                  <a16:creationId xmlns:a16="http://schemas.microsoft.com/office/drawing/2014/main" id="{45F91483-C64D-41E5-B8BA-060F412CDCCE}"/>
                </a:ext>
              </a:extLst>
            </p:cNvPr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59245" y="192688"/>
              <a:ext cx="585216" cy="29260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0CD4A5-DB7E-41D9-93D2-5518D9611A59}"/>
                </a:ext>
              </a:extLst>
            </p:cNvPr>
            <p:cNvGrpSpPr/>
            <p:nvPr/>
          </p:nvGrpSpPr>
          <p:grpSpPr>
            <a:xfrm>
              <a:off x="9830205" y="585543"/>
              <a:ext cx="1043296" cy="292608"/>
              <a:chOff x="9830205" y="585543"/>
              <a:chExt cx="1043296" cy="292608"/>
            </a:xfrm>
          </p:grpSpPr>
          <p:pic>
            <p:nvPicPr>
              <p:cNvPr id="77" name="Picture 4" descr="Image result">
                <a:extLst>
                  <a:ext uri="{FF2B5EF4-FFF2-40B4-BE49-F238E27FC236}">
                    <a16:creationId xmlns:a16="http://schemas.microsoft.com/office/drawing/2014/main" id="{6CCEA820-EAB7-4930-82BF-73B43A44A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303" y="585543"/>
                <a:ext cx="437198" cy="292608"/>
              </a:xfrm>
              <a:prstGeom prst="rect">
                <a:avLst/>
              </a:prstGeom>
              <a:noFill/>
              <a:ln>
                <a:solidFill>
                  <a:schemeClr val="accent6">
                    <a:alpha val="1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Image result">
                <a:extLst>
                  <a:ext uri="{FF2B5EF4-FFF2-40B4-BE49-F238E27FC236}">
                    <a16:creationId xmlns:a16="http://schemas.microsoft.com/office/drawing/2014/main" id="{A1EFE992-F4D1-43D6-B2B1-6157786239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0205" y="585543"/>
                <a:ext cx="557784" cy="292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77718A93-193F-4831-B4B0-F365F97CB7BE}"/>
              </a:ext>
            </a:extLst>
          </p:cNvPr>
          <p:cNvSpPr txBox="1"/>
          <p:nvPr/>
        </p:nvSpPr>
        <p:spPr>
          <a:xfrm>
            <a:off x="8881530" y="1562912"/>
            <a:ext cx="975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050" b="1">
                <a:solidFill>
                  <a:srgbClr val="004C97"/>
                </a:solidFill>
                <a:latin typeface="Arial"/>
              </a:rPr>
              <a:t>Elliptical</a:t>
            </a:r>
          </a:p>
          <a:p>
            <a:pPr algn="ctr" defTabSz="342900">
              <a:defRPr/>
            </a:pPr>
            <a:r>
              <a:rPr lang="en-US" sz="1050">
                <a:solidFill>
                  <a:srgbClr val="004C97"/>
                </a:solidFill>
                <a:latin typeface="Arial"/>
              </a:rPr>
              <a:t>HB650 X 4</a:t>
            </a:r>
          </a:p>
          <a:p>
            <a:pPr algn="ctr" defTabSz="342900">
              <a:defRPr/>
            </a:pPr>
            <a:r>
              <a:rPr lang="en-US" sz="1050">
                <a:solidFill>
                  <a:srgbClr val="004C97"/>
                </a:solidFill>
                <a:latin typeface="Arial"/>
              </a:rPr>
              <a:t>24 Cavities</a:t>
            </a:r>
          </a:p>
          <a:p>
            <a:pPr algn="ctr" defTabSz="342900">
              <a:defRPr/>
            </a:pPr>
            <a:r>
              <a:rPr lang="en-US" sz="1050">
                <a:solidFill>
                  <a:srgbClr val="004C97"/>
                </a:solidFill>
                <a:latin typeface="Arial"/>
              </a:rPr>
              <a:t>650 MHz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8C6EC7E-5D08-429C-AC9F-6E5A09892578}"/>
              </a:ext>
            </a:extLst>
          </p:cNvPr>
          <p:cNvCxnSpPr>
            <a:cxnSpLocks/>
          </p:cNvCxnSpPr>
          <p:nvPr/>
        </p:nvCxnSpPr>
        <p:spPr>
          <a:xfrm flipH="1">
            <a:off x="7568728" y="3035248"/>
            <a:ext cx="279253" cy="47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3" name="Picture 62" descr="A picture containing toy&#10;&#10;Description automatically generated">
            <a:extLst>
              <a:ext uri="{FF2B5EF4-FFF2-40B4-BE49-F238E27FC236}">
                <a16:creationId xmlns:a16="http://schemas.microsoft.com/office/drawing/2014/main" id="{0FB51233-8A1A-4A19-8A4D-1EA1ADA64E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63064" y="2939610"/>
            <a:ext cx="1091036" cy="596290"/>
          </a:xfrm>
          <a:prstGeom prst="rect">
            <a:avLst/>
          </a:prstGeom>
        </p:spPr>
      </p:pic>
      <p:pic>
        <p:nvPicPr>
          <p:cNvPr id="65" name="Picture 64" descr="A close up of a device&#10;&#10;Description automatically generated">
            <a:extLst>
              <a:ext uri="{FF2B5EF4-FFF2-40B4-BE49-F238E27FC236}">
                <a16:creationId xmlns:a16="http://schemas.microsoft.com/office/drawing/2014/main" id="{8FC2E676-B3E3-4F54-9885-41AA3AC32A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5572" y="2762116"/>
            <a:ext cx="1091036" cy="625897"/>
          </a:xfrm>
          <a:prstGeom prst="rect">
            <a:avLst/>
          </a:prstGeom>
        </p:spPr>
      </p:pic>
      <p:pic>
        <p:nvPicPr>
          <p:cNvPr id="66" name="Content Placeholder 7" descr="A picture containing toy, drawing, hydrant, engine&#10;&#10;Description automatically generated">
            <a:extLst>
              <a:ext uri="{FF2B5EF4-FFF2-40B4-BE49-F238E27FC236}">
                <a16:creationId xmlns:a16="http://schemas.microsoft.com/office/drawing/2014/main" id="{943FBCE1-9325-4278-88BD-681368CB4D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3277" y="2227680"/>
            <a:ext cx="1364255" cy="6392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056D04B-3293-4063-AA6E-31D10AE33C68}"/>
              </a:ext>
            </a:extLst>
          </p:cNvPr>
          <p:cNvGrpSpPr/>
          <p:nvPr/>
        </p:nvGrpSpPr>
        <p:grpSpPr>
          <a:xfrm>
            <a:off x="7322985" y="1340371"/>
            <a:ext cx="975509" cy="1249119"/>
            <a:chOff x="7608057" y="872035"/>
            <a:chExt cx="1300679" cy="16654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06A190-1AAE-4DCB-BF10-32CE2AEBA013}"/>
                </a:ext>
              </a:extLst>
            </p:cNvPr>
            <p:cNvGrpSpPr/>
            <p:nvPr/>
          </p:nvGrpSpPr>
          <p:grpSpPr>
            <a:xfrm>
              <a:off x="7773250" y="872035"/>
              <a:ext cx="1027283" cy="697083"/>
              <a:chOff x="4990042" y="911873"/>
              <a:chExt cx="1027283" cy="697083"/>
            </a:xfrm>
          </p:grpSpPr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ABF20745-D3C9-44B5-B078-D8AC21997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524844" y="911873"/>
                <a:ext cx="478534" cy="323893"/>
              </a:xfrm>
              <a:prstGeom prst="rect">
                <a:avLst/>
              </a:prstGeom>
              <a:effectLst/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FAB45A1-4DC1-4D55-9661-48A93DA41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4844" y="1275521"/>
                <a:ext cx="492481" cy="333435"/>
              </a:xfrm>
              <a:prstGeom prst="rect">
                <a:avLst/>
              </a:prstGeom>
              <a:ln>
                <a:solidFill>
                  <a:schemeClr val="accent6">
                    <a:alpha val="10000"/>
                  </a:schemeClr>
                </a:solidFill>
              </a:ln>
            </p:spPr>
          </p:pic>
          <p:pic>
            <p:nvPicPr>
              <p:cNvPr id="54" name="Picture 4" descr="Image result">
                <a:extLst>
                  <a:ext uri="{FF2B5EF4-FFF2-40B4-BE49-F238E27FC236}">
                    <a16:creationId xmlns:a16="http://schemas.microsoft.com/office/drawing/2014/main" id="{3C72F071-C661-4BBF-A742-248F32F6C9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7210" y="1275309"/>
                <a:ext cx="480189" cy="325012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Image result">
                <a:extLst>
                  <a:ext uri="{FF2B5EF4-FFF2-40B4-BE49-F238E27FC236}">
                    <a16:creationId xmlns:a16="http://schemas.microsoft.com/office/drawing/2014/main" id="{60274AF8-D0D0-48C3-B40B-88EE4B7BBD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0042" y="927923"/>
                <a:ext cx="498737" cy="285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A5189FE-2FC4-4EDD-BCF1-3CA9D6603CB1}"/>
                </a:ext>
              </a:extLst>
            </p:cNvPr>
            <p:cNvSpPr txBox="1"/>
            <p:nvPr/>
          </p:nvSpPr>
          <p:spPr>
            <a:xfrm>
              <a:off x="7608057" y="1552642"/>
              <a:ext cx="1300679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050" b="1">
                  <a:solidFill>
                    <a:srgbClr val="004C97"/>
                  </a:solidFill>
                  <a:latin typeface="Arial"/>
                </a:rPr>
                <a:t>Elliptical</a:t>
              </a:r>
            </a:p>
            <a:p>
              <a:pPr algn="ctr" defTabSz="342900">
                <a:defRPr/>
              </a:pPr>
              <a:r>
                <a:rPr lang="en-US" sz="1050">
                  <a:solidFill>
                    <a:srgbClr val="004C97"/>
                  </a:solidFill>
                  <a:latin typeface="Arial"/>
                </a:rPr>
                <a:t>LB650 X 9</a:t>
              </a:r>
              <a:endParaRPr lang="en-US" sz="1050">
                <a:solidFill>
                  <a:srgbClr val="FF0000"/>
                </a:solidFill>
                <a:latin typeface="Arial"/>
              </a:endParaRPr>
            </a:p>
            <a:p>
              <a:pPr algn="ctr" defTabSz="342900">
                <a:defRPr/>
              </a:pPr>
              <a:r>
                <a:rPr lang="en-US" sz="1050">
                  <a:solidFill>
                    <a:srgbClr val="004C97"/>
                  </a:solidFill>
                  <a:latin typeface="Arial"/>
                </a:rPr>
                <a:t>36 Cavities</a:t>
              </a:r>
            </a:p>
            <a:p>
              <a:pPr algn="ctr" defTabSz="342900">
                <a:defRPr/>
              </a:pPr>
              <a:r>
                <a:rPr lang="en-US" sz="1050">
                  <a:solidFill>
                    <a:srgbClr val="004C97"/>
                  </a:solidFill>
                  <a:latin typeface="Arial"/>
                </a:rPr>
                <a:t>650 MHz</a:t>
              </a:r>
              <a:endParaRPr lang="en-US" sz="1200">
                <a:solidFill>
                  <a:srgbClr val="004C97"/>
                </a:solidFill>
                <a:latin typeface="Arial"/>
              </a:endParaRPr>
            </a:p>
          </p:txBody>
        </p:sp>
      </p:grpSp>
      <p:sp>
        <p:nvSpPr>
          <p:cNvPr id="67" name="Rectangle 63">
            <a:extLst>
              <a:ext uri="{FF2B5EF4-FFF2-40B4-BE49-F238E27FC236}">
                <a16:creationId xmlns:a16="http://schemas.microsoft.com/office/drawing/2014/main" id="{ABC0358E-062F-4FE0-88A6-071CDADA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630" y="5725542"/>
            <a:ext cx="9144000" cy="55399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 sz="2400" b="1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PIP-II is the world’s highest energy and power CW proton linac, and the </a:t>
            </a:r>
            <a:r>
              <a:rPr lang="en-US" sz="1500" i="1">
                <a:solidFill>
                  <a:srgbClr val="FFFFFF"/>
                </a:solidFill>
                <a:latin typeface="Helvetica" pitchFamily="34" charset="0"/>
              </a:rPr>
              <a:t>U.S. first accelerator project to be built with major international contributions  </a:t>
            </a:r>
            <a:r>
              <a:rPr lang="en-US" altLang="en-US" sz="1500" i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6788860" y="1070992"/>
            <a:ext cx="2244291" cy="415260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4" name="Connecteur droit avec flèche 73"/>
          <p:cNvCxnSpPr>
            <a:endCxn id="76" idx="1"/>
          </p:cNvCxnSpPr>
          <p:nvPr/>
        </p:nvCxnSpPr>
        <p:spPr>
          <a:xfrm>
            <a:off x="8762541" y="4576428"/>
            <a:ext cx="505946" cy="1794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268487" y="4432679"/>
            <a:ext cx="2178448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CEA IKC</a:t>
            </a:r>
            <a:endParaRPr lang="fr-FR" sz="3600" dirty="0"/>
          </a:p>
        </p:txBody>
      </p:sp>
      <p:pic>
        <p:nvPicPr>
          <p:cNvPr id="79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A2081185-0B13-43AD-B80D-79DEC343B3E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35440" y="2582218"/>
            <a:ext cx="1081129" cy="7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73" y="1719783"/>
            <a:ext cx="2900994" cy="3330394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CEA Scope of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1827" y="823016"/>
            <a:ext cx="11350820" cy="49830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The </a:t>
            </a:r>
            <a:r>
              <a:rPr lang="en-US" sz="2400" dirty="0"/>
              <a:t>Scope of Work of CEA </a:t>
            </a:r>
            <a:r>
              <a:rPr lang="en-US" sz="2400" dirty="0" smtClean="0"/>
              <a:t>includes: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341827" y="1719783"/>
            <a:ext cx="9191279" cy="4653287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design of the LB650 </a:t>
            </a:r>
            <a:r>
              <a:rPr lang="en-GB" sz="2000" dirty="0" err="1" smtClean="0"/>
              <a:t>cryomodules</a:t>
            </a:r>
            <a:r>
              <a:rPr lang="en-GB" sz="2000" dirty="0" smtClean="0"/>
              <a:t> (1 pre-production + 9 production)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procurement of </a:t>
            </a:r>
            <a:r>
              <a:rPr lang="en-GB" sz="2000" dirty="0" err="1" smtClean="0"/>
              <a:t>cryomodule</a:t>
            </a:r>
            <a:r>
              <a:rPr lang="en-GB" sz="2000" dirty="0" smtClean="0"/>
              <a:t> components*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assembly of the LB650 </a:t>
            </a:r>
            <a:r>
              <a:rPr lang="en-GB" sz="2000" dirty="0" err="1" smtClean="0"/>
              <a:t>cryomodules</a:t>
            </a:r>
            <a:r>
              <a:rPr lang="en-GB" sz="2000" dirty="0" smtClean="0"/>
              <a:t> (1+9), including all necessary tooling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RF tests of the LB650 </a:t>
            </a:r>
            <a:r>
              <a:rPr lang="en-GB" sz="2000" dirty="0" err="1" smtClean="0"/>
              <a:t>cryomodules</a:t>
            </a:r>
            <a:r>
              <a:rPr lang="en-GB" sz="2000" dirty="0" smtClean="0"/>
              <a:t> (1+9), including cryogenics and RF equipment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system acceptance reviews of the </a:t>
            </a:r>
            <a:r>
              <a:rPr lang="en-GB" sz="2000" dirty="0"/>
              <a:t>LB650 </a:t>
            </a:r>
            <a:r>
              <a:rPr lang="en-GB" sz="2000" dirty="0" err="1"/>
              <a:t>cryomodules</a:t>
            </a:r>
            <a:r>
              <a:rPr lang="en-GB" sz="2000" dirty="0"/>
              <a:t> (1+9)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licensing </a:t>
            </a:r>
            <a:r>
              <a:rPr lang="en-GB" sz="2000" dirty="0"/>
              <a:t>of the LB650 </a:t>
            </a:r>
            <a:r>
              <a:rPr lang="en-GB" sz="2000" dirty="0" err="1"/>
              <a:t>cryomodules</a:t>
            </a:r>
            <a:r>
              <a:rPr lang="en-GB" sz="2000" dirty="0"/>
              <a:t> (1+9) </a:t>
            </a: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design of the LB transport frame, fabrication of 2 units, and road tests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disassembly (warm couplers, cryogenic cap) and preparation of LB650 </a:t>
            </a:r>
            <a:r>
              <a:rPr lang="en-GB" sz="2000" dirty="0" err="1" smtClean="0"/>
              <a:t>cryomodules</a:t>
            </a:r>
            <a:r>
              <a:rPr lang="en-GB" sz="2000" dirty="0" smtClean="0"/>
              <a:t> for shipment.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lvl="1" indent="0">
              <a:buNone/>
            </a:pPr>
            <a:r>
              <a:rPr lang="en-US" dirty="0"/>
              <a:t>* Several components are provided by </a:t>
            </a:r>
            <a:r>
              <a:rPr lang="en-US" dirty="0" err="1"/>
              <a:t>Fermilab</a:t>
            </a:r>
            <a:r>
              <a:rPr lang="en-US" dirty="0"/>
              <a:t> (cf. presentation “Part Partner handling</a:t>
            </a:r>
            <a:r>
              <a:rPr lang="en-US" dirty="0" smtClean="0"/>
              <a:t>”).</a:t>
            </a: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35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476588" y="196179"/>
            <a:ext cx="8251072" cy="379192"/>
          </a:xfrm>
        </p:spPr>
        <p:txBody>
          <a:bodyPr/>
          <a:lstStyle/>
          <a:p>
            <a:r>
              <a:rPr lang="fr-FR" dirty="0" smtClean="0"/>
              <a:t>CEA-Fermilab Collaboration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4997" y="859026"/>
            <a:ext cx="11350820" cy="57151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This contribution relies on a strong and fully open collaboration model between Fermilab and CEA.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2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 smtClean="0"/>
              <a:t>A series of Reviews (design, system acceptance, transportation) are defined in </a:t>
            </a:r>
            <a:r>
              <a:rPr lang="en-US" sz="2000" b="0" dirty="0"/>
              <a:t>the ‘Project Planning Documents’ that will serve as technical annexes to PIP-II CEA-DoE Agreement</a:t>
            </a:r>
            <a:r>
              <a:rPr lang="en-US" sz="2000" b="0" dirty="0" smtClean="0"/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000" b="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0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000" b="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000" b="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000" b="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 smtClean="0"/>
              <a:t>The fabrication of the  HB650 prototype </a:t>
            </a:r>
            <a:r>
              <a:rPr lang="en-US" sz="2000" b="0" dirty="0" err="1" smtClean="0"/>
              <a:t>cryomodule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pCM</a:t>
            </a:r>
            <a:r>
              <a:rPr lang="en-US" sz="2000" b="0" dirty="0" smtClean="0"/>
              <a:t>) is a critical precursor of the LB650 activity, in terms of design, assembly and tests.</a:t>
            </a:r>
          </a:p>
          <a:p>
            <a:pPr lvl="1">
              <a:spcAft>
                <a:spcPts val="600"/>
              </a:spcAft>
            </a:pPr>
            <a:r>
              <a:rPr lang="en-US" sz="1800" b="0" dirty="0" smtClean="0"/>
              <a:t>Regarding design: the project strategy is to maximize the common components, e.g. couplers, tuners, cavity supports, </a:t>
            </a:r>
            <a:r>
              <a:rPr lang="en-US" sz="1800" b="0" dirty="0" err="1" smtClean="0"/>
              <a:t>endgroups</a:t>
            </a:r>
            <a:r>
              <a:rPr lang="en-US" sz="1800" b="0" dirty="0" smtClean="0"/>
              <a:t>, valves, etc. and also to have a direct filiation of the scalable parts, e.g. </a:t>
            </a:r>
            <a:r>
              <a:rPr lang="en-US" sz="1800" b="0" dirty="0" err="1" smtClean="0"/>
              <a:t>strongback</a:t>
            </a:r>
            <a:r>
              <a:rPr lang="en-US" sz="1800" b="0" dirty="0" smtClean="0"/>
              <a:t>, thermal shield, magnetic shield, piping, etc.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CEA team joined the HB650 </a:t>
            </a:r>
            <a:r>
              <a:rPr lang="en-US" sz="1600" dirty="0" err="1" smtClean="0"/>
              <a:t>pCM</a:t>
            </a:r>
            <a:r>
              <a:rPr lang="en-US" sz="1600" dirty="0" smtClean="0"/>
              <a:t> design team and was responsible for the </a:t>
            </a:r>
            <a:r>
              <a:rPr lang="en-US" sz="1600" dirty="0" err="1" smtClean="0"/>
              <a:t>strongback</a:t>
            </a:r>
            <a:r>
              <a:rPr lang="en-US" sz="1600" dirty="0" smtClean="0"/>
              <a:t> design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45" y="2464424"/>
            <a:ext cx="7422324" cy="147738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998" y="2464424"/>
            <a:ext cx="3786449" cy="12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5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476588" y="196179"/>
            <a:ext cx="8251072" cy="379192"/>
          </a:xfrm>
        </p:spPr>
        <p:txBody>
          <a:bodyPr/>
          <a:lstStyle/>
          <a:p>
            <a:r>
              <a:rPr lang="fr-FR" dirty="0" smtClean="0"/>
              <a:t>CEA-Fermilab Collaboration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83659" y="802141"/>
            <a:ext cx="11350820" cy="463789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1800" dirty="0"/>
              <a:t>Regarding assembly: CEA will make the most both from its current ESS experience, e.g. industrial contractor, clean room tooling, etc., and from the HB650 </a:t>
            </a:r>
            <a:r>
              <a:rPr lang="en-US" sz="1800" dirty="0" err="1"/>
              <a:t>pCM</a:t>
            </a:r>
            <a:r>
              <a:rPr lang="en-US" sz="1800" dirty="0"/>
              <a:t> assembly at </a:t>
            </a:r>
            <a:r>
              <a:rPr lang="en-US" sz="1800" dirty="0" err="1"/>
              <a:t>Fermilab</a:t>
            </a:r>
            <a:endParaRPr lang="en-US" sz="1800" dirty="0"/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CEA team was responsible for the design of the endcap closing tool, a direct descendant from the ESS tool.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CEA team will </a:t>
            </a:r>
            <a:r>
              <a:rPr lang="en-US" sz="1600" dirty="0" smtClean="0"/>
              <a:t>observe the </a:t>
            </a:r>
            <a:r>
              <a:rPr lang="en-US" sz="1600" dirty="0"/>
              <a:t>HB650 </a:t>
            </a:r>
            <a:r>
              <a:rPr lang="en-US" sz="1600" dirty="0" err="1"/>
              <a:t>pCM</a:t>
            </a:r>
            <a:r>
              <a:rPr lang="en-US" sz="1600" dirty="0"/>
              <a:t> assembly at </a:t>
            </a:r>
            <a:r>
              <a:rPr lang="en-US" sz="1600" dirty="0" err="1"/>
              <a:t>Fermilab</a:t>
            </a:r>
            <a:endParaRPr lang="en-US" sz="1600" dirty="0"/>
          </a:p>
          <a:p>
            <a:pPr lvl="1">
              <a:spcAft>
                <a:spcPts val="600"/>
              </a:spcAft>
            </a:pPr>
            <a:endParaRPr lang="en-US" sz="1800" dirty="0" smtClean="0"/>
          </a:p>
          <a:p>
            <a:pPr lvl="1">
              <a:spcAft>
                <a:spcPts val="600"/>
              </a:spcAft>
            </a:pPr>
            <a:r>
              <a:rPr lang="en-US" sz="1800" dirty="0" smtClean="0"/>
              <a:t>Regarding cold RF testing: </a:t>
            </a:r>
            <a:r>
              <a:rPr lang="en-US" sz="1800" dirty="0"/>
              <a:t>Fermilab and CEA are collaborating on the Acceptance Criteria List and the Test Plan of the HB650 </a:t>
            </a:r>
            <a:r>
              <a:rPr lang="en-US" sz="1800" dirty="0" err="1"/>
              <a:t>pCM</a:t>
            </a:r>
            <a:r>
              <a:rPr lang="en-US" sz="1800" dirty="0"/>
              <a:t>.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The LB650 Acceptance Criteria List and </a:t>
            </a:r>
            <a:r>
              <a:rPr lang="en-US" sz="1600" dirty="0"/>
              <a:t>Test Plan </a:t>
            </a:r>
            <a:r>
              <a:rPr lang="en-US" sz="1600" dirty="0" smtClean="0"/>
              <a:t>will be scaled from the HB650 </a:t>
            </a:r>
            <a:r>
              <a:rPr lang="en-US" sz="1600" dirty="0" err="1" smtClean="0"/>
              <a:t>pCM</a:t>
            </a:r>
            <a:r>
              <a:rPr lang="en-US" sz="1600" dirty="0" smtClean="0"/>
              <a:t> documents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CEA plans </a:t>
            </a:r>
            <a:r>
              <a:rPr lang="en-US" sz="1600" dirty="0"/>
              <a:t>to </a:t>
            </a:r>
            <a:r>
              <a:rPr lang="en-US" sz="1600" dirty="0" smtClean="0"/>
              <a:t>observe </a:t>
            </a:r>
            <a:r>
              <a:rPr lang="en-US" sz="1600" dirty="0"/>
              <a:t>the HB650 </a:t>
            </a:r>
            <a:r>
              <a:rPr lang="en-US" sz="1600" dirty="0" err="1" smtClean="0"/>
              <a:t>pCM</a:t>
            </a:r>
            <a:r>
              <a:rPr lang="en-US" sz="1600" dirty="0" smtClean="0"/>
              <a:t> testing.</a:t>
            </a:r>
          </a:p>
          <a:p>
            <a:pPr marL="478963" lvl="1" indent="0">
              <a:spcAft>
                <a:spcPts val="600"/>
              </a:spcAft>
              <a:buNone/>
            </a:pPr>
            <a:r>
              <a:rPr lang="en-US" sz="1800" dirty="0" smtClean="0"/>
              <a:t>The </a:t>
            </a:r>
            <a:r>
              <a:rPr lang="en-US" sz="1800" dirty="0"/>
              <a:t>fabrication and test </a:t>
            </a:r>
            <a:r>
              <a:rPr lang="en-US" sz="1800" dirty="0" smtClean="0"/>
              <a:t>of the ‘</a:t>
            </a:r>
            <a:r>
              <a:rPr lang="en-US" sz="1800" i="1" dirty="0" smtClean="0"/>
              <a:t>pre-production’</a:t>
            </a:r>
            <a:r>
              <a:rPr lang="en-US" sz="1800" dirty="0" smtClean="0"/>
              <a:t> LB650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(</a:t>
            </a:r>
            <a:r>
              <a:rPr lang="en-US" sz="1800" dirty="0" err="1" smtClean="0"/>
              <a:t>ppCM</a:t>
            </a:r>
            <a:r>
              <a:rPr lang="en-US" sz="1800" dirty="0" smtClean="0"/>
              <a:t>) will serve as a second validation, mostly for the CEA procedure and infrastructure specifics.</a:t>
            </a:r>
          </a:p>
          <a:p>
            <a:pPr marL="478963" lvl="1" indent="0">
              <a:spcAft>
                <a:spcPts val="600"/>
              </a:spcAft>
              <a:buNone/>
            </a:pPr>
            <a:endParaRPr lang="en-US" sz="18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sz="2000" b="0" dirty="0" err="1" smtClean="0"/>
              <a:t>Fermilab</a:t>
            </a:r>
            <a:r>
              <a:rPr lang="en-US" sz="2000" b="0" dirty="0" smtClean="0"/>
              <a:t> plans to repeat the RF testing of the LB650 </a:t>
            </a:r>
            <a:r>
              <a:rPr lang="en-US" sz="2000" b="0" dirty="0" err="1" smtClean="0"/>
              <a:t>ppCM</a:t>
            </a:r>
            <a:r>
              <a:rPr lang="en-US" sz="2000" b="0" dirty="0" smtClean="0"/>
              <a:t> and first 3 CMs, at Fermilab after transportation.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3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743938" y="916092"/>
          <a:ext cx="11058762" cy="565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Feuille de calcul" r:id="rId3" imgW="29519809" imgH="15095377" progId="Excel.Sheet.12">
                  <p:embed/>
                </p:oleObj>
              </mc:Choice>
              <mc:Fallback>
                <p:oleObj name="Feuille de calcul" r:id="rId3" imgW="29519809" imgH="15095377" progId="Excel.Sheet.12">
                  <p:embed/>
                  <p:pic>
                    <p:nvPicPr>
                      <p:cNvPr id="9" name="Obje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938" y="916092"/>
                        <a:ext cx="11058762" cy="565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4572000" y="2275881"/>
            <a:ext cx="3763048" cy="1971492"/>
            <a:chOff x="4151376" y="3695873"/>
            <a:chExt cx="3154680" cy="1682144"/>
          </a:xfrm>
        </p:grpSpPr>
        <p:sp>
          <p:nvSpPr>
            <p:cNvPr id="7" name="Ellipse 6"/>
            <p:cNvSpPr/>
            <p:nvPr/>
          </p:nvSpPr>
          <p:spPr>
            <a:xfrm>
              <a:off x="5312664" y="3695873"/>
              <a:ext cx="1993392" cy="8333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151376" y="4608576"/>
              <a:ext cx="2651760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LB650 </a:t>
              </a:r>
              <a:r>
                <a:rPr lang="fr-FR" sz="1100" b="1" dirty="0" err="1" smtClean="0"/>
                <a:t>pre</a:t>
              </a:r>
              <a:r>
                <a:rPr lang="fr-FR" sz="1100" b="1" dirty="0" smtClean="0"/>
                <a:t>-production CM0</a:t>
              </a:r>
              <a:endParaRPr lang="fr-FR" sz="11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b="1" dirty="0" err="1" smtClean="0"/>
                <a:t>Assembly</a:t>
              </a:r>
              <a:r>
                <a:rPr lang="fr-FR" sz="1100" b="1" dirty="0" smtClean="0"/>
                <a:t> </a:t>
              </a:r>
              <a:r>
                <a:rPr lang="fr-FR" sz="1100" b="1" dirty="0"/>
                <a:t>(6 </a:t>
              </a:r>
              <a:r>
                <a:rPr lang="fr-FR" sz="1100" b="1" dirty="0" err="1" smtClean="0"/>
                <a:t>months</a:t>
              </a:r>
              <a:r>
                <a:rPr lang="fr-FR" sz="1100" b="1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b="1" dirty="0" smtClean="0"/>
                <a:t>RF Tests </a:t>
              </a:r>
              <a:r>
                <a:rPr lang="fr-FR" sz="1100" b="1" dirty="0"/>
                <a:t>(3 </a:t>
              </a:r>
              <a:r>
                <a:rPr lang="fr-FR" sz="1100" b="1" dirty="0" err="1" smtClean="0"/>
                <a:t>months</a:t>
              </a:r>
              <a:r>
                <a:rPr lang="fr-FR" sz="1100" b="1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b="1" dirty="0"/>
                <a:t>Transport + Tests RF </a:t>
              </a:r>
              <a:r>
                <a:rPr lang="fr-FR" sz="1100" b="1" dirty="0" smtClean="0"/>
                <a:t>at </a:t>
              </a:r>
              <a:r>
                <a:rPr lang="fr-FR" sz="1100" b="1" dirty="0"/>
                <a:t>Fermilab</a:t>
              </a:r>
            </a:p>
          </p:txBody>
        </p:sp>
        <p:cxnSp>
          <p:nvCxnSpPr>
            <p:cNvPr id="10" name="Connecteur droit avec flèche 9"/>
            <p:cNvCxnSpPr>
              <a:stCxn id="8" idx="0"/>
            </p:cNvCxnSpPr>
            <p:nvPr/>
          </p:nvCxnSpPr>
          <p:spPr>
            <a:xfrm flipV="1">
              <a:off x="5477256" y="4529224"/>
              <a:ext cx="713601" cy="793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94" name="Groupe 1993"/>
          <p:cNvGrpSpPr/>
          <p:nvPr/>
        </p:nvGrpSpPr>
        <p:grpSpPr>
          <a:xfrm>
            <a:off x="7004787" y="3003654"/>
            <a:ext cx="4015875" cy="3909976"/>
            <a:chOff x="5193048" y="3067332"/>
            <a:chExt cx="3401046" cy="3256393"/>
          </a:xfrm>
        </p:grpSpPr>
        <p:sp>
          <p:nvSpPr>
            <p:cNvPr id="1990" name="Ellipse 1989"/>
            <p:cNvSpPr/>
            <p:nvPr/>
          </p:nvSpPr>
          <p:spPr>
            <a:xfrm rot="19740584">
              <a:off x="7380017" y="3067332"/>
              <a:ext cx="1214077" cy="32563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1" name="ZoneTexte 1990"/>
            <p:cNvSpPr txBox="1"/>
            <p:nvPr/>
          </p:nvSpPr>
          <p:spPr>
            <a:xfrm>
              <a:off x="5193048" y="5077769"/>
              <a:ext cx="2108718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LB650 production CM1 </a:t>
              </a:r>
              <a:r>
                <a:rPr lang="fr-FR" sz="1000" b="1" dirty="0" smtClean="0"/>
                <a:t>to </a:t>
              </a:r>
              <a:r>
                <a:rPr lang="fr-FR" sz="1000" b="1" dirty="0"/>
                <a:t>CM9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b="1" dirty="0" err="1" smtClean="0"/>
                <a:t>Assembly</a:t>
              </a:r>
              <a:r>
                <a:rPr lang="fr-FR" sz="1000" b="1" dirty="0" smtClean="0"/>
                <a:t> </a:t>
              </a:r>
              <a:r>
                <a:rPr lang="fr-FR" sz="1000" b="1" dirty="0"/>
                <a:t>(3 </a:t>
              </a:r>
              <a:r>
                <a:rPr lang="fr-FR" sz="1000" b="1" dirty="0" err="1" smtClean="0"/>
                <a:t>months</a:t>
              </a:r>
              <a:r>
                <a:rPr lang="fr-FR" sz="1000" b="1" dirty="0" smtClean="0"/>
                <a:t>)</a:t>
              </a:r>
              <a:endParaRPr lang="fr-FR" sz="10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b="1" dirty="0" smtClean="0"/>
                <a:t>RF Tests </a:t>
              </a:r>
              <a:r>
                <a:rPr lang="fr-FR" sz="1000" b="1" dirty="0"/>
                <a:t>(1 </a:t>
              </a:r>
              <a:r>
                <a:rPr lang="fr-FR" sz="1000" b="1" dirty="0" err="1" smtClean="0"/>
                <a:t>month</a:t>
              </a:r>
              <a:r>
                <a:rPr lang="fr-FR" sz="1000" b="1" dirty="0" smtClean="0"/>
                <a:t>)</a:t>
              </a:r>
              <a:endParaRPr lang="fr-FR" sz="1000" b="1" dirty="0"/>
            </a:p>
            <a:p>
              <a:endParaRPr lang="fr-FR" sz="1000" b="1" dirty="0"/>
            </a:p>
          </p:txBody>
        </p:sp>
        <p:cxnSp>
          <p:nvCxnSpPr>
            <p:cNvPr id="1993" name="Connecteur droit avec flèche 1992"/>
            <p:cNvCxnSpPr/>
            <p:nvPr/>
          </p:nvCxnSpPr>
          <p:spPr>
            <a:xfrm flipV="1">
              <a:off x="6251510" y="4669332"/>
              <a:ext cx="1063690" cy="4084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LB650 Schedule: P6 compatible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CEA PIP2-LB650 </a:t>
            </a:r>
            <a:r>
              <a:rPr lang="fr-FR" dirty="0" err="1" smtClean="0"/>
              <a:t>Organization</a:t>
            </a:r>
            <a:r>
              <a:rPr lang="fr-FR" dirty="0" smtClean="0"/>
              <a:t> Chart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5493" b="9997"/>
          <a:stretch/>
        </p:blipFill>
        <p:spPr>
          <a:xfrm>
            <a:off x="668118" y="879894"/>
            <a:ext cx="10140646" cy="51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Communication Plan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97124" y="1238526"/>
            <a:ext cx="10515600" cy="3729957"/>
          </a:xfrm>
        </p:spPr>
        <p:txBody>
          <a:bodyPr/>
          <a:lstStyle/>
          <a:p>
            <a:r>
              <a:rPr lang="en-US" b="0" dirty="0"/>
              <a:t>CEA internal project meetings are chaired on a regular basis by the TC to communicate general PIP-II information, follow internal progress and organize the future work of the CEA team. 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/>
              <a:t>Follow-up of the upcoming hold, notification, or approval points by CEA to the PIP-II L2 Manager is done </a:t>
            </a:r>
            <a:r>
              <a:rPr lang="en-US" b="0" dirty="0" smtClean="0"/>
              <a:t>two times </a:t>
            </a:r>
            <a:r>
              <a:rPr lang="en-US" b="0" dirty="0"/>
              <a:t>per month to ensure adequate surveillance and execution of hold points. 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/>
              <a:t>CEA provides a status report at the monthly meetings called by the 650 MHz L3 manager to share and communicate the overall status of </a:t>
            </a:r>
            <a:r>
              <a:rPr lang="en-US" b="0" dirty="0" err="1"/>
              <a:t>cryomodule</a:t>
            </a:r>
            <a:r>
              <a:rPr lang="en-US" b="0" dirty="0"/>
              <a:t> fabrication and integration activities amongst all 650 MHz Partners. 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/>
              <a:t>CEA contributes to the monthly reports due to the </a:t>
            </a:r>
            <a:r>
              <a:rPr lang="en-US" b="0" dirty="0" err="1"/>
              <a:t>Fermilab</a:t>
            </a:r>
            <a:r>
              <a:rPr lang="en-US" b="0" dirty="0"/>
              <a:t> ICK manager with an account of International PIP-II Partners project progress, including monthly achievements and collections of In-Kind Contribution (IKC) </a:t>
            </a:r>
            <a:r>
              <a:rPr lang="en-US" b="0" dirty="0" err="1"/>
              <a:t>MileStones</a:t>
            </a:r>
            <a:r>
              <a:rPr lang="en-US" b="0" dirty="0"/>
              <a:t> (MS) status and forecast.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881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8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16015</TotalTime>
  <Words>894</Words>
  <Application>Microsoft Office PowerPoint</Application>
  <PresentationFormat>Grand écran</PresentationFormat>
  <Paragraphs>134</Paragraphs>
  <Slides>11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Wingdings</vt:lpstr>
      <vt:lpstr>Wingdings 3</vt:lpstr>
      <vt:lpstr>Template CEA 2019 Défaut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Template CEA 2019 Clair</vt:lpstr>
      <vt:lpstr>Template CEA 2019 Marron</vt:lpstr>
      <vt:lpstr>Feuille de calcul</vt:lpstr>
      <vt:lpstr>Présentation PowerPoint</vt:lpstr>
      <vt:lpstr>Quality Assurance Plan</vt:lpstr>
      <vt:lpstr>CEA In-Kind Contribution to PIP-II</vt:lpstr>
      <vt:lpstr>CEA Scope of Work</vt:lpstr>
      <vt:lpstr>CEA-Fermilab Collaboration</vt:lpstr>
      <vt:lpstr>CEA-Fermilab Collaboration</vt:lpstr>
      <vt:lpstr>LB650 Schedule: P6 compatible</vt:lpstr>
      <vt:lpstr>CEA PIP2-LB650 Organization Chart</vt:lpstr>
      <vt:lpstr>Communication Plan</vt:lpstr>
      <vt:lpstr>Concluding Remarks</vt:lpstr>
      <vt:lpstr>Thank you for your attention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Claire</dc:creator>
  <cp:lastModifiedBy>SIMON Claire</cp:lastModifiedBy>
  <cp:revision>117</cp:revision>
  <cp:lastPrinted>2018-12-05T09:44:31Z</cp:lastPrinted>
  <dcterms:created xsi:type="dcterms:W3CDTF">2021-01-22T14:58:41Z</dcterms:created>
  <dcterms:modified xsi:type="dcterms:W3CDTF">2021-08-30T07:25:23Z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