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7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6" r:id="rId4"/>
    <p:sldMasterId id="2147483783" r:id="rId5"/>
    <p:sldMasterId id="2147483771" r:id="rId6"/>
    <p:sldMasterId id="2147483759" r:id="rId7"/>
    <p:sldMasterId id="2147483746" r:id="rId8"/>
    <p:sldMasterId id="2147483734" r:id="rId9"/>
    <p:sldMasterId id="2147483712" r:id="rId10"/>
    <p:sldMasterId id="2147483724" r:id="rId11"/>
  </p:sldMasterIdLst>
  <p:notesMasterIdLst>
    <p:notesMasterId r:id="rId21"/>
  </p:notesMasterIdLst>
  <p:handoutMasterIdLst>
    <p:handoutMasterId r:id="rId22"/>
  </p:handoutMasterIdLst>
  <p:sldIdLst>
    <p:sldId id="303" r:id="rId12"/>
    <p:sldId id="313" r:id="rId13"/>
    <p:sldId id="306" r:id="rId14"/>
    <p:sldId id="314" r:id="rId15"/>
    <p:sldId id="312" r:id="rId16"/>
    <p:sldId id="310" r:id="rId17"/>
    <p:sldId id="317" r:id="rId18"/>
    <p:sldId id="318" r:id="rId19"/>
    <p:sldId id="263" r:id="rId20"/>
  </p:sldIdLst>
  <p:sldSz cx="12192000" cy="6858000"/>
  <p:notesSz cx="7099300" cy="10234613"/>
  <p:defaultTextStyle>
    <a:defPPr>
      <a:defRPr lang="en-US"/>
    </a:defPPr>
    <a:lvl1pPr marL="0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38617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77234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15851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54468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193085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31702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70319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08936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orient="horz" pos="3083" userDrawn="1">
          <p15:clr>
            <a:srgbClr val="A4A3A4"/>
          </p15:clr>
        </p15:guide>
        <p15:guide id="5" pos="309" userDrawn="1">
          <p15:clr>
            <a:srgbClr val="A4A3A4"/>
          </p15:clr>
        </p15:guide>
        <p15:guide id="8" orient="horz" pos="2074" userDrawn="1">
          <p15:clr>
            <a:srgbClr val="A4A3A4"/>
          </p15:clr>
        </p15:guide>
        <p15:guide id="11" pos="5535" userDrawn="1">
          <p15:clr>
            <a:srgbClr val="A4A3A4"/>
          </p15:clr>
        </p15:guide>
        <p15:guide id="12" pos="5443" userDrawn="1">
          <p15:clr>
            <a:srgbClr val="A4A3A4"/>
          </p15:clr>
        </p15:guide>
        <p15:guide id="13" orient="horz" pos="2160" userDrawn="1">
          <p15:clr>
            <a:srgbClr val="A4A3A4"/>
          </p15:clr>
        </p15:guide>
        <p15:guide id="14" orient="horz" pos="4111" userDrawn="1">
          <p15:clr>
            <a:srgbClr val="A4A3A4"/>
          </p15:clr>
        </p15:guide>
        <p15:guide id="15" orient="horz" pos="2765" userDrawn="1">
          <p15:clr>
            <a:srgbClr val="A4A3A4"/>
          </p15:clr>
        </p15:guide>
        <p15:guide id="16" pos="3840" userDrawn="1">
          <p15:clr>
            <a:srgbClr val="A4A3A4"/>
          </p15:clr>
        </p15:guide>
        <p15:guide id="17" pos="412" userDrawn="1">
          <p15:clr>
            <a:srgbClr val="A4A3A4"/>
          </p15:clr>
        </p15:guide>
        <p15:guide id="18" pos="7380" userDrawn="1">
          <p15:clr>
            <a:srgbClr val="A4A3A4"/>
          </p15:clr>
        </p15:guide>
        <p15:guide id="19" pos="72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MON Claire" initials="SC" lastIdx="1" clrIdx="0">
    <p:extLst>
      <p:ext uri="{19B8F6BF-5375-455C-9EA6-DF929625EA0E}">
        <p15:presenceInfo xmlns:p15="http://schemas.microsoft.com/office/powerpoint/2012/main" userId="S-1-5-21-343818398-2000478354-839522115-438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141C"/>
    <a:srgbClr val="71BF44"/>
    <a:srgbClr val="B5131B"/>
    <a:srgbClr val="C2141C"/>
    <a:srgbClr val="A3091B"/>
    <a:srgbClr val="D8161F"/>
    <a:srgbClr val="DF1721"/>
    <a:srgbClr val="C9151E"/>
    <a:srgbClr val="DB1720"/>
    <a:srgbClr val="BB14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1345" autoAdjust="0"/>
  </p:normalViewPr>
  <p:slideViewPr>
    <p:cSldViewPr snapToGrid="0" showGuides="1">
      <p:cViewPr varScale="1">
        <p:scale>
          <a:sx n="84" d="100"/>
          <a:sy n="84" d="100"/>
        </p:scale>
        <p:origin x="581" y="86"/>
      </p:cViewPr>
      <p:guideLst>
        <p:guide orient="horz" pos="1620"/>
        <p:guide pos="2880"/>
        <p:guide orient="horz" pos="3083"/>
        <p:guide pos="309"/>
        <p:guide orient="horz" pos="2074"/>
        <p:guide pos="5535"/>
        <p:guide pos="5443"/>
        <p:guide orient="horz" pos="2160"/>
        <p:guide orient="horz" pos="4111"/>
        <p:guide orient="horz" pos="2765"/>
        <p:guide pos="3840"/>
        <p:guide pos="412"/>
        <p:guide pos="7380"/>
        <p:guide pos="72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>
        <p:scale>
          <a:sx n="100" d="100"/>
          <a:sy n="100" d="100"/>
        </p:scale>
        <p:origin x="2246" y="-2746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commentAuthors" Target="commentAuthor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5920" tIns="47960" rIns="95920" bIns="47960" rtlCol="0"/>
          <a:lstStyle>
            <a:lvl1pPr algn="l">
              <a:defRPr sz="14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5920" tIns="47960" rIns="95920" bIns="47960" rtlCol="0"/>
          <a:lstStyle>
            <a:lvl1pPr algn="r">
              <a:defRPr sz="1400"/>
            </a:lvl1pPr>
          </a:lstStyle>
          <a:p>
            <a:fld id="{F481E118-1CEA-43E8-BD51-A8A2CBD62889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110"/>
            <a:ext cx="3076363" cy="513507"/>
          </a:xfrm>
          <a:prstGeom prst="rect">
            <a:avLst/>
          </a:prstGeom>
        </p:spPr>
        <p:txBody>
          <a:bodyPr vert="horz" lIns="95920" tIns="47960" rIns="95920" bIns="47960" rtlCol="0" anchor="b"/>
          <a:lstStyle>
            <a:lvl1pPr algn="l">
              <a:defRPr sz="14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294" y="9721110"/>
            <a:ext cx="3076363" cy="513507"/>
          </a:xfrm>
          <a:prstGeom prst="rect">
            <a:avLst/>
          </a:prstGeom>
        </p:spPr>
        <p:txBody>
          <a:bodyPr vert="horz" lIns="95920" tIns="47960" rIns="95920" bIns="47960" rtlCol="0" anchor="b"/>
          <a:lstStyle>
            <a:lvl1pPr algn="r">
              <a:defRPr sz="1400"/>
            </a:lvl1pPr>
          </a:lstStyle>
          <a:p>
            <a:fld id="{7CB1C5FA-467D-48F3-9F36-205F533C0F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1208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5920" tIns="47960" rIns="95920" bIns="47960" rtlCol="0"/>
          <a:lstStyle>
            <a:lvl1pPr algn="l">
              <a:defRPr sz="14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5920" tIns="47960" rIns="95920" bIns="47960" rtlCol="0"/>
          <a:lstStyle>
            <a:lvl1pPr algn="r">
              <a:defRPr sz="1400"/>
            </a:lvl1pPr>
          </a:lstStyle>
          <a:p>
            <a:fld id="{F0389419-4E28-4B58-9AA2-383238311FDA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76250" y="1277938"/>
            <a:ext cx="61468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920" tIns="47960" rIns="95920" bIns="4796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9930" y="4925410"/>
            <a:ext cx="5679440" cy="4029879"/>
          </a:xfrm>
          <a:prstGeom prst="rect">
            <a:avLst/>
          </a:prstGeom>
        </p:spPr>
        <p:txBody>
          <a:bodyPr vert="horz" lIns="95920" tIns="47960" rIns="95920" bIns="4796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10"/>
            <a:ext cx="3076363" cy="513507"/>
          </a:xfrm>
          <a:prstGeom prst="rect">
            <a:avLst/>
          </a:prstGeom>
        </p:spPr>
        <p:txBody>
          <a:bodyPr vert="horz" lIns="95920" tIns="47960" rIns="95920" bIns="47960" rtlCol="0" anchor="b"/>
          <a:lstStyle>
            <a:lvl1pPr algn="l">
              <a:defRPr sz="14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10"/>
            <a:ext cx="3076363" cy="513507"/>
          </a:xfrm>
          <a:prstGeom prst="rect">
            <a:avLst/>
          </a:prstGeom>
        </p:spPr>
        <p:txBody>
          <a:bodyPr vert="horz" lIns="95920" tIns="47960" rIns="95920" bIns="47960" rtlCol="0" anchor="b"/>
          <a:lstStyle>
            <a:lvl1pPr algn="r">
              <a:defRPr sz="1400"/>
            </a:lvl1pPr>
          </a:lstStyle>
          <a:p>
            <a:fld id="{39DC57ED-270C-43E3-91AA-48F4CC1938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513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38617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77234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15851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54468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193085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31702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70319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08936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751138" y="531813"/>
            <a:ext cx="4732337" cy="266223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5FE0B-B3A6-4AF6-B265-A109385ED237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3477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751138" y="531813"/>
            <a:ext cx="4732337" cy="266223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5FE0B-B3A6-4AF6-B265-A109385ED237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4983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751138" y="531813"/>
            <a:ext cx="4732337" cy="266223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5FE0B-B3A6-4AF6-B265-A109385ED237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4626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751138" y="531813"/>
            <a:ext cx="4732337" cy="266223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5FE0B-B3A6-4AF6-B265-A109385ED237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1846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751138" y="531813"/>
            <a:ext cx="4732337" cy="266223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5FE0B-B3A6-4AF6-B265-A109385ED237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9771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751138" y="531813"/>
            <a:ext cx="4732337" cy="266223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5FE0B-B3A6-4AF6-B265-A109385ED237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016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751138" y="531813"/>
            <a:ext cx="4732337" cy="266223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5FE0B-B3A6-4AF6-B265-A109385ED237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4892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4.jp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7.jpe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ue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" y="597121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6" name="Picture 8" descr="fondCEA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47" y="-40641"/>
            <a:ext cx="12205547" cy="6011852"/>
          </a:xfrm>
          <a:prstGeom prst="rect">
            <a:avLst/>
          </a:prstGeom>
        </p:spPr>
      </p:pic>
      <p:sp>
        <p:nvSpPr>
          <p:cNvPr id="10" name="Titre 3"/>
          <p:cNvSpPr txBox="1">
            <a:spLocks/>
          </p:cNvSpPr>
          <p:nvPr userDrawn="1"/>
        </p:nvSpPr>
        <p:spPr>
          <a:xfrm>
            <a:off x="1124368" y="3757134"/>
            <a:ext cx="10480896" cy="350340"/>
          </a:xfrm>
          <a:prstGeom prst="rect">
            <a:avLst/>
          </a:prstGeom>
        </p:spPr>
        <p:txBody>
          <a:bodyPr lIns="127723" tIns="63862" rIns="127723" bIns="63862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700" noProof="0" dirty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1113036" y="6158143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1124369" y="4461091"/>
            <a:ext cx="8763803" cy="59986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3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TITRE À VENIR</a:t>
            </a:r>
          </a:p>
        </p:txBody>
      </p:sp>
      <p:sp>
        <p:nvSpPr>
          <p:cNvPr id="18" name="Espace réservé du texte 12"/>
          <p:cNvSpPr>
            <a:spLocks noGrp="1"/>
          </p:cNvSpPr>
          <p:nvPr>
            <p:ph type="body" sz="quarter" idx="11" hasCustomPrompt="1"/>
          </p:nvPr>
        </p:nvSpPr>
        <p:spPr>
          <a:xfrm>
            <a:off x="1124369" y="5122103"/>
            <a:ext cx="3922680" cy="309021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300" b="0">
                <a:solidFill>
                  <a:schemeClr val="bg1"/>
                </a:solidFill>
              </a:defRPr>
            </a:lvl1pPr>
          </a:lstStyle>
          <a:p>
            <a:pPr lvl="0"/>
            <a:fld id="{ED1C4103-FF01-4613-BB77-A54429AC18D2}" type="datetime4">
              <a:rPr lang="fr-FR" noProof="0" smtClean="0"/>
              <a:t>20 mai 2019</a:t>
            </a:fld>
            <a:endParaRPr lang="fr-FR" noProof="0" dirty="0"/>
          </a:p>
        </p:txBody>
      </p:sp>
      <p:sp>
        <p:nvSpPr>
          <p:cNvPr id="9" name="Espace réservé du texte 12"/>
          <p:cNvSpPr>
            <a:spLocks noGrp="1"/>
          </p:cNvSpPr>
          <p:nvPr>
            <p:ph type="body" sz="quarter" idx="12" hasCustomPrompt="1"/>
          </p:nvPr>
        </p:nvSpPr>
        <p:spPr>
          <a:xfrm>
            <a:off x="1113036" y="5469234"/>
            <a:ext cx="3922680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Auteur</a:t>
            </a:r>
          </a:p>
        </p:txBody>
      </p:sp>
      <p:pic>
        <p:nvPicPr>
          <p:cNvPr id="12" name="Picture 9" descr="cea_logo_small2.jpg">
            <a:extLst>
              <a:ext uri="{FF2B5EF4-FFF2-40B4-BE49-F238E27FC236}">
                <a16:creationId xmlns:a16="http://schemas.microsoft.com/office/drawing/2014/main" id="{61A89C60-6BFE-4912-9B9B-D56E846D59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9468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gris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nd_ppt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218"/>
            <a:ext cx="12192000" cy="6021547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1127570" y="4801465"/>
            <a:ext cx="2139247" cy="249299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984189" y="617538"/>
            <a:ext cx="5317067" cy="138264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908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>
          <a:xfrm>
            <a:off x="1476587" y="196178"/>
            <a:ext cx="10972800" cy="379192"/>
          </a:xfrm>
          <a:prstGeom prst="rect">
            <a:avLst/>
          </a:prstGeom>
        </p:spPr>
        <p:txBody>
          <a:bodyPr vert="horz" lIns="127723" tIns="50285" rIns="127723" bIns="50285" rtlCol="0" anchor="ctr">
            <a:spAutoFit/>
          </a:bodyPr>
          <a:lstStyle>
            <a:lvl1pPr>
              <a:defRPr cap="none" baseline="0"/>
            </a:lvl1pPr>
          </a:lstStyle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5" name="Espace réservé du numéro de diapositive 2">
            <a:extLst>
              <a:ext uri="{FF2B5EF4-FFF2-40B4-BE49-F238E27FC236}">
                <a16:creationId xmlns:a16="http://schemas.microsoft.com/office/drawing/2014/main" id="{DC37902D-B358-44BD-9A3B-CD8E2882EA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57188" y="6665909"/>
            <a:ext cx="837259" cy="153888"/>
          </a:xfrm>
        </p:spPr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914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d'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DDA024-CC5C-49D4-9EDE-B13C9CE4F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6952101-6F0D-4470-B900-D7C009A836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60769C5C-EDFB-44C6-A754-7FD9C1B5A1A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22719" y="1358084"/>
            <a:ext cx="1447800" cy="917259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1F07BDA-5AB0-410C-A329-8C06350E1E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33367" y="1358085"/>
            <a:ext cx="3163510" cy="917255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F95E4514-E62C-42B5-BE1E-5F1CD3D2A789}"/>
              </a:ext>
            </a:extLst>
          </p:cNvPr>
          <p:cNvCxnSpPr/>
          <p:nvPr userDrawn="1"/>
        </p:nvCxnSpPr>
        <p:spPr>
          <a:xfrm flipH="1">
            <a:off x="1310932" y="2332809"/>
            <a:ext cx="4759587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5C946E34-2083-434D-8404-8F5AEE71F0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02399" y="1358085"/>
            <a:ext cx="3145367" cy="917243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6653795C-036F-4780-863C-5F5B75D45AC9}"/>
              </a:ext>
            </a:extLst>
          </p:cNvPr>
          <p:cNvCxnSpPr/>
          <p:nvPr userDrawn="1"/>
        </p:nvCxnSpPr>
        <p:spPr>
          <a:xfrm flipH="1">
            <a:off x="6228757" y="2332809"/>
            <a:ext cx="4759587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Espace réservé pour une image  4">
            <a:extLst>
              <a:ext uri="{FF2B5EF4-FFF2-40B4-BE49-F238E27FC236}">
                <a16:creationId xmlns:a16="http://schemas.microsoft.com/office/drawing/2014/main" id="{B755FE5F-FBAE-4CEA-8895-84E4F212E51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228757" y="1358084"/>
            <a:ext cx="1447800" cy="917251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28" name="Espace réservé pour une image  4">
            <a:extLst>
              <a:ext uri="{FF2B5EF4-FFF2-40B4-BE49-F238E27FC236}">
                <a16:creationId xmlns:a16="http://schemas.microsoft.com/office/drawing/2014/main" id="{22ADC67F-E797-4291-A8E3-0F55CBC95011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622719" y="2599419"/>
            <a:ext cx="1447800" cy="917259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29" name="Espace réservé du texte 7">
            <a:extLst>
              <a:ext uri="{FF2B5EF4-FFF2-40B4-BE49-F238E27FC236}">
                <a16:creationId xmlns:a16="http://schemas.microsoft.com/office/drawing/2014/main" id="{8B209393-3874-4ED2-8083-767200A49E1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333367" y="2599420"/>
            <a:ext cx="3163510" cy="917255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30" name="Connecteur droit 9">
            <a:extLst>
              <a:ext uri="{FF2B5EF4-FFF2-40B4-BE49-F238E27FC236}">
                <a16:creationId xmlns:a16="http://schemas.microsoft.com/office/drawing/2014/main" id="{89635DC8-0DE1-45BF-B660-9978E7ECF557}"/>
              </a:ext>
            </a:extLst>
          </p:cNvPr>
          <p:cNvCxnSpPr/>
          <p:nvPr userDrawn="1"/>
        </p:nvCxnSpPr>
        <p:spPr>
          <a:xfrm flipH="1">
            <a:off x="1310932" y="3574144"/>
            <a:ext cx="4759587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0" name="Espace réservé du texte 7">
            <a:extLst>
              <a:ext uri="{FF2B5EF4-FFF2-40B4-BE49-F238E27FC236}">
                <a16:creationId xmlns:a16="http://schemas.microsoft.com/office/drawing/2014/main" id="{9946E2AE-62D6-4FF6-ADAD-DB3C797B84E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802399" y="2599420"/>
            <a:ext cx="3145367" cy="917243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51" name="Connecteur droit 11">
            <a:extLst>
              <a:ext uri="{FF2B5EF4-FFF2-40B4-BE49-F238E27FC236}">
                <a16:creationId xmlns:a16="http://schemas.microsoft.com/office/drawing/2014/main" id="{F1FD97AF-E44C-4020-83DE-C9ED10C337D5}"/>
              </a:ext>
            </a:extLst>
          </p:cNvPr>
          <p:cNvCxnSpPr/>
          <p:nvPr userDrawn="1"/>
        </p:nvCxnSpPr>
        <p:spPr>
          <a:xfrm flipH="1">
            <a:off x="6228757" y="3574144"/>
            <a:ext cx="4759587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2" name="Espace réservé pour une image  4">
            <a:extLst>
              <a:ext uri="{FF2B5EF4-FFF2-40B4-BE49-F238E27FC236}">
                <a16:creationId xmlns:a16="http://schemas.microsoft.com/office/drawing/2014/main" id="{C7A6CB66-2EE7-4D61-B8D8-B792649D9511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228757" y="2599419"/>
            <a:ext cx="1447800" cy="917251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59" name="Espace réservé pour une image  4">
            <a:extLst>
              <a:ext uri="{FF2B5EF4-FFF2-40B4-BE49-F238E27FC236}">
                <a16:creationId xmlns:a16="http://schemas.microsoft.com/office/drawing/2014/main" id="{3796C7BE-5840-414D-923B-EAC0AD681468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622719" y="3979165"/>
            <a:ext cx="1447800" cy="917259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60" name="Espace réservé du texte 7">
            <a:extLst>
              <a:ext uri="{FF2B5EF4-FFF2-40B4-BE49-F238E27FC236}">
                <a16:creationId xmlns:a16="http://schemas.microsoft.com/office/drawing/2014/main" id="{CE59C844-7624-436B-B75F-12C324F1688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333367" y="3979166"/>
            <a:ext cx="3163510" cy="917255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61" name="Connecteur droit 9">
            <a:extLst>
              <a:ext uri="{FF2B5EF4-FFF2-40B4-BE49-F238E27FC236}">
                <a16:creationId xmlns:a16="http://schemas.microsoft.com/office/drawing/2014/main" id="{9B1F7315-6020-43F3-A5F2-9D49CFABB18F}"/>
              </a:ext>
            </a:extLst>
          </p:cNvPr>
          <p:cNvCxnSpPr/>
          <p:nvPr userDrawn="1"/>
        </p:nvCxnSpPr>
        <p:spPr>
          <a:xfrm flipH="1">
            <a:off x="1310932" y="4953890"/>
            <a:ext cx="4759587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2" name="Espace réservé du texte 7">
            <a:extLst>
              <a:ext uri="{FF2B5EF4-FFF2-40B4-BE49-F238E27FC236}">
                <a16:creationId xmlns:a16="http://schemas.microsoft.com/office/drawing/2014/main" id="{4B68E589-D2AB-420B-BDA7-B7843429653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802399" y="3979166"/>
            <a:ext cx="3145367" cy="917243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63" name="Connecteur droit 11">
            <a:extLst>
              <a:ext uri="{FF2B5EF4-FFF2-40B4-BE49-F238E27FC236}">
                <a16:creationId xmlns:a16="http://schemas.microsoft.com/office/drawing/2014/main" id="{29D8923A-A92A-409D-890D-0ADA5FE8AE8B}"/>
              </a:ext>
            </a:extLst>
          </p:cNvPr>
          <p:cNvCxnSpPr/>
          <p:nvPr userDrawn="1"/>
        </p:nvCxnSpPr>
        <p:spPr>
          <a:xfrm flipH="1">
            <a:off x="6228757" y="4953890"/>
            <a:ext cx="4759587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4" name="Espace réservé pour une image  4">
            <a:extLst>
              <a:ext uri="{FF2B5EF4-FFF2-40B4-BE49-F238E27FC236}">
                <a16:creationId xmlns:a16="http://schemas.microsoft.com/office/drawing/2014/main" id="{C520D07C-5182-487C-93B4-740F5F6694B7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228757" y="3979165"/>
            <a:ext cx="1447800" cy="917251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65" name="Espace réservé pour une image  4">
            <a:extLst>
              <a:ext uri="{FF2B5EF4-FFF2-40B4-BE49-F238E27FC236}">
                <a16:creationId xmlns:a16="http://schemas.microsoft.com/office/drawing/2014/main" id="{88E492D9-B1FB-497C-AE54-9777D95A617A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4626660" y="5228680"/>
            <a:ext cx="1447800" cy="917259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66" name="Espace réservé du texte 7">
            <a:extLst>
              <a:ext uri="{FF2B5EF4-FFF2-40B4-BE49-F238E27FC236}">
                <a16:creationId xmlns:a16="http://schemas.microsoft.com/office/drawing/2014/main" id="{7EC16F37-C59A-4483-A7AC-A499B083B30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337308" y="5228681"/>
            <a:ext cx="3163510" cy="917255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67" name="Connecteur droit 9">
            <a:extLst>
              <a:ext uri="{FF2B5EF4-FFF2-40B4-BE49-F238E27FC236}">
                <a16:creationId xmlns:a16="http://schemas.microsoft.com/office/drawing/2014/main" id="{E75DD157-1B84-4D38-B8C3-CEF8C99055BA}"/>
              </a:ext>
            </a:extLst>
          </p:cNvPr>
          <p:cNvCxnSpPr/>
          <p:nvPr userDrawn="1"/>
        </p:nvCxnSpPr>
        <p:spPr>
          <a:xfrm flipH="1">
            <a:off x="1314873" y="6203405"/>
            <a:ext cx="4759587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8" name="Espace réservé du texte 7">
            <a:extLst>
              <a:ext uri="{FF2B5EF4-FFF2-40B4-BE49-F238E27FC236}">
                <a16:creationId xmlns:a16="http://schemas.microsoft.com/office/drawing/2014/main" id="{31812CFC-354D-4188-A115-40F9E1BE959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806340" y="5228681"/>
            <a:ext cx="3145367" cy="917243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69" name="Connecteur droit 11">
            <a:extLst>
              <a:ext uri="{FF2B5EF4-FFF2-40B4-BE49-F238E27FC236}">
                <a16:creationId xmlns:a16="http://schemas.microsoft.com/office/drawing/2014/main" id="{DF7F2929-78B2-469D-8E02-2703095EC7FF}"/>
              </a:ext>
            </a:extLst>
          </p:cNvPr>
          <p:cNvCxnSpPr/>
          <p:nvPr userDrawn="1"/>
        </p:nvCxnSpPr>
        <p:spPr>
          <a:xfrm flipH="1">
            <a:off x="6232698" y="6203405"/>
            <a:ext cx="4759587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0" name="Espace réservé pour une image  4">
            <a:extLst>
              <a:ext uri="{FF2B5EF4-FFF2-40B4-BE49-F238E27FC236}">
                <a16:creationId xmlns:a16="http://schemas.microsoft.com/office/drawing/2014/main" id="{803C1564-8FCE-41DC-879F-588392A66C6B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6232698" y="5228680"/>
            <a:ext cx="1447800" cy="917251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0902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erci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6" name="Picture 1" descr="fondCEA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412"/>
            <a:ext cx="12192000" cy="5998464"/>
          </a:xfrm>
          <a:prstGeom prst="rect">
            <a:avLst/>
          </a:prstGeom>
        </p:spPr>
      </p:pic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4359965" y="2277417"/>
            <a:ext cx="6354635" cy="62477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5792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 sz="3400" kern="1200" dirty="0" smtClean="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</a:lstStyle>
          <a:p>
            <a:r>
              <a:rPr lang="fr-FR" noProof="0" dirty="0"/>
              <a:t>Merci de votre attention</a:t>
            </a:r>
          </a:p>
        </p:txBody>
      </p:sp>
      <p:sp>
        <p:nvSpPr>
          <p:cNvPr id="10" name="Espace réservé du texte 18"/>
          <p:cNvSpPr>
            <a:spLocks noGrp="1"/>
          </p:cNvSpPr>
          <p:nvPr>
            <p:ph type="body" sz="quarter" idx="10" hasCustomPrompt="1"/>
          </p:nvPr>
        </p:nvSpPr>
        <p:spPr>
          <a:xfrm>
            <a:off x="1322359" y="4403564"/>
            <a:ext cx="9130864" cy="267471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11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 sz="1000" b="1" noProof="0" dirty="0">
                <a:solidFill>
                  <a:schemeClr val="tx1"/>
                </a:solidFill>
                <a:latin typeface="Calibri"/>
                <a:cs typeface="Calibri"/>
              </a:rPr>
              <a:t>Crédits photos </a:t>
            </a:r>
            <a:r>
              <a:rPr lang="fr-FR" sz="1000" noProof="0" dirty="0">
                <a:solidFill>
                  <a:schemeClr val="tx1"/>
                </a:solidFill>
                <a:latin typeface="Calibri"/>
                <a:cs typeface="Calibri"/>
              </a:rPr>
              <a:t>:</a:t>
            </a:r>
          </a:p>
        </p:txBody>
      </p:sp>
      <p:sp>
        <p:nvSpPr>
          <p:cNvPr id="11" name="Espace réservé du texte 20"/>
          <p:cNvSpPr>
            <a:spLocks noGrp="1"/>
          </p:cNvSpPr>
          <p:nvPr>
            <p:ph type="body" sz="quarter" idx="12" hasCustomPrompt="1"/>
          </p:nvPr>
        </p:nvSpPr>
        <p:spPr>
          <a:xfrm>
            <a:off x="4359965" y="3140287"/>
            <a:ext cx="6285653" cy="405970"/>
          </a:xfrm>
        </p:spPr>
        <p:txBody>
          <a:bodyPr>
            <a:spAutoFit/>
          </a:bodyPr>
          <a:lstStyle>
            <a:lvl1pPr marL="0" indent="0">
              <a:buFontTx/>
              <a:buNone/>
              <a:defRPr lang="fr-FR" sz="2000" kern="1200" smtClean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sz="2000" kern="1200" noProof="0" dirty="0">
                <a:solidFill>
                  <a:schemeClr val="bg1"/>
                </a:solidFill>
                <a:latin typeface="Calibri"/>
                <a:ea typeface="+mn-ea"/>
                <a:cs typeface="Calibri"/>
              </a:rPr>
              <a:t>Mise à jour 20 mai 2019</a:t>
            </a:r>
            <a:endParaRPr lang="fr-FR" noProof="0" dirty="0"/>
          </a:p>
        </p:txBody>
      </p:sp>
      <p:sp>
        <p:nvSpPr>
          <p:cNvPr id="12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4" name="Espace réservé du texte 12"/>
          <p:cNvSpPr>
            <a:spLocks noGrp="1"/>
          </p:cNvSpPr>
          <p:nvPr>
            <p:ph type="body" sz="quarter" idx="13" hasCustomPrompt="1"/>
          </p:nvPr>
        </p:nvSpPr>
        <p:spPr>
          <a:xfrm>
            <a:off x="4339916" y="3564234"/>
            <a:ext cx="3922680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Auteur</a:t>
            </a:r>
          </a:p>
        </p:txBody>
      </p:sp>
      <p:pic>
        <p:nvPicPr>
          <p:cNvPr id="16" name="Picture 9" descr="cea_logo_small2.jpg">
            <a:extLst>
              <a:ext uri="{FF2B5EF4-FFF2-40B4-BE49-F238E27FC236}">
                <a16:creationId xmlns:a16="http://schemas.microsoft.com/office/drawing/2014/main" id="{9ACC02E3-8987-4096-B349-1EDE0C3CF6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71818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6" name="Picture 8" descr="fondCEA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80"/>
            <a:ext cx="12192000" cy="5998464"/>
          </a:xfrm>
          <a:prstGeom prst="rect">
            <a:avLst/>
          </a:prstGeom>
        </p:spPr>
      </p:pic>
      <p:sp>
        <p:nvSpPr>
          <p:cNvPr id="16" name="Titre 3"/>
          <p:cNvSpPr txBox="1">
            <a:spLocks/>
          </p:cNvSpPr>
          <p:nvPr userDrawn="1"/>
        </p:nvSpPr>
        <p:spPr>
          <a:xfrm>
            <a:off x="1124368" y="3757134"/>
            <a:ext cx="10480896" cy="350340"/>
          </a:xfrm>
          <a:prstGeom prst="rect">
            <a:avLst/>
          </a:prstGeom>
        </p:spPr>
        <p:txBody>
          <a:bodyPr lIns="127723" tIns="63862" rIns="127723" bIns="63862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700" noProof="0" dirty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8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1124369" y="4461091"/>
            <a:ext cx="8763803" cy="59986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3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Annexes</a:t>
            </a:r>
          </a:p>
        </p:txBody>
      </p:sp>
      <p:sp>
        <p:nvSpPr>
          <p:cNvPr id="19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20" name="Espace réservé du texte 12"/>
          <p:cNvSpPr>
            <a:spLocks noGrp="1"/>
          </p:cNvSpPr>
          <p:nvPr>
            <p:ph type="body" sz="quarter" idx="11" hasCustomPrompt="1"/>
          </p:nvPr>
        </p:nvSpPr>
        <p:spPr>
          <a:xfrm>
            <a:off x="1124369" y="5122103"/>
            <a:ext cx="3922680" cy="309021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3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13 mai 2019</a:t>
            </a:r>
          </a:p>
        </p:txBody>
      </p:sp>
      <p:pic>
        <p:nvPicPr>
          <p:cNvPr id="9" name="Picture 9" descr="cea_logo_small2.jpg">
            <a:extLst>
              <a:ext uri="{FF2B5EF4-FFF2-40B4-BE49-F238E27FC236}">
                <a16:creationId xmlns:a16="http://schemas.microsoft.com/office/drawing/2014/main" id="{E3F4C435-57FD-44D7-87B7-AFBBAF1474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1493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892F4-C2DD-4F08-BE07-2EDA73F0D8DF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5E5A4-F942-4182-AB33-632D0AE77D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64465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892F4-C2DD-4F08-BE07-2EDA73F0D8DF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5E5A4-F942-4182-AB33-632D0AE77D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6510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892F4-C2DD-4F08-BE07-2EDA73F0D8DF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5E5A4-F942-4182-AB33-632D0AE77D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86397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892F4-C2DD-4F08-BE07-2EDA73F0D8DF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5E5A4-F942-4182-AB33-632D0AE77D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64686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892F4-C2DD-4F08-BE07-2EDA73F0D8DF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5E5A4-F942-4182-AB33-632D0AE77D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4623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ueil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" y="597121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5" name="Picture 8" descr="fondCEA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47" y="-40641"/>
            <a:ext cx="12205547" cy="6011852"/>
          </a:xfrm>
          <a:prstGeom prst="rect">
            <a:avLst/>
          </a:prstGeom>
        </p:spPr>
      </p:pic>
      <p:sp>
        <p:nvSpPr>
          <p:cNvPr id="18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pic>
        <p:nvPicPr>
          <p:cNvPr id="12" name="Picture 18">
            <a:extLst>
              <a:ext uri="{FF2B5EF4-FFF2-40B4-BE49-F238E27FC236}">
                <a16:creationId xmlns:a16="http://schemas.microsoft.com/office/drawing/2014/main" id="{6DD13327-9754-6041-8DD1-933219419DF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1259" y="124153"/>
            <a:ext cx="7931181" cy="2487030"/>
          </a:xfrm>
          <a:prstGeom prst="rect">
            <a:avLst/>
          </a:prstGeom>
        </p:spPr>
      </p:pic>
      <p:sp>
        <p:nvSpPr>
          <p:cNvPr id="14" name="Titre 3"/>
          <p:cNvSpPr txBox="1">
            <a:spLocks/>
          </p:cNvSpPr>
          <p:nvPr userDrawn="1"/>
        </p:nvSpPr>
        <p:spPr>
          <a:xfrm>
            <a:off x="642230" y="2260843"/>
            <a:ext cx="10480896" cy="350340"/>
          </a:xfrm>
          <a:prstGeom prst="rect">
            <a:avLst/>
          </a:prstGeom>
        </p:spPr>
        <p:txBody>
          <a:bodyPr lIns="127723" tIns="63862" rIns="127723" bIns="63862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700" noProof="0" dirty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6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2938920" y="3661263"/>
            <a:ext cx="8763803" cy="59986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3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TITRE À VENIR</a:t>
            </a:r>
          </a:p>
        </p:txBody>
      </p:sp>
      <p:sp>
        <p:nvSpPr>
          <p:cNvPr id="20" name="Espace réservé du texte 12"/>
          <p:cNvSpPr>
            <a:spLocks noGrp="1"/>
          </p:cNvSpPr>
          <p:nvPr>
            <p:ph type="body" sz="quarter" idx="11" hasCustomPrompt="1"/>
          </p:nvPr>
        </p:nvSpPr>
        <p:spPr>
          <a:xfrm>
            <a:off x="2938919" y="4814946"/>
            <a:ext cx="5342635" cy="309021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3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 err="1" smtClean="0"/>
              <a:t>Low</a:t>
            </a:r>
            <a:r>
              <a:rPr lang="fr-FR" noProof="0" dirty="0" smtClean="0"/>
              <a:t> Beta 650 MHz </a:t>
            </a:r>
            <a:r>
              <a:rPr lang="fr-FR" noProof="0" dirty="0" err="1" smtClean="0"/>
              <a:t>Cryomodule</a:t>
            </a:r>
            <a:r>
              <a:rPr lang="fr-FR" noProof="0" dirty="0" smtClean="0"/>
              <a:t> – </a:t>
            </a:r>
            <a:r>
              <a:rPr lang="fr-FR" noProof="0" dirty="0" err="1" smtClean="0"/>
              <a:t>Quality</a:t>
            </a:r>
            <a:r>
              <a:rPr lang="fr-FR" noProof="0" dirty="0" smtClean="0"/>
              <a:t> Workshop– August 2021 </a:t>
            </a:r>
            <a:endParaRPr lang="fr-FR" noProof="0" dirty="0"/>
          </a:p>
        </p:txBody>
      </p:sp>
      <p:sp>
        <p:nvSpPr>
          <p:cNvPr id="21" name="Espace réservé du texte 12"/>
          <p:cNvSpPr>
            <a:spLocks noGrp="1"/>
          </p:cNvSpPr>
          <p:nvPr>
            <p:ph type="body" sz="quarter" idx="13" hasCustomPrompt="1"/>
          </p:nvPr>
        </p:nvSpPr>
        <p:spPr>
          <a:xfrm>
            <a:off x="2938920" y="4348904"/>
            <a:ext cx="3922680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Auteur</a:t>
            </a:r>
          </a:p>
        </p:txBody>
      </p:sp>
      <p:pic>
        <p:nvPicPr>
          <p:cNvPr id="22" name="Picture 9" descr="cea_logo_small2.jpg">
            <a:extLst>
              <a:ext uri="{FF2B5EF4-FFF2-40B4-BE49-F238E27FC236}">
                <a16:creationId xmlns:a16="http://schemas.microsoft.com/office/drawing/2014/main" id="{61A89C60-6BFE-4912-9B9B-D56E846D59B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038" y="364756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  <p:pic>
        <p:nvPicPr>
          <p:cNvPr id="23" name="Picture 11">
            <a:extLst>
              <a:ext uri="{FF2B5EF4-FFF2-40B4-BE49-F238E27FC236}">
                <a16:creationId xmlns:a16="http://schemas.microsoft.com/office/drawing/2014/main" id="{D8087225-E51D-429C-9F0A-B9A919BEAD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550" y="3336375"/>
            <a:ext cx="1942274" cy="101252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20502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892F4-C2DD-4F08-BE07-2EDA73F0D8DF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5E5A4-F942-4182-AB33-632D0AE77D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6294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892F4-C2DD-4F08-BE07-2EDA73F0D8DF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5E5A4-F942-4182-AB33-632D0AE77D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57590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892F4-C2DD-4F08-BE07-2EDA73F0D8DF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5E5A4-F942-4182-AB33-632D0AE77D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07605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892F4-C2DD-4F08-BE07-2EDA73F0D8DF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5E5A4-F942-4182-AB33-632D0AE77D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36221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892F4-C2DD-4F08-BE07-2EDA73F0D8DF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5E5A4-F942-4182-AB33-632D0AE77D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54472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892F4-C2DD-4F08-BE07-2EDA73F0D8DF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5E5A4-F942-4182-AB33-632D0AE77D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46621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57E92-AB75-46CA-8821-F946ACBF7714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36519-DB9A-439A-90A2-0B3851CA02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81766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57E92-AB75-46CA-8821-F946ACBF7714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36519-DB9A-439A-90A2-0B3851CA02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81249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57E92-AB75-46CA-8821-F946ACBF7714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36519-DB9A-439A-90A2-0B3851CA02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72623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57E92-AB75-46CA-8821-F946ACBF7714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36519-DB9A-439A-90A2-0B3851CA02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7669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ccue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" y="597121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6" name="Picture 8" descr="fondCEA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547" y="-40641"/>
            <a:ext cx="12205547" cy="6011852"/>
          </a:xfrm>
          <a:prstGeom prst="rect">
            <a:avLst/>
          </a:prstGeom>
        </p:spPr>
      </p:pic>
      <p:sp>
        <p:nvSpPr>
          <p:cNvPr id="10" name="Titre 3"/>
          <p:cNvSpPr txBox="1">
            <a:spLocks/>
          </p:cNvSpPr>
          <p:nvPr userDrawn="1"/>
        </p:nvSpPr>
        <p:spPr>
          <a:xfrm>
            <a:off x="642230" y="2260843"/>
            <a:ext cx="10480896" cy="350340"/>
          </a:xfrm>
          <a:prstGeom prst="rect">
            <a:avLst/>
          </a:prstGeom>
        </p:spPr>
        <p:txBody>
          <a:bodyPr lIns="127723" tIns="63862" rIns="127723" bIns="63862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700" noProof="0" dirty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1113036" y="6158143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2938920" y="3661263"/>
            <a:ext cx="8763803" cy="59986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3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TITRE À VENIR</a:t>
            </a:r>
          </a:p>
        </p:txBody>
      </p:sp>
      <p:sp>
        <p:nvSpPr>
          <p:cNvPr id="18" name="Espace réservé du texte 12"/>
          <p:cNvSpPr>
            <a:spLocks noGrp="1"/>
          </p:cNvSpPr>
          <p:nvPr>
            <p:ph type="body" sz="quarter" idx="11" hasCustomPrompt="1"/>
          </p:nvPr>
        </p:nvSpPr>
        <p:spPr>
          <a:xfrm>
            <a:off x="2938919" y="4814946"/>
            <a:ext cx="5342635" cy="309021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3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 err="1" smtClean="0"/>
              <a:t>Low</a:t>
            </a:r>
            <a:r>
              <a:rPr lang="fr-FR" noProof="0" dirty="0" smtClean="0"/>
              <a:t> Beta 650 MHz Cryomodule – </a:t>
            </a:r>
            <a:r>
              <a:rPr lang="fr-FR" noProof="0" dirty="0" err="1" smtClean="0"/>
              <a:t>Quality</a:t>
            </a:r>
            <a:r>
              <a:rPr lang="fr-FR" noProof="0" dirty="0" smtClean="0"/>
              <a:t> Workshop– August 2021 </a:t>
            </a:r>
            <a:endParaRPr lang="fr-FR" noProof="0" dirty="0"/>
          </a:p>
        </p:txBody>
      </p:sp>
      <p:sp>
        <p:nvSpPr>
          <p:cNvPr id="9" name="Espace réservé du texte 12"/>
          <p:cNvSpPr>
            <a:spLocks noGrp="1"/>
          </p:cNvSpPr>
          <p:nvPr>
            <p:ph type="body" sz="quarter" idx="12" hasCustomPrompt="1"/>
          </p:nvPr>
        </p:nvSpPr>
        <p:spPr>
          <a:xfrm>
            <a:off x="2938920" y="4348904"/>
            <a:ext cx="3922680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Auteur</a:t>
            </a:r>
          </a:p>
        </p:txBody>
      </p:sp>
      <p:pic>
        <p:nvPicPr>
          <p:cNvPr id="12" name="Picture 9" descr="cea_logo_small2.jpg">
            <a:extLst>
              <a:ext uri="{FF2B5EF4-FFF2-40B4-BE49-F238E27FC236}">
                <a16:creationId xmlns:a16="http://schemas.microsoft.com/office/drawing/2014/main" id="{61A89C60-6BFE-4912-9B9B-D56E846D59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038" y="364756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  <p:pic>
        <p:nvPicPr>
          <p:cNvPr id="14" name="Picture 18">
            <a:extLst>
              <a:ext uri="{FF2B5EF4-FFF2-40B4-BE49-F238E27FC236}">
                <a16:creationId xmlns:a16="http://schemas.microsoft.com/office/drawing/2014/main" id="{6DD13327-9754-6041-8DD1-933219419DF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1259" y="124153"/>
            <a:ext cx="7931181" cy="2487030"/>
          </a:xfrm>
          <a:prstGeom prst="rect">
            <a:avLst/>
          </a:prstGeom>
        </p:spPr>
      </p:pic>
      <p:pic>
        <p:nvPicPr>
          <p:cNvPr id="15" name="Picture 11">
            <a:extLst>
              <a:ext uri="{FF2B5EF4-FFF2-40B4-BE49-F238E27FC236}">
                <a16:creationId xmlns:a16="http://schemas.microsoft.com/office/drawing/2014/main" id="{D8087225-E51D-429C-9F0A-B9A919BEAD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550" y="3336375"/>
            <a:ext cx="1942274" cy="101252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717889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57E92-AB75-46CA-8821-F946ACBF7714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36519-DB9A-439A-90A2-0B3851CA02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09217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57E92-AB75-46CA-8821-F946ACBF7714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36519-DB9A-439A-90A2-0B3851CA02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13257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57E92-AB75-46CA-8821-F946ACBF7714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36519-DB9A-439A-90A2-0B3851CA02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97624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57E92-AB75-46CA-8821-F946ACBF7714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36519-DB9A-439A-90A2-0B3851CA02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65044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57E92-AB75-46CA-8821-F946ACBF7714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36519-DB9A-439A-90A2-0B3851CA02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59663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57E92-AB75-46CA-8821-F946ACBF7714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36519-DB9A-439A-90A2-0B3851CA02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71100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57E92-AB75-46CA-8821-F946ACBF7714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36519-DB9A-439A-90A2-0B3851CA02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51674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80B2D-ABD8-4A95-B56C-FB9FA7BFF36B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6911-1DE5-46C9-8E79-E7FF7F38EE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68743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80B2D-ABD8-4A95-B56C-FB9FA7BFF36B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6911-1DE5-46C9-8E79-E7FF7F38EE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45426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80B2D-ABD8-4A95-B56C-FB9FA7BFF36B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6911-1DE5-46C9-8E79-E7FF7F38EE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4579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3368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80B2D-ABD8-4A95-B56C-FB9FA7BFF36B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6911-1DE5-46C9-8E79-E7FF7F38EE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19975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80B2D-ABD8-4A95-B56C-FB9FA7BFF36B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6911-1DE5-46C9-8E79-E7FF7F38EE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4665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80B2D-ABD8-4A95-B56C-FB9FA7BFF36B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6911-1DE5-46C9-8E79-E7FF7F38EE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1767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80B2D-ABD8-4A95-B56C-FB9FA7BFF36B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6911-1DE5-46C9-8E79-E7FF7F38EE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19128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80B2D-ABD8-4A95-B56C-FB9FA7BFF36B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6911-1DE5-46C9-8E79-E7FF7F38EE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97815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80B2D-ABD8-4A95-B56C-FB9FA7BFF36B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6911-1DE5-46C9-8E79-E7FF7F38EE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17304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80B2D-ABD8-4A95-B56C-FB9FA7BFF36B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6911-1DE5-46C9-8E79-E7FF7F38EE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95027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80B2D-ABD8-4A95-B56C-FB9FA7BFF36B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6911-1DE5-46C9-8E79-E7FF7F38EE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39926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2940-F8DC-48BC-9D59-1AA0E91A1013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A5F1A-B157-4468-9622-F50B69FF68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62545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2940-F8DC-48BC-9D59-1AA0E91A1013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A5F1A-B157-4468-9622-F50B69FF68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8751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titre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1" descr="fondCEA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412"/>
            <a:ext cx="12192000" cy="5998464"/>
          </a:xfrm>
          <a:prstGeom prst="rect">
            <a:avLst/>
          </a:prstGeom>
        </p:spPr>
      </p:pic>
      <p:sp>
        <p:nvSpPr>
          <p:cNvPr id="6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1127570" y="4801465"/>
            <a:ext cx="2139247" cy="249299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6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1422400" y="473604"/>
            <a:ext cx="4673600" cy="138264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52864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2940-F8DC-48BC-9D59-1AA0E91A1013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A5F1A-B157-4468-9622-F50B69FF68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31123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2940-F8DC-48BC-9D59-1AA0E91A1013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A5F1A-B157-4468-9622-F50B69FF68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52137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2940-F8DC-48BC-9D59-1AA0E91A1013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A5F1A-B157-4468-9622-F50B69FF68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11272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2940-F8DC-48BC-9D59-1AA0E91A1013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A5F1A-B157-4468-9622-F50B69FF68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16355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2940-F8DC-48BC-9D59-1AA0E91A1013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A5F1A-B157-4468-9622-F50B69FF68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92488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2940-F8DC-48BC-9D59-1AA0E91A1013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A5F1A-B157-4468-9622-F50B69FF68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120197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2940-F8DC-48BC-9D59-1AA0E91A1013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A5F1A-B157-4468-9622-F50B69FF68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024987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2940-F8DC-48BC-9D59-1AA0E91A1013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A5F1A-B157-4468-9622-F50B69FF68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55572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2940-F8DC-48BC-9D59-1AA0E91A1013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A5F1A-B157-4468-9622-F50B69FF68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30955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DAE99-4A83-44A6-BAA8-F3B724F490F5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EA0DD-3171-4886-80BD-4E8C759CFD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9637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 avec cham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A0520F-F2B4-4144-B2A0-D31492DE5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90C283F-3F6C-463B-B6FF-C5A1120E75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EA0235D1-1CA4-4813-8F9E-8EA6F5F924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8065"/>
            <a:ext cx="12192000" cy="5808504"/>
          </a:xfrm>
          <a:prstGeom prst="rect">
            <a:avLst/>
          </a:prstGeom>
        </p:spPr>
      </p:pic>
      <p:sp>
        <p:nvSpPr>
          <p:cNvPr id="27" name="Titre 4">
            <a:extLst>
              <a:ext uri="{FF2B5EF4-FFF2-40B4-BE49-F238E27FC236}">
                <a16:creationId xmlns:a16="http://schemas.microsoft.com/office/drawing/2014/main" id="{9EB6429C-6B7C-4EE1-B9DC-E41E0338FCE4}"/>
              </a:ext>
            </a:extLst>
          </p:cNvPr>
          <p:cNvSpPr txBox="1">
            <a:spLocks/>
          </p:cNvSpPr>
          <p:nvPr userDrawn="1"/>
        </p:nvSpPr>
        <p:spPr>
          <a:xfrm>
            <a:off x="6096001" y="2824703"/>
            <a:ext cx="4933951" cy="119856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733" b="1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00B39465-DFB6-4F0B-AD93-34B67A43F556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75259" y="1835212"/>
            <a:ext cx="2029261" cy="1950713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05215E8A-C584-469C-8777-F84DF88AD45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2336050" y="1835213"/>
            <a:ext cx="1971551" cy="1184082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33" name="Espace réservé pour une image  32">
            <a:extLst>
              <a:ext uri="{FF2B5EF4-FFF2-40B4-BE49-F238E27FC236}">
                <a16:creationId xmlns:a16="http://schemas.microsoft.com/office/drawing/2014/main" id="{F295F236-0258-44BD-A085-BC26E990060E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446232" y="1835151"/>
            <a:ext cx="1571453" cy="1280980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35" name="Espace réservé pour une image  34">
            <a:extLst>
              <a:ext uri="{FF2B5EF4-FFF2-40B4-BE49-F238E27FC236}">
                <a16:creationId xmlns:a16="http://schemas.microsoft.com/office/drawing/2014/main" id="{10F23775-F583-446B-ADBA-A32E31D6D2FB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4437705" y="3298825"/>
            <a:ext cx="1579355" cy="1138108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37" name="Espace réservé pour une image  36">
            <a:extLst>
              <a:ext uri="{FF2B5EF4-FFF2-40B4-BE49-F238E27FC236}">
                <a16:creationId xmlns:a16="http://schemas.microsoft.com/office/drawing/2014/main" id="{CBB53359-B79D-4793-A0BA-531D16C92DB5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2343153" y="3201989"/>
            <a:ext cx="1955921" cy="583936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39" name="Espace réservé pour une image  38">
            <a:extLst>
              <a:ext uri="{FF2B5EF4-FFF2-40B4-BE49-F238E27FC236}">
                <a16:creationId xmlns:a16="http://schemas.microsoft.com/office/drawing/2014/main" id="{7629CC81-1DE8-42E7-8943-496B487C7A15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175684" y="3968620"/>
            <a:ext cx="2023533" cy="517922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41" name="Espace réservé pour une image  40">
            <a:extLst>
              <a:ext uri="{FF2B5EF4-FFF2-40B4-BE49-F238E27FC236}">
                <a16:creationId xmlns:a16="http://schemas.microsoft.com/office/drawing/2014/main" id="{3D9A0616-6187-42B8-A49C-5704495AFA0F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175684" y="4673601"/>
            <a:ext cx="2023533" cy="517922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3" name="Espace réservé pour une image  42">
            <a:extLst>
              <a:ext uri="{FF2B5EF4-FFF2-40B4-BE49-F238E27FC236}">
                <a16:creationId xmlns:a16="http://schemas.microsoft.com/office/drawing/2014/main" id="{10BA3FEF-381F-4AA8-9215-136F5361141D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2336049" y="3968619"/>
            <a:ext cx="1955800" cy="1222904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5" name="Espace réservé pour une image  44">
            <a:extLst>
              <a:ext uri="{FF2B5EF4-FFF2-40B4-BE49-F238E27FC236}">
                <a16:creationId xmlns:a16="http://schemas.microsoft.com/office/drawing/2014/main" id="{8FD27BC5-345B-4477-941A-3575E8185B4F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4425952" y="4619627"/>
            <a:ext cx="1591733" cy="571896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542955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DAE99-4A83-44A6-BAA8-F3B724F490F5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EA0DD-3171-4886-80BD-4E8C759CFD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125468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DAE99-4A83-44A6-BAA8-F3B724F490F5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EA0DD-3171-4886-80BD-4E8C759CFD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390108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DAE99-4A83-44A6-BAA8-F3B724F490F5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EA0DD-3171-4886-80BD-4E8C759CFD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44581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DAE99-4A83-44A6-BAA8-F3B724F490F5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EA0DD-3171-4886-80BD-4E8C759CFD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340109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DAE99-4A83-44A6-BAA8-F3B724F490F5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EA0DD-3171-4886-80BD-4E8C759CFD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1419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DAE99-4A83-44A6-BAA8-F3B724F490F5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EA0DD-3171-4886-80BD-4E8C759CFD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98127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DAE99-4A83-44A6-BAA8-F3B724F490F5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EA0DD-3171-4886-80BD-4E8C759CFD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26698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DAE99-4A83-44A6-BAA8-F3B724F490F5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EA0DD-3171-4886-80BD-4E8C759CFD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478723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DAE99-4A83-44A6-BAA8-F3B724F490F5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EA0DD-3171-4886-80BD-4E8C759CFD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022296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DAE99-4A83-44A6-BAA8-F3B724F490F5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EA0DD-3171-4886-80BD-4E8C759CFD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542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éfaut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baseline="0"/>
            </a:lvl1pPr>
          </a:lstStyle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881099" y="1630412"/>
            <a:ext cx="10515600" cy="1236967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 marL="1676370" indent="-23948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/>
            </a:lvl4pPr>
            <a:lvl5pPr marL="2155332" indent="-23948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fr-FR" noProof="0" smtClean="0"/>
              <a:t>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881100" y="1067647"/>
            <a:ext cx="10565835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fr-FR" noProof="0" dirty="0"/>
              <a:t>Texte simple de la diapositive</a:t>
            </a:r>
          </a:p>
        </p:txBody>
      </p:sp>
      <p:pic>
        <p:nvPicPr>
          <p:cNvPr id="6" name="Picture 11">
            <a:extLst>
              <a:ext uri="{FF2B5EF4-FFF2-40B4-BE49-F238E27FC236}">
                <a16:creationId xmlns:a16="http://schemas.microsoft.com/office/drawing/2014/main" id="{D8087225-E51D-429C-9F0A-B9A919BEAD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50685" y="3721"/>
            <a:ext cx="1406235" cy="7330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394451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ueil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" y="597121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5" name="Picture 8" descr="fondCEA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47" y="-40641"/>
            <a:ext cx="12205547" cy="6011852"/>
          </a:xfrm>
          <a:prstGeom prst="rect">
            <a:avLst/>
          </a:prstGeom>
        </p:spPr>
      </p:pic>
      <p:sp>
        <p:nvSpPr>
          <p:cNvPr id="15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1124369" y="4461091"/>
            <a:ext cx="8763803" cy="59986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3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TITRE À VENIR</a:t>
            </a:r>
          </a:p>
        </p:txBody>
      </p:sp>
      <p:sp>
        <p:nvSpPr>
          <p:cNvPr id="17" name="Titre 3"/>
          <p:cNvSpPr txBox="1">
            <a:spLocks/>
          </p:cNvSpPr>
          <p:nvPr userDrawn="1"/>
        </p:nvSpPr>
        <p:spPr>
          <a:xfrm>
            <a:off x="1124368" y="3757134"/>
            <a:ext cx="10480896" cy="350340"/>
          </a:xfrm>
          <a:prstGeom prst="rect">
            <a:avLst/>
          </a:prstGeom>
        </p:spPr>
        <p:txBody>
          <a:bodyPr lIns="127723" tIns="63862" rIns="127723" bIns="63862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700" noProof="0" dirty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8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9" name="Espace réservé du texte 12"/>
          <p:cNvSpPr>
            <a:spLocks noGrp="1"/>
          </p:cNvSpPr>
          <p:nvPr>
            <p:ph type="body" sz="quarter" idx="12" hasCustomPrompt="1"/>
          </p:nvPr>
        </p:nvSpPr>
        <p:spPr>
          <a:xfrm>
            <a:off x="1124369" y="5122103"/>
            <a:ext cx="3922680" cy="309021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300" b="0">
                <a:solidFill>
                  <a:schemeClr val="bg1"/>
                </a:solidFill>
              </a:defRPr>
            </a:lvl1pPr>
          </a:lstStyle>
          <a:p>
            <a:pPr lvl="0"/>
            <a:fld id="{B5559CBA-976B-4265-9B41-694881203DBF}" type="datetime4">
              <a:rPr lang="fr-FR" noProof="0" smtClean="0"/>
              <a:t>20 mai 2019</a:t>
            </a:fld>
            <a:endParaRPr lang="fr-FR" noProof="0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6829779" y="1143001"/>
            <a:ext cx="3668184" cy="163194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texte 12"/>
          <p:cNvSpPr>
            <a:spLocks noGrp="1"/>
          </p:cNvSpPr>
          <p:nvPr>
            <p:ph type="body" sz="quarter" idx="14" hasCustomPrompt="1"/>
          </p:nvPr>
        </p:nvSpPr>
        <p:spPr>
          <a:xfrm>
            <a:off x="1113036" y="5469234"/>
            <a:ext cx="3922680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Auteur</a:t>
            </a:r>
          </a:p>
        </p:txBody>
      </p:sp>
      <p:pic>
        <p:nvPicPr>
          <p:cNvPr id="11" name="Picture 9" descr="cea_logo_small2.jpg">
            <a:extLst>
              <a:ext uri="{FF2B5EF4-FFF2-40B4-BE49-F238E27FC236}">
                <a16:creationId xmlns:a16="http://schemas.microsoft.com/office/drawing/2014/main" id="{2FD105EA-94EE-46C1-B868-95A7A374C9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95852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titre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1" descr="fondCEA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412"/>
            <a:ext cx="12192000" cy="5998464"/>
          </a:xfrm>
          <a:prstGeom prst="rect">
            <a:avLst/>
          </a:prstGeom>
        </p:spPr>
      </p:pic>
      <p:sp>
        <p:nvSpPr>
          <p:cNvPr id="6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1127570" y="4801465"/>
            <a:ext cx="2139247" cy="249299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6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1422400" y="473604"/>
            <a:ext cx="4673600" cy="138264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67390856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éfaut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baseline="0"/>
            </a:lvl1pPr>
          </a:lstStyle>
          <a:p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881099" y="1630412"/>
            <a:ext cx="10515600" cy="1236967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 marL="1676370" indent="-23948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/>
            </a:lvl4pPr>
            <a:lvl5pPr marL="2155332" indent="-23948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fr-FR" noProof="0" dirty="0"/>
              <a:t>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881100" y="1067647"/>
            <a:ext cx="10565835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fr-FR" noProof="0" dirty="0"/>
              <a:t>Texte simple de la diapositive</a:t>
            </a:r>
          </a:p>
        </p:txBody>
      </p:sp>
    </p:spTree>
    <p:extLst>
      <p:ext uri="{BB962C8B-B14F-4D97-AF65-F5344CB8AC3E}">
        <p14:creationId xmlns:p14="http://schemas.microsoft.com/office/powerpoint/2010/main" val="32348982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 avec champ phot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DD946C-1F13-4F67-B8D1-64EF5CF71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C37902D-B358-44BD-9A3B-CD8E2882EA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87ADA7C-03B8-49D0-A935-DE3625BD6F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8065"/>
            <a:ext cx="12192000" cy="5808504"/>
          </a:xfrm>
          <a:prstGeom prst="rect">
            <a:avLst/>
          </a:prstGeom>
        </p:spPr>
      </p:pic>
      <p:sp>
        <p:nvSpPr>
          <p:cNvPr id="15" name="Titre 4">
            <a:extLst>
              <a:ext uri="{FF2B5EF4-FFF2-40B4-BE49-F238E27FC236}">
                <a16:creationId xmlns:a16="http://schemas.microsoft.com/office/drawing/2014/main" id="{72E9C4E7-2BF2-4AB8-9707-825FA5757113}"/>
              </a:ext>
            </a:extLst>
          </p:cNvPr>
          <p:cNvSpPr txBox="1">
            <a:spLocks/>
          </p:cNvSpPr>
          <p:nvPr userDrawn="1"/>
        </p:nvSpPr>
        <p:spPr>
          <a:xfrm>
            <a:off x="6096001" y="2824703"/>
            <a:ext cx="4933951" cy="119856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733" b="1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9" name="Espace réservé du contenu 18">
            <a:extLst>
              <a:ext uri="{FF2B5EF4-FFF2-40B4-BE49-F238E27FC236}">
                <a16:creationId xmlns:a16="http://schemas.microsoft.com/office/drawing/2014/main" id="{E6D00721-9CE1-4CF1-AD6A-47E2B8CCCC4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5684" y="1835150"/>
            <a:ext cx="5842000" cy="138264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9003873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gris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nd_ppt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218"/>
            <a:ext cx="12192000" cy="6021547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1127570" y="4801465"/>
            <a:ext cx="2139247" cy="249299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984189" y="617538"/>
            <a:ext cx="5317067" cy="138264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84655431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ueil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" y="597121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5" name="Picture 8" descr="fondCEA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47" y="-40641"/>
            <a:ext cx="12205547" cy="6011852"/>
          </a:xfrm>
          <a:prstGeom prst="rect">
            <a:avLst/>
          </a:prstGeom>
        </p:spPr>
      </p:pic>
      <p:sp>
        <p:nvSpPr>
          <p:cNvPr id="15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1124369" y="4461091"/>
            <a:ext cx="8763803" cy="59986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3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TITRE À VENIR</a:t>
            </a:r>
          </a:p>
        </p:txBody>
      </p:sp>
      <p:sp>
        <p:nvSpPr>
          <p:cNvPr id="17" name="Titre 3"/>
          <p:cNvSpPr txBox="1">
            <a:spLocks/>
          </p:cNvSpPr>
          <p:nvPr userDrawn="1"/>
        </p:nvSpPr>
        <p:spPr>
          <a:xfrm>
            <a:off x="1124368" y="3757134"/>
            <a:ext cx="10480896" cy="350340"/>
          </a:xfrm>
          <a:prstGeom prst="rect">
            <a:avLst/>
          </a:prstGeom>
        </p:spPr>
        <p:txBody>
          <a:bodyPr lIns="127723" tIns="63862" rIns="127723" bIns="63862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700" noProof="0" dirty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8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9" name="Espace réservé du texte 12"/>
          <p:cNvSpPr>
            <a:spLocks noGrp="1"/>
          </p:cNvSpPr>
          <p:nvPr>
            <p:ph type="body" sz="quarter" idx="12" hasCustomPrompt="1"/>
          </p:nvPr>
        </p:nvSpPr>
        <p:spPr>
          <a:xfrm>
            <a:off x="1124369" y="5122103"/>
            <a:ext cx="3922680" cy="309021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300" b="0">
                <a:solidFill>
                  <a:schemeClr val="bg1"/>
                </a:solidFill>
              </a:defRPr>
            </a:lvl1pPr>
          </a:lstStyle>
          <a:p>
            <a:pPr lvl="0"/>
            <a:fld id="{B5559CBA-976B-4265-9B41-694881203DBF}" type="datetime4">
              <a:rPr lang="fr-FR" noProof="0" smtClean="0"/>
              <a:t>20 mai 2019</a:t>
            </a:fld>
            <a:endParaRPr lang="fr-FR" noProof="0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6829779" y="1143001"/>
            <a:ext cx="3668184" cy="163194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texte 12"/>
          <p:cNvSpPr>
            <a:spLocks noGrp="1"/>
          </p:cNvSpPr>
          <p:nvPr>
            <p:ph type="body" sz="quarter" idx="14" hasCustomPrompt="1"/>
          </p:nvPr>
        </p:nvSpPr>
        <p:spPr>
          <a:xfrm>
            <a:off x="1113036" y="5469234"/>
            <a:ext cx="3922680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Auteur</a:t>
            </a:r>
          </a:p>
        </p:txBody>
      </p:sp>
      <p:pic>
        <p:nvPicPr>
          <p:cNvPr id="11" name="Picture 9" descr="cea_logo_small2.jpg">
            <a:extLst>
              <a:ext uri="{FF2B5EF4-FFF2-40B4-BE49-F238E27FC236}">
                <a16:creationId xmlns:a16="http://schemas.microsoft.com/office/drawing/2014/main" id="{EAA2C111-6F79-47B2-B9C7-2600B24884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7839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titre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1" descr="fondCEA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412"/>
            <a:ext cx="12192000" cy="5998464"/>
          </a:xfrm>
          <a:prstGeom prst="rect">
            <a:avLst/>
          </a:prstGeom>
        </p:spPr>
      </p:pic>
      <p:sp>
        <p:nvSpPr>
          <p:cNvPr id="6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1127570" y="4801465"/>
            <a:ext cx="2139247" cy="249299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6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1422400" y="473604"/>
            <a:ext cx="4673600" cy="138264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90667925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éfaut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baseline="0"/>
            </a:lvl1pPr>
          </a:lstStyle>
          <a:p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881099" y="1630412"/>
            <a:ext cx="10515600" cy="1236967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 marL="1676370" indent="-23948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/>
            </a:lvl4pPr>
            <a:lvl5pPr marL="2155332" indent="-23948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fr-FR" noProof="0" dirty="0"/>
              <a:t>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881100" y="1067647"/>
            <a:ext cx="10565835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fr-FR" noProof="0" dirty="0"/>
              <a:t>Texte simple de la diapositive</a:t>
            </a:r>
          </a:p>
        </p:txBody>
      </p:sp>
    </p:spTree>
    <p:extLst>
      <p:ext uri="{BB962C8B-B14F-4D97-AF65-F5344CB8AC3E}">
        <p14:creationId xmlns:p14="http://schemas.microsoft.com/office/powerpoint/2010/main" val="142796439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 avec champ phot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DD946C-1F13-4F67-B8D1-64EF5CF71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C37902D-B358-44BD-9A3B-CD8E2882EA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87ADA7C-03B8-49D0-A935-DE3625BD6F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8065"/>
            <a:ext cx="12192000" cy="5808504"/>
          </a:xfrm>
          <a:prstGeom prst="rect">
            <a:avLst/>
          </a:prstGeom>
        </p:spPr>
      </p:pic>
      <p:sp>
        <p:nvSpPr>
          <p:cNvPr id="15" name="Titre 4">
            <a:extLst>
              <a:ext uri="{FF2B5EF4-FFF2-40B4-BE49-F238E27FC236}">
                <a16:creationId xmlns:a16="http://schemas.microsoft.com/office/drawing/2014/main" id="{72E9C4E7-2BF2-4AB8-9707-825FA5757113}"/>
              </a:ext>
            </a:extLst>
          </p:cNvPr>
          <p:cNvSpPr txBox="1">
            <a:spLocks/>
          </p:cNvSpPr>
          <p:nvPr userDrawn="1"/>
        </p:nvSpPr>
        <p:spPr>
          <a:xfrm>
            <a:off x="6096001" y="2824703"/>
            <a:ext cx="4933951" cy="119856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733" b="1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9" name="Espace réservé du contenu 18">
            <a:extLst>
              <a:ext uri="{FF2B5EF4-FFF2-40B4-BE49-F238E27FC236}">
                <a16:creationId xmlns:a16="http://schemas.microsoft.com/office/drawing/2014/main" id="{E6D00721-9CE1-4CF1-AD6A-47E2B8CCCC4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5684" y="1835150"/>
            <a:ext cx="5842000" cy="138264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54843302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gris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nd_ppt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218"/>
            <a:ext cx="12192000" cy="6021547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1127570" y="4801465"/>
            <a:ext cx="2139247" cy="249299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984189" y="617538"/>
            <a:ext cx="5317067" cy="138264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24134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éfaut avec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baseline="0"/>
            </a:lvl1pPr>
          </a:lstStyle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881100" y="1067647"/>
            <a:ext cx="10565835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fr-FR" noProof="0" dirty="0"/>
              <a:t>Texte simple de la diapositive</a:t>
            </a:r>
          </a:p>
        </p:txBody>
      </p:sp>
    </p:spTree>
    <p:extLst>
      <p:ext uri="{BB962C8B-B14F-4D97-AF65-F5344CB8AC3E}">
        <p14:creationId xmlns:p14="http://schemas.microsoft.com/office/powerpoint/2010/main" val="1776974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 avec champ phot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DD946C-1F13-4F67-B8D1-64EF5CF71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C37902D-B358-44BD-9A3B-CD8E2882EA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87ADA7C-03B8-49D0-A935-DE3625BD6F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8065"/>
            <a:ext cx="12192000" cy="5808504"/>
          </a:xfrm>
          <a:prstGeom prst="rect">
            <a:avLst/>
          </a:prstGeom>
        </p:spPr>
      </p:pic>
      <p:sp>
        <p:nvSpPr>
          <p:cNvPr id="15" name="Titre 4">
            <a:extLst>
              <a:ext uri="{FF2B5EF4-FFF2-40B4-BE49-F238E27FC236}">
                <a16:creationId xmlns:a16="http://schemas.microsoft.com/office/drawing/2014/main" id="{72E9C4E7-2BF2-4AB8-9707-825FA5757113}"/>
              </a:ext>
            </a:extLst>
          </p:cNvPr>
          <p:cNvSpPr txBox="1">
            <a:spLocks/>
          </p:cNvSpPr>
          <p:nvPr userDrawn="1"/>
        </p:nvSpPr>
        <p:spPr>
          <a:xfrm>
            <a:off x="6096001" y="2824703"/>
            <a:ext cx="4933951" cy="119856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733" b="1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9" name="Espace réservé du contenu 18">
            <a:extLst>
              <a:ext uri="{FF2B5EF4-FFF2-40B4-BE49-F238E27FC236}">
                <a16:creationId xmlns:a16="http://schemas.microsoft.com/office/drawing/2014/main" id="{E6D00721-9CE1-4CF1-AD6A-47E2B8CCCC4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54000" y="1600805"/>
            <a:ext cx="5842000" cy="138264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8385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2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3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7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3" y="1293436"/>
            <a:ext cx="10515600" cy="1382648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625818"/>
            <a:ext cx="12192000" cy="2340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3" y="-25706"/>
            <a:ext cx="12191999" cy="7919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10898035" y="6627317"/>
            <a:ext cx="1293967" cy="235568"/>
          </a:xfrm>
          <a:prstGeom prst="rect">
            <a:avLst/>
          </a:prstGeom>
          <a:solidFill>
            <a:srgbClr val="B1151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1288" y="-25707"/>
            <a:ext cx="1293967" cy="783772"/>
          </a:xfrm>
          <a:prstGeom prst="rect">
            <a:avLst/>
          </a:prstGeom>
          <a:solidFill>
            <a:srgbClr val="BC141C"/>
          </a:solidFill>
          <a:ln>
            <a:solidFill>
              <a:srgbClr val="BC141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>
              <a:solidFill>
                <a:schemeClr val="accent1"/>
              </a:solidFill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157188" y="6665909"/>
            <a:ext cx="837259" cy="153888"/>
          </a:xfrm>
          <a:prstGeom prst="rect">
            <a:avLst/>
          </a:prstGeom>
        </p:spPr>
        <p:txBody>
          <a:bodyPr lIns="72000" tIns="0" rIns="72000" bIns="0">
            <a:spAutoFit/>
          </a:bodyPr>
          <a:lstStyle>
            <a:lvl1pPr>
              <a:defRPr/>
            </a:lvl1pPr>
          </a:lstStyle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476588" y="196179"/>
            <a:ext cx="5860499" cy="379192"/>
          </a:xfrm>
          <a:prstGeom prst="rect">
            <a:avLst/>
          </a:prstGeom>
        </p:spPr>
        <p:txBody>
          <a:bodyPr vert="horz" wrap="square" lIns="127723" tIns="50285" rIns="127723" bIns="50285" rtlCol="0" anchor="ctr">
            <a:sp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5" name="Espace réservé du texte 12"/>
          <p:cNvSpPr txBox="1">
            <a:spLocks/>
          </p:cNvSpPr>
          <p:nvPr userDrawn="1"/>
        </p:nvSpPr>
        <p:spPr>
          <a:xfrm>
            <a:off x="8791538" y="6666682"/>
            <a:ext cx="2111537" cy="152349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900" b="0" kern="12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1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30th August 2021</a:t>
            </a:r>
            <a:endParaRPr lang="fr-FR" sz="11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8869" y="6635131"/>
            <a:ext cx="5509931" cy="195438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/>
          <a:p>
            <a:pPr>
              <a:lnSpc>
                <a:spcPct val="140000"/>
              </a:lnSpc>
            </a:pPr>
            <a:r>
              <a:rPr lang="fr-FR" sz="1000" kern="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Commissariat à l’énergie atomique et aux énergies alternatives</a:t>
            </a:r>
          </a:p>
        </p:txBody>
      </p:sp>
      <p:sp>
        <p:nvSpPr>
          <p:cNvPr id="5" name="ZoneTexte 4"/>
          <p:cNvSpPr txBox="1"/>
          <p:nvPr userDrawn="1"/>
        </p:nvSpPr>
        <p:spPr>
          <a:xfrm>
            <a:off x="5044500" y="6665909"/>
            <a:ext cx="2103000" cy="169277"/>
          </a:xfrm>
          <a:prstGeom prst="rect">
            <a:avLst/>
          </a:prstGeom>
          <a:noFill/>
        </p:spPr>
        <p:txBody>
          <a:bodyPr wrap="square" lIns="72000" tIns="0" rIns="72000" bIns="0" rtlCol="0">
            <a:spAutoFit/>
          </a:bodyPr>
          <a:lstStyle/>
          <a:p>
            <a:r>
              <a:rPr lang="en-US" sz="1100" noProof="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Claire</a:t>
            </a:r>
            <a:r>
              <a:rPr lang="en-US" sz="1100" baseline="0" noProof="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SIMON – Quality Workshop</a:t>
            </a:r>
            <a:endParaRPr lang="en-US" sz="1100" noProof="0" dirty="0">
              <a:solidFill>
                <a:schemeClr val="tx1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4" name="Picture 9" descr="cea_logo_small2.jpg">
            <a:extLst>
              <a:ext uri="{FF2B5EF4-FFF2-40B4-BE49-F238E27FC236}">
                <a16:creationId xmlns:a16="http://schemas.microsoft.com/office/drawing/2014/main" id="{E3A1A842-E559-4871-963A-CC87460B1B69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14" y="54881"/>
            <a:ext cx="753461" cy="615016"/>
          </a:xfrm>
          <a:prstGeom prst="rect">
            <a:avLst/>
          </a:prstGeom>
        </p:spPr>
      </p:pic>
      <p:pic>
        <p:nvPicPr>
          <p:cNvPr id="13" name="Picture 11">
            <a:extLst>
              <a:ext uri="{FF2B5EF4-FFF2-40B4-BE49-F238E27FC236}">
                <a16:creationId xmlns:a16="http://schemas.microsoft.com/office/drawing/2014/main" id="{D8087225-E51D-429C-9F0A-B9A919BEAD38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0650685" y="3721"/>
            <a:ext cx="1406235" cy="7330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32843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704" r:id="rId2"/>
    <p:sldLayoutId id="2147483733" r:id="rId3"/>
    <p:sldLayoutId id="2147483758" r:id="rId4"/>
    <p:sldLayoutId id="2147483705" r:id="rId5"/>
    <p:sldLayoutId id="2147483710" r:id="rId6"/>
    <p:sldLayoutId id="2147483706" r:id="rId7"/>
    <p:sldLayoutId id="2147483709" r:id="rId8"/>
    <p:sldLayoutId id="2147483711" r:id="rId9"/>
    <p:sldLayoutId id="2147483708" r:id="rId10"/>
    <p:sldLayoutId id="2147483707" r:id="rId11"/>
    <p:sldLayoutId id="2147483732" r:id="rId12"/>
    <p:sldLayoutId id="2147483701" r:id="rId13"/>
    <p:sldLayoutId id="2147483702" r:id="rId14"/>
  </p:sldLayoutIdLst>
  <p:hf hdr="0"/>
  <p:txStyles>
    <p:titleStyle>
      <a:lvl1pPr marL="0" algn="l" defTabSz="957925" rtl="0" eaLnBrk="1" latinLnBrk="0" hangingPunct="1">
        <a:lnSpc>
          <a:spcPct val="80000"/>
        </a:lnSpc>
        <a:spcBef>
          <a:spcPct val="0"/>
        </a:spcBef>
        <a:buNone/>
        <a:defRPr lang="fr-FR" sz="2200" b="1" kern="1200" cap="none" baseline="0" dirty="0">
          <a:solidFill>
            <a:schemeClr val="bg2">
              <a:lumMod val="50000"/>
            </a:schemeClr>
          </a:solidFill>
          <a:latin typeface="Calibri"/>
          <a:ea typeface="+mj-ea"/>
          <a:cs typeface="+mj-cs"/>
        </a:defRPr>
      </a:lvl1pPr>
    </p:titleStyle>
    <p:bodyStyle>
      <a:lvl1pPr marL="239481" indent="-239481" algn="l" defTabSz="957925" rtl="0" eaLnBrk="1" latinLnBrk="0" hangingPunct="1">
        <a:lnSpc>
          <a:spcPct val="90000"/>
        </a:lnSpc>
        <a:spcBef>
          <a:spcPts val="1048"/>
        </a:spcBef>
        <a:buClr>
          <a:srgbClr val="548235"/>
        </a:buClr>
        <a:buSzPct val="80000"/>
        <a:buFont typeface="Wingdings 3" panose="05040102010807070707" pitchFamily="18" charset="2"/>
        <a:buChar char="u"/>
        <a:defRPr sz="1800" b="1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1pPr>
      <a:lvl2pPr marL="718444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6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2pPr>
      <a:lvl3pPr marL="1197407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4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3pPr>
      <a:lvl4pPr marL="1676370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2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4pPr>
      <a:lvl5pPr marL="2155332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2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5pPr>
      <a:lvl6pPr marL="2634295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13258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92220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71183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63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925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888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851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814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776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739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702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892F4-C2DD-4F08-BE07-2EDA73F0D8DF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5E5A4-F942-4182-AB33-632D0AE77D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1262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57E92-AB75-46CA-8821-F946ACBF7714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36519-DB9A-439A-90A2-0B3851CA02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2194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80B2D-ABD8-4A95-B56C-FB9FA7BFF36B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F6911-1DE5-46C9-8E79-E7FF7F38EE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8389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72940-F8DC-48BC-9D59-1AA0E91A1013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A5F1A-B157-4468-9622-F50B69FF68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9481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DAE99-4A83-44A6-BAA8-F3B724F490F5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EA0DD-3171-4886-80BD-4E8C759CFD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3994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3" y="1293436"/>
            <a:ext cx="10515600" cy="1382648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625818"/>
            <a:ext cx="12192000" cy="2340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3" y="-25706"/>
            <a:ext cx="12191999" cy="7919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10898035" y="6627317"/>
            <a:ext cx="1293967" cy="235568"/>
          </a:xfrm>
          <a:prstGeom prst="rect">
            <a:avLst/>
          </a:prstGeom>
          <a:solidFill>
            <a:srgbClr val="B1151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1288" y="-25707"/>
            <a:ext cx="1293967" cy="783772"/>
          </a:xfrm>
          <a:prstGeom prst="rect">
            <a:avLst/>
          </a:prstGeom>
          <a:solidFill>
            <a:srgbClr val="BC141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>
              <a:solidFill>
                <a:schemeClr val="accent1"/>
              </a:solidFill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157188" y="6665909"/>
            <a:ext cx="837259" cy="153888"/>
          </a:xfrm>
          <a:prstGeom prst="rect">
            <a:avLst/>
          </a:prstGeom>
        </p:spPr>
        <p:txBody>
          <a:bodyPr lIns="72000" tIns="0" rIns="72000" bIns="0">
            <a:spAutoFit/>
          </a:bodyPr>
          <a:lstStyle>
            <a:lvl1pPr>
              <a:defRPr/>
            </a:lvl1pPr>
          </a:lstStyle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476588" y="196179"/>
            <a:ext cx="5860499" cy="379192"/>
          </a:xfrm>
          <a:prstGeom prst="rect">
            <a:avLst/>
          </a:prstGeom>
        </p:spPr>
        <p:txBody>
          <a:bodyPr vert="horz" wrap="square" lIns="127723" tIns="50285" rIns="127723" bIns="50285" rtlCol="0" anchor="ctr">
            <a:sp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5" name="Espace réservé du texte 12"/>
          <p:cNvSpPr txBox="1">
            <a:spLocks/>
          </p:cNvSpPr>
          <p:nvPr userDrawn="1"/>
        </p:nvSpPr>
        <p:spPr>
          <a:xfrm>
            <a:off x="8791538" y="6666682"/>
            <a:ext cx="2111537" cy="152349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900" b="0" kern="12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77F22B5-7D27-43F2-84DD-15A13BA901E0}" type="datetime4">
              <a:rPr lang="fr-FR" sz="110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30 août 2021</a:t>
            </a:fld>
            <a:endParaRPr lang="fr-FR" sz="11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8869" y="6635131"/>
            <a:ext cx="5509931" cy="195438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/>
          <a:p>
            <a:pPr>
              <a:lnSpc>
                <a:spcPct val="140000"/>
              </a:lnSpc>
            </a:pPr>
            <a:r>
              <a:rPr lang="fr-FR" sz="1000" kern="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Commissariat à l’énergie atomique et aux énergies alternatives</a:t>
            </a:r>
          </a:p>
        </p:txBody>
      </p:sp>
      <p:sp>
        <p:nvSpPr>
          <p:cNvPr id="5" name="ZoneTexte 4"/>
          <p:cNvSpPr txBox="1"/>
          <p:nvPr userDrawn="1"/>
        </p:nvSpPr>
        <p:spPr>
          <a:xfrm>
            <a:off x="6615288" y="6658218"/>
            <a:ext cx="541348" cy="169277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fr-FR" sz="1100" dirty="0">
                <a:latin typeface="Calibri" panose="020F0502020204030204" pitchFamily="34" charset="0"/>
              </a:rPr>
              <a:t>Auteur</a:t>
            </a:r>
          </a:p>
        </p:txBody>
      </p:sp>
      <p:pic>
        <p:nvPicPr>
          <p:cNvPr id="14" name="Picture 9" descr="cea_logo_small2.jpg">
            <a:extLst>
              <a:ext uri="{FF2B5EF4-FFF2-40B4-BE49-F238E27FC236}">
                <a16:creationId xmlns:a16="http://schemas.microsoft.com/office/drawing/2014/main" id="{D93EF9F4-AE34-49DC-97D0-FAD9D8820AC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14" y="54881"/>
            <a:ext cx="753461" cy="61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460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9" r:id="rId3"/>
    <p:sldLayoutId id="2147483717" r:id="rId4"/>
    <p:sldLayoutId id="2147483718" r:id="rId5"/>
  </p:sldLayoutIdLst>
  <p:hf hdr="0"/>
  <p:txStyles>
    <p:titleStyle>
      <a:lvl1pPr marL="0" algn="l" defTabSz="957925" rtl="0" eaLnBrk="1" latinLnBrk="0" hangingPunct="1">
        <a:lnSpc>
          <a:spcPct val="80000"/>
        </a:lnSpc>
        <a:spcBef>
          <a:spcPct val="0"/>
        </a:spcBef>
        <a:buNone/>
        <a:defRPr lang="fr-FR" sz="2200" b="1" kern="1200" cap="none" baseline="0" dirty="0">
          <a:solidFill>
            <a:schemeClr val="bg2">
              <a:lumMod val="50000"/>
            </a:schemeClr>
          </a:solidFill>
          <a:latin typeface="Calibri"/>
          <a:ea typeface="+mj-ea"/>
          <a:cs typeface="+mj-cs"/>
        </a:defRPr>
      </a:lvl1pPr>
    </p:titleStyle>
    <p:bodyStyle>
      <a:lvl1pPr marL="239481" indent="-239481" algn="l" defTabSz="957925" rtl="0" eaLnBrk="1" latinLnBrk="0" hangingPunct="1">
        <a:lnSpc>
          <a:spcPct val="90000"/>
        </a:lnSpc>
        <a:spcBef>
          <a:spcPts val="1048"/>
        </a:spcBef>
        <a:buClr>
          <a:srgbClr val="548235"/>
        </a:buClr>
        <a:buSzPct val="80000"/>
        <a:buFont typeface="Wingdings 3" panose="05040102010807070707" pitchFamily="18" charset="2"/>
        <a:buChar char="u"/>
        <a:defRPr sz="1800" b="1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1pPr>
      <a:lvl2pPr marL="718444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6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2pPr>
      <a:lvl3pPr marL="1197407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4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3pPr>
      <a:lvl4pPr marL="1676370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2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4pPr>
      <a:lvl5pPr marL="2155332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2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5pPr>
      <a:lvl6pPr marL="2634295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13258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92220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71183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63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925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888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851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814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776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739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702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3" y="1293436"/>
            <a:ext cx="10515600" cy="1382648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625818"/>
            <a:ext cx="12192000" cy="2340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3" y="-25706"/>
            <a:ext cx="12191999" cy="7919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10898035" y="6627317"/>
            <a:ext cx="1293967" cy="235568"/>
          </a:xfrm>
          <a:prstGeom prst="rect">
            <a:avLst/>
          </a:prstGeom>
          <a:solidFill>
            <a:srgbClr val="B1151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1288" y="-25707"/>
            <a:ext cx="1293967" cy="783772"/>
          </a:xfrm>
          <a:prstGeom prst="rect">
            <a:avLst/>
          </a:prstGeom>
          <a:solidFill>
            <a:srgbClr val="BC141C"/>
          </a:solidFill>
          <a:ln>
            <a:solidFill>
              <a:srgbClr val="BC141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>
              <a:solidFill>
                <a:schemeClr val="accent1"/>
              </a:solidFill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157188" y="6665909"/>
            <a:ext cx="837259" cy="153888"/>
          </a:xfrm>
          <a:prstGeom prst="rect">
            <a:avLst/>
          </a:prstGeom>
        </p:spPr>
        <p:txBody>
          <a:bodyPr lIns="72000" tIns="0" rIns="72000" bIns="0">
            <a:spAutoFit/>
          </a:bodyPr>
          <a:lstStyle>
            <a:lvl1pPr>
              <a:defRPr/>
            </a:lvl1pPr>
          </a:lstStyle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476588" y="196179"/>
            <a:ext cx="5860499" cy="379192"/>
          </a:xfrm>
          <a:prstGeom prst="rect">
            <a:avLst/>
          </a:prstGeom>
        </p:spPr>
        <p:txBody>
          <a:bodyPr vert="horz" wrap="square" lIns="127723" tIns="50285" rIns="127723" bIns="50285" rtlCol="0" anchor="ctr">
            <a:sp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5" name="Espace réservé du texte 12"/>
          <p:cNvSpPr txBox="1">
            <a:spLocks/>
          </p:cNvSpPr>
          <p:nvPr userDrawn="1"/>
        </p:nvSpPr>
        <p:spPr>
          <a:xfrm>
            <a:off x="8791538" y="6666682"/>
            <a:ext cx="2111537" cy="152349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900" b="0" kern="12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77F22B5-7D27-43F2-84DD-15A13BA901E0}" type="datetime4">
              <a:rPr lang="fr-FR" sz="110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30 août 2021</a:t>
            </a:fld>
            <a:endParaRPr lang="fr-FR" sz="11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8869" y="6635131"/>
            <a:ext cx="5509931" cy="195438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/>
          <a:p>
            <a:pPr>
              <a:lnSpc>
                <a:spcPct val="140000"/>
              </a:lnSpc>
            </a:pPr>
            <a:r>
              <a:rPr lang="fr-FR" sz="1000" kern="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Commissariat à l’énergie atomique et aux énergies alternatives</a:t>
            </a:r>
          </a:p>
        </p:txBody>
      </p:sp>
      <p:sp>
        <p:nvSpPr>
          <p:cNvPr id="5" name="ZoneTexte 4"/>
          <p:cNvSpPr txBox="1"/>
          <p:nvPr userDrawn="1"/>
        </p:nvSpPr>
        <p:spPr>
          <a:xfrm>
            <a:off x="6615288" y="6658218"/>
            <a:ext cx="541348" cy="169277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fr-FR" sz="1100" dirty="0">
                <a:latin typeface="Calibri" panose="020F0502020204030204" pitchFamily="34" charset="0"/>
              </a:rPr>
              <a:t>Auteur</a:t>
            </a:r>
          </a:p>
        </p:txBody>
      </p:sp>
      <p:pic>
        <p:nvPicPr>
          <p:cNvPr id="14" name="Picture 9" descr="cea_logo_small2.jpg">
            <a:extLst>
              <a:ext uri="{FF2B5EF4-FFF2-40B4-BE49-F238E27FC236}">
                <a16:creationId xmlns:a16="http://schemas.microsoft.com/office/drawing/2014/main" id="{4F291D3A-8C0C-4FFD-BCAB-01B375405E0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14" y="54881"/>
            <a:ext cx="753461" cy="61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765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31" r:id="rId3"/>
    <p:sldLayoutId id="2147483729" r:id="rId4"/>
    <p:sldLayoutId id="2147483730" r:id="rId5"/>
  </p:sldLayoutIdLst>
  <p:hf hdr="0"/>
  <p:txStyles>
    <p:titleStyle>
      <a:lvl1pPr marL="0" algn="l" defTabSz="957925" rtl="0" eaLnBrk="1" latinLnBrk="0" hangingPunct="1">
        <a:lnSpc>
          <a:spcPct val="80000"/>
        </a:lnSpc>
        <a:spcBef>
          <a:spcPct val="0"/>
        </a:spcBef>
        <a:buNone/>
        <a:defRPr lang="fr-FR" sz="2200" b="1" kern="1200" cap="none" baseline="0" dirty="0">
          <a:solidFill>
            <a:schemeClr val="bg2">
              <a:lumMod val="50000"/>
            </a:schemeClr>
          </a:solidFill>
          <a:latin typeface="Calibri"/>
          <a:ea typeface="+mj-ea"/>
          <a:cs typeface="+mj-cs"/>
        </a:defRPr>
      </a:lvl1pPr>
    </p:titleStyle>
    <p:bodyStyle>
      <a:lvl1pPr marL="239481" indent="-239481" algn="l" defTabSz="957925" rtl="0" eaLnBrk="1" latinLnBrk="0" hangingPunct="1">
        <a:lnSpc>
          <a:spcPct val="90000"/>
        </a:lnSpc>
        <a:spcBef>
          <a:spcPts val="1048"/>
        </a:spcBef>
        <a:buClr>
          <a:srgbClr val="548235"/>
        </a:buClr>
        <a:buSzPct val="80000"/>
        <a:buFont typeface="Wingdings 3" panose="05040102010807070707" pitchFamily="18" charset="2"/>
        <a:buChar char="u"/>
        <a:defRPr sz="1800" b="1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1pPr>
      <a:lvl2pPr marL="718444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6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2pPr>
      <a:lvl3pPr marL="1197407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4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3pPr>
      <a:lvl4pPr marL="1676370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2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4pPr>
      <a:lvl5pPr marL="2155332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2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5pPr>
      <a:lvl6pPr marL="2634295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13258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92220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71183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63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925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888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851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814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776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739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702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2938919" y="3315562"/>
            <a:ext cx="9085440" cy="1032808"/>
          </a:xfrm>
        </p:spPr>
        <p:txBody>
          <a:bodyPr/>
          <a:lstStyle/>
          <a:p>
            <a:r>
              <a:rPr lang="fr-FR" sz="2800" dirty="0" smtClean="0"/>
              <a:t>Partner Parts Handling &amp; </a:t>
            </a:r>
            <a:r>
              <a:rPr lang="fr-FR" sz="2800" dirty="0" err="1" smtClean="0"/>
              <a:t>Cryomodule</a:t>
            </a:r>
            <a:r>
              <a:rPr lang="fr-FR" sz="2800" dirty="0" smtClean="0"/>
              <a:t> </a:t>
            </a:r>
            <a:r>
              <a:rPr lang="fr-FR" sz="2800" dirty="0" err="1" smtClean="0"/>
              <a:t>Acceptance</a:t>
            </a:r>
            <a:endParaRPr lang="fr-FR" sz="2800" dirty="0"/>
          </a:p>
          <a:p>
            <a:endParaRPr lang="fr-FR" sz="28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2938920" y="4348904"/>
            <a:ext cx="3922680" cy="378270"/>
          </a:xfrm>
        </p:spPr>
        <p:txBody>
          <a:bodyPr/>
          <a:lstStyle/>
          <a:p>
            <a:r>
              <a:rPr lang="fr-FR" dirty="0" smtClean="0"/>
              <a:t>Claire SIMON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01079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173" y="1719783"/>
            <a:ext cx="2900994" cy="3330394"/>
          </a:xfrm>
          <a:prstGeom prst="rect">
            <a:avLst/>
          </a:prstGeom>
        </p:spPr>
      </p:pic>
      <p:sp>
        <p:nvSpPr>
          <p:cNvPr id="18" name="Titre 17"/>
          <p:cNvSpPr>
            <a:spLocks noGrp="1"/>
          </p:cNvSpPr>
          <p:nvPr>
            <p:ph type="title"/>
          </p:nvPr>
        </p:nvSpPr>
        <p:spPr>
          <a:xfrm>
            <a:off x="1476588" y="158348"/>
            <a:ext cx="5860499" cy="454854"/>
          </a:xfrm>
        </p:spPr>
        <p:txBody>
          <a:bodyPr/>
          <a:lstStyle/>
          <a:p>
            <a:r>
              <a:rPr lang="fr-FR" sz="2800" dirty="0" smtClean="0"/>
              <a:t>CEA Scope of </a:t>
            </a:r>
            <a:r>
              <a:rPr lang="fr-FR" sz="2800" dirty="0" err="1" smtClean="0"/>
              <a:t>Work</a:t>
            </a:r>
            <a:endParaRPr lang="fr-FR" sz="28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341827" y="823016"/>
            <a:ext cx="11350820" cy="498303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dirty="0" smtClean="0"/>
              <a:t>The CEA Scope </a:t>
            </a:r>
            <a:r>
              <a:rPr lang="en-US" sz="2400" dirty="0"/>
              <a:t>of </a:t>
            </a:r>
            <a:r>
              <a:rPr lang="en-US" sz="2400" dirty="0" smtClean="0"/>
              <a:t>Work includes: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2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Espace réservé du contenu 4"/>
          <p:cNvSpPr txBox="1">
            <a:spLocks/>
          </p:cNvSpPr>
          <p:nvPr/>
        </p:nvSpPr>
        <p:spPr>
          <a:xfrm>
            <a:off x="341827" y="1719783"/>
            <a:ext cx="9191279" cy="3791512"/>
          </a:xfrm>
          <a:prstGeom prst="rect">
            <a:avLst/>
          </a:prstGeom>
        </p:spPr>
        <p:txBody>
          <a:bodyPr vert="horz" wrap="square" lIns="127723" tIns="63862" rIns="127723" bIns="63862" rtlCol="0">
            <a:spAutoFit/>
          </a:bodyPr>
          <a:lstStyle>
            <a:lvl1pPr marL="239481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SzPct val="80000"/>
              <a:buFont typeface="Wingdings 3" panose="05040102010807070707" pitchFamily="18" charset="2"/>
              <a:buChar char="u"/>
              <a:defRPr sz="1800" b="1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18444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97407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76370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155332" indent="-239481" algn="l" defTabSz="957925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634295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3258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222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1183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the design of the LB650 </a:t>
            </a:r>
            <a:r>
              <a:rPr lang="en-GB" sz="2000" dirty="0" err="1" smtClean="0"/>
              <a:t>cryomodules</a:t>
            </a:r>
            <a:r>
              <a:rPr lang="en-GB" sz="2000" dirty="0" smtClean="0"/>
              <a:t> (1 pre-production + 9 production)</a:t>
            </a:r>
            <a:endParaRPr lang="fr-FR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the procurement of </a:t>
            </a:r>
            <a:r>
              <a:rPr lang="en-GB" sz="2000" dirty="0" err="1" smtClean="0"/>
              <a:t>cryomodule</a:t>
            </a:r>
            <a:r>
              <a:rPr lang="en-GB" sz="2000" dirty="0" smtClean="0"/>
              <a:t> components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the assembly of the LB650 </a:t>
            </a:r>
            <a:r>
              <a:rPr lang="en-GB" sz="2000" dirty="0" err="1" smtClean="0"/>
              <a:t>cryomodules</a:t>
            </a:r>
            <a:r>
              <a:rPr lang="en-GB" sz="2000" dirty="0" smtClean="0"/>
              <a:t> (1+9), including all necessary tooling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the RF tests of the LB650 </a:t>
            </a:r>
            <a:r>
              <a:rPr lang="en-GB" sz="2000" dirty="0" err="1" smtClean="0"/>
              <a:t>cryomodules</a:t>
            </a:r>
            <a:r>
              <a:rPr lang="en-GB" sz="2000" dirty="0" smtClean="0"/>
              <a:t> (1+9), including cryogenics and RF equipment</a:t>
            </a:r>
            <a:endParaRPr lang="fr-FR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the system acceptance reviews of the </a:t>
            </a:r>
            <a:r>
              <a:rPr lang="en-GB" sz="2000" dirty="0"/>
              <a:t>LB650 </a:t>
            </a:r>
            <a:r>
              <a:rPr lang="en-GB" sz="2000" dirty="0" err="1"/>
              <a:t>cryomodules</a:t>
            </a:r>
            <a:r>
              <a:rPr lang="en-GB" sz="2000" dirty="0"/>
              <a:t> (1+9)</a:t>
            </a:r>
            <a:endParaRPr lang="fr-FR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the licensing </a:t>
            </a:r>
            <a:r>
              <a:rPr lang="en-GB" sz="2000" dirty="0"/>
              <a:t>of the LB650 </a:t>
            </a:r>
            <a:r>
              <a:rPr lang="en-GB" sz="2000" dirty="0" err="1"/>
              <a:t>cryomodules</a:t>
            </a:r>
            <a:r>
              <a:rPr lang="en-GB" sz="2000" dirty="0"/>
              <a:t> (1+9) </a:t>
            </a:r>
            <a:endParaRPr lang="en-GB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the design of the LB transport frame, fabrication of 2 units, and road tests</a:t>
            </a:r>
            <a:endParaRPr lang="fr-FR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the disassembly (warm couplers, cryogenic cap) and preparation of LB650 </a:t>
            </a:r>
            <a:r>
              <a:rPr lang="en-GB" sz="2000" dirty="0" err="1" smtClean="0"/>
              <a:t>cryomodules</a:t>
            </a:r>
            <a:r>
              <a:rPr lang="en-GB" sz="2000" dirty="0" smtClean="0"/>
              <a:t> for shipment.</a:t>
            </a:r>
          </a:p>
          <a:p>
            <a:pPr marL="457200" lvl="1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926739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7"/>
          <p:cNvSpPr>
            <a:spLocks noGrp="1"/>
          </p:cNvSpPr>
          <p:nvPr>
            <p:ph type="title"/>
          </p:nvPr>
        </p:nvSpPr>
        <p:spPr>
          <a:xfrm>
            <a:off x="1476588" y="158348"/>
            <a:ext cx="5860499" cy="454854"/>
          </a:xfrm>
        </p:spPr>
        <p:txBody>
          <a:bodyPr/>
          <a:lstStyle/>
          <a:p>
            <a:r>
              <a:rPr lang="fr-FR" sz="2800" dirty="0" smtClean="0"/>
              <a:t>CEA Scope of </a:t>
            </a:r>
            <a:r>
              <a:rPr lang="fr-FR" sz="2800" dirty="0" err="1" smtClean="0"/>
              <a:t>Work</a:t>
            </a:r>
            <a:endParaRPr lang="fr-FR" sz="2800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3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11448" y="871654"/>
            <a:ext cx="8574186" cy="560739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The </a:t>
            </a:r>
            <a:r>
              <a:rPr lang="en-GB" dirty="0" err="1"/>
              <a:t>cryomodule</a:t>
            </a:r>
            <a:r>
              <a:rPr lang="en-GB" dirty="0"/>
              <a:t> components procured by CEA include:</a:t>
            </a:r>
            <a:endParaRPr lang="fr-FR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the inter-cavity bellows and cold-warm beam line transitions</a:t>
            </a:r>
            <a:endParaRPr lang="fr-FR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the hardware, fasteners and gaskets for string assembly</a:t>
            </a:r>
            <a:endParaRPr lang="fr-FR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the strong-backs, cavity posts and supports, and C-blocks</a:t>
            </a:r>
            <a:endParaRPr lang="fr-FR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the cold and warm magnetic shields</a:t>
            </a:r>
            <a:endParaRPr lang="fr-FR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the 50 K thermal shields</a:t>
            </a:r>
            <a:endParaRPr lang="fr-FR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The 2K, 5K and 50 K Helium circuit pipes and bellows</a:t>
            </a:r>
            <a:endParaRPr lang="fr-FR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the superinsulation blankets</a:t>
            </a:r>
            <a:endParaRPr lang="fr-FR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the vacuum vessels</a:t>
            </a:r>
            <a:endParaRPr lang="fr-FR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t</a:t>
            </a:r>
            <a:r>
              <a:rPr lang="en-GB" dirty="0" smtClean="0"/>
              <a:t>he </a:t>
            </a:r>
            <a:r>
              <a:rPr lang="en-GB" dirty="0"/>
              <a:t>hardware, fasteners and seals for module </a:t>
            </a:r>
            <a:r>
              <a:rPr lang="en-GB" dirty="0" smtClean="0"/>
              <a:t>assembly</a:t>
            </a:r>
          </a:p>
          <a:p>
            <a:pPr lvl="1">
              <a:buFont typeface="Arial" panose="020B0604020202020204" pitchFamily="34" charset="0"/>
              <a:buChar char="•"/>
            </a:pPr>
            <a:endParaRPr lang="fr-FR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The </a:t>
            </a:r>
            <a:r>
              <a:rPr lang="en-GB" dirty="0" err="1"/>
              <a:t>cryomodule</a:t>
            </a:r>
            <a:r>
              <a:rPr lang="en-GB" dirty="0"/>
              <a:t> components provided by Fermilab include:</a:t>
            </a:r>
            <a:endParaRPr lang="fr-FR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the RF cavities equipped with their Helium jacket including bi-metallic transition and di-phasic tee, and their pick-up antenna</a:t>
            </a:r>
            <a:endParaRPr lang="fr-FR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the RF couplers equipped with their vacuum gauge and electron pick-ups</a:t>
            </a:r>
            <a:endParaRPr lang="fr-FR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the beamline gate valves</a:t>
            </a:r>
            <a:endParaRPr lang="fr-FR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the frequency tuners with step-motor, piezo-mechanisms, electric cables and end-switch</a:t>
            </a:r>
            <a:endParaRPr lang="fr-FR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the RF cables, thermal sensors, and pick-up cables</a:t>
            </a:r>
            <a:endParaRPr lang="fr-FR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the instrumentation flanges equipped with connectors</a:t>
            </a:r>
            <a:endParaRPr lang="fr-FR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the alignment instrumentation such as HBCAM tool kit, HBCAM optical target </a:t>
            </a:r>
            <a:r>
              <a:rPr lang="en-GB" dirty="0" smtClean="0"/>
              <a:t>subassemblies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the cryogenics equipment such as valves, heat exchangers, bayonets, Helium guards and relief stack </a:t>
            </a:r>
            <a:r>
              <a:rPr lang="en-GB" dirty="0" smtClean="0"/>
              <a:t>columns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615" y="871654"/>
            <a:ext cx="3018832" cy="346567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54496" y="4303232"/>
            <a:ext cx="3237504" cy="209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7457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7"/>
          <p:cNvSpPr>
            <a:spLocks noGrp="1"/>
          </p:cNvSpPr>
          <p:nvPr>
            <p:ph type="title"/>
          </p:nvPr>
        </p:nvSpPr>
        <p:spPr>
          <a:xfrm>
            <a:off x="1476588" y="158348"/>
            <a:ext cx="5860499" cy="454854"/>
          </a:xfrm>
        </p:spPr>
        <p:txBody>
          <a:bodyPr/>
          <a:lstStyle/>
          <a:p>
            <a:r>
              <a:rPr lang="en-US" sz="2800" dirty="0" smtClean="0"/>
              <a:t>Responsibilities and Logistics</a:t>
            </a:r>
            <a:endParaRPr lang="en-US" sz="2800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4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60550" y="4936499"/>
            <a:ext cx="11482999" cy="1637076"/>
          </a:xfrm>
        </p:spPr>
        <p:txBody>
          <a:bodyPr/>
          <a:lstStyle/>
          <a:p>
            <a:r>
              <a:rPr lang="en-US" sz="2000" dirty="0"/>
              <a:t>Responsibilities </a:t>
            </a:r>
            <a:r>
              <a:rPr lang="en-US" sz="2000" dirty="0" smtClean="0"/>
              <a:t>need to be </a:t>
            </a:r>
            <a:r>
              <a:rPr lang="en-US" sz="2000" dirty="0"/>
              <a:t>clearly defined</a:t>
            </a:r>
          </a:p>
          <a:p>
            <a:r>
              <a:rPr lang="en-US" sz="2000" dirty="0"/>
              <a:t>Hand-off </a:t>
            </a:r>
            <a:r>
              <a:rPr lang="en-US" sz="2000" dirty="0" smtClean="0"/>
              <a:t>of components only </a:t>
            </a:r>
            <a:r>
              <a:rPr lang="en-US" sz="2000" dirty="0"/>
              <a:t>after Acceptance Tests </a:t>
            </a:r>
          </a:p>
          <a:p>
            <a:r>
              <a:rPr lang="en-US" sz="2000" dirty="0" smtClean="0"/>
              <a:t>CEA </a:t>
            </a:r>
            <a:r>
              <a:rPr lang="en-US" sz="2000" dirty="0"/>
              <a:t>responsible for </a:t>
            </a:r>
            <a:r>
              <a:rPr lang="en-US" sz="2000" dirty="0" err="1"/>
              <a:t>cryomodule</a:t>
            </a:r>
            <a:r>
              <a:rPr lang="en-US" sz="2000" dirty="0"/>
              <a:t> assembly utilizing </a:t>
            </a:r>
            <a:r>
              <a:rPr lang="en-US" sz="2000" dirty="0" smtClean="0"/>
              <a:t>components </a:t>
            </a:r>
            <a:r>
              <a:rPr lang="en-US" sz="2000" dirty="0"/>
              <a:t>from </a:t>
            </a:r>
            <a:r>
              <a:rPr lang="en-US" sz="2000" dirty="0" smtClean="0"/>
              <a:t>different partners but components always property of </a:t>
            </a:r>
            <a:r>
              <a:rPr lang="en-US" sz="2000" dirty="0" err="1" smtClean="0"/>
              <a:t>Fermilab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56" y="810677"/>
            <a:ext cx="11356988" cy="3961740"/>
          </a:xfrm>
          <a:prstGeom prst="rect">
            <a:avLst/>
          </a:prstGeom>
        </p:spPr>
      </p:pic>
      <p:cxnSp>
        <p:nvCxnSpPr>
          <p:cNvPr id="5" name="Connecteur droit avec flèche 4"/>
          <p:cNvCxnSpPr/>
          <p:nvPr/>
        </p:nvCxnSpPr>
        <p:spPr>
          <a:xfrm flipH="1">
            <a:off x="1002082" y="2542784"/>
            <a:ext cx="8830850" cy="1014608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9018740" y="1895881"/>
            <a:ext cx="1728592" cy="523220"/>
          </a:xfrm>
          <a:prstGeom prst="rect">
            <a:avLst/>
          </a:prstGeom>
          <a:solidFill>
            <a:schemeClr val="accent4">
              <a:lumMod val="20000"/>
              <a:lumOff val="80000"/>
              <a:alpha val="7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err="1" smtClean="0"/>
              <a:t>Cryomodule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assembly</a:t>
            </a:r>
            <a:r>
              <a:rPr lang="fr-FR" sz="1400" b="1" dirty="0" smtClean="0"/>
              <a:t> + RF tests</a:t>
            </a:r>
            <a:endParaRPr lang="fr-FR" sz="14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515654" y="3674103"/>
            <a:ext cx="1728592" cy="523220"/>
          </a:xfrm>
          <a:prstGeom prst="rect">
            <a:avLst/>
          </a:prstGeom>
          <a:solidFill>
            <a:schemeClr val="accent2">
              <a:lumMod val="20000"/>
              <a:lumOff val="80000"/>
              <a:alpha val="7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err="1" smtClean="0"/>
              <a:t>Cryomodule</a:t>
            </a:r>
            <a:r>
              <a:rPr lang="fr-FR" sz="1400" b="1" dirty="0" smtClean="0"/>
              <a:t> tests + installation</a:t>
            </a:r>
            <a:endParaRPr lang="fr-FR" sz="14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10290132" y="2960711"/>
            <a:ext cx="972856" cy="307777"/>
          </a:xfrm>
          <a:prstGeom prst="rect">
            <a:avLst/>
          </a:prstGeom>
          <a:solidFill>
            <a:schemeClr val="accent2">
              <a:lumMod val="20000"/>
              <a:lumOff val="80000"/>
              <a:alpha val="7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err="1" smtClean="0"/>
              <a:t>Cavities</a:t>
            </a:r>
            <a:endParaRPr lang="fr-FR" sz="1400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515654" y="2653959"/>
            <a:ext cx="1728592" cy="738664"/>
          </a:xfrm>
          <a:prstGeom prst="rect">
            <a:avLst/>
          </a:prstGeom>
          <a:solidFill>
            <a:schemeClr val="accent2">
              <a:lumMod val="20000"/>
              <a:lumOff val="80000"/>
              <a:alpha val="7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Components </a:t>
            </a:r>
            <a:r>
              <a:rPr lang="fr-FR" sz="1400" b="1" dirty="0" err="1" smtClean="0"/>
              <a:t>provided</a:t>
            </a:r>
            <a:r>
              <a:rPr lang="fr-FR" sz="1400" b="1" dirty="0" smtClean="0"/>
              <a:t> by </a:t>
            </a:r>
            <a:r>
              <a:rPr lang="fr-FR" sz="1400" b="1" dirty="0" err="1"/>
              <a:t>F</a:t>
            </a:r>
            <a:r>
              <a:rPr lang="fr-FR" sz="1400" b="1" dirty="0" err="1" smtClean="0"/>
              <a:t>ermilab</a:t>
            </a:r>
            <a:endParaRPr lang="fr-FR" sz="1400" b="1" dirty="0"/>
          </a:p>
        </p:txBody>
      </p:sp>
      <p:cxnSp>
        <p:nvCxnSpPr>
          <p:cNvPr id="14" name="Connecteur droit avec flèche 13"/>
          <p:cNvCxnSpPr/>
          <p:nvPr/>
        </p:nvCxnSpPr>
        <p:spPr>
          <a:xfrm flipH="1" flipV="1">
            <a:off x="9842338" y="2542783"/>
            <a:ext cx="934222" cy="417928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V="1">
            <a:off x="1002082" y="1933459"/>
            <a:ext cx="4644025" cy="1623933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5646107" y="1933458"/>
            <a:ext cx="4186825" cy="609325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323556" y="766057"/>
            <a:ext cx="2244832" cy="307777"/>
          </a:xfrm>
          <a:prstGeom prst="rect">
            <a:avLst/>
          </a:prstGeom>
          <a:solidFill>
            <a:schemeClr val="accent2">
              <a:lumMod val="20000"/>
              <a:lumOff val="80000"/>
              <a:alpha val="7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err="1" smtClean="0"/>
              <a:t>Fermilab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Responsibility</a:t>
            </a:r>
            <a:endParaRPr lang="fr-FR" sz="1400" b="1" dirty="0"/>
          </a:p>
        </p:txBody>
      </p:sp>
      <p:sp>
        <p:nvSpPr>
          <p:cNvPr id="27" name="ZoneTexte 26"/>
          <p:cNvSpPr txBox="1"/>
          <p:nvPr/>
        </p:nvSpPr>
        <p:spPr>
          <a:xfrm>
            <a:off x="323556" y="1063038"/>
            <a:ext cx="2244832" cy="307777"/>
          </a:xfrm>
          <a:prstGeom prst="rect">
            <a:avLst/>
          </a:prstGeom>
          <a:solidFill>
            <a:schemeClr val="accent4">
              <a:lumMod val="20000"/>
              <a:lumOff val="80000"/>
              <a:alpha val="7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CEA </a:t>
            </a:r>
            <a:r>
              <a:rPr lang="fr-FR" sz="1400" b="1" dirty="0" err="1" smtClean="0"/>
              <a:t>Responsibility</a:t>
            </a:r>
            <a:endParaRPr lang="fr-FR" sz="1400" b="1" dirty="0"/>
          </a:p>
        </p:txBody>
      </p:sp>
    </p:spTree>
    <p:extLst>
      <p:ext uri="{BB962C8B-B14F-4D97-AF65-F5344CB8AC3E}">
        <p14:creationId xmlns:p14="http://schemas.microsoft.com/office/powerpoint/2010/main" val="12752400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7"/>
          <p:cNvSpPr>
            <a:spLocks noGrp="1"/>
          </p:cNvSpPr>
          <p:nvPr>
            <p:ph type="title"/>
          </p:nvPr>
        </p:nvSpPr>
        <p:spPr>
          <a:xfrm>
            <a:off x="1476588" y="-9711"/>
            <a:ext cx="9075588" cy="790972"/>
          </a:xfrm>
        </p:spPr>
        <p:txBody>
          <a:bodyPr/>
          <a:lstStyle/>
          <a:p>
            <a:r>
              <a:rPr lang="fr-FR" sz="2800" dirty="0"/>
              <a:t>Partner Parts Handling </a:t>
            </a:r>
            <a:r>
              <a:rPr lang="fr-FR" sz="2800" dirty="0" smtClean="0"/>
              <a:t>- Components </a:t>
            </a:r>
            <a:r>
              <a:rPr lang="fr-FR" sz="2800" dirty="0" err="1" smtClean="0"/>
              <a:t>provided</a:t>
            </a:r>
            <a:r>
              <a:rPr lang="fr-FR" sz="2800" dirty="0" smtClean="0"/>
              <a:t> by </a:t>
            </a:r>
            <a:r>
              <a:rPr lang="fr-FR" sz="2800" dirty="0" err="1" smtClean="0"/>
              <a:t>Fermilab</a:t>
            </a:r>
            <a:r>
              <a:rPr lang="fr-FR" sz="2800" dirty="0" smtClean="0"/>
              <a:t> </a:t>
            </a:r>
            <a:endParaRPr lang="fr-FR" sz="2800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5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Ellipse 2"/>
          <p:cNvSpPr/>
          <p:nvPr/>
        </p:nvSpPr>
        <p:spPr>
          <a:xfrm>
            <a:off x="7340253" y="1319514"/>
            <a:ext cx="1392133" cy="4282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Fermilab</a:t>
            </a:r>
            <a:endParaRPr lang="fr-FR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Ellipse 6"/>
          <p:cNvSpPr/>
          <p:nvPr/>
        </p:nvSpPr>
        <p:spPr>
          <a:xfrm>
            <a:off x="10062445" y="1301121"/>
            <a:ext cx="1392133" cy="4282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CEA</a:t>
            </a:r>
            <a:endParaRPr lang="fr-FR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9380091" y="937549"/>
            <a:ext cx="14078" cy="5388095"/>
          </a:xfrm>
          <a:prstGeom prst="line">
            <a:avLst/>
          </a:prstGeom>
          <a:ln w="38100">
            <a:solidFill>
              <a:schemeClr val="tx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7028258" y="1949515"/>
            <a:ext cx="2043545" cy="338554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Acceptance tests</a:t>
            </a:r>
            <a:endParaRPr lang="en-US" sz="1600" dirty="0"/>
          </a:p>
        </p:txBody>
      </p:sp>
      <p:sp>
        <p:nvSpPr>
          <p:cNvPr id="11" name="ZoneTexte 10"/>
          <p:cNvSpPr txBox="1"/>
          <p:nvPr/>
        </p:nvSpPr>
        <p:spPr>
          <a:xfrm>
            <a:off x="7028258" y="2658018"/>
            <a:ext cx="2043545" cy="830997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Notification to CEA &amp; final documentation sent to CEA</a:t>
            </a:r>
            <a:endParaRPr lang="en-US" sz="1600" dirty="0"/>
          </a:p>
        </p:txBody>
      </p:sp>
      <p:sp>
        <p:nvSpPr>
          <p:cNvPr id="12" name="ZoneTexte 11"/>
          <p:cNvSpPr txBox="1"/>
          <p:nvPr/>
        </p:nvSpPr>
        <p:spPr>
          <a:xfrm>
            <a:off x="7028257" y="3873195"/>
            <a:ext cx="2043545" cy="338554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OK to ship to CEA</a:t>
            </a:r>
            <a:endParaRPr lang="en-US" sz="1600" dirty="0"/>
          </a:p>
        </p:txBody>
      </p:sp>
      <p:sp>
        <p:nvSpPr>
          <p:cNvPr id="13" name="ZoneTexte 12"/>
          <p:cNvSpPr txBox="1"/>
          <p:nvPr/>
        </p:nvSpPr>
        <p:spPr>
          <a:xfrm>
            <a:off x="9922418" y="3632841"/>
            <a:ext cx="2043545" cy="830997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Shipment verification and Incoming inspection report</a:t>
            </a:r>
            <a:endParaRPr lang="en-US" sz="1600" dirty="0"/>
          </a:p>
        </p:txBody>
      </p:sp>
      <p:sp>
        <p:nvSpPr>
          <p:cNvPr id="14" name="ZoneTexte 13"/>
          <p:cNvSpPr txBox="1"/>
          <p:nvPr/>
        </p:nvSpPr>
        <p:spPr>
          <a:xfrm>
            <a:off x="9922417" y="4855369"/>
            <a:ext cx="2043545" cy="830997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Notification to </a:t>
            </a:r>
            <a:r>
              <a:rPr lang="en-US" sz="1600" dirty="0" err="1" smtClean="0"/>
              <a:t>Fermilab</a:t>
            </a:r>
            <a:r>
              <a:rPr lang="en-US" sz="1600" dirty="0" smtClean="0"/>
              <a:t> &amp; ready for integration</a:t>
            </a:r>
            <a:endParaRPr lang="en-US" sz="1600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>
          <a:xfrm>
            <a:off x="312754" y="1127476"/>
            <a:ext cx="6251734" cy="4314733"/>
          </a:xfrm>
        </p:spPr>
        <p:txBody>
          <a:bodyPr/>
          <a:lstStyle/>
          <a:p>
            <a:r>
              <a:rPr lang="en-US" sz="2000" u="sng" dirty="0"/>
              <a:t>Acceptance </a:t>
            </a:r>
            <a:r>
              <a:rPr lang="en-US" sz="2000" u="sng" dirty="0" smtClean="0"/>
              <a:t>Plans </a:t>
            </a:r>
            <a:r>
              <a:rPr lang="en-US" sz="1400" u="sng" dirty="0" smtClean="0"/>
              <a:t>(</a:t>
            </a:r>
            <a:r>
              <a:rPr lang="en-US" sz="1400" u="sng" dirty="0" smtClean="0">
                <a:solidFill>
                  <a:srgbClr val="C00000"/>
                </a:solidFill>
              </a:rPr>
              <a:t>TDB  - </a:t>
            </a:r>
            <a:r>
              <a:rPr lang="en-US" sz="1400" u="sng" dirty="0" err="1" smtClean="0">
                <a:solidFill>
                  <a:srgbClr val="C00000"/>
                </a:solidFill>
              </a:rPr>
              <a:t>EDxxxx</a:t>
            </a:r>
            <a:r>
              <a:rPr lang="en-US" sz="1400" u="sng" dirty="0" smtClean="0">
                <a:solidFill>
                  <a:srgbClr val="C00000"/>
                </a:solidFill>
              </a:rPr>
              <a:t> documents</a:t>
            </a:r>
            <a:r>
              <a:rPr lang="en-US" sz="1400" u="sng" dirty="0" smtClean="0"/>
              <a:t>)</a:t>
            </a:r>
            <a:endParaRPr lang="en-US" sz="1400" u="sng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dirty="0" smtClean="0"/>
              <a:t>Describe </a:t>
            </a:r>
            <a:r>
              <a:rPr lang="en-US" sz="1400" dirty="0"/>
              <a:t>the process for acceptance </a:t>
            </a:r>
            <a:r>
              <a:rPr lang="en-US" sz="1400" b="1" dirty="0"/>
              <a:t>for each </a:t>
            </a:r>
            <a:r>
              <a:rPr lang="en-US" sz="1400" b="1" dirty="0" smtClean="0"/>
              <a:t>component </a:t>
            </a:r>
            <a:r>
              <a:rPr lang="en-US" sz="1400" dirty="0" smtClean="0"/>
              <a:t>between partners and </a:t>
            </a:r>
            <a:r>
              <a:rPr lang="en-US" sz="1400" dirty="0" err="1" smtClean="0"/>
              <a:t>Fermilab</a:t>
            </a:r>
            <a:r>
              <a:rPr lang="en-US" sz="1400" dirty="0" smtClean="0"/>
              <a:t>, </a:t>
            </a:r>
            <a:r>
              <a:rPr lang="en-US" sz="1400" dirty="0"/>
              <a:t>including OK to ship </a:t>
            </a:r>
            <a:r>
              <a:rPr lang="en-US" sz="1400" dirty="0" smtClean="0"/>
              <a:t>to CEA, </a:t>
            </a:r>
            <a:r>
              <a:rPr lang="en-US" sz="1400" dirty="0"/>
              <a:t>and final checks at </a:t>
            </a:r>
            <a:r>
              <a:rPr lang="en-US" sz="1400" dirty="0" smtClean="0"/>
              <a:t>CEA </a:t>
            </a:r>
            <a:r>
              <a:rPr lang="en-US" sz="1400" dirty="0"/>
              <a:t>after </a:t>
            </a:r>
            <a:r>
              <a:rPr lang="en-US" sz="1400" dirty="0" smtClean="0"/>
              <a:t>receiving</a:t>
            </a:r>
          </a:p>
          <a:p>
            <a:pPr lvl="1"/>
            <a:endParaRPr lang="en-US" sz="1400" dirty="0"/>
          </a:p>
          <a:p>
            <a:r>
              <a:rPr lang="en-US" sz="2000" u="sng" dirty="0"/>
              <a:t>Acceptance Criteria </a:t>
            </a:r>
            <a:r>
              <a:rPr lang="en-US" sz="2000" u="sng" dirty="0" smtClean="0"/>
              <a:t>(</a:t>
            </a:r>
            <a:r>
              <a:rPr lang="en-US" sz="2000" u="sng" dirty="0"/>
              <a:t>at FNAL)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dirty="0" smtClean="0"/>
              <a:t>All </a:t>
            </a:r>
            <a:r>
              <a:rPr lang="en-US" sz="1400" dirty="0"/>
              <a:t>requirements from FRS will be verified with a test or a set of measurements during </a:t>
            </a:r>
            <a:r>
              <a:rPr lang="en-US" sz="1400" dirty="0" smtClean="0"/>
              <a:t>production and/or </a:t>
            </a:r>
            <a:r>
              <a:rPr lang="en-US" sz="1400" dirty="0"/>
              <a:t>during final </a:t>
            </a:r>
            <a:r>
              <a:rPr lang="en-US" sz="1400" dirty="0" smtClean="0"/>
              <a:t>tests.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dirty="0" smtClean="0"/>
              <a:t>Component becomes property of </a:t>
            </a:r>
            <a:r>
              <a:rPr lang="en-US" sz="1400" dirty="0" err="1" smtClean="0"/>
              <a:t>Fermilab</a:t>
            </a:r>
            <a:endParaRPr lang="en-US" sz="1400" dirty="0" smtClean="0"/>
          </a:p>
          <a:p>
            <a:pPr lvl="1"/>
            <a:endParaRPr lang="en-US" sz="1400" dirty="0"/>
          </a:p>
          <a:p>
            <a:r>
              <a:rPr lang="en-US" sz="2000" u="sng" dirty="0" smtClean="0"/>
              <a:t>Incoming Inspection report </a:t>
            </a:r>
            <a:r>
              <a:rPr lang="en-US" sz="2000" u="sng" dirty="0"/>
              <a:t>(at </a:t>
            </a:r>
            <a:r>
              <a:rPr lang="en-US" sz="2000" u="sng" dirty="0" smtClean="0"/>
              <a:t>CEA) </a:t>
            </a:r>
            <a:endParaRPr lang="en-US" sz="2000" u="sng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dirty="0" smtClean="0"/>
              <a:t>Series of tests/measurements (visual inspection, Leak tests…) to be carried out at CEA to confirm no damage after shipment</a:t>
            </a:r>
          </a:p>
          <a:p>
            <a:pPr lvl="1"/>
            <a:endParaRPr lang="en-US" sz="1400" dirty="0" smtClean="0"/>
          </a:p>
          <a:p>
            <a:r>
              <a:rPr lang="en-US" sz="2000" dirty="0" smtClean="0"/>
              <a:t>Incoming inspection report by CEA</a:t>
            </a:r>
            <a:endParaRPr lang="en-US" sz="20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dirty="0" smtClean="0"/>
              <a:t>CEA </a:t>
            </a:r>
            <a:r>
              <a:rPr lang="en-US" sz="1400" dirty="0"/>
              <a:t>begins </a:t>
            </a:r>
            <a:r>
              <a:rPr lang="en-US" sz="1400" dirty="0" err="1"/>
              <a:t>cryomodule</a:t>
            </a:r>
            <a:r>
              <a:rPr lang="en-US" sz="1400" dirty="0"/>
              <a:t> integration</a:t>
            </a:r>
          </a:p>
          <a:p>
            <a:endParaRPr lang="fr-FR" sz="2000" dirty="0"/>
          </a:p>
        </p:txBody>
      </p:sp>
      <p:cxnSp>
        <p:nvCxnSpPr>
          <p:cNvPr id="19" name="Connecteur droit avec flèche 18"/>
          <p:cNvCxnSpPr>
            <a:stCxn id="11" idx="2"/>
            <a:endCxn id="12" idx="0"/>
          </p:cNvCxnSpPr>
          <p:nvPr/>
        </p:nvCxnSpPr>
        <p:spPr>
          <a:xfrm flipH="1">
            <a:off x="8050030" y="3489015"/>
            <a:ext cx="1" cy="384180"/>
          </a:xfrm>
          <a:prstGeom prst="straightConnector1">
            <a:avLst/>
          </a:prstGeom>
          <a:ln w="254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>
            <a:stCxn id="9" idx="2"/>
            <a:endCxn id="11" idx="0"/>
          </p:cNvCxnSpPr>
          <p:nvPr/>
        </p:nvCxnSpPr>
        <p:spPr>
          <a:xfrm>
            <a:off x="8050031" y="2288069"/>
            <a:ext cx="0" cy="369949"/>
          </a:xfrm>
          <a:prstGeom prst="straightConnector1">
            <a:avLst/>
          </a:prstGeom>
          <a:ln w="254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>
            <a:stCxn id="12" idx="3"/>
            <a:endCxn id="13" idx="1"/>
          </p:cNvCxnSpPr>
          <p:nvPr/>
        </p:nvCxnSpPr>
        <p:spPr>
          <a:xfrm>
            <a:off x="9071802" y="4042472"/>
            <a:ext cx="850616" cy="5868"/>
          </a:xfrm>
          <a:prstGeom prst="straightConnector1">
            <a:avLst/>
          </a:prstGeom>
          <a:ln w="254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/>
          <p:cNvCxnSpPr>
            <a:stCxn id="13" idx="2"/>
            <a:endCxn id="14" idx="0"/>
          </p:cNvCxnSpPr>
          <p:nvPr/>
        </p:nvCxnSpPr>
        <p:spPr>
          <a:xfrm flipH="1">
            <a:off x="10944190" y="4463838"/>
            <a:ext cx="1" cy="391531"/>
          </a:xfrm>
          <a:prstGeom prst="straightConnector1">
            <a:avLst/>
          </a:prstGeom>
          <a:ln w="254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7030696" y="5103655"/>
            <a:ext cx="2043545" cy="338554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Acknowledgement</a:t>
            </a:r>
            <a:endParaRPr lang="en-US" sz="1600" dirty="0"/>
          </a:p>
        </p:txBody>
      </p:sp>
      <p:cxnSp>
        <p:nvCxnSpPr>
          <p:cNvPr id="20" name="Connecteur droit avec flèche 19"/>
          <p:cNvCxnSpPr>
            <a:stCxn id="17" idx="3"/>
            <a:endCxn id="14" idx="1"/>
          </p:cNvCxnSpPr>
          <p:nvPr/>
        </p:nvCxnSpPr>
        <p:spPr>
          <a:xfrm flipV="1">
            <a:off x="9074241" y="5270868"/>
            <a:ext cx="848176" cy="2064"/>
          </a:xfrm>
          <a:prstGeom prst="straightConnector1">
            <a:avLst/>
          </a:prstGeom>
          <a:ln w="25400">
            <a:solidFill>
              <a:schemeClr val="accent3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22105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7"/>
          <p:cNvSpPr>
            <a:spLocks noGrp="1"/>
          </p:cNvSpPr>
          <p:nvPr>
            <p:ph type="title"/>
          </p:nvPr>
        </p:nvSpPr>
        <p:spPr>
          <a:xfrm>
            <a:off x="1476588" y="158348"/>
            <a:ext cx="8251072" cy="454854"/>
          </a:xfrm>
        </p:spPr>
        <p:txBody>
          <a:bodyPr/>
          <a:lstStyle/>
          <a:p>
            <a:r>
              <a:rPr lang="fr-FR" sz="2800" dirty="0" smtClean="0"/>
              <a:t>Exemple of </a:t>
            </a:r>
            <a:r>
              <a:rPr lang="fr-FR" sz="2800" dirty="0" err="1" smtClean="0"/>
              <a:t>Incoming</a:t>
            </a:r>
            <a:r>
              <a:rPr lang="fr-FR" sz="2800" dirty="0" smtClean="0"/>
              <a:t> Inspection report</a:t>
            </a:r>
            <a:endParaRPr lang="fr-FR" sz="2800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6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560" y="816195"/>
            <a:ext cx="4243399" cy="553081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2124" y="816195"/>
            <a:ext cx="4191585" cy="5830114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 rot="19235821">
            <a:off x="2935798" y="3251024"/>
            <a:ext cx="4764811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 smtClean="0">
                <a:solidFill>
                  <a:srgbClr val="0070C0"/>
                </a:solidFill>
              </a:rPr>
              <a:t>Cavity</a:t>
            </a:r>
            <a:r>
              <a:rPr lang="fr-FR" sz="2800" dirty="0" smtClean="0">
                <a:solidFill>
                  <a:srgbClr val="0070C0"/>
                </a:solidFill>
              </a:rPr>
              <a:t> </a:t>
            </a:r>
            <a:r>
              <a:rPr lang="fr-FR" sz="2800" dirty="0" err="1" smtClean="0">
                <a:solidFill>
                  <a:srgbClr val="0070C0"/>
                </a:solidFill>
              </a:rPr>
              <a:t>Incoming</a:t>
            </a:r>
            <a:r>
              <a:rPr lang="fr-FR" sz="2800" dirty="0" smtClean="0">
                <a:solidFill>
                  <a:srgbClr val="0070C0"/>
                </a:solidFill>
              </a:rPr>
              <a:t> Inspection Report</a:t>
            </a:r>
            <a:endParaRPr lang="fr-FR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8189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7"/>
          <p:cNvSpPr>
            <a:spLocks noGrp="1"/>
          </p:cNvSpPr>
          <p:nvPr>
            <p:ph type="title"/>
          </p:nvPr>
        </p:nvSpPr>
        <p:spPr>
          <a:xfrm>
            <a:off x="1476588" y="158348"/>
            <a:ext cx="8251072" cy="454854"/>
          </a:xfrm>
        </p:spPr>
        <p:txBody>
          <a:bodyPr/>
          <a:lstStyle/>
          <a:p>
            <a:r>
              <a:rPr lang="fr-FR" sz="2800" dirty="0"/>
              <a:t>System </a:t>
            </a:r>
            <a:r>
              <a:rPr lang="fr-FR" sz="2800" dirty="0" err="1"/>
              <a:t>Acceptance</a:t>
            </a:r>
            <a:r>
              <a:rPr lang="fr-FR" sz="2800" dirty="0"/>
              <a:t> </a:t>
            </a:r>
            <a:r>
              <a:rPr lang="fr-FR" sz="2800" dirty="0" err="1" smtClean="0"/>
              <a:t>Reviews</a:t>
            </a:r>
            <a:r>
              <a:rPr lang="fr-FR" sz="2800" dirty="0" smtClean="0"/>
              <a:t> for LB650 </a:t>
            </a:r>
            <a:r>
              <a:rPr lang="fr-FR" sz="2800" dirty="0" err="1" smtClean="0"/>
              <a:t>cryomodule</a:t>
            </a:r>
            <a:endParaRPr lang="fr-FR" sz="2800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7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Espace réservé du contenu 1"/>
          <p:cNvSpPr>
            <a:spLocks noGrp="1"/>
          </p:cNvSpPr>
          <p:nvPr>
            <p:ph idx="1"/>
          </p:nvPr>
        </p:nvSpPr>
        <p:spPr>
          <a:xfrm>
            <a:off x="1684641" y="1510009"/>
            <a:ext cx="8347880" cy="339140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dirty="0" smtClean="0"/>
              <a:t>SARs </a:t>
            </a:r>
            <a:r>
              <a:rPr lang="en-US" b="0" dirty="0"/>
              <a:t>occur in two phases and are defined as SAR1 and SAR2 with each identified by </a:t>
            </a:r>
            <a:r>
              <a:rPr lang="en-US" b="0" dirty="0" smtClean="0"/>
              <a:t>milestone.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b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smtClean="0"/>
              <a:t>SAR1 is the Post-production acceptance review done at CEA.</a:t>
            </a:r>
          </a:p>
          <a:p>
            <a:pPr>
              <a:buFont typeface="Arial" panose="020B0604020202020204" pitchFamily="34" charset="0"/>
              <a:buChar char="•"/>
            </a:pPr>
            <a:endParaRPr lang="en-US" b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smtClean="0"/>
              <a:t>SAR2 is the post RF-cold testing acceptance review done at CEA</a:t>
            </a:r>
          </a:p>
          <a:p>
            <a:pPr>
              <a:buFont typeface="Arial" panose="020B0604020202020204" pitchFamily="34" charset="0"/>
              <a:buChar char="•"/>
            </a:pPr>
            <a:endParaRPr lang="en-US" b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At the completion of the SAR2, the </a:t>
            </a:r>
            <a:r>
              <a:rPr lang="en-US" b="0" dirty="0" smtClean="0"/>
              <a:t>ownership of the deliverable and associated technical risk transfers </a:t>
            </a:r>
            <a:r>
              <a:rPr lang="en-US" b="0" dirty="0"/>
              <a:t>to FNAL. </a:t>
            </a:r>
            <a:endParaRPr lang="en-US" b="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b="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000" b="0" u="sng" dirty="0"/>
          </a:p>
          <a:p>
            <a:pPr lvl="3"/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80963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8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itre 17"/>
          <p:cNvSpPr>
            <a:spLocks noGrp="1"/>
          </p:cNvSpPr>
          <p:nvPr>
            <p:ph type="title"/>
          </p:nvPr>
        </p:nvSpPr>
        <p:spPr>
          <a:xfrm>
            <a:off x="1476588" y="196179"/>
            <a:ext cx="8251072" cy="379192"/>
          </a:xfrm>
        </p:spPr>
        <p:txBody>
          <a:bodyPr/>
          <a:lstStyle/>
          <a:p>
            <a:r>
              <a:rPr lang="fr-FR" dirty="0" err="1" smtClean="0"/>
              <a:t>Cryomodule</a:t>
            </a:r>
            <a:r>
              <a:rPr lang="fr-FR" dirty="0" smtClean="0"/>
              <a:t> </a:t>
            </a:r>
            <a:r>
              <a:rPr lang="fr-FR" dirty="0" err="1" smtClean="0"/>
              <a:t>Acceptance</a:t>
            </a:r>
            <a:endParaRPr lang="fr-FR" dirty="0"/>
          </a:p>
        </p:txBody>
      </p:sp>
      <p:sp>
        <p:nvSpPr>
          <p:cNvPr id="11" name="Espace réservé du numéro de diapositive 7"/>
          <p:cNvSpPr txBox="1">
            <a:spLocks/>
          </p:cNvSpPr>
          <p:nvPr/>
        </p:nvSpPr>
        <p:spPr>
          <a:xfrm>
            <a:off x="9832044" y="5936908"/>
            <a:ext cx="837259" cy="169277"/>
          </a:xfrm>
          <a:prstGeom prst="rect">
            <a:avLst/>
          </a:prstGeom>
        </p:spPr>
        <p:txBody>
          <a:bodyPr lIns="72000" tIns="0" rIns="72000" bIns="0">
            <a:spAutoFit/>
          </a:bodyPr>
          <a:lstStyle>
            <a:defPPr>
              <a:defRPr lang="en-US"/>
            </a:defPPr>
            <a:lvl1pPr marL="0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8617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7234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15851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54468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93085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31702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70319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08936" algn="l" defTabSz="638617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54A34C9-9A4B-6445-85E1-F779B5E87362}" type="slidenum">
              <a:rPr lang="fr-FR" sz="11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8</a:t>
            </a:fld>
            <a:endParaRPr lang="fr-FR" sz="11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6939421" y="768370"/>
            <a:ext cx="1392133" cy="4282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CEA</a:t>
            </a:r>
            <a:endParaRPr lang="fr-FR" sz="1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9661613" y="749977"/>
            <a:ext cx="1392133" cy="4282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Fermilab</a:t>
            </a:r>
            <a:endParaRPr lang="fr-FR" sz="1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4" name="Connecteur droit 13"/>
          <p:cNvCxnSpPr/>
          <p:nvPr/>
        </p:nvCxnSpPr>
        <p:spPr>
          <a:xfrm>
            <a:off x="9079467" y="837341"/>
            <a:ext cx="14078" cy="5388095"/>
          </a:xfrm>
          <a:prstGeom prst="line">
            <a:avLst/>
          </a:prstGeom>
          <a:ln w="38100">
            <a:solidFill>
              <a:schemeClr val="tx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6516774" y="1250165"/>
            <a:ext cx="2043545" cy="430887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Assembly, test results</a:t>
            </a:r>
          </a:p>
          <a:p>
            <a:pPr algn="ctr"/>
            <a:r>
              <a:rPr lang="en-US" sz="1100" u="sng" dirty="0" smtClean="0"/>
              <a:t>Acceptance Criteria Stage1</a:t>
            </a:r>
            <a:endParaRPr lang="en-US" sz="1100" u="sng" dirty="0"/>
          </a:p>
        </p:txBody>
      </p:sp>
      <p:sp>
        <p:nvSpPr>
          <p:cNvPr id="16" name="ZoneTexte 15"/>
          <p:cNvSpPr txBox="1"/>
          <p:nvPr/>
        </p:nvSpPr>
        <p:spPr>
          <a:xfrm>
            <a:off x="6360007" y="1834492"/>
            <a:ext cx="2357077" cy="430887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Notification to </a:t>
            </a:r>
            <a:r>
              <a:rPr lang="en-US" sz="1100" dirty="0" err="1" smtClean="0"/>
              <a:t>Fermilab</a:t>
            </a:r>
            <a:r>
              <a:rPr lang="en-US" sz="1100" dirty="0" smtClean="0"/>
              <a:t> &amp; final documentation sent to </a:t>
            </a:r>
            <a:r>
              <a:rPr lang="en-US" sz="1100" dirty="0" err="1" smtClean="0"/>
              <a:t>Fermilab</a:t>
            </a:r>
            <a:endParaRPr lang="en-US" sz="1100" dirty="0"/>
          </a:p>
        </p:txBody>
      </p:sp>
      <p:sp>
        <p:nvSpPr>
          <p:cNvPr id="17" name="ZoneTexte 16"/>
          <p:cNvSpPr txBox="1"/>
          <p:nvPr/>
        </p:nvSpPr>
        <p:spPr>
          <a:xfrm>
            <a:off x="9408351" y="2642138"/>
            <a:ext cx="2043545" cy="430887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Notification to CEA and OK to close SAR1</a:t>
            </a:r>
            <a:endParaRPr lang="en-US" sz="1100" dirty="0"/>
          </a:p>
        </p:txBody>
      </p:sp>
      <p:sp>
        <p:nvSpPr>
          <p:cNvPr id="19" name="ZoneTexte 18"/>
          <p:cNvSpPr txBox="1"/>
          <p:nvPr/>
        </p:nvSpPr>
        <p:spPr>
          <a:xfrm>
            <a:off x="6519769" y="2714819"/>
            <a:ext cx="2043545" cy="430887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Cold RF tests</a:t>
            </a:r>
          </a:p>
          <a:p>
            <a:pPr algn="ctr"/>
            <a:r>
              <a:rPr lang="en-US" sz="1100" u="sng" dirty="0"/>
              <a:t>Acceptance Criteria </a:t>
            </a:r>
            <a:r>
              <a:rPr lang="en-US" sz="1100" u="sng" dirty="0" smtClean="0"/>
              <a:t>Stage2</a:t>
            </a:r>
            <a:endParaRPr lang="en-US" sz="1100" u="sng" dirty="0"/>
          </a:p>
        </p:txBody>
      </p:sp>
      <p:sp>
        <p:nvSpPr>
          <p:cNvPr id="20" name="Espace réservé du contenu 9"/>
          <p:cNvSpPr>
            <a:spLocks noGrp="1"/>
          </p:cNvSpPr>
          <p:nvPr>
            <p:ph idx="1"/>
          </p:nvPr>
        </p:nvSpPr>
        <p:spPr>
          <a:xfrm>
            <a:off x="66365" y="727691"/>
            <a:ext cx="6180956" cy="5976726"/>
          </a:xfrm>
        </p:spPr>
        <p:txBody>
          <a:bodyPr/>
          <a:lstStyle/>
          <a:p>
            <a:pPr lvl="1"/>
            <a:endParaRPr lang="en-US" sz="1200" dirty="0" smtClean="0"/>
          </a:p>
          <a:p>
            <a:r>
              <a:rPr lang="fr-FR" u="sng" dirty="0"/>
              <a:t>LB 650 MHz </a:t>
            </a:r>
            <a:r>
              <a:rPr lang="fr-FR" u="sng" dirty="0" err="1"/>
              <a:t>Cryomodule</a:t>
            </a:r>
            <a:r>
              <a:rPr lang="fr-FR" u="sng" dirty="0"/>
              <a:t> </a:t>
            </a:r>
            <a:r>
              <a:rPr lang="en-US" u="sng" dirty="0"/>
              <a:t>Acceptance Plan </a:t>
            </a:r>
            <a:r>
              <a:rPr lang="fr-FR" sz="1400" b="0" dirty="0"/>
              <a:t>(</a:t>
            </a:r>
            <a:r>
              <a:rPr lang="fr-FR" sz="1400" b="0" dirty="0">
                <a:solidFill>
                  <a:srgbClr val="C00000"/>
                </a:solidFill>
              </a:rPr>
              <a:t>TBD</a:t>
            </a:r>
            <a:r>
              <a:rPr lang="fr-FR" sz="1400" b="0" dirty="0"/>
              <a:t> -ED00XXXXX)</a:t>
            </a:r>
            <a:endParaRPr lang="en-US" sz="1400" u="sng" dirty="0"/>
          </a:p>
          <a:p>
            <a:pPr lvl="1"/>
            <a:r>
              <a:rPr lang="en-US" sz="1200" dirty="0"/>
              <a:t>Defines division of responsibilities, acceptance stages, and non-conformance resolution</a:t>
            </a:r>
          </a:p>
          <a:p>
            <a:pPr lvl="1"/>
            <a:r>
              <a:rPr lang="en-US" sz="1200" dirty="0"/>
              <a:t>Describes the process for acceptance between CEA and </a:t>
            </a:r>
            <a:r>
              <a:rPr lang="en-US" sz="1200" dirty="0" err="1"/>
              <a:t>Fermilab</a:t>
            </a:r>
            <a:r>
              <a:rPr lang="en-US" sz="1200" dirty="0"/>
              <a:t>, including OK to ship to </a:t>
            </a:r>
            <a:r>
              <a:rPr lang="en-US" sz="1200" dirty="0" err="1"/>
              <a:t>Fermilab</a:t>
            </a:r>
            <a:r>
              <a:rPr lang="en-US" sz="1200" dirty="0"/>
              <a:t>, and final checks at </a:t>
            </a:r>
            <a:r>
              <a:rPr lang="en-US" sz="1200" dirty="0" err="1"/>
              <a:t>Fermilab</a:t>
            </a:r>
            <a:r>
              <a:rPr lang="en-US" sz="1200" dirty="0"/>
              <a:t> after receiving</a:t>
            </a:r>
          </a:p>
          <a:p>
            <a:endParaRPr lang="en-US" sz="1200" u="sng" dirty="0" smtClean="0"/>
          </a:p>
          <a:p>
            <a:r>
              <a:rPr lang="en-US" u="sng" dirty="0" smtClean="0"/>
              <a:t>Critical Acceptance Stage 1 </a:t>
            </a:r>
            <a:r>
              <a:rPr lang="en-US" sz="1400" b="0" u="sng" dirty="0" smtClean="0"/>
              <a:t>(Post-production acceptance at CEA)</a:t>
            </a:r>
            <a:r>
              <a:rPr lang="en-US" u="sng" dirty="0" smtClean="0"/>
              <a:t> </a:t>
            </a:r>
            <a:r>
              <a:rPr lang="en-US" sz="1400" b="0" dirty="0" smtClean="0"/>
              <a:t>(</a:t>
            </a:r>
            <a:r>
              <a:rPr lang="fr-FR" sz="1400" b="0" dirty="0" err="1">
                <a:solidFill>
                  <a:srgbClr val="C00000"/>
                </a:solidFill>
              </a:rPr>
              <a:t>Acceptance</a:t>
            </a:r>
            <a:r>
              <a:rPr lang="fr-FR" sz="1400" b="0" dirty="0">
                <a:solidFill>
                  <a:srgbClr val="C00000"/>
                </a:solidFill>
              </a:rPr>
              <a:t> </a:t>
            </a:r>
            <a:r>
              <a:rPr lang="fr-FR" sz="1400" b="0" dirty="0" err="1" smtClean="0">
                <a:solidFill>
                  <a:srgbClr val="C00000"/>
                </a:solidFill>
              </a:rPr>
              <a:t>Criteria</a:t>
            </a:r>
            <a:r>
              <a:rPr lang="fr-FR" sz="1400" b="0" dirty="0" smtClean="0">
                <a:solidFill>
                  <a:srgbClr val="C00000"/>
                </a:solidFill>
              </a:rPr>
              <a:t> Stage 1 </a:t>
            </a:r>
            <a:r>
              <a:rPr lang="en-US" sz="1400" b="0" dirty="0" smtClean="0">
                <a:solidFill>
                  <a:srgbClr val="C00000"/>
                </a:solidFill>
              </a:rPr>
              <a:t>TBD </a:t>
            </a:r>
            <a:r>
              <a:rPr lang="fr-FR" sz="1400" b="0" dirty="0" smtClean="0"/>
              <a:t>ED00XXXX) </a:t>
            </a:r>
            <a:r>
              <a:rPr lang="en-US" sz="1400" u="sng" dirty="0" smtClean="0"/>
              <a:t> </a:t>
            </a:r>
            <a:endParaRPr lang="en-US" sz="1400" u="sng" dirty="0"/>
          </a:p>
          <a:p>
            <a:pPr lvl="1"/>
            <a:r>
              <a:rPr lang="en-US" sz="1200" b="0" dirty="0"/>
              <a:t>Critical Acceptance Stage 1 is done at CEA after the completion of </a:t>
            </a:r>
            <a:r>
              <a:rPr lang="en-US" sz="1200" b="0" dirty="0" err="1"/>
              <a:t>cryomodule</a:t>
            </a:r>
            <a:r>
              <a:rPr lang="en-US" sz="1200" b="0" dirty="0"/>
              <a:t> production and </a:t>
            </a:r>
            <a:r>
              <a:rPr lang="en-US" sz="1200" b="0" dirty="0" smtClean="0"/>
              <a:t>before cold </a:t>
            </a:r>
            <a:r>
              <a:rPr lang="en-US" sz="1200" b="0" dirty="0"/>
              <a:t>validation testing at CEA. </a:t>
            </a:r>
            <a:endParaRPr lang="en-US" sz="1200" b="0" dirty="0" smtClean="0"/>
          </a:p>
          <a:p>
            <a:pPr lvl="1"/>
            <a:r>
              <a:rPr lang="en-US" sz="1200" dirty="0" smtClean="0"/>
              <a:t>All requirements from Test plan will be verified with a test or a set of measurements.</a:t>
            </a:r>
          </a:p>
          <a:p>
            <a:pPr lvl="1"/>
            <a:r>
              <a:rPr lang="en-US" sz="1200" dirty="0"/>
              <a:t>Closeout of SAR1 occurs before deliverable is sent for CM </a:t>
            </a:r>
            <a:r>
              <a:rPr lang="en-US" sz="1200" dirty="0" smtClean="0"/>
              <a:t>cryogenic </a:t>
            </a:r>
            <a:r>
              <a:rPr lang="en-US" sz="1200" dirty="0"/>
              <a:t>RF Testing</a:t>
            </a:r>
            <a:r>
              <a:rPr lang="en-US" sz="1200" dirty="0" smtClean="0"/>
              <a:t>.</a:t>
            </a:r>
          </a:p>
          <a:p>
            <a:pPr lvl="1"/>
            <a:endParaRPr lang="en-US" sz="1200" dirty="0" smtClean="0"/>
          </a:p>
          <a:p>
            <a:r>
              <a:rPr lang="en-US" u="sng" dirty="0"/>
              <a:t>Critical Acceptance Stage </a:t>
            </a:r>
            <a:r>
              <a:rPr lang="en-US" u="sng" dirty="0" smtClean="0"/>
              <a:t>2 </a:t>
            </a:r>
            <a:r>
              <a:rPr lang="en-US" sz="1400" b="0" u="sng" dirty="0"/>
              <a:t>(</a:t>
            </a:r>
            <a:r>
              <a:rPr lang="en-US" sz="1400" b="0" u="sng" dirty="0" smtClean="0"/>
              <a:t>Post-cold testing </a:t>
            </a:r>
            <a:r>
              <a:rPr lang="en-US" sz="1400" b="0" u="sng" dirty="0"/>
              <a:t>acceptance at CEA)</a:t>
            </a:r>
            <a:r>
              <a:rPr lang="en-US" sz="1400" u="sng" dirty="0"/>
              <a:t> </a:t>
            </a:r>
            <a:r>
              <a:rPr lang="en-US" sz="1400" b="0" dirty="0" smtClean="0"/>
              <a:t>(</a:t>
            </a:r>
            <a:r>
              <a:rPr lang="fr-FR" sz="1400" b="0" dirty="0" err="1">
                <a:solidFill>
                  <a:srgbClr val="C00000"/>
                </a:solidFill>
              </a:rPr>
              <a:t>Acceptance</a:t>
            </a:r>
            <a:r>
              <a:rPr lang="fr-FR" sz="1400" b="0" dirty="0">
                <a:solidFill>
                  <a:srgbClr val="C00000"/>
                </a:solidFill>
              </a:rPr>
              <a:t> </a:t>
            </a:r>
            <a:r>
              <a:rPr lang="fr-FR" sz="1400" b="0" dirty="0" err="1" smtClean="0">
                <a:solidFill>
                  <a:srgbClr val="C00000"/>
                </a:solidFill>
              </a:rPr>
              <a:t>Criteria</a:t>
            </a:r>
            <a:r>
              <a:rPr lang="fr-FR" sz="1400" b="0" dirty="0" smtClean="0">
                <a:solidFill>
                  <a:srgbClr val="C00000"/>
                </a:solidFill>
              </a:rPr>
              <a:t> Stage 2 </a:t>
            </a:r>
            <a:r>
              <a:rPr lang="en-US" sz="1400" b="0" dirty="0" smtClean="0">
                <a:solidFill>
                  <a:srgbClr val="C00000"/>
                </a:solidFill>
              </a:rPr>
              <a:t>TBD </a:t>
            </a:r>
            <a:r>
              <a:rPr lang="fr-FR" sz="1400" b="0" dirty="0"/>
              <a:t>ED00XXXX) </a:t>
            </a:r>
            <a:r>
              <a:rPr lang="en-US" sz="1400" u="sng" dirty="0"/>
              <a:t> </a:t>
            </a:r>
          </a:p>
          <a:p>
            <a:pPr lvl="1"/>
            <a:r>
              <a:rPr lang="en-US" sz="1200" dirty="0"/>
              <a:t>Critical Acceptance Stage 2 occurs after cold validation testing at CEA.</a:t>
            </a:r>
            <a:endParaRPr lang="en-US" sz="1200" dirty="0" smtClean="0"/>
          </a:p>
          <a:p>
            <a:pPr lvl="1"/>
            <a:r>
              <a:rPr lang="en-US" sz="1200" dirty="0" smtClean="0"/>
              <a:t>All </a:t>
            </a:r>
            <a:r>
              <a:rPr lang="en-US" sz="1200" dirty="0"/>
              <a:t>requirements from </a:t>
            </a:r>
            <a:r>
              <a:rPr lang="en-US" sz="1200" dirty="0" smtClean="0"/>
              <a:t>test plan </a:t>
            </a:r>
            <a:r>
              <a:rPr lang="en-US" sz="1200" dirty="0"/>
              <a:t>will be verified with a test or a set of measurements during </a:t>
            </a:r>
            <a:r>
              <a:rPr lang="en-US" sz="1200" dirty="0" smtClean="0"/>
              <a:t>RF tests.</a:t>
            </a:r>
          </a:p>
          <a:p>
            <a:pPr lvl="1"/>
            <a:r>
              <a:rPr lang="en-US" sz="1200" dirty="0">
                <a:solidFill>
                  <a:srgbClr val="C00000"/>
                </a:solidFill>
              </a:rPr>
              <a:t>Need to define when </a:t>
            </a:r>
            <a:r>
              <a:rPr lang="en-US" sz="1200" dirty="0" smtClean="0">
                <a:solidFill>
                  <a:srgbClr val="C00000"/>
                </a:solidFill>
              </a:rPr>
              <a:t>is  SAR2 (after warm-up??)</a:t>
            </a:r>
          </a:p>
          <a:p>
            <a:pPr lvl="1"/>
            <a:r>
              <a:rPr lang="en-US" sz="1200" dirty="0" smtClean="0">
                <a:solidFill>
                  <a:srgbClr val="C00000"/>
                </a:solidFill>
              </a:rPr>
              <a:t>Need to define if disassembly and preparation for shipment is </a:t>
            </a:r>
            <a:r>
              <a:rPr lang="en-US" sz="1200" smtClean="0">
                <a:solidFill>
                  <a:srgbClr val="C00000"/>
                </a:solidFill>
              </a:rPr>
              <a:t>done </a:t>
            </a:r>
            <a:r>
              <a:rPr lang="en-US" sz="1200" smtClean="0">
                <a:solidFill>
                  <a:srgbClr val="C00000"/>
                </a:solidFill>
              </a:rPr>
              <a:t>after </a:t>
            </a:r>
            <a:r>
              <a:rPr lang="en-US" sz="1200" dirty="0" smtClean="0">
                <a:solidFill>
                  <a:srgbClr val="C00000"/>
                </a:solidFill>
              </a:rPr>
              <a:t>the SAR2 closure or can be done before</a:t>
            </a:r>
          </a:p>
          <a:p>
            <a:pPr lvl="1"/>
            <a:endParaRPr lang="en-US" sz="1200" dirty="0">
              <a:solidFill>
                <a:srgbClr val="C00000"/>
              </a:solidFill>
            </a:endParaRPr>
          </a:p>
          <a:p>
            <a:r>
              <a:rPr lang="en-US" u="sng" dirty="0" smtClean="0"/>
              <a:t>Transfer </a:t>
            </a:r>
            <a:r>
              <a:rPr lang="en-US" u="sng" dirty="0"/>
              <a:t>of Title of LB650 </a:t>
            </a:r>
            <a:r>
              <a:rPr lang="en-US" u="sng" dirty="0" err="1"/>
              <a:t>cryomodules</a:t>
            </a:r>
            <a:r>
              <a:rPr lang="en-US" u="sng" dirty="0"/>
              <a:t> will take place at CEA-</a:t>
            </a:r>
            <a:r>
              <a:rPr lang="en-US" u="sng" dirty="0" err="1"/>
              <a:t>Saclay</a:t>
            </a:r>
            <a:r>
              <a:rPr lang="en-US" u="sng" dirty="0"/>
              <a:t>, before shipment </a:t>
            </a:r>
            <a:endParaRPr lang="en-US" u="sng" dirty="0" smtClean="0"/>
          </a:p>
          <a:p>
            <a:pPr lvl="1"/>
            <a:r>
              <a:rPr lang="en-US" sz="1200" dirty="0" err="1" smtClean="0"/>
              <a:t>Cryomodule</a:t>
            </a:r>
            <a:r>
              <a:rPr lang="en-US" sz="1200" dirty="0" smtClean="0"/>
              <a:t> becomes property of </a:t>
            </a:r>
            <a:r>
              <a:rPr lang="en-US" sz="1200" dirty="0" err="1" smtClean="0"/>
              <a:t>Fermilab</a:t>
            </a:r>
            <a:endParaRPr lang="en-US" sz="1200" dirty="0" smtClean="0"/>
          </a:p>
          <a:p>
            <a:endParaRPr lang="fr-FR" sz="1600" dirty="0"/>
          </a:p>
        </p:txBody>
      </p:sp>
      <p:cxnSp>
        <p:nvCxnSpPr>
          <p:cNvPr id="21" name="Connecteur droit avec flèche 20"/>
          <p:cNvCxnSpPr>
            <a:stCxn id="15" idx="2"/>
            <a:endCxn id="16" idx="0"/>
          </p:cNvCxnSpPr>
          <p:nvPr/>
        </p:nvCxnSpPr>
        <p:spPr>
          <a:xfrm flipH="1">
            <a:off x="7538546" y="1681052"/>
            <a:ext cx="1" cy="153440"/>
          </a:xfrm>
          <a:prstGeom prst="straightConnector1">
            <a:avLst/>
          </a:prstGeom>
          <a:ln w="254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>
            <a:stCxn id="16" idx="3"/>
            <a:endCxn id="24" idx="1"/>
          </p:cNvCxnSpPr>
          <p:nvPr/>
        </p:nvCxnSpPr>
        <p:spPr>
          <a:xfrm>
            <a:off x="8717084" y="2049936"/>
            <a:ext cx="992923" cy="5864"/>
          </a:xfrm>
          <a:prstGeom prst="straightConnector1">
            <a:avLst/>
          </a:prstGeom>
          <a:ln w="254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flipH="1">
            <a:off x="10357636" y="2239385"/>
            <a:ext cx="1" cy="391531"/>
          </a:xfrm>
          <a:prstGeom prst="straightConnector1">
            <a:avLst/>
          </a:prstGeom>
          <a:ln w="254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rganigramme : Décision 23"/>
          <p:cNvSpPr/>
          <p:nvPr/>
        </p:nvSpPr>
        <p:spPr>
          <a:xfrm>
            <a:off x="9710007" y="1727994"/>
            <a:ext cx="1295258" cy="655611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Review</a:t>
            </a:r>
            <a:r>
              <a:rPr lang="fr-FR" sz="11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fr-FR" sz="11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board</a:t>
            </a:r>
            <a:endParaRPr lang="fr-FR" sz="1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6360007" y="3412818"/>
            <a:ext cx="2357077" cy="430887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Notification to </a:t>
            </a:r>
            <a:r>
              <a:rPr lang="en-US" sz="1100" dirty="0" err="1" smtClean="0"/>
              <a:t>Fermilab</a:t>
            </a:r>
            <a:r>
              <a:rPr lang="en-US" sz="1100" dirty="0" smtClean="0"/>
              <a:t> &amp; final documentation sent to </a:t>
            </a:r>
            <a:r>
              <a:rPr lang="en-US" sz="1100" dirty="0" err="1" smtClean="0"/>
              <a:t>Fermilab</a:t>
            </a:r>
            <a:endParaRPr lang="en-US" sz="1100" dirty="0"/>
          </a:p>
        </p:txBody>
      </p:sp>
      <p:sp>
        <p:nvSpPr>
          <p:cNvPr id="26" name="ZoneTexte 25"/>
          <p:cNvSpPr txBox="1"/>
          <p:nvPr/>
        </p:nvSpPr>
        <p:spPr>
          <a:xfrm>
            <a:off x="9408350" y="4280144"/>
            <a:ext cx="2043545" cy="430887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Notification to CEA and OK to close SAR2</a:t>
            </a:r>
            <a:endParaRPr lang="en-US" sz="1100" dirty="0"/>
          </a:p>
        </p:txBody>
      </p:sp>
      <p:cxnSp>
        <p:nvCxnSpPr>
          <p:cNvPr id="27" name="Connecteur droit avec flèche 26"/>
          <p:cNvCxnSpPr/>
          <p:nvPr/>
        </p:nvCxnSpPr>
        <p:spPr>
          <a:xfrm flipH="1">
            <a:off x="10357636" y="3926014"/>
            <a:ext cx="1" cy="391531"/>
          </a:xfrm>
          <a:prstGeom prst="straightConnector1">
            <a:avLst/>
          </a:prstGeom>
          <a:ln w="254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rganigramme : Décision 27"/>
          <p:cNvSpPr/>
          <p:nvPr/>
        </p:nvSpPr>
        <p:spPr>
          <a:xfrm>
            <a:off x="9715077" y="3256450"/>
            <a:ext cx="1270249" cy="779406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Review</a:t>
            </a:r>
            <a:r>
              <a:rPr lang="fr-FR" sz="11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fr-FR" sz="11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board</a:t>
            </a:r>
            <a:endParaRPr lang="fr-FR" sz="1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6356524" y="4031648"/>
            <a:ext cx="2360560" cy="938719"/>
          </a:xfrm>
          <a:prstGeom prst="rect">
            <a:avLst/>
          </a:prstGeom>
          <a:noFill/>
          <a:ln w="15875">
            <a:gradFill>
              <a:gsLst>
                <a:gs pos="16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Disassembly </a:t>
            </a:r>
            <a:r>
              <a:rPr lang="en-GB" sz="1100" dirty="0"/>
              <a:t>(warm couplers, cryogenic cap) and preparation </a:t>
            </a:r>
            <a:r>
              <a:rPr lang="en-GB" sz="1100" dirty="0" smtClean="0"/>
              <a:t>of LB650 </a:t>
            </a:r>
            <a:r>
              <a:rPr lang="en-GB" sz="1100" dirty="0" err="1" smtClean="0"/>
              <a:t>cryomodule</a:t>
            </a:r>
            <a:r>
              <a:rPr lang="en-GB" sz="1100" dirty="0" smtClean="0"/>
              <a:t>  for shipment</a:t>
            </a:r>
          </a:p>
          <a:p>
            <a:pPr algn="ctr"/>
            <a:r>
              <a:rPr lang="en-US" sz="1100" dirty="0" smtClean="0"/>
              <a:t>Notification to </a:t>
            </a:r>
            <a:r>
              <a:rPr lang="en-US" sz="1100" dirty="0" err="1" smtClean="0"/>
              <a:t>Fermilab</a:t>
            </a:r>
            <a:r>
              <a:rPr lang="en-US" sz="1100" dirty="0" smtClean="0"/>
              <a:t> and Inspection report</a:t>
            </a:r>
            <a:endParaRPr lang="en-US" sz="1100" dirty="0"/>
          </a:p>
        </p:txBody>
      </p:sp>
      <p:cxnSp>
        <p:nvCxnSpPr>
          <p:cNvPr id="30" name="Connecteur droit avec flèche 29"/>
          <p:cNvCxnSpPr/>
          <p:nvPr/>
        </p:nvCxnSpPr>
        <p:spPr>
          <a:xfrm>
            <a:off x="8557735" y="2906274"/>
            <a:ext cx="850616" cy="5868"/>
          </a:xfrm>
          <a:prstGeom prst="straightConnector1">
            <a:avLst/>
          </a:prstGeom>
          <a:ln w="25400">
            <a:solidFill>
              <a:schemeClr val="accent3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rganigramme : Décision 30"/>
          <p:cNvSpPr/>
          <p:nvPr/>
        </p:nvSpPr>
        <p:spPr>
          <a:xfrm>
            <a:off x="8404964" y="4963764"/>
            <a:ext cx="1376976" cy="642869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Transfer of </a:t>
            </a:r>
            <a:r>
              <a:rPr lang="fr-FR" sz="11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Title</a:t>
            </a:r>
            <a:endParaRPr lang="fr-FR" sz="1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10168362" y="5149567"/>
            <a:ext cx="1283533" cy="26161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Ship to </a:t>
            </a:r>
            <a:r>
              <a:rPr lang="en-US" sz="1100" dirty="0" err="1" smtClean="0"/>
              <a:t>Fermilab</a:t>
            </a:r>
            <a:endParaRPr lang="en-US" sz="1100" dirty="0"/>
          </a:p>
        </p:txBody>
      </p:sp>
      <p:cxnSp>
        <p:nvCxnSpPr>
          <p:cNvPr id="33" name="Connecteur droit avec flèche 32"/>
          <p:cNvCxnSpPr>
            <a:stCxn id="29" idx="3"/>
            <a:endCxn id="26" idx="1"/>
          </p:cNvCxnSpPr>
          <p:nvPr/>
        </p:nvCxnSpPr>
        <p:spPr>
          <a:xfrm flipV="1">
            <a:off x="8717084" y="4495588"/>
            <a:ext cx="691266" cy="5420"/>
          </a:xfrm>
          <a:prstGeom prst="straightConnector1">
            <a:avLst/>
          </a:prstGeom>
          <a:ln w="25400">
            <a:solidFill>
              <a:schemeClr val="accent3"/>
            </a:solidFill>
            <a:prstDash val="sys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>
            <a:stCxn id="25" idx="3"/>
            <a:endCxn id="28" idx="1"/>
          </p:cNvCxnSpPr>
          <p:nvPr/>
        </p:nvCxnSpPr>
        <p:spPr>
          <a:xfrm>
            <a:off x="8717084" y="3628262"/>
            <a:ext cx="997993" cy="17891"/>
          </a:xfrm>
          <a:prstGeom prst="straightConnector1">
            <a:avLst/>
          </a:prstGeom>
          <a:ln w="254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>
            <a:stCxn id="19" idx="2"/>
            <a:endCxn id="25" idx="0"/>
          </p:cNvCxnSpPr>
          <p:nvPr/>
        </p:nvCxnSpPr>
        <p:spPr>
          <a:xfrm flipH="1">
            <a:off x="7538546" y="3145706"/>
            <a:ext cx="2996" cy="267112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en angle 35"/>
          <p:cNvCxnSpPr>
            <a:stCxn id="29" idx="2"/>
            <a:endCxn id="31" idx="1"/>
          </p:cNvCxnSpPr>
          <p:nvPr/>
        </p:nvCxnSpPr>
        <p:spPr>
          <a:xfrm rot="16200000" flipH="1">
            <a:off x="7813468" y="4693703"/>
            <a:ext cx="314832" cy="868160"/>
          </a:xfrm>
          <a:prstGeom prst="bentConnector2">
            <a:avLst/>
          </a:prstGeom>
          <a:ln w="254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>
            <a:stCxn id="31" idx="3"/>
            <a:endCxn id="32" idx="1"/>
          </p:cNvCxnSpPr>
          <p:nvPr/>
        </p:nvCxnSpPr>
        <p:spPr>
          <a:xfrm flipV="1">
            <a:off x="9781940" y="5280372"/>
            <a:ext cx="386422" cy="4827"/>
          </a:xfrm>
          <a:prstGeom prst="straightConnector1">
            <a:avLst/>
          </a:prstGeom>
          <a:ln w="254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/>
        </p:nvSpPr>
        <p:spPr>
          <a:xfrm>
            <a:off x="9455928" y="5772391"/>
            <a:ext cx="2637690" cy="430887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Shipment verification &amp;</a:t>
            </a:r>
          </a:p>
          <a:p>
            <a:pPr algn="ctr"/>
            <a:r>
              <a:rPr lang="en-US" sz="1100" dirty="0" smtClean="0"/>
              <a:t>Notification to CEA</a:t>
            </a:r>
            <a:endParaRPr lang="en-US" sz="1100" dirty="0"/>
          </a:p>
        </p:txBody>
      </p:sp>
      <p:sp>
        <p:nvSpPr>
          <p:cNvPr id="39" name="ZoneTexte 38"/>
          <p:cNvSpPr txBox="1"/>
          <p:nvPr/>
        </p:nvSpPr>
        <p:spPr>
          <a:xfrm>
            <a:off x="6578669" y="5861323"/>
            <a:ext cx="2043545" cy="26161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Acknowledgement</a:t>
            </a:r>
            <a:endParaRPr lang="en-US" sz="1100" dirty="0"/>
          </a:p>
        </p:txBody>
      </p:sp>
      <p:cxnSp>
        <p:nvCxnSpPr>
          <p:cNvPr id="40" name="Connecteur droit avec flèche 39"/>
          <p:cNvCxnSpPr>
            <a:stCxn id="39" idx="3"/>
          </p:cNvCxnSpPr>
          <p:nvPr/>
        </p:nvCxnSpPr>
        <p:spPr>
          <a:xfrm>
            <a:off x="8622214" y="5992128"/>
            <a:ext cx="848176" cy="13192"/>
          </a:xfrm>
          <a:prstGeom prst="straightConnector1">
            <a:avLst/>
          </a:prstGeom>
          <a:ln w="25400">
            <a:solidFill>
              <a:schemeClr val="accent3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>
            <a:stCxn id="32" idx="2"/>
          </p:cNvCxnSpPr>
          <p:nvPr/>
        </p:nvCxnSpPr>
        <p:spPr>
          <a:xfrm>
            <a:off x="10810129" y="5411177"/>
            <a:ext cx="0" cy="365408"/>
          </a:xfrm>
          <a:prstGeom prst="straightConnector1">
            <a:avLst/>
          </a:prstGeom>
          <a:ln w="254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05950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359965" y="2015807"/>
            <a:ext cx="6354635" cy="1147992"/>
          </a:xfrm>
        </p:spPr>
        <p:txBody>
          <a:bodyPr/>
          <a:lstStyle/>
          <a:p>
            <a:pPr algn="ctr"/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 for </a:t>
            </a:r>
            <a:r>
              <a:rPr lang="fr-FR" dirty="0" err="1" smtClean="0"/>
              <a:t>your</a:t>
            </a:r>
            <a:r>
              <a:rPr lang="fr-FR" dirty="0" smtClean="0"/>
              <a:t> attention</a:t>
            </a:r>
            <a:br>
              <a:rPr lang="fr-FR" dirty="0" smtClean="0"/>
            </a:br>
            <a:r>
              <a:rPr lang="fr-FR" dirty="0" smtClean="0"/>
              <a:t>Question?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7357366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CEA 2019 Défaut">
  <a:themeElements>
    <a:clrScheme name="CEA Défaut">
      <a:dk1>
        <a:srgbClr val="3F3F3F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08BBC"/>
      </a:accent2>
      <a:accent3>
        <a:srgbClr val="D81142"/>
      </a:accent3>
      <a:accent4>
        <a:srgbClr val="FFC000"/>
      </a:accent4>
      <a:accent5>
        <a:srgbClr val="218380"/>
      </a:accent5>
      <a:accent6>
        <a:srgbClr val="8F2D56"/>
      </a:accent6>
      <a:hlink>
        <a:srgbClr val="2E75B5"/>
      </a:hlink>
      <a:folHlink>
        <a:srgbClr val="954F72"/>
      </a:folHlink>
    </a:clrScheme>
    <a:fontScheme name="CE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 PP CEA 16-9.pptx" id="{78E284C9-E62E-4FC8-9A5E-19EE6A13D71E}" vid="{709D2C56-0C01-4A68-A325-4FFD430A3600}"/>
    </a:ext>
  </a:extLst>
</a:theme>
</file>

<file path=ppt/theme/theme10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emplate CEA 2019 Clair">
  <a:themeElements>
    <a:clrScheme name="CEA Défaut 2">
      <a:dk1>
        <a:srgbClr val="3F3F3F"/>
      </a:dk1>
      <a:lt1>
        <a:sysClr val="window" lastClr="FFFFFF"/>
      </a:lt1>
      <a:dk2>
        <a:srgbClr val="44546A"/>
      </a:dk2>
      <a:lt2>
        <a:srgbClr val="E7E6E6"/>
      </a:lt2>
      <a:accent1>
        <a:srgbClr val="FFBC42"/>
      </a:accent1>
      <a:accent2>
        <a:srgbClr val="D81159"/>
      </a:accent2>
      <a:accent3>
        <a:srgbClr val="8F2D56"/>
      </a:accent3>
      <a:accent4>
        <a:srgbClr val="689B42"/>
      </a:accent4>
      <a:accent5>
        <a:srgbClr val="218380"/>
      </a:accent5>
      <a:accent6>
        <a:srgbClr val="FFD29F"/>
      </a:accent6>
      <a:hlink>
        <a:srgbClr val="2E75B5"/>
      </a:hlink>
      <a:folHlink>
        <a:srgbClr val="954F72"/>
      </a:folHlink>
    </a:clrScheme>
    <a:fontScheme name="CE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 PP CEA 16-9.pptx" id="{78E284C9-E62E-4FC8-9A5E-19EE6A13D71E}" vid="{5846DFC2-8D7E-4335-8C09-415EDC6C5089}"/>
    </a:ext>
  </a:extLst>
</a:theme>
</file>

<file path=ppt/theme/theme8.xml><?xml version="1.0" encoding="utf-8"?>
<a:theme xmlns:a="http://schemas.openxmlformats.org/drawingml/2006/main" name="Template CEA 2019 Marron">
  <a:themeElements>
    <a:clrScheme name="CEA Bleu">
      <a:dk1>
        <a:srgbClr val="3F3F3F"/>
      </a:dk1>
      <a:lt1>
        <a:sysClr val="window" lastClr="FFFFFF"/>
      </a:lt1>
      <a:dk2>
        <a:srgbClr val="44546A"/>
      </a:dk2>
      <a:lt2>
        <a:srgbClr val="E7E6E6"/>
      </a:lt2>
      <a:accent1>
        <a:srgbClr val="49728C"/>
      </a:accent1>
      <a:accent2>
        <a:srgbClr val="689BA6"/>
      </a:accent2>
      <a:accent3>
        <a:srgbClr val="C2F2F2"/>
      </a:accent3>
      <a:accent4>
        <a:srgbClr val="273D40"/>
      </a:accent4>
      <a:accent5>
        <a:srgbClr val="0084B4"/>
      </a:accent5>
      <a:accent6>
        <a:srgbClr val="93E2FF"/>
      </a:accent6>
      <a:hlink>
        <a:srgbClr val="2E75B5"/>
      </a:hlink>
      <a:folHlink>
        <a:srgbClr val="954F72"/>
      </a:folHlink>
    </a:clrScheme>
    <a:fontScheme name="CE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 PP CEA 16-9.pptx" id="{78E284C9-E62E-4FC8-9A5E-19EE6A13D71E}" vid="{48DB1935-4DB2-49BA-AEDC-D8FE50F2938A}"/>
    </a:ext>
  </a:extLst>
</a:theme>
</file>

<file path=ppt/theme/theme9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2F2A79C4BED747976EC3AD530384C1" ma:contentTypeVersion="0" ma:contentTypeDescription="Crée un document." ma:contentTypeScope="" ma:versionID="9ea4ffbb61354172aceb879db3e2653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b09c1ba23edfaa45a5e9d385267c9b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CAADB5F-8552-41F6-8E41-B7291DF52D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07AC35C-3B9B-457D-863A-1C1FD396D7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509A53C-8D88-4760-8267-C28D6D92D7C7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2019-Presentation-PPT-16-9</Template>
  <TotalTime>17943</TotalTime>
  <Words>895</Words>
  <Application>Microsoft Office PowerPoint</Application>
  <PresentationFormat>Grand écran</PresentationFormat>
  <Paragraphs>130</Paragraphs>
  <Slides>9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8</vt:i4>
      </vt:variant>
      <vt:variant>
        <vt:lpstr>Titres des diapositives</vt:lpstr>
      </vt:variant>
      <vt:variant>
        <vt:i4>9</vt:i4>
      </vt:variant>
    </vt:vector>
  </HeadingPairs>
  <TitlesOfParts>
    <vt:vector size="23" baseType="lpstr">
      <vt:lpstr>Arial</vt:lpstr>
      <vt:lpstr>Calibri</vt:lpstr>
      <vt:lpstr>Calibri Light</vt:lpstr>
      <vt:lpstr>Courier New</vt:lpstr>
      <vt:lpstr>Wingdings</vt:lpstr>
      <vt:lpstr>Wingdings 3</vt:lpstr>
      <vt:lpstr>Template CEA 2019 Défaut</vt:lpstr>
      <vt:lpstr>4_Conception personnalisée</vt:lpstr>
      <vt:lpstr>3_Conception personnalisée</vt:lpstr>
      <vt:lpstr>2_Conception personnalisée</vt:lpstr>
      <vt:lpstr>1_Conception personnalisée</vt:lpstr>
      <vt:lpstr>Conception personnalisée</vt:lpstr>
      <vt:lpstr>Template CEA 2019 Clair</vt:lpstr>
      <vt:lpstr>Template CEA 2019 Marron</vt:lpstr>
      <vt:lpstr>Présentation PowerPoint</vt:lpstr>
      <vt:lpstr>CEA Scope of Work</vt:lpstr>
      <vt:lpstr>CEA Scope of Work</vt:lpstr>
      <vt:lpstr>Responsibilities and Logistics</vt:lpstr>
      <vt:lpstr>Partner Parts Handling - Components provided by Fermilab </vt:lpstr>
      <vt:lpstr>Exemple of Incoming Inspection report</vt:lpstr>
      <vt:lpstr>System Acceptance Reviews for LB650 cryomodule</vt:lpstr>
      <vt:lpstr>Cryomodule Acceptance</vt:lpstr>
      <vt:lpstr>Thank you for your attention Question?</vt:lpstr>
    </vt:vector>
  </TitlesOfParts>
  <Company>CEA Saclay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SIMON Claire</dc:creator>
  <cp:lastModifiedBy>SIMON Claire</cp:lastModifiedBy>
  <cp:revision>165</cp:revision>
  <cp:lastPrinted>2018-12-05T09:44:31Z</cp:lastPrinted>
  <dcterms:created xsi:type="dcterms:W3CDTF">2021-01-22T14:58:41Z</dcterms:created>
  <dcterms:modified xsi:type="dcterms:W3CDTF">2021-08-30T09:21:34Z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0x010100362F2A79C4BED747976EC3AD530384C1</vt:lpwstr>
  </property>
  <property fmtid="{D5CDD505-2E9C-101B-9397-08002B2CF9AE}" pid="3" name="I2ICODE">
    <vt:lpwstr>WEB</vt:lpwstr>
  </property>
  <property fmtid="{D5CDD505-2E9C-101B-9397-08002B2CF9AE}" pid="4" name="WebApplicationID">
    <vt:lpwstr>3f72b11a-dedf-47a1-b48a-dfd7b45017bd</vt:lpwstr>
  </property>
  <property fmtid="{D5CDD505-2E9C-101B-9397-08002B2CF9AE}" pid="5" name="I2ISITECODE">
    <vt:lpwstr/>
  </property>
</Properties>
</file>