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5"/>
  </p:notesMasterIdLst>
  <p:handoutMasterIdLst>
    <p:handoutMasterId r:id="rId16"/>
  </p:handoutMasterIdLst>
  <p:sldIdLst>
    <p:sldId id="285" r:id="rId7"/>
    <p:sldId id="291" r:id="rId8"/>
    <p:sldId id="308" r:id="rId9"/>
    <p:sldId id="309" r:id="rId10"/>
    <p:sldId id="310" r:id="rId11"/>
    <p:sldId id="311" r:id="rId12"/>
    <p:sldId id="312" r:id="rId13"/>
    <p:sldId id="263" r:id="rId14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1C"/>
    <a:srgbClr val="71BF44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1345" autoAdjust="0"/>
  </p:normalViewPr>
  <p:slideViewPr>
    <p:cSldViewPr snapToGrid="0" showGuides="1">
      <p:cViewPr varScale="1">
        <p:scale>
          <a:sx n="118" d="100"/>
          <a:sy n="118" d="100"/>
        </p:scale>
        <p:origin x="272" y="80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124153"/>
            <a:ext cx="7931181" cy="2487030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582" y="0"/>
            <a:ext cx="1942274" cy="10125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720885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A.</a:t>
            </a:r>
            <a:r>
              <a:rPr lang="fr-FR" sz="1100" baseline="0" dirty="0" smtClean="0">
                <a:latin typeface="Calibri" panose="020F0502020204030204" pitchFamily="34" charset="0"/>
              </a:rPr>
              <a:t> Le </a:t>
            </a:r>
            <a:r>
              <a:rPr lang="fr-FR" sz="1100" baseline="0" dirty="0" err="1" smtClean="0">
                <a:latin typeface="Calibri" panose="020F0502020204030204" pitchFamily="34" charset="0"/>
              </a:rPr>
              <a:t>Baut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Non-</a:t>
            </a:r>
            <a:r>
              <a:rPr lang="fr-FR" dirty="0" err="1" smtClean="0"/>
              <a:t>Conformance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30 August 2021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 smtClean="0"/>
              <a:t>A.Le</a:t>
            </a:r>
            <a:r>
              <a:rPr lang="fr-FR" dirty="0" smtClean="0"/>
              <a:t> </a:t>
            </a:r>
            <a:r>
              <a:rPr lang="fr-FR" dirty="0" err="1" smtClean="0"/>
              <a:t>Baut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37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08153" y="1603357"/>
            <a:ext cx="7924376" cy="289896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Non-</a:t>
            </a:r>
            <a:r>
              <a:rPr lang="fr-FR" dirty="0" err="1"/>
              <a:t>c</a:t>
            </a:r>
            <a:r>
              <a:rPr lang="fr-FR" dirty="0" err="1" smtClean="0"/>
              <a:t>onformance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Classification</a:t>
            </a:r>
            <a:endParaRPr lang="fr-FR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Non-conformity</a:t>
            </a:r>
            <a:r>
              <a:rPr lang="fr-FR" dirty="0" smtClean="0"/>
              <a:t> reports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Non-conformities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endParaRPr lang="fr-FR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Non-</a:t>
            </a:r>
            <a:r>
              <a:rPr lang="fr-FR" dirty="0" err="1"/>
              <a:t>c</a:t>
            </a:r>
            <a:r>
              <a:rPr lang="fr-FR" dirty="0" err="1" smtClean="0"/>
              <a:t>onformance</a:t>
            </a:r>
            <a:r>
              <a:rPr lang="fr-FR" dirty="0" smtClean="0"/>
              <a:t> </a:t>
            </a:r>
            <a:r>
              <a:rPr lang="fr-FR" dirty="0" smtClean="0"/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</a:t>
            </a:r>
            <a:r>
              <a:rPr lang="fr-FR" dirty="0" err="1" smtClean="0"/>
              <a:t>conformance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87" y="6234"/>
            <a:ext cx="4862374" cy="6600915"/>
          </a:xfrm>
          <a:prstGeom prst="rect">
            <a:avLst/>
          </a:prstGeom>
        </p:spPr>
      </p:pic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194" y="1549195"/>
            <a:ext cx="4934513" cy="8768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/>
            <a:r>
              <a:rPr lang="fr-FR" b="0" dirty="0"/>
              <a:t>Non-</a:t>
            </a:r>
            <a:r>
              <a:rPr lang="fr-FR" b="0" dirty="0" err="1"/>
              <a:t>conformances</a:t>
            </a:r>
            <a:r>
              <a:rPr lang="fr-FR" b="0" dirty="0"/>
              <a:t> </a:t>
            </a:r>
            <a:r>
              <a:rPr lang="fr-FR" b="0" dirty="0" err="1"/>
              <a:t>affecting</a:t>
            </a:r>
            <a:r>
              <a:rPr lang="fr-FR" b="0" dirty="0"/>
              <a:t> </a:t>
            </a:r>
            <a:r>
              <a:rPr lang="fr-FR" b="0" dirty="0" err="1"/>
              <a:t>equipment</a:t>
            </a:r>
            <a:r>
              <a:rPr lang="fr-FR" b="0" dirty="0"/>
              <a:t> are </a:t>
            </a:r>
            <a:r>
              <a:rPr lang="fr-FR" b="0" dirty="0" err="1"/>
              <a:t>subject</a:t>
            </a:r>
            <a:r>
              <a:rPr lang="fr-FR" b="0" dirty="0"/>
              <a:t> to </a:t>
            </a:r>
            <a:r>
              <a:rPr lang="fr-FR" b="0" dirty="0" err="1"/>
              <a:t>formalized</a:t>
            </a:r>
            <a:r>
              <a:rPr lang="fr-FR" b="0" dirty="0"/>
              <a:t> management and </a:t>
            </a:r>
            <a:r>
              <a:rPr lang="fr-FR" b="0" dirty="0" err="1"/>
              <a:t>treatment</a:t>
            </a:r>
            <a:r>
              <a:rPr lang="fr-FR" b="0" dirty="0"/>
              <a:t> once the </a:t>
            </a:r>
            <a:r>
              <a:rPr lang="fr-FR" b="0" dirty="0" err="1"/>
              <a:t>reference</a:t>
            </a:r>
            <a:r>
              <a:rPr lang="fr-FR" b="0" dirty="0"/>
              <a:t> configuration </a:t>
            </a:r>
            <a:r>
              <a:rPr lang="fr-FR" b="0" dirty="0" err="1"/>
              <a:t>is</a:t>
            </a:r>
            <a:r>
              <a:rPr lang="fr-FR" b="0" dirty="0"/>
              <a:t> </a:t>
            </a:r>
            <a:r>
              <a:rPr lang="fr-FR" b="0" dirty="0" err="1"/>
              <a:t>established</a:t>
            </a:r>
            <a:r>
              <a:rPr lang="fr-FR" b="0" dirty="0" smtClean="0"/>
              <a:t>.</a:t>
            </a:r>
            <a:endParaRPr lang="fr-FR" b="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 txBox="1">
            <a:spLocks/>
          </p:cNvSpPr>
          <p:nvPr/>
        </p:nvSpPr>
        <p:spPr>
          <a:xfrm>
            <a:off x="200194" y="3728722"/>
            <a:ext cx="4934513" cy="1649388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Non-</a:t>
            </a:r>
            <a:r>
              <a:rPr lang="fr-FR" dirty="0" err="1" smtClean="0"/>
              <a:t>conformance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flow-chart </a:t>
            </a:r>
            <a:r>
              <a:rPr lang="fr-FR" sz="2800" dirty="0" smtClean="0">
                <a:sym typeface="Wingdings" panose="05000000000000000000" pitchFamily="2" charset="2"/>
              </a:rPr>
              <a:t></a:t>
            </a:r>
            <a:endParaRPr lang="fr-FR" dirty="0" smtClean="0">
              <a:sym typeface="Wingdings" panose="05000000000000000000" pitchFamily="2" charset="2"/>
            </a:endParaRPr>
          </a:p>
          <a:p>
            <a:pPr algn="ctr"/>
            <a:r>
              <a:rPr lang="fr-FR" dirty="0" smtClean="0">
                <a:solidFill>
                  <a:srgbClr val="BC141C"/>
                </a:solidFill>
                <a:sym typeface="Wingdings" panose="05000000000000000000" pitchFamily="2" charset="2"/>
              </a:rPr>
              <a:t>L1 : Minor</a:t>
            </a:r>
          </a:p>
          <a:p>
            <a:pPr algn="ctr"/>
            <a:r>
              <a:rPr lang="fr-FR" dirty="0" smtClean="0">
                <a:solidFill>
                  <a:srgbClr val="BC141C"/>
                </a:solidFill>
                <a:sym typeface="Wingdings" panose="05000000000000000000" pitchFamily="2" charset="2"/>
              </a:rPr>
              <a:t>L2 : </a:t>
            </a:r>
            <a:r>
              <a:rPr lang="fr-FR" dirty="0" err="1" smtClean="0">
                <a:solidFill>
                  <a:srgbClr val="BC141C"/>
                </a:solidFill>
                <a:sym typeface="Wingdings" panose="05000000000000000000" pitchFamily="2" charset="2"/>
              </a:rPr>
              <a:t>Moderate</a:t>
            </a:r>
            <a:endParaRPr lang="fr-FR" dirty="0" smtClean="0">
              <a:solidFill>
                <a:srgbClr val="BC141C"/>
              </a:solidFill>
              <a:sym typeface="Wingdings" panose="05000000000000000000" pitchFamily="2" charset="2"/>
            </a:endParaRPr>
          </a:p>
          <a:p>
            <a:pPr algn="ctr"/>
            <a:r>
              <a:rPr lang="fr-FR" dirty="0" smtClean="0">
                <a:solidFill>
                  <a:srgbClr val="BC141C"/>
                </a:solidFill>
                <a:sym typeface="Wingdings" panose="05000000000000000000" pitchFamily="2" charset="2"/>
              </a:rPr>
              <a:t>L3 : Critical</a:t>
            </a:r>
            <a:endParaRPr lang="fr-FR" dirty="0">
              <a:solidFill>
                <a:srgbClr val="BC1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883297"/>
              </p:ext>
            </p:extLst>
          </p:nvPr>
        </p:nvGraphicFramePr>
        <p:xfrm>
          <a:off x="881063" y="1630363"/>
          <a:ext cx="10515600" cy="3581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88608">
                  <a:extLst>
                    <a:ext uri="{9D8B030D-6E8A-4147-A177-3AD203B41FA5}">
                      <a16:colId xmlns:a16="http://schemas.microsoft.com/office/drawing/2014/main" val="1698415158"/>
                    </a:ext>
                  </a:extLst>
                </a:gridCol>
                <a:gridCol w="4382627">
                  <a:extLst>
                    <a:ext uri="{9D8B030D-6E8A-4147-A177-3AD203B41FA5}">
                      <a16:colId xmlns:a16="http://schemas.microsoft.com/office/drawing/2014/main" val="999886891"/>
                    </a:ext>
                  </a:extLst>
                </a:gridCol>
                <a:gridCol w="4844365">
                  <a:extLst>
                    <a:ext uri="{9D8B030D-6E8A-4147-A177-3AD203B41FA5}">
                      <a16:colId xmlns:a16="http://schemas.microsoft.com/office/drawing/2014/main" val="647942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Level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C14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C14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Responsibility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C1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0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Minor (L1)</a:t>
                      </a:r>
                      <a:endParaRPr lang="fr-FR" sz="1600" b="1" dirty="0">
                        <a:solidFill>
                          <a:srgbClr val="71BF4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/>
                        <a:t>NC </a:t>
                      </a:r>
                      <a:r>
                        <a:rPr lang="fr-FR" sz="1600" dirty="0" err="1" smtClean="0"/>
                        <a:t>that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will</a:t>
                      </a:r>
                      <a:r>
                        <a:rPr lang="fr-FR" sz="1600" dirty="0" smtClean="0"/>
                        <a:t> affect </a:t>
                      </a:r>
                      <a:r>
                        <a:rPr lang="fr-FR" sz="1600" dirty="0" err="1" smtClean="0"/>
                        <a:t>internal</a:t>
                      </a:r>
                      <a:r>
                        <a:rPr lang="fr-FR" sz="1600" dirty="0" smtClean="0"/>
                        <a:t> interfaces, performances and </a:t>
                      </a:r>
                      <a:r>
                        <a:rPr lang="fr-FR" sz="1600" dirty="0" err="1" smtClean="0"/>
                        <a:t>functional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requirements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with</a:t>
                      </a:r>
                      <a:r>
                        <a:rPr lang="fr-FR" sz="1600" baseline="0" dirty="0" smtClean="0"/>
                        <a:t> no impact at </a:t>
                      </a:r>
                      <a:r>
                        <a:rPr lang="fr-FR" sz="1600" baseline="0" dirty="0" err="1" smtClean="0"/>
                        <a:t>Fermilab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level</a:t>
                      </a:r>
                      <a:r>
                        <a:rPr lang="fr-FR" sz="1600" baseline="0" dirty="0" smtClean="0"/>
                        <a:t>.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It is processed internally by the CEA team. </a:t>
                      </a:r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is not informed immediately. A summary is provided to </a:t>
                      </a:r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once a month, or is included in the component (e.g. </a:t>
                      </a:r>
                      <a:r>
                        <a:rPr lang="en-US" sz="1600" kern="1200" dirty="0" err="1" smtClean="0">
                          <a:effectLst/>
                        </a:rPr>
                        <a:t>cryomodule</a:t>
                      </a:r>
                      <a:r>
                        <a:rPr lang="en-US" sz="1600" kern="1200" dirty="0" smtClean="0">
                          <a:effectLst/>
                        </a:rPr>
                        <a:t>) traveler.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353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Moderate</a:t>
                      </a:r>
                      <a:r>
                        <a:rPr lang="fr-FR" sz="1600" b="1" dirty="0" smtClean="0"/>
                        <a:t> (L2)</a:t>
                      </a:r>
                      <a:endParaRPr lang="fr-FR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effectLst/>
                        </a:rPr>
                        <a:t>NC that will affect interfaces, safety, lifetime, performances, functional requirements with an impact at </a:t>
                      </a:r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level.</a:t>
                      </a:r>
                    </a:p>
                    <a:p>
                      <a:pPr algn="just"/>
                      <a:r>
                        <a:rPr lang="en-US" sz="1600" kern="1200" dirty="0" smtClean="0">
                          <a:effectLst/>
                        </a:rPr>
                        <a:t>After corrective actions, the item is compliant to all specified requirements.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effectLst/>
                        </a:rPr>
                        <a:t>The actions are implemented after CEA approval. </a:t>
                      </a:r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is informed of occurrence and mitigation/repair plan. </a:t>
                      </a:r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can request reclassification to L3.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91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Critical (L3)</a:t>
                      </a:r>
                      <a:endParaRPr lang="fr-FR" sz="1600" b="1" dirty="0">
                        <a:solidFill>
                          <a:srgbClr val="BC141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effectLst/>
                        </a:rPr>
                        <a:t>NCR that will affect interfaces, safety, lifetime, performances, and functional requirements with an impact at </a:t>
                      </a:r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level.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err="1" smtClean="0">
                          <a:effectLst/>
                        </a:rPr>
                        <a:t>Fermilab</a:t>
                      </a:r>
                      <a:r>
                        <a:rPr lang="en-US" sz="1600" kern="1200" dirty="0" smtClean="0">
                          <a:effectLst/>
                        </a:rPr>
                        <a:t> is informed of occurrence, is invited to partake in the definition and approval of the mitigation/repair plan, and is requested to approve NCR closure.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53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46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Nonconformity</a:t>
            </a:r>
            <a:r>
              <a:rPr lang="fr-FR" dirty="0" smtClean="0"/>
              <a:t> report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81" y="784089"/>
            <a:ext cx="4074221" cy="5831316"/>
          </a:xfrm>
          <a:prstGeom prst="rect">
            <a:avLst/>
          </a:prstGeom>
        </p:spPr>
      </p:pic>
      <p:sp>
        <p:nvSpPr>
          <p:cNvPr id="13" name="Bouée 12"/>
          <p:cNvSpPr/>
          <p:nvPr/>
        </p:nvSpPr>
        <p:spPr>
          <a:xfrm>
            <a:off x="4593643" y="1190344"/>
            <a:ext cx="865704" cy="519422"/>
          </a:xfrm>
          <a:prstGeom prst="donut">
            <a:avLst>
              <a:gd name="adj" fmla="val 4975"/>
            </a:avLst>
          </a:prstGeom>
          <a:solidFill>
            <a:srgbClr val="BC141C"/>
          </a:solidFill>
          <a:ln>
            <a:solidFill>
              <a:srgbClr val="B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4030935" y="1661069"/>
            <a:ext cx="1509572" cy="1071309"/>
          </a:xfrm>
          <a:prstGeom prst="donut">
            <a:avLst>
              <a:gd name="adj" fmla="val 1668"/>
            </a:avLst>
          </a:prstGeom>
          <a:solidFill>
            <a:srgbClr val="BC141C"/>
          </a:solidFill>
          <a:ln>
            <a:solidFill>
              <a:srgbClr val="B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6984" y="979327"/>
            <a:ext cx="14124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/>
              <a:t>Classification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086984" y="1813842"/>
            <a:ext cx="268909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600" dirty="0" err="1" smtClean="0"/>
              <a:t>Affected</a:t>
            </a:r>
            <a:r>
              <a:rPr lang="fr-FR" sz="1600" dirty="0" smtClean="0"/>
              <a:t> </a:t>
            </a:r>
            <a:r>
              <a:rPr lang="fr-FR" sz="1600" dirty="0" err="1" smtClean="0"/>
              <a:t>parameters</a:t>
            </a:r>
            <a:r>
              <a:rPr lang="fr-FR" sz="1600" dirty="0" smtClean="0"/>
              <a:t> </a:t>
            </a:r>
          </a:p>
          <a:p>
            <a:pPr algn="l"/>
            <a:r>
              <a:rPr lang="fr-FR" sz="1600" dirty="0" smtClean="0"/>
              <a:t>(</a:t>
            </a:r>
            <a:r>
              <a:rPr lang="fr-FR" sz="1600" dirty="0" err="1" smtClean="0"/>
              <a:t>criteria</a:t>
            </a:r>
            <a:r>
              <a:rPr lang="fr-FR" sz="1600" dirty="0" smtClean="0"/>
              <a:t> for the classification)</a:t>
            </a:r>
            <a:endParaRPr lang="fr-FR" sz="1600" dirty="0"/>
          </a:p>
        </p:txBody>
      </p:sp>
      <p:cxnSp>
        <p:nvCxnSpPr>
          <p:cNvPr id="20" name="Connecteur droit avec flèche 19"/>
          <p:cNvCxnSpPr>
            <a:stCxn id="17" idx="1"/>
            <a:endCxn id="13" idx="7"/>
          </p:cNvCxnSpPr>
          <p:nvPr/>
        </p:nvCxnSpPr>
        <p:spPr>
          <a:xfrm flipH="1">
            <a:off x="5332568" y="1148604"/>
            <a:ext cx="754416" cy="117808"/>
          </a:xfrm>
          <a:prstGeom prst="straightConnector1">
            <a:avLst/>
          </a:prstGeom>
          <a:ln>
            <a:solidFill>
              <a:srgbClr val="BC14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8" idx="1"/>
            <a:endCxn id="14" idx="6"/>
          </p:cNvCxnSpPr>
          <p:nvPr/>
        </p:nvCxnSpPr>
        <p:spPr>
          <a:xfrm flipH="1">
            <a:off x="5540507" y="2106230"/>
            <a:ext cx="546477" cy="90494"/>
          </a:xfrm>
          <a:prstGeom prst="straightConnector1">
            <a:avLst/>
          </a:prstGeom>
          <a:ln>
            <a:solidFill>
              <a:srgbClr val="BC14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4"/>
          <p:cNvSpPr>
            <a:spLocks noGrp="1"/>
          </p:cNvSpPr>
          <p:nvPr>
            <p:ph idx="1"/>
          </p:nvPr>
        </p:nvSpPr>
        <p:spPr>
          <a:xfrm>
            <a:off x="6086984" y="2843778"/>
            <a:ext cx="3447421" cy="24372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BC141C"/>
                </a:solidFill>
              </a:rPr>
              <a:t>Corrective actions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chemeClr val="tx1"/>
                </a:solidFill>
              </a:rPr>
              <a:t>Actions to </a:t>
            </a:r>
            <a:r>
              <a:rPr lang="fr-FR" sz="1600" b="0" dirty="0" err="1" smtClean="0">
                <a:solidFill>
                  <a:schemeClr val="tx1"/>
                </a:solidFill>
              </a:rPr>
              <a:t>eliminate</a:t>
            </a:r>
            <a:r>
              <a:rPr lang="fr-FR" sz="1600" b="0" dirty="0" smtClean="0">
                <a:solidFill>
                  <a:schemeClr val="tx1"/>
                </a:solidFill>
              </a:rPr>
              <a:t> or </a:t>
            </a:r>
            <a:r>
              <a:rPr lang="fr-FR" sz="1600" b="0" dirty="0" err="1" smtClean="0">
                <a:solidFill>
                  <a:schemeClr val="tx1"/>
                </a:solidFill>
              </a:rPr>
              <a:t>mitigate</a:t>
            </a:r>
            <a:r>
              <a:rPr lang="fr-FR" sz="1600" b="0" dirty="0" smtClean="0">
                <a:solidFill>
                  <a:schemeClr val="tx1"/>
                </a:solidFill>
              </a:rPr>
              <a:t> the </a:t>
            </a:r>
            <a:r>
              <a:rPr lang="fr-FR" sz="1600" b="0" dirty="0" err="1" smtClean="0">
                <a:solidFill>
                  <a:schemeClr val="tx1"/>
                </a:solidFill>
              </a:rPr>
              <a:t>non-conformity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after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its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appearance</a:t>
            </a:r>
            <a:endParaRPr lang="fr-FR" sz="16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 err="1" smtClean="0">
                <a:solidFill>
                  <a:srgbClr val="BC141C"/>
                </a:solidFill>
              </a:rPr>
              <a:t>Preventive</a:t>
            </a:r>
            <a:r>
              <a:rPr lang="fr-FR" sz="1600" dirty="0" smtClean="0">
                <a:solidFill>
                  <a:srgbClr val="BC141C"/>
                </a:solidFill>
              </a:rPr>
              <a:t> actions</a:t>
            </a:r>
          </a:p>
          <a:p>
            <a:pPr marL="0" indent="0">
              <a:buNone/>
            </a:pPr>
            <a:r>
              <a:rPr lang="fr-FR" sz="1600" b="0" dirty="0" smtClean="0">
                <a:solidFill>
                  <a:schemeClr val="tx1"/>
                </a:solidFill>
              </a:rPr>
              <a:t>Actions to </a:t>
            </a:r>
            <a:r>
              <a:rPr lang="fr-FR" sz="1600" b="0" dirty="0" err="1" smtClean="0">
                <a:solidFill>
                  <a:schemeClr val="tx1"/>
                </a:solidFill>
              </a:rPr>
              <a:t>eliminate</a:t>
            </a:r>
            <a:r>
              <a:rPr lang="fr-FR" sz="1600" b="0" dirty="0" smtClean="0">
                <a:solidFill>
                  <a:schemeClr val="tx1"/>
                </a:solidFill>
              </a:rPr>
              <a:t> the </a:t>
            </a:r>
            <a:r>
              <a:rPr lang="fr-FR" sz="1600" b="0" dirty="0" err="1" smtClean="0">
                <a:solidFill>
                  <a:schemeClr val="tx1"/>
                </a:solidFill>
              </a:rPr>
              <a:t>root</a:t>
            </a:r>
            <a:r>
              <a:rPr lang="fr-FR" sz="1600" b="0" dirty="0" smtClean="0">
                <a:solidFill>
                  <a:schemeClr val="tx1"/>
                </a:solidFill>
              </a:rPr>
              <a:t> cause of th </a:t>
            </a:r>
            <a:r>
              <a:rPr lang="fr-FR" sz="1600" b="0" dirty="0" err="1" smtClean="0">
                <a:solidFill>
                  <a:schemeClr val="tx1"/>
                </a:solidFill>
              </a:rPr>
              <a:t>non-conformity</a:t>
            </a:r>
            <a:r>
              <a:rPr lang="fr-FR" sz="1600" b="0" dirty="0" smtClean="0">
                <a:solidFill>
                  <a:schemeClr val="tx1"/>
                </a:solidFill>
              </a:rPr>
              <a:t>, and </a:t>
            </a:r>
            <a:r>
              <a:rPr lang="fr-FR" sz="1600" b="0" dirty="0" err="1" smtClean="0">
                <a:solidFill>
                  <a:schemeClr val="tx1"/>
                </a:solidFill>
              </a:rPr>
              <a:t>avoid</a:t>
            </a:r>
            <a:r>
              <a:rPr lang="fr-FR" sz="1600" b="0" dirty="0" smtClean="0">
                <a:solidFill>
                  <a:schemeClr val="tx1"/>
                </a:solidFill>
              </a:rPr>
              <a:t> future </a:t>
            </a:r>
            <a:r>
              <a:rPr lang="fr-FR" sz="1600" b="0" dirty="0" err="1" smtClean="0">
                <a:solidFill>
                  <a:schemeClr val="tx1"/>
                </a:solidFill>
              </a:rPr>
              <a:t>similar</a:t>
            </a:r>
            <a:r>
              <a:rPr lang="fr-FR" sz="1600" b="0" dirty="0" smtClean="0">
                <a:solidFill>
                  <a:schemeClr val="tx1"/>
                </a:solidFill>
              </a:rPr>
              <a:t> occurrences on </a:t>
            </a:r>
            <a:r>
              <a:rPr lang="fr-FR" sz="1600" b="0" dirty="0" err="1" smtClean="0">
                <a:solidFill>
                  <a:schemeClr val="tx1"/>
                </a:solidFill>
              </a:rPr>
              <a:t>other</a:t>
            </a:r>
            <a:r>
              <a:rPr lang="fr-FR" sz="1600" b="0" dirty="0" smtClean="0">
                <a:solidFill>
                  <a:schemeClr val="tx1"/>
                </a:solidFill>
              </a:rPr>
              <a:t> components</a:t>
            </a:r>
            <a:endParaRPr lang="fr-FR" sz="1600" b="0" dirty="0" smtClean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86984" y="5583792"/>
            <a:ext cx="560002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/>
              <a:t>NC reports are </a:t>
            </a:r>
            <a:r>
              <a:rPr lang="fr-FR" sz="1600" dirty="0" err="1" smtClean="0"/>
              <a:t>usually</a:t>
            </a:r>
            <a:r>
              <a:rPr lang="fr-FR" sz="1600" dirty="0" smtClean="0"/>
              <a:t> </a:t>
            </a:r>
            <a:r>
              <a:rPr lang="fr-FR" sz="1600" dirty="0" err="1" smtClean="0"/>
              <a:t>written</a:t>
            </a:r>
            <a:r>
              <a:rPr lang="fr-FR" sz="1600" dirty="0" smtClean="0"/>
              <a:t> in french for </a:t>
            </a:r>
            <a:r>
              <a:rPr lang="fr-FR" sz="1600" dirty="0" err="1" smtClean="0"/>
              <a:t>internal</a:t>
            </a:r>
            <a:r>
              <a:rPr lang="fr-FR" sz="1600" dirty="0" smtClean="0"/>
              <a:t> use or </a:t>
            </a:r>
            <a:r>
              <a:rPr lang="fr-FR" sz="1600" dirty="0" err="1" smtClean="0"/>
              <a:t>suppliers</a:t>
            </a:r>
            <a:r>
              <a:rPr lang="fr-FR" sz="1600" dirty="0" smtClean="0"/>
              <a:t> exchanges.</a:t>
            </a:r>
          </a:p>
          <a:p>
            <a:pPr algn="l"/>
            <a:r>
              <a:rPr lang="fr-FR" sz="1600" dirty="0" smtClean="0"/>
              <a:t>If </a:t>
            </a:r>
            <a:r>
              <a:rPr lang="fr-FR" sz="1600" dirty="0" err="1" smtClean="0"/>
              <a:t>they</a:t>
            </a:r>
            <a:r>
              <a:rPr lang="fr-FR" sz="1600" dirty="0" smtClean="0"/>
              <a:t> have to </a:t>
            </a:r>
            <a:r>
              <a:rPr lang="fr-FR" sz="1600" dirty="0" err="1" smtClean="0"/>
              <a:t>be</a:t>
            </a:r>
            <a:r>
              <a:rPr lang="fr-FR" sz="1600" dirty="0" smtClean="0"/>
              <a:t> sent to </a:t>
            </a:r>
            <a:r>
              <a:rPr lang="fr-FR" sz="1600" dirty="0" err="1" smtClean="0"/>
              <a:t>Fermilab</a:t>
            </a:r>
            <a:r>
              <a:rPr lang="fr-FR" sz="1600" dirty="0" smtClean="0"/>
              <a:t>, </a:t>
            </a:r>
            <a:r>
              <a:rPr lang="fr-FR" sz="1600" dirty="0" err="1" smtClean="0"/>
              <a:t>they’ll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written</a:t>
            </a:r>
            <a:r>
              <a:rPr lang="fr-FR" sz="1600" dirty="0" smtClean="0"/>
              <a:t> in </a:t>
            </a:r>
            <a:r>
              <a:rPr lang="fr-FR" sz="1600" dirty="0" err="1" smtClean="0"/>
              <a:t>english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6546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Nonconformities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4684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BC141C"/>
                </a:solidFill>
              </a:rPr>
              <a:t>Use as </a:t>
            </a:r>
            <a:r>
              <a:rPr lang="fr-FR" sz="1600" dirty="0" err="1" smtClean="0">
                <a:solidFill>
                  <a:srgbClr val="BC141C"/>
                </a:solidFill>
              </a:rPr>
              <a:t>is</a:t>
            </a:r>
            <a:endParaRPr lang="fr-FR" sz="1600" dirty="0" smtClean="0">
              <a:solidFill>
                <a:srgbClr val="BC141C"/>
              </a:solidFill>
            </a:endParaRPr>
          </a:p>
          <a:p>
            <a:pPr marL="0" indent="0">
              <a:buNone/>
            </a:pPr>
            <a:r>
              <a:rPr lang="fr-FR" sz="1600" b="0" dirty="0" smtClean="0"/>
              <a:t>The component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found</a:t>
            </a:r>
            <a:r>
              <a:rPr lang="fr-FR" sz="1600" b="0" dirty="0" smtClean="0"/>
              <a:t> to </a:t>
            </a:r>
            <a:r>
              <a:rPr lang="fr-FR" sz="1600" b="0" dirty="0" err="1" smtClean="0"/>
              <a:t>be</a:t>
            </a:r>
            <a:r>
              <a:rPr lang="fr-FR" sz="1600" b="0" dirty="0" smtClean="0"/>
              <a:t> usable </a:t>
            </a:r>
            <a:r>
              <a:rPr lang="fr-FR" sz="1600" b="0" dirty="0" err="1" smtClean="0"/>
              <a:t>without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eliminating</a:t>
            </a:r>
            <a:r>
              <a:rPr lang="fr-FR" sz="1600" b="0" dirty="0" smtClean="0"/>
              <a:t> the </a:t>
            </a:r>
            <a:r>
              <a:rPr lang="fr-FR" sz="1600" b="0" dirty="0" err="1" smtClean="0"/>
              <a:t>nonconformity</a:t>
            </a:r>
            <a:r>
              <a:rPr lang="fr-FR" sz="1600" b="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 err="1" smtClean="0">
                <a:solidFill>
                  <a:srgbClr val="BC141C"/>
                </a:solidFill>
              </a:rPr>
              <a:t>Rework</a:t>
            </a:r>
            <a:endParaRPr lang="fr-FR" sz="1600" dirty="0" smtClean="0">
              <a:solidFill>
                <a:srgbClr val="BC141C"/>
              </a:solidFill>
            </a:endParaRPr>
          </a:p>
          <a:p>
            <a:pPr marL="0" indent="0">
              <a:buNone/>
            </a:pPr>
            <a:r>
              <a:rPr lang="fr-FR" sz="1600" b="0" dirty="0" smtClean="0"/>
              <a:t>The component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recoverable</a:t>
            </a:r>
            <a:r>
              <a:rPr lang="fr-FR" sz="1600" b="0" dirty="0" smtClean="0"/>
              <a:t> to </a:t>
            </a:r>
            <a:r>
              <a:rPr lang="fr-FR" sz="1600" b="0" dirty="0" err="1" smtClean="0"/>
              <a:t>conform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completely</a:t>
            </a:r>
            <a:r>
              <a:rPr lang="fr-FR" sz="1600" b="0" dirty="0" smtClean="0"/>
              <a:t> to all </a:t>
            </a:r>
            <a:r>
              <a:rPr lang="fr-FR" sz="1600" b="0" dirty="0" err="1" smtClean="0"/>
              <a:t>specified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requirements</a:t>
            </a:r>
            <a:r>
              <a:rPr lang="fr-FR" sz="1600" b="0" dirty="0" smtClean="0"/>
              <a:t>. </a:t>
            </a:r>
            <a:r>
              <a:rPr lang="fr-FR" sz="1600" b="0" dirty="0" err="1" smtClean="0"/>
              <a:t>Preliminary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work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might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necessary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before</a:t>
            </a:r>
            <a:r>
              <a:rPr lang="fr-FR" sz="1600" b="0" dirty="0" smtClean="0"/>
              <a:t> the </a:t>
            </a:r>
            <a:r>
              <a:rPr lang="fr-FR" sz="1600" b="0" dirty="0" err="1" smtClean="0"/>
              <a:t>recovery</a:t>
            </a:r>
            <a:r>
              <a:rPr lang="fr-FR" sz="1600" b="0" dirty="0" smtClean="0"/>
              <a:t>, but </a:t>
            </a:r>
            <a:r>
              <a:rPr lang="fr-FR" sz="1600" b="0" dirty="0" err="1" smtClean="0"/>
              <a:t>should</a:t>
            </a:r>
            <a:r>
              <a:rPr lang="fr-FR" sz="1600" b="0" dirty="0" smtClean="0"/>
              <a:t> not </a:t>
            </a:r>
            <a:r>
              <a:rPr lang="fr-FR" sz="1600" b="0" dirty="0" err="1" smtClean="0"/>
              <a:t>interfere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with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previous</a:t>
            </a:r>
            <a:r>
              <a:rPr lang="fr-FR" sz="1600" b="0" dirty="0" smtClean="0"/>
              <a:t> or future </a:t>
            </a:r>
            <a:r>
              <a:rPr lang="fr-FR" sz="1600" b="0" dirty="0" err="1" smtClean="0"/>
              <a:t>operations</a:t>
            </a:r>
            <a:r>
              <a:rPr lang="fr-FR" sz="1600" b="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 err="1" smtClean="0">
                <a:solidFill>
                  <a:srgbClr val="BC141C"/>
                </a:solidFill>
              </a:rPr>
              <a:t>Repair</a:t>
            </a:r>
            <a:endParaRPr lang="fr-FR" sz="1600" dirty="0" smtClean="0">
              <a:solidFill>
                <a:srgbClr val="BC141C"/>
              </a:solidFill>
            </a:endParaRPr>
          </a:p>
          <a:p>
            <a:pPr marL="0" indent="0">
              <a:buNone/>
            </a:pPr>
            <a:r>
              <a:rPr lang="fr-FR" sz="1600" b="0" dirty="0" smtClean="0"/>
              <a:t>The component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recoverable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such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that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fulfils</a:t>
            </a:r>
            <a:r>
              <a:rPr lang="fr-FR" sz="1600" b="0" dirty="0" smtClean="0"/>
              <a:t> the </a:t>
            </a:r>
            <a:r>
              <a:rPr lang="fr-FR" sz="1600" b="0" dirty="0" err="1" smtClean="0"/>
              <a:t>intended</a:t>
            </a:r>
            <a:r>
              <a:rPr lang="fr-FR" sz="1600" b="0" dirty="0" smtClean="0"/>
              <a:t> usage </a:t>
            </a:r>
            <a:r>
              <a:rPr lang="fr-FR" sz="1600" b="0" dirty="0" err="1" smtClean="0"/>
              <a:t>requirements</a:t>
            </a:r>
            <a:r>
              <a:rPr lang="fr-FR" sz="1600" b="0" dirty="0" smtClean="0"/>
              <a:t>, </a:t>
            </a:r>
            <a:r>
              <a:rPr lang="fr-FR" sz="1600" b="0" dirty="0" err="1" smtClean="0"/>
              <a:t>however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will</a:t>
            </a:r>
            <a:r>
              <a:rPr lang="fr-FR" sz="1600" b="0" dirty="0" smtClean="0"/>
              <a:t> not </a:t>
            </a:r>
            <a:r>
              <a:rPr lang="fr-FR" sz="1600" b="0" dirty="0" err="1" smtClean="0"/>
              <a:t>comply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with</a:t>
            </a:r>
            <a:r>
              <a:rPr lang="fr-FR" sz="1600" b="0" dirty="0" smtClean="0"/>
              <a:t> the initial </a:t>
            </a:r>
            <a:r>
              <a:rPr lang="fr-FR" sz="1600" b="0" dirty="0" err="1" smtClean="0"/>
              <a:t>requirements</a:t>
            </a:r>
            <a:r>
              <a:rPr lang="fr-FR" sz="1600" b="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BC141C"/>
                </a:solidFill>
              </a:rPr>
              <a:t>Return to supplier</a:t>
            </a:r>
          </a:p>
          <a:p>
            <a:pPr marL="0" indent="0">
              <a:buNone/>
            </a:pPr>
            <a:r>
              <a:rPr lang="fr-FR" sz="1600" b="0" dirty="0" smtClean="0"/>
              <a:t>A non </a:t>
            </a:r>
            <a:r>
              <a:rPr lang="fr-FR" sz="1600" b="0" dirty="0" err="1" smtClean="0"/>
              <a:t>conform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product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may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returned</a:t>
            </a:r>
            <a:r>
              <a:rPr lang="fr-FR" sz="1600" b="0" dirty="0" smtClean="0"/>
              <a:t> to the supplier for </a:t>
            </a:r>
            <a:r>
              <a:rPr lang="fr-FR" sz="1600" b="0" dirty="0" err="1" smtClean="0"/>
              <a:t>repair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rework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when</a:t>
            </a:r>
            <a:r>
              <a:rPr lang="fr-FR" sz="1600" b="0" dirty="0" smtClean="0"/>
              <a:t> the corrective actions </a:t>
            </a:r>
            <a:r>
              <a:rPr lang="fr-FR" sz="1600" b="0" dirty="0" err="1" smtClean="0"/>
              <a:t>cannot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performed</a:t>
            </a:r>
            <a:r>
              <a:rPr lang="fr-FR" sz="1600" b="0" dirty="0" smtClean="0"/>
              <a:t> at CEA.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 err="1" smtClean="0">
                <a:solidFill>
                  <a:srgbClr val="BC141C"/>
                </a:solidFill>
              </a:rPr>
              <a:t>Scrap</a:t>
            </a:r>
            <a:endParaRPr lang="fr-FR" sz="1600" dirty="0" smtClean="0">
              <a:solidFill>
                <a:srgbClr val="BC141C"/>
              </a:solidFill>
            </a:endParaRPr>
          </a:p>
          <a:p>
            <a:pPr marL="0" indent="0">
              <a:buNone/>
            </a:pPr>
            <a:r>
              <a:rPr lang="fr-FR" sz="1600" b="0" dirty="0" smtClean="0"/>
              <a:t>The component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affected</a:t>
            </a:r>
            <a:r>
              <a:rPr lang="fr-FR" sz="1600" b="0" dirty="0" smtClean="0"/>
              <a:t> by major non </a:t>
            </a:r>
            <a:r>
              <a:rPr lang="fr-FR" sz="1600" b="0" dirty="0" err="1" smtClean="0"/>
              <a:t>conformities</a:t>
            </a:r>
            <a:r>
              <a:rPr lang="fr-FR" sz="1600" b="0" dirty="0" smtClean="0"/>
              <a:t>. It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not </a:t>
            </a:r>
            <a:r>
              <a:rPr lang="fr-FR" sz="1600" b="0" dirty="0" err="1" smtClean="0"/>
              <a:t>recoverable</a:t>
            </a:r>
            <a:r>
              <a:rPr lang="fr-FR" sz="1600" b="0" dirty="0"/>
              <a:t> </a:t>
            </a:r>
            <a:r>
              <a:rPr lang="fr-FR" sz="1600" b="0" dirty="0" smtClean="0"/>
              <a:t>by </a:t>
            </a:r>
            <a:r>
              <a:rPr lang="fr-FR" sz="1600" b="0" dirty="0" err="1" smtClean="0"/>
              <a:t>any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means</a:t>
            </a:r>
            <a:r>
              <a:rPr lang="fr-FR" sz="1600" b="0" dirty="0" smtClean="0"/>
              <a:t>, for </a:t>
            </a:r>
            <a:r>
              <a:rPr lang="fr-FR" sz="1600" b="0" dirty="0" err="1" smtClean="0"/>
              <a:t>technical</a:t>
            </a:r>
            <a:r>
              <a:rPr lang="fr-FR" sz="1600" b="0" dirty="0" smtClean="0"/>
              <a:t> or </a:t>
            </a:r>
            <a:r>
              <a:rPr lang="fr-FR" sz="1600" b="0" dirty="0" err="1" smtClean="0"/>
              <a:t>economical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reasons</a:t>
            </a:r>
            <a:r>
              <a:rPr lang="fr-FR" sz="1600" b="0" dirty="0" smtClean="0"/>
              <a:t>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Once the NC report has been </a:t>
            </a:r>
            <a:r>
              <a:rPr lang="fr-FR" dirty="0" err="1" smtClean="0"/>
              <a:t>completed</a:t>
            </a:r>
            <a:r>
              <a:rPr lang="fr-FR" dirty="0" smtClean="0"/>
              <a:t>, a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made about the actions to </a:t>
            </a:r>
            <a:r>
              <a:rPr lang="fr-FR" dirty="0" err="1" smtClean="0"/>
              <a:t>take</a:t>
            </a:r>
            <a:r>
              <a:rPr lang="fr-FR" dirty="0" smtClean="0"/>
              <a:t> on the part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38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NC meetings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23449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Classification of the </a:t>
            </a:r>
            <a:r>
              <a:rPr lang="fr-FR" dirty="0" err="1" smtClean="0"/>
              <a:t>deviations</a:t>
            </a:r>
            <a:r>
              <a:rPr lang="fr-FR" dirty="0" smtClean="0"/>
              <a:t> (L1, L2, L3)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Status</a:t>
            </a:r>
            <a:r>
              <a:rPr lang="fr-FR" dirty="0" smtClean="0"/>
              <a:t> </a:t>
            </a:r>
            <a:r>
              <a:rPr lang="fr-FR" dirty="0" err="1" smtClean="0"/>
              <a:t>checking</a:t>
            </a:r>
            <a:r>
              <a:rPr lang="fr-FR" dirty="0" smtClean="0"/>
              <a:t> of the NC in </a:t>
            </a:r>
            <a:r>
              <a:rPr lang="fr-FR" dirty="0" err="1" smtClean="0"/>
              <a:t>progress</a:t>
            </a:r>
            <a:r>
              <a:rPr lang="fr-FR" dirty="0" smtClean="0"/>
              <a:t> and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actions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err="1" smtClean="0"/>
              <a:t>Preparation</a:t>
            </a:r>
            <a:r>
              <a:rPr lang="fr-FR" dirty="0" smtClean="0"/>
              <a:t> of the NC meetings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Fermilab</a:t>
            </a:r>
            <a:endParaRPr lang="fr-FR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/>
              <a:t>Update of the configuration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81100" y="1067647"/>
            <a:ext cx="10565835" cy="627569"/>
          </a:xfrm>
        </p:spPr>
        <p:txBody>
          <a:bodyPr/>
          <a:lstStyle/>
          <a:p>
            <a:r>
              <a:rPr lang="fr-FR" dirty="0" smtClean="0"/>
              <a:t>Regular meetings are </a:t>
            </a:r>
            <a:r>
              <a:rPr lang="fr-FR" dirty="0" err="1" smtClean="0"/>
              <a:t>organized</a:t>
            </a:r>
            <a:r>
              <a:rPr lang="fr-FR" dirty="0" smtClean="0"/>
              <a:t> by the </a:t>
            </a:r>
            <a:r>
              <a:rPr lang="fr-FR" dirty="0" err="1" smtClean="0"/>
              <a:t>Quality</a:t>
            </a:r>
            <a:r>
              <a:rPr lang="fr-FR" dirty="0" smtClean="0"/>
              <a:t> Manager at CEA. </a:t>
            </a:r>
            <a:r>
              <a:rPr lang="fr-FR" dirty="0" err="1" smtClean="0"/>
              <a:t>These</a:t>
            </a:r>
            <a:r>
              <a:rPr lang="fr-FR" dirty="0" smtClean="0"/>
              <a:t> meetings are </a:t>
            </a:r>
            <a:r>
              <a:rPr lang="fr-FR" dirty="0" err="1" smtClean="0"/>
              <a:t>held</a:t>
            </a:r>
            <a:r>
              <a:rPr lang="fr-FR" dirty="0" smtClean="0"/>
              <a:t> for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purposes</a:t>
            </a:r>
            <a:r>
              <a:rPr lang="fr-FR" dirty="0" smtClean="0"/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08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A_modele_presentation.pptx" id="{32D05E6F-7729-4D04-9933-364759F1AA34}" vid="{C32EFE13-7411-48EA-B487-64DC80D935B1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A_modele_presentation.pptx" id="{32D05E6F-7729-4D04-9933-364759F1AA34}" vid="{CCFA9DCB-6013-4DC3-9D9B-E5C78881AD2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A_modele_presentation.pptx" id="{32D05E6F-7729-4D04-9933-364759F1AA34}" vid="{42CB0D12-911F-4E28-9F32-9592074AD5C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CEA_Modèle de présentation</Template>
  <TotalTime>2003</TotalTime>
  <Words>515</Words>
  <Application>Microsoft Office PowerPoint</Application>
  <PresentationFormat>Grand écran</PresentationFormat>
  <Paragraphs>70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Outline</vt:lpstr>
      <vt:lpstr>Non-conformance process</vt:lpstr>
      <vt:lpstr>Classification</vt:lpstr>
      <vt:lpstr>Nonconformity report</vt:lpstr>
      <vt:lpstr>Nonconformities processing</vt:lpstr>
      <vt:lpstr>NC meetings</vt:lpstr>
      <vt:lpstr>Thank you for your attention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BAUT Aymeric</dc:creator>
  <cp:lastModifiedBy>LE BAUT Aymeric</cp:lastModifiedBy>
  <cp:revision>29</cp:revision>
  <cp:lastPrinted>2018-12-05T09:44:31Z</cp:lastPrinted>
  <dcterms:created xsi:type="dcterms:W3CDTF">2021-08-23T12:23:31Z</dcterms:created>
  <dcterms:modified xsi:type="dcterms:W3CDTF">2021-08-25T13:32:16Z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