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12" r:id="rId5"/>
    <p:sldMasterId id="2147483724" r:id="rId6"/>
  </p:sldMasterIdLst>
  <p:notesMasterIdLst>
    <p:notesMasterId r:id="rId20"/>
  </p:notesMasterIdLst>
  <p:handoutMasterIdLst>
    <p:handoutMasterId r:id="rId21"/>
  </p:handoutMasterIdLst>
  <p:sldIdLst>
    <p:sldId id="273" r:id="rId7"/>
    <p:sldId id="292" r:id="rId8"/>
    <p:sldId id="300" r:id="rId9"/>
    <p:sldId id="291" r:id="rId10"/>
    <p:sldId id="295" r:id="rId11"/>
    <p:sldId id="301" r:id="rId12"/>
    <p:sldId id="296" r:id="rId13"/>
    <p:sldId id="297" r:id="rId14"/>
    <p:sldId id="298" r:id="rId15"/>
    <p:sldId id="299" r:id="rId16"/>
    <p:sldId id="294" r:id="rId17"/>
    <p:sldId id="293" r:id="rId18"/>
    <p:sldId id="302" r:id="rId19"/>
  </p:sldIdLst>
  <p:sldSz cx="12192000" cy="6858000"/>
  <p:notesSz cx="7099300" cy="10234613"/>
  <p:defaultTextStyle>
    <a:defPPr>
      <a:defRPr lang="en-US"/>
    </a:defPPr>
    <a:lvl1pPr marL="0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63861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3083" userDrawn="1">
          <p15:clr>
            <a:srgbClr val="A4A3A4"/>
          </p15:clr>
        </p15:guide>
        <p15:guide id="5" pos="309" userDrawn="1">
          <p15:clr>
            <a:srgbClr val="A4A3A4"/>
          </p15:clr>
        </p15:guide>
        <p15:guide id="8" orient="horz" pos="2074" userDrawn="1">
          <p15:clr>
            <a:srgbClr val="A4A3A4"/>
          </p15:clr>
        </p15:guide>
        <p15:guide id="11" pos="5535" userDrawn="1">
          <p15:clr>
            <a:srgbClr val="A4A3A4"/>
          </p15:clr>
        </p15:guide>
        <p15:guide id="12" pos="5443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4111" userDrawn="1">
          <p15:clr>
            <a:srgbClr val="A4A3A4"/>
          </p15:clr>
        </p15:guide>
        <p15:guide id="15" orient="horz" pos="2765" userDrawn="1">
          <p15:clr>
            <a:srgbClr val="A4A3A4"/>
          </p15:clr>
        </p15:guide>
        <p15:guide id="16" pos="3840" userDrawn="1">
          <p15:clr>
            <a:srgbClr val="A4A3A4"/>
          </p15:clr>
        </p15:guide>
        <p15:guide id="17" pos="412" userDrawn="1">
          <p15:clr>
            <a:srgbClr val="A4A3A4"/>
          </p15:clr>
        </p15:guide>
        <p15:guide id="18" pos="7380" userDrawn="1">
          <p15:clr>
            <a:srgbClr val="A4A3A4"/>
          </p15:clr>
        </p15:guide>
        <p15:guide id="19" pos="7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F44"/>
    <a:srgbClr val="BC141C"/>
    <a:srgbClr val="B5131B"/>
    <a:srgbClr val="C2141C"/>
    <a:srgbClr val="A3091B"/>
    <a:srgbClr val="D8161F"/>
    <a:srgbClr val="DF1721"/>
    <a:srgbClr val="C9151E"/>
    <a:srgbClr val="DB1720"/>
    <a:srgbClr val="BB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1345" autoAdjust="0"/>
  </p:normalViewPr>
  <p:slideViewPr>
    <p:cSldViewPr snapToGrid="0" showGuides="1">
      <p:cViewPr varScale="1">
        <p:scale>
          <a:sx n="116" d="100"/>
          <a:sy n="116" d="100"/>
        </p:scale>
        <p:origin x="402" y="102"/>
      </p:cViewPr>
      <p:guideLst>
        <p:guide orient="horz" pos="1620"/>
        <p:guide pos="2880"/>
        <p:guide orient="horz" pos="3083"/>
        <p:guide pos="309"/>
        <p:guide orient="horz" pos="2074"/>
        <p:guide pos="5535"/>
        <p:guide pos="5443"/>
        <p:guide orient="horz" pos="2160"/>
        <p:guide orient="horz" pos="4111"/>
        <p:guide orient="horz" pos="2765"/>
        <p:guide pos="3840"/>
        <p:guide pos="412"/>
        <p:guide pos="7380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2436" y="-114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481E118-1CEA-43E8-BD51-A8A2CBD62889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7CB1C5FA-467D-48F3-9F36-205F533C0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208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920" tIns="47960" rIns="95920" bIns="47960" rtlCol="0"/>
          <a:lstStyle>
            <a:lvl1pPr algn="r">
              <a:defRPr sz="1400"/>
            </a:lvl1pPr>
          </a:lstStyle>
          <a:p>
            <a:fld id="{F0389419-4E28-4B58-9AA2-383238311FDA}" type="datetimeFigureOut">
              <a:rPr lang="fr-FR" smtClean="0"/>
              <a:t>30/08/2021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1277938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20" tIns="47960" rIns="95920" bIns="4796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10"/>
            <a:ext cx="5679440" cy="4029879"/>
          </a:xfrm>
          <a:prstGeom prst="rect">
            <a:avLst/>
          </a:prstGeom>
        </p:spPr>
        <p:txBody>
          <a:bodyPr vert="horz" lIns="95920" tIns="47960" rIns="95920" bIns="4796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10"/>
            <a:ext cx="3076363" cy="513507"/>
          </a:xfrm>
          <a:prstGeom prst="rect">
            <a:avLst/>
          </a:prstGeom>
        </p:spPr>
        <p:txBody>
          <a:bodyPr vert="horz" lIns="95920" tIns="47960" rIns="95920" bIns="47960" rtlCol="0" anchor="b"/>
          <a:lstStyle>
            <a:lvl1pPr algn="r">
              <a:defRPr sz="1400"/>
            </a:lvl1pPr>
          </a:lstStyle>
          <a:p>
            <a:fld id="{39DC57ED-270C-43E3-91AA-48F4CC1938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13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8617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7234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5851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4468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3085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1702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0319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08936" algn="l" defTabSz="127723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642230" y="2260843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3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938920" y="3661263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938919" y="4814946"/>
            <a:ext cx="5342635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CEA/FNAL - </a:t>
            </a:r>
            <a:r>
              <a:rPr lang="fr-FR" noProof="0" dirty="0" err="1" smtClean="0"/>
              <a:t>Quality</a:t>
            </a:r>
            <a:r>
              <a:rPr lang="fr-FR" noProof="0" dirty="0" smtClean="0"/>
              <a:t> Workshop – 30 August 2021 </a:t>
            </a:r>
            <a:endParaRPr lang="fr-FR" noProof="0" dirty="0"/>
          </a:p>
        </p:txBody>
      </p:sp>
      <p:sp>
        <p:nvSpPr>
          <p:cNvPr id="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2938920" y="434890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2" name="Picture 9" descr="cea_logo_small2.jpg">
            <a:extLst>
              <a:ext uri="{FF2B5EF4-FFF2-40B4-BE49-F238E27FC236}">
                <a16:creationId xmlns:a16="http://schemas.microsoft.com/office/drawing/2014/main" id="{61A89C60-6BFE-4912-9B9B-D56E846D59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38" y="364756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0" y="3336375"/>
            <a:ext cx="1942274" cy="10125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1934" y="341302"/>
            <a:ext cx="4316502" cy="27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6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d'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DDA024-CC5C-49D4-9EDE-B13C9CE4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6952101-6F0D-4470-B900-D7C009A83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60769C5C-EDFB-44C6-A754-7FD9C1B5A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22719" y="1358084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1F07BDA-5AB0-410C-A329-8C06350E1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3367" y="1358085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95E4514-E62C-42B5-BE1E-5F1CD3D2A789}"/>
              </a:ext>
            </a:extLst>
          </p:cNvPr>
          <p:cNvCxnSpPr/>
          <p:nvPr userDrawn="1"/>
        </p:nvCxnSpPr>
        <p:spPr>
          <a:xfrm flipH="1">
            <a:off x="1310932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5C946E34-2083-434D-8404-8F5AEE71F0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02399" y="1358085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653795C-036F-4780-863C-5F5B75D45AC9}"/>
              </a:ext>
            </a:extLst>
          </p:cNvPr>
          <p:cNvCxnSpPr/>
          <p:nvPr userDrawn="1"/>
        </p:nvCxnSpPr>
        <p:spPr>
          <a:xfrm flipH="1">
            <a:off x="6228757" y="2332809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B755FE5F-FBAE-4CEA-8895-84E4F212E5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28757" y="1358084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8" name="Espace réservé pour une image  4">
            <a:extLst>
              <a:ext uri="{FF2B5EF4-FFF2-40B4-BE49-F238E27FC236}">
                <a16:creationId xmlns:a16="http://schemas.microsoft.com/office/drawing/2014/main" id="{22ADC67F-E797-4291-A8E3-0F55CBC9501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622719" y="2599419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9" name="Espace réservé du texte 7">
            <a:extLst>
              <a:ext uri="{FF2B5EF4-FFF2-40B4-BE49-F238E27FC236}">
                <a16:creationId xmlns:a16="http://schemas.microsoft.com/office/drawing/2014/main" id="{8B209393-3874-4ED2-8083-767200A49E1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33367" y="2599420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30" name="Connecteur droit 9">
            <a:extLst>
              <a:ext uri="{FF2B5EF4-FFF2-40B4-BE49-F238E27FC236}">
                <a16:creationId xmlns:a16="http://schemas.microsoft.com/office/drawing/2014/main" id="{89635DC8-0DE1-45BF-B660-9978E7ECF557}"/>
              </a:ext>
            </a:extLst>
          </p:cNvPr>
          <p:cNvCxnSpPr/>
          <p:nvPr userDrawn="1"/>
        </p:nvCxnSpPr>
        <p:spPr>
          <a:xfrm flipH="1">
            <a:off x="1310932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Espace réservé du texte 7">
            <a:extLst>
              <a:ext uri="{FF2B5EF4-FFF2-40B4-BE49-F238E27FC236}">
                <a16:creationId xmlns:a16="http://schemas.microsoft.com/office/drawing/2014/main" id="{9946E2AE-62D6-4FF6-ADAD-DB3C797B84E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02399" y="2599420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51" name="Connecteur droit 11">
            <a:extLst>
              <a:ext uri="{FF2B5EF4-FFF2-40B4-BE49-F238E27FC236}">
                <a16:creationId xmlns:a16="http://schemas.microsoft.com/office/drawing/2014/main" id="{F1FD97AF-E44C-4020-83DE-C9ED10C337D5}"/>
              </a:ext>
            </a:extLst>
          </p:cNvPr>
          <p:cNvCxnSpPr/>
          <p:nvPr userDrawn="1"/>
        </p:nvCxnSpPr>
        <p:spPr>
          <a:xfrm flipH="1">
            <a:off x="6228757" y="3574144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Espace réservé pour une image  4">
            <a:extLst>
              <a:ext uri="{FF2B5EF4-FFF2-40B4-BE49-F238E27FC236}">
                <a16:creationId xmlns:a16="http://schemas.microsoft.com/office/drawing/2014/main" id="{C7A6CB66-2EE7-4D61-B8D8-B792649D951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28757" y="2599419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59" name="Espace réservé pour une image  4">
            <a:extLst>
              <a:ext uri="{FF2B5EF4-FFF2-40B4-BE49-F238E27FC236}">
                <a16:creationId xmlns:a16="http://schemas.microsoft.com/office/drawing/2014/main" id="{3796C7BE-5840-414D-923B-EAC0AD68146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622719" y="3979165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0" name="Espace réservé du texte 7">
            <a:extLst>
              <a:ext uri="{FF2B5EF4-FFF2-40B4-BE49-F238E27FC236}">
                <a16:creationId xmlns:a16="http://schemas.microsoft.com/office/drawing/2014/main" id="{CE59C844-7624-436B-B75F-12C324F1688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33367" y="3979166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1" name="Connecteur droit 9">
            <a:extLst>
              <a:ext uri="{FF2B5EF4-FFF2-40B4-BE49-F238E27FC236}">
                <a16:creationId xmlns:a16="http://schemas.microsoft.com/office/drawing/2014/main" id="{9B1F7315-6020-43F3-A5F2-9D49CFABB18F}"/>
              </a:ext>
            </a:extLst>
          </p:cNvPr>
          <p:cNvCxnSpPr/>
          <p:nvPr userDrawn="1"/>
        </p:nvCxnSpPr>
        <p:spPr>
          <a:xfrm flipH="1">
            <a:off x="1310932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Espace réservé du texte 7">
            <a:extLst>
              <a:ext uri="{FF2B5EF4-FFF2-40B4-BE49-F238E27FC236}">
                <a16:creationId xmlns:a16="http://schemas.microsoft.com/office/drawing/2014/main" id="{4B68E589-D2AB-420B-BDA7-B78434296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802399" y="3979166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3" name="Connecteur droit 11">
            <a:extLst>
              <a:ext uri="{FF2B5EF4-FFF2-40B4-BE49-F238E27FC236}">
                <a16:creationId xmlns:a16="http://schemas.microsoft.com/office/drawing/2014/main" id="{29D8923A-A92A-409D-890D-0ADA5FE8AE8B}"/>
              </a:ext>
            </a:extLst>
          </p:cNvPr>
          <p:cNvCxnSpPr/>
          <p:nvPr userDrawn="1"/>
        </p:nvCxnSpPr>
        <p:spPr>
          <a:xfrm flipH="1">
            <a:off x="6228757" y="4953890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Espace réservé pour une image  4">
            <a:extLst>
              <a:ext uri="{FF2B5EF4-FFF2-40B4-BE49-F238E27FC236}">
                <a16:creationId xmlns:a16="http://schemas.microsoft.com/office/drawing/2014/main" id="{C520D07C-5182-487C-93B4-740F5F6694B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228757" y="3979165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65" name="Espace réservé pour une image  4">
            <a:extLst>
              <a:ext uri="{FF2B5EF4-FFF2-40B4-BE49-F238E27FC236}">
                <a16:creationId xmlns:a16="http://schemas.microsoft.com/office/drawing/2014/main" id="{88E492D9-B1FB-497C-AE54-9777D95A617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626660" y="5228680"/>
            <a:ext cx="1447800" cy="917259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66" name="Espace réservé du texte 7">
            <a:extLst>
              <a:ext uri="{FF2B5EF4-FFF2-40B4-BE49-F238E27FC236}">
                <a16:creationId xmlns:a16="http://schemas.microsoft.com/office/drawing/2014/main" id="{7EC16F37-C59A-4483-A7AC-A499B083B3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37308" y="5228681"/>
            <a:ext cx="3163510" cy="91725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7" name="Connecteur droit 9">
            <a:extLst>
              <a:ext uri="{FF2B5EF4-FFF2-40B4-BE49-F238E27FC236}">
                <a16:creationId xmlns:a16="http://schemas.microsoft.com/office/drawing/2014/main" id="{E75DD157-1B84-4D38-B8C3-CEF8C99055BA}"/>
              </a:ext>
            </a:extLst>
          </p:cNvPr>
          <p:cNvCxnSpPr/>
          <p:nvPr userDrawn="1"/>
        </p:nvCxnSpPr>
        <p:spPr>
          <a:xfrm flipH="1">
            <a:off x="1314873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Espace réservé du texte 7">
            <a:extLst>
              <a:ext uri="{FF2B5EF4-FFF2-40B4-BE49-F238E27FC236}">
                <a16:creationId xmlns:a16="http://schemas.microsoft.com/office/drawing/2014/main" id="{31812CFC-354D-4188-A115-40F9E1BE95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06340" y="5228681"/>
            <a:ext cx="3145367" cy="91724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5pPr marL="1915851" indent="0"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cxnSp>
        <p:nvCxnSpPr>
          <p:cNvPr id="69" name="Connecteur droit 11">
            <a:extLst>
              <a:ext uri="{FF2B5EF4-FFF2-40B4-BE49-F238E27FC236}">
                <a16:creationId xmlns:a16="http://schemas.microsoft.com/office/drawing/2014/main" id="{DF7F2929-78B2-469D-8E02-2703095EC7FF}"/>
              </a:ext>
            </a:extLst>
          </p:cNvPr>
          <p:cNvCxnSpPr/>
          <p:nvPr userDrawn="1"/>
        </p:nvCxnSpPr>
        <p:spPr>
          <a:xfrm flipH="1">
            <a:off x="6232698" y="6203405"/>
            <a:ext cx="4759587" cy="0"/>
          </a:xfrm>
          <a:prstGeom prst="line">
            <a:avLst/>
          </a:prstGeom>
          <a:ln w="19050">
            <a:solidFill>
              <a:srgbClr val="71BF4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Espace réservé pour une image  4">
            <a:extLst>
              <a:ext uri="{FF2B5EF4-FFF2-40B4-BE49-F238E27FC236}">
                <a16:creationId xmlns:a16="http://schemas.microsoft.com/office/drawing/2014/main" id="{803C1564-8FCE-41DC-879F-588392A66C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32698" y="5228680"/>
            <a:ext cx="1447800" cy="917251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902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359965" y="2277417"/>
            <a:ext cx="6354635" cy="62477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95792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3400" kern="1200" dirty="0" smtClean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</a:lstStyle>
          <a:p>
            <a:r>
              <a:rPr lang="fr-FR" noProof="0" dirty="0"/>
              <a:t>Merci de votre attention</a:t>
            </a:r>
          </a:p>
        </p:txBody>
      </p:sp>
      <p:sp>
        <p:nvSpPr>
          <p:cNvPr id="10" name="Espace réservé du texte 18"/>
          <p:cNvSpPr>
            <a:spLocks noGrp="1"/>
          </p:cNvSpPr>
          <p:nvPr>
            <p:ph type="body" sz="quarter" idx="10" hasCustomPrompt="1"/>
          </p:nvPr>
        </p:nvSpPr>
        <p:spPr>
          <a:xfrm>
            <a:off x="1322359" y="4403564"/>
            <a:ext cx="9130864" cy="267471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z="1000" b="1" noProof="0" dirty="0">
                <a:solidFill>
                  <a:schemeClr val="tx1"/>
                </a:solidFill>
                <a:latin typeface="Calibri"/>
                <a:cs typeface="Calibri"/>
              </a:rPr>
              <a:t>Crédits photos </a:t>
            </a:r>
            <a:r>
              <a:rPr lang="fr-FR" sz="1000" noProof="0" dirty="0">
                <a:solidFill>
                  <a:schemeClr val="tx1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 hasCustomPrompt="1"/>
          </p:nvPr>
        </p:nvSpPr>
        <p:spPr>
          <a:xfrm>
            <a:off x="4359965" y="3140287"/>
            <a:ext cx="6285653" cy="405970"/>
          </a:xfrm>
        </p:spPr>
        <p:txBody>
          <a:bodyPr>
            <a:spAutoFit/>
          </a:bodyPr>
          <a:lstStyle>
            <a:lvl1pPr marL="0" indent="0">
              <a:buFontTx/>
              <a:buNone/>
              <a:defRPr lang="fr-FR" sz="2000" kern="1200" smtClean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fr-FR" sz="2000" kern="1200" noProof="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Mise à jour 20 mai 2019</a:t>
            </a:r>
            <a:endParaRPr lang="fr-FR" noProof="0" dirty="0"/>
          </a:p>
        </p:txBody>
      </p:sp>
      <p:sp>
        <p:nvSpPr>
          <p:cNvPr id="12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4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4339916" y="3564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6" name="Picture 9" descr="cea_logo_small2.jpg">
            <a:extLst>
              <a:ext uri="{FF2B5EF4-FFF2-40B4-BE49-F238E27FC236}">
                <a16:creationId xmlns:a16="http://schemas.microsoft.com/office/drawing/2014/main" id="{9ACC02E3-8987-4096-B349-1EDE0C3CF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18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6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12192000" cy="5998464"/>
          </a:xfrm>
          <a:prstGeom prst="rect">
            <a:avLst/>
          </a:prstGeom>
        </p:spPr>
      </p:pic>
      <p:sp>
        <p:nvSpPr>
          <p:cNvPr id="16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Annexes</a:t>
            </a:r>
          </a:p>
        </p:txBody>
      </p:sp>
      <p:sp>
        <p:nvSpPr>
          <p:cNvPr id="19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20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13 mai 2019</a:t>
            </a:r>
          </a:p>
        </p:txBody>
      </p:sp>
      <p:pic>
        <p:nvPicPr>
          <p:cNvPr id="9" name="Picture 9" descr="cea_logo_small2.jpg">
            <a:extLst>
              <a:ext uri="{FF2B5EF4-FFF2-40B4-BE49-F238E27FC236}">
                <a16:creationId xmlns:a16="http://schemas.microsoft.com/office/drawing/2014/main" id="{E3F4C435-57FD-44D7-87B7-AFBBAF1474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149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2FD105EA-94EE-46C1-B868-95A7A374C9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958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739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323489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3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46554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EAA2C111-6F79-47B2-B9C7-2600B248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83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0667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ueil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597121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5" name="Picture 8" descr="fondCEA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7" y="-40641"/>
            <a:ext cx="12205547" cy="6011852"/>
          </a:xfrm>
          <a:prstGeom prst="rect">
            <a:avLst/>
          </a:prstGeom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24369" y="4461091"/>
            <a:ext cx="8763803" cy="599869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3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TITRE À VENIR</a:t>
            </a:r>
          </a:p>
        </p:txBody>
      </p:sp>
      <p:sp>
        <p:nvSpPr>
          <p:cNvPr id="17" name="Titre 3"/>
          <p:cNvSpPr txBox="1">
            <a:spLocks/>
          </p:cNvSpPr>
          <p:nvPr userDrawn="1"/>
        </p:nvSpPr>
        <p:spPr>
          <a:xfrm>
            <a:off x="1124368" y="3757134"/>
            <a:ext cx="10480896" cy="350340"/>
          </a:xfrm>
          <a:prstGeom prst="rect">
            <a:avLst/>
          </a:prstGeom>
        </p:spPr>
        <p:txBody>
          <a:bodyPr lIns="127723" tIns="63862" rIns="127723" bIns="63862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noProof="0" dirty="0">
                <a:solidFill>
                  <a:schemeClr val="bg1"/>
                </a:solidFill>
                <a:latin typeface="Calibri"/>
                <a:cs typeface="Calibri"/>
              </a:rPr>
              <a:t>DE LA RECHERCHE À L’INDUSTRIE</a:t>
            </a:r>
          </a:p>
        </p:txBody>
      </p:sp>
      <p:sp>
        <p:nvSpPr>
          <p:cNvPr id="18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9" name="Espace réservé du texte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24369" y="5122103"/>
            <a:ext cx="3922680" cy="309021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300" b="0">
                <a:solidFill>
                  <a:schemeClr val="bg1"/>
                </a:solidFill>
              </a:defRPr>
            </a:lvl1pPr>
          </a:lstStyle>
          <a:p>
            <a:pPr lvl="0"/>
            <a:fld id="{B5559CBA-976B-4265-9B41-694881203DBF}" type="datetime4">
              <a:rPr lang="fr-FR" noProof="0" smtClean="0"/>
              <a:t>20 mai 2019</a:t>
            </a:fld>
            <a:endParaRPr lang="fr-FR" noProof="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829779" y="1143001"/>
            <a:ext cx="3668184" cy="163194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6" y="5469234"/>
            <a:ext cx="3922680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/>
              <a:t>Auteur</a:t>
            </a:r>
          </a:p>
        </p:txBody>
      </p:sp>
      <p:pic>
        <p:nvPicPr>
          <p:cNvPr id="11" name="Picture 9" descr="cea_logo_small2.jpg">
            <a:extLst>
              <a:ext uri="{FF2B5EF4-FFF2-40B4-BE49-F238E27FC236}">
                <a16:creationId xmlns:a16="http://schemas.microsoft.com/office/drawing/2014/main" id="{68C201E4-093D-4AEE-A767-CB9D97D23D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76" y="1861047"/>
            <a:ext cx="1942272" cy="1585387"/>
          </a:xfrm>
          <a:prstGeom prst="rect">
            <a:avLst/>
          </a:prstGeom>
          <a:effectLst>
            <a:outerShdw blurRad="517525" dist="38100" dir="2700000" algn="tl" rotWithShape="0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5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42796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684" y="1835150"/>
            <a:ext cx="5842000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48433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13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1" descr="fondCE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12"/>
            <a:ext cx="12192000" cy="5998464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6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1422400" y="473604"/>
            <a:ext cx="46736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28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0520F-F2B4-4144-B2A0-D31492DE5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0C283F-3F6C-463B-B6FF-C5A1120E75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A0235D1-1CA4-4813-8F9E-8EA6F5F92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27" name="Titre 4">
            <a:extLst>
              <a:ext uri="{FF2B5EF4-FFF2-40B4-BE49-F238E27FC236}">
                <a16:creationId xmlns:a16="http://schemas.microsoft.com/office/drawing/2014/main" id="{9EB6429C-6B7C-4EE1-B9DC-E41E0338FCE4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00B39465-DFB6-4F0B-AD93-34B67A43F556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75259" y="1835212"/>
            <a:ext cx="2029261" cy="1950713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05215E8A-C584-469C-8777-F84DF88AD45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336050" y="1835213"/>
            <a:ext cx="1971551" cy="118408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id="{F295F236-0258-44BD-A085-BC26E990060E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446232" y="1835151"/>
            <a:ext cx="1571453" cy="128098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5" name="Espace réservé pour une image  34">
            <a:extLst>
              <a:ext uri="{FF2B5EF4-FFF2-40B4-BE49-F238E27FC236}">
                <a16:creationId xmlns:a16="http://schemas.microsoft.com/office/drawing/2014/main" id="{10F23775-F583-446B-ADBA-A32E31D6D2FB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437705" y="3298825"/>
            <a:ext cx="1579355" cy="1138108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7" name="Espace réservé pour une image  36">
            <a:extLst>
              <a:ext uri="{FF2B5EF4-FFF2-40B4-BE49-F238E27FC236}">
                <a16:creationId xmlns:a16="http://schemas.microsoft.com/office/drawing/2014/main" id="{CBB53359-B79D-4793-A0BA-531D16C92DB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343153" y="3201989"/>
            <a:ext cx="1955921" cy="58393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7629CC81-1DE8-42E7-8943-496B487C7A1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5684" y="3968620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3D9A0616-6187-42B8-A49C-5704495AFA0F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75684" y="4673601"/>
            <a:ext cx="2023533" cy="517922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3" name="Espace réservé pour une image  42">
            <a:extLst>
              <a:ext uri="{FF2B5EF4-FFF2-40B4-BE49-F238E27FC236}">
                <a16:creationId xmlns:a16="http://schemas.microsoft.com/office/drawing/2014/main" id="{10BA3FEF-381F-4AA8-9215-136F5361141D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2336049" y="3968619"/>
            <a:ext cx="1955800" cy="1222904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8FD27BC5-345B-4477-941A-3575E8185B4F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425952" y="4619627"/>
            <a:ext cx="1591733" cy="571896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42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881099" y="1630412"/>
            <a:ext cx="10515600" cy="1236967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 marL="1676370" indent="-23948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  <a:defRPr sz="1200"/>
            </a:lvl4pPr>
            <a:lvl5pPr marL="2155332" indent="-23948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fr-FR" noProof="0" smtClean="0"/>
              <a:t>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51394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éfaut avec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texte 2"/>
          <p:cNvSpPr>
            <a:spLocks noGrp="1"/>
          </p:cNvSpPr>
          <p:nvPr>
            <p:ph type="body" sz="quarter" idx="12" hasCustomPrompt="1"/>
          </p:nvPr>
        </p:nvSpPr>
        <p:spPr>
          <a:xfrm>
            <a:off x="881100" y="1067647"/>
            <a:ext cx="10565835" cy="378270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fr-FR" noProof="0" dirty="0"/>
              <a:t>Texte simple de la diapositive</a:t>
            </a:r>
          </a:p>
        </p:txBody>
      </p:sp>
    </p:spTree>
    <p:extLst>
      <p:ext uri="{BB962C8B-B14F-4D97-AF65-F5344CB8AC3E}">
        <p14:creationId xmlns:p14="http://schemas.microsoft.com/office/powerpoint/2010/main" val="177697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champ pho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D946C-1F13-4F67-B8D1-64EF5CF7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C37902D-B358-44BD-9A3B-CD8E2882E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7ADA7C-03B8-49D0-A935-DE3625BD6F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065"/>
            <a:ext cx="12192000" cy="5808504"/>
          </a:xfrm>
          <a:prstGeom prst="rect">
            <a:avLst/>
          </a:prstGeom>
        </p:spPr>
      </p:pic>
      <p:sp>
        <p:nvSpPr>
          <p:cNvPr id="15" name="Titre 4">
            <a:extLst>
              <a:ext uri="{FF2B5EF4-FFF2-40B4-BE49-F238E27FC236}">
                <a16:creationId xmlns:a16="http://schemas.microsoft.com/office/drawing/2014/main" id="{72E9C4E7-2BF2-4AB8-9707-825FA5757113}"/>
              </a:ext>
            </a:extLst>
          </p:cNvPr>
          <p:cNvSpPr txBox="1">
            <a:spLocks/>
          </p:cNvSpPr>
          <p:nvPr userDrawn="1"/>
        </p:nvSpPr>
        <p:spPr>
          <a:xfrm>
            <a:off x="6096001" y="2824703"/>
            <a:ext cx="4933951" cy="119856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733" b="1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E6D00721-9CE1-4CF1-AD6A-47E2B8CCCC4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54000" y="1600805"/>
            <a:ext cx="5842000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838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gris avec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nd_ppt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18"/>
            <a:ext cx="12192000" cy="6021547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‹N°›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5961053"/>
            <a:ext cx="12191999" cy="8969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fr-FR" sz="2500" noProof="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1113036" y="6158142"/>
            <a:ext cx="10376440" cy="422128"/>
          </a:xfrm>
          <a:prstGeom prst="rect">
            <a:avLst/>
          </a:prstGeom>
          <a:noFill/>
        </p:spPr>
        <p:txBody>
          <a:bodyPr wrap="square" lIns="127723" tIns="63862" rIns="127723" bIns="63862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fr-FR" sz="1500" kern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Commissariat à l’énergie atomique et aux énergies alternatives - </a:t>
            </a:r>
            <a:r>
              <a:rPr lang="fr-FR" sz="1500" kern="0" noProof="0" dirty="0">
                <a:solidFill>
                  <a:srgbClr val="A50119"/>
                </a:solidFill>
                <a:latin typeface="Calibri"/>
                <a:cs typeface="Calibri"/>
              </a:rPr>
              <a:t>www.cea.fr</a:t>
            </a:r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1127570" y="4801465"/>
            <a:ext cx="2139247" cy="249299"/>
          </a:xfrm>
        </p:spPr>
        <p:txBody>
          <a:bodyPr wrap="square" tIns="0" bIns="0">
            <a:spAutoFit/>
          </a:bodyPr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dirty="0"/>
              <a:t>Partie 1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84189" y="617538"/>
            <a:ext cx="5317067" cy="138264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0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1476587" y="196178"/>
            <a:ext cx="10972800" cy="379192"/>
          </a:xfrm>
          <a:prstGeom prst="rect">
            <a:avLst/>
          </a:prstGeom>
        </p:spPr>
        <p:txBody>
          <a:bodyPr vert="horz" lIns="127723" tIns="50285" rIns="127723" bIns="50285" rtlCol="0" anchor="ctr">
            <a:spAutoFit/>
          </a:bodyPr>
          <a:lstStyle>
            <a:lvl1pPr>
              <a:defRPr cap="none" baseline="0"/>
            </a:lvl1pPr>
          </a:lstStyle>
          <a:p>
            <a:r>
              <a:rPr lang="fr-FR" noProof="0" smtClean="0"/>
              <a:t>Modifiez le style du titre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7691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47174" y="122511"/>
            <a:ext cx="9039015" cy="495506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1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 August 2021</a:t>
            </a:r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5036648" y="6675955"/>
            <a:ext cx="1907107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pPr marL="0" marR="0" lvl="0" indent="0" algn="l" defTabSz="6386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CEA/FNAL - Quality Workshop</a:t>
            </a:r>
            <a:endParaRPr lang="fr-FR" sz="1100" dirty="0">
              <a:latin typeface="Calibri" panose="020F0502020204030204" pitchFamily="34" charset="0"/>
            </a:endParaRP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E3A1A842-E559-4871-963A-CC87460B1B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85" y="3721"/>
            <a:ext cx="1406235" cy="73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8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4" r:id="rId2"/>
    <p:sldLayoutId id="2147483705" r:id="rId3"/>
    <p:sldLayoutId id="2147483710" r:id="rId4"/>
    <p:sldLayoutId id="2147483706" r:id="rId5"/>
    <p:sldLayoutId id="2147483709" r:id="rId6"/>
    <p:sldLayoutId id="2147483711" r:id="rId7"/>
    <p:sldLayoutId id="2147483708" r:id="rId8"/>
    <p:sldLayoutId id="2147483707" r:id="rId9"/>
    <p:sldLayoutId id="2147483732" r:id="rId10"/>
    <p:sldLayoutId id="2147483701" r:id="rId11"/>
    <p:sldLayoutId id="2147483702" r:id="rId12"/>
  </p:sldLayoutIdLst>
  <p:timing>
    <p:tnLst>
      <p:par>
        <p:cTn id="1" dur="indefinite" restart="never" nodeType="tmRoot"/>
      </p:par>
    </p:tnLst>
  </p:timing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3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 août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D93EF9F4-AE34-49DC-97D0-FAD9D8820AC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9" r:id="rId3"/>
    <p:sldLayoutId id="2147483717" r:id="rId4"/>
    <p:sldLayoutId id="2147483718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293436"/>
            <a:ext cx="10515600" cy="1382648"/>
          </a:xfrm>
          <a:prstGeom prst="rect">
            <a:avLst/>
          </a:prstGeom>
        </p:spPr>
        <p:txBody>
          <a:bodyPr vert="horz" lIns="127723" tIns="63862" rIns="127723" bIns="63862" rtlCol="0">
            <a:sp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5818"/>
            <a:ext cx="12192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" y="-25706"/>
            <a:ext cx="12191999" cy="7919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r>
              <a:rPr lang="en-US" sz="25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898035" y="6627317"/>
            <a:ext cx="1293967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288" y="-25707"/>
            <a:ext cx="1293967" cy="783772"/>
          </a:xfrm>
          <a:prstGeom prst="rect">
            <a:avLst/>
          </a:prstGeom>
          <a:solidFill>
            <a:srgbClr val="BC141C"/>
          </a:solidFill>
          <a:ln>
            <a:solidFill>
              <a:srgbClr val="BC141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723" tIns="63862" rIns="127723" bIns="63862" rtlCol="0" anchor="ctr"/>
          <a:lstStyle/>
          <a:p>
            <a:pPr algn="ctr"/>
            <a:endParaRPr lang="en-US" sz="2500">
              <a:solidFill>
                <a:schemeClr val="accent1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157188" y="6665909"/>
            <a:ext cx="837259" cy="153888"/>
          </a:xfrm>
          <a:prstGeom prst="rect">
            <a:avLst/>
          </a:prstGeom>
        </p:spPr>
        <p:txBody>
          <a:bodyPr lIns="72000" tIns="0" rIns="72000" bIns="0">
            <a:spAutoFit/>
          </a:bodyPr>
          <a:lstStyle>
            <a:lvl1pPr>
              <a:defRPr/>
            </a:lvl1pPr>
          </a:lstStyle>
          <a:p>
            <a:pPr algn="ctr"/>
            <a:fld id="{53F0B3ED-4F75-49BF-B028-1A262D3A6E64}" type="slidenum">
              <a:rPr lang="fr-FR" sz="10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‹N°›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476588" y="196179"/>
            <a:ext cx="5860499" cy="379192"/>
          </a:xfrm>
          <a:prstGeom prst="rect">
            <a:avLst/>
          </a:prstGeom>
        </p:spPr>
        <p:txBody>
          <a:bodyPr vert="horz" wrap="square" lIns="127723" tIns="50285" rIns="127723" bIns="50285" rtlCol="0" anchor="ctr">
            <a:sp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2"/>
          <p:cNvSpPr txBox="1">
            <a:spLocks/>
          </p:cNvSpPr>
          <p:nvPr userDrawn="1"/>
        </p:nvSpPr>
        <p:spPr>
          <a:xfrm>
            <a:off x="8791538" y="6666682"/>
            <a:ext cx="2111537" cy="152349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900" b="0" kern="12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77F22B5-7D27-43F2-84DD-15A13BA901E0}" type="datetime4">
              <a:rPr lang="fr-FR" sz="110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30 août 2021</a:t>
            </a:fld>
            <a:endParaRPr lang="fr-FR" sz="11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69" y="6635131"/>
            <a:ext cx="5509931" cy="195438"/>
          </a:xfrm>
          <a:prstGeom prst="rect">
            <a:avLst/>
          </a:prstGeom>
        </p:spPr>
        <p:txBody>
          <a:bodyPr wrap="square" lIns="72000" tIns="0" rIns="72000" bIns="0">
            <a:spAutoFit/>
          </a:bodyPr>
          <a:lstStyle/>
          <a:p>
            <a:pPr>
              <a:lnSpc>
                <a:spcPct val="140000"/>
              </a:lnSpc>
            </a:pPr>
            <a:r>
              <a:rPr lang="fr-FR" sz="10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6615288" y="6658218"/>
            <a:ext cx="541348" cy="16927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</a:rPr>
              <a:t>Auteur</a:t>
            </a:r>
          </a:p>
        </p:txBody>
      </p:sp>
      <p:pic>
        <p:nvPicPr>
          <p:cNvPr id="14" name="Picture 9" descr="cea_logo_small2.jpg">
            <a:extLst>
              <a:ext uri="{FF2B5EF4-FFF2-40B4-BE49-F238E27FC236}">
                <a16:creationId xmlns:a16="http://schemas.microsoft.com/office/drawing/2014/main" id="{4F291D3A-8C0C-4FFD-BCAB-01B375405E0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4" y="54881"/>
            <a:ext cx="753461" cy="6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6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31" r:id="rId3"/>
    <p:sldLayoutId id="2147483729" r:id="rId4"/>
    <p:sldLayoutId id="2147483730" r:id="rId5"/>
  </p:sldLayoutIdLst>
  <p:hf hdr="0"/>
  <p:txStyles>
    <p:titleStyle>
      <a:lvl1pPr marL="0" algn="l" defTabSz="957925" rtl="0" eaLnBrk="1" latinLnBrk="0" hangingPunct="1">
        <a:lnSpc>
          <a:spcPct val="80000"/>
        </a:lnSpc>
        <a:spcBef>
          <a:spcPct val="0"/>
        </a:spcBef>
        <a:buNone/>
        <a:defRPr lang="fr-FR" sz="2200" b="1" kern="1200" cap="none" baseline="0" dirty="0">
          <a:solidFill>
            <a:schemeClr val="bg2">
              <a:lumMod val="50000"/>
            </a:schemeClr>
          </a:solidFill>
          <a:latin typeface="Calibri"/>
          <a:ea typeface="+mj-ea"/>
          <a:cs typeface="+mj-cs"/>
        </a:defRPr>
      </a:lvl1pPr>
    </p:titleStyle>
    <p:bodyStyle>
      <a:lvl1pPr marL="239481" indent="-239481" algn="l" defTabSz="957925" rtl="0" eaLnBrk="1" latinLnBrk="0" hangingPunct="1">
        <a:lnSpc>
          <a:spcPct val="90000"/>
        </a:lnSpc>
        <a:spcBef>
          <a:spcPts val="1048"/>
        </a:spcBef>
        <a:buClr>
          <a:srgbClr val="548235"/>
        </a:buClr>
        <a:buSzPct val="80000"/>
        <a:buFont typeface="Wingdings 3" panose="05040102010807070707" pitchFamily="18" charset="2"/>
        <a:buChar char="u"/>
        <a:defRPr sz="1800" b="1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1pPr>
      <a:lvl2pPr marL="718444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6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2pPr>
      <a:lvl3pPr marL="1197407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4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3pPr>
      <a:lvl4pPr marL="1676370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Calibri" panose="020F0502020204030204" pitchFamily="34" charset="0"/>
        <a:buChar char="-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4pPr>
      <a:lvl5pPr marL="2155332" indent="-239481" algn="l" defTabSz="957925" rtl="0" eaLnBrk="1" latinLnBrk="0" hangingPunct="1">
        <a:lnSpc>
          <a:spcPct val="90000"/>
        </a:lnSpc>
        <a:spcBef>
          <a:spcPts val="524"/>
        </a:spcBef>
        <a:buClr>
          <a:srgbClr val="548235"/>
        </a:buClr>
        <a:buFont typeface="Wingdings" panose="05000000000000000000" pitchFamily="2" charset="2"/>
        <a:buChar char="§"/>
        <a:defRPr sz="1200" kern="1200">
          <a:solidFill>
            <a:schemeClr val="bg2">
              <a:lumMod val="50000"/>
            </a:schemeClr>
          </a:solidFill>
          <a:latin typeface="Calibri" charset="0"/>
          <a:ea typeface="Calibri" charset="0"/>
          <a:cs typeface="Calibri" charset="0"/>
        </a:defRPr>
      </a:lvl5pPr>
      <a:lvl6pPr marL="2634295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l" defTabSz="957925" rtl="0" eaLnBrk="1" latinLnBrk="0" hangingPunct="1">
        <a:lnSpc>
          <a:spcPct val="90000"/>
        </a:lnSpc>
        <a:spcBef>
          <a:spcPts val="52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l" defTabSz="95792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indico.esss.lu.se/event/139/contributions/981/attachments/849/1430/2014_May__4th_SLHIPP_Berry_v3.pptx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image" Target="../media/image12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4" Type="http://schemas.microsoft.com/office/2007/relationships/hdphoto" Target="../media/hdphoto1.wdp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indico.fnal.gov/event/45681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ss.lu.se/event/139/contributions/981/attachments/849/1430/2014_May__4th_SLHIPP_Berry_v3.pptx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eb.archive.org/web/20101028174801/http:/blog.bulsuk.com/2009/02/taking-first-step-with-pdca.html" TargetMode="Externa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938920" y="3661263"/>
            <a:ext cx="8763803" cy="599869"/>
          </a:xfrm>
        </p:spPr>
        <p:txBody>
          <a:bodyPr/>
          <a:lstStyle/>
          <a:p>
            <a:r>
              <a:rPr lang="fr-FR" dirty="0" err="1"/>
              <a:t>Continuous</a:t>
            </a:r>
            <a:r>
              <a:rPr lang="fr-FR" dirty="0"/>
              <a:t> </a:t>
            </a:r>
            <a:r>
              <a:rPr lang="fr-FR" dirty="0" err="1" smtClean="0"/>
              <a:t>Improvement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N. BAZIN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88417" y="3590887"/>
            <a:ext cx="2714306" cy="15330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109302" y="5123967"/>
            <a:ext cx="2472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dirty="0" smtClean="0">
                <a:solidFill>
                  <a:schemeClr val="bg1"/>
                </a:solidFill>
              </a:rPr>
              <a:t>Kaizen : “change for the better”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174" y="117574"/>
            <a:ext cx="9039015" cy="505381"/>
          </a:xfrm>
        </p:spPr>
        <p:txBody>
          <a:bodyPr/>
          <a:lstStyle/>
          <a:p>
            <a:r>
              <a:rPr lang="en-US" dirty="0" smtClean="0"/>
              <a:t>PDCA during cryomodule integration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10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0312" y="5778532"/>
            <a:ext cx="7561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Courtesy of S. Berry</a:t>
            </a:r>
          </a:p>
          <a:p>
            <a:pPr algn="l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“CEA expertise with clean room assembly of XFEL”</a:t>
            </a:r>
          </a:p>
          <a:p>
            <a:pPr algn="l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Presentation at the 4</a:t>
            </a:r>
            <a:r>
              <a:rPr lang="en-US" sz="1200" i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SHLIPP meeting</a:t>
            </a:r>
          </a:p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https://indico.esss.lu.se/event/139/contributions/981/attachments/849/1430/2014_May__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4th_SLHIPP_Berry_v3.pptx</a:t>
            </a:r>
            <a:endParaRPr lang="en-US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3015" y="843277"/>
            <a:ext cx="7261840" cy="5443085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46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174" y="117574"/>
            <a:ext cx="9039015" cy="505381"/>
          </a:xfrm>
        </p:spPr>
        <p:txBody>
          <a:bodyPr/>
          <a:lstStyle/>
          <a:p>
            <a:r>
              <a:rPr lang="fr-FR" dirty="0" smtClean="0"/>
              <a:t>PDCA Method </a:t>
            </a:r>
            <a:r>
              <a:rPr lang="fr-FR" dirty="0" err="1" smtClean="0"/>
              <a:t>Applied</a:t>
            </a:r>
            <a:r>
              <a:rPr lang="fr-FR" dirty="0" smtClean="0"/>
              <a:t> to QMS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11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944514" y="2535474"/>
            <a:ext cx="6721892" cy="3976226"/>
            <a:chOff x="2605735" y="2263555"/>
            <a:chExt cx="6721892" cy="3976226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735" y="2263555"/>
              <a:ext cx="6721892" cy="3976226"/>
            </a:xfrm>
            <a:prstGeom prst="rect">
              <a:avLst/>
            </a:prstGeom>
          </p:spPr>
        </p:pic>
        <p:sp>
          <p:nvSpPr>
            <p:cNvPr id="6" name="Triangle isocèle 5"/>
            <p:cNvSpPr/>
            <p:nvPr/>
          </p:nvSpPr>
          <p:spPr>
            <a:xfrm rot="20406011">
              <a:off x="2960653" y="4653665"/>
              <a:ext cx="1270700" cy="63317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 dirty="0"/>
            </a:p>
          </p:txBody>
        </p:sp>
        <p:sp>
          <p:nvSpPr>
            <p:cNvPr id="7" name="ZoneTexte 6"/>
            <p:cNvSpPr txBox="1"/>
            <p:nvPr/>
          </p:nvSpPr>
          <p:spPr>
            <a:xfrm rot="20368757">
              <a:off x="3011127" y="5048686"/>
              <a:ext cx="941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dirty="0" smtClean="0">
                  <a:solidFill>
                    <a:schemeClr val="bg1"/>
                  </a:solidFill>
                </a:rPr>
                <a:t>Project A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  <p:sp>
          <p:nvSpPr>
            <p:cNvPr id="8" name="Triangle isocèle 7"/>
            <p:cNvSpPr/>
            <p:nvPr/>
          </p:nvSpPr>
          <p:spPr>
            <a:xfrm rot="20406011">
              <a:off x="5370478" y="3748790"/>
              <a:ext cx="1270700" cy="633175"/>
            </a:xfrm>
            <a:prstGeom prst="triangle">
              <a:avLst>
                <a:gd name="adj" fmla="val 0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900" dirty="0"/>
            </a:p>
          </p:txBody>
        </p:sp>
        <p:sp>
          <p:nvSpPr>
            <p:cNvPr id="9" name="ZoneTexte 8"/>
            <p:cNvSpPr txBox="1"/>
            <p:nvPr/>
          </p:nvSpPr>
          <p:spPr>
            <a:xfrm rot="20368757">
              <a:off x="5424158" y="4143811"/>
              <a:ext cx="934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600" dirty="0" smtClean="0">
                  <a:solidFill>
                    <a:schemeClr val="bg1"/>
                  </a:solidFill>
                </a:rPr>
                <a:t>Project B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Espace réservé du contenu 4"/>
          <p:cNvSpPr txBox="1">
            <a:spLocks/>
          </p:cNvSpPr>
          <p:nvPr/>
        </p:nvSpPr>
        <p:spPr>
          <a:xfrm>
            <a:off x="778932" y="1231560"/>
            <a:ext cx="10378255" cy="2106976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The Quality Management System used on CEA projects continuously improved overtime.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New project benefits of the QMS improvements of previous projects. </a:t>
            </a:r>
          </a:p>
        </p:txBody>
      </p:sp>
    </p:spTree>
    <p:extLst>
      <p:ext uri="{BB962C8B-B14F-4D97-AF65-F5344CB8AC3E}">
        <p14:creationId xmlns:p14="http://schemas.microsoft.com/office/powerpoint/2010/main" val="176814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174" y="117574"/>
            <a:ext cx="9039015" cy="505381"/>
          </a:xfrm>
        </p:spPr>
        <p:txBody>
          <a:bodyPr/>
          <a:lstStyle/>
          <a:p>
            <a:r>
              <a:rPr lang="fr-FR" dirty="0" smtClean="0"/>
              <a:t>CIP </a:t>
            </a:r>
            <a:r>
              <a:rPr lang="fr-FR" dirty="0" err="1" smtClean="0"/>
              <a:t>during</a:t>
            </a:r>
            <a:r>
              <a:rPr lang="fr-FR" dirty="0" smtClean="0"/>
              <a:t> cryomodule production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410678" y="1408858"/>
            <a:ext cx="10952205" cy="4352749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During cryomodule production, the 5S methodology used in lean production could be applied.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dirty="0"/>
              <a:t>The 5S quality tool is derived from five Japanese terms beginning with the letter "S" used to create a workplace suited for visual control and lean </a:t>
            </a:r>
            <a:r>
              <a:rPr lang="en-US" sz="2000" dirty="0" smtClean="0"/>
              <a:t>production: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</a:pPr>
            <a:r>
              <a:rPr lang="en-US" sz="1800" i="1" dirty="0" err="1" smtClean="0">
                <a:solidFill>
                  <a:schemeClr val="accent1">
                    <a:lumMod val="50000"/>
                  </a:schemeClr>
                </a:solidFill>
              </a:rPr>
              <a:t>Seiri</a:t>
            </a:r>
            <a:r>
              <a:rPr lang="en-US" sz="1800" i="1" dirty="0" smtClean="0"/>
              <a:t> – Sort</a:t>
            </a:r>
            <a:r>
              <a:rPr lang="en-US" sz="1800" dirty="0" smtClean="0"/>
              <a:t>: </a:t>
            </a:r>
            <a:r>
              <a:rPr lang="en-US" sz="1800" dirty="0"/>
              <a:t>Eliminate whatever is not needed by separating needed tools, parts, and instructions from unneeded materials.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</a:pPr>
            <a:r>
              <a:rPr lang="en-US" sz="1800" i="1" dirty="0" err="1" smtClean="0">
                <a:solidFill>
                  <a:schemeClr val="accent1">
                    <a:lumMod val="50000"/>
                  </a:schemeClr>
                </a:solidFill>
              </a:rPr>
              <a:t>Seiton</a:t>
            </a:r>
            <a:r>
              <a:rPr lang="en-US" sz="1800" i="1" dirty="0" smtClean="0"/>
              <a:t> – Set in order</a:t>
            </a:r>
            <a:r>
              <a:rPr lang="en-US" sz="1800" dirty="0" smtClean="0"/>
              <a:t>: </a:t>
            </a:r>
            <a:r>
              <a:rPr lang="en-US" sz="1800" dirty="0"/>
              <a:t>Organize whatever remains by neatly arranging and identifying parts and tools for ease of use.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</a:pPr>
            <a:r>
              <a:rPr lang="en-US" sz="1800" i="1" dirty="0" err="1" smtClean="0">
                <a:solidFill>
                  <a:schemeClr val="accent1">
                    <a:lumMod val="50000"/>
                  </a:schemeClr>
                </a:solidFill>
              </a:rPr>
              <a:t>Seiso</a:t>
            </a:r>
            <a:r>
              <a:rPr lang="en-US" sz="1800" i="1" dirty="0" smtClean="0"/>
              <a:t> – Shine</a:t>
            </a:r>
            <a:r>
              <a:rPr lang="en-US" sz="1800" dirty="0" smtClean="0"/>
              <a:t>: </a:t>
            </a:r>
            <a:r>
              <a:rPr lang="en-US" sz="1800" dirty="0"/>
              <a:t>Clean the work area by conducting a cleanup campaign.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</a:pPr>
            <a:r>
              <a:rPr lang="en-US" sz="1800" i="1" dirty="0" err="1" smtClean="0">
                <a:solidFill>
                  <a:schemeClr val="accent1">
                    <a:lumMod val="50000"/>
                  </a:schemeClr>
                </a:solidFill>
              </a:rPr>
              <a:t>Seiketsu</a:t>
            </a:r>
            <a:r>
              <a:rPr lang="en-US" sz="1800" i="1" dirty="0" smtClean="0"/>
              <a:t> – Standardize</a:t>
            </a:r>
            <a:r>
              <a:rPr lang="en-US" sz="1800" dirty="0" smtClean="0"/>
              <a:t>: </a:t>
            </a:r>
            <a:r>
              <a:rPr lang="en-US" sz="1800" dirty="0"/>
              <a:t>Schedule regular cleaning and maintenance by conducting </a:t>
            </a:r>
            <a:r>
              <a:rPr lang="en-US" sz="1800" i="1" dirty="0" err="1"/>
              <a:t>seiri</a:t>
            </a:r>
            <a:r>
              <a:rPr lang="en-US" sz="1800" dirty="0"/>
              <a:t>, </a:t>
            </a:r>
            <a:r>
              <a:rPr lang="en-US" sz="1800" i="1" dirty="0" err="1"/>
              <a:t>seiton</a:t>
            </a:r>
            <a:r>
              <a:rPr lang="en-US" sz="1800" dirty="0"/>
              <a:t>, and </a:t>
            </a:r>
            <a:r>
              <a:rPr lang="en-US" sz="1800" i="1" dirty="0" err="1"/>
              <a:t>seiso</a:t>
            </a:r>
            <a:r>
              <a:rPr lang="en-US" sz="1800" dirty="0"/>
              <a:t> daily.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</a:pPr>
            <a:r>
              <a:rPr lang="en-US" sz="1800" i="1" dirty="0" err="1" smtClean="0">
                <a:solidFill>
                  <a:schemeClr val="accent1">
                    <a:lumMod val="50000"/>
                  </a:schemeClr>
                </a:solidFill>
              </a:rPr>
              <a:t>Shitsuke</a:t>
            </a:r>
            <a:r>
              <a:rPr lang="en-US" sz="1800" i="1" dirty="0" smtClean="0"/>
              <a:t> – Sustain</a:t>
            </a:r>
            <a:r>
              <a:rPr lang="en-US" sz="1800" dirty="0" smtClean="0"/>
              <a:t>: </a:t>
            </a:r>
            <a:r>
              <a:rPr lang="en-US" sz="1800" dirty="0"/>
              <a:t>Make 5S a way of life by forming the habit of always following the first four S’s</a:t>
            </a:r>
            <a:endParaRPr lang="en-US" sz="2000" dirty="0" smtClean="0"/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175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359965" y="2277417"/>
            <a:ext cx="6354635" cy="624772"/>
          </a:xfrm>
        </p:spPr>
        <p:txBody>
          <a:bodyPr/>
          <a:lstStyle/>
          <a:p>
            <a:pPr algn="ctr"/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0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174" y="117574"/>
            <a:ext cx="9039015" cy="505381"/>
          </a:xfrm>
        </p:spPr>
        <p:txBody>
          <a:bodyPr/>
          <a:lstStyle/>
          <a:p>
            <a:r>
              <a:rPr lang="en-US" dirty="0" smtClean="0"/>
              <a:t>What is continuous improvement?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209347" y="959279"/>
            <a:ext cx="11514667" cy="3442074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smtClean="0"/>
              <a:t>Definition: continuous </a:t>
            </a:r>
            <a:r>
              <a:rPr lang="en-US" sz="2000" dirty="0"/>
              <a:t>improvement process </a:t>
            </a:r>
            <a:r>
              <a:rPr lang="en-US" sz="2000" dirty="0" smtClean="0"/>
              <a:t>is </a:t>
            </a:r>
            <a:r>
              <a:rPr lang="en-US" sz="2000" dirty="0"/>
              <a:t>an ongoing effort to improve products, </a:t>
            </a:r>
            <a:r>
              <a:rPr lang="en-US" sz="2000" dirty="0" smtClean="0"/>
              <a:t>services </a:t>
            </a:r>
            <a:r>
              <a:rPr lang="en-US" sz="2000" dirty="0"/>
              <a:t>or processes</a:t>
            </a:r>
            <a:r>
              <a:rPr lang="en-US" sz="20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Broader definition </a:t>
            </a:r>
            <a:r>
              <a:rPr lang="en-US" sz="2000" dirty="0"/>
              <a:t>of the </a:t>
            </a:r>
            <a:r>
              <a:rPr lang="en-US" sz="2000" dirty="0" smtClean="0"/>
              <a:t>Chartered </a:t>
            </a:r>
            <a:r>
              <a:rPr lang="en-US" sz="2000" dirty="0"/>
              <a:t>Quality Institute (CQI): </a:t>
            </a:r>
            <a:r>
              <a:rPr lang="en-US" sz="2000" dirty="0" smtClean="0"/>
              <a:t>continuous </a:t>
            </a:r>
            <a:r>
              <a:rPr lang="en-US" sz="2000" dirty="0"/>
              <a:t>improvement </a:t>
            </a:r>
            <a:r>
              <a:rPr lang="en-US" sz="2000" dirty="0" smtClean="0"/>
              <a:t>is </a:t>
            </a:r>
            <a:r>
              <a:rPr lang="en-US" sz="2000" dirty="0"/>
              <a:t>a gradual never-ending change which </a:t>
            </a:r>
            <a:r>
              <a:rPr lang="en-US" sz="2000" dirty="0" smtClean="0"/>
              <a:t>is focused </a:t>
            </a:r>
            <a:r>
              <a:rPr lang="en-US" sz="2000" dirty="0"/>
              <a:t>on increasing the effectiveness and/or efficiency of an </a:t>
            </a:r>
            <a:r>
              <a:rPr lang="en-US" sz="2000" dirty="0" smtClean="0"/>
              <a:t>organization </a:t>
            </a:r>
            <a:r>
              <a:rPr lang="en-US" sz="2000" dirty="0"/>
              <a:t>to fulfil its </a:t>
            </a:r>
            <a:r>
              <a:rPr lang="en-US" sz="2000" dirty="0" smtClean="0"/>
              <a:t>objectives.</a:t>
            </a:r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Efforts can </a:t>
            </a:r>
            <a:r>
              <a:rPr lang="en-US" sz="2000" dirty="0"/>
              <a:t>result in "incremental" improvement over time or "breakthrough" improvement all at </a:t>
            </a:r>
            <a:r>
              <a:rPr lang="en-US" sz="2000" dirty="0" smtClean="0"/>
              <a:t>once.</a:t>
            </a:r>
            <a:endParaRPr lang="en-US" sz="2000" dirty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Among the widely used methods of continuous improvement, the </a:t>
            </a:r>
            <a:r>
              <a:rPr lang="en-US" sz="2000" i="1" dirty="0" smtClean="0"/>
              <a:t>Kaizen</a:t>
            </a:r>
            <a:r>
              <a:rPr lang="en-US" sz="2000" dirty="0" smtClean="0"/>
              <a:t> method is famous: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6239" y="3975441"/>
            <a:ext cx="2706710" cy="2556490"/>
          </a:xfrm>
          <a:prstGeom prst="rect">
            <a:avLst/>
          </a:prstGeom>
        </p:spPr>
      </p:pic>
      <p:sp>
        <p:nvSpPr>
          <p:cNvPr id="7" name="Espace réservé du contenu 4"/>
          <p:cNvSpPr txBox="1">
            <a:spLocks/>
          </p:cNvSpPr>
          <p:nvPr/>
        </p:nvSpPr>
        <p:spPr>
          <a:xfrm>
            <a:off x="662119" y="4149122"/>
            <a:ext cx="7601348" cy="1289953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Japanese word </a:t>
            </a:r>
            <a:r>
              <a:rPr lang="en-US" sz="1800" i="1" dirty="0"/>
              <a:t>kaizen</a:t>
            </a:r>
            <a:r>
              <a:rPr lang="en-US" sz="1800" dirty="0"/>
              <a:t> means "change for </a:t>
            </a:r>
            <a:r>
              <a:rPr lang="en-US" sz="1800" dirty="0" smtClean="0"/>
              <a:t>better“</a:t>
            </a:r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 </a:t>
            </a:r>
            <a:r>
              <a:rPr lang="en-US" sz="1800" dirty="0" smtClean="0"/>
              <a:t>Based on many </a:t>
            </a:r>
            <a:r>
              <a:rPr lang="en-US" sz="1800" dirty="0"/>
              <a:t>small changes rather than </a:t>
            </a:r>
            <a:r>
              <a:rPr lang="en-US" sz="1800" dirty="0" smtClean="0"/>
              <a:t>radical </a:t>
            </a:r>
            <a:r>
              <a:rPr lang="en-US" sz="1800" dirty="0"/>
              <a:t>changes</a:t>
            </a:r>
            <a:endParaRPr lang="en-US" sz="1800" dirty="0" smtClean="0"/>
          </a:p>
          <a:p>
            <a:pPr lvl="1" algn="just">
              <a:spcBef>
                <a:spcPts val="0"/>
              </a:spcBef>
              <a:spcAft>
                <a:spcPts val="1800"/>
              </a:spcAft>
            </a:pPr>
            <a:r>
              <a:rPr lang="en-US" sz="1800" dirty="0" smtClean="0"/>
              <a:t>Involves all employees</a:t>
            </a:r>
            <a:endParaRPr lang="en-US" sz="1800" dirty="0"/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endParaRPr lang="en-US" sz="2000" dirty="0" smtClean="0"/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endParaRPr lang="en-US" sz="2000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55185" y="5515127"/>
            <a:ext cx="1324277" cy="7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174" y="117574"/>
            <a:ext cx="9039015" cy="505381"/>
          </a:xfrm>
        </p:spPr>
        <p:txBody>
          <a:bodyPr/>
          <a:lstStyle/>
          <a:p>
            <a:r>
              <a:rPr lang="fr-FR" dirty="0" err="1" smtClean="0"/>
              <a:t>Continuous</a:t>
            </a:r>
            <a:r>
              <a:rPr lang="fr-FR" dirty="0" smtClean="0"/>
              <a:t> </a:t>
            </a:r>
            <a:r>
              <a:rPr lang="fr-FR" dirty="0" err="1" smtClean="0"/>
              <a:t>Improvments</a:t>
            </a:r>
            <a:r>
              <a:rPr lang="fr-FR" dirty="0" smtClean="0"/>
              <a:t> </a:t>
            </a:r>
            <a:r>
              <a:rPr lang="fr-FR" dirty="0" err="1" smtClean="0"/>
              <a:t>Applied</a:t>
            </a:r>
            <a:r>
              <a:rPr lang="fr-FR" dirty="0" smtClean="0"/>
              <a:t> on Cryomodules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1569156" y="1954014"/>
            <a:ext cx="9588032" cy="3171142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800" dirty="0" smtClean="0"/>
              <a:t>Continuous improvements on cryomodule can come from: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</a:pPr>
            <a:r>
              <a:rPr lang="en-US" sz="2400" dirty="0" smtClean="0"/>
              <a:t>Lessons learnt from other projects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</a:pPr>
            <a:r>
              <a:rPr lang="en-US" sz="2400" dirty="0" smtClean="0"/>
              <a:t>New ideas</a:t>
            </a:r>
          </a:p>
          <a:p>
            <a:pPr lvl="1" algn="just">
              <a:spcBef>
                <a:spcPts val="0"/>
              </a:spcBef>
              <a:spcAft>
                <a:spcPts val="3000"/>
              </a:spcAft>
            </a:pPr>
            <a:r>
              <a:rPr lang="en-US" sz="2400" dirty="0" smtClean="0"/>
              <a:t>Non-conformances (see A. Le </a:t>
            </a:r>
            <a:r>
              <a:rPr lang="en-US" sz="2400" dirty="0" err="1" smtClean="0"/>
              <a:t>Baut’s</a:t>
            </a:r>
            <a:r>
              <a:rPr lang="en-US" sz="2400" dirty="0" smtClean="0"/>
              <a:t> presentation)</a:t>
            </a:r>
          </a:p>
          <a:p>
            <a:pPr marL="0" indent="0" algn="just">
              <a:spcBef>
                <a:spcPts val="0"/>
              </a:spcBef>
              <a:spcAft>
                <a:spcPts val="3000"/>
              </a:spcAft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665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47174" y="117574"/>
            <a:ext cx="9039015" cy="505381"/>
          </a:xfrm>
        </p:spPr>
        <p:txBody>
          <a:bodyPr/>
          <a:lstStyle/>
          <a:p>
            <a:r>
              <a:rPr lang="fr-FR" dirty="0"/>
              <a:t>CEA </a:t>
            </a:r>
            <a:r>
              <a:rPr lang="fr-FR" dirty="0" err="1"/>
              <a:t>Experience</a:t>
            </a:r>
            <a:r>
              <a:rPr lang="fr-FR" dirty="0"/>
              <a:t> on </a:t>
            </a:r>
            <a:r>
              <a:rPr lang="fr-FR" dirty="0" err="1"/>
              <a:t>Superconducting</a:t>
            </a:r>
            <a:r>
              <a:rPr lang="fr-FR" dirty="0"/>
              <a:t> </a:t>
            </a:r>
            <a:r>
              <a:rPr lang="fr-FR" dirty="0" err="1"/>
              <a:t>Linac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1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957210" y="982189"/>
            <a:ext cx="10110423" cy="519734"/>
            <a:chOff x="151024" y="957475"/>
            <a:chExt cx="10110423" cy="519734"/>
          </a:xfrm>
        </p:grpSpPr>
        <p:sp>
          <p:nvSpPr>
            <p:cNvPr id="8" name="Forme libre 7"/>
            <p:cNvSpPr/>
            <p:nvPr/>
          </p:nvSpPr>
          <p:spPr>
            <a:xfrm>
              <a:off x="151024" y="957476"/>
              <a:ext cx="1238666" cy="519733"/>
            </a:xfrm>
            <a:custGeom>
              <a:avLst/>
              <a:gdLst>
                <a:gd name="connsiteX0" fmla="*/ 0 w 1278940"/>
                <a:gd name="connsiteY0" fmla="*/ 0 h 511576"/>
                <a:gd name="connsiteX1" fmla="*/ 1023152 w 1278940"/>
                <a:gd name="connsiteY1" fmla="*/ 0 h 511576"/>
                <a:gd name="connsiteX2" fmla="*/ 1278940 w 1278940"/>
                <a:gd name="connsiteY2" fmla="*/ 255788 h 511576"/>
                <a:gd name="connsiteX3" fmla="*/ 1023152 w 1278940"/>
                <a:gd name="connsiteY3" fmla="*/ 511576 h 511576"/>
                <a:gd name="connsiteX4" fmla="*/ 0 w 1278940"/>
                <a:gd name="connsiteY4" fmla="*/ 511576 h 511576"/>
                <a:gd name="connsiteX5" fmla="*/ 255788 w 1278940"/>
                <a:gd name="connsiteY5" fmla="*/ 255788 h 511576"/>
                <a:gd name="connsiteX6" fmla="*/ 0 w 1278940"/>
                <a:gd name="connsiteY6" fmla="*/ 0 h 5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8940" h="511576">
                  <a:moveTo>
                    <a:pt x="0" y="0"/>
                  </a:moveTo>
                  <a:lnTo>
                    <a:pt x="1023152" y="0"/>
                  </a:lnTo>
                  <a:lnTo>
                    <a:pt x="1278940" y="255788"/>
                  </a:lnTo>
                  <a:lnTo>
                    <a:pt x="1023152" y="511576"/>
                  </a:lnTo>
                  <a:lnTo>
                    <a:pt x="0" y="511576"/>
                  </a:lnTo>
                  <a:lnTo>
                    <a:pt x="255788" y="255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D1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794" tIns="16002" rIns="271790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Booster </a:t>
              </a:r>
              <a:endParaRPr lang="fr-FR" sz="1200" kern="1200" dirty="0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1262779" y="957476"/>
              <a:ext cx="1216383" cy="519733"/>
            </a:xfrm>
            <a:custGeom>
              <a:avLst/>
              <a:gdLst>
                <a:gd name="connsiteX0" fmla="*/ 0 w 1255932"/>
                <a:gd name="connsiteY0" fmla="*/ 0 h 511576"/>
                <a:gd name="connsiteX1" fmla="*/ 1000144 w 1255932"/>
                <a:gd name="connsiteY1" fmla="*/ 0 h 511576"/>
                <a:gd name="connsiteX2" fmla="*/ 1255932 w 1255932"/>
                <a:gd name="connsiteY2" fmla="*/ 255788 h 511576"/>
                <a:gd name="connsiteX3" fmla="*/ 1000144 w 1255932"/>
                <a:gd name="connsiteY3" fmla="*/ 511576 h 511576"/>
                <a:gd name="connsiteX4" fmla="*/ 0 w 1255932"/>
                <a:gd name="connsiteY4" fmla="*/ 511576 h 511576"/>
                <a:gd name="connsiteX5" fmla="*/ 255788 w 1255932"/>
                <a:gd name="connsiteY5" fmla="*/ 255788 h 511576"/>
                <a:gd name="connsiteX6" fmla="*/ 0 w 1255932"/>
                <a:gd name="connsiteY6" fmla="*/ 0 h 5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5932" h="511576">
                  <a:moveTo>
                    <a:pt x="0" y="0"/>
                  </a:moveTo>
                  <a:lnTo>
                    <a:pt x="1000144" y="0"/>
                  </a:lnTo>
                  <a:lnTo>
                    <a:pt x="1255932" y="255788"/>
                  </a:lnTo>
                  <a:lnTo>
                    <a:pt x="1000144" y="511576"/>
                  </a:lnTo>
                  <a:lnTo>
                    <a:pt x="0" y="511576"/>
                  </a:lnTo>
                  <a:lnTo>
                    <a:pt x="255788" y="255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D1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794" tIns="16002" rIns="271790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MACSE</a:t>
              </a:r>
              <a:endParaRPr lang="fr-FR" sz="1200" kern="1200" dirty="0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2352251" y="957476"/>
              <a:ext cx="1238666" cy="519733"/>
            </a:xfrm>
            <a:custGeom>
              <a:avLst/>
              <a:gdLst>
                <a:gd name="connsiteX0" fmla="*/ 0 w 1278940"/>
                <a:gd name="connsiteY0" fmla="*/ 0 h 511576"/>
                <a:gd name="connsiteX1" fmla="*/ 1023152 w 1278940"/>
                <a:gd name="connsiteY1" fmla="*/ 0 h 511576"/>
                <a:gd name="connsiteX2" fmla="*/ 1278940 w 1278940"/>
                <a:gd name="connsiteY2" fmla="*/ 255788 h 511576"/>
                <a:gd name="connsiteX3" fmla="*/ 1023152 w 1278940"/>
                <a:gd name="connsiteY3" fmla="*/ 511576 h 511576"/>
                <a:gd name="connsiteX4" fmla="*/ 0 w 1278940"/>
                <a:gd name="connsiteY4" fmla="*/ 511576 h 511576"/>
                <a:gd name="connsiteX5" fmla="*/ 255788 w 1278940"/>
                <a:gd name="connsiteY5" fmla="*/ 255788 h 511576"/>
                <a:gd name="connsiteX6" fmla="*/ 0 w 1278940"/>
                <a:gd name="connsiteY6" fmla="*/ 0 h 5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8940" h="511576">
                  <a:moveTo>
                    <a:pt x="0" y="0"/>
                  </a:moveTo>
                  <a:lnTo>
                    <a:pt x="1023152" y="0"/>
                  </a:lnTo>
                  <a:lnTo>
                    <a:pt x="1278940" y="255788"/>
                  </a:lnTo>
                  <a:lnTo>
                    <a:pt x="1023152" y="511576"/>
                  </a:lnTo>
                  <a:lnTo>
                    <a:pt x="0" y="511576"/>
                  </a:lnTo>
                  <a:lnTo>
                    <a:pt x="255788" y="255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D1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794" tIns="16002" rIns="271790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SOLEIL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TTF, SLS</a:t>
              </a:r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3464007" y="957476"/>
              <a:ext cx="1238666" cy="519733"/>
            </a:xfrm>
            <a:custGeom>
              <a:avLst/>
              <a:gdLst>
                <a:gd name="connsiteX0" fmla="*/ 0 w 1278940"/>
                <a:gd name="connsiteY0" fmla="*/ 0 h 511576"/>
                <a:gd name="connsiteX1" fmla="*/ 1023152 w 1278940"/>
                <a:gd name="connsiteY1" fmla="*/ 0 h 511576"/>
                <a:gd name="connsiteX2" fmla="*/ 1278940 w 1278940"/>
                <a:gd name="connsiteY2" fmla="*/ 255788 h 511576"/>
                <a:gd name="connsiteX3" fmla="*/ 1023152 w 1278940"/>
                <a:gd name="connsiteY3" fmla="*/ 511576 h 511576"/>
                <a:gd name="connsiteX4" fmla="*/ 0 w 1278940"/>
                <a:gd name="connsiteY4" fmla="*/ 511576 h 511576"/>
                <a:gd name="connsiteX5" fmla="*/ 255788 w 1278940"/>
                <a:gd name="connsiteY5" fmla="*/ 255788 h 511576"/>
                <a:gd name="connsiteX6" fmla="*/ 0 w 1278940"/>
                <a:gd name="connsiteY6" fmla="*/ 0 h 5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8940" h="511576">
                  <a:moveTo>
                    <a:pt x="0" y="0"/>
                  </a:moveTo>
                  <a:lnTo>
                    <a:pt x="1023152" y="0"/>
                  </a:lnTo>
                  <a:lnTo>
                    <a:pt x="1278940" y="255788"/>
                  </a:lnTo>
                  <a:lnTo>
                    <a:pt x="1023152" y="511576"/>
                  </a:lnTo>
                  <a:lnTo>
                    <a:pt x="0" y="511576"/>
                  </a:lnTo>
                  <a:lnTo>
                    <a:pt x="255788" y="255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794" tIns="16002" rIns="271790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SPIRAL2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XFEL</a:t>
              </a:r>
              <a:endParaRPr lang="fr-FR" sz="1200" kern="1200" dirty="0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4575762" y="957476"/>
              <a:ext cx="1238666" cy="519733"/>
            </a:xfrm>
            <a:custGeom>
              <a:avLst/>
              <a:gdLst>
                <a:gd name="connsiteX0" fmla="*/ 0 w 1278940"/>
                <a:gd name="connsiteY0" fmla="*/ 0 h 511576"/>
                <a:gd name="connsiteX1" fmla="*/ 1023152 w 1278940"/>
                <a:gd name="connsiteY1" fmla="*/ 0 h 511576"/>
                <a:gd name="connsiteX2" fmla="*/ 1278940 w 1278940"/>
                <a:gd name="connsiteY2" fmla="*/ 255788 h 511576"/>
                <a:gd name="connsiteX3" fmla="*/ 1023152 w 1278940"/>
                <a:gd name="connsiteY3" fmla="*/ 511576 h 511576"/>
                <a:gd name="connsiteX4" fmla="*/ 0 w 1278940"/>
                <a:gd name="connsiteY4" fmla="*/ 511576 h 511576"/>
                <a:gd name="connsiteX5" fmla="*/ 255788 w 1278940"/>
                <a:gd name="connsiteY5" fmla="*/ 255788 h 511576"/>
                <a:gd name="connsiteX6" fmla="*/ 0 w 1278940"/>
                <a:gd name="connsiteY6" fmla="*/ 0 h 5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8940" h="511576">
                  <a:moveTo>
                    <a:pt x="0" y="0"/>
                  </a:moveTo>
                  <a:lnTo>
                    <a:pt x="1023152" y="0"/>
                  </a:lnTo>
                  <a:lnTo>
                    <a:pt x="1278940" y="255788"/>
                  </a:lnTo>
                  <a:lnTo>
                    <a:pt x="1023152" y="511576"/>
                  </a:lnTo>
                  <a:lnTo>
                    <a:pt x="0" y="511576"/>
                  </a:lnTo>
                  <a:lnTo>
                    <a:pt x="255788" y="255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794" tIns="16002" rIns="271790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IFMIF EVEDA</a:t>
              </a:r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5687517" y="957476"/>
              <a:ext cx="1238666" cy="519733"/>
            </a:xfrm>
            <a:custGeom>
              <a:avLst/>
              <a:gdLst>
                <a:gd name="connsiteX0" fmla="*/ 0 w 1278940"/>
                <a:gd name="connsiteY0" fmla="*/ 0 h 511576"/>
                <a:gd name="connsiteX1" fmla="*/ 1023152 w 1278940"/>
                <a:gd name="connsiteY1" fmla="*/ 0 h 511576"/>
                <a:gd name="connsiteX2" fmla="*/ 1278940 w 1278940"/>
                <a:gd name="connsiteY2" fmla="*/ 255788 h 511576"/>
                <a:gd name="connsiteX3" fmla="*/ 1023152 w 1278940"/>
                <a:gd name="connsiteY3" fmla="*/ 511576 h 511576"/>
                <a:gd name="connsiteX4" fmla="*/ 0 w 1278940"/>
                <a:gd name="connsiteY4" fmla="*/ 511576 h 511576"/>
                <a:gd name="connsiteX5" fmla="*/ 255788 w 1278940"/>
                <a:gd name="connsiteY5" fmla="*/ 255788 h 511576"/>
                <a:gd name="connsiteX6" fmla="*/ 0 w 1278940"/>
                <a:gd name="connsiteY6" fmla="*/ 0 h 5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8940" h="511576">
                  <a:moveTo>
                    <a:pt x="0" y="0"/>
                  </a:moveTo>
                  <a:lnTo>
                    <a:pt x="1023152" y="0"/>
                  </a:lnTo>
                  <a:lnTo>
                    <a:pt x="1278940" y="255788"/>
                  </a:lnTo>
                  <a:lnTo>
                    <a:pt x="1023152" y="511576"/>
                  </a:lnTo>
                  <a:lnTo>
                    <a:pt x="0" y="511576"/>
                  </a:lnTo>
                  <a:lnTo>
                    <a:pt x="255788" y="255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794" tIns="16002" rIns="271790" bIns="1600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ESS, SARAF</a:t>
              </a:r>
              <a:endParaRPr lang="fr-FR" sz="1200" kern="1200" dirty="0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6799273" y="957476"/>
              <a:ext cx="1238666" cy="519733"/>
            </a:xfrm>
            <a:custGeom>
              <a:avLst/>
              <a:gdLst>
                <a:gd name="connsiteX0" fmla="*/ 0 w 1278940"/>
                <a:gd name="connsiteY0" fmla="*/ 0 h 511576"/>
                <a:gd name="connsiteX1" fmla="*/ 1023152 w 1278940"/>
                <a:gd name="connsiteY1" fmla="*/ 0 h 511576"/>
                <a:gd name="connsiteX2" fmla="*/ 1278940 w 1278940"/>
                <a:gd name="connsiteY2" fmla="*/ 255788 h 511576"/>
                <a:gd name="connsiteX3" fmla="*/ 1023152 w 1278940"/>
                <a:gd name="connsiteY3" fmla="*/ 511576 h 511576"/>
                <a:gd name="connsiteX4" fmla="*/ 0 w 1278940"/>
                <a:gd name="connsiteY4" fmla="*/ 511576 h 511576"/>
                <a:gd name="connsiteX5" fmla="*/ 255788 w 1278940"/>
                <a:gd name="connsiteY5" fmla="*/ 255788 h 511576"/>
                <a:gd name="connsiteX6" fmla="*/ 0 w 1278940"/>
                <a:gd name="connsiteY6" fmla="*/ 0 h 5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8940" h="511576">
                  <a:moveTo>
                    <a:pt x="0" y="0"/>
                  </a:moveTo>
                  <a:lnTo>
                    <a:pt x="1023152" y="0"/>
                  </a:lnTo>
                  <a:lnTo>
                    <a:pt x="1278940" y="255788"/>
                  </a:lnTo>
                  <a:lnTo>
                    <a:pt x="1023152" y="511576"/>
                  </a:lnTo>
                  <a:lnTo>
                    <a:pt x="0" y="511576"/>
                  </a:lnTo>
                  <a:lnTo>
                    <a:pt x="255788" y="255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794" tIns="16002" rIns="271790" bIns="16002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kern="1200" dirty="0" smtClean="0"/>
                <a:t>PIP-II</a:t>
              </a:r>
            </a:p>
          </p:txBody>
        </p:sp>
        <p:sp>
          <p:nvSpPr>
            <p:cNvPr id="15" name="Chevron 14"/>
            <p:cNvSpPr/>
            <p:nvPr/>
          </p:nvSpPr>
          <p:spPr>
            <a:xfrm>
              <a:off x="7911027" y="957476"/>
              <a:ext cx="1238666" cy="519733"/>
            </a:xfrm>
            <a:prstGeom prst="chevron">
              <a:avLst/>
            </a:prstGeom>
            <a:solidFill>
              <a:srgbClr val="FDAB95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4"/>
            <p:cNvSpPr/>
            <p:nvPr/>
          </p:nvSpPr>
          <p:spPr>
            <a:xfrm>
              <a:off x="8158760" y="957476"/>
              <a:ext cx="743200" cy="519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006" tIns="16002" rIns="16002" bIns="16002" numCol="1" spcCol="1270" anchor="ctr" anchorCtr="0">
              <a:no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fr-FR" sz="1200" dirty="0"/>
                <a:t>IFMIF DONES</a:t>
              </a:r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9022781" y="957475"/>
              <a:ext cx="1238666" cy="519733"/>
            </a:xfrm>
            <a:custGeom>
              <a:avLst/>
              <a:gdLst>
                <a:gd name="connsiteX0" fmla="*/ 0 w 1278940"/>
                <a:gd name="connsiteY0" fmla="*/ 0 h 511576"/>
                <a:gd name="connsiteX1" fmla="*/ 1023152 w 1278940"/>
                <a:gd name="connsiteY1" fmla="*/ 0 h 511576"/>
                <a:gd name="connsiteX2" fmla="*/ 1278940 w 1278940"/>
                <a:gd name="connsiteY2" fmla="*/ 255788 h 511576"/>
                <a:gd name="connsiteX3" fmla="*/ 1023152 w 1278940"/>
                <a:gd name="connsiteY3" fmla="*/ 511576 h 511576"/>
                <a:gd name="connsiteX4" fmla="*/ 0 w 1278940"/>
                <a:gd name="connsiteY4" fmla="*/ 511576 h 511576"/>
                <a:gd name="connsiteX5" fmla="*/ 255788 w 1278940"/>
                <a:gd name="connsiteY5" fmla="*/ 255788 h 511576"/>
                <a:gd name="connsiteX6" fmla="*/ 0 w 1278940"/>
                <a:gd name="connsiteY6" fmla="*/ 0 h 51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8940" h="511576">
                  <a:moveTo>
                    <a:pt x="0" y="0"/>
                  </a:moveTo>
                  <a:lnTo>
                    <a:pt x="1023152" y="0"/>
                  </a:lnTo>
                  <a:lnTo>
                    <a:pt x="1278940" y="255788"/>
                  </a:lnTo>
                  <a:lnTo>
                    <a:pt x="1023152" y="511576"/>
                  </a:lnTo>
                  <a:lnTo>
                    <a:pt x="0" y="511576"/>
                  </a:lnTo>
                  <a:lnTo>
                    <a:pt x="255788" y="255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794" tIns="16002" rIns="271790" bIns="16002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kern="1200" dirty="0" smtClean="0"/>
                <a:t>Futur</a:t>
              </a: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206" y="1717724"/>
            <a:ext cx="961121" cy="2779242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3285348" y="1768531"/>
            <a:ext cx="2712237" cy="1403274"/>
            <a:chOff x="3923928" y="1556792"/>
            <a:chExt cx="4976886" cy="2670005"/>
          </a:xfrm>
        </p:grpSpPr>
        <p:sp>
          <p:nvSpPr>
            <p:cNvPr id="20" name="Rectangle 19"/>
            <p:cNvSpPr/>
            <p:nvPr/>
          </p:nvSpPr>
          <p:spPr>
            <a:xfrm>
              <a:off x="3986641" y="1838127"/>
              <a:ext cx="4797911" cy="23886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pic>
          <p:nvPicPr>
            <p:cNvPr id="21" name="Picture 2" descr="\\dapnia\data\manip\SACM_Prototypage_XFEL\I Images\PXFEL3_1\S43\P1010197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952" r="96785">
                          <a14:foregroundMark x1="72445" y1="41885" x2="72445" y2="41885"/>
                          <a14:foregroundMark x1="78530" y1="45026" x2="78530" y2="45026"/>
                          <a14:foregroundMark x1="41791" y1="74346" x2="41791" y2="74346"/>
                          <a14:foregroundMark x1="36969" y1="71728" x2="36969" y2="71728"/>
                          <a14:foregroundMark x1="32032" y1="70419" x2="32032" y2="70419"/>
                          <a14:foregroundMark x1="40184" y1="73560" x2="40184" y2="73560"/>
                          <a14:foregroundMark x1="80941" y1="51832" x2="80941" y2="51832"/>
                          <a14:foregroundMark x1="87945" y1="55236" x2="87945" y2="55236"/>
                          <a14:foregroundMark x1="89437" y1="53665" x2="89437" y2="53665"/>
                          <a14:foregroundMark x1="94834" y1="68586" x2="94834" y2="68586"/>
                          <a14:foregroundMark x1="94719" y1="62827" x2="94719" y2="62827"/>
                          <a14:foregroundMark x1="93915" y1="82199" x2="93915" y2="82199"/>
                          <a14:backgroundMark x1="40413" y1="14398" x2="40413" y2="14398"/>
                          <a14:backgroundMark x1="27325" y1="10733" x2="27325" y2="10733"/>
                          <a14:backgroundMark x1="42939" y1="41361" x2="42939" y2="41361"/>
                          <a14:backgroundMark x1="38002" y1="41099" x2="38002" y2="41099"/>
                          <a14:backgroundMark x1="49024" y1="41885" x2="49024" y2="41885"/>
                          <a14:backgroundMark x1="57176" y1="41885" x2="57176" y2="41885"/>
                          <a14:backgroundMark x1="44087" y1="93194" x2="44087" y2="93194"/>
                          <a14:backgroundMark x1="37887" y1="81675" x2="37887" y2="81675"/>
                          <a14:backgroundMark x1="30884" y1="76702" x2="30884" y2="76702"/>
                          <a14:backgroundMark x1="54420" y1="87435" x2="54420" y2="87435"/>
                          <a14:backgroundMark x1="71642" y1="94764" x2="71642" y2="94764"/>
                          <a14:backgroundMark x1="70379" y1="86126" x2="70379" y2="86126"/>
                          <a14:backgroundMark x1="44317" y1="73037" x2="44317" y2="73037"/>
                          <a14:backgroundMark x1="71297" y1="20681" x2="71297" y2="20681"/>
                          <a14:backgroundMark x1="70953" y1="18848" x2="70953" y2="18848"/>
                          <a14:backgroundMark x1="58439" y1="8901" x2="58439" y2="8901"/>
                          <a14:backgroundMark x1="55339" y1="7330" x2="55339" y2="7330"/>
                          <a14:backgroundMark x1="35476" y1="40314" x2="35476" y2="40314"/>
                          <a14:backgroundMark x1="65786" y1="18325" x2="65786" y2="18325"/>
                          <a14:backgroundMark x1="62916" y1="10995" x2="62916" y2="10995"/>
                          <a14:backgroundMark x1="58898" y1="14660" x2="58898" y2="14660"/>
                          <a14:backgroundMark x1="51665" y1="42147" x2="51665" y2="42147"/>
                          <a14:backgroundMark x1="62916" y1="41885" x2="62916" y2="41885"/>
                          <a14:backgroundMark x1="37084" y1="89267" x2="37084" y2="89267"/>
                          <a14:backgroundMark x1="30310" y1="84031" x2="30310" y2="84031"/>
                          <a14:backgroundMark x1="25488" y1="80366" x2="25488" y2="80366"/>
                          <a14:backgroundMark x1="34214" y1="90052" x2="34214" y2="90052"/>
                          <a14:backgroundMark x1="43169" y1="92147" x2="43169" y2="92147"/>
                          <a14:backgroundMark x1="49598" y1="92147" x2="49598" y2="92147"/>
                          <a14:backgroundMark x1="46383" y1="87435" x2="46383" y2="87435"/>
                          <a14:backgroundMark x1="55224" y1="92408" x2="55224" y2="92408"/>
                          <a14:backgroundMark x1="51206" y1="88482" x2="51206" y2="88482"/>
                          <a14:backgroundMark x1="63375" y1="96859" x2="63375" y2="96859"/>
                          <a14:backgroundMark x1="58898" y1="92932" x2="58898" y2="92932"/>
                          <a14:backgroundMark x1="68083" y1="93717" x2="68083" y2="93717"/>
                          <a14:backgroundMark x1="73249" y1="89267" x2="73249" y2="89267"/>
                          <a14:backgroundMark x1="70838" y1="91361" x2="70838" y2="91361"/>
                          <a14:backgroundMark x1="74512" y1="95812" x2="74512" y2="95812"/>
                          <a14:backgroundMark x1="77497" y1="96859" x2="77497" y2="96859"/>
                          <a14:backgroundMark x1="63720" y1="43717" x2="63720" y2="43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821683" y="1556792"/>
              <a:ext cx="4079131" cy="178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\\dapnia\data\manip\SACM_Prototypage_XFEL\I Images\PXFEL3_1\S43\P1010197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952" r="96785">
                          <a14:foregroundMark x1="72445" y1="41885" x2="72445" y2="41885"/>
                          <a14:foregroundMark x1="78530" y1="45026" x2="78530" y2="45026"/>
                          <a14:foregroundMark x1="41791" y1="74346" x2="41791" y2="74346"/>
                          <a14:foregroundMark x1="36969" y1="71728" x2="36969" y2="71728"/>
                          <a14:foregroundMark x1="32032" y1="70419" x2="32032" y2="70419"/>
                          <a14:foregroundMark x1="40184" y1="73560" x2="40184" y2="73560"/>
                          <a14:foregroundMark x1="80941" y1="51832" x2="80941" y2="51832"/>
                          <a14:foregroundMark x1="87945" y1="55236" x2="87945" y2="55236"/>
                          <a14:foregroundMark x1="89437" y1="53665" x2="89437" y2="53665"/>
                          <a14:foregroundMark x1="94834" y1="68586" x2="94834" y2="68586"/>
                          <a14:foregroundMark x1="94719" y1="62827" x2="94719" y2="62827"/>
                          <a14:foregroundMark x1="93915" y1="82199" x2="93915" y2="82199"/>
                          <a14:backgroundMark x1="40413" y1="14398" x2="40413" y2="14398"/>
                          <a14:backgroundMark x1="27325" y1="10733" x2="27325" y2="10733"/>
                          <a14:backgroundMark x1="42939" y1="41361" x2="42939" y2="41361"/>
                          <a14:backgroundMark x1="38002" y1="41099" x2="38002" y2="41099"/>
                          <a14:backgroundMark x1="49024" y1="41885" x2="49024" y2="41885"/>
                          <a14:backgroundMark x1="57176" y1="41885" x2="57176" y2="41885"/>
                          <a14:backgroundMark x1="44087" y1="93194" x2="44087" y2="93194"/>
                          <a14:backgroundMark x1="37887" y1="81675" x2="37887" y2="81675"/>
                          <a14:backgroundMark x1="30884" y1="76702" x2="30884" y2="76702"/>
                          <a14:backgroundMark x1="54420" y1="87435" x2="54420" y2="87435"/>
                          <a14:backgroundMark x1="71642" y1="94764" x2="71642" y2="94764"/>
                          <a14:backgroundMark x1="70379" y1="86126" x2="70379" y2="86126"/>
                          <a14:backgroundMark x1="44317" y1="73037" x2="44317" y2="73037"/>
                          <a14:backgroundMark x1="71297" y1="20681" x2="71297" y2="20681"/>
                          <a14:backgroundMark x1="70953" y1="18848" x2="70953" y2="18848"/>
                          <a14:backgroundMark x1="58439" y1="8901" x2="58439" y2="8901"/>
                          <a14:backgroundMark x1="55339" y1="7330" x2="55339" y2="7330"/>
                          <a14:backgroundMark x1="35476" y1="40314" x2="35476" y2="40314"/>
                          <a14:backgroundMark x1="65786" y1="18325" x2="65786" y2="18325"/>
                          <a14:backgroundMark x1="62916" y1="10995" x2="62916" y2="10995"/>
                          <a14:backgroundMark x1="58898" y1="14660" x2="58898" y2="14660"/>
                          <a14:backgroundMark x1="51665" y1="42147" x2="51665" y2="42147"/>
                          <a14:backgroundMark x1="62916" y1="41885" x2="62916" y2="41885"/>
                          <a14:backgroundMark x1="37084" y1="89267" x2="37084" y2="89267"/>
                          <a14:backgroundMark x1="30310" y1="84031" x2="30310" y2="84031"/>
                          <a14:backgroundMark x1="25488" y1="80366" x2="25488" y2="80366"/>
                          <a14:backgroundMark x1="34214" y1="90052" x2="34214" y2="90052"/>
                          <a14:backgroundMark x1="43169" y1="92147" x2="43169" y2="92147"/>
                          <a14:backgroundMark x1="49598" y1="92147" x2="49598" y2="92147"/>
                          <a14:backgroundMark x1="46383" y1="87435" x2="46383" y2="87435"/>
                          <a14:backgroundMark x1="55224" y1="92408" x2="55224" y2="92408"/>
                          <a14:backgroundMark x1="51206" y1="88482" x2="51206" y2="88482"/>
                          <a14:backgroundMark x1="63375" y1="96859" x2="63375" y2="96859"/>
                          <a14:backgroundMark x1="58898" y1="92932" x2="58898" y2="92932"/>
                          <a14:backgroundMark x1="68083" y1="93717" x2="68083" y2="93717"/>
                          <a14:backgroundMark x1="73249" y1="89267" x2="73249" y2="89267"/>
                          <a14:backgroundMark x1="70838" y1="91361" x2="70838" y2="91361"/>
                          <a14:backgroundMark x1="74512" y1="95812" x2="74512" y2="95812"/>
                          <a14:backgroundMark x1="77497" y1="96859" x2="77497" y2="96859"/>
                          <a14:backgroundMark x1="63720" y1="43717" x2="63720" y2="43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33651" y="1838127"/>
              <a:ext cx="4079131" cy="178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\\dapnia\data\manip\SACM_Prototypage_XFEL\I Images\PXFEL3_1\S43\P1010197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952" r="96785">
                          <a14:foregroundMark x1="72445" y1="41885" x2="72445" y2="41885"/>
                          <a14:foregroundMark x1="78530" y1="45026" x2="78530" y2="45026"/>
                          <a14:foregroundMark x1="41791" y1="74346" x2="41791" y2="74346"/>
                          <a14:foregroundMark x1="36969" y1="71728" x2="36969" y2="71728"/>
                          <a14:foregroundMark x1="32032" y1="70419" x2="32032" y2="70419"/>
                          <a14:foregroundMark x1="40184" y1="73560" x2="40184" y2="73560"/>
                          <a14:foregroundMark x1="80941" y1="51832" x2="80941" y2="51832"/>
                          <a14:foregroundMark x1="87945" y1="55236" x2="87945" y2="55236"/>
                          <a14:foregroundMark x1="89437" y1="53665" x2="89437" y2="53665"/>
                          <a14:foregroundMark x1="94834" y1="68586" x2="94834" y2="68586"/>
                          <a14:foregroundMark x1="94719" y1="62827" x2="94719" y2="62827"/>
                          <a14:foregroundMark x1="93915" y1="82199" x2="93915" y2="82199"/>
                          <a14:backgroundMark x1="40413" y1="14398" x2="40413" y2="14398"/>
                          <a14:backgroundMark x1="27325" y1="10733" x2="27325" y2="10733"/>
                          <a14:backgroundMark x1="42939" y1="41361" x2="42939" y2="41361"/>
                          <a14:backgroundMark x1="38002" y1="41099" x2="38002" y2="41099"/>
                          <a14:backgroundMark x1="49024" y1="41885" x2="49024" y2="41885"/>
                          <a14:backgroundMark x1="57176" y1="41885" x2="57176" y2="41885"/>
                          <a14:backgroundMark x1="44087" y1="93194" x2="44087" y2="93194"/>
                          <a14:backgroundMark x1="37887" y1="81675" x2="37887" y2="81675"/>
                          <a14:backgroundMark x1="30884" y1="76702" x2="30884" y2="76702"/>
                          <a14:backgroundMark x1="54420" y1="87435" x2="54420" y2="87435"/>
                          <a14:backgroundMark x1="71642" y1="94764" x2="71642" y2="94764"/>
                          <a14:backgroundMark x1="70379" y1="86126" x2="70379" y2="86126"/>
                          <a14:backgroundMark x1="44317" y1="73037" x2="44317" y2="73037"/>
                          <a14:backgroundMark x1="71297" y1="20681" x2="71297" y2="20681"/>
                          <a14:backgroundMark x1="70953" y1="18848" x2="70953" y2="18848"/>
                          <a14:backgroundMark x1="58439" y1="8901" x2="58439" y2="8901"/>
                          <a14:backgroundMark x1="55339" y1="7330" x2="55339" y2="7330"/>
                          <a14:backgroundMark x1="35476" y1="40314" x2="35476" y2="40314"/>
                          <a14:backgroundMark x1="65786" y1="18325" x2="65786" y2="18325"/>
                          <a14:backgroundMark x1="62916" y1="10995" x2="62916" y2="10995"/>
                          <a14:backgroundMark x1="58898" y1="14660" x2="58898" y2="14660"/>
                          <a14:backgroundMark x1="51665" y1="42147" x2="51665" y2="42147"/>
                          <a14:backgroundMark x1="62916" y1="41885" x2="62916" y2="41885"/>
                          <a14:backgroundMark x1="37084" y1="89267" x2="37084" y2="89267"/>
                          <a14:backgroundMark x1="30310" y1="84031" x2="30310" y2="84031"/>
                          <a14:backgroundMark x1="25488" y1="80366" x2="25488" y2="80366"/>
                          <a14:backgroundMark x1="34214" y1="90052" x2="34214" y2="90052"/>
                          <a14:backgroundMark x1="43169" y1="92147" x2="43169" y2="92147"/>
                          <a14:backgroundMark x1="49598" y1="92147" x2="49598" y2="92147"/>
                          <a14:backgroundMark x1="46383" y1="87435" x2="46383" y2="87435"/>
                          <a14:backgroundMark x1="55224" y1="92408" x2="55224" y2="92408"/>
                          <a14:backgroundMark x1="51206" y1="88482" x2="51206" y2="88482"/>
                          <a14:backgroundMark x1="63375" y1="96859" x2="63375" y2="96859"/>
                          <a14:backgroundMark x1="58898" y1="92932" x2="58898" y2="92932"/>
                          <a14:backgroundMark x1="68083" y1="93717" x2="68083" y2="93717"/>
                          <a14:backgroundMark x1="73249" y1="89267" x2="73249" y2="89267"/>
                          <a14:backgroundMark x1="70838" y1="91361" x2="70838" y2="91361"/>
                          <a14:backgroundMark x1="74512" y1="95812" x2="74512" y2="95812"/>
                          <a14:backgroundMark x1="77497" y1="96859" x2="77497" y2="96859"/>
                          <a14:backgroundMark x1="63720" y1="43717" x2="63720" y2="43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45619" y="2126159"/>
              <a:ext cx="4079131" cy="178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\\dapnia\data\manip\SACM_Prototypage_XFEL\I Images\PXFEL3_1\S43\P1010197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952" r="96785">
                          <a14:foregroundMark x1="72445" y1="41885" x2="72445" y2="41885"/>
                          <a14:foregroundMark x1="78530" y1="45026" x2="78530" y2="45026"/>
                          <a14:foregroundMark x1="41791" y1="74346" x2="41791" y2="74346"/>
                          <a14:foregroundMark x1="36969" y1="71728" x2="36969" y2="71728"/>
                          <a14:foregroundMark x1="32032" y1="70419" x2="32032" y2="70419"/>
                          <a14:foregroundMark x1="40184" y1="73560" x2="40184" y2="73560"/>
                          <a14:foregroundMark x1="80941" y1="51832" x2="80941" y2="51832"/>
                          <a14:foregroundMark x1="87945" y1="55236" x2="87945" y2="55236"/>
                          <a14:foregroundMark x1="89437" y1="53665" x2="89437" y2="53665"/>
                          <a14:foregroundMark x1="94834" y1="68586" x2="94834" y2="68586"/>
                          <a14:foregroundMark x1="94719" y1="62827" x2="94719" y2="62827"/>
                          <a14:foregroundMark x1="93915" y1="82199" x2="93915" y2="82199"/>
                          <a14:backgroundMark x1="40413" y1="14398" x2="40413" y2="14398"/>
                          <a14:backgroundMark x1="27325" y1="10733" x2="27325" y2="10733"/>
                          <a14:backgroundMark x1="42939" y1="41361" x2="42939" y2="41361"/>
                          <a14:backgroundMark x1="38002" y1="41099" x2="38002" y2="41099"/>
                          <a14:backgroundMark x1="49024" y1="41885" x2="49024" y2="41885"/>
                          <a14:backgroundMark x1="57176" y1="41885" x2="57176" y2="41885"/>
                          <a14:backgroundMark x1="44087" y1="93194" x2="44087" y2="93194"/>
                          <a14:backgroundMark x1="37887" y1="81675" x2="37887" y2="81675"/>
                          <a14:backgroundMark x1="30884" y1="76702" x2="30884" y2="76702"/>
                          <a14:backgroundMark x1="54420" y1="87435" x2="54420" y2="87435"/>
                          <a14:backgroundMark x1="71642" y1="94764" x2="71642" y2="94764"/>
                          <a14:backgroundMark x1="70379" y1="86126" x2="70379" y2="86126"/>
                          <a14:backgroundMark x1="44317" y1="73037" x2="44317" y2="73037"/>
                          <a14:backgroundMark x1="71297" y1="20681" x2="71297" y2="20681"/>
                          <a14:backgroundMark x1="70953" y1="18848" x2="70953" y2="18848"/>
                          <a14:backgroundMark x1="58439" y1="8901" x2="58439" y2="8901"/>
                          <a14:backgroundMark x1="55339" y1="7330" x2="55339" y2="7330"/>
                          <a14:backgroundMark x1="35476" y1="40314" x2="35476" y2="40314"/>
                          <a14:backgroundMark x1="65786" y1="18325" x2="65786" y2="18325"/>
                          <a14:backgroundMark x1="62916" y1="10995" x2="62916" y2="10995"/>
                          <a14:backgroundMark x1="58898" y1="14660" x2="58898" y2="14660"/>
                          <a14:backgroundMark x1="51665" y1="42147" x2="51665" y2="42147"/>
                          <a14:backgroundMark x1="62916" y1="41885" x2="62916" y2="41885"/>
                          <a14:backgroundMark x1="37084" y1="89267" x2="37084" y2="89267"/>
                          <a14:backgroundMark x1="30310" y1="84031" x2="30310" y2="84031"/>
                          <a14:backgroundMark x1="25488" y1="80366" x2="25488" y2="80366"/>
                          <a14:backgroundMark x1="34214" y1="90052" x2="34214" y2="90052"/>
                          <a14:backgroundMark x1="43169" y1="92147" x2="43169" y2="92147"/>
                          <a14:backgroundMark x1="49598" y1="92147" x2="49598" y2="92147"/>
                          <a14:backgroundMark x1="46383" y1="87435" x2="46383" y2="87435"/>
                          <a14:backgroundMark x1="55224" y1="92408" x2="55224" y2="92408"/>
                          <a14:backgroundMark x1="51206" y1="88482" x2="51206" y2="88482"/>
                          <a14:backgroundMark x1="63375" y1="96859" x2="63375" y2="96859"/>
                          <a14:backgroundMark x1="58898" y1="92932" x2="58898" y2="92932"/>
                          <a14:backgroundMark x1="68083" y1="93717" x2="68083" y2="93717"/>
                          <a14:backgroundMark x1="73249" y1="89267" x2="73249" y2="89267"/>
                          <a14:backgroundMark x1="70838" y1="91361" x2="70838" y2="91361"/>
                          <a14:backgroundMark x1="74512" y1="95812" x2="74512" y2="95812"/>
                          <a14:backgroundMark x1="77497" y1="96859" x2="77497" y2="96859"/>
                          <a14:backgroundMark x1="63720" y1="43717" x2="63720" y2="437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23928" y="2439343"/>
              <a:ext cx="4079131" cy="178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Imag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408" y="3115474"/>
            <a:ext cx="478437" cy="477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249936" y="1862011"/>
            <a:ext cx="16698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SPIRAL2: design and </a:t>
            </a:r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assembly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12 </a:t>
            </a:r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cryomodules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Espace réservé du contenu 2"/>
          <p:cNvSpPr>
            <a:spLocks noGrp="1"/>
          </p:cNvSpPr>
          <p:nvPr>
            <p:ph idx="1"/>
          </p:nvPr>
        </p:nvSpPr>
        <p:spPr>
          <a:xfrm>
            <a:off x="3134155" y="3694373"/>
            <a:ext cx="2875997" cy="344415"/>
          </a:xfrm>
        </p:spPr>
        <p:txBody>
          <a:bodyPr/>
          <a:lstStyle/>
          <a:p>
            <a:pPr marL="0" indent="0" algn="ctr">
              <a:buNone/>
            </a:pPr>
            <a:r>
              <a:rPr lang="fr-FR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XFEL: </a:t>
            </a:r>
            <a:r>
              <a:rPr lang="fr-FR" sz="1400" b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assembly</a:t>
            </a:r>
            <a:r>
              <a:rPr lang="fr-FR" sz="14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103 cryomodules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07" y="1717724"/>
            <a:ext cx="2919211" cy="1760948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7335753" y="3704881"/>
            <a:ext cx="2322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IFMIF EVEDA: 1 </a:t>
            </a:r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cryomodule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061698" y="5347611"/>
            <a:ext cx="151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SARAF Phase2: 4 </a:t>
            </a:r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cryomodules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2" name="Picture 2" descr="\\dapnia\data\manip\SARAF\Projet\WP1a_Management\documents_officiels\LOGO\SARAF-LINAC_LOGO_small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944" y="6000158"/>
            <a:ext cx="911302" cy="35031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88" y="3623837"/>
            <a:ext cx="909248" cy="5049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29" y="2715701"/>
            <a:ext cx="831668" cy="259337"/>
          </a:xfrm>
          <a:prstGeom prst="rect">
            <a:avLst/>
          </a:prstGeom>
        </p:spPr>
      </p:pic>
      <p:pic>
        <p:nvPicPr>
          <p:cNvPr id="35" name="Picture 3" descr="C:\devanz2\ESS\___test_ECCTD\ecctd18\CryomoduleLogosCroppe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771" y="1717724"/>
            <a:ext cx="1889840" cy="186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52" y="4611992"/>
            <a:ext cx="2943953" cy="199445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58518" y="4411275"/>
            <a:ext cx="2492060" cy="176404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242" y="6084943"/>
            <a:ext cx="900559" cy="488991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9585984" y="6229971"/>
            <a:ext cx="2322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IFMIF DONES: 5 </a:t>
            </a:r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cryomodules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88" y="4373239"/>
            <a:ext cx="2868781" cy="1982032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5371503" y="6266157"/>
            <a:ext cx="2322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PIP-II: 9+1 </a:t>
            </a:r>
            <a:r>
              <a:rPr lang="fr-FR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cryomodules</a:t>
            </a:r>
            <a:r>
              <a:rPr lang="fr-F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2" name="Picture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652" y="3255560"/>
            <a:ext cx="905894" cy="4874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3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36" y="5845716"/>
            <a:ext cx="650799" cy="33926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9731662" y="3705966"/>
            <a:ext cx="2460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ESS: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cavity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coupler design, </a:t>
            </a:r>
            <a:r>
              <a:rPr lang="fr-F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integration</a:t>
            </a:r>
            <a:r>
              <a:rPr lang="fr-F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30 cryomodules</a:t>
            </a:r>
          </a:p>
        </p:txBody>
      </p:sp>
    </p:spTree>
    <p:extLst>
      <p:ext uri="{BB962C8B-B14F-4D97-AF65-F5344CB8AC3E}">
        <p14:creationId xmlns:p14="http://schemas.microsoft.com/office/powerpoint/2010/main" val="14023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174" y="117574"/>
            <a:ext cx="9039015" cy="505381"/>
          </a:xfrm>
        </p:spPr>
        <p:txBody>
          <a:bodyPr/>
          <a:lstStyle/>
          <a:p>
            <a:r>
              <a:rPr lang="fr-FR" dirty="0" err="1" smtClean="0"/>
              <a:t>Implementing</a:t>
            </a:r>
            <a:r>
              <a:rPr lang="fr-FR" dirty="0" smtClean="0"/>
              <a:t> </a:t>
            </a:r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Learnt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CEA </a:t>
            </a:r>
            <a:r>
              <a:rPr lang="fr-FR" dirty="0" err="1" smtClean="0"/>
              <a:t>projects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401801" y="1160283"/>
            <a:ext cx="11592646" cy="384431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Implementing method on  lessons learnt from one project to another depends whether they overlap or not: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endParaRPr lang="en-US" sz="20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51" y="2270257"/>
            <a:ext cx="7519553" cy="10292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491" y="3717161"/>
            <a:ext cx="4801933" cy="2772840"/>
          </a:xfrm>
          <a:prstGeom prst="rect">
            <a:avLst/>
          </a:prstGeom>
        </p:spPr>
      </p:pic>
      <p:sp>
        <p:nvSpPr>
          <p:cNvPr id="8" name="Espace réservé du contenu 4"/>
          <p:cNvSpPr txBox="1">
            <a:spLocks/>
          </p:cNvSpPr>
          <p:nvPr/>
        </p:nvSpPr>
        <p:spPr>
          <a:xfrm>
            <a:off x="401798" y="1667678"/>
            <a:ext cx="11592649" cy="1289953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Project B starting when Project A is ended: lessons learnt from Project A is implemented at the start of Project B</a:t>
            </a:r>
            <a:endParaRPr lang="en-US" sz="1800" dirty="0"/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000" dirty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US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/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401800" y="4609656"/>
            <a:ext cx="6371862" cy="1289953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Project B overlapping Project A: lessons learnt from Project A is implemented in Project B at each phase of the project (design, manufacturing, assembly, test and shipment)</a:t>
            </a:r>
            <a:endParaRPr lang="en-US" sz="1800" dirty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US" sz="2000" dirty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endParaRPr lang="en-US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0778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174" y="117574"/>
            <a:ext cx="9039015" cy="505381"/>
          </a:xfrm>
        </p:spPr>
        <p:txBody>
          <a:bodyPr/>
          <a:lstStyle/>
          <a:p>
            <a:r>
              <a:rPr lang="fr-FR" dirty="0" err="1" smtClean="0"/>
              <a:t>Lessons</a:t>
            </a:r>
            <a:r>
              <a:rPr lang="fr-FR" dirty="0" smtClean="0"/>
              <a:t> </a:t>
            </a:r>
            <a:r>
              <a:rPr lang="fr-FR" dirty="0" err="1" smtClean="0"/>
              <a:t>Learnt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PIP-II Collaboration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401801" y="1160283"/>
            <a:ext cx="11592646" cy="1966739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As stated in Tom’s presentation </a:t>
            </a:r>
            <a:r>
              <a:rPr lang="en-US" sz="2000" dirty="0"/>
              <a:t>at </a:t>
            </a:r>
            <a:r>
              <a:rPr lang="en-US" sz="2000" dirty="0" smtClean="0"/>
              <a:t>the PIP-II Quality </a:t>
            </a:r>
            <a:r>
              <a:rPr lang="en-US" sz="2000" dirty="0"/>
              <a:t>Control Coordination </a:t>
            </a:r>
            <a:r>
              <a:rPr lang="en-US" sz="2000" dirty="0" smtClean="0"/>
              <a:t>Group meeting in </a:t>
            </a:r>
            <a:r>
              <a:rPr lang="en-US" sz="2000" dirty="0"/>
              <a:t>June, </a:t>
            </a:r>
            <a:r>
              <a:rPr lang="en-US" sz="2000" dirty="0" smtClean="0"/>
              <a:t>lessons learned is an </a:t>
            </a:r>
            <a:r>
              <a:rPr lang="en-US" sz="2000" dirty="0"/>
              <a:t>opportunity for improvement among </a:t>
            </a:r>
            <a:r>
              <a:rPr lang="en-US" sz="2000" dirty="0" smtClean="0"/>
              <a:t>all.</a:t>
            </a:r>
            <a:endParaRPr lang="en-US" sz="2000" dirty="0"/>
          </a:p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 </a:t>
            </a:r>
            <a:r>
              <a:rPr lang="en-US" sz="2000" dirty="0" smtClean="0"/>
              <a:t>Lots </a:t>
            </a:r>
            <a:r>
              <a:rPr lang="en-US" sz="2000" dirty="0" smtClean="0"/>
              <a:t>of information shared within the collaboration during the first PIP-II Technical Workshop in December 2020, leading to many lessons learnt.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endParaRPr lang="en-US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1447174" y="2788468"/>
            <a:ext cx="3304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i="1" dirty="0">
                <a:hlinkClick r:id="rId2"/>
              </a:rPr>
              <a:t>https://indico.fnal.gov/event/45681</a:t>
            </a:r>
            <a:r>
              <a:rPr lang="fr-FR" sz="1600" i="1" dirty="0" smtClean="0">
                <a:hlinkClick r:id="rId2"/>
              </a:rPr>
              <a:t>/</a:t>
            </a:r>
            <a:r>
              <a:rPr lang="fr-FR" sz="1600" i="1" dirty="0" smtClean="0"/>
              <a:t> </a:t>
            </a:r>
            <a:endParaRPr lang="fr-FR" sz="1600" i="1" dirty="0"/>
          </a:p>
        </p:txBody>
      </p:sp>
      <p:sp>
        <p:nvSpPr>
          <p:cNvPr id="11" name="Espace réservé du contenu 4"/>
          <p:cNvSpPr txBox="1">
            <a:spLocks/>
          </p:cNvSpPr>
          <p:nvPr/>
        </p:nvSpPr>
        <p:spPr>
          <a:xfrm>
            <a:off x="401801" y="3480149"/>
            <a:ext cx="5242643" cy="1966739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dirty="0"/>
              <a:t>Design Principles Coordination Group</a:t>
            </a:r>
            <a:r>
              <a:rPr lang="en-US" sz="2000" dirty="0" smtClean="0"/>
              <a:t>: release </a:t>
            </a:r>
            <a:r>
              <a:rPr lang="en-US" sz="2000" dirty="0"/>
              <a:t>of the PIP-II Cryomodule Design Handbook (reference ED0011955) in December 2020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endParaRPr lang="en-US" sz="2000" dirty="0" smtClean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20" y="3664350"/>
            <a:ext cx="6228149" cy="26254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17724" y="4708224"/>
            <a:ext cx="51634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PIP-II Cryomodule Design Handbook </a:t>
            </a:r>
            <a:r>
              <a:rPr lang="en-US" sz="16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summarizes the best practices and lessons learned associated with cryomodules components design and specifications. This handbook is not intended to impose </a:t>
            </a:r>
            <a:r>
              <a:rPr lang="en-US" sz="1600" i="1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requirements but guidelines. </a:t>
            </a:r>
            <a:endParaRPr lang="fr-FR" sz="16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174" y="117574"/>
            <a:ext cx="9039015" cy="505381"/>
          </a:xfrm>
        </p:spPr>
        <p:txBody>
          <a:bodyPr/>
          <a:lstStyle/>
          <a:p>
            <a:r>
              <a:rPr lang="fr-FR" dirty="0" smtClean="0"/>
              <a:t>PDCA: Plan, Do, Check, </a:t>
            </a:r>
            <a:r>
              <a:rPr lang="fr-FR" dirty="0" err="1" smtClean="0"/>
              <a:t>Act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9600" y="2183804"/>
            <a:ext cx="3883181" cy="2616681"/>
          </a:xfrm>
          <a:prstGeom prst="rect">
            <a:avLst/>
          </a:prstGeom>
        </p:spPr>
      </p:pic>
      <p:sp>
        <p:nvSpPr>
          <p:cNvPr id="7" name="Espace réservé du contenu 4"/>
          <p:cNvSpPr txBox="1">
            <a:spLocks/>
          </p:cNvSpPr>
          <p:nvPr/>
        </p:nvSpPr>
        <p:spPr>
          <a:xfrm>
            <a:off x="401801" y="1504529"/>
            <a:ext cx="7620687" cy="679275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Among the widely used methods of continuous improvement, the plan-do-check-act (PDCA) cycle is mostly used on cryomodules at CEA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endParaRPr lang="en-US" sz="2000" dirty="0" smtClean="0"/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401802" y="2581837"/>
            <a:ext cx="7620687" cy="2861928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Bef>
                <a:spcPts val="0"/>
              </a:spcBef>
              <a:spcAft>
                <a:spcPts val="2400"/>
              </a:spcAft>
            </a:pPr>
            <a:r>
              <a:rPr lang="en-US" sz="1800" b="1" i="1" dirty="0" smtClean="0">
                <a:solidFill>
                  <a:schemeClr val="accent1">
                    <a:lumMod val="50000"/>
                  </a:schemeClr>
                </a:solidFill>
              </a:rPr>
              <a:t>Plan</a:t>
            </a:r>
            <a:r>
              <a:rPr lang="en-US" sz="1800" dirty="0"/>
              <a:t>: Identify an opportunity and plan for change.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</a:pPr>
            <a:r>
              <a:rPr lang="en-US" sz="1800" b="1" i="1" dirty="0" smtClean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en-US" sz="1800" dirty="0"/>
              <a:t>: Implement the change on a small scale.</a:t>
            </a:r>
          </a:p>
          <a:p>
            <a:pPr lvl="1" algn="just">
              <a:spcBef>
                <a:spcPts val="0"/>
              </a:spcBef>
              <a:spcAft>
                <a:spcPts val="2400"/>
              </a:spcAft>
            </a:pPr>
            <a:r>
              <a:rPr lang="en-US" sz="1800" b="1" i="1" dirty="0" smtClean="0">
                <a:solidFill>
                  <a:schemeClr val="accent1">
                    <a:lumMod val="50000"/>
                  </a:schemeClr>
                </a:solidFill>
              </a:rPr>
              <a:t>Check</a:t>
            </a:r>
            <a:r>
              <a:rPr lang="en-US" sz="1800" dirty="0"/>
              <a:t>: Use data to analyze the results of the change and determine whether it made a </a:t>
            </a:r>
            <a:r>
              <a:rPr lang="en-US" sz="1800" dirty="0" smtClean="0"/>
              <a:t>difference or not.</a:t>
            </a:r>
            <a:endParaRPr lang="en-US" sz="1800" dirty="0"/>
          </a:p>
          <a:p>
            <a:pPr lvl="1" algn="just">
              <a:spcBef>
                <a:spcPts val="0"/>
              </a:spcBef>
              <a:spcAft>
                <a:spcPts val="2400"/>
              </a:spcAft>
            </a:pPr>
            <a:r>
              <a:rPr lang="en-US" sz="1800" b="1" i="1" dirty="0" smtClean="0">
                <a:solidFill>
                  <a:schemeClr val="accent1">
                    <a:lumMod val="50000"/>
                  </a:schemeClr>
                </a:solidFill>
              </a:rPr>
              <a:t>Act</a:t>
            </a:r>
            <a:r>
              <a:rPr lang="en-US" sz="1800" dirty="0"/>
              <a:t>: If the change was successful, implement it on a wider scale and continuously assess your results. If the change did not work, begin the cycle again.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2597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174" y="117574"/>
            <a:ext cx="9039015" cy="505381"/>
          </a:xfrm>
        </p:spPr>
        <p:txBody>
          <a:bodyPr/>
          <a:lstStyle/>
          <a:p>
            <a:r>
              <a:rPr lang="en-US" dirty="0" smtClean="0"/>
              <a:t>PDCA during cryomodule integration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8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3015" y="843278"/>
            <a:ext cx="7356136" cy="5443085"/>
          </a:xfrm>
          <a:prstGeom prst="rect">
            <a:avLst/>
          </a:prstGeom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90312" y="5778532"/>
            <a:ext cx="7561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Courtesy of S. Berry</a:t>
            </a:r>
          </a:p>
          <a:p>
            <a:pPr algn="l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“CEA expertise with clean room assembly of XFEL”</a:t>
            </a:r>
          </a:p>
          <a:p>
            <a:pPr algn="l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Presentation at the 4</a:t>
            </a:r>
            <a:r>
              <a:rPr lang="en-US" sz="1200" i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 SHLIPP meeting</a:t>
            </a:r>
          </a:p>
          <a:p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https://indico.esss.lu.se/event/139/contributions/981/attachments/849/1430/2014_May__</a:t>
            </a:r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4th_SLHIPP_Berry_v3.pptx</a:t>
            </a:r>
            <a:endParaRPr lang="en-US" sz="12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7174" y="117574"/>
            <a:ext cx="9039015" cy="505381"/>
          </a:xfrm>
        </p:spPr>
        <p:txBody>
          <a:bodyPr/>
          <a:lstStyle/>
          <a:p>
            <a:r>
              <a:rPr lang="fr-FR" dirty="0" smtClean="0"/>
              <a:t>5-Why Method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54A34C9-9A4B-6445-85E1-F779B5E87362}" type="slidenum">
              <a:rPr lang="fr-FR" sz="1000" noProof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9</a:t>
            </a:fld>
            <a:endParaRPr lang="fr-FR" sz="100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1438" y="994298"/>
            <a:ext cx="4791630" cy="199864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521" y="3656668"/>
            <a:ext cx="2212723" cy="2895152"/>
          </a:xfrm>
          <a:prstGeom prst="rect">
            <a:avLst/>
          </a:prstGeom>
        </p:spPr>
      </p:pic>
      <p:sp>
        <p:nvSpPr>
          <p:cNvPr id="8" name="Espace réservé du contenu 4"/>
          <p:cNvSpPr txBox="1">
            <a:spLocks/>
          </p:cNvSpPr>
          <p:nvPr/>
        </p:nvSpPr>
        <p:spPr>
          <a:xfrm>
            <a:off x="0" y="1454603"/>
            <a:ext cx="5739356" cy="679275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2400"/>
              </a:spcAft>
            </a:pPr>
            <a:r>
              <a:rPr lang="en-US" sz="2000" dirty="0" smtClean="0"/>
              <a:t>PDCA is an integrative process as problems could be found during the ‘Do’ phase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endParaRPr lang="en-US" sz="2000" dirty="0" smtClean="0"/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0" y="3161717"/>
            <a:ext cx="8556977" cy="679275"/>
          </a:xfrm>
          <a:prstGeom prst="rect">
            <a:avLst/>
          </a:prstGeom>
        </p:spPr>
        <p:txBody>
          <a:bodyPr/>
          <a:lstStyle>
            <a:lvl1pPr marL="239481" indent="-239481" algn="l" defTabSz="957925" rtl="0" eaLnBrk="1" latinLnBrk="0" hangingPunct="1">
              <a:lnSpc>
                <a:spcPct val="90000"/>
              </a:lnSpc>
              <a:spcBef>
                <a:spcPts val="1048"/>
              </a:spcBef>
              <a:buClr>
                <a:srgbClr val="548235"/>
              </a:buClr>
              <a:buSzPct val="80000"/>
              <a:buFont typeface="Wingdings 3" panose="05040102010807070707" pitchFamily="18" charset="2"/>
              <a:buChar char="u"/>
              <a:defRPr sz="1800" b="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718444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Ø"/>
              <a:defRPr sz="16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97407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7637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Calibri" panose="020F0502020204030204" pitchFamily="34" charset="0"/>
              <a:buChar char="-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155332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Clr>
                <a:srgbClr val="548235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634295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3258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2220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1183" indent="-239481" algn="l" defTabSz="957925" rtl="0" eaLnBrk="1" latinLnBrk="0" hangingPunct="1">
              <a:lnSpc>
                <a:spcPct val="90000"/>
              </a:lnSpc>
              <a:spcBef>
                <a:spcPts val="524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For each problem, the 5-why method could be used to identify the root cause: repeat the question “</a:t>
            </a:r>
            <a:r>
              <a:rPr lang="en-US" sz="2000" dirty="0"/>
              <a:t>why</a:t>
            </a:r>
            <a:r>
              <a:rPr lang="en-US" sz="2000" dirty="0" smtClean="0"/>
              <a:t>?”. </a:t>
            </a:r>
            <a:r>
              <a:rPr lang="en-US" sz="2000" dirty="0"/>
              <a:t>Each answer forms the basis of the next question.</a:t>
            </a:r>
            <a:endParaRPr lang="en-US" sz="2000" dirty="0" smtClean="0"/>
          </a:p>
          <a:p>
            <a:pPr lvl="1" algn="just">
              <a:spcBef>
                <a:spcPts val="0"/>
              </a:spcBef>
              <a:spcAft>
                <a:spcPts val="2400"/>
              </a:spcAft>
            </a:pPr>
            <a:r>
              <a:rPr lang="en-US" sz="1800" dirty="0" smtClean="0"/>
              <a:t>Example:</a:t>
            </a:r>
          </a:p>
          <a:p>
            <a:pPr marL="0" indent="0" algn="just">
              <a:spcBef>
                <a:spcPts val="0"/>
              </a:spcBef>
              <a:spcAft>
                <a:spcPts val="2400"/>
              </a:spcAft>
              <a:buNone/>
            </a:pPr>
            <a:endParaRPr lang="en-US" sz="2000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17" y="4280699"/>
            <a:ext cx="6080306" cy="205567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184631" y="6336376"/>
            <a:ext cx="5803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Example</a:t>
            </a:r>
            <a:r>
              <a:rPr lang="fr-FR" sz="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8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taken</a:t>
            </a:r>
            <a:r>
              <a:rPr lang="fr-FR" sz="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80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from</a:t>
            </a:r>
            <a:r>
              <a:rPr lang="fr-FR" sz="8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800" i="1" dirty="0">
                <a:hlinkClick r:id="rId5"/>
              </a:rPr>
              <a:t>https://web.archive.org/web/20101028174801/http://</a:t>
            </a:r>
            <a:r>
              <a:rPr lang="en-US" sz="800" i="1" dirty="0" smtClean="0">
                <a:hlinkClick r:id="rId5"/>
              </a:rPr>
              <a:t>blog.bulsuk.com/2009/02/taking-first-step-with-pdca.html</a:t>
            </a:r>
            <a:r>
              <a:rPr lang="en-US" sz="800" i="1" dirty="0" smtClean="0"/>
              <a:t> </a:t>
            </a:r>
            <a:endParaRPr lang="fr-FR" sz="800" i="1" dirty="0"/>
          </a:p>
        </p:txBody>
      </p:sp>
    </p:spTree>
    <p:extLst>
      <p:ext uri="{BB962C8B-B14F-4D97-AF65-F5344CB8AC3E}">
        <p14:creationId xmlns:p14="http://schemas.microsoft.com/office/powerpoint/2010/main" val="32807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CEA 2019 Défaut">
  <a:themeElements>
    <a:clrScheme name="CEA Défaut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08BBC"/>
      </a:accent2>
      <a:accent3>
        <a:srgbClr val="D81142"/>
      </a:accent3>
      <a:accent4>
        <a:srgbClr val="FFC000"/>
      </a:accent4>
      <a:accent5>
        <a:srgbClr val="218380"/>
      </a:accent5>
      <a:accent6>
        <a:srgbClr val="8F2D56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709D2C56-0C01-4A68-A325-4FFD430A3600}"/>
    </a:ext>
  </a:extLst>
</a:theme>
</file>

<file path=ppt/theme/theme2.xml><?xml version="1.0" encoding="utf-8"?>
<a:theme xmlns:a="http://schemas.openxmlformats.org/drawingml/2006/main" name="Template CEA 2019 Clair">
  <a:themeElements>
    <a:clrScheme name="CEA Défaut 2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FFBC42"/>
      </a:accent1>
      <a:accent2>
        <a:srgbClr val="D81159"/>
      </a:accent2>
      <a:accent3>
        <a:srgbClr val="8F2D56"/>
      </a:accent3>
      <a:accent4>
        <a:srgbClr val="689B42"/>
      </a:accent4>
      <a:accent5>
        <a:srgbClr val="218380"/>
      </a:accent5>
      <a:accent6>
        <a:srgbClr val="FFD29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5846DFC2-8D7E-4335-8C09-415EDC6C5089}"/>
    </a:ext>
  </a:extLst>
</a:theme>
</file>

<file path=ppt/theme/theme3.xml><?xml version="1.0" encoding="utf-8"?>
<a:theme xmlns:a="http://schemas.openxmlformats.org/drawingml/2006/main" name="Template CEA 2019 Marron">
  <a:themeElements>
    <a:clrScheme name="CEA Bleu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49728C"/>
      </a:accent1>
      <a:accent2>
        <a:srgbClr val="689BA6"/>
      </a:accent2>
      <a:accent3>
        <a:srgbClr val="C2F2F2"/>
      </a:accent3>
      <a:accent4>
        <a:srgbClr val="273D40"/>
      </a:accent4>
      <a:accent5>
        <a:srgbClr val="0084B4"/>
      </a:accent5>
      <a:accent6>
        <a:srgbClr val="93E2FF"/>
      </a:accent6>
      <a:hlink>
        <a:srgbClr val="2E75B5"/>
      </a:hlink>
      <a:folHlink>
        <a:srgbClr val="954F72"/>
      </a:folHlink>
    </a:clrScheme>
    <a:fontScheme name="CE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PP CEA 16-9.pptx" id="{78E284C9-E62E-4FC8-9A5E-19EE6A13D71E}" vid="{48DB1935-4DB2-49BA-AEDC-D8FE50F2938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2F2A79C4BED747976EC3AD530384C1" ma:contentTypeVersion="0" ma:contentTypeDescription="Crée un document." ma:contentTypeScope="" ma:versionID="9ea4ffbb61354172aceb879db3e2653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ADB5F-8552-41F6-8E41-B7291DF52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07AC35C-3B9B-457D-863A-1C1FD396D7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9A53C-8D88-4760-8267-C28D6D92D7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2019-Presentation-PPT-16-9</Template>
  <TotalTime>1156</TotalTime>
  <Words>826</Words>
  <Application>Microsoft Office PowerPoint</Application>
  <PresentationFormat>Grand écran</PresentationFormat>
  <Paragraphs>93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Wingdings 3</vt:lpstr>
      <vt:lpstr>Template CEA 2019 Défaut</vt:lpstr>
      <vt:lpstr>Template CEA 2019 Clair</vt:lpstr>
      <vt:lpstr>Template CEA 2019 Marron</vt:lpstr>
      <vt:lpstr>Présentation PowerPoint</vt:lpstr>
      <vt:lpstr>What is continuous improvement?</vt:lpstr>
      <vt:lpstr>Continuous Improvments Applied on Cryomodules</vt:lpstr>
      <vt:lpstr>CEA Experience on Superconducting Linac</vt:lpstr>
      <vt:lpstr>Implementing Lessons Learnt between CEA projects</vt:lpstr>
      <vt:lpstr>Lessons Learnt within PIP-II Collaboration</vt:lpstr>
      <vt:lpstr>PDCA: Plan, Do, Check, Act</vt:lpstr>
      <vt:lpstr>PDCA during cryomodule integration</vt:lpstr>
      <vt:lpstr>5-Why Method</vt:lpstr>
      <vt:lpstr>PDCA during cryomodule integration</vt:lpstr>
      <vt:lpstr>PDCA Method Applied to QMS</vt:lpstr>
      <vt:lpstr>CIP during cryomodule production</vt:lpstr>
      <vt:lpstr>Thank you for your attention</vt:lpstr>
    </vt:vector>
  </TitlesOfParts>
  <Company>CEA Saclay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BAZIN Nicolas</dc:creator>
  <cp:lastModifiedBy>BAZIN Nicolas</cp:lastModifiedBy>
  <cp:revision>47</cp:revision>
  <cp:lastPrinted>2018-12-05T09:44:31Z</cp:lastPrinted>
  <dcterms:created xsi:type="dcterms:W3CDTF">2021-01-04T13:13:21Z</dcterms:created>
  <dcterms:modified xsi:type="dcterms:W3CDTF">2021-08-30T15:47:38Z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0x010100362F2A79C4BED747976EC3AD530384C1</vt:lpwstr>
  </property>
  <property fmtid="{D5CDD505-2E9C-101B-9397-08002B2CF9AE}" pid="3" name="I2ICODE">
    <vt:lpwstr>WEB</vt:lpwstr>
  </property>
  <property fmtid="{D5CDD505-2E9C-101B-9397-08002B2CF9AE}" pid="4" name="WebApplicationID">
    <vt:lpwstr>3f72b11a-dedf-47a1-b48a-dfd7b45017bd</vt:lpwstr>
  </property>
  <property fmtid="{D5CDD505-2E9C-101B-9397-08002B2CF9AE}" pid="5" name="I2ISITECODE">
    <vt:lpwstr/>
  </property>
</Properties>
</file>