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pptx" ContentType="application/vnd.openxmlformats-officedocument.presentationml.presentation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5"/>
    <p:sldMasterId id="2147484123" r:id="rId6"/>
  </p:sldMasterIdLst>
  <p:notesMasterIdLst>
    <p:notesMasterId r:id="rId15"/>
  </p:notesMasterIdLst>
  <p:handoutMasterIdLst>
    <p:handoutMasterId r:id="rId16"/>
  </p:handoutMasterIdLst>
  <p:sldIdLst>
    <p:sldId id="294" r:id="rId7"/>
    <p:sldId id="994" r:id="rId8"/>
    <p:sldId id="995" r:id="rId9"/>
    <p:sldId id="996" r:id="rId10"/>
    <p:sldId id="997" r:id="rId11"/>
    <p:sldId id="998" r:id="rId12"/>
    <p:sldId id="305" r:id="rId13"/>
    <p:sldId id="1008" r:id="rId14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 userDrawn="1">
          <p15:clr>
            <a:srgbClr val="A4A3A4"/>
          </p15:clr>
        </p15:guide>
        <p15:guide id="2" orient="horz" pos="4027" userDrawn="1">
          <p15:clr>
            <a:srgbClr val="A4A3A4"/>
          </p15:clr>
        </p15:guide>
        <p15:guide id="3" orient="horz" pos="1698" userDrawn="1">
          <p15:clr>
            <a:srgbClr val="A4A3A4"/>
          </p15:clr>
        </p15:guide>
        <p15:guide id="4" orient="horz" pos="152" userDrawn="1">
          <p15:clr>
            <a:srgbClr val="A4A3A4"/>
          </p15:clr>
        </p15:guide>
        <p15:guide id="5" orient="horz" pos="2790" userDrawn="1">
          <p15:clr>
            <a:srgbClr val="A4A3A4"/>
          </p15:clr>
        </p15:guide>
        <p15:guide id="6" orient="horz" pos="604" userDrawn="1">
          <p15:clr>
            <a:srgbClr val="A4A3A4"/>
          </p15:clr>
        </p15:guide>
        <p15:guide id="7" pos="7488" userDrawn="1">
          <p15:clr>
            <a:srgbClr val="A4A3A4"/>
          </p15:clr>
        </p15:guide>
        <p15:guide id="8" pos="181" userDrawn="1">
          <p15:clr>
            <a:srgbClr val="A4A3A4"/>
          </p15:clr>
        </p15:guide>
        <p15:guide id="9" pos="785" userDrawn="1">
          <p15:clr>
            <a:srgbClr val="A4A3A4"/>
          </p15:clr>
        </p15:guide>
        <p15:guide id="10" pos="5937" userDrawn="1">
          <p15:clr>
            <a:srgbClr val="A4A3A4"/>
          </p15:clr>
        </p15:guide>
        <p15:guide id="11" pos="6884" userDrawn="1">
          <p15:clr>
            <a:srgbClr val="A4A3A4"/>
          </p15:clr>
        </p15:guide>
        <p15:guide id="12" pos="617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5050"/>
    <a:srgbClr val="004C97"/>
    <a:srgbClr val="4E4E4E"/>
    <a:srgbClr val="0E3192"/>
    <a:srgbClr val="50504E"/>
    <a:srgbClr val="404040"/>
    <a:srgbClr val="63666A"/>
    <a:srgbClr val="99D6EA"/>
    <a:srgbClr val="A7A8AA"/>
    <a:srgbClr val="0030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88" autoAdjust="0"/>
    <p:restoredTop sz="94660"/>
  </p:normalViewPr>
  <p:slideViewPr>
    <p:cSldViewPr snapToGrid="0" snapToObjects="1" showGuides="1">
      <p:cViewPr varScale="1">
        <p:scale>
          <a:sx n="86" d="100"/>
          <a:sy n="86" d="100"/>
        </p:scale>
        <p:origin x="701" y="58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7488"/>
        <p:guide pos="181"/>
        <p:guide pos="785"/>
        <p:guide pos="5937"/>
        <p:guide pos="6884"/>
        <p:guide pos="6176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8/12/2021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8/12/2021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455899" y="4963773"/>
            <a:ext cx="11332308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23683" y="-1"/>
            <a:ext cx="1225296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455899" y="3951842"/>
            <a:ext cx="11332309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23683" y="817011"/>
            <a:ext cx="1225296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681" y="249844"/>
            <a:ext cx="12014381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04801" y="971551"/>
            <a:ext cx="11563351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304800" y="251753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982436" y="6504213"/>
            <a:ext cx="900491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975AAC81-3DE1-7044-BEF1-A950E09BFF26}" type="datetime1">
              <a:rPr lang="en-US" smtClean="0"/>
              <a:t>8/12/2021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40804" y="6504214"/>
            <a:ext cx="8349491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Fermilab | High-intensity low energy muon beamline at MTA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6333" y="6504214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676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304801" y="971550"/>
            <a:ext cx="560832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6256603" y="971550"/>
            <a:ext cx="5620511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05820" y="4765101"/>
            <a:ext cx="5607301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256601" y="4765101"/>
            <a:ext cx="560831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82436" y="6504213"/>
            <a:ext cx="900491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2429F3C9-5D81-0F40-A93D-D169EBB497AC}" type="datetime1">
              <a:rPr lang="en-US" smtClean="0"/>
              <a:t>8/12/2021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40803" y="6504214"/>
            <a:ext cx="8349491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Fermilab | High-intensity low energy muon beamline at MTA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6333" y="6504214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04800" y="251753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7479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8849"/>
            <a:ext cx="4037192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23617" y="958851"/>
            <a:ext cx="7130140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982436" y="6504213"/>
            <a:ext cx="900491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DD63EE5D-B6E0-3646-8D2D-C9A11F95D639}" type="datetime1">
              <a:rPr lang="en-US" smtClean="0"/>
              <a:t>8/12/2021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2040802" y="6504214"/>
            <a:ext cx="8349492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dirty="0"/>
              <a:t>Fermilab | High-intensity low energy muon beamline at MTA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04800" y="254027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0786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98764" y="971551"/>
            <a:ext cx="115824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98764" y="4943006"/>
            <a:ext cx="115824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982436" y="6504213"/>
            <a:ext cx="900491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2605F514-C907-F94E-BA5A-616017D93653}" type="datetime1">
              <a:rPr lang="en-US" smtClean="0"/>
              <a:t>8/12/2021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40804" y="6504214"/>
            <a:ext cx="8335944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Fermilab | High-intensity low energy muon beamline at MTA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6333" y="6504214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04800" y="251753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7475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82436" y="6504213"/>
            <a:ext cx="900491" cy="241300"/>
          </a:xfrm>
        </p:spPr>
        <p:txBody>
          <a:bodyPr/>
          <a:lstStyle/>
          <a:p>
            <a:pPr>
              <a:defRPr/>
            </a:pPr>
            <a:fld id="{296188DA-63AD-954F-B9F2-0ED3938A975E}" type="datetime1">
              <a:rPr lang="en-US" smtClean="0"/>
              <a:t>8/12/2021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40803" y="6504214"/>
            <a:ext cx="8347199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Fermilab | High-intensity low energy muon beamline at MTA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96333" y="254001"/>
            <a:ext cx="11567584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3873991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224EC5-C185-8741-8589-50F9F1DA6C43}" type="datetime1">
              <a:rPr lang="en-US" smtClean="0"/>
              <a:t>8/12/2021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40804" y="6504214"/>
            <a:ext cx="8363037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Fermilab | High-intensity low energy muon beamline at MTA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04800" y="251753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74259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2639233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5004273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7379275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9734353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74259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2639233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5004273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7379275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9734353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74259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2639233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5004273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7379275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9734353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249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04801" y="971551"/>
            <a:ext cx="11563351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304800" y="251753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0FB7BFFF-24AE-0346-9027-501FA3221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548908-A368-004D-A632-294C0E31F449}" type="datetime1">
              <a:rPr lang="en-US" smtClean="0"/>
              <a:t>8/12/2021</a:t>
            </a:fld>
            <a:endParaRPr lang="en-US" dirty="0"/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DB151F9A-85FC-8F46-B5EE-0DD6B88FF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Fermilab | High-intensity low energy muon beamline at MTA</a:t>
            </a:r>
            <a:endParaRPr lang="en-US" b="1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542E6E33-FDCD-A049-876E-55A14F9E5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304801" y="971550"/>
            <a:ext cx="560832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6256603" y="971550"/>
            <a:ext cx="5620511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05820" y="4765101"/>
            <a:ext cx="5607301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256601" y="4765101"/>
            <a:ext cx="560831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82436" y="6504213"/>
            <a:ext cx="900491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A64C81B0-7652-C942-B5CD-F976EC6E8C35}" type="datetime1">
              <a:rPr lang="en-US" smtClean="0"/>
              <a:t>8/12/2021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40803" y="6504214"/>
            <a:ext cx="8349491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Fermilab | High-intensity low energy muon beamline at MTA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6333" y="6504214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04800" y="251753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8849"/>
            <a:ext cx="4037192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23617" y="958851"/>
            <a:ext cx="7130140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982436" y="6504213"/>
            <a:ext cx="900491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FB9952B5-ED24-D145-9A93-85B85AA7DF11}" type="datetime1">
              <a:rPr lang="en-US" smtClean="0"/>
              <a:t>8/12/2021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2040802" y="6504214"/>
            <a:ext cx="8349492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dirty="0"/>
              <a:t>Fermilab | High-intensity low energy muon beamline at MTA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04800" y="254027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98764" y="971551"/>
            <a:ext cx="115824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98764" y="4943006"/>
            <a:ext cx="115824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982436" y="6504213"/>
            <a:ext cx="900491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42412A02-2C4B-F140-BAA0-F40825ADADA9}" type="datetime1">
              <a:rPr lang="en-US" smtClean="0"/>
              <a:t>8/12/2021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40804" y="6504214"/>
            <a:ext cx="8335944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Fermilab | High-intensity low energy muon beamline at MTA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6333" y="6504214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04800" y="251753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82436" y="6504213"/>
            <a:ext cx="900491" cy="241300"/>
          </a:xfrm>
        </p:spPr>
        <p:txBody>
          <a:bodyPr/>
          <a:lstStyle/>
          <a:p>
            <a:pPr>
              <a:defRPr/>
            </a:pPr>
            <a:fld id="{071A9907-447D-A049-8F44-0BC7A67D09C0}" type="datetime1">
              <a:rPr lang="en-US" smtClean="0"/>
              <a:t>8/12/2021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40803" y="6504214"/>
            <a:ext cx="8347199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Fermilab | High-intensity low energy muon beamline at MTA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96333" y="254001"/>
            <a:ext cx="11567584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B28473-2C34-5F43-A7B3-4C4A99BBFCC7}" type="datetime1">
              <a:rPr lang="en-US" smtClean="0"/>
              <a:t>8/12/2021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40804" y="6504214"/>
            <a:ext cx="8363037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Fermilab | High-intensity low energy muon beamline at MTA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04800" y="251753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74259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2639233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5004273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7379275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9734353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74259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2639233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5004273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7379275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9734353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74259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2639233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5004273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7379275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9734353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oter Only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304801" y="361951"/>
            <a:ext cx="11567584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EAD63FCB-C847-421A-A82C-644CA8D55BDB}" type="datetime1">
              <a:rPr lang="en-US" altLang="en-US"/>
              <a:pPr/>
              <a:t>8/21/2021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dirty="0"/>
              <a:t>Fermilab | High intensity low energy muon beamline at MTA</a:t>
            </a:r>
            <a:endParaRPr lang="en-US" b="1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71519E6-F709-4990-B973-B339820CA7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49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455899" y="4963773"/>
            <a:ext cx="11332308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23683" y="-1"/>
            <a:ext cx="1225296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455899" y="3951842"/>
            <a:ext cx="11332309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23683" y="817011"/>
            <a:ext cx="1225296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681" y="249844"/>
            <a:ext cx="12014381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086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982436" y="6504213"/>
            <a:ext cx="900491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FE13BAAB-190D-2D44-B509-91BD5EF10A0F}" type="datetime1">
              <a:rPr lang="en-US" smtClean="0"/>
              <a:t>8/12/2021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40803" y="6504214"/>
            <a:ext cx="83471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Fermilab | High-intensity low energy muon beamline at MTA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6333" y="6504214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8600018" y="4477484"/>
            <a:ext cx="1435100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sz="2400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87867" y="6258863"/>
            <a:ext cx="11599333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  <p:sldLayoutId id="2147484131" r:id="rId8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982436" y="6504213"/>
            <a:ext cx="900491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1F6629B-9755-A34E-AC53-CF0934C38AAF}" type="datetime1">
              <a:rPr lang="en-US" smtClean="0"/>
              <a:t>8/12/2021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40803" y="6504214"/>
            <a:ext cx="83471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Fermilab | High-intensity low energy muon beamline at MTA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6333" y="6504214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8600018" y="4477484"/>
            <a:ext cx="1435100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sz="2400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87867" y="6258863"/>
            <a:ext cx="11599333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48752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4" r:id="rId1"/>
    <p:sldLayoutId id="2147484125" r:id="rId2"/>
    <p:sldLayoutId id="2147484126" r:id="rId3"/>
    <p:sldLayoutId id="2147484127" r:id="rId4"/>
    <p:sldLayoutId id="2147484128" r:id="rId5"/>
    <p:sldLayoutId id="2147484129" r:id="rId6"/>
    <p:sldLayoutId id="2147484130" r:id="rId7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package" Target="../embeddings/Microsoft_PowerPoint_Presentation.pptx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865924" y="3792044"/>
            <a:ext cx="9044732" cy="1003049"/>
          </a:xfrm>
        </p:spPr>
        <p:txBody>
          <a:bodyPr>
            <a:noAutofit/>
          </a:bodyPr>
          <a:lstStyle/>
          <a:p>
            <a:r>
              <a:rPr lang="en-US" sz="2800" dirty="0">
                <a:latin typeface="Helvetica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High-intensity low energy muon beamline at MTA</a:t>
            </a:r>
            <a:endParaRPr lang="en-US" sz="2800" dirty="0">
              <a:latin typeface="Helvetica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5DC091B-1BF8-B94F-9D3B-ADDE424E9F52}"/>
              </a:ext>
            </a:extLst>
          </p:cNvPr>
          <p:cNvSpPr/>
          <p:nvPr/>
        </p:nvSpPr>
        <p:spPr>
          <a:xfrm>
            <a:off x="1776470" y="5720604"/>
            <a:ext cx="913418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Helvetica" pitchFamily="2" charset="0"/>
              </a:rPr>
              <a:t>Carol Johnstone</a:t>
            </a:r>
            <a:r>
              <a:rPr lang="en-US" sz="2000" dirty="0">
                <a:latin typeface="Helvetica" pitchFamily="2" charset="0"/>
                <a:ea typeface="MS Mincho" panose="02020609040205080304" pitchFamily="49" charset="-128"/>
              </a:rPr>
              <a:t>, Anna Mazzacane, Rob Ridgway, Chris Izzo, J. Morgan</a:t>
            </a:r>
          </a:p>
          <a:p>
            <a:r>
              <a:rPr lang="en-US" sz="2000" dirty="0">
                <a:latin typeface="Helvetica" pitchFamily="2" charset="0"/>
                <a:ea typeface="MS Mincho" panose="02020609040205080304" pitchFamily="49" charset="-128"/>
              </a:rPr>
              <a:t>PPD contributors: Mandy Kiburg and Evan Niner</a:t>
            </a:r>
          </a:p>
          <a:p>
            <a:r>
              <a:rPr lang="en-US" sz="2000" dirty="0">
                <a:latin typeface="Helvetica" pitchFamily="2" charset="0"/>
                <a:ea typeface="MS Mincho" panose="02020609040205080304" pitchFamily="49" charset="-128"/>
              </a:rPr>
              <a:t> </a:t>
            </a:r>
            <a:endParaRPr lang="en-US" sz="2000" dirty="0">
              <a:latin typeface="Helvetica" pitchFamily="2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DE9156B-508B-424A-AAE6-293508243F0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65925" y="4717555"/>
            <a:ext cx="7310895" cy="1126742"/>
          </a:xfrm>
        </p:spPr>
        <p:txBody>
          <a:bodyPr/>
          <a:lstStyle/>
          <a:p>
            <a:r>
              <a:rPr lang="en-US" dirty="0"/>
              <a:t>C. Johnstone</a:t>
            </a:r>
          </a:p>
          <a:p>
            <a:r>
              <a:rPr lang="en-US" dirty="0"/>
              <a:t> Review 8-23-2021</a:t>
            </a:r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85B00C-89BE-429C-8B57-9FC896A21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09C5B07-FEDC-AB44-BDE2-47ED21CB4889}" type="datetime1">
              <a:rPr lang="en-US" smtClean="0"/>
              <a:t>8/20/2021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E1FCD1-AB79-4FC3-B890-90409356E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C. Johnstone | High-intensity low energy muon beamline at MTA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1DE2D4-8E0F-48CE-8C10-BFA443D28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7" name="Picture 6" descr="Table&#10;&#10;Description automatically generated with medium confidence">
            <a:extLst>
              <a:ext uri="{FF2B5EF4-FFF2-40B4-BE49-F238E27FC236}">
                <a16:creationId xmlns:a16="http://schemas.microsoft.com/office/drawing/2014/main" id="{92C6A37F-6F5D-5E4C-8649-A62182E892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2074" y="2072191"/>
            <a:ext cx="5347252" cy="3973305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3B729944-5A04-A04E-AF27-8F0BE98AE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783" y="251752"/>
            <a:ext cx="11185864" cy="507700"/>
          </a:xfrm>
        </p:spPr>
        <p:txBody>
          <a:bodyPr/>
          <a:lstStyle/>
          <a:p>
            <a:r>
              <a:rPr lang="en-US" sz="2400" dirty="0"/>
              <a:t>Community interest in opportunities for future low energy muon experiments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0599EF0-67E3-E842-9C36-2EC12E22B3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6099" y="1201858"/>
            <a:ext cx="10161232" cy="689522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</a:rPr>
              <a:t>LOIs to be discussed during the 2021-22 “Snowmass” community planning process for high energy physics</a:t>
            </a:r>
            <a:endParaRPr lang="en-US" dirty="0"/>
          </a:p>
          <a:p>
            <a:endParaRPr lang="en-US" dirty="0"/>
          </a:p>
        </p:txBody>
      </p:sp>
      <p:pic>
        <p:nvPicPr>
          <p:cNvPr id="8194" name="Picture 2" descr="Image result for snowmass community planning meeting">
            <a:extLst>
              <a:ext uri="{FF2B5EF4-FFF2-40B4-BE49-F238E27FC236}">
                <a16:creationId xmlns:a16="http://schemas.microsoft.com/office/drawing/2014/main" id="{0896E86B-1D30-C546-8333-FE24FDBF9D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695" y="4891256"/>
            <a:ext cx="3810000" cy="12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E41CAAE2-F02D-704F-9501-475F2218EFCA}"/>
              </a:ext>
            </a:extLst>
          </p:cNvPr>
          <p:cNvSpPr txBox="1">
            <a:spLocks/>
          </p:cNvSpPr>
          <p:nvPr/>
        </p:nvSpPr>
        <p:spPr>
          <a:xfrm>
            <a:off x="1237695" y="2062049"/>
            <a:ext cx="3475106" cy="2486251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50505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/>
                </a:solidFill>
              </a:rPr>
              <a:t>lepton flavor violation</a:t>
            </a:r>
          </a:p>
          <a:p>
            <a:r>
              <a:rPr lang="en-US" sz="2000" dirty="0">
                <a:solidFill>
                  <a:schemeClr val="tx1"/>
                </a:solidFill>
              </a:rPr>
              <a:t>muon decay to 3 electrons</a:t>
            </a:r>
          </a:p>
          <a:p>
            <a:r>
              <a:rPr lang="en-US" sz="2000" dirty="0">
                <a:solidFill>
                  <a:schemeClr val="tx1"/>
                </a:solidFill>
              </a:rPr>
              <a:t>muonium - antimuonium</a:t>
            </a:r>
          </a:p>
          <a:p>
            <a:r>
              <a:rPr lang="en-US" sz="2000" dirty="0">
                <a:solidFill>
                  <a:schemeClr val="tx1"/>
                </a:solidFill>
              </a:rPr>
              <a:t>muon hydrogen and the proton radius</a:t>
            </a:r>
          </a:p>
          <a:p>
            <a:r>
              <a:rPr lang="en-US" sz="2000" dirty="0">
                <a:solidFill>
                  <a:schemeClr val="tx1"/>
                </a:solidFill>
              </a:rPr>
              <a:t>muon EDM</a:t>
            </a:r>
          </a:p>
          <a:p>
            <a:r>
              <a:rPr lang="en-US" sz="2000" dirty="0">
                <a:solidFill>
                  <a:schemeClr val="tx1"/>
                </a:solidFill>
              </a:rPr>
              <a:t>muon catalyzed fusion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221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85AE1A2-FD1D-4CD3-A10F-30ABA13A17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2459" y="809539"/>
            <a:ext cx="9732656" cy="5059363"/>
          </a:xfrm>
        </p:spPr>
        <p:txBody>
          <a:bodyPr/>
          <a:lstStyle/>
          <a:p>
            <a:r>
              <a:rPr lang="en-US" sz="2000" dirty="0">
                <a:latin typeface="Helvetica" pitchFamily="2" charset="0"/>
              </a:rPr>
              <a:t>Fermilab currently supports muon beams for Muon </a:t>
            </a:r>
            <a:r>
              <a:rPr lang="en-US" sz="2000" i="1" dirty="0">
                <a:latin typeface="Helvetica" pitchFamily="2" charset="0"/>
                <a:ea typeface="Cambria Math" panose="02040503050406030204" pitchFamily="18" charset="0"/>
              </a:rPr>
              <a:t>g </a:t>
            </a:r>
            <a:r>
              <a:rPr lang="en-US" sz="2000" dirty="0">
                <a:latin typeface="Helvetica" pitchFamily="2" charset="0"/>
                <a:ea typeface="Cambria Math" panose="02040503050406030204" pitchFamily="18" charset="0"/>
              </a:rPr>
              <a:t>–</a:t>
            </a:r>
            <a:r>
              <a:rPr lang="en-US" sz="2000" baseline="-25000" dirty="0">
                <a:latin typeface="Helvetica" pitchFamily="2" charset="0"/>
                <a:ea typeface="Cambria Math" panose="02040503050406030204" pitchFamily="18" charset="0"/>
              </a:rPr>
              <a:t> </a:t>
            </a:r>
            <a:r>
              <a:rPr lang="en-US" sz="2000" dirty="0">
                <a:latin typeface="Helvetica" pitchFamily="2" charset="0"/>
                <a:ea typeface="Cambria Math" panose="02040503050406030204" pitchFamily="18" charset="0"/>
              </a:rPr>
              <a:t>2</a:t>
            </a:r>
            <a:r>
              <a:rPr lang="en-US" sz="2000" dirty="0">
                <a:latin typeface="Helvetica" pitchFamily="2" charset="0"/>
              </a:rPr>
              <a:t> &amp; </a:t>
            </a:r>
            <a:r>
              <a:rPr lang="en-US" sz="2000" dirty="0">
                <a:latin typeface="Helvetica" pitchFamily="2" charset="0"/>
                <a:ea typeface="Cambria Math" panose="02040503050406030204" pitchFamily="18" charset="0"/>
                <a:cs typeface="Helvetica" panose="020B0604020202020204" pitchFamily="34" charset="0"/>
              </a:rPr>
              <a:t>Mu2e using 8 GeV protons, likewise COMET at J-PARC</a:t>
            </a:r>
            <a:endParaRPr lang="en-US" sz="2000" dirty="0">
              <a:latin typeface="Helvetica" pitchFamily="2" charset="0"/>
              <a:cs typeface="Helvetica" panose="020B0604020202020204" pitchFamily="34" charset="0"/>
            </a:endParaRPr>
          </a:p>
          <a:p>
            <a:r>
              <a:rPr lang="en-US" sz="2000" dirty="0"/>
              <a:t>Several current muon facilities are for </a:t>
            </a:r>
            <a:r>
              <a:rPr lang="en-US" sz="2000" dirty="0" err="1"/>
              <a:t>MuSR</a:t>
            </a:r>
            <a:r>
              <a:rPr lang="en-US" sz="2000" dirty="0"/>
              <a:t> (</a:t>
            </a:r>
            <a:r>
              <a:rPr lang="en-US" sz="2000" dirty="0">
                <a:sym typeface="Symbol" panose="05050102010706020507" pitchFamily="18" charset="2"/>
              </a:rPr>
              <a:t></a:t>
            </a:r>
            <a:r>
              <a:rPr lang="en-US" sz="2000" baseline="30000" dirty="0">
                <a:sym typeface="Symbol" panose="05050102010706020507" pitchFamily="18" charset="2"/>
              </a:rPr>
              <a:t></a:t>
            </a:r>
            <a:r>
              <a:rPr lang="en-US" sz="2000" dirty="0"/>
              <a:t>, &lt; 30 MeV/c)</a:t>
            </a:r>
          </a:p>
          <a:p>
            <a:r>
              <a:rPr lang="en-US" sz="2000" dirty="0"/>
              <a:t>Except for the planned Mu2e W target, the production targets are light</a:t>
            </a:r>
          </a:p>
          <a:p>
            <a:pPr lvl="1"/>
            <a:r>
              <a:rPr lang="en-US" sz="1800" dirty="0"/>
              <a:t>4% IL graphite targets at PSI and ISIS </a:t>
            </a:r>
          </a:p>
          <a:p>
            <a:pPr lvl="1"/>
            <a:r>
              <a:rPr lang="en-US" sz="1800" dirty="0">
                <a:sym typeface="Symbol" panose="05050102010706020507" pitchFamily="18" charset="2"/>
              </a:rPr>
              <a:t> 25% IL Be target at TRIUMF</a:t>
            </a:r>
          </a:p>
          <a:p>
            <a:pPr lvl="1"/>
            <a:r>
              <a:rPr lang="en-US" sz="1800" dirty="0">
                <a:sym typeface="Symbol" panose="05050102010706020507" pitchFamily="18" charset="2"/>
              </a:rPr>
              <a:t>Graphite planned for COMET, J-PARC (Phase II maybe tungsten)</a:t>
            </a:r>
          </a:p>
          <a:p>
            <a:pPr lvl="1"/>
            <a:r>
              <a:rPr lang="en-US" sz="1800" dirty="0">
                <a:sym typeface="Symbol" panose="05050102010706020507" pitchFamily="18" charset="2"/>
              </a:rPr>
              <a:t>Tungsten at Mu2e – chosen for heat tolerance and deformation properties</a:t>
            </a:r>
            <a:endParaRPr lang="en-US" sz="12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44AA79E-9BF0-497F-9470-8BBABCC28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Current muon beam facilities worldwide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355760-2474-44F7-9D3C-8E75891318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60827" y="6504213"/>
            <a:ext cx="675368" cy="241300"/>
          </a:xfrm>
        </p:spPr>
        <p:txBody>
          <a:bodyPr/>
          <a:lstStyle/>
          <a:p>
            <a:pPr>
              <a:defRPr/>
            </a:pPr>
            <a:fld id="{E827D6F2-753E-CD4B-B58C-F42F75512E50}" type="datetime1">
              <a:rPr lang="en-US" smtClean="0"/>
              <a:t>8/20/2021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6A1D02-A590-4714-B2A1-C4594D75F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54603" y="6504214"/>
            <a:ext cx="6262118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C. Johnstone | High-intensity low energy muon beamline at MTA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430C6-B355-440E-9323-C1327BBD6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46250" y="6504214"/>
            <a:ext cx="414338" cy="237285"/>
          </a:xfrm>
        </p:spPr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FA8F948-8999-435B-A2F7-073B68348B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700" y="3622975"/>
            <a:ext cx="8684173" cy="2581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421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3D0E62-BE7A-4133-B2EF-8FA6E248E3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60827" y="6504213"/>
            <a:ext cx="675368" cy="241300"/>
          </a:xfrm>
        </p:spPr>
        <p:txBody>
          <a:bodyPr/>
          <a:lstStyle/>
          <a:p>
            <a:pPr>
              <a:defRPr/>
            </a:pPr>
            <a:fld id="{B55D6298-11EF-4248-AFD4-74CE46E1F77D}" type="datetime1">
              <a:rPr lang="en-US" smtClean="0"/>
              <a:t>8/20/2021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64C34A-E7CD-4092-97F9-E2F1C1A9A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54603" y="6504214"/>
            <a:ext cx="6262118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Fermilab | High-intensity low energy muon beamline at MTA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9BF11F-BAC1-415F-983E-C96DF9254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46250" y="6504214"/>
            <a:ext cx="414338" cy="237285"/>
          </a:xfrm>
        </p:spPr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E5AB1D43-7F32-47BA-BB81-E7A340677C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6145" y="2530124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311B2A1B-2A49-47C0-9D25-AA82B4AAB6B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3833676"/>
              </p:ext>
            </p:extLst>
          </p:nvPr>
        </p:nvGraphicFramePr>
        <p:xfrm>
          <a:off x="523616" y="3008890"/>
          <a:ext cx="5602040" cy="27655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esentation" r:id="rId2" imgW="6094311" imgH="3427492" progId="PowerPoint.Show.12">
                  <p:embed/>
                </p:oleObj>
              </mc:Choice>
              <mc:Fallback>
                <p:oleObj name="Presentation" r:id="rId2" imgW="6094311" imgH="3427492" progId="PowerPoint.Show.12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311B2A1B-2A49-47C0-9D25-AA82B4AAB6B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616" y="3008890"/>
                        <a:ext cx="5602040" cy="276555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67BB19CC-AC0D-4304-B054-D914C1B5101C}"/>
              </a:ext>
            </a:extLst>
          </p:cNvPr>
          <p:cNvSpPr txBox="1"/>
          <p:nvPr/>
        </p:nvSpPr>
        <p:spPr>
          <a:xfrm>
            <a:off x="1338503" y="5747482"/>
            <a:ext cx="41766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latin typeface="Times New Roman" panose="02020603050405020304" pitchFamily="18" charset="0"/>
                <a:ea typeface="Calibri" panose="020F0502020204030204" pitchFamily="34" charset="0"/>
              </a:rPr>
              <a:t>Total single </a:t>
            </a:r>
            <a:r>
              <a:rPr lang="en-US" sz="1400" b="1" dirty="0">
                <a:latin typeface="Times New Roman" panose="02020603050405020304" pitchFamily="18" charset="0"/>
                <a:ea typeface="Calibri" panose="020F0502020204030204" pitchFamily="34" charset="0"/>
                <a:sym typeface="Symbol" panose="05050102010706020507" pitchFamily="18" charset="2"/>
              </a:rPr>
              <a:t>+</a:t>
            </a:r>
            <a:r>
              <a:rPr lang="en-US" sz="1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production cross section dependence on proton energy </a:t>
            </a:r>
            <a:endParaRPr lang="en-US" sz="1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06E2657-5613-4221-B8FA-EA50E9634062}"/>
              </a:ext>
            </a:extLst>
          </p:cNvPr>
          <p:cNvSpPr txBox="1"/>
          <p:nvPr/>
        </p:nvSpPr>
        <p:spPr>
          <a:xfrm>
            <a:off x="3074112" y="4303911"/>
            <a:ext cx="5859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0070C0"/>
                </a:solidFill>
              </a:rPr>
              <a:t>PIP II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FF802CA-55D9-4F8C-97AB-FC278699ECC9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9"/>
          <a:stretch/>
        </p:blipFill>
        <p:spPr>
          <a:xfrm>
            <a:off x="5814874" y="2856361"/>
            <a:ext cx="4634641" cy="3060760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5544668-462C-46C4-A481-9D43D26A1D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208" y="390154"/>
            <a:ext cx="10133283" cy="2578180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E3192"/>
                </a:solidFill>
              </a:rPr>
              <a:t>Pion Production Physics : Thresholds</a:t>
            </a:r>
          </a:p>
          <a:p>
            <a:pPr lvl="1"/>
            <a:r>
              <a:rPr lang="en-US" i="1" dirty="0"/>
              <a:t>Single pion: 280 MeV</a:t>
            </a:r>
            <a:endParaRPr lang="en-US" dirty="0"/>
          </a:p>
          <a:p>
            <a:pPr lvl="1"/>
            <a:r>
              <a:rPr lang="en-US" i="1" dirty="0"/>
              <a:t>Pair Threshold: 600 MeV		</a:t>
            </a:r>
            <a:r>
              <a:rPr lang="en-US" dirty="0"/>
              <a:t>4 production channels (PIPII) </a:t>
            </a:r>
          </a:p>
          <a:p>
            <a:pPr lvl="1"/>
            <a:endParaRPr lang="en-US" sz="1800" dirty="0"/>
          </a:p>
          <a:p>
            <a:pPr lvl="1"/>
            <a:r>
              <a:rPr lang="en-US" i="1" dirty="0"/>
              <a:t>Total pion production cross sections begin to level at ~800 MeV</a:t>
            </a:r>
          </a:p>
          <a:p>
            <a:pPr lvl="2"/>
            <a:r>
              <a:rPr lang="en-US" sz="1600" i="1" dirty="0"/>
              <a:t>Fermilab  400-MeV </a:t>
            </a:r>
            <a:r>
              <a:rPr lang="en-US" sz="1600" i="1" dirty="0" err="1"/>
              <a:t>Linac</a:t>
            </a:r>
            <a:r>
              <a:rPr lang="en-US" sz="1600" i="1" dirty="0"/>
              <a:t> produces experimentally-significant pulsed intensities</a:t>
            </a:r>
          </a:p>
          <a:p>
            <a:pPr lvl="2"/>
            <a:r>
              <a:rPr lang="en-US" sz="1600" i="1" dirty="0"/>
              <a:t>800 MeV PIP II beam can provide unprecedented low-energy muon intensities</a:t>
            </a:r>
          </a:p>
          <a:p>
            <a:pPr marL="914400" lvl="2" indent="0">
              <a:buNone/>
            </a:pPr>
            <a:endParaRPr lang="en-US" sz="18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3D1D711-EEB3-4552-926B-CB6D0F717F3C}"/>
              </a:ext>
            </a:extLst>
          </p:cNvPr>
          <p:cNvSpPr txBox="1"/>
          <p:nvPr/>
        </p:nvSpPr>
        <p:spPr>
          <a:xfrm>
            <a:off x="6281497" y="5787587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latin typeface="Times New Roman" panose="02020603050405020304" pitchFamily="18" charset="0"/>
                <a:ea typeface="Calibri" panose="020F0502020204030204" pitchFamily="34" charset="0"/>
              </a:rPr>
              <a:t>Variation of </a:t>
            </a:r>
            <a:r>
              <a:rPr lang="en-US" sz="1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µ</a:t>
            </a:r>
            <a:r>
              <a:rPr lang="en-US" sz="1400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+</a:t>
            </a:r>
            <a:r>
              <a:rPr lang="en-US" sz="1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b="1" dirty="0">
                <a:latin typeface="Times New Roman" panose="02020603050405020304" pitchFamily="18" charset="0"/>
                <a:ea typeface="Calibri" panose="020F0502020204030204" pitchFamily="34" charset="0"/>
              </a:rPr>
              <a:t>yield with incident proton energy for muons with momenta ≤ 30 MeV/c; i.e. surface muons </a:t>
            </a:r>
            <a:endParaRPr lang="en-US" sz="1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FFA0EAF-5055-4257-BD1D-486C43B7ADAE}"/>
              </a:ext>
            </a:extLst>
          </p:cNvPr>
          <p:cNvSpPr txBox="1"/>
          <p:nvPr/>
        </p:nvSpPr>
        <p:spPr>
          <a:xfrm>
            <a:off x="6617148" y="4090924"/>
            <a:ext cx="577048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100" dirty="0"/>
              <a:t>MTA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01DBA51-D569-4782-8094-F2D8008A3114}"/>
              </a:ext>
            </a:extLst>
          </p:cNvPr>
          <p:cNvSpPr txBox="1"/>
          <p:nvPr/>
        </p:nvSpPr>
        <p:spPr>
          <a:xfrm>
            <a:off x="7122548" y="4063627"/>
            <a:ext cx="7190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PIP II/ISIS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67729E9-0A88-4339-8E39-174A0863DC02}"/>
              </a:ext>
            </a:extLst>
          </p:cNvPr>
          <p:cNvCxnSpPr>
            <a:cxnSpLocks/>
          </p:cNvCxnSpPr>
          <p:nvPr/>
        </p:nvCxnSpPr>
        <p:spPr>
          <a:xfrm>
            <a:off x="6905672" y="4379831"/>
            <a:ext cx="0" cy="437827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E1FF46E-8556-4E8F-9F6A-A40FE6BAE49E}"/>
              </a:ext>
            </a:extLst>
          </p:cNvPr>
          <p:cNvCxnSpPr>
            <a:cxnSpLocks/>
          </p:cNvCxnSpPr>
          <p:nvPr/>
        </p:nvCxnSpPr>
        <p:spPr>
          <a:xfrm flipH="1">
            <a:off x="7474126" y="4306310"/>
            <a:ext cx="7968" cy="430970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ACF42E13-C280-4B21-B6F2-62290C8FEA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74281" y="860622"/>
            <a:ext cx="2399053" cy="292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802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70AC9E4-803E-4DBB-94F5-87186FE9D6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4544" y="2026550"/>
            <a:ext cx="4453456" cy="3193520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67999" y="1282724"/>
            <a:ext cx="9578673" cy="1702075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Total cross sections for </a:t>
            </a:r>
            <a:r>
              <a:rPr lang="en-US" sz="2000" dirty="0">
                <a:sym typeface="Symbol" panose="05050102010706020507" pitchFamily="18" charset="2"/>
              </a:rPr>
              <a:t></a:t>
            </a:r>
            <a:r>
              <a:rPr lang="en-US" sz="2000" baseline="30000" dirty="0">
                <a:sym typeface="Symbol" panose="05050102010706020507" pitchFamily="18" charset="2"/>
              </a:rPr>
              <a:t>+</a:t>
            </a:r>
            <a:r>
              <a:rPr lang="en-US" sz="2000" dirty="0">
                <a:sym typeface="Symbol" panose="05050102010706020507" pitchFamily="18" charset="2"/>
              </a:rPr>
              <a:t>/</a:t>
            </a:r>
            <a:r>
              <a:rPr lang="en-US" sz="2000" baseline="30000" dirty="0">
                <a:sym typeface="Symbol" panose="05050102010706020507" pitchFamily="18" charset="2"/>
              </a:rPr>
              <a:t>–</a:t>
            </a:r>
            <a:r>
              <a:rPr lang="en-US" sz="2000" dirty="0">
                <a:sym typeface="Symbol" panose="05050102010706020507" pitchFamily="18" charset="2"/>
              </a:rPr>
              <a:t> production beyond carbon to a good approximation are</a:t>
            </a:r>
          </a:p>
          <a:p>
            <a:pPr marL="0" indent="0">
              <a:buNone/>
            </a:pPr>
            <a:r>
              <a:rPr lang="en-US" sz="2000" dirty="0">
                <a:sym typeface="Symbol" panose="05050102010706020507" pitchFamily="18" charset="2"/>
              </a:rPr>
              <a:t>	 </a:t>
            </a:r>
            <a:r>
              <a:rPr lang="en-US" sz="2000" baseline="-25000" dirty="0">
                <a:sym typeface="Symbol" panose="05050102010706020507" pitchFamily="18" charset="2"/>
              </a:rPr>
              <a:t></a:t>
            </a:r>
            <a:r>
              <a:rPr lang="en-US" sz="2000" dirty="0">
                <a:sym typeface="Symbol" panose="05050102010706020507" pitchFamily="18" charset="2"/>
              </a:rPr>
              <a:t></a:t>
            </a:r>
            <a:r>
              <a:rPr lang="en-US" sz="2000" baseline="30000" dirty="0">
                <a:sym typeface="Symbol" panose="05050102010706020507" pitchFamily="18" charset="2"/>
              </a:rPr>
              <a:t>+</a:t>
            </a:r>
            <a:r>
              <a:rPr lang="en-US" sz="2000" dirty="0">
                <a:sym typeface="Symbol" panose="05050102010706020507" pitchFamily="18" charset="2"/>
              </a:rPr>
              <a:t>   </a:t>
            </a:r>
            <a:r>
              <a:rPr lang="en-US" sz="2000" baseline="30000" dirty="0">
                <a:sym typeface="Symbol" panose="05050102010706020507" pitchFamily="18" charset="2"/>
              </a:rPr>
              <a:t></a:t>
            </a:r>
            <a:endParaRPr lang="en-US" sz="2000" dirty="0">
              <a:sym typeface="Symbol" panose="05050102010706020507" pitchFamily="18" charset="2"/>
            </a:endParaRPr>
          </a:p>
          <a:p>
            <a:pPr marL="0" indent="0">
              <a:buNone/>
            </a:pPr>
            <a:r>
              <a:rPr lang="en-US" sz="2000" dirty="0">
                <a:sym typeface="Symbol" panose="05050102010706020507" pitchFamily="18" charset="2"/>
              </a:rPr>
              <a:t>	 </a:t>
            </a:r>
            <a:r>
              <a:rPr lang="en-US" sz="2000" baseline="-25000" dirty="0">
                <a:sym typeface="Symbol" panose="05050102010706020507" pitchFamily="18" charset="2"/>
              </a:rPr>
              <a:t></a:t>
            </a:r>
            <a:r>
              <a:rPr lang="en-US" sz="2000" dirty="0">
                <a:sym typeface="Symbol" panose="05050102010706020507" pitchFamily="18" charset="2"/>
              </a:rPr>
              <a:t></a:t>
            </a:r>
            <a:r>
              <a:rPr lang="en-US" sz="2000" baseline="30000" dirty="0">
                <a:sym typeface="Symbol" panose="05050102010706020507" pitchFamily="18" charset="2"/>
              </a:rPr>
              <a:t>–</a:t>
            </a:r>
            <a:r>
              <a:rPr lang="en-US" sz="2000" dirty="0">
                <a:sym typeface="Symbol" panose="05050102010706020507" pitchFamily="18" charset="2"/>
              </a:rPr>
              <a:t>   </a:t>
            </a:r>
            <a:r>
              <a:rPr lang="en-US" sz="2000" baseline="30000" dirty="0">
                <a:sym typeface="Symbol" panose="05050102010706020507" pitchFamily="18" charset="2"/>
              </a:rPr>
              <a:t></a:t>
            </a:r>
            <a:endParaRPr lang="en-US" sz="2000" dirty="0"/>
          </a:p>
          <a:p>
            <a:pPr marL="1828800" lvl="4" indent="0">
              <a:buNone/>
            </a:pP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752600" y="541052"/>
            <a:ext cx="8686800" cy="427877"/>
          </a:xfrm>
        </p:spPr>
        <p:txBody>
          <a:bodyPr/>
          <a:lstStyle/>
          <a:p>
            <a:r>
              <a:rPr lang="en-US" sz="2400" dirty="0"/>
              <a:t>A Heavy (W, Ta) target for low energy mu</a:t>
            </a:r>
            <a:r>
              <a:rPr lang="en-US" sz="2400" baseline="30000" dirty="0"/>
              <a:t>-</a:t>
            </a:r>
            <a:r>
              <a:rPr lang="en-US" sz="2400" dirty="0"/>
              <a:t> production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260827" y="6504213"/>
            <a:ext cx="675368" cy="241300"/>
          </a:xfrm>
        </p:spPr>
        <p:txBody>
          <a:bodyPr/>
          <a:lstStyle/>
          <a:p>
            <a:pPr>
              <a:defRPr/>
            </a:pPr>
            <a:fld id="{CB864619-7168-6747-A745-7723222986C8}" type="datetime1">
              <a:rPr lang="en-US" smtClean="0"/>
              <a:t>8/20/2021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54603" y="6504214"/>
            <a:ext cx="6262118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Fermilab | High-intensity low energy muon beamline at MTA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6250" y="6504214"/>
            <a:ext cx="414338" cy="237285"/>
          </a:xfrm>
        </p:spPr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28BC78-0522-4216-8E55-ADD8080BB580}"/>
              </a:ext>
            </a:extLst>
          </p:cNvPr>
          <p:cNvSpPr txBox="1"/>
          <p:nvPr/>
        </p:nvSpPr>
        <p:spPr>
          <a:xfrm>
            <a:off x="701335" y="5663884"/>
            <a:ext cx="1062657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D.R.F. Cochran, </a:t>
            </a:r>
            <a:r>
              <a:rPr lang="en-US" sz="1600" i="1" dirty="0">
                <a:latin typeface="Times New Roman" panose="02020603050405020304" pitchFamily="18" charset="0"/>
                <a:ea typeface="Calibri" panose="020F0502020204030204" pitchFamily="34" charset="0"/>
              </a:rPr>
              <a:t>et al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, “Production of Charged </a:t>
            </a:r>
            <a:r>
              <a:rPr lang="en-US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Pions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by 730-MeV Protons from Selected Nuclei”, Phys. Rev. D 6,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3085 (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1972)</a:t>
            </a:r>
            <a:endParaRPr lang="en-US" sz="1600" dirty="0"/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48E61822-8B4B-BF43-9B80-8FFA10244F3A}"/>
              </a:ext>
            </a:extLst>
          </p:cNvPr>
          <p:cNvSpPr txBox="1">
            <a:spLocks/>
          </p:cNvSpPr>
          <p:nvPr/>
        </p:nvSpPr>
        <p:spPr>
          <a:xfrm>
            <a:off x="967999" y="2346879"/>
            <a:ext cx="5125217" cy="3068500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50505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en-US" i="1" dirty="0">
              <a:solidFill>
                <a:srgbClr val="004C97"/>
              </a:solidFill>
              <a:sym typeface="Symbol" panose="05050102010706020507" pitchFamily="18" charset="2"/>
            </a:endParaRPr>
          </a:p>
          <a:p>
            <a:r>
              <a:rPr lang="en-US" sz="2000" b="1" dirty="0">
                <a:solidFill>
                  <a:srgbClr val="004C97"/>
                </a:solidFill>
              </a:rPr>
              <a:t>Heavier targets favor both</a:t>
            </a:r>
            <a:r>
              <a:rPr lang="en-US" sz="2000" b="1" dirty="0">
                <a:solidFill>
                  <a:srgbClr val="004C97"/>
                </a:solidFill>
                <a:sym typeface="Symbol" panose="05050102010706020507" pitchFamily="18" charset="2"/>
              </a:rPr>
              <a:t> </a:t>
            </a:r>
            <a:r>
              <a:rPr lang="en-US" sz="2000" b="1" baseline="30000" dirty="0">
                <a:solidFill>
                  <a:srgbClr val="004C97"/>
                </a:solidFill>
                <a:sym typeface="Symbol" panose="05050102010706020507" pitchFamily="18" charset="2"/>
              </a:rPr>
              <a:t>+</a:t>
            </a:r>
            <a:r>
              <a:rPr lang="en-US" sz="2000" b="1" dirty="0">
                <a:solidFill>
                  <a:srgbClr val="004C97"/>
                </a:solidFill>
                <a:sym typeface="Symbol" panose="05050102010706020507" pitchFamily="18" charset="2"/>
              </a:rPr>
              <a:t> and </a:t>
            </a:r>
            <a:r>
              <a:rPr lang="en-US" sz="2000" b="1" baseline="30000" dirty="0">
                <a:solidFill>
                  <a:srgbClr val="004C97"/>
                </a:solidFill>
                <a:sym typeface="Symbol" panose="05050102010706020507" pitchFamily="18" charset="2"/>
              </a:rPr>
              <a:t>–</a:t>
            </a:r>
            <a:r>
              <a:rPr lang="en-US" sz="2000" b="1" dirty="0">
                <a:solidFill>
                  <a:srgbClr val="004C97"/>
                </a:solidFill>
                <a:sym typeface="Symbol" panose="05050102010706020507" pitchFamily="18" charset="2"/>
              </a:rPr>
              <a:t> </a:t>
            </a:r>
          </a:p>
          <a:p>
            <a:r>
              <a:rPr lang="en-US" sz="2000" dirty="0">
                <a:solidFill>
                  <a:srgbClr val="004C97"/>
                </a:solidFill>
              </a:rPr>
              <a:t>Tantalum/tungsten has a factor of </a:t>
            </a:r>
            <a:r>
              <a:rPr lang="en-US" sz="2000" dirty="0">
                <a:solidFill>
                  <a:srgbClr val="004C97"/>
                </a:solidFill>
                <a:sym typeface="Symbol" panose="05050102010706020507" pitchFamily="18" charset="2"/>
              </a:rPr>
              <a:t>3 (8) </a:t>
            </a:r>
            <a:r>
              <a:rPr lang="en-US" sz="2000" baseline="30000" dirty="0">
                <a:solidFill>
                  <a:srgbClr val="004C97"/>
                </a:solidFill>
                <a:sym typeface="Symbol" panose="05050102010706020507" pitchFamily="18" charset="2"/>
              </a:rPr>
              <a:t>+</a:t>
            </a:r>
            <a:r>
              <a:rPr lang="en-US" sz="2000" dirty="0">
                <a:solidFill>
                  <a:srgbClr val="004C97"/>
                </a:solidFill>
                <a:sym typeface="Symbol" panose="05050102010706020507" pitchFamily="18" charset="2"/>
              </a:rPr>
              <a:t> (</a:t>
            </a:r>
            <a:r>
              <a:rPr lang="en-US" sz="2000" baseline="30000" dirty="0">
                <a:solidFill>
                  <a:srgbClr val="004C97"/>
                </a:solidFill>
                <a:sym typeface="Symbol" panose="05050102010706020507" pitchFamily="18" charset="2"/>
              </a:rPr>
              <a:t> –</a:t>
            </a:r>
            <a:r>
              <a:rPr lang="en-US" sz="2000" dirty="0">
                <a:solidFill>
                  <a:srgbClr val="004C97"/>
                </a:solidFill>
                <a:sym typeface="Symbol" panose="05050102010706020507" pitchFamily="18" charset="2"/>
              </a:rPr>
              <a:t>) production increase over  graphite</a:t>
            </a:r>
          </a:p>
          <a:p>
            <a:r>
              <a:rPr lang="en-US" sz="2000" dirty="0">
                <a:solidFill>
                  <a:srgbClr val="004C97"/>
                </a:solidFill>
                <a:sym typeface="Symbol" panose="05050102010706020507" pitchFamily="18" charset="2"/>
              </a:rPr>
              <a:t></a:t>
            </a:r>
            <a:r>
              <a:rPr lang="en-US" sz="2000" baseline="30000" dirty="0">
                <a:solidFill>
                  <a:srgbClr val="004C97"/>
                </a:solidFill>
                <a:sym typeface="Symbol" panose="05050102010706020507" pitchFamily="18" charset="2"/>
              </a:rPr>
              <a:t>+</a:t>
            </a:r>
            <a:r>
              <a:rPr lang="en-US" sz="2000" dirty="0">
                <a:solidFill>
                  <a:srgbClr val="004C97"/>
                </a:solidFill>
                <a:sym typeface="Symbol" panose="05050102010706020507" pitchFamily="18" charset="2"/>
              </a:rPr>
              <a:t> /</a:t>
            </a:r>
            <a:r>
              <a:rPr lang="en-US" sz="2000" baseline="30000" dirty="0">
                <a:solidFill>
                  <a:srgbClr val="004C97"/>
                </a:solidFill>
                <a:sym typeface="Symbol" panose="05050102010706020507" pitchFamily="18" charset="2"/>
              </a:rPr>
              <a:t> –</a:t>
            </a:r>
            <a:r>
              <a:rPr lang="en-US" sz="2000" dirty="0">
                <a:solidFill>
                  <a:srgbClr val="004C97"/>
                </a:solidFill>
                <a:sym typeface="Symbol" panose="05050102010706020507" pitchFamily="18" charset="2"/>
              </a:rPr>
              <a:t> ratio decreases from 5 to 2 </a:t>
            </a:r>
          </a:p>
          <a:p>
            <a:r>
              <a:rPr lang="en-US" sz="2000" i="1" dirty="0">
                <a:solidFill>
                  <a:srgbClr val="C00000"/>
                </a:solidFill>
                <a:sym typeface="Symbol" panose="05050102010706020507" pitchFamily="18" charset="2"/>
              </a:rPr>
              <a:t>NO facility is currently using a heavy production target</a:t>
            </a:r>
          </a:p>
          <a:p>
            <a:pPr lvl="1"/>
            <a:r>
              <a:rPr lang="en-US" sz="1800" i="1" dirty="0">
                <a:solidFill>
                  <a:srgbClr val="50504E"/>
                </a:solidFill>
                <a:sym typeface="Symbol" panose="05050102010706020507" pitchFamily="18" charset="2"/>
              </a:rPr>
              <a:t>Issue with primary beam program priorities and management</a:t>
            </a:r>
          </a:p>
          <a:p>
            <a:pPr marL="0" indent="0">
              <a:buNone/>
            </a:pPr>
            <a:endParaRPr lang="en-US" sz="2000" dirty="0">
              <a:solidFill>
                <a:srgbClr val="004C97"/>
              </a:solidFill>
              <a:sym typeface="Symbol" panose="05050102010706020507" pitchFamily="18" charset="2"/>
            </a:endParaRPr>
          </a:p>
          <a:p>
            <a:endParaRPr lang="en-US" sz="2000" dirty="0">
              <a:solidFill>
                <a:srgbClr val="004C97"/>
              </a:solidFill>
              <a:sym typeface="Symbol" panose="05050102010706020507" pitchFamily="18" charset="2"/>
            </a:endParaRPr>
          </a:p>
          <a:p>
            <a:pPr marL="0" indent="0">
              <a:buNone/>
            </a:pPr>
            <a:endParaRPr lang="en-US" dirty="0"/>
          </a:p>
          <a:p>
            <a:pPr marL="1828800" lvl="4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595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52E78CF-7F12-4242-8B5F-E9C0105A1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51753"/>
            <a:ext cx="11582400" cy="973366"/>
          </a:xfrm>
        </p:spPr>
        <p:txBody>
          <a:bodyPr/>
          <a:lstStyle/>
          <a:p>
            <a:pPr algn="ctr"/>
            <a:r>
              <a:rPr lang="en-US" dirty="0"/>
              <a:t>Angular Distribution of Low-energy Pion Production </a:t>
            </a:r>
            <a:br>
              <a:rPr lang="en-US" dirty="0"/>
            </a:br>
            <a:r>
              <a:rPr lang="en-US" dirty="0"/>
              <a:t>by 730-MeV protons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8223C7-78B6-485F-AF79-94CE3E2A0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548908-A368-004D-A632-294C0E31F449}" type="datetime1">
              <a:rPr lang="en-US" smtClean="0"/>
              <a:t>8/21/2021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3FA3C8-CE95-4469-BF8B-9F6233300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Fermilab | High-intensity low energy muon beamline at MTA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50B808-22EC-4ACD-9B8D-7440174A1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190A899-0E78-40AC-83AF-0EC9B9788F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4402" y="1454343"/>
            <a:ext cx="3944853" cy="312703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3F3E77F-B1A8-4973-BB70-C3B16E2E9D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587" y="1560332"/>
            <a:ext cx="4187340" cy="305134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09DF9AD-CD38-4875-AE4D-6894BB3833B3}"/>
              </a:ext>
            </a:extLst>
          </p:cNvPr>
          <p:cNvSpPr txBox="1"/>
          <p:nvPr/>
        </p:nvSpPr>
        <p:spPr>
          <a:xfrm>
            <a:off x="701335" y="5663884"/>
            <a:ext cx="1062657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D.R.F. Cochran, </a:t>
            </a:r>
            <a:r>
              <a:rPr lang="en-US" sz="1600" i="1" dirty="0">
                <a:latin typeface="Times New Roman" panose="02020603050405020304" pitchFamily="18" charset="0"/>
                <a:ea typeface="Calibri" panose="020F0502020204030204" pitchFamily="34" charset="0"/>
              </a:rPr>
              <a:t>et al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, “Production of Charged </a:t>
            </a:r>
            <a:r>
              <a:rPr lang="en-US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Pions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by 730-MeV Protons from Selected Nuclei”, Phys. Rev. D 6,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3085 (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1972)</a:t>
            </a:r>
            <a:endParaRPr lang="en-US" sz="1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0E6489D-5A87-42B8-AA95-4314A0858023}"/>
              </a:ext>
            </a:extLst>
          </p:cNvPr>
          <p:cNvSpPr txBox="1"/>
          <p:nvPr/>
        </p:nvSpPr>
        <p:spPr>
          <a:xfrm>
            <a:off x="1535837" y="4687366"/>
            <a:ext cx="92150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4C97"/>
                </a:solidFill>
              </a:rPr>
              <a:t>Differential 30-MeV pion production cross sections as a function of angle</a:t>
            </a:r>
          </a:p>
          <a:p>
            <a:pPr algn="ctr"/>
            <a:r>
              <a:rPr lang="en-US" sz="2400" dirty="0"/>
              <a:t> </a:t>
            </a:r>
            <a:r>
              <a:rPr lang="en-US" sz="2000" b="1" dirty="0"/>
              <a:t>Low-energy </a:t>
            </a:r>
            <a:r>
              <a:rPr lang="en-US" sz="2000" b="1" dirty="0">
                <a:sym typeface="Symbol" panose="05050102010706020507" pitchFamily="18" charset="2"/>
              </a:rPr>
              <a:t></a:t>
            </a:r>
            <a:r>
              <a:rPr lang="en-US" sz="2000" b="1" baseline="30000" dirty="0">
                <a:sym typeface="Symbol" panose="05050102010706020507" pitchFamily="18" charset="2"/>
              </a:rPr>
              <a:t>-</a:t>
            </a:r>
            <a:r>
              <a:rPr lang="en-US" sz="2000" b="1" dirty="0">
                <a:sym typeface="Symbol" panose="05050102010706020507" pitchFamily="18" charset="2"/>
              </a:rPr>
              <a:t> </a:t>
            </a:r>
            <a:r>
              <a:rPr lang="en-US" sz="2000" b="1" dirty="0"/>
              <a:t>energy  production from </a:t>
            </a:r>
            <a:r>
              <a:rPr lang="en-US" sz="2000" b="1" dirty="0">
                <a:sym typeface="Symbol" panose="05050102010706020507" pitchFamily="18" charset="2"/>
              </a:rPr>
              <a:t></a:t>
            </a:r>
            <a:r>
              <a:rPr lang="en-US" sz="2000" b="1" baseline="30000" dirty="0">
                <a:sym typeface="Symbol" panose="05050102010706020507" pitchFamily="18" charset="2"/>
              </a:rPr>
              <a:t>-</a:t>
            </a:r>
            <a:r>
              <a:rPr lang="en-US" sz="2000" b="1" dirty="0"/>
              <a:t>  will be ~ isotropic</a:t>
            </a:r>
            <a:endParaRPr lang="en-US" sz="2000" b="1" dirty="0">
              <a:solidFill>
                <a:srgbClr val="004C97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2AC1FD6-47CB-4971-B8FF-87E969A52266}"/>
              </a:ext>
            </a:extLst>
          </p:cNvPr>
          <p:cNvSpPr txBox="1"/>
          <p:nvPr/>
        </p:nvSpPr>
        <p:spPr>
          <a:xfrm>
            <a:off x="3047260" y="1775486"/>
            <a:ext cx="6103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ym typeface="Symbol" panose="05050102010706020507" pitchFamily="18" charset="2"/>
              </a:rPr>
              <a:t>+ 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B475F2D-622A-4106-A3EA-26EBA43892DC}"/>
              </a:ext>
            </a:extLst>
          </p:cNvPr>
          <p:cNvSpPr txBox="1"/>
          <p:nvPr/>
        </p:nvSpPr>
        <p:spPr>
          <a:xfrm>
            <a:off x="7015988" y="1697076"/>
            <a:ext cx="6103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ym typeface="Symbol" panose="05050102010706020507" pitchFamily="18" charset="2"/>
              </a:rPr>
              <a:t> -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919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5"/>
          </p:nvPr>
        </p:nvSpPr>
        <p:spPr>
          <a:xfrm>
            <a:off x="6096000" y="816587"/>
            <a:ext cx="4897556" cy="1772287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sz="1600" dirty="0"/>
              <a:t>Peak production angle backward (</a:t>
            </a:r>
            <a:r>
              <a:rPr lang="en-US" sz="1600" dirty="0">
                <a:sym typeface="Symbol" panose="05050102010706020507" pitchFamily="18" charset="2"/>
              </a:rPr>
              <a:t>+ </a:t>
            </a:r>
            <a:r>
              <a:rPr lang="en-US" sz="1600" dirty="0"/>
              <a:t>dominated)</a:t>
            </a:r>
          </a:p>
          <a:p>
            <a:pPr lvl="1"/>
            <a:r>
              <a:rPr lang="en-US" sz="1600" dirty="0"/>
              <a:t>Highest net flux ~&gt;90</a:t>
            </a:r>
            <a:r>
              <a:rPr lang="en-US" sz="1600" dirty="0">
                <a:sym typeface="Symbol" panose="05050102010706020507" pitchFamily="18" charset="2"/>
              </a:rPr>
              <a:t></a:t>
            </a:r>
          </a:p>
          <a:p>
            <a:pPr lvl="1"/>
            <a:r>
              <a:rPr lang="en-US" sz="1600" dirty="0">
                <a:sym typeface="Symbol" panose="05050102010706020507" pitchFamily="18" charset="2"/>
              </a:rPr>
              <a:t>Muon energy range 4-100 MeV</a:t>
            </a:r>
            <a:endParaRPr lang="en-US" sz="1600" dirty="0"/>
          </a:p>
          <a:p>
            <a:pPr marL="457200" lvl="1" indent="0">
              <a:buNone/>
            </a:pPr>
            <a:r>
              <a:rPr lang="en-US" sz="1600" dirty="0"/>
              <a:t>Primary protons </a:t>
            </a:r>
            <a:r>
              <a:rPr lang="en-US" sz="1600" dirty="0">
                <a:sym typeface="Symbol" panose="05050102010706020507" pitchFamily="18" charset="2"/>
              </a:rPr>
              <a:t>within a forward  cone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B5D5805C-5952-0343-B699-771659773715}" type="datetime1">
              <a:rPr lang="en-US" smtClean="0"/>
              <a:t>8/21/2021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Fermilab | High-intensity low energy muon beamline at MTA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982436" y="213516"/>
            <a:ext cx="10043630" cy="798602"/>
          </a:xfrm>
        </p:spPr>
        <p:txBody>
          <a:bodyPr/>
          <a:lstStyle/>
          <a:p>
            <a:pPr algn="ctr"/>
            <a:r>
              <a:rPr lang="en-US" sz="2400" dirty="0"/>
              <a:t>MARs simulations of low energy muon production in MTA enclosure:</a:t>
            </a:r>
            <a:br>
              <a:rPr lang="en-US" sz="2400" dirty="0"/>
            </a:br>
            <a:r>
              <a:rPr lang="en-US" sz="2400" dirty="0"/>
              <a:t> 1” RF cavity steel windows, 2” total, (~2007)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799945" y="5390953"/>
            <a:ext cx="4340226" cy="632321"/>
          </a:xfrm>
        </p:spPr>
        <p:txBody>
          <a:bodyPr/>
          <a:lstStyle/>
          <a:p>
            <a:r>
              <a:rPr lang="en-US" sz="1400" dirty="0"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Muon flux in the experimental hall for 2.67 x 10</a:t>
            </a:r>
            <a:r>
              <a:rPr lang="en-US" sz="1400" baseline="30000" dirty="0"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11</a:t>
            </a:r>
            <a:r>
              <a:rPr lang="en-US" sz="1400" dirty="0"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protons/sec , 1.6 x 10</a:t>
            </a:r>
            <a:r>
              <a:rPr lang="en-US" sz="1400" baseline="30000" dirty="0"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13</a:t>
            </a:r>
            <a:r>
              <a:rPr lang="en-US" sz="1400" dirty="0"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protons/pulse and 1 pulse/minute on RF test cell with 1” steel walls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6A4E68E-FD08-4F20-B294-6E0B03B1014F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558" y="1043926"/>
            <a:ext cx="4716625" cy="4106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BFE52DC-441A-470A-BE18-9F599E005537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23491" y="2499212"/>
            <a:ext cx="3642489" cy="2656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4C4F750F-B7C2-4294-A7F1-470A52237668}"/>
              </a:ext>
            </a:extLst>
          </p:cNvPr>
          <p:cNvSpPr txBox="1">
            <a:spLocks/>
          </p:cNvSpPr>
          <p:nvPr/>
        </p:nvSpPr>
        <p:spPr>
          <a:xfrm>
            <a:off x="6215548" y="5254127"/>
            <a:ext cx="4897556" cy="90597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7F7F7F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b="1" dirty="0">
                <a:solidFill>
                  <a:srgbClr val="004C97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Muon energy spectrum from 400-MeV protons incident on a gas-filled RF test cell for 2.67 x 10</a:t>
            </a:r>
            <a:r>
              <a:rPr lang="en-US" sz="1400" b="1" baseline="30000" dirty="0">
                <a:solidFill>
                  <a:srgbClr val="004C97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</a:t>
            </a:r>
            <a:r>
              <a:rPr lang="en-US" sz="1400" b="1" dirty="0">
                <a:solidFill>
                  <a:srgbClr val="004C97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p/sec  (1.6 x 10</a:t>
            </a:r>
            <a:r>
              <a:rPr lang="en-US" sz="1400" b="1" baseline="30000" dirty="0">
                <a:solidFill>
                  <a:srgbClr val="004C97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13</a:t>
            </a:r>
            <a:r>
              <a:rPr lang="en-US" sz="1400" b="1" dirty="0">
                <a:solidFill>
                  <a:srgbClr val="004C97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p/pulse and 1 pulse/minute) </a:t>
            </a:r>
            <a:endParaRPr lang="en-US" sz="1400" b="1" dirty="0">
              <a:solidFill>
                <a:srgbClr val="004C9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2488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85AE1A2-FD1D-4CD3-A10F-30ABA13A17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1273" y="899319"/>
            <a:ext cx="11055927" cy="5059363"/>
          </a:xfrm>
        </p:spPr>
        <p:txBody>
          <a:bodyPr/>
          <a:lstStyle/>
          <a:p>
            <a:r>
              <a:rPr lang="en-US" sz="2000" dirty="0">
                <a:solidFill>
                  <a:schemeClr val="tx2"/>
                </a:solidFill>
              </a:rPr>
              <a:t>Develop an economical approach to producing an intense </a:t>
            </a:r>
            <a:r>
              <a:rPr lang="en-US" sz="2000" dirty="0" err="1">
                <a:solidFill>
                  <a:schemeClr val="tx2"/>
                </a:solidFill>
              </a:rPr>
              <a:t>mutli</a:t>
            </a:r>
            <a:r>
              <a:rPr lang="en-US" sz="2000" dirty="0">
                <a:solidFill>
                  <a:schemeClr val="tx2"/>
                </a:solidFill>
              </a:rPr>
              <a:t>-application low energy muon source, </a:t>
            </a:r>
            <a:r>
              <a:rPr lang="en-US" sz="2000" i="1" dirty="0">
                <a:solidFill>
                  <a:schemeClr val="tx2"/>
                </a:solidFill>
              </a:rPr>
              <a:t>both </a:t>
            </a:r>
            <a:r>
              <a:rPr lang="en-US" sz="2000" i="1" dirty="0">
                <a:solidFill>
                  <a:schemeClr val="tx2"/>
                </a:solidFill>
                <a:sym typeface="Symbol" panose="05050102010706020507" pitchFamily="18" charset="2"/>
              </a:rPr>
              <a:t> </a:t>
            </a:r>
            <a:r>
              <a:rPr lang="en-US" sz="2000" i="1" baseline="30000" dirty="0">
                <a:solidFill>
                  <a:schemeClr val="tx2"/>
                </a:solidFill>
              </a:rPr>
              <a:t>-</a:t>
            </a:r>
            <a:r>
              <a:rPr lang="en-US" sz="2000" i="1" dirty="0">
                <a:solidFill>
                  <a:schemeClr val="tx2"/>
                </a:solidFill>
              </a:rPr>
              <a:t> and </a:t>
            </a:r>
            <a:r>
              <a:rPr lang="en-US" sz="2000" i="1" dirty="0">
                <a:solidFill>
                  <a:schemeClr val="tx2"/>
                </a:solidFill>
                <a:sym typeface="Symbol" panose="05050102010706020507" pitchFamily="18" charset="2"/>
              </a:rPr>
              <a:t> </a:t>
            </a:r>
            <a:r>
              <a:rPr lang="en-US" sz="2000" i="1" baseline="30000" dirty="0">
                <a:solidFill>
                  <a:schemeClr val="tx2"/>
                </a:solidFill>
              </a:rPr>
              <a:t>+</a:t>
            </a:r>
          </a:p>
          <a:p>
            <a:pPr lvl="2"/>
            <a:r>
              <a:rPr lang="en-US" sz="1800" i="1" dirty="0"/>
              <a:t>Emphasis on an intense, multi-application </a:t>
            </a:r>
            <a:r>
              <a:rPr lang="en-US" sz="1800" i="1" dirty="0">
                <a:sym typeface="Symbol" panose="05050102010706020507" pitchFamily="18" charset="2"/>
              </a:rPr>
              <a:t> </a:t>
            </a:r>
            <a:r>
              <a:rPr lang="en-US" sz="1800" i="1" baseline="30000" dirty="0"/>
              <a:t>-</a:t>
            </a:r>
            <a:r>
              <a:rPr lang="en-US" sz="1800" i="1" dirty="0"/>
              <a:t> beam</a:t>
            </a:r>
            <a:endParaRPr lang="en-US" sz="1800" dirty="0"/>
          </a:p>
          <a:p>
            <a:r>
              <a:rPr lang="en-US" sz="2000" dirty="0">
                <a:solidFill>
                  <a:schemeClr val="tx2"/>
                </a:solidFill>
              </a:rPr>
              <a:t>Provide essential R&amp;D for muon beam planning for PIP-II era</a:t>
            </a:r>
          </a:p>
          <a:p>
            <a:r>
              <a:rPr lang="en-US" sz="2000" dirty="0">
                <a:solidFill>
                  <a:schemeClr val="tx2"/>
                </a:solidFill>
              </a:rPr>
              <a:t>Develop a heavy target for lower-energy proton beams (&lt;1 GeV)</a:t>
            </a:r>
          </a:p>
          <a:p>
            <a:pPr lvl="2"/>
            <a:r>
              <a:rPr lang="en-US" sz="1800" i="1" dirty="0"/>
              <a:t>Optimize interaction length, beamline orientation and capture </a:t>
            </a:r>
            <a:r>
              <a:rPr lang="en-US" sz="1800" i="1" dirty="0">
                <a:sym typeface="Symbol" panose="05050102010706020507" pitchFamily="18" charset="2"/>
              </a:rPr>
              <a:t></a:t>
            </a:r>
            <a:endParaRPr lang="en-US" sz="1800" i="1" dirty="0"/>
          </a:p>
          <a:p>
            <a:pPr lvl="2"/>
            <a:r>
              <a:rPr lang="en-US" sz="1800" i="1" dirty="0"/>
              <a:t>Optimize target geometry and orientation</a:t>
            </a:r>
          </a:p>
          <a:p>
            <a:pPr lvl="2"/>
            <a:r>
              <a:rPr lang="en-US" sz="1800" i="1" dirty="0"/>
              <a:t>Optimize # of target slices and spacing</a:t>
            </a:r>
          </a:p>
          <a:p>
            <a:r>
              <a:rPr lang="en-US" sz="2000" dirty="0">
                <a:solidFill>
                  <a:schemeClr val="tx2"/>
                </a:solidFill>
              </a:rPr>
              <a:t>Test concepts at Fermilab MTA facility at the end of the 400 MeV </a:t>
            </a:r>
            <a:r>
              <a:rPr lang="en-US" sz="2000" dirty="0" err="1">
                <a:solidFill>
                  <a:schemeClr val="tx2"/>
                </a:solidFill>
              </a:rPr>
              <a:t>linac</a:t>
            </a:r>
            <a:endParaRPr lang="en-US" sz="2000" dirty="0">
              <a:solidFill>
                <a:schemeClr val="tx2"/>
              </a:solidFill>
            </a:endParaRPr>
          </a:p>
          <a:p>
            <a:pPr lvl="2"/>
            <a:r>
              <a:rPr lang="en-US" sz="1800" i="1" dirty="0"/>
              <a:t>Install a precision low-energy muon beamline in the MTA with in-house components during summer 2021 accelerator shutdown</a:t>
            </a:r>
          </a:p>
          <a:p>
            <a:pPr lvl="2" indent="-342900"/>
            <a:r>
              <a:rPr lang="en-US" sz="1800" i="1" dirty="0"/>
              <a:t>Study performance compared to simulations</a:t>
            </a:r>
          </a:p>
          <a:p>
            <a:pPr lvl="2" indent="-342900"/>
            <a:r>
              <a:rPr lang="en-US" sz="1800" i="1" dirty="0">
                <a:solidFill>
                  <a:srgbClr val="C00000"/>
                </a:solidFill>
              </a:rPr>
              <a:t>Support ARPA-E funded muon catalyzed fusion experiment to further quantify performance and successful application</a:t>
            </a:r>
          </a:p>
          <a:p>
            <a:pPr marL="457200" lvl="1" indent="0">
              <a:buNone/>
            </a:pPr>
            <a:endParaRPr lang="en-US" sz="1800" dirty="0">
              <a:sym typeface="Symbol" panose="05050102010706020507" pitchFamily="18" charset="2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44AA79E-9BF0-497F-9470-8BBABCC28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Fermilab LDRD 2021: Multi-slice </a:t>
            </a:r>
            <a:r>
              <a:rPr lang="en-US" sz="2400"/>
              <a:t>Target Development</a:t>
            </a:r>
            <a:endParaRPr lang="en-US" sz="24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355760-2474-44F7-9D3C-8E75891318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60827" y="6504213"/>
            <a:ext cx="675368" cy="241300"/>
          </a:xfrm>
        </p:spPr>
        <p:txBody>
          <a:bodyPr/>
          <a:lstStyle/>
          <a:p>
            <a:pPr>
              <a:defRPr/>
            </a:pPr>
            <a:fld id="{A094EC34-2AA2-594D-BC2F-D29EA01B2068}" type="datetime1">
              <a:rPr lang="en-US" smtClean="0"/>
              <a:t>8/22/2021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6A1D02-A590-4714-B2A1-C4594D75F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54603" y="6504214"/>
            <a:ext cx="6262118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C. Johnstone | High-intensity low energy muon beamline at MTA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430C6-B355-440E-9323-C1327BBD6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46250" y="6504214"/>
            <a:ext cx="414338" cy="237285"/>
          </a:xfrm>
        </p:spPr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595035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7C97582A83304EB80042CC3C578730" ma:contentTypeVersion="22" ma:contentTypeDescription="Create a new document." ma:contentTypeScope="" ma:versionID="9bed1be8e4de9f18c5f1f7c4a037ca6c">
  <xsd:schema xmlns:xsd="http://www.w3.org/2001/XMLSchema" xmlns:xs="http://www.w3.org/2001/XMLSchema" xmlns:p="http://schemas.microsoft.com/office/2006/metadata/properties" xmlns:ns1="http://schemas.microsoft.com/sharepoint/v3" xmlns:ns2="9784aa1b-c4a5-4a02-9ce4-f2970fc2bdcc" targetNamespace="http://schemas.microsoft.com/office/2006/metadata/properties" ma:root="true" ma:fieldsID="916a9c583169a1f179cfd703ea8fa74f" ns1:_="" ns2:_="">
    <xsd:import namespace="http://schemas.microsoft.com/sharepoint/v3"/>
    <xsd:import namespace="9784aa1b-c4a5-4a02-9ce4-f2970fc2bdcc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12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84aa1b-c4a5-4a02-9ce4-f2970fc2bdcc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906867EF-D0E7-4826-9658-0883745328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9784aa1b-c4a5-4a02-9ce4-f2970fc2bd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9421D11-1A01-4616-A910-DD63A8F2374D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F7D231F0-1D38-4338-BC61-47F0982EC2C0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CAF339B4-8FDA-455E-B568-9061F57A0E48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FNAL_PowerPoint_4x3_100716</Template>
  <TotalTime>79745</TotalTime>
  <Words>820</Words>
  <Application>Microsoft Office PowerPoint</Application>
  <PresentationFormat>Widescreen</PresentationFormat>
  <Paragraphs>95</Paragraphs>
  <Slides>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Helvetica</vt:lpstr>
      <vt:lpstr>Times New Roman</vt:lpstr>
      <vt:lpstr>Fermilab_PPT_090815</vt:lpstr>
      <vt:lpstr>1_Fermilab_PPT_090815</vt:lpstr>
      <vt:lpstr>Presentation</vt:lpstr>
      <vt:lpstr>PowerPoint Presentation</vt:lpstr>
      <vt:lpstr>Community interest in opportunities for future low energy muon experiments</vt:lpstr>
      <vt:lpstr>Current muon beam facilities worldwide </vt:lpstr>
      <vt:lpstr>PowerPoint Presentation</vt:lpstr>
      <vt:lpstr>A Heavy (W, Ta) target for low energy mu- production</vt:lpstr>
      <vt:lpstr>Angular Distribution of Low-energy Pion Production  by 730-MeV protons </vt:lpstr>
      <vt:lpstr>MARs simulations of low energy muon production in MTA enclosure:  1” RF cavity steel windows, 2” total, (~2007)</vt:lpstr>
      <vt:lpstr>Fermilab LDRD 2021: Multi-slice Target Development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Carol J Johnstone</dc:creator>
  <cp:lastModifiedBy>Carol J Johnstone</cp:lastModifiedBy>
  <cp:revision>618</cp:revision>
  <cp:lastPrinted>2020-09-30T19:44:28Z</cp:lastPrinted>
  <dcterms:created xsi:type="dcterms:W3CDTF">2020-08-20T00:49:28Z</dcterms:created>
  <dcterms:modified xsi:type="dcterms:W3CDTF">2021-08-23T02:54:33Z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0x010100937C97582A83304EB80042CC3C578730</vt:lpwstr>
  </property>
</Properties>
</file>