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charts/chart1.xml" ContentType="application/vnd.openxmlformats-officedocument.drawingml.chart+xml"/>
  <Override PartName="/ppt/charts/chart2.xml" ContentType="application/vnd.openxmlformats-officedocument.drawingml.char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2" r:id="rId5"/>
    <p:sldMasterId id="2147484123" r:id="rId6"/>
  </p:sldMasterIdLst>
  <p:notesMasterIdLst>
    <p:notesMasterId r:id="rId32"/>
  </p:notesMasterIdLst>
  <p:handoutMasterIdLst>
    <p:handoutMasterId r:id="rId33"/>
  </p:handoutMasterIdLst>
  <p:sldIdLst>
    <p:sldId id="294" r:id="rId7"/>
    <p:sldId id="1008" r:id="rId8"/>
    <p:sldId id="979" r:id="rId9"/>
    <p:sldId id="959" r:id="rId10"/>
    <p:sldId id="960" r:id="rId11"/>
    <p:sldId id="999" r:id="rId12"/>
    <p:sldId id="969" r:id="rId13"/>
    <p:sldId id="1002" r:id="rId14"/>
    <p:sldId id="338" r:id="rId15"/>
    <p:sldId id="1000" r:id="rId16"/>
    <p:sldId id="1004" r:id="rId17"/>
    <p:sldId id="958" r:id="rId18"/>
    <p:sldId id="1003" r:id="rId19"/>
    <p:sldId id="1015" r:id="rId20"/>
    <p:sldId id="1013" r:id="rId21"/>
    <p:sldId id="1014" r:id="rId22"/>
    <p:sldId id="1022" r:id="rId23"/>
    <p:sldId id="957" r:id="rId24"/>
    <p:sldId id="1019" r:id="rId25"/>
    <p:sldId id="1020" r:id="rId26"/>
    <p:sldId id="1021" r:id="rId27"/>
    <p:sldId id="978" r:id="rId28"/>
    <p:sldId id="1017" r:id="rId29"/>
    <p:sldId id="990" r:id="rId30"/>
    <p:sldId id="992" r:id="rId31"/>
  </p:sldIdLst>
  <p:sldSz cx="12192000" cy="6858000"/>
  <p:notesSz cx="6858000" cy="9144000"/>
  <p:defaultTex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p:defaultTextStyle>
  <p:extLst>
    <p:ext uri="{EFAFB233-063F-42B5-8137-9DF3F51BA10A}">
      <p15:sldGuideLst xmlns:p15="http://schemas.microsoft.com/office/powerpoint/2012/main">
        <p15:guide id="1" orient="horz" pos="4142" userDrawn="1">
          <p15:clr>
            <a:srgbClr val="A4A3A4"/>
          </p15:clr>
        </p15:guide>
        <p15:guide id="2" orient="horz" pos="4027" userDrawn="1">
          <p15:clr>
            <a:srgbClr val="A4A3A4"/>
          </p15:clr>
        </p15:guide>
        <p15:guide id="3" orient="horz" pos="1698" userDrawn="1">
          <p15:clr>
            <a:srgbClr val="A4A3A4"/>
          </p15:clr>
        </p15:guide>
        <p15:guide id="4" orient="horz" pos="152" userDrawn="1">
          <p15:clr>
            <a:srgbClr val="A4A3A4"/>
          </p15:clr>
        </p15:guide>
        <p15:guide id="5" orient="horz" pos="2790" userDrawn="1">
          <p15:clr>
            <a:srgbClr val="A4A3A4"/>
          </p15:clr>
        </p15:guide>
        <p15:guide id="6" orient="horz" pos="604" userDrawn="1">
          <p15:clr>
            <a:srgbClr val="A4A3A4"/>
          </p15:clr>
        </p15:guide>
        <p15:guide id="7" pos="7488" userDrawn="1">
          <p15:clr>
            <a:srgbClr val="A4A3A4"/>
          </p15:clr>
        </p15:guide>
        <p15:guide id="8" pos="181" userDrawn="1">
          <p15:clr>
            <a:srgbClr val="A4A3A4"/>
          </p15:clr>
        </p15:guide>
        <p15:guide id="9" pos="785" userDrawn="1">
          <p15:clr>
            <a:srgbClr val="A4A3A4"/>
          </p15:clr>
        </p15:guide>
        <p15:guide id="10" pos="5937" userDrawn="1">
          <p15:clr>
            <a:srgbClr val="A4A3A4"/>
          </p15:clr>
        </p15:guide>
        <p15:guide id="11" pos="6884" userDrawn="1">
          <p15:clr>
            <a:srgbClr val="A4A3A4"/>
          </p15:clr>
        </p15:guide>
        <p15:guide id="12" pos="6176"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C97"/>
    <a:srgbClr val="505050"/>
    <a:srgbClr val="4E4E4E"/>
    <a:srgbClr val="0E3192"/>
    <a:srgbClr val="50504E"/>
    <a:srgbClr val="404040"/>
    <a:srgbClr val="63666A"/>
    <a:srgbClr val="99D6EA"/>
    <a:srgbClr val="A7A8AA"/>
    <a:srgbClr val="003087"/>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888" autoAdjust="0"/>
    <p:restoredTop sz="94660"/>
  </p:normalViewPr>
  <p:slideViewPr>
    <p:cSldViewPr snapToGrid="0" snapToObjects="1" showGuides="1">
      <p:cViewPr varScale="1">
        <p:scale>
          <a:sx n="83" d="100"/>
          <a:sy n="83" d="100"/>
        </p:scale>
        <p:origin x="77" y="130"/>
      </p:cViewPr>
      <p:guideLst>
        <p:guide orient="horz" pos="4142"/>
        <p:guide orient="horz" pos="4027"/>
        <p:guide orient="horz" pos="1698"/>
        <p:guide orient="horz" pos="152"/>
        <p:guide orient="horz" pos="2790"/>
        <p:guide orient="horz" pos="604"/>
        <p:guide pos="7488"/>
        <p:guide pos="181"/>
        <p:guide pos="785"/>
        <p:guide pos="5937"/>
        <p:guide pos="6884"/>
        <p:guide pos="6176"/>
      </p:guideLst>
    </p:cSldViewPr>
  </p:slideViewPr>
  <p:notesTextViewPr>
    <p:cViewPr>
      <p:scale>
        <a:sx n="100" d="100"/>
        <a:sy n="100" d="100"/>
      </p:scale>
      <p:origin x="0" y="0"/>
    </p:cViewPr>
  </p:notesTextViewPr>
  <p:notesViewPr>
    <p:cSldViewPr snapToGrid="0" snapToObjects="1" showGuides="1">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presProps" Target="pres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oleObject" Target="file:///C:\Users\cjj\Documents\LDRD\MTA\Magnets\Solenoid\Copy%20of%20PXIE_LEBT_SOL_Bx_By_Bz_110113a.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cjj\Documents\LDRD\MTA\Magnets\Solenoid\PXSA001-0\PXSA001_CenterStrength.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614469415399791"/>
          <c:y val="4.7528992549684464E-2"/>
          <c:w val="0.8713054785659945"/>
          <c:h val="0.94378227835028972"/>
        </c:manualLayout>
      </c:layout>
      <c:lineChart>
        <c:grouping val="standard"/>
        <c:varyColors val="0"/>
        <c:ser>
          <c:idx val="0"/>
          <c:order val="0"/>
          <c:tx>
            <c:v>Bz,T  at R=0</c:v>
          </c:tx>
          <c:marker>
            <c:symbol val="none"/>
          </c:marker>
          <c:cat>
            <c:numRef>
              <c:f>Br_Bz_2D!$B$5:$B$45</c:f>
              <c:numCache>
                <c:formatCode>0.00E+00</c:formatCode>
                <c:ptCount val="41"/>
                <c:pt idx="0" formatCode="General">
                  <c:v>0</c:v>
                </c:pt>
                <c:pt idx="1">
                  <c:v>5.0000000000000001E-3</c:v>
                </c:pt>
                <c:pt idx="2" formatCode="General">
                  <c:v>0.01</c:v>
                </c:pt>
                <c:pt idx="3" formatCode="General">
                  <c:v>1.4999999999999999E-2</c:v>
                </c:pt>
                <c:pt idx="4" formatCode="General">
                  <c:v>0.02</c:v>
                </c:pt>
                <c:pt idx="5" formatCode="General">
                  <c:v>2.5000000000000001E-2</c:v>
                </c:pt>
                <c:pt idx="6" formatCode="General">
                  <c:v>0.03</c:v>
                </c:pt>
                <c:pt idx="7" formatCode="General">
                  <c:v>3.5000000000000003E-2</c:v>
                </c:pt>
                <c:pt idx="8" formatCode="General">
                  <c:v>0.04</c:v>
                </c:pt>
                <c:pt idx="9" formatCode="General">
                  <c:v>4.4999999999999998E-2</c:v>
                </c:pt>
                <c:pt idx="10" formatCode="General">
                  <c:v>0.05</c:v>
                </c:pt>
                <c:pt idx="11" formatCode="General">
                  <c:v>5.5E-2</c:v>
                </c:pt>
                <c:pt idx="12" formatCode="General">
                  <c:v>0.06</c:v>
                </c:pt>
                <c:pt idx="13" formatCode="General">
                  <c:v>6.5000000000000002E-2</c:v>
                </c:pt>
                <c:pt idx="14" formatCode="General">
                  <c:v>7.0000000000000007E-2</c:v>
                </c:pt>
                <c:pt idx="15" formatCode="General">
                  <c:v>7.4999999999999997E-2</c:v>
                </c:pt>
                <c:pt idx="16" formatCode="General">
                  <c:v>0.08</c:v>
                </c:pt>
                <c:pt idx="17" formatCode="General">
                  <c:v>8.5000000000000006E-2</c:v>
                </c:pt>
                <c:pt idx="18" formatCode="General">
                  <c:v>0.09</c:v>
                </c:pt>
                <c:pt idx="19" formatCode="General">
                  <c:v>9.5000000000000001E-2</c:v>
                </c:pt>
                <c:pt idx="20" formatCode="General">
                  <c:v>0.1</c:v>
                </c:pt>
                <c:pt idx="21" formatCode="General">
                  <c:v>0.105</c:v>
                </c:pt>
                <c:pt idx="22" formatCode="General">
                  <c:v>0.11</c:v>
                </c:pt>
                <c:pt idx="23" formatCode="General">
                  <c:v>0.115</c:v>
                </c:pt>
                <c:pt idx="24" formatCode="General">
                  <c:v>0.12</c:v>
                </c:pt>
                <c:pt idx="25" formatCode="General">
                  <c:v>0.125</c:v>
                </c:pt>
                <c:pt idx="26" formatCode="General">
                  <c:v>0.13</c:v>
                </c:pt>
                <c:pt idx="27" formatCode="General">
                  <c:v>0.13500000000000001</c:v>
                </c:pt>
                <c:pt idx="28" formatCode="General">
                  <c:v>0.14000000000000001</c:v>
                </c:pt>
                <c:pt idx="29" formatCode="General">
                  <c:v>0.14499999999999999</c:v>
                </c:pt>
                <c:pt idx="30" formatCode="General">
                  <c:v>0.15</c:v>
                </c:pt>
                <c:pt idx="31" formatCode="General">
                  <c:v>0.155</c:v>
                </c:pt>
                <c:pt idx="32" formatCode="General">
                  <c:v>0.16</c:v>
                </c:pt>
                <c:pt idx="33" formatCode="General">
                  <c:v>0.16500000000000001</c:v>
                </c:pt>
                <c:pt idx="34" formatCode="General">
                  <c:v>0.17</c:v>
                </c:pt>
                <c:pt idx="35" formatCode="General">
                  <c:v>0.17499999999999999</c:v>
                </c:pt>
                <c:pt idx="36" formatCode="General">
                  <c:v>0.18</c:v>
                </c:pt>
                <c:pt idx="37" formatCode="General">
                  <c:v>0.185</c:v>
                </c:pt>
                <c:pt idx="38" formatCode="General">
                  <c:v>0.19</c:v>
                </c:pt>
                <c:pt idx="39" formatCode="General">
                  <c:v>0.19500000000000001</c:v>
                </c:pt>
                <c:pt idx="40" formatCode="General">
                  <c:v>0.2</c:v>
                </c:pt>
              </c:numCache>
            </c:numRef>
          </c:cat>
          <c:val>
            <c:numRef>
              <c:f>Br_Bz_2D!$D$5:$D$45</c:f>
              <c:numCache>
                <c:formatCode>General</c:formatCode>
                <c:ptCount val="41"/>
                <c:pt idx="0">
                  <c:v>-0.56984400000000002</c:v>
                </c:pt>
                <c:pt idx="1">
                  <c:v>-0.56779400000000002</c:v>
                </c:pt>
                <c:pt idx="2">
                  <c:v>-0.56135699999999999</c:v>
                </c:pt>
                <c:pt idx="3">
                  <c:v>-0.55087299999999995</c:v>
                </c:pt>
                <c:pt idx="4">
                  <c:v>-0.53537599999999996</c:v>
                </c:pt>
                <c:pt idx="5">
                  <c:v>-0.51456100000000005</c:v>
                </c:pt>
                <c:pt idx="6">
                  <c:v>-0.489064</c:v>
                </c:pt>
                <c:pt idx="7">
                  <c:v>-0.45752500000000002</c:v>
                </c:pt>
                <c:pt idx="8">
                  <c:v>-0.421489</c:v>
                </c:pt>
                <c:pt idx="9">
                  <c:v>-0.38072099999999998</c:v>
                </c:pt>
                <c:pt idx="10">
                  <c:v>-0.336839</c:v>
                </c:pt>
                <c:pt idx="11">
                  <c:v>-0.292047</c:v>
                </c:pt>
                <c:pt idx="12">
                  <c:v>-0.24823500000000001</c:v>
                </c:pt>
                <c:pt idx="13">
                  <c:v>-0.20730699999999999</c:v>
                </c:pt>
                <c:pt idx="14">
                  <c:v>-0.170513</c:v>
                </c:pt>
                <c:pt idx="15">
                  <c:v>-0.136071</c:v>
                </c:pt>
                <c:pt idx="16">
                  <c:v>-0.11222</c:v>
                </c:pt>
                <c:pt idx="17">
                  <c:v>-8.9632000000000003E-2</c:v>
                </c:pt>
                <c:pt idx="18">
                  <c:v>-7.1393999999999999E-2</c:v>
                </c:pt>
                <c:pt idx="19">
                  <c:v>-5.5424000000000001E-2</c:v>
                </c:pt>
                <c:pt idx="20">
                  <c:v>-4.5326999999999999E-2</c:v>
                </c:pt>
                <c:pt idx="21">
                  <c:v>-3.7492999999999999E-2</c:v>
                </c:pt>
                <c:pt idx="22">
                  <c:v>-3.0431E-2</c:v>
                </c:pt>
                <c:pt idx="23">
                  <c:v>-2.3799000000000001E-2</c:v>
                </c:pt>
                <c:pt idx="24">
                  <c:v>-1.9813999999999998E-2</c:v>
                </c:pt>
                <c:pt idx="25">
                  <c:v>-1.6501999999999999E-2</c:v>
                </c:pt>
                <c:pt idx="26">
                  <c:v>-1.4112E-2</c:v>
                </c:pt>
                <c:pt idx="27">
                  <c:v>-1.1842E-2</c:v>
                </c:pt>
                <c:pt idx="28" formatCode="0.00E+00">
                  <c:v>-9.9799999999999993E-3</c:v>
                </c:pt>
                <c:pt idx="29" formatCode="0.00E+00">
                  <c:v>-8.3199999999999993E-3</c:v>
                </c:pt>
                <c:pt idx="30" formatCode="0.00E+00">
                  <c:v>-7.43E-3</c:v>
                </c:pt>
                <c:pt idx="31" formatCode="0.00E+00">
                  <c:v>-6.5500000000000003E-3</c:v>
                </c:pt>
                <c:pt idx="32" formatCode="0.00E+00">
                  <c:v>-5.8199999999999997E-3</c:v>
                </c:pt>
                <c:pt idx="33" formatCode="0.00E+00">
                  <c:v>-5.1000000000000004E-3</c:v>
                </c:pt>
                <c:pt idx="34" formatCode="0.00E+00">
                  <c:v>-4.5500000000000002E-3</c:v>
                </c:pt>
                <c:pt idx="35" formatCode="0.00E+00">
                  <c:v>-4.0800000000000003E-3</c:v>
                </c:pt>
                <c:pt idx="36" formatCode="0.00E+00">
                  <c:v>-3.62E-3</c:v>
                </c:pt>
                <c:pt idx="37" formatCode="0.00E+00">
                  <c:v>-3.2299999999999998E-3</c:v>
                </c:pt>
                <c:pt idx="38" formatCode="0.00E+00">
                  <c:v>-2.8400000000000001E-3</c:v>
                </c:pt>
                <c:pt idx="39" formatCode="0.00E+00">
                  <c:v>-2.5400000000000002E-3</c:v>
                </c:pt>
                <c:pt idx="40" formatCode="0.00E+00">
                  <c:v>-2.3E-3</c:v>
                </c:pt>
              </c:numCache>
            </c:numRef>
          </c:val>
          <c:smooth val="0"/>
          <c:extLst>
            <c:ext xmlns:c16="http://schemas.microsoft.com/office/drawing/2014/chart" uri="{C3380CC4-5D6E-409C-BE32-E72D297353CC}">
              <c16:uniqueId val="{00000000-4A94-4DB5-A94F-1C1D9C91D745}"/>
            </c:ext>
          </c:extLst>
        </c:ser>
        <c:ser>
          <c:idx val="1"/>
          <c:order val="1"/>
          <c:tx>
            <c:v>Bz, T at R=0 with VD+HD</c:v>
          </c:tx>
          <c:marker>
            <c:symbol val="none"/>
          </c:marker>
          <c:val>
            <c:numRef>
              <c:f>'Bx_By_Bz_3D+VD+HD'!$H$14:$H$54</c:f>
              <c:numCache>
                <c:formatCode>General</c:formatCode>
                <c:ptCount val="41"/>
                <c:pt idx="0">
                  <c:v>-0.57224604559699999</c:v>
                </c:pt>
                <c:pt idx="1">
                  <c:v>-0.57016243598000005</c:v>
                </c:pt>
                <c:pt idx="2">
                  <c:v>-0.56383853032999998</c:v>
                </c:pt>
                <c:pt idx="3">
                  <c:v>-0.55310297427900001</c:v>
                </c:pt>
                <c:pt idx="4">
                  <c:v>-0.53769587748299996</c:v>
                </c:pt>
                <c:pt idx="5">
                  <c:v>-0.51698815130800002</c:v>
                </c:pt>
                <c:pt idx="6">
                  <c:v>-0.491014489675</c:v>
                </c:pt>
                <c:pt idx="7">
                  <c:v>-0.45957458348899999</c:v>
                </c:pt>
                <c:pt idx="8">
                  <c:v>-0.42305562226799998</c:v>
                </c:pt>
                <c:pt idx="9">
                  <c:v>-0.38232836997300002</c:v>
                </c:pt>
                <c:pt idx="10">
                  <c:v>-0.33885209726499999</c:v>
                </c:pt>
                <c:pt idx="11">
                  <c:v>-0.29436401420699998</c:v>
                </c:pt>
                <c:pt idx="12">
                  <c:v>-0.25094372852000002</c:v>
                </c:pt>
                <c:pt idx="13">
                  <c:v>-0.21031039775999999</c:v>
                </c:pt>
                <c:pt idx="14">
                  <c:v>-0.17374982834</c:v>
                </c:pt>
                <c:pt idx="15">
                  <c:v>-0.142168762511</c:v>
                </c:pt>
                <c:pt idx="16">
                  <c:v>-0.115560862295</c:v>
                </c:pt>
                <c:pt idx="17" formatCode="0.00E+00">
                  <c:v>-9.3778365572499994E-2</c:v>
                </c:pt>
                <c:pt idx="18" formatCode="0.00E+00">
                  <c:v>-7.6263334407700001E-2</c:v>
                </c:pt>
                <c:pt idx="19" formatCode="0.00E+00">
                  <c:v>-6.2375206840899998E-2</c:v>
                </c:pt>
                <c:pt idx="20" formatCode="0.00E+00">
                  <c:v>-5.1485994858199997E-2</c:v>
                </c:pt>
                <c:pt idx="21" formatCode="0.00E+00">
                  <c:v>-4.29890185263E-2</c:v>
                </c:pt>
                <c:pt idx="22" formatCode="0.00E+00">
                  <c:v>-3.6357646990399999E-2</c:v>
                </c:pt>
                <c:pt idx="23" formatCode="0.00E+00">
                  <c:v>-3.1167021897600001E-2</c:v>
                </c:pt>
                <c:pt idx="24" formatCode="0.00E+00">
                  <c:v>-2.7105807088299998E-2</c:v>
                </c:pt>
                <c:pt idx="25" formatCode="0.00E+00">
                  <c:v>-2.3919376909599999E-2</c:v>
                </c:pt>
                <c:pt idx="26" formatCode="0.00E+00">
                  <c:v>-2.14018153116E-2</c:v>
                </c:pt>
                <c:pt idx="27" formatCode="0.00E+00">
                  <c:v>-1.94060035464E-2</c:v>
                </c:pt>
                <c:pt idx="28" formatCode="0.00E+00">
                  <c:v>-1.78187076111E-2</c:v>
                </c:pt>
                <c:pt idx="29" formatCode="0.00E+00">
                  <c:v>-1.6553568363900002E-2</c:v>
                </c:pt>
                <c:pt idx="30" formatCode="0.00E+00">
                  <c:v>-1.55427434891E-2</c:v>
                </c:pt>
                <c:pt idx="31" formatCode="0.00E+00">
                  <c:v>-1.47363021198E-2</c:v>
                </c:pt>
                <c:pt idx="32" formatCode="0.00E+00">
                  <c:v>-1.4094538970100001E-2</c:v>
                </c:pt>
                <c:pt idx="33" formatCode="0.00E+00">
                  <c:v>-1.35411664538E-2</c:v>
                </c:pt>
                <c:pt idx="34" formatCode="0.00E+00">
                  <c:v>-1.3665358109000001E-2</c:v>
                </c:pt>
                <c:pt idx="35" formatCode="0.00E+00">
                  <c:v>-1.2889836766E-2</c:v>
                </c:pt>
                <c:pt idx="36" formatCode="0.00E+00">
                  <c:v>-1.26677365545E-2</c:v>
                </c:pt>
                <c:pt idx="37" formatCode="0.00E+00">
                  <c:v>-1.2768456824099999E-2</c:v>
                </c:pt>
                <c:pt idx="38" formatCode="0.00E+00">
                  <c:v>-1.25997714143E-2</c:v>
                </c:pt>
                <c:pt idx="39" formatCode="0.00E+00">
                  <c:v>-1.2764430192099999E-2</c:v>
                </c:pt>
                <c:pt idx="40" formatCode="0.00E+00">
                  <c:v>-1.29234137842E-2</c:v>
                </c:pt>
              </c:numCache>
            </c:numRef>
          </c:val>
          <c:smooth val="0"/>
          <c:extLst>
            <c:ext xmlns:c16="http://schemas.microsoft.com/office/drawing/2014/chart" uri="{C3380CC4-5D6E-409C-BE32-E72D297353CC}">
              <c16:uniqueId val="{00000001-4A94-4DB5-A94F-1C1D9C91D745}"/>
            </c:ext>
          </c:extLst>
        </c:ser>
        <c:dLbls>
          <c:showLegendKey val="0"/>
          <c:showVal val="0"/>
          <c:showCatName val="0"/>
          <c:showSerName val="0"/>
          <c:showPercent val="0"/>
          <c:showBubbleSize val="0"/>
        </c:dLbls>
        <c:smooth val="0"/>
        <c:axId val="124423552"/>
        <c:axId val="124429440"/>
      </c:lineChart>
      <c:catAx>
        <c:axId val="124423552"/>
        <c:scaling>
          <c:orientation val="minMax"/>
        </c:scaling>
        <c:delete val="0"/>
        <c:axPos val="b"/>
        <c:numFmt formatCode="General" sourceLinked="1"/>
        <c:majorTickMark val="out"/>
        <c:minorTickMark val="none"/>
        <c:tickLblPos val="nextTo"/>
        <c:crossAx val="124429440"/>
        <c:crosses val="autoZero"/>
        <c:auto val="1"/>
        <c:lblAlgn val="ctr"/>
        <c:lblOffset val="100"/>
        <c:noMultiLvlLbl val="0"/>
      </c:catAx>
      <c:valAx>
        <c:axId val="124429440"/>
        <c:scaling>
          <c:orientation val="minMax"/>
        </c:scaling>
        <c:delete val="0"/>
        <c:axPos val="l"/>
        <c:majorGridlines/>
        <c:numFmt formatCode="General" sourceLinked="1"/>
        <c:majorTickMark val="out"/>
        <c:minorTickMark val="none"/>
        <c:tickLblPos val="nextTo"/>
        <c:crossAx val="124423552"/>
        <c:crosses val="autoZero"/>
        <c:crossBetween val="between"/>
      </c:valAx>
    </c:plotArea>
    <c:legend>
      <c:legendPos val="r"/>
      <c:layout>
        <c:manualLayout>
          <c:xMode val="edge"/>
          <c:yMode val="edge"/>
          <c:x val="0.63665975351327153"/>
          <c:y val="0.72014214811103738"/>
          <c:w val="0.31707608145582178"/>
          <c:h val="9.5124132857632604E-2"/>
        </c:manualLayout>
      </c:layout>
      <c:overlay val="0"/>
    </c:legend>
    <c:plotVisOnly val="1"/>
    <c:dispBlanksAs val="gap"/>
    <c:showDLblsOverMax val="0"/>
  </c:chart>
  <c:txPr>
    <a:bodyPr/>
    <a:lstStyle/>
    <a:p>
      <a:pPr>
        <a:defRPr sz="1400" b="1" i="0" baseline="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Bz vs I</a:t>
            </a:r>
          </a:p>
        </c:rich>
      </c:tx>
      <c:layout>
        <c:manualLayout>
          <c:xMode val="edge"/>
          <c:yMode val="edge"/>
          <c:x val="0.42075699912510939"/>
          <c:y val="1.3888888888888888E-2"/>
        </c:manualLayout>
      </c:layout>
      <c:overlay val="0"/>
    </c:title>
    <c:autoTitleDeleted val="0"/>
    <c:plotArea>
      <c:layout>
        <c:manualLayout>
          <c:layoutTarget val="inner"/>
          <c:xMode val="edge"/>
          <c:yMode val="edge"/>
          <c:x val="0.24520792588715004"/>
          <c:y val="0.14850721784776902"/>
          <c:w val="0.69699312638552824"/>
          <c:h val="0.65219666237520346"/>
        </c:manualLayout>
      </c:layout>
      <c:scatterChart>
        <c:scatterStyle val="lineMarker"/>
        <c:varyColors val="0"/>
        <c:ser>
          <c:idx val="6"/>
          <c:order val="0"/>
          <c:tx>
            <c:v>up ramp</c:v>
          </c:tx>
          <c:spPr>
            <a:ln w="28575">
              <a:noFill/>
            </a:ln>
          </c:spPr>
          <c:marker>
            <c:spPr>
              <a:ln>
                <a:solidFill>
                  <a:schemeClr val="tx1"/>
                </a:solidFill>
              </a:ln>
            </c:spPr>
          </c:marker>
          <c:xVal>
            <c:numRef>
              <c:f>Strength_firstmeasurement!$E$6:$E$35</c:f>
              <c:numCache>
                <c:formatCode>General</c:formatCode>
                <c:ptCount val="30"/>
                <c:pt idx="0">
                  <c:v>9.9396850000000008</c:v>
                </c:pt>
                <c:pt idx="1">
                  <c:v>20.113396999999999</c:v>
                </c:pt>
                <c:pt idx="2">
                  <c:v>29.962071000000002</c:v>
                </c:pt>
                <c:pt idx="3">
                  <c:v>40.057774000000002</c:v>
                </c:pt>
                <c:pt idx="4">
                  <c:v>50.062466999999998</c:v>
                </c:pt>
                <c:pt idx="5">
                  <c:v>60.073659999999997</c:v>
                </c:pt>
                <c:pt idx="6">
                  <c:v>70.084852999999995</c:v>
                </c:pt>
                <c:pt idx="7">
                  <c:v>80.076543999999998</c:v>
                </c:pt>
                <c:pt idx="8">
                  <c:v>89.918717000000001</c:v>
                </c:pt>
                <c:pt idx="9">
                  <c:v>100.09242999999999</c:v>
                </c:pt>
                <c:pt idx="10">
                  <c:v>109.89559800000001</c:v>
                </c:pt>
                <c:pt idx="11">
                  <c:v>120.166822</c:v>
                </c:pt>
                <c:pt idx="12">
                  <c:v>129.95048800000001</c:v>
                </c:pt>
                <c:pt idx="13">
                  <c:v>139.90317400000001</c:v>
                </c:pt>
                <c:pt idx="14">
                  <c:v>149.927369</c:v>
                </c:pt>
                <c:pt idx="15">
                  <c:v>159.906059</c:v>
                </c:pt>
                <c:pt idx="16">
                  <c:v>170.04726700000001</c:v>
                </c:pt>
                <c:pt idx="17">
                  <c:v>180.03245699999999</c:v>
                </c:pt>
                <c:pt idx="18">
                  <c:v>189.84862699999999</c:v>
                </c:pt>
                <c:pt idx="19">
                  <c:v>200.04834299999999</c:v>
                </c:pt>
                <c:pt idx="20">
                  <c:v>209.82550800000001</c:v>
                </c:pt>
                <c:pt idx="21">
                  <c:v>220.03822500000001</c:v>
                </c:pt>
                <c:pt idx="22">
                  <c:v>229.80888999999999</c:v>
                </c:pt>
                <c:pt idx="23">
                  <c:v>240.10611700000001</c:v>
                </c:pt>
                <c:pt idx="24">
                  <c:v>249.90928600000001</c:v>
                </c:pt>
                <c:pt idx="25">
                  <c:v>259.97898600000002</c:v>
                </c:pt>
                <c:pt idx="26">
                  <c:v>269.983678</c:v>
                </c:pt>
                <c:pt idx="27">
                  <c:v>279.96886799999999</c:v>
                </c:pt>
                <c:pt idx="28">
                  <c:v>289.99306300000001</c:v>
                </c:pt>
                <c:pt idx="29">
                  <c:v>300.04976199999999</c:v>
                </c:pt>
              </c:numCache>
            </c:numRef>
          </c:xVal>
          <c:yVal>
            <c:numRef>
              <c:f>Strength_firstmeasurement!$P$6:$P$35</c:f>
              <c:numCache>
                <c:formatCode>General</c:formatCode>
                <c:ptCount val="30"/>
                <c:pt idx="0">
                  <c:v>2.0924600000000002E-2</c:v>
                </c:pt>
                <c:pt idx="1">
                  <c:v>4.2199E-2</c:v>
                </c:pt>
                <c:pt idx="2">
                  <c:v>6.2565399999999993E-2</c:v>
                </c:pt>
                <c:pt idx="3">
                  <c:v>8.3325999999999997E-2</c:v>
                </c:pt>
                <c:pt idx="4">
                  <c:v>0.1041266</c:v>
                </c:pt>
                <c:pt idx="5">
                  <c:v>0.12496160000000001</c:v>
                </c:pt>
                <c:pt idx="6">
                  <c:v>0.1457686</c:v>
                </c:pt>
                <c:pt idx="7">
                  <c:v>0.16664019999999999</c:v>
                </c:pt>
                <c:pt idx="8">
                  <c:v>0.18695500000000001</c:v>
                </c:pt>
                <c:pt idx="9">
                  <c:v>0.20825500000000002</c:v>
                </c:pt>
                <c:pt idx="10">
                  <c:v>0.22864620000000002</c:v>
                </c:pt>
                <c:pt idx="11">
                  <c:v>0.24990119999999999</c:v>
                </c:pt>
                <c:pt idx="12">
                  <c:v>0.27037280000000002</c:v>
                </c:pt>
                <c:pt idx="13">
                  <c:v>0.29124359999999999</c:v>
                </c:pt>
                <c:pt idx="14">
                  <c:v>0.31191040000000003</c:v>
                </c:pt>
                <c:pt idx="15">
                  <c:v>0.33273940000000002</c:v>
                </c:pt>
                <c:pt idx="16">
                  <c:v>0.35367979999999999</c:v>
                </c:pt>
                <c:pt idx="17">
                  <c:v>0.37431500000000001</c:v>
                </c:pt>
                <c:pt idx="18">
                  <c:v>0.39470640000000001</c:v>
                </c:pt>
                <c:pt idx="19">
                  <c:v>0.41582280000000005</c:v>
                </c:pt>
                <c:pt idx="20">
                  <c:v>0.43620020000000004</c:v>
                </c:pt>
                <c:pt idx="21">
                  <c:v>0.45737860000000002</c:v>
                </c:pt>
                <c:pt idx="22">
                  <c:v>0.47762919999999998</c:v>
                </c:pt>
                <c:pt idx="23">
                  <c:v>0.49866400000000005</c:v>
                </c:pt>
                <c:pt idx="24">
                  <c:v>0.51889840000000009</c:v>
                </c:pt>
                <c:pt idx="25">
                  <c:v>0.53964560000000006</c:v>
                </c:pt>
                <c:pt idx="26">
                  <c:v>0.56021580000000004</c:v>
                </c:pt>
                <c:pt idx="27">
                  <c:v>0.5805534</c:v>
                </c:pt>
                <c:pt idx="28">
                  <c:v>0.60088680000000005</c:v>
                </c:pt>
                <c:pt idx="29">
                  <c:v>0.6211044</c:v>
                </c:pt>
              </c:numCache>
            </c:numRef>
          </c:yVal>
          <c:smooth val="0"/>
          <c:extLst>
            <c:ext xmlns:c16="http://schemas.microsoft.com/office/drawing/2014/chart" uri="{C3380CC4-5D6E-409C-BE32-E72D297353CC}">
              <c16:uniqueId val="{00000000-2A92-46C9-BC8C-B2B3C0DD6BD9}"/>
            </c:ext>
          </c:extLst>
        </c:ser>
        <c:ser>
          <c:idx val="0"/>
          <c:order val="1"/>
          <c:tx>
            <c:v>dn ramp</c:v>
          </c:tx>
          <c:spPr>
            <a:ln w="28575">
              <a:noFill/>
            </a:ln>
          </c:spPr>
          <c:marker>
            <c:symbol val="x"/>
            <c:size val="7"/>
            <c:spPr>
              <a:ln>
                <a:solidFill>
                  <a:srgbClr val="002060"/>
                </a:solidFill>
              </a:ln>
            </c:spPr>
          </c:marker>
          <c:xVal>
            <c:numRef>
              <c:f>Strength_firstmeasurement!$E$36:$E$64</c:f>
              <c:numCache>
                <c:formatCode>General</c:formatCode>
                <c:ptCount val="29"/>
                <c:pt idx="0">
                  <c:v>290.10357599999998</c:v>
                </c:pt>
                <c:pt idx="1">
                  <c:v>280.08588200000003</c:v>
                </c:pt>
                <c:pt idx="2">
                  <c:v>270.09419100000002</c:v>
                </c:pt>
                <c:pt idx="3">
                  <c:v>260.10250100000002</c:v>
                </c:pt>
                <c:pt idx="4">
                  <c:v>250.05880300000001</c:v>
                </c:pt>
                <c:pt idx="5">
                  <c:v>240.112618</c:v>
                </c:pt>
                <c:pt idx="6">
                  <c:v>230.08192199999999</c:v>
                </c:pt>
                <c:pt idx="7">
                  <c:v>220.14873900000001</c:v>
                </c:pt>
                <c:pt idx="8">
                  <c:v>210.07253800000001</c:v>
                </c:pt>
                <c:pt idx="9">
                  <c:v>200.14585500000001</c:v>
                </c:pt>
                <c:pt idx="10">
                  <c:v>190.14116200000001</c:v>
                </c:pt>
                <c:pt idx="11">
                  <c:v>180.25348399999999</c:v>
                </c:pt>
                <c:pt idx="12">
                  <c:v>170.21628699999999</c:v>
                </c:pt>
                <c:pt idx="13">
                  <c:v>160.12058400000001</c:v>
                </c:pt>
                <c:pt idx="14">
                  <c:v>150.16139699999999</c:v>
                </c:pt>
                <c:pt idx="15">
                  <c:v>140.163205</c:v>
                </c:pt>
                <c:pt idx="16">
                  <c:v>130.19101699999999</c:v>
                </c:pt>
                <c:pt idx="17">
                  <c:v>120.212328</c:v>
                </c:pt>
                <c:pt idx="18">
                  <c:v>110.18163199999999</c:v>
                </c:pt>
                <c:pt idx="19">
                  <c:v>100.105431</c:v>
                </c:pt>
                <c:pt idx="20">
                  <c:v>90.068235000000001</c:v>
                </c:pt>
                <c:pt idx="21">
                  <c:v>80.213059999999999</c:v>
                </c:pt>
                <c:pt idx="22">
                  <c:v>70.227869999999996</c:v>
                </c:pt>
                <c:pt idx="23">
                  <c:v>60.216676999999997</c:v>
                </c:pt>
                <c:pt idx="24">
                  <c:v>50.192481999999998</c:v>
                </c:pt>
                <c:pt idx="25">
                  <c:v>40.174787999999999</c:v>
                </c:pt>
                <c:pt idx="26">
                  <c:v>30.157094000000001</c:v>
                </c:pt>
                <c:pt idx="27">
                  <c:v>20.249914</c:v>
                </c:pt>
                <c:pt idx="28">
                  <c:v>10.238720000000001</c:v>
                </c:pt>
              </c:numCache>
            </c:numRef>
          </c:xVal>
          <c:yVal>
            <c:numRef>
              <c:f>Strength_firstmeasurement!$P$36:$P$64</c:f>
              <c:numCache>
                <c:formatCode>General</c:formatCode>
                <c:ptCount val="29"/>
                <c:pt idx="0">
                  <c:v>0.60156580000000004</c:v>
                </c:pt>
                <c:pt idx="1">
                  <c:v>0.5814028</c:v>
                </c:pt>
                <c:pt idx="2">
                  <c:v>0.56111240000000007</c:v>
                </c:pt>
                <c:pt idx="3">
                  <c:v>0.54059160000000006</c:v>
                </c:pt>
                <c:pt idx="4">
                  <c:v>0.51987800000000006</c:v>
                </c:pt>
                <c:pt idx="5">
                  <c:v>0.49951760000000001</c:v>
                </c:pt>
                <c:pt idx="6">
                  <c:v>0.47875040000000002</c:v>
                </c:pt>
                <c:pt idx="7">
                  <c:v>0.45812100000000006</c:v>
                </c:pt>
                <c:pt idx="8">
                  <c:v>0.4372876</c:v>
                </c:pt>
                <c:pt idx="9">
                  <c:v>0.4166048</c:v>
                </c:pt>
                <c:pt idx="10">
                  <c:v>0.395787</c:v>
                </c:pt>
                <c:pt idx="11">
                  <c:v>0.3751736</c:v>
                </c:pt>
                <c:pt idx="12">
                  <c:v>0.35443279999999999</c:v>
                </c:pt>
                <c:pt idx="13">
                  <c:v>0.33359720000000004</c:v>
                </c:pt>
                <c:pt idx="14">
                  <c:v>0.3127934</c:v>
                </c:pt>
                <c:pt idx="15">
                  <c:v>0.29209720000000006</c:v>
                </c:pt>
                <c:pt idx="16">
                  <c:v>0.27134840000000005</c:v>
                </c:pt>
                <c:pt idx="17">
                  <c:v>0.25058999999999998</c:v>
                </c:pt>
                <c:pt idx="18">
                  <c:v>0.22960980000000003</c:v>
                </c:pt>
                <c:pt idx="19">
                  <c:v>0.20892760000000005</c:v>
                </c:pt>
                <c:pt idx="20">
                  <c:v>0.1880936</c:v>
                </c:pt>
                <c:pt idx="21">
                  <c:v>0.16740579999999999</c:v>
                </c:pt>
                <c:pt idx="22">
                  <c:v>0.14658359999999998</c:v>
                </c:pt>
                <c:pt idx="23">
                  <c:v>0.12566519999999998</c:v>
                </c:pt>
                <c:pt idx="24">
                  <c:v>0.1048524</c:v>
                </c:pt>
                <c:pt idx="25">
                  <c:v>8.4024799999999997E-2</c:v>
                </c:pt>
                <c:pt idx="26">
                  <c:v>6.3112399999999985E-2</c:v>
                </c:pt>
                <c:pt idx="27">
                  <c:v>4.2443600000000005E-2</c:v>
                </c:pt>
                <c:pt idx="28">
                  <c:v>2.1589000000000001E-2</c:v>
                </c:pt>
              </c:numCache>
            </c:numRef>
          </c:yVal>
          <c:smooth val="0"/>
          <c:extLst>
            <c:ext xmlns:c16="http://schemas.microsoft.com/office/drawing/2014/chart" uri="{C3380CC4-5D6E-409C-BE32-E72D297353CC}">
              <c16:uniqueId val="{00000001-2A92-46C9-BC8C-B2B3C0DD6BD9}"/>
            </c:ext>
          </c:extLst>
        </c:ser>
        <c:dLbls>
          <c:showLegendKey val="0"/>
          <c:showVal val="0"/>
          <c:showCatName val="0"/>
          <c:showSerName val="0"/>
          <c:showPercent val="0"/>
          <c:showBubbleSize val="0"/>
        </c:dLbls>
        <c:axId val="137648000"/>
        <c:axId val="137671040"/>
      </c:scatterChart>
      <c:valAx>
        <c:axId val="137648000"/>
        <c:scaling>
          <c:orientation val="minMax"/>
          <c:max val="350"/>
        </c:scaling>
        <c:delete val="0"/>
        <c:axPos val="b"/>
        <c:majorGridlines/>
        <c:title>
          <c:tx>
            <c:rich>
              <a:bodyPr/>
              <a:lstStyle/>
              <a:p>
                <a:pPr>
                  <a:defRPr/>
                </a:pPr>
                <a:r>
                  <a:rPr lang="en-US"/>
                  <a:t>Current [A]</a:t>
                </a:r>
              </a:p>
            </c:rich>
          </c:tx>
          <c:overlay val="0"/>
        </c:title>
        <c:numFmt formatCode="General" sourceLinked="1"/>
        <c:majorTickMark val="out"/>
        <c:minorTickMark val="none"/>
        <c:tickLblPos val="nextTo"/>
        <c:txPr>
          <a:bodyPr/>
          <a:lstStyle/>
          <a:p>
            <a:pPr>
              <a:defRPr sz="1100"/>
            </a:pPr>
            <a:endParaRPr lang="en-US"/>
          </a:p>
        </c:txPr>
        <c:crossAx val="137671040"/>
        <c:crosses val="autoZero"/>
        <c:crossBetween val="midCat"/>
        <c:majorUnit val="50"/>
      </c:valAx>
      <c:valAx>
        <c:axId val="137671040"/>
        <c:scaling>
          <c:orientation val="minMax"/>
        </c:scaling>
        <c:delete val="0"/>
        <c:axPos val="l"/>
        <c:majorGridlines/>
        <c:title>
          <c:tx>
            <c:rich>
              <a:bodyPr rot="-5400000" vert="horz"/>
              <a:lstStyle/>
              <a:p>
                <a:pPr>
                  <a:defRPr sz="1200"/>
                </a:pPr>
                <a:r>
                  <a:rPr lang="en-US" sz="1200"/>
                  <a:t>Bz [T]</a:t>
                </a:r>
              </a:p>
            </c:rich>
          </c:tx>
          <c:overlay val="0"/>
        </c:title>
        <c:numFmt formatCode="#,##0.00000" sourceLinked="0"/>
        <c:majorTickMark val="out"/>
        <c:minorTickMark val="none"/>
        <c:tickLblPos val="nextTo"/>
        <c:txPr>
          <a:bodyPr/>
          <a:lstStyle/>
          <a:p>
            <a:pPr>
              <a:defRPr sz="1100"/>
            </a:pPr>
            <a:endParaRPr lang="en-US"/>
          </a:p>
        </c:txPr>
        <c:crossAx val="137648000"/>
        <c:crosses val="autoZero"/>
        <c:crossBetween val="midCat"/>
      </c:valAx>
    </c:plotArea>
    <c:legend>
      <c:legendPos val="r"/>
      <c:layout>
        <c:manualLayout>
          <c:xMode val="edge"/>
          <c:yMode val="edge"/>
          <c:x val="0.24923709536307967"/>
          <c:y val="0.20094706911636045"/>
          <c:w val="0.20909623797025376"/>
          <c:h val="0.16743438320209975"/>
        </c:manualLayout>
      </c:layout>
      <c:overlay val="0"/>
      <c:txPr>
        <a:bodyPr/>
        <a:lstStyle/>
        <a:p>
          <a:pPr>
            <a:defRPr sz="1200"/>
          </a:pPr>
          <a:endParaRPr lang="en-US"/>
        </a:p>
      </c:txPr>
    </c:legend>
    <c:plotVisOnly val="1"/>
    <c:dispBlanksAs val="gap"/>
    <c:showDLblsOverMax val="0"/>
  </c:chart>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Helvetica"/>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smtClean="0">
                <a:latin typeface="Helvetica" charset="0"/>
                <a:cs typeface="ＭＳ Ｐゴシック" charset="0"/>
              </a:defRPr>
            </a:lvl1pPr>
          </a:lstStyle>
          <a:p>
            <a:pPr>
              <a:defRPr/>
            </a:pPr>
            <a:fld id="{DBB872F3-6144-3148-BC13-C063BA20AE80}" type="datetimeFigureOut">
              <a:rPr lang="en-US"/>
              <a:pPr>
                <a:defRPr/>
              </a:pPr>
              <a:t>8/22/2021</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Helvetica"/>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smtClean="0">
                <a:latin typeface="Helvetica" charset="0"/>
                <a:cs typeface="ＭＳ Ｐゴシック" charset="0"/>
              </a:defRPr>
            </a:lvl1pPr>
          </a:lstStyle>
          <a:p>
            <a:pPr>
              <a:defRPr/>
            </a:pPr>
            <a:fld id="{0ACDB0ED-0BEE-9846-B9EA-5C7BFF06289F}" type="slidenum">
              <a:rPr lang="en-US"/>
              <a:pPr>
                <a:defRPr/>
              </a:pPr>
              <a:t>‹#›</a:t>
            </a:fld>
            <a:endParaRPr lang="en-US"/>
          </a:p>
        </p:txBody>
      </p:sp>
    </p:spTree>
    <p:extLst>
      <p:ext uri="{BB962C8B-B14F-4D97-AF65-F5344CB8AC3E}">
        <p14:creationId xmlns:p14="http://schemas.microsoft.com/office/powerpoint/2010/main" val="142316456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Helvetica"/>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smtClean="0">
                <a:latin typeface="Helvetica" charset="0"/>
                <a:cs typeface="ＭＳ Ｐゴシック" charset="0"/>
              </a:defRPr>
            </a:lvl1pPr>
          </a:lstStyle>
          <a:p>
            <a:pPr>
              <a:defRPr/>
            </a:pPr>
            <a:fld id="{531CFD29-8380-B24A-89EC-384D8B8A981B}" type="datetimeFigureOut">
              <a:rPr lang="en-US"/>
              <a:pPr>
                <a:defRPr/>
              </a:pPr>
              <a:t>8/22/2021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Helvetica"/>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smtClean="0">
                <a:latin typeface="Helvetica" charset="0"/>
                <a:cs typeface="ＭＳ Ｐゴシック" charset="0"/>
              </a:defRPr>
            </a:lvl1pPr>
          </a:lstStyle>
          <a:p>
            <a:pPr>
              <a:defRPr/>
            </a:pPr>
            <a:fld id="{CAD08E57-B576-F641-BEA6-C3D752DF7F66}" type="slidenum">
              <a:rPr lang="en-US"/>
              <a:pPr>
                <a:defRPr/>
              </a:pPr>
              <a:t>‹#›</a:t>
            </a:fld>
            <a:endParaRPr lang="en-US"/>
          </a:p>
        </p:txBody>
      </p:sp>
    </p:spTree>
    <p:extLst>
      <p:ext uri="{BB962C8B-B14F-4D97-AF65-F5344CB8AC3E}">
        <p14:creationId xmlns:p14="http://schemas.microsoft.com/office/powerpoint/2010/main" val="1600640023"/>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Helvetica"/>
        <a:ea typeface="Geneva"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2pPr>
    <a:lvl3pPr marL="9144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3pPr>
    <a:lvl4pPr marL="13716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4pPr>
    <a:lvl5pPr marL="18288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455899" y="4963773"/>
            <a:ext cx="11332308" cy="1529241"/>
          </a:xfrm>
          <a:prstGeom prst="rect">
            <a:avLst/>
          </a:prstGeom>
        </p:spPr>
        <p:txBody>
          <a:bodyPr lIns="0" tIns="45720" rIns="0" bIns="45720">
            <a:noAutofit/>
          </a:bodyPr>
          <a:lstStyle>
            <a:lvl1pPr marL="0" indent="0">
              <a:buFontTx/>
              <a:buNone/>
              <a:defRPr sz="20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23683" y="-1"/>
            <a:ext cx="12252960" cy="896936"/>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9" name="Text Placeholder 24"/>
          <p:cNvSpPr>
            <a:spLocks noGrp="1"/>
          </p:cNvSpPr>
          <p:nvPr>
            <p:ph type="body" sz="quarter" idx="11"/>
          </p:nvPr>
        </p:nvSpPr>
        <p:spPr>
          <a:xfrm>
            <a:off x="455899" y="3951842"/>
            <a:ext cx="11332309" cy="1003049"/>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32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descr="14-0218-16D.lr.jpg"/>
          <p:cNvPicPr>
            <a:picLocks noChangeAspect="1"/>
          </p:cNvPicPr>
          <p:nvPr userDrawn="1"/>
        </p:nvPicPr>
        <p:blipFill rotWithShape="1">
          <a:blip r:embed="rId2">
            <a:extLst>
              <a:ext uri="{28A0092B-C50C-407E-A947-70E740481C1C}">
                <a14:useLocalDpi xmlns:a14="http://schemas.microsoft.com/office/drawing/2010/main" val="0"/>
              </a:ext>
            </a:extLst>
          </a:blip>
          <a:srcRect t="25816" b="25769"/>
          <a:stretch/>
        </p:blipFill>
        <p:spPr>
          <a:xfrm>
            <a:off x="-23683" y="817011"/>
            <a:ext cx="12252960" cy="2966102"/>
          </a:xfrm>
          <a:prstGeom prst="rect">
            <a:avLst/>
          </a:prstGeom>
        </p:spPr>
      </p:pic>
      <p:pic>
        <p:nvPicPr>
          <p:cNvPr id="14" name="Picture 13" descr="FermiLogoBar_DOE_KO_horiz.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681" y="249844"/>
            <a:ext cx="12014381" cy="301891"/>
          </a:xfrm>
          <a:prstGeom prst="rect">
            <a:avLst/>
          </a:prstGeom>
        </p:spPr>
      </p:pic>
    </p:spTree>
    <p:extLst>
      <p:ext uri="{BB962C8B-B14F-4D97-AF65-F5344CB8AC3E}">
        <p14:creationId xmlns:p14="http://schemas.microsoft.com/office/powerpoint/2010/main" val="42934414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ogo Bottom: Title &amp; Content">
    <p:spTree>
      <p:nvGrpSpPr>
        <p:cNvPr id="1" name=""/>
        <p:cNvGrpSpPr/>
        <p:nvPr/>
      </p:nvGrpSpPr>
      <p:grpSpPr>
        <a:xfrm>
          <a:off x="0" y="0"/>
          <a:ext cx="0" cy="0"/>
          <a:chOff x="0" y="0"/>
          <a:chExt cx="0" cy="0"/>
        </a:xfrm>
      </p:grpSpPr>
      <p:sp>
        <p:nvSpPr>
          <p:cNvPr id="7" name="Content Placeholder 2"/>
          <p:cNvSpPr>
            <a:spLocks noGrp="1"/>
          </p:cNvSpPr>
          <p:nvPr>
            <p:ph idx="1"/>
          </p:nvPr>
        </p:nvSpPr>
        <p:spPr>
          <a:xfrm>
            <a:off x="304801" y="971551"/>
            <a:ext cx="11563351" cy="5059363"/>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itle 1"/>
          <p:cNvSpPr>
            <a:spLocks noGrp="1"/>
          </p:cNvSpPr>
          <p:nvPr>
            <p:ph type="title"/>
          </p:nvPr>
        </p:nvSpPr>
        <p:spPr>
          <a:xfrm>
            <a:off x="304800" y="251753"/>
            <a:ext cx="115824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
        <p:nvSpPr>
          <p:cNvPr id="8" name="Date Placeholder 3"/>
          <p:cNvSpPr>
            <a:spLocks noGrp="1"/>
          </p:cNvSpPr>
          <p:nvPr>
            <p:ph type="dt" sz="half" idx="2"/>
          </p:nvPr>
        </p:nvSpPr>
        <p:spPr>
          <a:xfrm>
            <a:off x="982436" y="6504213"/>
            <a:ext cx="900491"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fld id="{975AAC81-3DE1-7044-BEF1-A950E09BFF26}" type="datetime1">
              <a:rPr lang="en-US" smtClean="0"/>
              <a:t>8/22/2021</a:t>
            </a:fld>
            <a:endParaRPr lang="en-US" dirty="0"/>
          </a:p>
        </p:txBody>
      </p:sp>
      <p:sp>
        <p:nvSpPr>
          <p:cNvPr id="9" name="Footer Placeholder 4"/>
          <p:cNvSpPr>
            <a:spLocks noGrp="1"/>
          </p:cNvSpPr>
          <p:nvPr>
            <p:ph type="ftr" sz="quarter" idx="3"/>
          </p:nvPr>
        </p:nvSpPr>
        <p:spPr>
          <a:xfrm>
            <a:off x="2040804" y="6504214"/>
            <a:ext cx="8349491"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dirty="0"/>
              <a:t>Fermilab | High-intensity low energy muon beamline at MTA</a:t>
            </a:r>
            <a:endParaRPr lang="en-US" b="1" dirty="0"/>
          </a:p>
        </p:txBody>
      </p:sp>
      <p:sp>
        <p:nvSpPr>
          <p:cNvPr id="10" name="Slide Number Placeholder 5"/>
          <p:cNvSpPr>
            <a:spLocks noGrp="1"/>
          </p:cNvSpPr>
          <p:nvPr>
            <p:ph type="sldNum" sz="quarter" idx="4"/>
          </p:nvPr>
        </p:nvSpPr>
        <p:spPr>
          <a:xfrm>
            <a:off x="296333" y="6504214"/>
            <a:ext cx="552451"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Tree>
    <p:extLst>
      <p:ext uri="{BB962C8B-B14F-4D97-AF65-F5344CB8AC3E}">
        <p14:creationId xmlns:p14="http://schemas.microsoft.com/office/powerpoint/2010/main" val="40346764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ogo Bottom: Comparison">
    <p:spTree>
      <p:nvGrpSpPr>
        <p:cNvPr id="1" name=""/>
        <p:cNvGrpSpPr/>
        <p:nvPr/>
      </p:nvGrpSpPr>
      <p:grpSpPr>
        <a:xfrm>
          <a:off x="0" y="0"/>
          <a:ext cx="0" cy="0"/>
          <a:chOff x="0" y="0"/>
          <a:chExt cx="0" cy="0"/>
        </a:xfrm>
      </p:grpSpPr>
      <p:sp>
        <p:nvSpPr>
          <p:cNvPr id="7" name="Content Placeholder 2"/>
          <p:cNvSpPr>
            <a:spLocks noGrp="1"/>
          </p:cNvSpPr>
          <p:nvPr>
            <p:ph sz="half" idx="13"/>
          </p:nvPr>
        </p:nvSpPr>
        <p:spPr>
          <a:xfrm>
            <a:off x="304801" y="971550"/>
            <a:ext cx="5608320" cy="3633788"/>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2"/>
          <p:cNvSpPr>
            <a:spLocks noGrp="1"/>
          </p:cNvSpPr>
          <p:nvPr>
            <p:ph sz="half" idx="15"/>
          </p:nvPr>
        </p:nvSpPr>
        <p:spPr>
          <a:xfrm>
            <a:off x="6256603" y="971550"/>
            <a:ext cx="5620511" cy="3633788"/>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3"/>
          <p:cNvSpPr>
            <a:spLocks noGrp="1"/>
          </p:cNvSpPr>
          <p:nvPr>
            <p:ph type="body" sz="half" idx="16"/>
          </p:nvPr>
        </p:nvSpPr>
        <p:spPr>
          <a:xfrm>
            <a:off x="305820" y="4765101"/>
            <a:ext cx="5607301" cy="1265812"/>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19"/>
          </p:nvPr>
        </p:nvSpPr>
        <p:spPr>
          <a:xfrm>
            <a:off x="6256601" y="4765101"/>
            <a:ext cx="5608319" cy="1265812"/>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Date Placeholder 3"/>
          <p:cNvSpPr>
            <a:spLocks noGrp="1"/>
          </p:cNvSpPr>
          <p:nvPr>
            <p:ph type="dt" sz="half" idx="2"/>
          </p:nvPr>
        </p:nvSpPr>
        <p:spPr>
          <a:xfrm>
            <a:off x="982436" y="6504213"/>
            <a:ext cx="900491"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fld id="{2429F3C9-5D81-0F40-A93D-D169EBB497AC}" type="datetime1">
              <a:rPr lang="en-US" smtClean="0"/>
              <a:t>8/22/2021</a:t>
            </a:fld>
            <a:endParaRPr lang="en-US" dirty="0"/>
          </a:p>
        </p:txBody>
      </p:sp>
      <p:sp>
        <p:nvSpPr>
          <p:cNvPr id="12" name="Footer Placeholder 4"/>
          <p:cNvSpPr>
            <a:spLocks noGrp="1"/>
          </p:cNvSpPr>
          <p:nvPr>
            <p:ph type="ftr" sz="quarter" idx="3"/>
          </p:nvPr>
        </p:nvSpPr>
        <p:spPr>
          <a:xfrm>
            <a:off x="2040803" y="6504214"/>
            <a:ext cx="8349491"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dirty="0"/>
              <a:t>Fermilab | High-intensity low energy muon beamline at MTA</a:t>
            </a:r>
            <a:endParaRPr lang="en-US" b="1" dirty="0"/>
          </a:p>
        </p:txBody>
      </p:sp>
      <p:sp>
        <p:nvSpPr>
          <p:cNvPr id="13" name="Slide Number Placeholder 5"/>
          <p:cNvSpPr>
            <a:spLocks noGrp="1"/>
          </p:cNvSpPr>
          <p:nvPr>
            <p:ph type="sldNum" sz="quarter" idx="4"/>
          </p:nvPr>
        </p:nvSpPr>
        <p:spPr>
          <a:xfrm>
            <a:off x="296333" y="6504214"/>
            <a:ext cx="552451"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14" name="Title 1"/>
          <p:cNvSpPr>
            <a:spLocks noGrp="1"/>
          </p:cNvSpPr>
          <p:nvPr>
            <p:ph type="title"/>
          </p:nvPr>
        </p:nvSpPr>
        <p:spPr>
          <a:xfrm>
            <a:off x="304800" y="251753"/>
            <a:ext cx="115824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Tree>
    <p:extLst>
      <p:ext uri="{BB962C8B-B14F-4D97-AF65-F5344CB8AC3E}">
        <p14:creationId xmlns:p14="http://schemas.microsoft.com/office/powerpoint/2010/main" val="21807479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ogo Bottom: Content &amp;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304800" y="958849"/>
            <a:ext cx="4037192" cy="5022676"/>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8" name="Content Placeholder 2"/>
          <p:cNvSpPr>
            <a:spLocks noGrp="1"/>
          </p:cNvSpPr>
          <p:nvPr>
            <p:ph sz="half" idx="15"/>
          </p:nvPr>
        </p:nvSpPr>
        <p:spPr>
          <a:xfrm>
            <a:off x="4723617" y="958851"/>
            <a:ext cx="7130140" cy="5022675"/>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3"/>
          <p:cNvSpPr>
            <a:spLocks noGrp="1"/>
          </p:cNvSpPr>
          <p:nvPr>
            <p:ph type="dt" sz="half" idx="16"/>
          </p:nvPr>
        </p:nvSpPr>
        <p:spPr>
          <a:xfrm>
            <a:off x="982436" y="6504213"/>
            <a:ext cx="900491" cy="241300"/>
          </a:xfrm>
        </p:spPr>
        <p:txBody>
          <a:bodyPr/>
          <a:lstStyle>
            <a:lvl1pPr>
              <a:defRPr sz="1200" smtClean="0"/>
            </a:lvl1pPr>
          </a:lstStyle>
          <a:p>
            <a:pPr>
              <a:defRPr/>
            </a:pPr>
            <a:fld id="{DD63EE5D-B6E0-3646-8D2D-C9A11F95D639}" type="datetime1">
              <a:rPr lang="en-US" smtClean="0"/>
              <a:t>8/22/2021</a:t>
            </a:fld>
            <a:endParaRPr lang="en-US" dirty="0"/>
          </a:p>
        </p:txBody>
      </p:sp>
      <p:sp>
        <p:nvSpPr>
          <p:cNvPr id="6" name="Footer Placeholder 4"/>
          <p:cNvSpPr>
            <a:spLocks noGrp="1"/>
          </p:cNvSpPr>
          <p:nvPr>
            <p:ph type="ftr" sz="quarter" idx="17"/>
          </p:nvPr>
        </p:nvSpPr>
        <p:spPr>
          <a:xfrm>
            <a:off x="2040802" y="6504214"/>
            <a:ext cx="8349492" cy="250031"/>
          </a:xfrm>
        </p:spPr>
        <p:txBody>
          <a:bodyPr/>
          <a:lstStyle>
            <a:lvl1pPr>
              <a:defRPr sz="1200" dirty="0" smtClean="0"/>
            </a:lvl1pPr>
          </a:lstStyle>
          <a:p>
            <a:pPr>
              <a:defRPr/>
            </a:pPr>
            <a:r>
              <a:rPr lang="en-US" dirty="0"/>
              <a:t>Fermilab | High-intensity low energy muon beamline at MTA</a:t>
            </a:r>
            <a:endParaRPr lang="en-US" b="1" dirty="0"/>
          </a:p>
        </p:txBody>
      </p:sp>
      <p:sp>
        <p:nvSpPr>
          <p:cNvPr id="7" name="Slide Number Placeholder 5"/>
          <p:cNvSpPr>
            <a:spLocks noGrp="1"/>
          </p:cNvSpPr>
          <p:nvPr>
            <p:ph type="sldNum" sz="quarter" idx="18"/>
          </p:nvPr>
        </p:nvSpPr>
        <p:spPr/>
        <p:txBody>
          <a:bodyPr/>
          <a:lstStyle>
            <a:lvl1pPr>
              <a:defRPr sz="1200" smtClean="0"/>
            </a:lvl1pPr>
          </a:lstStyle>
          <a:p>
            <a:pPr>
              <a:defRPr/>
            </a:pPr>
            <a:fld id="{979A04A2-726F-2143-A443-7788AF27176E}" type="slidenum">
              <a:rPr lang="en-US"/>
              <a:pPr>
                <a:defRPr/>
              </a:pPr>
              <a:t>‹#›</a:t>
            </a:fld>
            <a:endParaRPr lang="en-US" dirty="0"/>
          </a:p>
        </p:txBody>
      </p:sp>
      <p:sp>
        <p:nvSpPr>
          <p:cNvPr id="12" name="Title 1"/>
          <p:cNvSpPr>
            <a:spLocks noGrp="1"/>
          </p:cNvSpPr>
          <p:nvPr>
            <p:ph type="title"/>
          </p:nvPr>
        </p:nvSpPr>
        <p:spPr>
          <a:xfrm>
            <a:off x="304800" y="254027"/>
            <a:ext cx="115824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Tree>
    <p:extLst>
      <p:ext uri="{BB962C8B-B14F-4D97-AF65-F5344CB8AC3E}">
        <p14:creationId xmlns:p14="http://schemas.microsoft.com/office/powerpoint/2010/main" val="25690786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ogo Bottom: Picture &amp; Caption">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298764" y="971551"/>
            <a:ext cx="11582400" cy="3726717"/>
          </a:xfrm>
          <a:prstGeom prst="rect">
            <a:avLst/>
          </a:prstGeom>
        </p:spPr>
        <p:txBody>
          <a:bodyPr lIns="0" tIns="0" rIns="0" bIns="0" rtlCol="0">
            <a:normAutofit/>
          </a:bodyPr>
          <a:lstStyle>
            <a:lvl1pPr marL="0" indent="0">
              <a:buNone/>
              <a:defRPr sz="1600">
                <a:solidFill>
                  <a:srgbClr val="50505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10" name="Text Placeholder 3"/>
          <p:cNvSpPr>
            <a:spLocks noGrp="1"/>
          </p:cNvSpPr>
          <p:nvPr>
            <p:ph type="body" sz="half" idx="2"/>
          </p:nvPr>
        </p:nvSpPr>
        <p:spPr>
          <a:xfrm>
            <a:off x="298764" y="4943006"/>
            <a:ext cx="11582400" cy="1091259"/>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3"/>
          <p:cNvSpPr>
            <a:spLocks noGrp="1"/>
          </p:cNvSpPr>
          <p:nvPr>
            <p:ph type="dt" sz="half" idx="14"/>
          </p:nvPr>
        </p:nvSpPr>
        <p:spPr>
          <a:xfrm>
            <a:off x="982436" y="6504213"/>
            <a:ext cx="900491"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fld id="{2605F514-C907-F94E-BA5A-616017D93653}" type="datetime1">
              <a:rPr lang="en-US" smtClean="0"/>
              <a:t>8/22/2021</a:t>
            </a:fld>
            <a:endParaRPr lang="en-US" dirty="0"/>
          </a:p>
        </p:txBody>
      </p:sp>
      <p:sp>
        <p:nvSpPr>
          <p:cNvPr id="9" name="Footer Placeholder 4"/>
          <p:cNvSpPr>
            <a:spLocks noGrp="1"/>
          </p:cNvSpPr>
          <p:nvPr>
            <p:ph type="ftr" sz="quarter" idx="3"/>
          </p:nvPr>
        </p:nvSpPr>
        <p:spPr>
          <a:xfrm>
            <a:off x="2040804" y="6504214"/>
            <a:ext cx="8335944"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dirty="0"/>
              <a:t>Fermilab | High-intensity low energy muon beamline at MTA</a:t>
            </a:r>
            <a:endParaRPr lang="en-US" b="1" dirty="0"/>
          </a:p>
        </p:txBody>
      </p:sp>
      <p:sp>
        <p:nvSpPr>
          <p:cNvPr id="11" name="Slide Number Placeholder 5"/>
          <p:cNvSpPr>
            <a:spLocks noGrp="1"/>
          </p:cNvSpPr>
          <p:nvPr>
            <p:ph type="sldNum" sz="quarter" idx="4"/>
          </p:nvPr>
        </p:nvSpPr>
        <p:spPr>
          <a:xfrm>
            <a:off x="296333" y="6504214"/>
            <a:ext cx="552451"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12" name="Title 1"/>
          <p:cNvSpPr>
            <a:spLocks noGrp="1"/>
          </p:cNvSpPr>
          <p:nvPr>
            <p:ph type="title"/>
          </p:nvPr>
        </p:nvSpPr>
        <p:spPr>
          <a:xfrm>
            <a:off x="304800" y="251753"/>
            <a:ext cx="115824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Tree>
    <p:extLst>
      <p:ext uri="{BB962C8B-B14F-4D97-AF65-F5344CB8AC3E}">
        <p14:creationId xmlns:p14="http://schemas.microsoft.com/office/powerpoint/2010/main" val="13257475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icture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982436" y="6504213"/>
            <a:ext cx="900491" cy="241300"/>
          </a:xfrm>
        </p:spPr>
        <p:txBody>
          <a:bodyPr/>
          <a:lstStyle/>
          <a:p>
            <a:pPr>
              <a:defRPr/>
            </a:pPr>
            <a:fld id="{296188DA-63AD-954F-B9F2-0ED3938A975E}" type="datetime1">
              <a:rPr lang="en-US" smtClean="0"/>
              <a:t>8/22/2021</a:t>
            </a:fld>
            <a:endParaRPr lang="en-US" dirty="0"/>
          </a:p>
        </p:txBody>
      </p:sp>
      <p:sp>
        <p:nvSpPr>
          <p:cNvPr id="4" name="Footer Placeholder 3"/>
          <p:cNvSpPr>
            <a:spLocks noGrp="1"/>
          </p:cNvSpPr>
          <p:nvPr>
            <p:ph type="ftr" sz="quarter" idx="11"/>
          </p:nvPr>
        </p:nvSpPr>
        <p:spPr>
          <a:xfrm>
            <a:off x="2040803" y="6504214"/>
            <a:ext cx="8347199" cy="242873"/>
          </a:xfrm>
        </p:spPr>
        <p:txBody>
          <a:bodyPr/>
          <a:lstStyle/>
          <a:p>
            <a:pPr>
              <a:defRPr/>
            </a:pPr>
            <a:r>
              <a:rPr lang="en-US" dirty="0"/>
              <a:t>Fermilab | High-intensity low energy muon beamline at MTA</a:t>
            </a:r>
            <a:endParaRPr lang="en-US" b="1" dirty="0"/>
          </a:p>
        </p:txBody>
      </p:sp>
      <p:sp>
        <p:nvSpPr>
          <p:cNvPr id="5" name="Slide Number Placeholder 4"/>
          <p:cNvSpPr>
            <a:spLocks noGrp="1"/>
          </p:cNvSpPr>
          <p:nvPr>
            <p:ph type="sldNum" sz="quarter" idx="12"/>
          </p:nvPr>
        </p:nvSpPr>
        <p:spPr/>
        <p:txBody>
          <a:bodyPr/>
          <a:lstStyle/>
          <a:p>
            <a:pPr>
              <a:defRPr/>
            </a:pPr>
            <a:fld id="{148C009B-CB69-E04A-B9B3-34B26D69E9CF}" type="slidenum">
              <a:rPr lang="en-US" smtClean="0"/>
              <a:pPr>
                <a:defRPr/>
              </a:pPr>
              <a:t>‹#›</a:t>
            </a:fld>
            <a:endParaRPr lang="en-US" dirty="0"/>
          </a:p>
        </p:txBody>
      </p:sp>
      <p:sp>
        <p:nvSpPr>
          <p:cNvPr id="7" name="Picture Placeholder 6"/>
          <p:cNvSpPr>
            <a:spLocks noGrp="1"/>
          </p:cNvSpPr>
          <p:nvPr>
            <p:ph type="pic" sz="quarter" idx="13"/>
          </p:nvPr>
        </p:nvSpPr>
        <p:spPr>
          <a:xfrm>
            <a:off x="296333" y="254001"/>
            <a:ext cx="11567584" cy="5802923"/>
          </a:xfrm>
          <a:prstGeom prst="rect">
            <a:avLst/>
          </a:prstGeom>
        </p:spPr>
        <p:txBody>
          <a:bodyPr vert="horz"/>
          <a:lstStyle>
            <a:lvl1pPr>
              <a:defRPr>
                <a:solidFill>
                  <a:srgbClr val="505050"/>
                </a:solidFill>
              </a:defRPr>
            </a:lvl1pPr>
          </a:lstStyle>
          <a:p>
            <a:r>
              <a:rPr lang="en-US"/>
              <a:t>Click icon to add picture</a:t>
            </a:r>
          </a:p>
        </p:txBody>
      </p:sp>
    </p:spTree>
    <p:extLst>
      <p:ext uri="{BB962C8B-B14F-4D97-AF65-F5344CB8AC3E}">
        <p14:creationId xmlns:p14="http://schemas.microsoft.com/office/powerpoint/2010/main" val="23873991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ogo Bottom: Extra Logo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fld id="{3B224EC5-C185-8741-8589-50F9F1DA6C43}" type="datetime1">
              <a:rPr lang="en-US" smtClean="0"/>
              <a:t>8/22/2021</a:t>
            </a:fld>
            <a:endParaRPr lang="en-US" dirty="0"/>
          </a:p>
        </p:txBody>
      </p:sp>
      <p:sp>
        <p:nvSpPr>
          <p:cNvPr id="4" name="Footer Placeholder 3"/>
          <p:cNvSpPr>
            <a:spLocks noGrp="1"/>
          </p:cNvSpPr>
          <p:nvPr>
            <p:ph type="ftr" sz="quarter" idx="11"/>
          </p:nvPr>
        </p:nvSpPr>
        <p:spPr>
          <a:xfrm>
            <a:off x="2040804" y="6504214"/>
            <a:ext cx="8363037" cy="242873"/>
          </a:xfrm>
        </p:spPr>
        <p:txBody>
          <a:bodyPr/>
          <a:lstStyle/>
          <a:p>
            <a:pPr>
              <a:defRPr/>
            </a:pPr>
            <a:r>
              <a:rPr lang="en-US" dirty="0"/>
              <a:t>Fermilab | High-intensity low energy muon beamline at MTA</a:t>
            </a:r>
            <a:endParaRPr lang="en-US" b="1" dirty="0"/>
          </a:p>
        </p:txBody>
      </p:sp>
      <p:sp>
        <p:nvSpPr>
          <p:cNvPr id="5" name="Slide Number Placeholder 4"/>
          <p:cNvSpPr>
            <a:spLocks noGrp="1"/>
          </p:cNvSpPr>
          <p:nvPr>
            <p:ph type="sldNum" sz="quarter" idx="12"/>
          </p:nvPr>
        </p:nvSpPr>
        <p:spPr/>
        <p:txBody>
          <a:bodyPr/>
          <a:lstStyle/>
          <a:p>
            <a:pPr>
              <a:defRPr/>
            </a:pPr>
            <a:fld id="{148C009B-CB69-E04A-B9B3-34B26D69E9CF}" type="slidenum">
              <a:rPr lang="en-US" smtClean="0"/>
              <a:pPr>
                <a:defRPr/>
              </a:pPr>
              <a:t>‹#›</a:t>
            </a:fld>
            <a:endParaRPr lang="en-US" dirty="0"/>
          </a:p>
        </p:txBody>
      </p:sp>
      <p:sp>
        <p:nvSpPr>
          <p:cNvPr id="11" name="Title 1"/>
          <p:cNvSpPr>
            <a:spLocks noGrp="1"/>
          </p:cNvSpPr>
          <p:nvPr>
            <p:ph type="title"/>
          </p:nvPr>
        </p:nvSpPr>
        <p:spPr>
          <a:xfrm>
            <a:off x="304800" y="251753"/>
            <a:ext cx="115824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
        <p:nvSpPr>
          <p:cNvPr id="24" name="Picture Placeholder 14"/>
          <p:cNvSpPr>
            <a:spLocks noGrp="1"/>
          </p:cNvSpPr>
          <p:nvPr>
            <p:ph type="pic" sz="quarter" idx="19"/>
          </p:nvPr>
        </p:nvSpPr>
        <p:spPr>
          <a:xfrm>
            <a:off x="274259" y="2715561"/>
            <a:ext cx="21336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25" name="Picture Placeholder 14"/>
          <p:cNvSpPr>
            <a:spLocks noGrp="1"/>
          </p:cNvSpPr>
          <p:nvPr>
            <p:ph type="pic" sz="quarter" idx="20"/>
          </p:nvPr>
        </p:nvSpPr>
        <p:spPr>
          <a:xfrm>
            <a:off x="2639233" y="2715561"/>
            <a:ext cx="21336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26" name="Picture Placeholder 14"/>
          <p:cNvSpPr>
            <a:spLocks noGrp="1"/>
          </p:cNvSpPr>
          <p:nvPr>
            <p:ph type="pic" sz="quarter" idx="21"/>
          </p:nvPr>
        </p:nvSpPr>
        <p:spPr>
          <a:xfrm>
            <a:off x="5004273" y="2715561"/>
            <a:ext cx="21336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27" name="Picture Placeholder 14"/>
          <p:cNvSpPr>
            <a:spLocks noGrp="1"/>
          </p:cNvSpPr>
          <p:nvPr>
            <p:ph type="pic" sz="quarter" idx="22"/>
          </p:nvPr>
        </p:nvSpPr>
        <p:spPr>
          <a:xfrm>
            <a:off x="7379275" y="2715561"/>
            <a:ext cx="21336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28" name="Picture Placeholder 14"/>
          <p:cNvSpPr>
            <a:spLocks noGrp="1"/>
          </p:cNvSpPr>
          <p:nvPr>
            <p:ph type="pic" sz="quarter" idx="23"/>
          </p:nvPr>
        </p:nvSpPr>
        <p:spPr>
          <a:xfrm>
            <a:off x="9734353" y="2715561"/>
            <a:ext cx="21336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29" name="Picture Placeholder 14"/>
          <p:cNvSpPr>
            <a:spLocks noGrp="1"/>
          </p:cNvSpPr>
          <p:nvPr>
            <p:ph type="pic" sz="quarter" idx="14"/>
          </p:nvPr>
        </p:nvSpPr>
        <p:spPr>
          <a:xfrm>
            <a:off x="274259" y="972176"/>
            <a:ext cx="21336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0" name="Picture Placeholder 14"/>
          <p:cNvSpPr>
            <a:spLocks noGrp="1"/>
          </p:cNvSpPr>
          <p:nvPr>
            <p:ph type="pic" sz="quarter" idx="15"/>
          </p:nvPr>
        </p:nvSpPr>
        <p:spPr>
          <a:xfrm>
            <a:off x="2639233" y="972176"/>
            <a:ext cx="21336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1" name="Picture Placeholder 14"/>
          <p:cNvSpPr>
            <a:spLocks noGrp="1"/>
          </p:cNvSpPr>
          <p:nvPr>
            <p:ph type="pic" sz="quarter" idx="16"/>
          </p:nvPr>
        </p:nvSpPr>
        <p:spPr>
          <a:xfrm>
            <a:off x="5004273" y="972176"/>
            <a:ext cx="21336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2" name="Picture Placeholder 14"/>
          <p:cNvSpPr>
            <a:spLocks noGrp="1"/>
          </p:cNvSpPr>
          <p:nvPr>
            <p:ph type="pic" sz="quarter" idx="17"/>
          </p:nvPr>
        </p:nvSpPr>
        <p:spPr>
          <a:xfrm>
            <a:off x="7379275" y="972176"/>
            <a:ext cx="21336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3" name="Picture Placeholder 14"/>
          <p:cNvSpPr>
            <a:spLocks noGrp="1"/>
          </p:cNvSpPr>
          <p:nvPr>
            <p:ph type="pic" sz="quarter" idx="18"/>
          </p:nvPr>
        </p:nvSpPr>
        <p:spPr>
          <a:xfrm>
            <a:off x="9734353" y="972176"/>
            <a:ext cx="21336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4" name="Picture Placeholder 14"/>
          <p:cNvSpPr>
            <a:spLocks noGrp="1"/>
          </p:cNvSpPr>
          <p:nvPr>
            <p:ph type="pic" sz="quarter" idx="24"/>
          </p:nvPr>
        </p:nvSpPr>
        <p:spPr>
          <a:xfrm>
            <a:off x="274259" y="4448801"/>
            <a:ext cx="21336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5" name="Picture Placeholder 14"/>
          <p:cNvSpPr>
            <a:spLocks noGrp="1"/>
          </p:cNvSpPr>
          <p:nvPr>
            <p:ph type="pic" sz="quarter" idx="25"/>
          </p:nvPr>
        </p:nvSpPr>
        <p:spPr>
          <a:xfrm>
            <a:off x="2639233" y="4448801"/>
            <a:ext cx="21336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6" name="Picture Placeholder 14"/>
          <p:cNvSpPr>
            <a:spLocks noGrp="1"/>
          </p:cNvSpPr>
          <p:nvPr>
            <p:ph type="pic" sz="quarter" idx="26"/>
          </p:nvPr>
        </p:nvSpPr>
        <p:spPr>
          <a:xfrm>
            <a:off x="5004273" y="4448801"/>
            <a:ext cx="21336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7" name="Picture Placeholder 14"/>
          <p:cNvSpPr>
            <a:spLocks noGrp="1"/>
          </p:cNvSpPr>
          <p:nvPr>
            <p:ph type="pic" sz="quarter" idx="27"/>
          </p:nvPr>
        </p:nvSpPr>
        <p:spPr>
          <a:xfrm>
            <a:off x="7379275" y="4448801"/>
            <a:ext cx="21336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8" name="Picture Placeholder 14"/>
          <p:cNvSpPr>
            <a:spLocks noGrp="1"/>
          </p:cNvSpPr>
          <p:nvPr>
            <p:ph type="pic" sz="quarter" idx="28"/>
          </p:nvPr>
        </p:nvSpPr>
        <p:spPr>
          <a:xfrm>
            <a:off x="9734353" y="4448801"/>
            <a:ext cx="21336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Tree>
    <p:extLst>
      <p:ext uri="{BB962C8B-B14F-4D97-AF65-F5344CB8AC3E}">
        <p14:creationId xmlns:p14="http://schemas.microsoft.com/office/powerpoint/2010/main" val="9142494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ogo Bottom: Title &amp; Content">
    <p:spTree>
      <p:nvGrpSpPr>
        <p:cNvPr id="1" name=""/>
        <p:cNvGrpSpPr/>
        <p:nvPr/>
      </p:nvGrpSpPr>
      <p:grpSpPr>
        <a:xfrm>
          <a:off x="0" y="0"/>
          <a:ext cx="0" cy="0"/>
          <a:chOff x="0" y="0"/>
          <a:chExt cx="0" cy="0"/>
        </a:xfrm>
      </p:grpSpPr>
      <p:sp>
        <p:nvSpPr>
          <p:cNvPr id="7" name="Content Placeholder 2"/>
          <p:cNvSpPr>
            <a:spLocks noGrp="1"/>
          </p:cNvSpPr>
          <p:nvPr>
            <p:ph idx="1"/>
          </p:nvPr>
        </p:nvSpPr>
        <p:spPr>
          <a:xfrm>
            <a:off x="304801" y="971551"/>
            <a:ext cx="11563351" cy="5059363"/>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itle 1"/>
          <p:cNvSpPr>
            <a:spLocks noGrp="1"/>
          </p:cNvSpPr>
          <p:nvPr>
            <p:ph type="title"/>
          </p:nvPr>
        </p:nvSpPr>
        <p:spPr>
          <a:xfrm>
            <a:off x="304800" y="251753"/>
            <a:ext cx="11582400" cy="427877"/>
          </a:xfrm>
          <a:prstGeom prst="rect">
            <a:avLst/>
          </a:prstGeom>
        </p:spPr>
        <p:txBody>
          <a:bodyPr lIns="0" tIns="0" rIns="0" bIns="0" anchor="b" anchorCtr="0"/>
          <a:lstStyle>
            <a:lvl1pPr>
              <a:defRPr sz="2800">
                <a:solidFill>
                  <a:srgbClr val="004C97"/>
                </a:solidFill>
              </a:defRPr>
            </a:lvl1pPr>
          </a:lstStyle>
          <a:p>
            <a:r>
              <a:rPr lang="en-US" dirty="0"/>
              <a:t>Click to edit Master title style</a:t>
            </a:r>
          </a:p>
        </p:txBody>
      </p:sp>
      <p:sp>
        <p:nvSpPr>
          <p:cNvPr id="13" name="Date Placeholder 12">
            <a:extLst>
              <a:ext uri="{FF2B5EF4-FFF2-40B4-BE49-F238E27FC236}">
                <a16:creationId xmlns:a16="http://schemas.microsoft.com/office/drawing/2014/main" id="{0FB7BFFF-24AE-0346-9027-501FA322159E}"/>
              </a:ext>
            </a:extLst>
          </p:cNvPr>
          <p:cNvSpPr>
            <a:spLocks noGrp="1"/>
          </p:cNvSpPr>
          <p:nvPr>
            <p:ph type="dt" sz="half" idx="10"/>
          </p:nvPr>
        </p:nvSpPr>
        <p:spPr/>
        <p:txBody>
          <a:bodyPr/>
          <a:lstStyle/>
          <a:p>
            <a:pPr>
              <a:defRPr/>
            </a:pPr>
            <a:fld id="{68548908-A368-004D-A632-294C0E31F449}" type="datetime1">
              <a:rPr lang="en-US" smtClean="0"/>
              <a:t>8/22/2021</a:t>
            </a:fld>
            <a:endParaRPr lang="en-US" dirty="0"/>
          </a:p>
        </p:txBody>
      </p:sp>
      <p:sp>
        <p:nvSpPr>
          <p:cNvPr id="16" name="Footer Placeholder 15">
            <a:extLst>
              <a:ext uri="{FF2B5EF4-FFF2-40B4-BE49-F238E27FC236}">
                <a16:creationId xmlns:a16="http://schemas.microsoft.com/office/drawing/2014/main" id="{DB151F9A-85FC-8F46-B5EE-0DD6B88FF03F}"/>
              </a:ext>
            </a:extLst>
          </p:cNvPr>
          <p:cNvSpPr>
            <a:spLocks noGrp="1"/>
          </p:cNvSpPr>
          <p:nvPr>
            <p:ph type="ftr" sz="quarter" idx="11"/>
          </p:nvPr>
        </p:nvSpPr>
        <p:spPr/>
        <p:txBody>
          <a:bodyPr/>
          <a:lstStyle/>
          <a:p>
            <a:pPr>
              <a:defRPr/>
            </a:pPr>
            <a:r>
              <a:rPr lang="en-US" dirty="0"/>
              <a:t>Fermilab | High-intensity low energy muon beamline at MTA</a:t>
            </a:r>
            <a:endParaRPr lang="en-US" b="1" dirty="0"/>
          </a:p>
        </p:txBody>
      </p:sp>
      <p:sp>
        <p:nvSpPr>
          <p:cNvPr id="18" name="Slide Number Placeholder 17">
            <a:extLst>
              <a:ext uri="{FF2B5EF4-FFF2-40B4-BE49-F238E27FC236}">
                <a16:creationId xmlns:a16="http://schemas.microsoft.com/office/drawing/2014/main" id="{542E6E33-FDCD-A049-876E-55A14F9E5B8C}"/>
              </a:ext>
            </a:extLst>
          </p:cNvPr>
          <p:cNvSpPr>
            <a:spLocks noGrp="1"/>
          </p:cNvSpPr>
          <p:nvPr>
            <p:ph type="sldNum" sz="quarter" idx="12"/>
          </p:nvPr>
        </p:nvSpPr>
        <p:spPr/>
        <p:txBody>
          <a:bodyPr/>
          <a:lstStyle/>
          <a:p>
            <a:pPr>
              <a:defRPr/>
            </a:pPr>
            <a:fld id="{148C009B-CB69-E04A-B9B3-34B26D69E9CF}" type="slidenum">
              <a:rPr lang="en-US" smtClean="0"/>
              <a:pPr>
                <a:defRPr/>
              </a:pPr>
              <a:t>‹#›</a:t>
            </a:fld>
            <a:endParaRPr lang="en-US" dirty="0"/>
          </a:p>
        </p:txBody>
      </p:sp>
    </p:spTree>
    <p:extLst>
      <p:ext uri="{BB962C8B-B14F-4D97-AF65-F5344CB8AC3E}">
        <p14:creationId xmlns:p14="http://schemas.microsoft.com/office/powerpoint/2010/main" val="34392269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ogo Bottom: Comparison">
    <p:spTree>
      <p:nvGrpSpPr>
        <p:cNvPr id="1" name=""/>
        <p:cNvGrpSpPr/>
        <p:nvPr/>
      </p:nvGrpSpPr>
      <p:grpSpPr>
        <a:xfrm>
          <a:off x="0" y="0"/>
          <a:ext cx="0" cy="0"/>
          <a:chOff x="0" y="0"/>
          <a:chExt cx="0" cy="0"/>
        </a:xfrm>
      </p:grpSpPr>
      <p:sp>
        <p:nvSpPr>
          <p:cNvPr id="7" name="Content Placeholder 2"/>
          <p:cNvSpPr>
            <a:spLocks noGrp="1"/>
          </p:cNvSpPr>
          <p:nvPr>
            <p:ph sz="half" idx="13"/>
          </p:nvPr>
        </p:nvSpPr>
        <p:spPr>
          <a:xfrm>
            <a:off x="304801" y="971550"/>
            <a:ext cx="5608320" cy="3633788"/>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2"/>
          <p:cNvSpPr>
            <a:spLocks noGrp="1"/>
          </p:cNvSpPr>
          <p:nvPr>
            <p:ph sz="half" idx="15"/>
          </p:nvPr>
        </p:nvSpPr>
        <p:spPr>
          <a:xfrm>
            <a:off x="6256603" y="971550"/>
            <a:ext cx="5620511" cy="3633788"/>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3"/>
          <p:cNvSpPr>
            <a:spLocks noGrp="1"/>
          </p:cNvSpPr>
          <p:nvPr>
            <p:ph type="body" sz="half" idx="16"/>
          </p:nvPr>
        </p:nvSpPr>
        <p:spPr>
          <a:xfrm>
            <a:off x="305820" y="4765101"/>
            <a:ext cx="5607301" cy="1265812"/>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19"/>
          </p:nvPr>
        </p:nvSpPr>
        <p:spPr>
          <a:xfrm>
            <a:off x="6256601" y="4765101"/>
            <a:ext cx="5608319" cy="1265812"/>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Date Placeholder 3"/>
          <p:cNvSpPr>
            <a:spLocks noGrp="1"/>
          </p:cNvSpPr>
          <p:nvPr>
            <p:ph type="dt" sz="half" idx="2"/>
          </p:nvPr>
        </p:nvSpPr>
        <p:spPr>
          <a:xfrm>
            <a:off x="982436" y="6504213"/>
            <a:ext cx="900491"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fld id="{A64C81B0-7652-C942-B5CD-F976EC6E8C35}" type="datetime1">
              <a:rPr lang="en-US" smtClean="0"/>
              <a:t>8/22/2021</a:t>
            </a:fld>
            <a:endParaRPr lang="en-US" dirty="0"/>
          </a:p>
        </p:txBody>
      </p:sp>
      <p:sp>
        <p:nvSpPr>
          <p:cNvPr id="12" name="Footer Placeholder 4"/>
          <p:cNvSpPr>
            <a:spLocks noGrp="1"/>
          </p:cNvSpPr>
          <p:nvPr>
            <p:ph type="ftr" sz="quarter" idx="3"/>
          </p:nvPr>
        </p:nvSpPr>
        <p:spPr>
          <a:xfrm>
            <a:off x="2040803" y="6504214"/>
            <a:ext cx="8349491"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dirty="0"/>
              <a:t>Fermilab | High-intensity low energy muon beamline at MTA</a:t>
            </a:r>
            <a:endParaRPr lang="en-US" b="1" dirty="0"/>
          </a:p>
        </p:txBody>
      </p:sp>
      <p:sp>
        <p:nvSpPr>
          <p:cNvPr id="13" name="Slide Number Placeholder 5"/>
          <p:cNvSpPr>
            <a:spLocks noGrp="1"/>
          </p:cNvSpPr>
          <p:nvPr>
            <p:ph type="sldNum" sz="quarter" idx="4"/>
          </p:nvPr>
        </p:nvSpPr>
        <p:spPr>
          <a:xfrm>
            <a:off x="296333" y="6504214"/>
            <a:ext cx="552451"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14" name="Title 1"/>
          <p:cNvSpPr>
            <a:spLocks noGrp="1"/>
          </p:cNvSpPr>
          <p:nvPr>
            <p:ph type="title"/>
          </p:nvPr>
        </p:nvSpPr>
        <p:spPr>
          <a:xfrm>
            <a:off x="304800" y="251753"/>
            <a:ext cx="115824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Tree>
    <p:extLst>
      <p:ext uri="{BB962C8B-B14F-4D97-AF65-F5344CB8AC3E}">
        <p14:creationId xmlns:p14="http://schemas.microsoft.com/office/powerpoint/2010/main" val="41395800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ogo Bottom: Content &amp;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304800" y="958849"/>
            <a:ext cx="4037192" cy="5022676"/>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Content Placeholder 2"/>
          <p:cNvSpPr>
            <a:spLocks noGrp="1"/>
          </p:cNvSpPr>
          <p:nvPr>
            <p:ph sz="half" idx="15"/>
          </p:nvPr>
        </p:nvSpPr>
        <p:spPr>
          <a:xfrm>
            <a:off x="4723617" y="958851"/>
            <a:ext cx="7130140" cy="5022675"/>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6"/>
          </p:nvPr>
        </p:nvSpPr>
        <p:spPr>
          <a:xfrm>
            <a:off x="982436" y="6504213"/>
            <a:ext cx="900491" cy="241300"/>
          </a:xfrm>
        </p:spPr>
        <p:txBody>
          <a:bodyPr/>
          <a:lstStyle>
            <a:lvl1pPr>
              <a:defRPr sz="1200" smtClean="0"/>
            </a:lvl1pPr>
          </a:lstStyle>
          <a:p>
            <a:pPr>
              <a:defRPr/>
            </a:pPr>
            <a:fld id="{FB9952B5-ED24-D145-9A93-85B85AA7DF11}" type="datetime1">
              <a:rPr lang="en-US" smtClean="0"/>
              <a:t>8/22/2021</a:t>
            </a:fld>
            <a:endParaRPr lang="en-US" dirty="0"/>
          </a:p>
        </p:txBody>
      </p:sp>
      <p:sp>
        <p:nvSpPr>
          <p:cNvPr id="6" name="Footer Placeholder 4"/>
          <p:cNvSpPr>
            <a:spLocks noGrp="1"/>
          </p:cNvSpPr>
          <p:nvPr>
            <p:ph type="ftr" sz="quarter" idx="17"/>
          </p:nvPr>
        </p:nvSpPr>
        <p:spPr>
          <a:xfrm>
            <a:off x="2040802" y="6504214"/>
            <a:ext cx="8349492" cy="250031"/>
          </a:xfrm>
        </p:spPr>
        <p:txBody>
          <a:bodyPr/>
          <a:lstStyle>
            <a:lvl1pPr>
              <a:defRPr sz="1200" dirty="0" smtClean="0"/>
            </a:lvl1pPr>
          </a:lstStyle>
          <a:p>
            <a:pPr>
              <a:defRPr/>
            </a:pPr>
            <a:r>
              <a:rPr lang="en-US" dirty="0"/>
              <a:t>Fermilab | High-intensity low energy muon beamline at MTA</a:t>
            </a:r>
            <a:endParaRPr lang="en-US" b="1" dirty="0"/>
          </a:p>
        </p:txBody>
      </p:sp>
      <p:sp>
        <p:nvSpPr>
          <p:cNvPr id="7" name="Slide Number Placeholder 5"/>
          <p:cNvSpPr>
            <a:spLocks noGrp="1"/>
          </p:cNvSpPr>
          <p:nvPr>
            <p:ph type="sldNum" sz="quarter" idx="18"/>
          </p:nvPr>
        </p:nvSpPr>
        <p:spPr/>
        <p:txBody>
          <a:bodyPr/>
          <a:lstStyle>
            <a:lvl1pPr>
              <a:defRPr sz="1200" smtClean="0"/>
            </a:lvl1pPr>
          </a:lstStyle>
          <a:p>
            <a:pPr>
              <a:defRPr/>
            </a:pPr>
            <a:fld id="{979A04A2-726F-2143-A443-7788AF27176E}" type="slidenum">
              <a:rPr lang="en-US"/>
              <a:pPr>
                <a:defRPr/>
              </a:pPr>
              <a:t>‹#›</a:t>
            </a:fld>
            <a:endParaRPr lang="en-US" dirty="0"/>
          </a:p>
        </p:txBody>
      </p:sp>
      <p:sp>
        <p:nvSpPr>
          <p:cNvPr id="12" name="Title 1"/>
          <p:cNvSpPr>
            <a:spLocks noGrp="1"/>
          </p:cNvSpPr>
          <p:nvPr>
            <p:ph type="title"/>
          </p:nvPr>
        </p:nvSpPr>
        <p:spPr>
          <a:xfrm>
            <a:off x="304800" y="254027"/>
            <a:ext cx="115824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Tree>
    <p:extLst>
      <p:ext uri="{BB962C8B-B14F-4D97-AF65-F5344CB8AC3E}">
        <p14:creationId xmlns:p14="http://schemas.microsoft.com/office/powerpoint/2010/main" val="20118363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ogo Bottom: Picture &amp; Caption">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298764" y="971551"/>
            <a:ext cx="11582400" cy="3726717"/>
          </a:xfrm>
          <a:prstGeom prst="rect">
            <a:avLst/>
          </a:prstGeom>
        </p:spPr>
        <p:txBody>
          <a:bodyPr lIns="0" tIns="0" rIns="0" bIns="0" rtlCol="0">
            <a:normAutofit/>
          </a:bodyPr>
          <a:lstStyle>
            <a:lvl1pPr marL="0" indent="0">
              <a:buNone/>
              <a:defRPr sz="1600">
                <a:solidFill>
                  <a:srgbClr val="50505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10" name="Text Placeholder 3"/>
          <p:cNvSpPr>
            <a:spLocks noGrp="1"/>
          </p:cNvSpPr>
          <p:nvPr>
            <p:ph type="body" sz="half" idx="2"/>
          </p:nvPr>
        </p:nvSpPr>
        <p:spPr>
          <a:xfrm>
            <a:off x="298764" y="4943006"/>
            <a:ext cx="11582400" cy="1091259"/>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3"/>
          <p:cNvSpPr>
            <a:spLocks noGrp="1"/>
          </p:cNvSpPr>
          <p:nvPr>
            <p:ph type="dt" sz="half" idx="14"/>
          </p:nvPr>
        </p:nvSpPr>
        <p:spPr>
          <a:xfrm>
            <a:off x="982436" y="6504213"/>
            <a:ext cx="900491"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fld id="{42412A02-2C4B-F140-BAA0-F40825ADADA9}" type="datetime1">
              <a:rPr lang="en-US" smtClean="0"/>
              <a:t>8/22/2021</a:t>
            </a:fld>
            <a:endParaRPr lang="en-US" dirty="0"/>
          </a:p>
        </p:txBody>
      </p:sp>
      <p:sp>
        <p:nvSpPr>
          <p:cNvPr id="9" name="Footer Placeholder 4"/>
          <p:cNvSpPr>
            <a:spLocks noGrp="1"/>
          </p:cNvSpPr>
          <p:nvPr>
            <p:ph type="ftr" sz="quarter" idx="3"/>
          </p:nvPr>
        </p:nvSpPr>
        <p:spPr>
          <a:xfrm>
            <a:off x="2040804" y="6504214"/>
            <a:ext cx="8335944"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dirty="0"/>
              <a:t>Fermilab | High-intensity low energy muon beamline at MTA</a:t>
            </a:r>
            <a:endParaRPr lang="en-US" b="1" dirty="0"/>
          </a:p>
        </p:txBody>
      </p:sp>
      <p:sp>
        <p:nvSpPr>
          <p:cNvPr id="11" name="Slide Number Placeholder 5"/>
          <p:cNvSpPr>
            <a:spLocks noGrp="1"/>
          </p:cNvSpPr>
          <p:nvPr>
            <p:ph type="sldNum" sz="quarter" idx="4"/>
          </p:nvPr>
        </p:nvSpPr>
        <p:spPr>
          <a:xfrm>
            <a:off x="296333" y="6504214"/>
            <a:ext cx="552451"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12" name="Title 1"/>
          <p:cNvSpPr>
            <a:spLocks noGrp="1"/>
          </p:cNvSpPr>
          <p:nvPr>
            <p:ph type="title"/>
          </p:nvPr>
        </p:nvSpPr>
        <p:spPr>
          <a:xfrm>
            <a:off x="304800" y="251753"/>
            <a:ext cx="115824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Tree>
    <p:extLst>
      <p:ext uri="{BB962C8B-B14F-4D97-AF65-F5344CB8AC3E}">
        <p14:creationId xmlns:p14="http://schemas.microsoft.com/office/powerpoint/2010/main" val="28119153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icture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982436" y="6504213"/>
            <a:ext cx="900491" cy="241300"/>
          </a:xfrm>
        </p:spPr>
        <p:txBody>
          <a:bodyPr/>
          <a:lstStyle/>
          <a:p>
            <a:pPr>
              <a:defRPr/>
            </a:pPr>
            <a:fld id="{071A9907-447D-A049-8F44-0BC7A67D09C0}" type="datetime1">
              <a:rPr lang="en-US" smtClean="0"/>
              <a:t>8/22/2021</a:t>
            </a:fld>
            <a:endParaRPr lang="en-US" dirty="0"/>
          </a:p>
        </p:txBody>
      </p:sp>
      <p:sp>
        <p:nvSpPr>
          <p:cNvPr id="4" name="Footer Placeholder 3"/>
          <p:cNvSpPr>
            <a:spLocks noGrp="1"/>
          </p:cNvSpPr>
          <p:nvPr>
            <p:ph type="ftr" sz="quarter" idx="11"/>
          </p:nvPr>
        </p:nvSpPr>
        <p:spPr>
          <a:xfrm>
            <a:off x="2040803" y="6504214"/>
            <a:ext cx="8347199" cy="242873"/>
          </a:xfrm>
        </p:spPr>
        <p:txBody>
          <a:bodyPr/>
          <a:lstStyle/>
          <a:p>
            <a:pPr>
              <a:defRPr/>
            </a:pPr>
            <a:r>
              <a:rPr lang="en-US" dirty="0"/>
              <a:t>Fermilab | High-intensity low energy muon beamline at MTA</a:t>
            </a:r>
            <a:endParaRPr lang="en-US" b="1" dirty="0"/>
          </a:p>
        </p:txBody>
      </p:sp>
      <p:sp>
        <p:nvSpPr>
          <p:cNvPr id="5" name="Slide Number Placeholder 4"/>
          <p:cNvSpPr>
            <a:spLocks noGrp="1"/>
          </p:cNvSpPr>
          <p:nvPr>
            <p:ph type="sldNum" sz="quarter" idx="12"/>
          </p:nvPr>
        </p:nvSpPr>
        <p:spPr/>
        <p:txBody>
          <a:bodyPr/>
          <a:lstStyle/>
          <a:p>
            <a:pPr>
              <a:defRPr/>
            </a:pPr>
            <a:fld id="{148C009B-CB69-E04A-B9B3-34B26D69E9CF}" type="slidenum">
              <a:rPr lang="en-US" smtClean="0"/>
              <a:pPr>
                <a:defRPr/>
              </a:pPr>
              <a:t>‹#›</a:t>
            </a:fld>
            <a:endParaRPr lang="en-US" dirty="0"/>
          </a:p>
        </p:txBody>
      </p:sp>
      <p:sp>
        <p:nvSpPr>
          <p:cNvPr id="7" name="Picture Placeholder 6"/>
          <p:cNvSpPr>
            <a:spLocks noGrp="1"/>
          </p:cNvSpPr>
          <p:nvPr>
            <p:ph type="pic" sz="quarter" idx="13"/>
          </p:nvPr>
        </p:nvSpPr>
        <p:spPr>
          <a:xfrm>
            <a:off x="296333" y="254001"/>
            <a:ext cx="11567584" cy="5802923"/>
          </a:xfrm>
          <a:prstGeom prst="rect">
            <a:avLst/>
          </a:prstGeom>
        </p:spPr>
        <p:txBody>
          <a:bodyPr vert="horz"/>
          <a:lstStyle>
            <a:lvl1pPr>
              <a:defRPr>
                <a:solidFill>
                  <a:srgbClr val="505050"/>
                </a:solidFill>
              </a:defRPr>
            </a:lvl1pPr>
          </a:lstStyle>
          <a:p>
            <a:r>
              <a:rPr lang="en-US" dirty="0"/>
              <a:t>Click icon to add picture</a:t>
            </a:r>
          </a:p>
        </p:txBody>
      </p:sp>
    </p:spTree>
    <p:extLst>
      <p:ext uri="{BB962C8B-B14F-4D97-AF65-F5344CB8AC3E}">
        <p14:creationId xmlns:p14="http://schemas.microsoft.com/office/powerpoint/2010/main" val="28822215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ogo Bottom: Extra Logo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fld id="{CBB28473-2C34-5F43-A7B3-4C4A99BBFCC7}" type="datetime1">
              <a:rPr lang="en-US" smtClean="0"/>
              <a:t>8/22/2021</a:t>
            </a:fld>
            <a:endParaRPr lang="en-US" dirty="0"/>
          </a:p>
        </p:txBody>
      </p:sp>
      <p:sp>
        <p:nvSpPr>
          <p:cNvPr id="4" name="Footer Placeholder 3"/>
          <p:cNvSpPr>
            <a:spLocks noGrp="1"/>
          </p:cNvSpPr>
          <p:nvPr>
            <p:ph type="ftr" sz="quarter" idx="11"/>
          </p:nvPr>
        </p:nvSpPr>
        <p:spPr>
          <a:xfrm>
            <a:off x="2040804" y="6504214"/>
            <a:ext cx="8363037" cy="242873"/>
          </a:xfrm>
        </p:spPr>
        <p:txBody>
          <a:bodyPr/>
          <a:lstStyle/>
          <a:p>
            <a:pPr>
              <a:defRPr/>
            </a:pPr>
            <a:r>
              <a:rPr lang="en-US" dirty="0"/>
              <a:t>Fermilab | High-intensity low energy muon beamline at MTA</a:t>
            </a:r>
            <a:endParaRPr lang="en-US" b="1" dirty="0"/>
          </a:p>
        </p:txBody>
      </p:sp>
      <p:sp>
        <p:nvSpPr>
          <p:cNvPr id="5" name="Slide Number Placeholder 4"/>
          <p:cNvSpPr>
            <a:spLocks noGrp="1"/>
          </p:cNvSpPr>
          <p:nvPr>
            <p:ph type="sldNum" sz="quarter" idx="12"/>
          </p:nvPr>
        </p:nvSpPr>
        <p:spPr/>
        <p:txBody>
          <a:bodyPr/>
          <a:lstStyle/>
          <a:p>
            <a:pPr>
              <a:defRPr/>
            </a:pPr>
            <a:fld id="{148C009B-CB69-E04A-B9B3-34B26D69E9CF}" type="slidenum">
              <a:rPr lang="en-US" smtClean="0"/>
              <a:pPr>
                <a:defRPr/>
              </a:pPr>
              <a:t>‹#›</a:t>
            </a:fld>
            <a:endParaRPr lang="en-US" dirty="0"/>
          </a:p>
        </p:txBody>
      </p:sp>
      <p:sp>
        <p:nvSpPr>
          <p:cNvPr id="11" name="Title 1"/>
          <p:cNvSpPr>
            <a:spLocks noGrp="1"/>
          </p:cNvSpPr>
          <p:nvPr>
            <p:ph type="title"/>
          </p:nvPr>
        </p:nvSpPr>
        <p:spPr>
          <a:xfrm>
            <a:off x="304800" y="251753"/>
            <a:ext cx="115824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
        <p:nvSpPr>
          <p:cNvPr id="24" name="Picture Placeholder 14"/>
          <p:cNvSpPr>
            <a:spLocks noGrp="1"/>
          </p:cNvSpPr>
          <p:nvPr>
            <p:ph type="pic" sz="quarter" idx="19"/>
          </p:nvPr>
        </p:nvSpPr>
        <p:spPr>
          <a:xfrm>
            <a:off x="274259" y="2715561"/>
            <a:ext cx="21336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25" name="Picture Placeholder 14"/>
          <p:cNvSpPr>
            <a:spLocks noGrp="1"/>
          </p:cNvSpPr>
          <p:nvPr>
            <p:ph type="pic" sz="quarter" idx="20"/>
          </p:nvPr>
        </p:nvSpPr>
        <p:spPr>
          <a:xfrm>
            <a:off x="2639233" y="2715561"/>
            <a:ext cx="21336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26" name="Picture Placeholder 14"/>
          <p:cNvSpPr>
            <a:spLocks noGrp="1"/>
          </p:cNvSpPr>
          <p:nvPr>
            <p:ph type="pic" sz="quarter" idx="21"/>
          </p:nvPr>
        </p:nvSpPr>
        <p:spPr>
          <a:xfrm>
            <a:off x="5004273" y="2715561"/>
            <a:ext cx="21336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27" name="Picture Placeholder 14"/>
          <p:cNvSpPr>
            <a:spLocks noGrp="1"/>
          </p:cNvSpPr>
          <p:nvPr>
            <p:ph type="pic" sz="quarter" idx="22"/>
          </p:nvPr>
        </p:nvSpPr>
        <p:spPr>
          <a:xfrm>
            <a:off x="7379275" y="2715561"/>
            <a:ext cx="21336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28" name="Picture Placeholder 14"/>
          <p:cNvSpPr>
            <a:spLocks noGrp="1"/>
          </p:cNvSpPr>
          <p:nvPr>
            <p:ph type="pic" sz="quarter" idx="23"/>
          </p:nvPr>
        </p:nvSpPr>
        <p:spPr>
          <a:xfrm>
            <a:off x="9734353" y="2715561"/>
            <a:ext cx="21336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29" name="Picture Placeholder 14"/>
          <p:cNvSpPr>
            <a:spLocks noGrp="1"/>
          </p:cNvSpPr>
          <p:nvPr>
            <p:ph type="pic" sz="quarter" idx="14"/>
          </p:nvPr>
        </p:nvSpPr>
        <p:spPr>
          <a:xfrm>
            <a:off x="274259" y="972176"/>
            <a:ext cx="21336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0" name="Picture Placeholder 14"/>
          <p:cNvSpPr>
            <a:spLocks noGrp="1"/>
          </p:cNvSpPr>
          <p:nvPr>
            <p:ph type="pic" sz="quarter" idx="15"/>
          </p:nvPr>
        </p:nvSpPr>
        <p:spPr>
          <a:xfrm>
            <a:off x="2639233" y="972176"/>
            <a:ext cx="21336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1" name="Picture Placeholder 14"/>
          <p:cNvSpPr>
            <a:spLocks noGrp="1"/>
          </p:cNvSpPr>
          <p:nvPr>
            <p:ph type="pic" sz="quarter" idx="16"/>
          </p:nvPr>
        </p:nvSpPr>
        <p:spPr>
          <a:xfrm>
            <a:off x="5004273" y="972176"/>
            <a:ext cx="21336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2" name="Picture Placeholder 14"/>
          <p:cNvSpPr>
            <a:spLocks noGrp="1"/>
          </p:cNvSpPr>
          <p:nvPr>
            <p:ph type="pic" sz="quarter" idx="17"/>
          </p:nvPr>
        </p:nvSpPr>
        <p:spPr>
          <a:xfrm>
            <a:off x="7379275" y="972176"/>
            <a:ext cx="21336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3" name="Picture Placeholder 14"/>
          <p:cNvSpPr>
            <a:spLocks noGrp="1"/>
          </p:cNvSpPr>
          <p:nvPr>
            <p:ph type="pic" sz="quarter" idx="18"/>
          </p:nvPr>
        </p:nvSpPr>
        <p:spPr>
          <a:xfrm>
            <a:off x="9734353" y="972176"/>
            <a:ext cx="21336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4" name="Picture Placeholder 14"/>
          <p:cNvSpPr>
            <a:spLocks noGrp="1"/>
          </p:cNvSpPr>
          <p:nvPr>
            <p:ph type="pic" sz="quarter" idx="24"/>
          </p:nvPr>
        </p:nvSpPr>
        <p:spPr>
          <a:xfrm>
            <a:off x="274259" y="4448801"/>
            <a:ext cx="21336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5" name="Picture Placeholder 14"/>
          <p:cNvSpPr>
            <a:spLocks noGrp="1"/>
          </p:cNvSpPr>
          <p:nvPr>
            <p:ph type="pic" sz="quarter" idx="25"/>
          </p:nvPr>
        </p:nvSpPr>
        <p:spPr>
          <a:xfrm>
            <a:off x="2639233" y="4448801"/>
            <a:ext cx="21336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6" name="Picture Placeholder 14"/>
          <p:cNvSpPr>
            <a:spLocks noGrp="1"/>
          </p:cNvSpPr>
          <p:nvPr>
            <p:ph type="pic" sz="quarter" idx="26"/>
          </p:nvPr>
        </p:nvSpPr>
        <p:spPr>
          <a:xfrm>
            <a:off x="5004273" y="4448801"/>
            <a:ext cx="21336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7" name="Picture Placeholder 14"/>
          <p:cNvSpPr>
            <a:spLocks noGrp="1"/>
          </p:cNvSpPr>
          <p:nvPr>
            <p:ph type="pic" sz="quarter" idx="27"/>
          </p:nvPr>
        </p:nvSpPr>
        <p:spPr>
          <a:xfrm>
            <a:off x="7379275" y="4448801"/>
            <a:ext cx="21336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8" name="Picture Placeholder 14"/>
          <p:cNvSpPr>
            <a:spLocks noGrp="1"/>
          </p:cNvSpPr>
          <p:nvPr>
            <p:ph type="pic" sz="quarter" idx="28"/>
          </p:nvPr>
        </p:nvSpPr>
        <p:spPr>
          <a:xfrm>
            <a:off x="9734353" y="4448801"/>
            <a:ext cx="21336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Tree>
    <p:extLst>
      <p:ext uri="{BB962C8B-B14F-4D97-AF65-F5344CB8AC3E}">
        <p14:creationId xmlns:p14="http://schemas.microsoft.com/office/powerpoint/2010/main" val="8301617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Footer Only: Blank">
    <p:spTree>
      <p:nvGrpSpPr>
        <p:cNvPr id="1" name=""/>
        <p:cNvGrpSpPr/>
        <p:nvPr/>
      </p:nvGrpSpPr>
      <p:grpSpPr>
        <a:xfrm>
          <a:off x="0" y="0"/>
          <a:ext cx="0" cy="0"/>
          <a:chOff x="0" y="0"/>
          <a:chExt cx="0" cy="0"/>
        </a:xfrm>
      </p:grpSpPr>
      <p:sp>
        <p:nvSpPr>
          <p:cNvPr id="8" name="Content Placeholder 2"/>
          <p:cNvSpPr>
            <a:spLocks noGrp="1"/>
          </p:cNvSpPr>
          <p:nvPr>
            <p:ph sz="half" idx="13"/>
          </p:nvPr>
        </p:nvSpPr>
        <p:spPr>
          <a:xfrm>
            <a:off x="304801" y="361951"/>
            <a:ext cx="11567584" cy="5668963"/>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3"/>
          <p:cNvSpPr>
            <a:spLocks noGrp="1"/>
          </p:cNvSpPr>
          <p:nvPr>
            <p:ph type="dt" sz="half" idx="14"/>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defRPr sz="1200"/>
            </a:lvl1pPr>
          </a:lstStyle>
          <a:p>
            <a:fld id="{EAD63FCB-C847-421A-A82C-644CA8D55BDB}" type="datetime1">
              <a:rPr lang="en-US" altLang="en-US"/>
              <a:pPr/>
              <a:t>8/22/2021</a:t>
            </a:fld>
            <a:endParaRPr lang="en-US" altLang="en-US"/>
          </a:p>
        </p:txBody>
      </p:sp>
      <p:sp>
        <p:nvSpPr>
          <p:cNvPr id="4" name="Footer Placeholder 4"/>
          <p:cNvSpPr>
            <a:spLocks noGrp="1"/>
          </p:cNvSpPr>
          <p:nvPr>
            <p:ph type="ftr" sz="quarter" idx="1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defRPr sz="1200" dirty="0" smtClean="0"/>
            </a:lvl1pPr>
          </a:lstStyle>
          <a:p>
            <a:pPr>
              <a:defRPr/>
            </a:pPr>
            <a:r>
              <a:rPr lang="en-US" dirty="0"/>
              <a:t>Fermilab | High intensity low energy muon beamline at MTA</a:t>
            </a:r>
            <a:endParaRPr lang="en-US" b="1" dirty="0"/>
          </a:p>
        </p:txBody>
      </p:sp>
      <p:sp>
        <p:nvSpPr>
          <p:cNvPr id="5" name="Slide Number Placeholder 5"/>
          <p:cNvSpPr>
            <a:spLocks noGrp="1"/>
          </p:cNvSpPr>
          <p:nvPr>
            <p:ph type="sldNum" sz="quarter" idx="16"/>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defRPr sz="1200"/>
            </a:lvl1pPr>
          </a:lstStyle>
          <a:p>
            <a:fld id="{B71519E6-F709-4990-B973-B339820CA70B}" type="slidenum">
              <a:rPr lang="en-US" altLang="en-US"/>
              <a:pPr/>
              <a:t>‹#›</a:t>
            </a:fld>
            <a:endParaRPr lang="en-US" altLang="en-US"/>
          </a:p>
        </p:txBody>
      </p:sp>
    </p:spTree>
    <p:extLst>
      <p:ext uri="{BB962C8B-B14F-4D97-AF65-F5344CB8AC3E}">
        <p14:creationId xmlns:p14="http://schemas.microsoft.com/office/powerpoint/2010/main" val="234491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455899" y="4963773"/>
            <a:ext cx="11332308" cy="1529241"/>
          </a:xfrm>
          <a:prstGeom prst="rect">
            <a:avLst/>
          </a:prstGeom>
        </p:spPr>
        <p:txBody>
          <a:bodyPr lIns="0" tIns="45720" rIns="0" bIns="45720">
            <a:noAutofit/>
          </a:bodyPr>
          <a:lstStyle>
            <a:lvl1pPr marL="0" indent="0">
              <a:buFontTx/>
              <a:buNone/>
              <a:defRPr sz="20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23683" y="-1"/>
            <a:ext cx="12252960" cy="896936"/>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9" name="Text Placeholder 24"/>
          <p:cNvSpPr>
            <a:spLocks noGrp="1"/>
          </p:cNvSpPr>
          <p:nvPr>
            <p:ph type="body" sz="quarter" idx="11"/>
          </p:nvPr>
        </p:nvSpPr>
        <p:spPr>
          <a:xfrm>
            <a:off x="455899" y="3951842"/>
            <a:ext cx="11332309" cy="1003049"/>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32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descr="14-0218-16D.lr.jpg"/>
          <p:cNvPicPr>
            <a:picLocks noChangeAspect="1"/>
          </p:cNvPicPr>
          <p:nvPr userDrawn="1"/>
        </p:nvPicPr>
        <p:blipFill rotWithShape="1">
          <a:blip r:embed="rId2">
            <a:extLst>
              <a:ext uri="{28A0092B-C50C-407E-A947-70E740481C1C}">
                <a14:useLocalDpi xmlns:a14="http://schemas.microsoft.com/office/drawing/2010/main" val="0"/>
              </a:ext>
            </a:extLst>
          </a:blip>
          <a:srcRect t="25816" b="25769"/>
          <a:stretch/>
        </p:blipFill>
        <p:spPr>
          <a:xfrm>
            <a:off x="-23683" y="817011"/>
            <a:ext cx="12252960" cy="2966102"/>
          </a:xfrm>
          <a:prstGeom prst="rect">
            <a:avLst/>
          </a:prstGeom>
        </p:spPr>
      </p:pic>
      <p:pic>
        <p:nvPicPr>
          <p:cNvPr id="14" name="Picture 13" descr="FermiLogoBar_DOE_KO_horiz.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681" y="249844"/>
            <a:ext cx="12014381" cy="301891"/>
          </a:xfrm>
          <a:prstGeom prst="rect">
            <a:avLst/>
          </a:prstGeom>
        </p:spPr>
      </p:pic>
    </p:spTree>
    <p:extLst>
      <p:ext uri="{BB962C8B-B14F-4D97-AF65-F5344CB8AC3E}">
        <p14:creationId xmlns:p14="http://schemas.microsoft.com/office/powerpoint/2010/main" val="39320863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5" Type="http://schemas.openxmlformats.org/officeDocument/2006/relationships/slideLayout" Target="../slideLayouts/slideLayout13.xml"/><Relationship Id="rId4" Type="http://schemas.openxmlformats.org/officeDocument/2006/relationships/slideLayout" Target="../slideLayouts/slideLayout12.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0"/>
          </a:schemeClr>
        </a:solidFill>
        <a:effectLst/>
      </p:bgPr>
    </p:bg>
    <p:spTree>
      <p:nvGrpSpPr>
        <p:cNvPr id="1" name=""/>
        <p:cNvGrpSpPr/>
        <p:nvPr/>
      </p:nvGrpSpPr>
      <p:grpSpPr>
        <a:xfrm>
          <a:off x="0" y="0"/>
          <a:ext cx="0" cy="0"/>
          <a:chOff x="0" y="0"/>
          <a:chExt cx="0" cy="0"/>
        </a:xfrm>
      </p:grpSpPr>
      <p:sp>
        <p:nvSpPr>
          <p:cNvPr id="14" name="Date Placeholder 3"/>
          <p:cNvSpPr>
            <a:spLocks noGrp="1"/>
          </p:cNvSpPr>
          <p:nvPr>
            <p:ph type="dt" sz="half" idx="2"/>
          </p:nvPr>
        </p:nvSpPr>
        <p:spPr>
          <a:xfrm>
            <a:off x="982436" y="6504213"/>
            <a:ext cx="900491"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fld id="{FE13BAAB-190D-2D44-B509-91BD5EF10A0F}" type="datetime1">
              <a:rPr lang="en-US" smtClean="0"/>
              <a:t>8/22/2021</a:t>
            </a:fld>
            <a:endParaRPr lang="en-US" dirty="0"/>
          </a:p>
        </p:txBody>
      </p:sp>
      <p:sp>
        <p:nvSpPr>
          <p:cNvPr id="15" name="Footer Placeholder 4"/>
          <p:cNvSpPr>
            <a:spLocks noGrp="1"/>
          </p:cNvSpPr>
          <p:nvPr>
            <p:ph type="ftr" sz="quarter" idx="3"/>
          </p:nvPr>
        </p:nvSpPr>
        <p:spPr>
          <a:xfrm>
            <a:off x="2040803" y="6504214"/>
            <a:ext cx="8347199"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dirty="0"/>
              <a:t>Fermilab | High-intensity low energy muon beamline at MTA</a:t>
            </a:r>
            <a:endParaRPr lang="en-US" b="1" dirty="0"/>
          </a:p>
        </p:txBody>
      </p:sp>
      <p:sp>
        <p:nvSpPr>
          <p:cNvPr id="16" name="Slide Number Placeholder 5"/>
          <p:cNvSpPr>
            <a:spLocks noGrp="1"/>
          </p:cNvSpPr>
          <p:nvPr>
            <p:ph type="sldNum" sz="quarter" idx="4"/>
          </p:nvPr>
        </p:nvSpPr>
        <p:spPr>
          <a:xfrm>
            <a:off x="296333" y="6504214"/>
            <a:ext cx="552451"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20" name="Date Placeholder 3"/>
          <p:cNvSpPr txBox="1">
            <a:spLocks/>
          </p:cNvSpPr>
          <p:nvPr/>
        </p:nvSpPr>
        <p:spPr>
          <a:xfrm>
            <a:off x="8600018" y="4477484"/>
            <a:ext cx="1435100" cy="241300"/>
          </a:xfrm>
          <a:prstGeom prst="rect">
            <a:avLst/>
          </a:prstGeom>
        </p:spPr>
        <p:txBody>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endParaRPr lang="en-US" sz="2400" dirty="0"/>
          </a:p>
        </p:txBody>
      </p:sp>
      <p:grpSp>
        <p:nvGrpSpPr>
          <p:cNvPr id="9" name="Group 8"/>
          <p:cNvGrpSpPr>
            <a:grpSpLocks noChangeAspect="1"/>
          </p:cNvGrpSpPr>
          <p:nvPr/>
        </p:nvGrpSpPr>
        <p:grpSpPr>
          <a:xfrm>
            <a:off x="287867" y="6258863"/>
            <a:ext cx="11599333" cy="197990"/>
            <a:chOff x="600217" y="6258863"/>
            <a:chExt cx="8297721" cy="188846"/>
          </a:xfrm>
        </p:grpSpPr>
        <p:cxnSp>
          <p:nvCxnSpPr>
            <p:cNvPr id="10" name="Straight Connector 9"/>
            <p:cNvCxnSpPr/>
            <p:nvPr userDrawn="1"/>
          </p:nvCxnSpPr>
          <p:spPr>
            <a:xfrm>
              <a:off x="600217" y="6357936"/>
              <a:ext cx="7190785" cy="0"/>
            </a:xfrm>
            <a:prstGeom prst="line">
              <a:avLst/>
            </a:prstGeom>
            <a:ln w="76200" cmpd="sng">
              <a:solidFill>
                <a:srgbClr val="99D6EA"/>
              </a:solidFill>
            </a:ln>
            <a:effectLst/>
          </p:spPr>
          <p:style>
            <a:lnRef idx="2">
              <a:schemeClr val="accent1"/>
            </a:lnRef>
            <a:fillRef idx="0">
              <a:schemeClr val="accent1"/>
            </a:fillRef>
            <a:effectRef idx="1">
              <a:schemeClr val="accent1"/>
            </a:effectRef>
            <a:fontRef idx="minor">
              <a:schemeClr val="tx1"/>
            </a:fontRef>
          </p:style>
        </p:cxnSp>
        <p:pic>
          <p:nvPicPr>
            <p:cNvPr id="13" name="Picture 6" descr="FermiLogo_RGB_NALBlue.png"/>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7853781" y="6258863"/>
              <a:ext cx="1044157" cy="188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cSld>
  <p:clrMap bg1="lt1" tx1="dk1" bg2="lt2" tx2="dk2" accent1="accent1" accent2="accent2" accent3="accent3" accent4="accent4" accent5="accent5" accent6="accent6" hlink="hlink" folHlink="folHlink"/>
  <p:sldLayoutIdLst>
    <p:sldLayoutId id="2147484119" r:id="rId1"/>
    <p:sldLayoutId id="2147484104" r:id="rId2"/>
    <p:sldLayoutId id="2147484105" r:id="rId3"/>
    <p:sldLayoutId id="2147484120" r:id="rId4"/>
    <p:sldLayoutId id="2147484103" r:id="rId5"/>
    <p:sldLayoutId id="2147484122" r:id="rId6"/>
    <p:sldLayoutId id="2147484116" r:id="rId7"/>
    <p:sldLayoutId id="2147484131" r:id="rId8"/>
  </p:sldLayoutIdLst>
  <p:hf hdr="0"/>
  <p:txStyles>
    <p:titleStyle>
      <a:lvl1pPr algn="l" defTabSz="457200" rtl="0" eaLnBrk="1" fontAlgn="base" hangingPunct="1">
        <a:spcBef>
          <a:spcPct val="0"/>
        </a:spcBef>
        <a:spcAft>
          <a:spcPct val="0"/>
        </a:spcAft>
        <a:defRPr sz="1700" b="1" kern="1200">
          <a:solidFill>
            <a:srgbClr val="2E5286"/>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1400" kern="1200">
          <a:solidFill>
            <a:srgbClr val="7F7F7F"/>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0"/>
          </a:schemeClr>
        </a:solidFill>
        <a:effectLst/>
      </p:bgPr>
    </p:bg>
    <p:spTree>
      <p:nvGrpSpPr>
        <p:cNvPr id="1" name=""/>
        <p:cNvGrpSpPr/>
        <p:nvPr/>
      </p:nvGrpSpPr>
      <p:grpSpPr>
        <a:xfrm>
          <a:off x="0" y="0"/>
          <a:ext cx="0" cy="0"/>
          <a:chOff x="0" y="0"/>
          <a:chExt cx="0" cy="0"/>
        </a:xfrm>
      </p:grpSpPr>
      <p:sp>
        <p:nvSpPr>
          <p:cNvPr id="14" name="Date Placeholder 3"/>
          <p:cNvSpPr>
            <a:spLocks noGrp="1"/>
          </p:cNvSpPr>
          <p:nvPr>
            <p:ph type="dt" sz="half" idx="2"/>
          </p:nvPr>
        </p:nvSpPr>
        <p:spPr>
          <a:xfrm>
            <a:off x="982436" y="6504213"/>
            <a:ext cx="900491"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fld id="{C1F6629B-9755-A34E-AC53-CF0934C38AAF}" type="datetime1">
              <a:rPr lang="en-US" smtClean="0"/>
              <a:t>8/22/2021</a:t>
            </a:fld>
            <a:endParaRPr lang="en-US" dirty="0"/>
          </a:p>
        </p:txBody>
      </p:sp>
      <p:sp>
        <p:nvSpPr>
          <p:cNvPr id="15" name="Footer Placeholder 4"/>
          <p:cNvSpPr>
            <a:spLocks noGrp="1"/>
          </p:cNvSpPr>
          <p:nvPr>
            <p:ph type="ftr" sz="quarter" idx="3"/>
          </p:nvPr>
        </p:nvSpPr>
        <p:spPr>
          <a:xfrm>
            <a:off x="2040803" y="6504214"/>
            <a:ext cx="8347199"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dirty="0"/>
              <a:t>Fermilab | High-intensity low energy muon beamline at MTA</a:t>
            </a:r>
            <a:endParaRPr lang="en-US" b="1" dirty="0"/>
          </a:p>
        </p:txBody>
      </p:sp>
      <p:sp>
        <p:nvSpPr>
          <p:cNvPr id="16" name="Slide Number Placeholder 5"/>
          <p:cNvSpPr>
            <a:spLocks noGrp="1"/>
          </p:cNvSpPr>
          <p:nvPr>
            <p:ph type="sldNum" sz="quarter" idx="4"/>
          </p:nvPr>
        </p:nvSpPr>
        <p:spPr>
          <a:xfrm>
            <a:off x="296333" y="6504214"/>
            <a:ext cx="552451"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20" name="Date Placeholder 3"/>
          <p:cNvSpPr txBox="1">
            <a:spLocks/>
          </p:cNvSpPr>
          <p:nvPr/>
        </p:nvSpPr>
        <p:spPr>
          <a:xfrm>
            <a:off x="8600018" y="4477484"/>
            <a:ext cx="1435100" cy="241300"/>
          </a:xfrm>
          <a:prstGeom prst="rect">
            <a:avLst/>
          </a:prstGeom>
        </p:spPr>
        <p:txBody>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endParaRPr lang="en-US" sz="2400" dirty="0"/>
          </a:p>
        </p:txBody>
      </p:sp>
      <p:grpSp>
        <p:nvGrpSpPr>
          <p:cNvPr id="9" name="Group 8"/>
          <p:cNvGrpSpPr>
            <a:grpSpLocks noChangeAspect="1"/>
          </p:cNvGrpSpPr>
          <p:nvPr/>
        </p:nvGrpSpPr>
        <p:grpSpPr>
          <a:xfrm>
            <a:off x="287867" y="6258863"/>
            <a:ext cx="11599333" cy="197990"/>
            <a:chOff x="600217" y="6258863"/>
            <a:chExt cx="8297721" cy="188846"/>
          </a:xfrm>
        </p:grpSpPr>
        <p:cxnSp>
          <p:nvCxnSpPr>
            <p:cNvPr id="10" name="Straight Connector 9"/>
            <p:cNvCxnSpPr/>
            <p:nvPr userDrawn="1"/>
          </p:nvCxnSpPr>
          <p:spPr>
            <a:xfrm>
              <a:off x="600217" y="6357936"/>
              <a:ext cx="7190785" cy="0"/>
            </a:xfrm>
            <a:prstGeom prst="line">
              <a:avLst/>
            </a:prstGeom>
            <a:ln w="76200" cmpd="sng">
              <a:solidFill>
                <a:srgbClr val="99D6EA"/>
              </a:solidFill>
            </a:ln>
            <a:effectLst/>
          </p:spPr>
          <p:style>
            <a:lnRef idx="2">
              <a:schemeClr val="accent1"/>
            </a:lnRef>
            <a:fillRef idx="0">
              <a:schemeClr val="accent1"/>
            </a:fillRef>
            <a:effectRef idx="1">
              <a:schemeClr val="accent1"/>
            </a:effectRef>
            <a:fontRef idx="minor">
              <a:schemeClr val="tx1"/>
            </a:fontRef>
          </p:style>
        </p:cxnSp>
        <p:pic>
          <p:nvPicPr>
            <p:cNvPr id="13" name="Picture 6" descr="FermiLogo_RGB_NALBlue.png"/>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7853781" y="6258863"/>
              <a:ext cx="1044157" cy="188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948752421"/>
      </p:ext>
    </p:extLst>
  </p:cSld>
  <p:clrMap bg1="lt1" tx1="dk1" bg2="lt2" tx2="dk2" accent1="accent1" accent2="accent2" accent3="accent3" accent4="accent4" accent5="accent5" accent6="accent6" hlink="hlink" folHlink="folHlink"/>
  <p:sldLayoutIdLst>
    <p:sldLayoutId id="2147484124" r:id="rId1"/>
    <p:sldLayoutId id="2147484125" r:id="rId2"/>
    <p:sldLayoutId id="2147484126" r:id="rId3"/>
    <p:sldLayoutId id="2147484127" r:id="rId4"/>
    <p:sldLayoutId id="2147484128" r:id="rId5"/>
    <p:sldLayoutId id="2147484129" r:id="rId6"/>
    <p:sldLayoutId id="2147484130" r:id="rId7"/>
  </p:sldLayoutIdLst>
  <p:hf hdr="0"/>
  <p:txStyles>
    <p:titleStyle>
      <a:lvl1pPr algn="l" defTabSz="457200" rtl="0" eaLnBrk="1" fontAlgn="base" hangingPunct="1">
        <a:spcBef>
          <a:spcPct val="0"/>
        </a:spcBef>
        <a:spcAft>
          <a:spcPct val="0"/>
        </a:spcAft>
        <a:defRPr sz="1700" b="1" kern="1200">
          <a:solidFill>
            <a:srgbClr val="2E5286"/>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1400" kern="1200">
          <a:solidFill>
            <a:srgbClr val="7F7F7F"/>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emf"/><Relationship Id="rId1" Type="http://schemas.openxmlformats.org/officeDocument/2006/relationships/slideLayout" Target="../slideLayouts/slideLayout2.xml"/><Relationship Id="rId4" Type="http://schemas.openxmlformats.org/officeDocument/2006/relationships/image" Target="../media/image6.e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hyperlink" Target="https://pdg.lbl.gov/2021/AtomicNuclearProperties/critical_energy.html"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hyperlink" Target="https://pdg.lbl.gov/2020/AtomicNuclearProperties/critical_energy.html"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6.emf"/><Relationship Id="rId7" Type="http://schemas.openxmlformats.org/officeDocument/2006/relationships/chart" Target="../charts/chart2.xml"/><Relationship Id="rId2" Type="http://schemas.openxmlformats.org/officeDocument/2006/relationships/image" Target="../media/image5.emf"/><Relationship Id="rId1" Type="http://schemas.openxmlformats.org/officeDocument/2006/relationships/slideLayout" Target="../slideLayouts/slideLayout2.xml"/><Relationship Id="rId6" Type="http://schemas.openxmlformats.org/officeDocument/2006/relationships/chart" Target="../charts/chart1.xml"/><Relationship Id="rId5" Type="http://schemas.openxmlformats.org/officeDocument/2006/relationships/image" Target="../media/image8.jpg"/><Relationship Id="rId4" Type="http://schemas.openxmlformats.org/officeDocument/2006/relationships/image" Target="../media/image7.jpg"/><Relationship Id="rId9" Type="http://schemas.openxmlformats.org/officeDocument/2006/relationships/image" Target="../media/image10.jpg"/></Relationships>
</file>

<file path=ppt/slides/_rels/slide5.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emf"/><Relationship Id="rId1" Type="http://schemas.openxmlformats.org/officeDocument/2006/relationships/slideLayout" Target="../slideLayouts/slideLayout2.xml"/><Relationship Id="rId5" Type="http://schemas.openxmlformats.org/officeDocument/2006/relationships/image" Target="../media/image14.jpg"/><Relationship Id="rId4" Type="http://schemas.openxmlformats.org/officeDocument/2006/relationships/image" Target="../media/image13.emf"/></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image" Target="../media/image20.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1865924" y="3792044"/>
            <a:ext cx="9044732" cy="1003049"/>
          </a:xfrm>
        </p:spPr>
        <p:txBody>
          <a:bodyPr>
            <a:noAutofit/>
          </a:bodyPr>
          <a:lstStyle/>
          <a:p>
            <a:pPr algn="ctr"/>
            <a:r>
              <a:rPr lang="en-US" sz="2800" dirty="0">
                <a:latin typeface="Helvetica" pitchFamily="2" charset="0"/>
                <a:ea typeface="MS Mincho" panose="02020609040205080304" pitchFamily="49" charset="-128"/>
                <a:cs typeface="Times New Roman" panose="02020603050405020304" pitchFamily="18" charset="0"/>
              </a:rPr>
              <a:t>High-intensity low energy muon beamline at MTA</a:t>
            </a:r>
          </a:p>
          <a:p>
            <a:pPr algn="ctr"/>
            <a:r>
              <a:rPr lang="en-US" sz="2800" dirty="0">
                <a:latin typeface="Helvetica" pitchFamily="2" charset="0"/>
                <a:ea typeface="MS Mincho" panose="02020609040205080304" pitchFamily="49" charset="-128"/>
                <a:cs typeface="Times New Roman" panose="02020603050405020304" pitchFamily="18" charset="0"/>
              </a:rPr>
              <a:t>Magnets and Optics</a:t>
            </a:r>
            <a:endParaRPr lang="en-US" sz="2800" dirty="0">
              <a:latin typeface="Helvetica" pitchFamily="2" charset="0"/>
            </a:endParaRPr>
          </a:p>
        </p:txBody>
      </p:sp>
      <p:sp>
        <p:nvSpPr>
          <p:cNvPr id="4" name="Rectangle 3">
            <a:extLst>
              <a:ext uri="{FF2B5EF4-FFF2-40B4-BE49-F238E27FC236}">
                <a16:creationId xmlns:a16="http://schemas.microsoft.com/office/drawing/2014/main" id="{85DC091B-1BF8-B94F-9D3B-ADDE424E9F52}"/>
              </a:ext>
            </a:extLst>
          </p:cNvPr>
          <p:cNvSpPr/>
          <p:nvPr/>
        </p:nvSpPr>
        <p:spPr>
          <a:xfrm>
            <a:off x="1776470" y="5720604"/>
            <a:ext cx="9134185" cy="400110"/>
          </a:xfrm>
          <a:prstGeom prst="rect">
            <a:avLst/>
          </a:prstGeom>
        </p:spPr>
        <p:txBody>
          <a:bodyPr wrap="square">
            <a:spAutoFit/>
          </a:bodyPr>
          <a:lstStyle/>
          <a:p>
            <a:r>
              <a:rPr lang="en-US" sz="2000" dirty="0">
                <a:latin typeface="Helvetica" pitchFamily="2" charset="0"/>
              </a:rPr>
              <a:t>Carol Johnstone</a:t>
            </a:r>
            <a:r>
              <a:rPr lang="en-US" sz="2000" dirty="0">
                <a:latin typeface="Helvetica" pitchFamily="2" charset="0"/>
                <a:ea typeface="MS Mincho" panose="02020609040205080304" pitchFamily="49" charset="-128"/>
              </a:rPr>
              <a:t>, Anna Mazzacane, Rob Ridgway, Chris Izzo, J. Morgan </a:t>
            </a:r>
            <a:endParaRPr lang="en-US" sz="2000" dirty="0">
              <a:latin typeface="Helvetica" pitchFamily="2" charset="0"/>
            </a:endParaRPr>
          </a:p>
        </p:txBody>
      </p:sp>
      <p:sp>
        <p:nvSpPr>
          <p:cNvPr id="6" name="Text Placeholder 5">
            <a:extLst>
              <a:ext uri="{FF2B5EF4-FFF2-40B4-BE49-F238E27FC236}">
                <a16:creationId xmlns:a16="http://schemas.microsoft.com/office/drawing/2014/main" id="{3DE9156B-508B-424A-AAE6-293508243F0F}"/>
              </a:ext>
            </a:extLst>
          </p:cNvPr>
          <p:cNvSpPr>
            <a:spLocks noGrp="1"/>
          </p:cNvSpPr>
          <p:nvPr>
            <p:ph type="body" sz="quarter" idx="10"/>
          </p:nvPr>
        </p:nvSpPr>
        <p:spPr>
          <a:xfrm>
            <a:off x="1865925" y="4717555"/>
            <a:ext cx="7310895" cy="1126742"/>
          </a:xfrm>
        </p:spPr>
        <p:txBody>
          <a:bodyPr/>
          <a:lstStyle/>
          <a:p>
            <a:r>
              <a:rPr lang="en-US" dirty="0"/>
              <a:t>C. Johnstone</a:t>
            </a:r>
          </a:p>
          <a:p>
            <a:r>
              <a:rPr lang="en-US" dirty="0"/>
              <a:t> Review 8-23-2021</a:t>
            </a:r>
          </a:p>
        </p:txBody>
      </p:sp>
    </p:spTree>
    <p:extLst>
      <p:ext uri="{BB962C8B-B14F-4D97-AF65-F5344CB8AC3E}">
        <p14:creationId xmlns:p14="http://schemas.microsoft.com/office/powerpoint/2010/main" val="19895975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 name="Content Placeholder 5"/>
              <p:cNvSpPr>
                <a:spLocks noGrp="1"/>
              </p:cNvSpPr>
              <p:nvPr>
                <p:ph idx="1"/>
              </p:nvPr>
            </p:nvSpPr>
            <p:spPr>
              <a:xfrm>
                <a:off x="672629" y="840833"/>
                <a:ext cx="11026066" cy="5587673"/>
              </a:xfrm>
            </p:spPr>
            <p:txBody>
              <a:bodyPr/>
              <a:lstStyle/>
              <a:p>
                <a:r>
                  <a:rPr lang="en-US" sz="2000" dirty="0">
                    <a:solidFill>
                      <a:srgbClr val="C00000"/>
                    </a:solidFill>
                  </a:rPr>
                  <a:t>A TRIPLET FINAL FOCUS TELESCOPE DOES NOT WORK</a:t>
                </a:r>
                <a:endParaRPr lang="en-US" sz="1800" dirty="0">
                  <a:solidFill>
                    <a:srgbClr val="C00000"/>
                  </a:solidFill>
                </a:endParaRPr>
              </a:p>
              <a:p>
                <a:pPr lvl="1"/>
                <a:r>
                  <a:rPr lang="en-US" sz="1800" dirty="0">
                    <a:solidFill>
                      <a:schemeClr val="accent2"/>
                    </a:solidFill>
                  </a:rPr>
                  <a:t>Momentum stability is much less than </a:t>
                </a:r>
                <a:r>
                  <a:rPr lang="en-US" sz="1800" dirty="0">
                    <a:solidFill>
                      <a:schemeClr val="accent2"/>
                    </a:solidFill>
                    <a:sym typeface="Symbol" panose="05050102010706020507" pitchFamily="18" charset="2"/>
                  </a:rPr>
                  <a:t>1%; divergence large</a:t>
                </a:r>
              </a:p>
              <a:p>
                <a:pPr lvl="1"/>
                <a:endParaRPr lang="en-US" sz="900" dirty="0">
                  <a:solidFill>
                    <a:schemeClr val="accent2"/>
                  </a:solidFill>
                </a:endParaRPr>
              </a:p>
              <a:p>
                <a:r>
                  <a:rPr lang="en-US" sz="2000" b="1" i="1" dirty="0">
                    <a:solidFill>
                      <a:srgbClr val="004C97"/>
                    </a:solidFill>
                  </a:rPr>
                  <a:t>Derive stable optics based on a thin-lens </a:t>
                </a:r>
                <a:r>
                  <a:rPr lang="en-US" sz="2000" b="1" i="1" dirty="0">
                    <a:solidFill>
                      <a:srgbClr val="004C97"/>
                    </a:solidFill>
                    <a:sym typeface="Symbol" panose="05050102010706020507" pitchFamily="18" charset="2"/>
                  </a:rPr>
                  <a:t>FODO half cell</a:t>
                </a:r>
                <a:endParaRPr lang="en-US" sz="2000" b="1" i="1" dirty="0">
                  <a:solidFill>
                    <a:srgbClr val="004C97"/>
                  </a:solidFill>
                </a:endParaRPr>
              </a:p>
              <a:p>
                <a:pPr marL="457200" lvl="1" indent="0">
                  <a:buNone/>
                </a:pPr>
                <a14:m>
                  <m:oMath xmlns:m="http://schemas.openxmlformats.org/officeDocument/2006/math">
                    <m:func>
                      <m:funcPr>
                        <m:ctrlPr>
                          <a:rPr lang="en-US" sz="1800" b="0" i="1" smtClean="0">
                            <a:latin typeface="Cambria Math" panose="02040503050406030204" pitchFamily="18" charset="0"/>
                            <a:sym typeface="Symbol" panose="05050102010706020507" pitchFamily="18" charset="2"/>
                          </a:rPr>
                        </m:ctrlPr>
                      </m:funcPr>
                      <m:fName>
                        <m:r>
                          <m:rPr>
                            <m:sty m:val="p"/>
                          </m:rPr>
                          <a:rPr lang="en-US" sz="1800" b="0" i="0" smtClean="0">
                            <a:latin typeface="Cambria Math" panose="02040503050406030204" pitchFamily="18" charset="0"/>
                            <a:sym typeface="Symbol" panose="05050102010706020507" pitchFamily="18" charset="2"/>
                          </a:rPr>
                          <m:t>sin</m:t>
                        </m:r>
                      </m:fName>
                      <m:e>
                        <m:d>
                          <m:dPr>
                            <m:ctrlPr>
                              <a:rPr lang="en-US" sz="1800" b="0" i="1" smtClean="0">
                                <a:latin typeface="Cambria Math" panose="02040503050406030204" pitchFamily="18" charset="0"/>
                                <a:sym typeface="Symbol" panose="05050102010706020507" pitchFamily="18" charset="2"/>
                              </a:rPr>
                            </m:ctrlPr>
                          </m:dPr>
                          <m:e>
                            <m:f>
                              <m:fPr>
                                <m:ctrlPr>
                                  <a:rPr lang="en-US" sz="1800" b="0" i="1" smtClean="0">
                                    <a:latin typeface="Cambria Math" panose="02040503050406030204" pitchFamily="18" charset="0"/>
                                    <a:sym typeface="Symbol" panose="05050102010706020507" pitchFamily="18" charset="2"/>
                                  </a:rPr>
                                </m:ctrlPr>
                              </m:fPr>
                              <m:num>
                                <m:r>
                                  <a:rPr lang="en-US" sz="1800" b="0" i="1" smtClean="0">
                                    <a:latin typeface="Cambria Math" panose="02040503050406030204" pitchFamily="18" charset="0"/>
                                    <a:ea typeface="Cambria Math" panose="02040503050406030204" pitchFamily="18" charset="0"/>
                                    <a:sym typeface="Symbol" panose="05050102010706020507" pitchFamily="18" charset="2"/>
                                  </a:rPr>
                                  <m:t>𝜑</m:t>
                                </m:r>
                              </m:num>
                              <m:den>
                                <m:r>
                                  <a:rPr lang="en-US" sz="1800" b="0" i="1" smtClean="0">
                                    <a:latin typeface="Cambria Math" panose="02040503050406030204" pitchFamily="18" charset="0"/>
                                    <a:sym typeface="Symbol" panose="05050102010706020507" pitchFamily="18" charset="2"/>
                                  </a:rPr>
                                  <m:t>2</m:t>
                                </m:r>
                              </m:den>
                            </m:f>
                          </m:e>
                        </m:d>
                      </m:e>
                    </m:func>
                    <m:r>
                      <a:rPr lang="en-US" sz="1800" b="0" i="1" smtClean="0">
                        <a:latin typeface="Cambria Math" panose="02040503050406030204" pitchFamily="18" charset="0"/>
                        <a:sym typeface="Symbol" panose="05050102010706020507" pitchFamily="18" charset="2"/>
                      </a:rPr>
                      <m:t>=</m:t>
                    </m:r>
                    <m:f>
                      <m:fPr>
                        <m:ctrlPr>
                          <a:rPr lang="en-US" sz="1800" b="0" i="1" smtClean="0">
                            <a:latin typeface="Cambria Math" panose="02040503050406030204" pitchFamily="18" charset="0"/>
                            <a:sym typeface="Symbol" panose="05050102010706020507" pitchFamily="18" charset="2"/>
                          </a:rPr>
                        </m:ctrlPr>
                      </m:fPr>
                      <m:num>
                        <m:sSub>
                          <m:sSubPr>
                            <m:ctrlPr>
                              <a:rPr lang="en-US" sz="1800" b="0" i="1" smtClean="0">
                                <a:latin typeface="Cambria Math" panose="02040503050406030204" pitchFamily="18" charset="0"/>
                                <a:sym typeface="Symbol" panose="05050102010706020507" pitchFamily="18" charset="2"/>
                              </a:rPr>
                            </m:ctrlPr>
                          </m:sSubPr>
                          <m:e>
                            <m:r>
                              <a:rPr lang="en-US" sz="1800" b="0" i="1" smtClean="0">
                                <a:latin typeface="Cambria Math" panose="02040503050406030204" pitchFamily="18" charset="0"/>
                                <a:sym typeface="Symbol" panose="05050102010706020507" pitchFamily="18" charset="2"/>
                              </a:rPr>
                              <m:t>𝐿</m:t>
                            </m:r>
                          </m:e>
                          <m:sub>
                            <m:r>
                              <a:rPr lang="en-US" sz="1800" b="0" i="1" smtClean="0">
                                <a:latin typeface="Cambria Math" panose="02040503050406030204" pitchFamily="18" charset="0"/>
                                <a:sym typeface="Symbol" panose="05050102010706020507" pitchFamily="18" charset="2"/>
                              </a:rPr>
                              <m:t>1/2</m:t>
                            </m:r>
                          </m:sub>
                        </m:sSub>
                      </m:num>
                      <m:den>
                        <m:r>
                          <a:rPr lang="en-US" sz="1800" b="0" i="1" smtClean="0">
                            <a:latin typeface="Cambria Math" panose="02040503050406030204" pitchFamily="18" charset="0"/>
                            <a:sym typeface="Symbol" panose="05050102010706020507" pitchFamily="18" charset="2"/>
                          </a:rPr>
                          <m:t>𝑓</m:t>
                        </m:r>
                      </m:den>
                    </m:f>
                    <m:r>
                      <a:rPr lang="en-US" sz="1800" b="0" i="1" smtClean="0">
                        <a:latin typeface="Cambria Math" panose="02040503050406030204" pitchFamily="18" charset="0"/>
                        <a:sym typeface="Symbol" panose="05050102010706020507" pitchFamily="18" charset="2"/>
                      </a:rPr>
                      <m:t>=</m:t>
                    </m:r>
                    <m:f>
                      <m:fPr>
                        <m:ctrlPr>
                          <a:rPr lang="en-US" sz="1800" b="0" i="1" smtClean="0">
                            <a:latin typeface="Cambria Math" panose="02040503050406030204" pitchFamily="18" charset="0"/>
                            <a:sym typeface="Symbol" panose="05050102010706020507" pitchFamily="18" charset="2"/>
                          </a:rPr>
                        </m:ctrlPr>
                      </m:fPr>
                      <m:num>
                        <m:r>
                          <a:rPr lang="en-US" sz="1800" b="0" i="1" smtClean="0">
                            <a:latin typeface="Cambria Math" panose="02040503050406030204" pitchFamily="18" charset="0"/>
                            <a:sym typeface="Symbol" panose="05050102010706020507" pitchFamily="18" charset="2"/>
                          </a:rPr>
                          <m:t>0.3</m:t>
                        </m:r>
                        <m:sSup>
                          <m:sSupPr>
                            <m:ctrlPr>
                              <a:rPr lang="en-US" sz="1800" b="0" i="1" smtClean="0">
                                <a:latin typeface="Cambria Math" panose="02040503050406030204" pitchFamily="18" charset="0"/>
                                <a:sym typeface="Symbol" panose="05050102010706020507" pitchFamily="18" charset="2"/>
                              </a:rPr>
                            </m:ctrlPr>
                          </m:sSupPr>
                          <m:e>
                            <m:r>
                              <a:rPr lang="en-US" sz="1800" b="0" i="1" smtClean="0">
                                <a:latin typeface="Cambria Math" panose="02040503050406030204" pitchFamily="18" charset="0"/>
                                <a:sym typeface="Symbol" panose="05050102010706020507" pitchFamily="18" charset="2"/>
                              </a:rPr>
                              <m:t>𝐵</m:t>
                            </m:r>
                          </m:e>
                          <m:sup>
                            <m:r>
                              <a:rPr lang="en-US" sz="1800" b="0" i="1" smtClean="0">
                                <a:latin typeface="Cambria Math" panose="02040503050406030204" pitchFamily="18" charset="0"/>
                                <a:sym typeface="Symbol" panose="05050102010706020507" pitchFamily="18" charset="2"/>
                              </a:rPr>
                              <m:t>′</m:t>
                            </m:r>
                          </m:sup>
                        </m:sSup>
                        <m:r>
                          <a:rPr lang="en-US" sz="1800" b="0" i="1" smtClean="0">
                            <a:latin typeface="Cambria Math" panose="02040503050406030204" pitchFamily="18" charset="0"/>
                            <a:sym typeface="Symbol" panose="05050102010706020507" pitchFamily="18" charset="2"/>
                          </a:rPr>
                          <m:t>𝑙</m:t>
                        </m:r>
                      </m:num>
                      <m:den>
                        <m:r>
                          <a:rPr lang="en-US" sz="1800" b="0" i="1" smtClean="0">
                            <a:latin typeface="Cambria Math" panose="02040503050406030204" pitchFamily="18" charset="0"/>
                            <a:sym typeface="Symbol" panose="05050102010706020507" pitchFamily="18" charset="2"/>
                          </a:rPr>
                          <m:t>𝑝</m:t>
                        </m:r>
                      </m:den>
                    </m:f>
                    <m:sSub>
                      <m:sSubPr>
                        <m:ctrlPr>
                          <a:rPr lang="en-US" sz="1800" b="0" i="1" smtClean="0">
                            <a:latin typeface="Cambria Math" panose="02040503050406030204" pitchFamily="18" charset="0"/>
                            <a:sym typeface="Symbol" panose="05050102010706020507" pitchFamily="18" charset="2"/>
                          </a:rPr>
                        </m:ctrlPr>
                      </m:sSubPr>
                      <m:e>
                        <m:r>
                          <a:rPr lang="en-US" sz="1800" b="0" i="1" smtClean="0">
                            <a:latin typeface="Cambria Math" panose="02040503050406030204" pitchFamily="18" charset="0"/>
                            <a:sym typeface="Symbol" panose="05050102010706020507" pitchFamily="18" charset="2"/>
                          </a:rPr>
                          <m:t>𝐿</m:t>
                        </m:r>
                      </m:e>
                      <m:sub>
                        <m:r>
                          <a:rPr lang="en-US" sz="1800" b="0" i="1" smtClean="0">
                            <a:latin typeface="Cambria Math" panose="02040503050406030204" pitchFamily="18" charset="0"/>
                            <a:sym typeface="Symbol" panose="05050102010706020507" pitchFamily="18" charset="2"/>
                          </a:rPr>
                          <m:t>1/2</m:t>
                        </m:r>
                      </m:sub>
                    </m:sSub>
                  </m:oMath>
                </a14:m>
                <a:r>
                  <a:rPr lang="en-US" sz="1800" dirty="0"/>
                  <a:t> since </a:t>
                </a:r>
                <a14:m>
                  <m:oMath xmlns:m="http://schemas.openxmlformats.org/officeDocument/2006/math">
                    <m:r>
                      <a:rPr lang="en-US" sz="1800" b="0" i="1" smtClean="0">
                        <a:latin typeface="Cambria Math" panose="02040503050406030204" pitchFamily="18" charset="0"/>
                      </a:rPr>
                      <m:t>𝑓</m:t>
                    </m:r>
                    <m:r>
                      <a:rPr lang="en-US" sz="1800" b="0" i="1" smtClean="0">
                        <a:latin typeface="Cambria Math" panose="02040503050406030204" pitchFamily="18" charset="0"/>
                      </a:rPr>
                      <m:t>=</m:t>
                    </m:r>
                    <m:f>
                      <m:fPr>
                        <m:type m:val="skw"/>
                        <m:ctrlPr>
                          <a:rPr lang="en-US" sz="1800" b="0" i="1" smtClean="0">
                            <a:latin typeface="Cambria Math" panose="02040503050406030204" pitchFamily="18" charset="0"/>
                          </a:rPr>
                        </m:ctrlPr>
                      </m:fPr>
                      <m:num>
                        <m:r>
                          <a:rPr lang="en-US" sz="1800" b="0" i="1" smtClean="0">
                            <a:latin typeface="Cambria Math" panose="02040503050406030204" pitchFamily="18" charset="0"/>
                          </a:rPr>
                          <m:t>1</m:t>
                        </m:r>
                      </m:num>
                      <m:den>
                        <m:r>
                          <a:rPr lang="en-US" sz="1800" b="0" i="1" smtClean="0">
                            <a:latin typeface="Cambria Math" panose="02040503050406030204" pitchFamily="18" charset="0"/>
                          </a:rPr>
                          <m:t>𝑘𝑙</m:t>
                        </m:r>
                      </m:den>
                    </m:f>
                  </m:oMath>
                </a14:m>
                <a:r>
                  <a:rPr lang="en-US" sz="1800" dirty="0"/>
                  <a:t> and </a:t>
                </a:r>
                <a14:m>
                  <m:oMath xmlns:m="http://schemas.openxmlformats.org/officeDocument/2006/math">
                    <m:r>
                      <a:rPr lang="en-US" sz="1800" b="0" i="1" smtClean="0">
                        <a:latin typeface="Cambria Math" panose="02040503050406030204" pitchFamily="18" charset="0"/>
                      </a:rPr>
                      <m:t>𝑘</m:t>
                    </m:r>
                    <m:r>
                      <a:rPr lang="en-US" sz="1800" b="0" i="1" smtClean="0">
                        <a:latin typeface="Cambria Math" panose="02040503050406030204" pitchFamily="18" charset="0"/>
                      </a:rPr>
                      <m:t>=</m:t>
                    </m:r>
                    <m:f>
                      <m:fPr>
                        <m:ctrlPr>
                          <a:rPr lang="en-US" sz="1800" b="0" i="1" smtClean="0">
                            <a:latin typeface="Cambria Math" panose="02040503050406030204" pitchFamily="18" charset="0"/>
                          </a:rPr>
                        </m:ctrlPr>
                      </m:fPr>
                      <m:num>
                        <m:r>
                          <a:rPr lang="en-US" sz="1800" b="0" i="1" smtClean="0">
                            <a:latin typeface="Cambria Math" panose="02040503050406030204" pitchFamily="18" charset="0"/>
                          </a:rPr>
                          <m:t>0.3</m:t>
                        </m:r>
                        <m:r>
                          <a:rPr lang="en-US" sz="1800" b="0" i="1" smtClean="0">
                            <a:latin typeface="Cambria Math" panose="02040503050406030204" pitchFamily="18" charset="0"/>
                          </a:rPr>
                          <m:t>𝐵</m:t>
                        </m:r>
                        <m:r>
                          <a:rPr lang="en-US" sz="1800" b="0" i="1" smtClean="0">
                            <a:latin typeface="Cambria Math" panose="02040503050406030204" pitchFamily="18" charset="0"/>
                          </a:rPr>
                          <m:t>′</m:t>
                        </m:r>
                      </m:num>
                      <m:den>
                        <m:r>
                          <a:rPr lang="en-US" sz="1800" b="0" i="1" smtClean="0">
                            <a:latin typeface="Cambria Math" panose="02040503050406030204" pitchFamily="18" charset="0"/>
                          </a:rPr>
                          <m:t>𝑝</m:t>
                        </m:r>
                      </m:den>
                    </m:f>
                  </m:oMath>
                </a14:m>
                <a:r>
                  <a:rPr lang="en-US" sz="1800" dirty="0"/>
                  <a:t>; </a:t>
                </a:r>
              </a:p>
              <a:p>
                <a:pPr lvl="1"/>
                <a:r>
                  <a:rPr lang="en-US" sz="1800" i="1" dirty="0">
                    <a:solidFill>
                      <a:srgbClr val="004C97"/>
                    </a:solidFill>
                  </a:rPr>
                  <a:t>Choosing p</a:t>
                </a:r>
                <a:r>
                  <a:rPr lang="en-US" sz="1800" i="1" baseline="-25000" dirty="0">
                    <a:solidFill>
                      <a:srgbClr val="004C97"/>
                    </a:solidFill>
                  </a:rPr>
                  <a:t>0</a:t>
                </a:r>
                <a:r>
                  <a:rPr lang="en-US" sz="1800" i="1" dirty="0">
                    <a:solidFill>
                      <a:srgbClr val="004C97"/>
                    </a:solidFill>
                  </a:rPr>
                  <a:t> to represent 90</a:t>
                </a:r>
                <a:r>
                  <a:rPr lang="en-US" sz="1800" i="1" dirty="0">
                    <a:solidFill>
                      <a:srgbClr val="004C97"/>
                    </a:solidFill>
                    <a:sym typeface="Symbol" panose="05050102010706020507" pitchFamily="18" charset="2"/>
                  </a:rPr>
                  <a:t></a:t>
                </a:r>
                <a:r>
                  <a:rPr lang="en-US" sz="1800" i="1" dirty="0">
                    <a:solidFill>
                      <a:srgbClr val="004C97"/>
                    </a:solidFill>
                  </a:rPr>
                  <a:t> of phase advance reduces this equation to: </a:t>
                </a:r>
                <a:r>
                  <a:rPr lang="en-US" sz="1800" i="1" dirty="0"/>
                  <a:t> </a:t>
                </a:r>
              </a:p>
              <a:p>
                <a:pPr marL="457200" lvl="1" indent="0">
                  <a:buNone/>
                </a:pPr>
                <a14:m>
                  <m:oMath xmlns:m="http://schemas.openxmlformats.org/officeDocument/2006/math">
                    <m:func>
                      <m:funcPr>
                        <m:ctrlPr>
                          <a:rPr lang="en-US" sz="1800" b="0" i="1" smtClean="0">
                            <a:latin typeface="Cambria Math" panose="02040503050406030204" pitchFamily="18" charset="0"/>
                            <a:sym typeface="Symbol" panose="05050102010706020507" pitchFamily="18" charset="2"/>
                          </a:rPr>
                        </m:ctrlPr>
                      </m:funcPr>
                      <m:fName>
                        <m:r>
                          <m:rPr>
                            <m:sty m:val="p"/>
                          </m:rPr>
                          <a:rPr lang="en-US" sz="1800" b="0" i="0" smtClean="0">
                            <a:latin typeface="Cambria Math" panose="02040503050406030204" pitchFamily="18" charset="0"/>
                            <a:sym typeface="Symbol" panose="05050102010706020507" pitchFamily="18" charset="2"/>
                          </a:rPr>
                          <m:t>sin</m:t>
                        </m:r>
                      </m:fName>
                      <m:e>
                        <m:d>
                          <m:dPr>
                            <m:ctrlPr>
                              <a:rPr lang="en-US" sz="1800" b="0" i="1" smtClean="0">
                                <a:latin typeface="Cambria Math" panose="02040503050406030204" pitchFamily="18" charset="0"/>
                                <a:sym typeface="Symbol" panose="05050102010706020507" pitchFamily="18" charset="2"/>
                              </a:rPr>
                            </m:ctrlPr>
                          </m:dPr>
                          <m:e>
                            <m:f>
                              <m:fPr>
                                <m:ctrlPr>
                                  <a:rPr lang="en-US" sz="1800" b="0" i="1" smtClean="0">
                                    <a:latin typeface="Cambria Math" panose="02040503050406030204" pitchFamily="18" charset="0"/>
                                    <a:sym typeface="Symbol" panose="05050102010706020507" pitchFamily="18" charset="2"/>
                                  </a:rPr>
                                </m:ctrlPr>
                              </m:fPr>
                              <m:num>
                                <m:r>
                                  <a:rPr lang="en-US" sz="1800" b="0" i="1" smtClean="0">
                                    <a:latin typeface="Cambria Math" panose="02040503050406030204" pitchFamily="18" charset="0"/>
                                    <a:ea typeface="Cambria Math" panose="02040503050406030204" pitchFamily="18" charset="0"/>
                                    <a:sym typeface="Symbol" panose="05050102010706020507" pitchFamily="18" charset="2"/>
                                  </a:rPr>
                                  <m:t>𝜑</m:t>
                                </m:r>
                              </m:num>
                              <m:den>
                                <m:r>
                                  <a:rPr lang="en-US" sz="1800" b="0" i="1" smtClean="0">
                                    <a:latin typeface="Cambria Math" panose="02040503050406030204" pitchFamily="18" charset="0"/>
                                    <a:sym typeface="Symbol" panose="05050102010706020507" pitchFamily="18" charset="2"/>
                                  </a:rPr>
                                  <m:t>2</m:t>
                                </m:r>
                              </m:den>
                            </m:f>
                          </m:e>
                        </m:d>
                      </m:e>
                    </m:func>
                    <m:r>
                      <a:rPr lang="en-US" sz="1800" b="0" i="1" smtClean="0">
                        <a:latin typeface="Cambria Math" panose="02040503050406030204" pitchFamily="18" charset="0"/>
                        <a:sym typeface="Symbol" panose="05050102010706020507" pitchFamily="18" charset="2"/>
                      </a:rPr>
                      <m:t>=</m:t>
                    </m:r>
                    <m:f>
                      <m:fPr>
                        <m:ctrlPr>
                          <a:rPr lang="en-US" sz="1800" b="0" i="1" smtClean="0">
                            <a:latin typeface="Cambria Math" panose="02040503050406030204" pitchFamily="18" charset="0"/>
                            <a:sym typeface="Symbol" panose="05050102010706020507" pitchFamily="18" charset="2"/>
                          </a:rPr>
                        </m:ctrlPr>
                      </m:fPr>
                      <m:num>
                        <m:f>
                          <m:fPr>
                            <m:type m:val="skw"/>
                            <m:ctrlPr>
                              <a:rPr lang="en-US" sz="1800" b="0" i="1" smtClean="0">
                                <a:latin typeface="Cambria Math" panose="02040503050406030204" pitchFamily="18" charset="0"/>
                                <a:sym typeface="Symbol" panose="05050102010706020507" pitchFamily="18" charset="2"/>
                              </a:rPr>
                            </m:ctrlPr>
                          </m:fPr>
                          <m:num>
                            <m:r>
                              <a:rPr lang="en-US" sz="1800" b="0" i="1" smtClean="0">
                                <a:latin typeface="Cambria Math" panose="02040503050406030204" pitchFamily="18" charset="0"/>
                                <a:sym typeface="Symbol" panose="05050102010706020507" pitchFamily="18" charset="2"/>
                              </a:rPr>
                              <m:t>1</m:t>
                            </m:r>
                          </m:num>
                          <m:den>
                            <m:rad>
                              <m:radPr>
                                <m:degHide m:val="on"/>
                                <m:ctrlPr>
                                  <a:rPr lang="en-US" sz="1800" b="0" i="1" smtClean="0">
                                    <a:latin typeface="Cambria Math" panose="02040503050406030204" pitchFamily="18" charset="0"/>
                                    <a:sym typeface="Symbol" panose="05050102010706020507" pitchFamily="18" charset="2"/>
                                  </a:rPr>
                                </m:ctrlPr>
                              </m:radPr>
                              <m:deg/>
                              <m:e>
                                <m:r>
                                  <a:rPr lang="en-US" sz="1800" b="0" i="1" smtClean="0">
                                    <a:latin typeface="Cambria Math" panose="02040503050406030204" pitchFamily="18" charset="0"/>
                                    <a:sym typeface="Symbol" panose="05050102010706020507" pitchFamily="18" charset="2"/>
                                  </a:rPr>
                                  <m:t>2 </m:t>
                                </m:r>
                              </m:e>
                            </m:rad>
                          </m:den>
                        </m:f>
                        <m:sSub>
                          <m:sSubPr>
                            <m:ctrlPr>
                              <a:rPr lang="en-US" sz="1800" b="0" i="1" smtClean="0">
                                <a:latin typeface="Cambria Math" panose="02040503050406030204" pitchFamily="18" charset="0"/>
                                <a:sym typeface="Symbol" panose="05050102010706020507" pitchFamily="18" charset="2"/>
                              </a:rPr>
                            </m:ctrlPr>
                          </m:sSubPr>
                          <m:e>
                            <m:r>
                              <a:rPr lang="en-US" sz="1800" b="0" i="1" smtClean="0">
                                <a:latin typeface="Cambria Math" panose="02040503050406030204" pitchFamily="18" charset="0"/>
                                <a:sym typeface="Symbol" panose="05050102010706020507" pitchFamily="18" charset="2"/>
                              </a:rPr>
                              <m:t>𝑝</m:t>
                            </m:r>
                          </m:e>
                          <m:sub>
                            <m:r>
                              <a:rPr lang="en-US" sz="1800" b="0" i="1" smtClean="0">
                                <a:latin typeface="Cambria Math" panose="02040503050406030204" pitchFamily="18" charset="0"/>
                                <a:sym typeface="Symbol" panose="05050102010706020507" pitchFamily="18" charset="2"/>
                              </a:rPr>
                              <m:t>0</m:t>
                            </m:r>
                          </m:sub>
                        </m:sSub>
                      </m:num>
                      <m:den>
                        <m:r>
                          <a:rPr lang="en-US" sz="1800" b="0" i="1" smtClean="0">
                            <a:latin typeface="Cambria Math" panose="02040503050406030204" pitchFamily="18" charset="0"/>
                            <a:sym typeface="Symbol" panose="05050102010706020507" pitchFamily="18" charset="2"/>
                          </a:rPr>
                          <m:t>𝑝</m:t>
                        </m:r>
                      </m:den>
                    </m:f>
                  </m:oMath>
                </a14:m>
                <a:r>
                  <a:rPr lang="en-US" sz="1800" dirty="0"/>
                  <a:t>; with the lower limit of thin lens stability (</a:t>
                </a:r>
                <a:r>
                  <a:rPr lang="en-US" sz="1800" i="1" dirty="0">
                    <a:sym typeface="Symbol" panose="05050102010706020507" pitchFamily="18" charset="2"/>
                  </a:rPr>
                  <a:t> </a:t>
                </a:r>
                <a:r>
                  <a:rPr lang="en-US" sz="1800" dirty="0">
                    <a:sym typeface="Symbol" panose="05050102010706020507" pitchFamily="18" charset="2"/>
                  </a:rPr>
                  <a:t>=180) </a:t>
                </a:r>
                <a14:m>
                  <m:oMath xmlns:m="http://schemas.openxmlformats.org/officeDocument/2006/math">
                    <m:r>
                      <a:rPr lang="en-US" sz="1800" b="0" i="1" smtClean="0">
                        <a:latin typeface="Cambria Math" panose="02040503050406030204" pitchFamily="18" charset="0"/>
                        <a:sym typeface="Symbol" panose="05050102010706020507" pitchFamily="18" charset="2"/>
                      </a:rPr>
                      <m:t>𝑝</m:t>
                    </m:r>
                    <m:r>
                      <a:rPr lang="en-US" sz="1800" b="0" i="1" smtClean="0">
                        <a:latin typeface="Cambria Math" panose="02040503050406030204" pitchFamily="18" charset="0"/>
                        <a:sym typeface="Symbol" panose="05050102010706020507" pitchFamily="18" charset="2"/>
                      </a:rPr>
                      <m:t>=</m:t>
                    </m:r>
                    <m:f>
                      <m:fPr>
                        <m:type m:val="skw"/>
                        <m:ctrlPr>
                          <a:rPr lang="en-US" sz="1800" b="0" i="1" smtClean="0">
                            <a:latin typeface="Cambria Math" panose="02040503050406030204" pitchFamily="18" charset="0"/>
                            <a:sym typeface="Symbol" panose="05050102010706020507" pitchFamily="18" charset="2"/>
                          </a:rPr>
                        </m:ctrlPr>
                      </m:fPr>
                      <m:num>
                        <m:r>
                          <a:rPr lang="en-US" sz="1800" b="0" i="1" smtClean="0">
                            <a:latin typeface="Cambria Math" panose="02040503050406030204" pitchFamily="18" charset="0"/>
                            <a:sym typeface="Symbol" panose="05050102010706020507" pitchFamily="18" charset="2"/>
                          </a:rPr>
                          <m:t>1</m:t>
                        </m:r>
                      </m:num>
                      <m:den>
                        <m:rad>
                          <m:radPr>
                            <m:degHide m:val="on"/>
                            <m:ctrlPr>
                              <a:rPr lang="en-US" sz="1800" b="0" i="1" smtClean="0">
                                <a:latin typeface="Cambria Math" panose="02040503050406030204" pitchFamily="18" charset="0"/>
                                <a:sym typeface="Symbol" panose="05050102010706020507" pitchFamily="18" charset="2"/>
                              </a:rPr>
                            </m:ctrlPr>
                          </m:radPr>
                          <m:deg/>
                          <m:e>
                            <m:r>
                              <a:rPr lang="en-US" sz="1800" b="0" i="1" smtClean="0">
                                <a:latin typeface="Cambria Math" panose="02040503050406030204" pitchFamily="18" charset="0"/>
                                <a:sym typeface="Symbol" panose="05050102010706020507" pitchFamily="18" charset="2"/>
                              </a:rPr>
                              <m:t>2</m:t>
                            </m:r>
                          </m:e>
                        </m:rad>
                      </m:den>
                    </m:f>
                    <m:sSub>
                      <m:sSubPr>
                        <m:ctrlPr>
                          <a:rPr lang="en-US" sz="1800" b="0" i="1" smtClean="0">
                            <a:latin typeface="Cambria Math" panose="02040503050406030204" pitchFamily="18" charset="0"/>
                            <a:sym typeface="Symbol" panose="05050102010706020507" pitchFamily="18" charset="2"/>
                          </a:rPr>
                        </m:ctrlPr>
                      </m:sSubPr>
                      <m:e>
                        <m:r>
                          <a:rPr lang="en-US" sz="1800" b="0" i="1" smtClean="0">
                            <a:latin typeface="Cambria Math" panose="02040503050406030204" pitchFamily="18" charset="0"/>
                            <a:sym typeface="Symbol" panose="05050102010706020507" pitchFamily="18" charset="2"/>
                          </a:rPr>
                          <m:t>𝑝</m:t>
                        </m:r>
                      </m:e>
                      <m:sub>
                        <m:r>
                          <a:rPr lang="en-US" sz="1800" b="0" i="1" smtClean="0">
                            <a:latin typeface="Cambria Math" panose="02040503050406030204" pitchFamily="18" charset="0"/>
                            <a:sym typeface="Symbol" panose="05050102010706020507" pitchFamily="18" charset="2"/>
                          </a:rPr>
                          <m:t>0</m:t>
                        </m:r>
                      </m:sub>
                    </m:sSub>
                  </m:oMath>
                </a14:m>
                <a:endParaRPr lang="en-US" sz="1800" dirty="0"/>
              </a:p>
              <a:p>
                <a:pPr lvl="1"/>
                <a:r>
                  <a:rPr lang="en-US" sz="1800" i="1" dirty="0">
                    <a:solidFill>
                      <a:srgbClr val="004C97"/>
                    </a:solidFill>
                    <a:sym typeface="Symbol" panose="05050102010706020507" pitchFamily="18" charset="2"/>
                  </a:rPr>
                  <a:t>Differentiating &amp; using equation for 90 gives dependence of phase advance on momentum</a:t>
                </a:r>
              </a:p>
              <a:p>
                <a:pPr marL="0" indent="0">
                  <a:buNone/>
                </a:pPr>
                <a:r>
                  <a:rPr lang="en-US" sz="1800" dirty="0">
                    <a:sym typeface="Symbol" panose="05050102010706020507" pitchFamily="18" charset="2"/>
                  </a:rPr>
                  <a:t>			</a:t>
                </a:r>
                <a14:m>
                  <m:oMath xmlns:m="http://schemas.openxmlformats.org/officeDocument/2006/math">
                    <m:f>
                      <m:fPr>
                        <m:ctrlPr>
                          <a:rPr lang="en-US" sz="2000" b="0" i="1" smtClean="0">
                            <a:latin typeface="Cambria Math" panose="02040503050406030204" pitchFamily="18" charset="0"/>
                            <a:sym typeface="Symbol" panose="05050102010706020507" pitchFamily="18" charset="2"/>
                          </a:rPr>
                        </m:ctrlPr>
                      </m:fPr>
                      <m:num>
                        <m:r>
                          <a:rPr lang="en-US" sz="2000" b="0" i="1" smtClean="0">
                            <a:latin typeface="Cambria Math" panose="02040503050406030204" pitchFamily="18" charset="0"/>
                            <a:sym typeface="Symbol" panose="05050102010706020507" pitchFamily="18" charset="2"/>
                          </a:rPr>
                          <m:t>𝑑</m:t>
                        </m:r>
                        <m:r>
                          <a:rPr lang="en-US" sz="2000" b="0" i="1" smtClean="0">
                            <a:latin typeface="Cambria Math" panose="02040503050406030204" pitchFamily="18" charset="0"/>
                            <a:ea typeface="Cambria Math" panose="02040503050406030204" pitchFamily="18" charset="0"/>
                            <a:sym typeface="Symbol" panose="05050102010706020507" pitchFamily="18" charset="2"/>
                          </a:rPr>
                          <m:t>𝜑</m:t>
                        </m:r>
                      </m:num>
                      <m:den>
                        <m:r>
                          <a:rPr lang="en-US" sz="2000" b="0" i="1" smtClean="0">
                            <a:latin typeface="Cambria Math" panose="02040503050406030204" pitchFamily="18" charset="0"/>
                            <a:sym typeface="Symbol" panose="05050102010706020507" pitchFamily="18" charset="2"/>
                          </a:rPr>
                          <m:t>𝑑𝑝</m:t>
                        </m:r>
                      </m:den>
                    </m:f>
                    <m:r>
                      <a:rPr lang="en-US" sz="2000" b="0" i="1" smtClean="0">
                        <a:latin typeface="Cambria Math" panose="02040503050406030204" pitchFamily="18" charset="0"/>
                        <a:sym typeface="Symbol" panose="05050102010706020507" pitchFamily="18" charset="2"/>
                      </a:rPr>
                      <m:t>=</m:t>
                    </m:r>
                    <m:f>
                      <m:fPr>
                        <m:ctrlPr>
                          <a:rPr lang="en-US" sz="2000" b="0" i="1" smtClean="0">
                            <a:latin typeface="Cambria Math" panose="02040503050406030204" pitchFamily="18" charset="0"/>
                            <a:sym typeface="Symbol" panose="05050102010706020507" pitchFamily="18" charset="2"/>
                          </a:rPr>
                        </m:ctrlPr>
                      </m:fPr>
                      <m:num>
                        <m:rad>
                          <m:radPr>
                            <m:degHide m:val="on"/>
                            <m:ctrlPr>
                              <a:rPr lang="en-US" sz="2000" b="0" i="1" smtClean="0">
                                <a:latin typeface="Cambria Math" panose="02040503050406030204" pitchFamily="18" charset="0"/>
                                <a:sym typeface="Symbol" panose="05050102010706020507" pitchFamily="18" charset="2"/>
                              </a:rPr>
                            </m:ctrlPr>
                          </m:radPr>
                          <m:deg/>
                          <m:e>
                            <m:r>
                              <a:rPr lang="en-US" sz="2000" b="0" i="1" smtClean="0">
                                <a:latin typeface="Cambria Math" panose="02040503050406030204" pitchFamily="18" charset="0"/>
                                <a:sym typeface="Symbol" panose="05050102010706020507" pitchFamily="18" charset="2"/>
                              </a:rPr>
                              <m:t>2</m:t>
                            </m:r>
                          </m:e>
                        </m:rad>
                        <m:sSub>
                          <m:sSubPr>
                            <m:ctrlPr>
                              <a:rPr lang="en-US" sz="2000" b="0" i="1" smtClean="0">
                                <a:latin typeface="Cambria Math" panose="02040503050406030204" pitchFamily="18" charset="0"/>
                                <a:sym typeface="Symbol" panose="05050102010706020507" pitchFamily="18" charset="2"/>
                              </a:rPr>
                            </m:ctrlPr>
                          </m:sSubPr>
                          <m:e>
                            <m:r>
                              <a:rPr lang="en-US" sz="2000" b="0" i="1" smtClean="0">
                                <a:latin typeface="Cambria Math" panose="02040503050406030204" pitchFamily="18" charset="0"/>
                                <a:sym typeface="Symbol" panose="05050102010706020507" pitchFamily="18" charset="2"/>
                              </a:rPr>
                              <m:t>𝑝</m:t>
                            </m:r>
                          </m:e>
                          <m:sub>
                            <m:r>
                              <a:rPr lang="en-US" sz="2000" b="0" i="1" smtClean="0">
                                <a:latin typeface="Cambria Math" panose="02040503050406030204" pitchFamily="18" charset="0"/>
                                <a:sym typeface="Symbol" panose="05050102010706020507" pitchFamily="18" charset="2"/>
                              </a:rPr>
                              <m:t>0</m:t>
                            </m:r>
                          </m:sub>
                        </m:sSub>
                      </m:num>
                      <m:den>
                        <m:sSup>
                          <m:sSupPr>
                            <m:ctrlPr>
                              <a:rPr lang="en-US" sz="2000" b="0" i="1" smtClean="0">
                                <a:latin typeface="Cambria Math" panose="02040503050406030204" pitchFamily="18" charset="0"/>
                                <a:sym typeface="Symbol" panose="05050102010706020507" pitchFamily="18" charset="2"/>
                              </a:rPr>
                            </m:ctrlPr>
                          </m:sSupPr>
                          <m:e>
                            <m:r>
                              <a:rPr lang="en-US" sz="2000" b="0" i="1" smtClean="0">
                                <a:latin typeface="Cambria Math" panose="02040503050406030204" pitchFamily="18" charset="0"/>
                                <a:sym typeface="Symbol" panose="05050102010706020507" pitchFamily="18" charset="2"/>
                              </a:rPr>
                              <m:t>𝑝</m:t>
                            </m:r>
                          </m:e>
                          <m:sup>
                            <m:r>
                              <a:rPr lang="en-US" sz="2000" b="0" i="1" smtClean="0">
                                <a:latin typeface="Cambria Math" panose="02040503050406030204" pitchFamily="18" charset="0"/>
                                <a:sym typeface="Symbol" panose="05050102010706020507" pitchFamily="18" charset="2"/>
                              </a:rPr>
                              <m:t>2</m:t>
                            </m:r>
                          </m:sup>
                        </m:sSup>
                        <m:rad>
                          <m:radPr>
                            <m:degHide m:val="on"/>
                            <m:ctrlPr>
                              <a:rPr lang="en-US" sz="2000" b="0" i="1" smtClean="0">
                                <a:latin typeface="Cambria Math" panose="02040503050406030204" pitchFamily="18" charset="0"/>
                                <a:sym typeface="Symbol" panose="05050102010706020507" pitchFamily="18" charset="2"/>
                              </a:rPr>
                            </m:ctrlPr>
                          </m:radPr>
                          <m:deg/>
                          <m:e>
                            <m:r>
                              <a:rPr lang="en-US" sz="2000" b="0" i="1" smtClean="0">
                                <a:latin typeface="Cambria Math" panose="02040503050406030204" pitchFamily="18" charset="0"/>
                                <a:sym typeface="Symbol" panose="05050102010706020507" pitchFamily="18" charset="2"/>
                              </a:rPr>
                              <m:t>1−</m:t>
                            </m:r>
                            <m:f>
                              <m:fPr>
                                <m:type m:val="lin"/>
                                <m:ctrlPr>
                                  <a:rPr lang="en-US" sz="2000" b="0" i="1" smtClean="0">
                                    <a:latin typeface="Cambria Math" panose="02040503050406030204" pitchFamily="18" charset="0"/>
                                    <a:sym typeface="Symbol" panose="05050102010706020507" pitchFamily="18" charset="2"/>
                                  </a:rPr>
                                </m:ctrlPr>
                              </m:fPr>
                              <m:num>
                                <m:sSubSup>
                                  <m:sSubSupPr>
                                    <m:ctrlPr>
                                      <a:rPr lang="en-US" sz="2000" b="0" i="1" smtClean="0">
                                        <a:latin typeface="Cambria Math" panose="02040503050406030204" pitchFamily="18" charset="0"/>
                                        <a:sym typeface="Symbol" panose="05050102010706020507" pitchFamily="18" charset="2"/>
                                      </a:rPr>
                                    </m:ctrlPr>
                                  </m:sSubSupPr>
                                  <m:e>
                                    <m:r>
                                      <a:rPr lang="en-US" sz="2000" b="0" i="1" smtClean="0">
                                        <a:latin typeface="Cambria Math" panose="02040503050406030204" pitchFamily="18" charset="0"/>
                                        <a:sym typeface="Symbol" panose="05050102010706020507" pitchFamily="18" charset="2"/>
                                      </a:rPr>
                                      <m:t>𝑝</m:t>
                                    </m:r>
                                  </m:e>
                                  <m:sub>
                                    <m:r>
                                      <a:rPr lang="en-US" sz="2000" b="0" i="1" smtClean="0">
                                        <a:latin typeface="Cambria Math" panose="02040503050406030204" pitchFamily="18" charset="0"/>
                                        <a:sym typeface="Symbol" panose="05050102010706020507" pitchFamily="18" charset="2"/>
                                      </a:rPr>
                                      <m:t>0</m:t>
                                    </m:r>
                                  </m:sub>
                                  <m:sup>
                                    <m:r>
                                      <a:rPr lang="en-US" sz="2000" b="0" i="1" smtClean="0">
                                        <a:latin typeface="Cambria Math" panose="02040503050406030204" pitchFamily="18" charset="0"/>
                                        <a:sym typeface="Symbol" panose="05050102010706020507" pitchFamily="18" charset="2"/>
                                      </a:rPr>
                                      <m:t>2</m:t>
                                    </m:r>
                                  </m:sup>
                                </m:sSubSup>
                              </m:num>
                              <m:den>
                                <m:r>
                                  <a:rPr lang="en-US" sz="2000" b="0" i="1" smtClean="0">
                                    <a:latin typeface="Cambria Math" panose="02040503050406030204" pitchFamily="18" charset="0"/>
                                    <a:sym typeface="Symbol" panose="05050102010706020507" pitchFamily="18" charset="2"/>
                                  </a:rPr>
                                  <m:t>2</m:t>
                                </m:r>
                                <m:sSup>
                                  <m:sSupPr>
                                    <m:ctrlPr>
                                      <a:rPr lang="en-US" sz="2000" b="0" i="1" smtClean="0">
                                        <a:latin typeface="Cambria Math" panose="02040503050406030204" pitchFamily="18" charset="0"/>
                                        <a:sym typeface="Symbol" panose="05050102010706020507" pitchFamily="18" charset="2"/>
                                      </a:rPr>
                                    </m:ctrlPr>
                                  </m:sSupPr>
                                  <m:e>
                                    <m:r>
                                      <a:rPr lang="en-US" sz="2000" b="0" i="1" smtClean="0">
                                        <a:latin typeface="Cambria Math" panose="02040503050406030204" pitchFamily="18" charset="0"/>
                                        <a:sym typeface="Symbol" panose="05050102010706020507" pitchFamily="18" charset="2"/>
                                      </a:rPr>
                                      <m:t>𝑝</m:t>
                                    </m:r>
                                  </m:e>
                                  <m:sup>
                                    <m:r>
                                      <a:rPr lang="en-US" sz="2000" b="0" i="1" smtClean="0">
                                        <a:latin typeface="Cambria Math" panose="02040503050406030204" pitchFamily="18" charset="0"/>
                                        <a:sym typeface="Symbol" panose="05050102010706020507" pitchFamily="18" charset="2"/>
                                      </a:rPr>
                                      <m:t>2</m:t>
                                    </m:r>
                                  </m:sup>
                                </m:sSup>
                              </m:den>
                            </m:f>
                          </m:e>
                        </m:rad>
                      </m:den>
                    </m:f>
                  </m:oMath>
                </a14:m>
                <a:r>
                  <a:rPr lang="en-US" sz="2000" dirty="0"/>
                  <a:t>;    </a:t>
                </a:r>
                <a:r>
                  <a:rPr lang="en-US" sz="1800" dirty="0"/>
                  <a:t>(thick lens has an upper momentum limit)</a:t>
                </a:r>
              </a:p>
              <a:p>
                <a:pPr lvl="1"/>
                <a:r>
                  <a:rPr lang="en-US" sz="1800" i="1" dirty="0">
                    <a:solidFill>
                      <a:srgbClr val="004C97"/>
                    </a:solidFill>
                    <a:sym typeface="Symbol" panose="05050102010706020507" pitchFamily="18" charset="2"/>
                  </a:rPr>
                  <a:t>Differentiating peak beta FODO equation for momentum dependence gives</a:t>
                </a:r>
              </a:p>
              <a:p>
                <a:pPr marL="457200" lvl="1" indent="0">
                  <a:buNone/>
                </a:pPr>
                <a14:m>
                  <m:oMath xmlns:m="http://schemas.openxmlformats.org/officeDocument/2006/math">
                    <m:sSub>
                      <m:sSubPr>
                        <m:ctrlPr>
                          <a:rPr lang="en-US" sz="1800" i="1">
                            <a:latin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𝛽</m:t>
                        </m:r>
                      </m:e>
                      <m:sub>
                        <m:r>
                          <a:rPr lang="en-US" sz="1800" i="1">
                            <a:latin typeface="Cambria Math" panose="02040503050406030204" pitchFamily="18" charset="0"/>
                          </a:rPr>
                          <m:t>𝑚𝑎𝑥</m:t>
                        </m:r>
                      </m:sub>
                    </m:sSub>
                    <m:r>
                      <a:rPr lang="en-US" sz="1800" i="1">
                        <a:latin typeface="Cambria Math" panose="02040503050406030204" pitchFamily="18" charset="0"/>
                      </a:rPr>
                      <m:t>=</m:t>
                    </m:r>
                    <m:sSub>
                      <m:sSubPr>
                        <m:ctrlPr>
                          <a:rPr lang="en-US" sz="1800" i="1">
                            <a:latin typeface="Cambria Math" panose="02040503050406030204" pitchFamily="18" charset="0"/>
                          </a:rPr>
                        </m:ctrlPr>
                      </m:sSubPr>
                      <m:e>
                        <m:r>
                          <a:rPr lang="en-US" sz="1800" i="1">
                            <a:latin typeface="Cambria Math" panose="02040503050406030204" pitchFamily="18" charset="0"/>
                          </a:rPr>
                          <m:t>𝐿</m:t>
                        </m:r>
                      </m:e>
                      <m:sub>
                        <m:r>
                          <a:rPr lang="en-US" sz="1800" i="1">
                            <a:latin typeface="Cambria Math" panose="02040503050406030204" pitchFamily="18" charset="0"/>
                          </a:rPr>
                          <m:t>1/2</m:t>
                        </m:r>
                      </m:sub>
                    </m:sSub>
                    <m:f>
                      <m:fPr>
                        <m:ctrlPr>
                          <a:rPr lang="en-US" sz="1800" i="1">
                            <a:latin typeface="Cambria Math" panose="02040503050406030204" pitchFamily="18" charset="0"/>
                          </a:rPr>
                        </m:ctrlPr>
                      </m:fPr>
                      <m:num>
                        <m:r>
                          <a:rPr lang="en-US" sz="1800" i="1">
                            <a:latin typeface="Cambria Math" panose="02040503050406030204" pitchFamily="18" charset="0"/>
                            <a:ea typeface="Cambria Math" panose="02040503050406030204" pitchFamily="18" charset="0"/>
                          </a:rPr>
                          <m:t>𝜅</m:t>
                        </m:r>
                        <m:r>
                          <a:rPr lang="en-US" sz="1800" i="1">
                            <a:latin typeface="Cambria Math" panose="02040503050406030204" pitchFamily="18" charset="0"/>
                            <a:ea typeface="Cambria Math" panose="02040503050406030204" pitchFamily="18" charset="0"/>
                          </a:rPr>
                          <m:t>(</m:t>
                        </m:r>
                        <m:r>
                          <a:rPr lang="en-US" sz="1800" i="1">
                            <a:latin typeface="Cambria Math" panose="02040503050406030204" pitchFamily="18" charset="0"/>
                            <a:ea typeface="Cambria Math" panose="02040503050406030204" pitchFamily="18" charset="0"/>
                          </a:rPr>
                          <m:t>𝜅</m:t>
                        </m:r>
                        <m:r>
                          <a:rPr lang="en-US" sz="1800" i="1">
                            <a:latin typeface="Cambria Math" panose="02040503050406030204" pitchFamily="18" charset="0"/>
                            <a:ea typeface="Cambria Math" panose="02040503050406030204" pitchFamily="18" charset="0"/>
                          </a:rPr>
                          <m:t>+1)</m:t>
                        </m:r>
                      </m:num>
                      <m:den>
                        <m:sSup>
                          <m:sSupPr>
                            <m:ctrlPr>
                              <a:rPr lang="en-US" sz="1800" i="1">
                                <a:latin typeface="Cambria Math" panose="02040503050406030204" pitchFamily="18" charset="0"/>
                              </a:rPr>
                            </m:ctrlPr>
                          </m:sSupPr>
                          <m:e>
                            <m:r>
                              <a:rPr lang="en-US" sz="1800" i="1">
                                <a:latin typeface="Cambria Math" panose="02040503050406030204" pitchFamily="18" charset="0"/>
                              </a:rPr>
                              <m:t>(</m:t>
                            </m:r>
                            <m:sSup>
                              <m:sSupPr>
                                <m:ctrlPr>
                                  <a:rPr lang="en-US" sz="1800" i="1">
                                    <a:latin typeface="Cambria Math" panose="02040503050406030204" pitchFamily="18" charset="0"/>
                                  </a:rPr>
                                </m:ctrlPr>
                              </m:sSupPr>
                              <m:e>
                                <m:r>
                                  <a:rPr lang="en-US" sz="1800" i="1">
                                    <a:latin typeface="Cambria Math" panose="02040503050406030204" pitchFamily="18" charset="0"/>
                                  </a:rPr>
                                  <m:t>𝑘</m:t>
                                </m:r>
                              </m:e>
                              <m:sup>
                                <m:r>
                                  <a:rPr lang="en-US" sz="1800" i="1">
                                    <a:latin typeface="Cambria Math" panose="02040503050406030204" pitchFamily="18" charset="0"/>
                                  </a:rPr>
                                  <m:t>2</m:t>
                                </m:r>
                              </m:sup>
                            </m:sSup>
                            <m:r>
                              <a:rPr lang="en-US" sz="1800" i="1">
                                <a:latin typeface="Cambria Math" panose="02040503050406030204" pitchFamily="18" charset="0"/>
                              </a:rPr>
                              <m:t>−1)</m:t>
                            </m:r>
                          </m:e>
                          <m:sup>
                            <m:r>
                              <a:rPr lang="en-US" sz="1800" i="1">
                                <a:latin typeface="Cambria Math" panose="02040503050406030204" pitchFamily="18" charset="0"/>
                              </a:rPr>
                              <m:t>1/2</m:t>
                            </m:r>
                          </m:sup>
                        </m:sSup>
                      </m:den>
                    </m:f>
                  </m:oMath>
                </a14:m>
                <a:r>
                  <a:rPr lang="en-US" sz="1800" dirty="0"/>
                  <a:t>; </a:t>
                </a:r>
                <a:r>
                  <a:rPr lang="en-US" sz="1600" dirty="0"/>
                  <a:t>where </a:t>
                </a:r>
                <a14:m>
                  <m:oMath xmlns:m="http://schemas.openxmlformats.org/officeDocument/2006/math">
                    <m:r>
                      <a:rPr lang="en-US" sz="1600" i="1">
                        <a:latin typeface="Cambria Math" panose="02040503050406030204" pitchFamily="18" charset="0"/>
                        <a:ea typeface="Cambria Math" panose="02040503050406030204" pitchFamily="18" charset="0"/>
                      </a:rPr>
                      <m:t>𝜅</m:t>
                    </m:r>
                    <m:r>
                      <a:rPr lang="en-US" sz="1600" i="1">
                        <a:latin typeface="Cambria Math" panose="02040503050406030204" pitchFamily="18" charset="0"/>
                        <a:ea typeface="Cambria Math" panose="02040503050406030204" pitchFamily="18" charset="0"/>
                      </a:rPr>
                      <m:t>=</m:t>
                    </m:r>
                    <m:f>
                      <m:fPr>
                        <m:ctrlPr>
                          <a:rPr lang="en-US" sz="1600" i="1">
                            <a:latin typeface="Cambria Math" panose="02040503050406030204" pitchFamily="18" charset="0"/>
                            <a:ea typeface="Cambria Math" panose="02040503050406030204" pitchFamily="18" charset="0"/>
                          </a:rPr>
                        </m:ctrlPr>
                      </m:fPr>
                      <m:num>
                        <m:r>
                          <a:rPr lang="en-US" sz="1600" i="1">
                            <a:latin typeface="Cambria Math" panose="02040503050406030204" pitchFamily="18" charset="0"/>
                            <a:ea typeface="Cambria Math" panose="02040503050406030204" pitchFamily="18" charset="0"/>
                          </a:rPr>
                          <m:t>𝑓</m:t>
                        </m:r>
                      </m:num>
                      <m:den>
                        <m:sSub>
                          <m:sSubPr>
                            <m:ctrlPr>
                              <a:rPr lang="en-US" sz="1600" i="1">
                                <a:latin typeface="Cambria Math" panose="02040503050406030204" pitchFamily="18" charset="0"/>
                                <a:ea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𝐿</m:t>
                            </m:r>
                          </m:e>
                          <m:sub>
                            <m:r>
                              <a:rPr lang="en-US" sz="1600" i="1">
                                <a:latin typeface="Cambria Math" panose="02040503050406030204" pitchFamily="18" charset="0"/>
                                <a:ea typeface="Cambria Math" panose="02040503050406030204" pitchFamily="18" charset="0"/>
                              </a:rPr>
                              <m:t>1/2</m:t>
                            </m:r>
                          </m:sub>
                        </m:sSub>
                      </m:den>
                    </m:f>
                  </m:oMath>
                </a14:m>
                <a:r>
                  <a:rPr lang="en-US" sz="1800" dirty="0"/>
                  <a:t>;   </a:t>
                </a:r>
                <a14:m>
                  <m:oMath xmlns:m="http://schemas.openxmlformats.org/officeDocument/2006/math">
                    <m:f>
                      <m:fPr>
                        <m:ctrlPr>
                          <a:rPr lang="en-US" sz="1800" i="1">
                            <a:latin typeface="Cambria Math" panose="02040503050406030204" pitchFamily="18" charset="0"/>
                          </a:rPr>
                        </m:ctrlPr>
                      </m:fPr>
                      <m:num>
                        <m:r>
                          <a:rPr lang="en-US" sz="1800" i="1">
                            <a:latin typeface="Cambria Math" panose="02040503050406030204" pitchFamily="18" charset="0"/>
                          </a:rPr>
                          <m:t>𝑑</m:t>
                        </m:r>
                        <m:sSub>
                          <m:sSubPr>
                            <m:ctrlPr>
                              <a:rPr lang="en-US" sz="1800" i="1">
                                <a:latin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𝛽</m:t>
                            </m:r>
                          </m:e>
                          <m:sub>
                            <m:r>
                              <a:rPr lang="en-US" sz="1800" i="1">
                                <a:latin typeface="Cambria Math" panose="02040503050406030204" pitchFamily="18" charset="0"/>
                              </a:rPr>
                              <m:t>𝑚𝑎𝑥</m:t>
                            </m:r>
                          </m:sub>
                        </m:sSub>
                      </m:num>
                      <m:den>
                        <m:r>
                          <a:rPr lang="en-US" sz="1800" i="1">
                            <a:latin typeface="Cambria Math" panose="02040503050406030204" pitchFamily="18" charset="0"/>
                          </a:rPr>
                          <m:t>𝑑𝑝</m:t>
                        </m:r>
                      </m:den>
                    </m:f>
                    <m:r>
                      <a:rPr lang="en-US" sz="1800" i="1">
                        <a:latin typeface="Cambria Math" panose="02040503050406030204" pitchFamily="18" charset="0"/>
                      </a:rPr>
                      <m:t>=</m:t>
                    </m:r>
                    <m:sSub>
                      <m:sSubPr>
                        <m:ctrlPr>
                          <a:rPr lang="en-US" sz="1800" i="1">
                            <a:latin typeface="Cambria Math" panose="02040503050406030204" pitchFamily="18" charset="0"/>
                          </a:rPr>
                        </m:ctrlPr>
                      </m:sSubPr>
                      <m:e>
                        <m:r>
                          <a:rPr lang="en-US" sz="1800" i="1">
                            <a:latin typeface="Cambria Math" panose="02040503050406030204" pitchFamily="18" charset="0"/>
                          </a:rPr>
                          <m:t>𝐿</m:t>
                        </m:r>
                      </m:e>
                      <m:sub>
                        <m:r>
                          <a:rPr lang="en-US" sz="1800" i="1">
                            <a:latin typeface="Cambria Math" panose="02040503050406030204" pitchFamily="18" charset="0"/>
                          </a:rPr>
                          <m:t>1/2</m:t>
                        </m:r>
                      </m:sub>
                    </m:sSub>
                    <m:f>
                      <m:fPr>
                        <m:ctrlPr>
                          <a:rPr lang="en-US" sz="1800" i="1">
                            <a:latin typeface="Cambria Math" panose="02040503050406030204" pitchFamily="18" charset="0"/>
                          </a:rPr>
                        </m:ctrlPr>
                      </m:fPr>
                      <m:num>
                        <m:r>
                          <a:rPr lang="en-US" sz="1800" i="1">
                            <a:latin typeface="Cambria Math" panose="02040503050406030204" pitchFamily="18" charset="0"/>
                          </a:rPr>
                          <m:t>(</m:t>
                        </m:r>
                        <m:sSup>
                          <m:sSupPr>
                            <m:ctrlPr>
                              <a:rPr lang="en-US" sz="1800" i="1">
                                <a:latin typeface="Cambria Math" panose="02040503050406030204" pitchFamily="18" charset="0"/>
                              </a:rPr>
                            </m:ctrlPr>
                          </m:sSupPr>
                          <m:e>
                            <m:r>
                              <a:rPr lang="en-US" sz="1800" i="1">
                                <a:latin typeface="Cambria Math" panose="02040503050406030204" pitchFamily="18" charset="0"/>
                                <a:ea typeface="Cambria Math" panose="02040503050406030204" pitchFamily="18" charset="0"/>
                              </a:rPr>
                              <m:t>𝜅</m:t>
                            </m:r>
                          </m:e>
                          <m:sup>
                            <m:r>
                              <a:rPr lang="en-US" sz="1800" i="1">
                                <a:latin typeface="Cambria Math" panose="02040503050406030204" pitchFamily="18" charset="0"/>
                              </a:rPr>
                              <m:t>2</m:t>
                            </m:r>
                          </m:sup>
                        </m:sSup>
                        <m:r>
                          <a:rPr lang="en-US" sz="1800" i="1">
                            <a:latin typeface="Cambria Math" panose="02040503050406030204" pitchFamily="18" charset="0"/>
                          </a:rPr>
                          <m:t>−</m:t>
                        </m:r>
                        <m:r>
                          <a:rPr lang="en-US" sz="1800" i="1">
                            <a:latin typeface="Cambria Math" panose="02040503050406030204" pitchFamily="18" charset="0"/>
                            <a:ea typeface="Cambria Math" panose="02040503050406030204" pitchFamily="18" charset="0"/>
                          </a:rPr>
                          <m:t>𝜅</m:t>
                        </m:r>
                        <m:r>
                          <a:rPr lang="en-US" sz="1800" i="1">
                            <a:latin typeface="Cambria Math" panose="02040503050406030204" pitchFamily="18" charset="0"/>
                            <a:ea typeface="Cambria Math" panose="02040503050406030204" pitchFamily="18" charset="0"/>
                          </a:rPr>
                          <m:t>−1)</m:t>
                        </m:r>
                      </m:num>
                      <m:den>
                        <m:sSup>
                          <m:sSupPr>
                            <m:ctrlPr>
                              <a:rPr lang="en-US" sz="1800" i="1">
                                <a:latin typeface="Cambria Math" panose="02040503050406030204" pitchFamily="18" charset="0"/>
                                <a:ea typeface="Cambria Math" panose="02040503050406030204" pitchFamily="18" charset="0"/>
                              </a:rPr>
                            </m:ctrlPr>
                          </m:sSupPr>
                          <m:e>
                            <m:r>
                              <a:rPr lang="en-US" sz="1800" i="1">
                                <a:latin typeface="Cambria Math" panose="02040503050406030204" pitchFamily="18" charset="0"/>
                              </a:rPr>
                              <m:t>(</m:t>
                            </m:r>
                            <m:r>
                              <a:rPr lang="en-US" sz="1800" i="1">
                                <a:latin typeface="Cambria Math" panose="02040503050406030204" pitchFamily="18" charset="0"/>
                                <a:ea typeface="Cambria Math" panose="02040503050406030204" pitchFamily="18" charset="0"/>
                              </a:rPr>
                              <m:t>𝜅</m:t>
                            </m:r>
                            <m:r>
                              <a:rPr lang="en-US" sz="1800" i="1">
                                <a:latin typeface="Cambria Math" panose="02040503050406030204" pitchFamily="18" charset="0"/>
                                <a:ea typeface="Cambria Math" panose="02040503050406030204" pitchFamily="18" charset="0"/>
                              </a:rPr>
                              <m:t>−1)</m:t>
                            </m:r>
                          </m:e>
                          <m:sup>
                            <m:r>
                              <a:rPr lang="en-US" sz="1800" i="1">
                                <a:latin typeface="Cambria Math" panose="02040503050406030204" pitchFamily="18" charset="0"/>
                                <a:ea typeface="Cambria Math" panose="02040503050406030204" pitchFamily="18" charset="0"/>
                              </a:rPr>
                              <m:t>3/2</m:t>
                            </m:r>
                          </m:sup>
                        </m:sSup>
                        <m:sSup>
                          <m:sSupPr>
                            <m:ctrlPr>
                              <a:rPr lang="en-US" sz="1800" i="1">
                                <a:latin typeface="Cambria Math" panose="02040503050406030204" pitchFamily="18" charset="0"/>
                                <a:ea typeface="Cambria Math" panose="02040503050406030204" pitchFamily="18" charset="0"/>
                              </a:rPr>
                            </m:ctrlPr>
                          </m:sSupPr>
                          <m:e>
                            <m:r>
                              <a:rPr lang="en-US" sz="1800" i="1">
                                <a:latin typeface="Cambria Math" panose="02040503050406030204" pitchFamily="18" charset="0"/>
                                <a:ea typeface="Cambria Math" panose="02040503050406030204" pitchFamily="18" charset="0"/>
                              </a:rPr>
                              <m:t>(</m:t>
                            </m:r>
                            <m:r>
                              <a:rPr lang="en-US" sz="1800" i="1">
                                <a:latin typeface="Cambria Math" panose="02040503050406030204" pitchFamily="18" charset="0"/>
                                <a:ea typeface="Cambria Math" panose="02040503050406030204" pitchFamily="18" charset="0"/>
                              </a:rPr>
                              <m:t>𝜅</m:t>
                            </m:r>
                            <m:r>
                              <a:rPr lang="en-US" sz="1800" i="1">
                                <a:latin typeface="Cambria Math" panose="02040503050406030204" pitchFamily="18" charset="0"/>
                                <a:ea typeface="Cambria Math" panose="02040503050406030204" pitchFamily="18" charset="0"/>
                              </a:rPr>
                              <m:t>+1)</m:t>
                            </m:r>
                          </m:e>
                          <m:sup>
                            <m:r>
                              <a:rPr lang="en-US" sz="1800" i="1">
                                <a:latin typeface="Cambria Math" panose="02040503050406030204" pitchFamily="18" charset="0"/>
                                <a:ea typeface="Cambria Math" panose="02040503050406030204" pitchFamily="18" charset="0"/>
                              </a:rPr>
                              <m:t>1/2</m:t>
                            </m:r>
                          </m:sup>
                        </m:sSup>
                      </m:den>
                    </m:f>
                  </m:oMath>
                </a14:m>
                <a:r>
                  <a:rPr lang="en-US" sz="1800" dirty="0"/>
                  <a:t>;</a:t>
                </a:r>
              </a:p>
              <a:p>
                <a:pPr lvl="1"/>
                <a:r>
                  <a:rPr lang="en-US" sz="1800" dirty="0">
                    <a:solidFill>
                      <a:srgbClr val="004C97"/>
                    </a:solidFill>
                    <a:sym typeface="Symbol" panose="05050102010706020507" pitchFamily="18" charset="2"/>
                  </a:rPr>
                  <a:t>The derivative  0 at </a:t>
                </a:r>
                <a:r>
                  <a:rPr lang="en-US" sz="1800" i="1" dirty="0">
                    <a:solidFill>
                      <a:srgbClr val="004C97"/>
                    </a:solidFill>
                    <a:sym typeface="Symbol" panose="05050102010706020507" pitchFamily="18" charset="2"/>
                  </a:rPr>
                  <a:t> </a:t>
                </a:r>
                <a:r>
                  <a:rPr lang="en-US" sz="1800" dirty="0">
                    <a:solidFill>
                      <a:srgbClr val="004C97"/>
                    </a:solidFill>
                    <a:sym typeface="Symbol" panose="05050102010706020507" pitchFamily="18" charset="2"/>
                  </a:rPr>
                  <a:t>=76 or as L</a:t>
                </a:r>
                <a:r>
                  <a:rPr lang="en-US" sz="1800" baseline="-25000" dirty="0">
                    <a:solidFill>
                      <a:srgbClr val="004C97"/>
                    </a:solidFill>
                    <a:sym typeface="Symbol" panose="05050102010706020507" pitchFamily="18" charset="2"/>
                  </a:rPr>
                  <a:t>1/2</a:t>
                </a:r>
                <a:r>
                  <a:rPr lang="en-US" sz="1800" dirty="0">
                    <a:solidFill>
                      <a:srgbClr val="004C97"/>
                    </a:solidFill>
                    <a:sym typeface="Symbol" panose="05050102010706020507" pitchFamily="18" charset="2"/>
                  </a:rPr>
                  <a:t>  0 (short FODO cell)</a:t>
                </a:r>
              </a:p>
              <a:p>
                <a:pPr marL="0" indent="0">
                  <a:buNone/>
                </a:pPr>
                <a:r>
                  <a:rPr lang="en-US" sz="2000" b="1" dirty="0">
                    <a:solidFill>
                      <a:srgbClr val="004C97"/>
                    </a:solidFill>
                    <a:sym typeface="Symbol" panose="05050102010706020507" pitchFamily="18" charset="2"/>
                  </a:rPr>
                  <a:t>The short FODO cell has an enormous momentum acceptance &amp; small beta functions</a:t>
                </a:r>
              </a:p>
              <a:p>
                <a:pPr lvl="1"/>
                <a:endParaRPr lang="en-US" sz="1800" dirty="0">
                  <a:sym typeface="Symbol" panose="05050102010706020507" pitchFamily="18" charset="2"/>
                </a:endParaRPr>
              </a:p>
              <a:p>
                <a:pPr marL="0" indent="0">
                  <a:buNone/>
                </a:pPr>
                <a:r>
                  <a:rPr lang="en-US" sz="2000" dirty="0"/>
                  <a:t>	</a:t>
                </a:r>
              </a:p>
            </p:txBody>
          </p:sp>
        </mc:Choice>
        <mc:Fallback xmlns="">
          <p:sp>
            <p:nvSpPr>
              <p:cNvPr id="6" name="Content Placeholder 5"/>
              <p:cNvSpPr>
                <a:spLocks noGrp="1" noRot="1" noChangeAspect="1" noMove="1" noResize="1" noEditPoints="1" noAdjustHandles="1" noChangeArrowheads="1" noChangeShapeType="1" noTextEdit="1"/>
              </p:cNvSpPr>
              <p:nvPr>
                <p:ph idx="1"/>
              </p:nvPr>
            </p:nvSpPr>
            <p:spPr>
              <a:xfrm>
                <a:off x="672629" y="840833"/>
                <a:ext cx="11026066" cy="5587673"/>
              </a:xfrm>
              <a:blipFill>
                <a:blip r:embed="rId2"/>
                <a:stretch>
                  <a:fillRect l="-1382" t="-1309" b="-109"/>
                </a:stretch>
              </a:blipFill>
            </p:spPr>
            <p:txBody>
              <a:bodyPr/>
              <a:lstStyle/>
              <a:p>
                <a:r>
                  <a:rPr lang="en-US">
                    <a:noFill/>
                  </a:rPr>
                  <a:t> </a:t>
                </a:r>
              </a:p>
            </p:txBody>
          </p:sp>
        </mc:Fallback>
      </mc:AlternateContent>
      <p:sp>
        <p:nvSpPr>
          <p:cNvPr id="7" name="Title 6"/>
          <p:cNvSpPr>
            <a:spLocks noGrp="1"/>
          </p:cNvSpPr>
          <p:nvPr>
            <p:ph type="title"/>
          </p:nvPr>
        </p:nvSpPr>
        <p:spPr/>
        <p:txBody>
          <a:bodyPr/>
          <a:lstStyle/>
          <a:p>
            <a:r>
              <a:rPr lang="en-US" dirty="0"/>
              <a:t>Designing a small beta, large momentum acceptance channel</a:t>
            </a:r>
          </a:p>
        </p:txBody>
      </p:sp>
      <p:sp>
        <p:nvSpPr>
          <p:cNvPr id="3" name="Date Placeholder 2"/>
          <p:cNvSpPr>
            <a:spLocks noGrp="1"/>
          </p:cNvSpPr>
          <p:nvPr>
            <p:ph type="dt" sz="half" idx="10"/>
          </p:nvPr>
        </p:nvSpPr>
        <p:spPr>
          <a:xfrm>
            <a:off x="2260827" y="6504213"/>
            <a:ext cx="675368" cy="241300"/>
          </a:xfrm>
        </p:spPr>
        <p:txBody>
          <a:bodyPr/>
          <a:lstStyle/>
          <a:p>
            <a:pPr>
              <a:defRPr/>
            </a:pPr>
            <a:fld id="{574DF9B3-A7B5-6040-A34B-8FDAF6FB5279}" type="datetime1">
              <a:rPr lang="en-US" smtClean="0"/>
              <a:t>8/22/2021</a:t>
            </a:fld>
            <a:endParaRPr lang="en-US" dirty="0"/>
          </a:p>
        </p:txBody>
      </p:sp>
      <p:sp>
        <p:nvSpPr>
          <p:cNvPr id="4" name="Footer Placeholder 3"/>
          <p:cNvSpPr>
            <a:spLocks noGrp="1"/>
          </p:cNvSpPr>
          <p:nvPr>
            <p:ph type="ftr" sz="quarter" idx="11"/>
          </p:nvPr>
        </p:nvSpPr>
        <p:spPr>
          <a:xfrm>
            <a:off x="3054603" y="6504214"/>
            <a:ext cx="6262118" cy="242873"/>
          </a:xfrm>
        </p:spPr>
        <p:txBody>
          <a:bodyPr/>
          <a:lstStyle/>
          <a:p>
            <a:pPr>
              <a:defRPr/>
            </a:pPr>
            <a:r>
              <a:rPr lang="en-US" dirty="0"/>
              <a:t>Fermilab | High-intensity low energy muon beamline at MTA</a:t>
            </a:r>
            <a:endParaRPr lang="en-US" b="1" dirty="0"/>
          </a:p>
        </p:txBody>
      </p:sp>
      <p:sp>
        <p:nvSpPr>
          <p:cNvPr id="5" name="Slide Number Placeholder 4"/>
          <p:cNvSpPr>
            <a:spLocks noGrp="1"/>
          </p:cNvSpPr>
          <p:nvPr>
            <p:ph type="sldNum" sz="quarter" idx="12"/>
          </p:nvPr>
        </p:nvSpPr>
        <p:spPr>
          <a:xfrm>
            <a:off x="1746250" y="6504214"/>
            <a:ext cx="414338" cy="237285"/>
          </a:xfrm>
        </p:spPr>
        <p:txBody>
          <a:bodyPr/>
          <a:lstStyle/>
          <a:p>
            <a:pPr>
              <a:defRPr/>
            </a:pPr>
            <a:fld id="{148C009B-CB69-E04A-B9B3-34B26D69E9CF}" type="slidenum">
              <a:rPr lang="en-US" smtClean="0"/>
              <a:pPr>
                <a:defRPr/>
              </a:pPr>
              <a:t>10</a:t>
            </a:fld>
            <a:endParaRPr lang="en-US" dirty="0"/>
          </a:p>
        </p:txBody>
      </p:sp>
      <p:sp>
        <p:nvSpPr>
          <p:cNvPr id="2" name="Rectangle 2">
            <a:extLst>
              <a:ext uri="{FF2B5EF4-FFF2-40B4-BE49-F238E27FC236}">
                <a16:creationId xmlns:a16="http://schemas.microsoft.com/office/drawing/2014/main" id="{1603E159-3DA6-45BF-8474-634E97EA7CFB}"/>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028" name="Picture 4">
            <a:extLst>
              <a:ext uri="{FF2B5EF4-FFF2-40B4-BE49-F238E27FC236}">
                <a16:creationId xmlns:a16="http://schemas.microsoft.com/office/drawing/2014/main" id="{06BFC408-C2B1-4B04-9901-A97843868C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0197" b="8553"/>
          <a:stretch>
            <a:fillRect/>
          </a:stretch>
        </p:blipFill>
        <p:spPr bwMode="auto">
          <a:xfrm>
            <a:off x="9377218" y="1060609"/>
            <a:ext cx="2514600" cy="2354263"/>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a:extLst>
              <a:ext uri="{FF2B5EF4-FFF2-40B4-BE49-F238E27FC236}">
                <a16:creationId xmlns:a16="http://schemas.microsoft.com/office/drawing/2014/main" id="{6DF14C39-6923-432B-9326-62E76DC31F3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2083" b="11538"/>
          <a:stretch/>
        </p:blipFill>
        <p:spPr bwMode="auto">
          <a:xfrm>
            <a:off x="9202148" y="3795851"/>
            <a:ext cx="2743200" cy="2096654"/>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5">
            <a:extLst>
              <a:ext uri="{FF2B5EF4-FFF2-40B4-BE49-F238E27FC236}">
                <a16:creationId xmlns:a16="http://schemas.microsoft.com/office/drawing/2014/main" id="{D0288F18-9E70-4DBD-AD6E-CF15D805725C}"/>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2" name="Rectangle 6">
            <a:extLst>
              <a:ext uri="{FF2B5EF4-FFF2-40B4-BE49-F238E27FC236}">
                <a16:creationId xmlns:a16="http://schemas.microsoft.com/office/drawing/2014/main" id="{382B6504-0D3B-426D-B23C-8382024AB046}"/>
              </a:ext>
            </a:extLst>
          </p:cNvPr>
          <p:cNvSpPr>
            <a:spLocks noChangeArrowheads="1"/>
          </p:cNvSpPr>
          <p:nvPr/>
        </p:nvSpPr>
        <p:spPr bwMode="auto">
          <a:xfrm>
            <a:off x="0" y="51276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0544345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The optics is based on a short 90</a:t>
            </a:r>
            <a:r>
              <a:rPr lang="en-US" dirty="0">
                <a:sym typeface="Symbol" panose="05050102010706020507" pitchFamily="18" charset="2"/>
              </a:rPr>
              <a:t></a:t>
            </a:r>
            <a:r>
              <a:rPr lang="en-US" dirty="0"/>
              <a:t> FODO cell for 30 MeV muons </a:t>
            </a:r>
          </a:p>
        </p:txBody>
      </p:sp>
      <p:sp>
        <p:nvSpPr>
          <p:cNvPr id="3" name="Date Placeholder 2"/>
          <p:cNvSpPr>
            <a:spLocks noGrp="1"/>
          </p:cNvSpPr>
          <p:nvPr>
            <p:ph type="dt" sz="half" idx="10"/>
          </p:nvPr>
        </p:nvSpPr>
        <p:spPr>
          <a:xfrm>
            <a:off x="2260827" y="6504213"/>
            <a:ext cx="675368" cy="241300"/>
          </a:xfrm>
        </p:spPr>
        <p:txBody>
          <a:bodyPr/>
          <a:lstStyle/>
          <a:p>
            <a:pPr>
              <a:defRPr/>
            </a:pPr>
            <a:fld id="{574DF9B3-A7B5-6040-A34B-8FDAF6FB5279}" type="datetime1">
              <a:rPr lang="en-US" smtClean="0"/>
              <a:t>8/22/2021</a:t>
            </a:fld>
            <a:endParaRPr lang="en-US" dirty="0"/>
          </a:p>
        </p:txBody>
      </p:sp>
      <p:sp>
        <p:nvSpPr>
          <p:cNvPr id="4" name="Footer Placeholder 3"/>
          <p:cNvSpPr>
            <a:spLocks noGrp="1"/>
          </p:cNvSpPr>
          <p:nvPr>
            <p:ph type="ftr" sz="quarter" idx="11"/>
          </p:nvPr>
        </p:nvSpPr>
        <p:spPr>
          <a:xfrm>
            <a:off x="3054603" y="6504214"/>
            <a:ext cx="6262118" cy="242873"/>
          </a:xfrm>
        </p:spPr>
        <p:txBody>
          <a:bodyPr/>
          <a:lstStyle/>
          <a:p>
            <a:pPr>
              <a:defRPr/>
            </a:pPr>
            <a:r>
              <a:rPr lang="en-US" dirty="0"/>
              <a:t>Fermilab | High-intensity low energy muon beamline at MTA</a:t>
            </a:r>
            <a:endParaRPr lang="en-US" b="1" dirty="0"/>
          </a:p>
        </p:txBody>
      </p:sp>
      <p:sp>
        <p:nvSpPr>
          <p:cNvPr id="5" name="Slide Number Placeholder 4"/>
          <p:cNvSpPr>
            <a:spLocks noGrp="1"/>
          </p:cNvSpPr>
          <p:nvPr>
            <p:ph type="sldNum" sz="quarter" idx="12"/>
          </p:nvPr>
        </p:nvSpPr>
        <p:spPr>
          <a:xfrm>
            <a:off x="1746250" y="6504214"/>
            <a:ext cx="414338" cy="237285"/>
          </a:xfrm>
        </p:spPr>
        <p:txBody>
          <a:bodyPr/>
          <a:lstStyle/>
          <a:p>
            <a:pPr>
              <a:defRPr/>
            </a:pPr>
            <a:fld id="{148C009B-CB69-E04A-B9B3-34B26D69E9CF}" type="slidenum">
              <a:rPr lang="en-US" smtClean="0"/>
              <a:pPr>
                <a:defRPr/>
              </a:pPr>
              <a:t>11</a:t>
            </a:fld>
            <a:endParaRPr lang="en-US" dirty="0"/>
          </a:p>
        </p:txBody>
      </p:sp>
      <p:pic>
        <p:nvPicPr>
          <p:cNvPr id="8" name="Picture 7">
            <a:extLst>
              <a:ext uri="{FF2B5EF4-FFF2-40B4-BE49-F238E27FC236}">
                <a16:creationId xmlns:a16="http://schemas.microsoft.com/office/drawing/2014/main" id="{FB66D6F4-2183-49C1-85A8-C2D5A49FDF30}"/>
              </a:ext>
            </a:extLst>
          </p:cNvPr>
          <p:cNvPicPr>
            <a:picLocks noChangeAspect="1"/>
          </p:cNvPicPr>
          <p:nvPr/>
        </p:nvPicPr>
        <p:blipFill rotWithShape="1">
          <a:blip r:embed="rId2"/>
          <a:srcRect b="5871"/>
          <a:stretch/>
        </p:blipFill>
        <p:spPr>
          <a:xfrm>
            <a:off x="7451069" y="638843"/>
            <a:ext cx="4218401" cy="2830944"/>
          </a:xfrm>
          <a:prstGeom prst="rect">
            <a:avLst/>
          </a:prstGeom>
        </p:spPr>
      </p:pic>
      <p:cxnSp>
        <p:nvCxnSpPr>
          <p:cNvPr id="11" name="Straight Connector 10">
            <a:extLst>
              <a:ext uri="{FF2B5EF4-FFF2-40B4-BE49-F238E27FC236}">
                <a16:creationId xmlns:a16="http://schemas.microsoft.com/office/drawing/2014/main" id="{CA13DF71-C8A4-4660-927E-0A3BA7B2B8A4}"/>
              </a:ext>
            </a:extLst>
          </p:cNvPr>
          <p:cNvCxnSpPr>
            <a:cxnSpLocks/>
          </p:cNvCxnSpPr>
          <p:nvPr/>
        </p:nvCxnSpPr>
        <p:spPr>
          <a:xfrm>
            <a:off x="8765310" y="1232046"/>
            <a:ext cx="0" cy="1903672"/>
          </a:xfrm>
          <a:prstGeom prst="line">
            <a:avLst/>
          </a:prstGeom>
          <a:ln>
            <a:solidFill>
              <a:schemeClr val="dk1"/>
            </a:solidFill>
          </a:ln>
        </p:spPr>
        <p:style>
          <a:lnRef idx="2">
            <a:schemeClr val="dk1"/>
          </a:lnRef>
          <a:fillRef idx="0">
            <a:schemeClr val="dk1"/>
          </a:fillRef>
          <a:effectRef idx="1">
            <a:schemeClr val="dk1"/>
          </a:effectRef>
          <a:fontRef idx="minor">
            <a:schemeClr val="tx1"/>
          </a:fontRef>
        </p:style>
      </p:cxnSp>
      <p:cxnSp>
        <p:nvCxnSpPr>
          <p:cNvPr id="18" name="Straight Connector 17">
            <a:extLst>
              <a:ext uri="{FF2B5EF4-FFF2-40B4-BE49-F238E27FC236}">
                <a16:creationId xmlns:a16="http://schemas.microsoft.com/office/drawing/2014/main" id="{B79F27A9-BA29-41AD-9A98-76FDE0D1B6F1}"/>
              </a:ext>
            </a:extLst>
          </p:cNvPr>
          <p:cNvCxnSpPr>
            <a:cxnSpLocks/>
          </p:cNvCxnSpPr>
          <p:nvPr/>
        </p:nvCxnSpPr>
        <p:spPr>
          <a:xfrm>
            <a:off x="10058400" y="1287269"/>
            <a:ext cx="0" cy="1848449"/>
          </a:xfrm>
          <a:prstGeom prst="line">
            <a:avLst/>
          </a:prstGeom>
          <a:ln>
            <a:solidFill>
              <a:schemeClr val="dk1"/>
            </a:solidFill>
          </a:ln>
        </p:spPr>
        <p:style>
          <a:lnRef idx="2">
            <a:schemeClr val="dk1"/>
          </a:lnRef>
          <a:fillRef idx="0">
            <a:schemeClr val="dk1"/>
          </a:fillRef>
          <a:effectRef idx="1">
            <a:schemeClr val="dk1"/>
          </a:effectRef>
          <a:fontRef idx="minor">
            <a:schemeClr val="tx1"/>
          </a:fontRef>
        </p:style>
      </p:cxnSp>
      <p:pic>
        <p:nvPicPr>
          <p:cNvPr id="24" name="Picture 23">
            <a:extLst>
              <a:ext uri="{FF2B5EF4-FFF2-40B4-BE49-F238E27FC236}">
                <a16:creationId xmlns:a16="http://schemas.microsoft.com/office/drawing/2014/main" id="{E8F6C8F7-3AC2-43C6-9C3B-0C864664CB81}"/>
              </a:ext>
            </a:extLst>
          </p:cNvPr>
          <p:cNvPicPr>
            <a:picLocks noChangeAspect="1"/>
          </p:cNvPicPr>
          <p:nvPr/>
        </p:nvPicPr>
        <p:blipFill>
          <a:blip r:embed="rId3"/>
          <a:stretch>
            <a:fillRect/>
          </a:stretch>
        </p:blipFill>
        <p:spPr>
          <a:xfrm>
            <a:off x="7451068" y="3429000"/>
            <a:ext cx="4218401" cy="2830944"/>
          </a:xfrm>
          <a:prstGeom prst="rect">
            <a:avLst/>
          </a:prstGeom>
        </p:spPr>
      </p:pic>
      <p:cxnSp>
        <p:nvCxnSpPr>
          <p:cNvPr id="27" name="Straight Connector 26">
            <a:extLst>
              <a:ext uri="{FF2B5EF4-FFF2-40B4-BE49-F238E27FC236}">
                <a16:creationId xmlns:a16="http://schemas.microsoft.com/office/drawing/2014/main" id="{52CD57A7-9BEB-4ED6-9D60-0F8AC779B769}"/>
              </a:ext>
            </a:extLst>
          </p:cNvPr>
          <p:cNvCxnSpPr>
            <a:cxnSpLocks/>
          </p:cNvCxnSpPr>
          <p:nvPr/>
        </p:nvCxnSpPr>
        <p:spPr>
          <a:xfrm>
            <a:off x="8603674" y="4039928"/>
            <a:ext cx="0" cy="1848449"/>
          </a:xfrm>
          <a:prstGeom prst="line">
            <a:avLst/>
          </a:prstGeom>
          <a:ln>
            <a:solidFill>
              <a:schemeClr val="dk1"/>
            </a:solidFill>
          </a:ln>
        </p:spPr>
        <p:style>
          <a:lnRef idx="2">
            <a:schemeClr val="dk1"/>
          </a:lnRef>
          <a:fillRef idx="0">
            <a:schemeClr val="dk1"/>
          </a:fillRef>
          <a:effectRef idx="1">
            <a:schemeClr val="dk1"/>
          </a:effectRef>
          <a:fontRef idx="minor">
            <a:schemeClr val="tx1"/>
          </a:fontRef>
        </p:style>
      </p:cxnSp>
      <p:cxnSp>
        <p:nvCxnSpPr>
          <p:cNvPr id="30" name="Straight Connector 29">
            <a:extLst>
              <a:ext uri="{FF2B5EF4-FFF2-40B4-BE49-F238E27FC236}">
                <a16:creationId xmlns:a16="http://schemas.microsoft.com/office/drawing/2014/main" id="{E00FC195-8A5E-4337-BB43-A0CE16056F97}"/>
              </a:ext>
            </a:extLst>
          </p:cNvPr>
          <p:cNvCxnSpPr>
            <a:cxnSpLocks/>
          </p:cNvCxnSpPr>
          <p:nvPr/>
        </p:nvCxnSpPr>
        <p:spPr>
          <a:xfrm>
            <a:off x="9947563" y="4039928"/>
            <a:ext cx="0" cy="1848449"/>
          </a:xfrm>
          <a:prstGeom prst="line">
            <a:avLst/>
          </a:prstGeom>
          <a:ln>
            <a:solidFill>
              <a:schemeClr val="dk1"/>
            </a:solidFill>
          </a:ln>
        </p:spPr>
        <p:style>
          <a:lnRef idx="2">
            <a:schemeClr val="dk1"/>
          </a:lnRef>
          <a:fillRef idx="0">
            <a:schemeClr val="dk1"/>
          </a:fillRef>
          <a:effectRef idx="1">
            <a:schemeClr val="dk1"/>
          </a:effectRef>
          <a:fontRef idx="minor">
            <a:schemeClr val="tx1"/>
          </a:fontRef>
        </p:style>
      </p:cxnSp>
      <p:sp>
        <p:nvSpPr>
          <p:cNvPr id="6" name="Content Placeholder 5"/>
          <p:cNvSpPr>
            <a:spLocks noGrp="1"/>
          </p:cNvSpPr>
          <p:nvPr>
            <p:ph idx="1"/>
          </p:nvPr>
        </p:nvSpPr>
        <p:spPr>
          <a:xfrm>
            <a:off x="624127" y="812747"/>
            <a:ext cx="7162123" cy="4645943"/>
          </a:xfrm>
        </p:spPr>
        <p:txBody>
          <a:bodyPr/>
          <a:lstStyle/>
          <a:p>
            <a:r>
              <a:rPr lang="en-US" sz="2000" dirty="0"/>
              <a:t>The FODO cell optics used is shown below - </a:t>
            </a:r>
            <a:r>
              <a:rPr lang="en-US" sz="1800" dirty="0"/>
              <a:t>note that the full FODO cell is too long </a:t>
            </a:r>
            <a:endParaRPr lang="en-US" sz="1800" dirty="0">
              <a:sym typeface="Symbol" panose="05050102010706020507" pitchFamily="18" charset="2"/>
            </a:endParaRPr>
          </a:p>
          <a:p>
            <a:pPr lvl="1"/>
            <a:r>
              <a:rPr lang="en-US" sz="1800" dirty="0">
                <a:sym typeface="Symbol" panose="05050102010706020507" pitchFamily="18" charset="2"/>
              </a:rPr>
              <a:t>Other criteria</a:t>
            </a:r>
          </a:p>
          <a:p>
            <a:pPr lvl="2"/>
            <a:r>
              <a:rPr lang="en-US" sz="1600" dirty="0">
                <a:sym typeface="Symbol" panose="05050102010706020507" pitchFamily="18" charset="2"/>
              </a:rPr>
              <a:t>Simultaneous minimize </a:t>
            </a:r>
            <a:r>
              <a:rPr lang="en-US" sz="1600" dirty="0" err="1">
                <a:sym typeface="Symbol" panose="05050102010706020507" pitchFamily="18" charset="2"/>
              </a:rPr>
              <a:t>horz</a:t>
            </a:r>
            <a:r>
              <a:rPr lang="en-US" sz="1600" dirty="0">
                <a:sym typeface="Symbol" panose="05050102010706020507" pitchFamily="18" charset="2"/>
              </a:rPr>
              <a:t> and vert beta functions at entrance to experiment</a:t>
            </a:r>
          </a:p>
          <a:p>
            <a:pPr lvl="2"/>
            <a:r>
              <a:rPr lang="en-US" sz="1600" dirty="0">
                <a:sym typeface="Symbol" panose="05050102010706020507" pitchFamily="18" charset="2"/>
              </a:rPr>
              <a:t>Beam should be maximally parallel in both planes (waist) </a:t>
            </a:r>
          </a:p>
          <a:p>
            <a:pPr lvl="2"/>
            <a:r>
              <a:rPr lang="en-US" sz="1600" dirty="0">
                <a:sym typeface="Symbol" panose="05050102010706020507" pitchFamily="18" charset="2"/>
              </a:rPr>
              <a:t>Alternating max/min beta functions is clearly not optimal</a:t>
            </a:r>
          </a:p>
          <a:p>
            <a:r>
              <a:rPr lang="en-US" sz="2000" dirty="0"/>
              <a:t>Quads @ crossing point of FODO cell can minimize divergence and beam size in both planes</a:t>
            </a:r>
          </a:p>
          <a:p>
            <a:pPr lvl="1"/>
            <a:r>
              <a:rPr lang="en-US" sz="1800" dirty="0">
                <a:sym typeface="Symbol" panose="05050102010706020507" pitchFamily="18" charset="2"/>
              </a:rPr>
              <a:t>  0, or waist</a:t>
            </a:r>
            <a:endParaRPr lang="en-US" sz="1800" dirty="0"/>
          </a:p>
          <a:p>
            <a:pPr lvl="1"/>
            <a:r>
              <a:rPr lang="en-US" sz="1800" dirty="0">
                <a:sym typeface="Symbol" panose="05050102010706020507" pitchFamily="18" charset="2"/>
              </a:rPr>
              <a:t>Only a half cell is required – fits in available space</a:t>
            </a:r>
          </a:p>
          <a:p>
            <a:pPr lvl="1"/>
            <a:r>
              <a:rPr lang="en-US" sz="1800" dirty="0">
                <a:sym typeface="Symbol" panose="05050102010706020507" pitchFamily="18" charset="2"/>
              </a:rPr>
              <a:t>Meets requirements for matching to experiment </a:t>
            </a:r>
          </a:p>
          <a:p>
            <a:r>
              <a:rPr lang="en-US" sz="2200" dirty="0">
                <a:sym typeface="Symbol" panose="05050102010706020507" pitchFamily="18" charset="2"/>
              </a:rPr>
              <a:t>If I have a double, equal waist – match to a solenoid</a:t>
            </a:r>
          </a:p>
          <a:p>
            <a:pPr lvl="1"/>
            <a:r>
              <a:rPr lang="en-US" sz="1800" dirty="0">
                <a:sym typeface="Symbol" panose="05050102010706020507" pitchFamily="18" charset="2"/>
              </a:rPr>
              <a:t>Matching section not required</a:t>
            </a:r>
          </a:p>
          <a:p>
            <a:pPr lvl="1"/>
            <a:r>
              <a:rPr lang="en-US" sz="1800" dirty="0">
                <a:sym typeface="Symbol" panose="05050102010706020507" pitchFamily="18" charset="2"/>
              </a:rPr>
              <a:t>Beta function required at solenoid position is 5m to match</a:t>
            </a:r>
          </a:p>
          <a:p>
            <a:r>
              <a:rPr lang="en-US" sz="2000" dirty="0">
                <a:sym typeface="Symbol" panose="05050102010706020507" pitchFamily="18" charset="2"/>
              </a:rPr>
              <a:t> Initial optics: target can be approximated as a waist</a:t>
            </a:r>
          </a:p>
          <a:p>
            <a:pPr lvl="1"/>
            <a:r>
              <a:rPr lang="en-US" sz="1800" dirty="0">
                <a:sym typeface="Symbol" panose="05050102010706020507" pitchFamily="18" charset="2"/>
              </a:rPr>
              <a:t>Two starting ellipses: point vs an extended target</a:t>
            </a:r>
            <a:endParaRPr lang="en-US" sz="2000" dirty="0"/>
          </a:p>
        </p:txBody>
      </p:sp>
    </p:spTree>
    <p:extLst>
      <p:ext uri="{BB962C8B-B14F-4D97-AF65-F5344CB8AC3E}">
        <p14:creationId xmlns:p14="http://schemas.microsoft.com/office/powerpoint/2010/main" val="37121424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748143" y="632623"/>
            <a:ext cx="10374119" cy="5491085"/>
          </a:xfrm>
        </p:spPr>
        <p:txBody>
          <a:bodyPr/>
          <a:lstStyle/>
          <a:p>
            <a:r>
              <a:rPr lang="en-US" sz="2000" dirty="0"/>
              <a:t>The min distance to the front face is ~or 13” (Loma Linda solenoid).</a:t>
            </a:r>
          </a:p>
          <a:p>
            <a:pPr lvl="1"/>
            <a:r>
              <a:rPr lang="en-US" sz="1800" i="1" dirty="0">
                <a:solidFill>
                  <a:srgbClr val="004C97"/>
                </a:solidFill>
              </a:rPr>
              <a:t>The geometric acceptance of the beamline is (4” aperture correctors) is ~200</a:t>
            </a:r>
            <a:r>
              <a:rPr lang="en-US" sz="1800" i="1" dirty="0">
                <a:solidFill>
                  <a:srgbClr val="004C97"/>
                </a:solidFill>
                <a:sym typeface="Symbol" panose="05050102010706020507" pitchFamily="18" charset="2"/>
              </a:rPr>
              <a:t> mm-</a:t>
            </a:r>
            <a:r>
              <a:rPr lang="en-US" sz="1800" i="1" dirty="0" err="1">
                <a:solidFill>
                  <a:srgbClr val="004C97"/>
                </a:solidFill>
                <a:sym typeface="Symbol" panose="05050102010706020507" pitchFamily="18" charset="2"/>
              </a:rPr>
              <a:t>mr</a:t>
            </a:r>
            <a:r>
              <a:rPr lang="en-US" sz="1800" i="1" dirty="0">
                <a:solidFill>
                  <a:srgbClr val="004C97"/>
                </a:solidFill>
                <a:sym typeface="Symbol" panose="05050102010706020507" pitchFamily="18" charset="2"/>
              </a:rPr>
              <a:t> for a peak beta function of 12 m;</a:t>
            </a:r>
          </a:p>
          <a:p>
            <a:pPr lvl="1"/>
            <a:r>
              <a:rPr lang="en-US" sz="1800" i="1" dirty="0">
                <a:solidFill>
                  <a:srgbClr val="004C97"/>
                </a:solidFill>
                <a:sym typeface="Symbol" panose="05050102010706020507" pitchFamily="18" charset="2"/>
              </a:rPr>
              <a:t>After matching and optimizing to a beta function of ~5 m at the solenoid per optics:</a:t>
            </a:r>
          </a:p>
          <a:p>
            <a:pPr lvl="2"/>
            <a:r>
              <a:rPr lang="en-US" sz="1600" dirty="0">
                <a:sym typeface="Symbol" panose="05050102010706020507" pitchFamily="18" charset="2"/>
              </a:rPr>
              <a:t>The geometric acceptance of the PIP-II solenoid is ~340 mm</a:t>
            </a:r>
          </a:p>
          <a:p>
            <a:pPr lvl="2"/>
            <a:r>
              <a:rPr lang="en-US" sz="1600" dirty="0">
                <a:sym typeface="Symbol" panose="05050102010706020507" pitchFamily="18" charset="2"/>
              </a:rPr>
              <a:t>The geometric acceptance of the Loma Linda solenoid is 200 mm-</a:t>
            </a:r>
            <a:r>
              <a:rPr lang="en-US" sz="1600" dirty="0" err="1">
                <a:sym typeface="Symbol" panose="05050102010706020507" pitchFamily="18" charset="2"/>
              </a:rPr>
              <a:t>mr</a:t>
            </a:r>
            <a:r>
              <a:rPr lang="en-US" sz="1600" dirty="0">
                <a:sym typeface="Symbol" panose="05050102010706020507" pitchFamily="18" charset="2"/>
              </a:rPr>
              <a:t> (better match)</a:t>
            </a:r>
          </a:p>
          <a:p>
            <a:r>
              <a:rPr lang="en-US" sz="2000" dirty="0"/>
              <a:t>There are two solutions for the solenoid strength using plus beta function for </a:t>
            </a:r>
            <a:r>
              <a:rPr lang="en-US" sz="2000" dirty="0">
                <a:sym typeface="Symbol" panose="05050102010706020507" pitchFamily="18" charset="2"/>
              </a:rPr>
              <a:t> ~ 5</a:t>
            </a:r>
            <a:r>
              <a:rPr lang="en-US" sz="2000" dirty="0"/>
              <a:t> m @solenoid and back-propagating optics to target position.</a:t>
            </a:r>
          </a:p>
          <a:p>
            <a:pPr lvl="1"/>
            <a:r>
              <a:rPr lang="en-US" sz="1800" i="1" dirty="0">
                <a:solidFill>
                  <a:srgbClr val="004C97"/>
                </a:solidFill>
                <a:sym typeface="Symbol" panose="05050102010706020507" pitchFamily="18" charset="2"/>
              </a:rPr>
              <a:t>Point to parallel (</a:t>
            </a:r>
            <a:r>
              <a:rPr lang="en-US" sz="1800" i="1" baseline="-25000" dirty="0" err="1">
                <a:solidFill>
                  <a:srgbClr val="004C97"/>
                </a:solidFill>
                <a:sym typeface="Symbol" panose="05050102010706020507" pitchFamily="18" charset="2"/>
              </a:rPr>
              <a:t>x,y</a:t>
            </a:r>
            <a:r>
              <a:rPr lang="en-US" sz="1800" i="1" baseline="-25000" dirty="0">
                <a:solidFill>
                  <a:srgbClr val="004C97"/>
                </a:solidFill>
                <a:sym typeface="Symbol" panose="05050102010706020507" pitchFamily="18" charset="2"/>
              </a:rPr>
              <a:t> </a:t>
            </a:r>
            <a:r>
              <a:rPr lang="en-US" sz="1800" i="1" dirty="0">
                <a:solidFill>
                  <a:srgbClr val="004C97"/>
                </a:solidFill>
                <a:sym typeface="Symbol" panose="05050102010706020507" pitchFamily="18" charset="2"/>
              </a:rPr>
              <a:t>~0.03 to 5 m); solenoid strength, B</a:t>
            </a:r>
            <a:r>
              <a:rPr lang="en-US" sz="1800" i="1" baseline="30000" dirty="0">
                <a:solidFill>
                  <a:srgbClr val="004C97"/>
                </a:solidFill>
                <a:sym typeface="Symbol" panose="05050102010706020507" pitchFamily="18" charset="2"/>
              </a:rPr>
              <a:t>2</a:t>
            </a:r>
            <a:r>
              <a:rPr lang="en-US" sz="1800" i="1" dirty="0">
                <a:solidFill>
                  <a:srgbClr val="004C97"/>
                </a:solidFill>
                <a:sym typeface="Symbol" panose="05050102010706020507" pitchFamily="18" charset="2"/>
              </a:rPr>
              <a:t>L = 0.4 (B~1.5T)  </a:t>
            </a:r>
          </a:p>
          <a:p>
            <a:pPr lvl="2"/>
            <a:r>
              <a:rPr lang="en-US" sz="1600" dirty="0">
                <a:sym typeface="Symbol" panose="05050102010706020507" pitchFamily="18" charset="2"/>
              </a:rPr>
              <a:t> B field eliminates point to parallel optics; highly achromatic – corresponds to focal length of a solenoid</a:t>
            </a:r>
          </a:p>
          <a:p>
            <a:pPr lvl="1"/>
            <a:r>
              <a:rPr lang="en-US" sz="1800" i="1" dirty="0">
                <a:solidFill>
                  <a:srgbClr val="004C97"/>
                </a:solidFill>
                <a:sym typeface="Symbol" panose="05050102010706020507" pitchFamily="18" charset="2"/>
              </a:rPr>
              <a:t>Parallel to parallel (4.85 m to 5 m); solenoid strength B</a:t>
            </a:r>
            <a:r>
              <a:rPr lang="en-US" sz="1800" i="1" baseline="30000" dirty="0">
                <a:solidFill>
                  <a:srgbClr val="004C97"/>
                </a:solidFill>
                <a:sym typeface="Symbol" panose="05050102010706020507" pitchFamily="18" charset="2"/>
              </a:rPr>
              <a:t>2</a:t>
            </a:r>
            <a:r>
              <a:rPr lang="en-US" sz="1800" i="1" dirty="0">
                <a:solidFill>
                  <a:srgbClr val="004C97"/>
                </a:solidFill>
                <a:sym typeface="Symbol" panose="05050102010706020507" pitchFamily="18" charset="2"/>
              </a:rPr>
              <a:t>L = 0.026 (B~0.4T)</a:t>
            </a:r>
          </a:p>
          <a:p>
            <a:endParaRPr lang="en-US" sz="2000" dirty="0">
              <a:sym typeface="Symbol" panose="05050102010706020507" pitchFamily="18" charset="2"/>
            </a:endParaRPr>
          </a:p>
          <a:p>
            <a:endParaRPr lang="en-US" sz="2000" dirty="0"/>
          </a:p>
          <a:p>
            <a:endParaRPr lang="en-US" sz="2000" dirty="0"/>
          </a:p>
        </p:txBody>
      </p:sp>
      <p:sp>
        <p:nvSpPr>
          <p:cNvPr id="7" name="Title 6"/>
          <p:cNvSpPr>
            <a:spLocks noGrp="1"/>
          </p:cNvSpPr>
          <p:nvPr>
            <p:ph type="title"/>
          </p:nvPr>
        </p:nvSpPr>
        <p:spPr/>
        <p:txBody>
          <a:bodyPr/>
          <a:lstStyle/>
          <a:p>
            <a:r>
              <a:rPr lang="en-US" dirty="0"/>
              <a:t>Solenoid – optical solutions</a:t>
            </a:r>
          </a:p>
        </p:txBody>
      </p:sp>
      <p:sp>
        <p:nvSpPr>
          <p:cNvPr id="3" name="Date Placeholder 2"/>
          <p:cNvSpPr>
            <a:spLocks noGrp="1"/>
          </p:cNvSpPr>
          <p:nvPr>
            <p:ph type="dt" sz="half" idx="10"/>
          </p:nvPr>
        </p:nvSpPr>
        <p:spPr>
          <a:xfrm>
            <a:off x="2260827" y="6504213"/>
            <a:ext cx="675368" cy="241300"/>
          </a:xfrm>
        </p:spPr>
        <p:txBody>
          <a:bodyPr/>
          <a:lstStyle/>
          <a:p>
            <a:pPr>
              <a:defRPr/>
            </a:pPr>
            <a:fld id="{574DF9B3-A7B5-6040-A34B-8FDAF6FB5279}" type="datetime1">
              <a:rPr lang="en-US" smtClean="0"/>
              <a:t>8/22/2021</a:t>
            </a:fld>
            <a:endParaRPr lang="en-US" dirty="0"/>
          </a:p>
        </p:txBody>
      </p:sp>
      <p:sp>
        <p:nvSpPr>
          <p:cNvPr id="4" name="Footer Placeholder 3"/>
          <p:cNvSpPr>
            <a:spLocks noGrp="1"/>
          </p:cNvSpPr>
          <p:nvPr>
            <p:ph type="ftr" sz="quarter" idx="11"/>
          </p:nvPr>
        </p:nvSpPr>
        <p:spPr>
          <a:xfrm>
            <a:off x="3054603" y="6504214"/>
            <a:ext cx="6262118" cy="242873"/>
          </a:xfrm>
        </p:spPr>
        <p:txBody>
          <a:bodyPr/>
          <a:lstStyle/>
          <a:p>
            <a:pPr>
              <a:defRPr/>
            </a:pPr>
            <a:r>
              <a:rPr lang="en-US" dirty="0"/>
              <a:t>Fermilab | High-intensity low energy muon beamline at MTA</a:t>
            </a:r>
            <a:endParaRPr lang="en-US" b="1" dirty="0"/>
          </a:p>
        </p:txBody>
      </p:sp>
      <p:sp>
        <p:nvSpPr>
          <p:cNvPr id="5" name="Slide Number Placeholder 4"/>
          <p:cNvSpPr>
            <a:spLocks noGrp="1"/>
          </p:cNvSpPr>
          <p:nvPr>
            <p:ph type="sldNum" sz="quarter" idx="12"/>
          </p:nvPr>
        </p:nvSpPr>
        <p:spPr>
          <a:xfrm>
            <a:off x="1746250" y="6504214"/>
            <a:ext cx="414338" cy="237285"/>
          </a:xfrm>
        </p:spPr>
        <p:txBody>
          <a:bodyPr/>
          <a:lstStyle/>
          <a:p>
            <a:pPr>
              <a:defRPr/>
            </a:pPr>
            <a:fld id="{148C009B-CB69-E04A-B9B3-34B26D69E9CF}" type="slidenum">
              <a:rPr lang="en-US" smtClean="0"/>
              <a:pPr>
                <a:defRPr/>
              </a:pPr>
              <a:t>12</a:t>
            </a:fld>
            <a:endParaRPr lang="en-US" dirty="0"/>
          </a:p>
        </p:txBody>
      </p:sp>
      <p:pic>
        <p:nvPicPr>
          <p:cNvPr id="10" name="Picture 9">
            <a:extLst>
              <a:ext uri="{FF2B5EF4-FFF2-40B4-BE49-F238E27FC236}">
                <a16:creationId xmlns:a16="http://schemas.microsoft.com/office/drawing/2014/main" id="{CFF2AB27-B6DB-4055-9D2D-599EE7500820}"/>
              </a:ext>
            </a:extLst>
          </p:cNvPr>
          <p:cNvPicPr>
            <a:picLocks noChangeAspect="1"/>
          </p:cNvPicPr>
          <p:nvPr/>
        </p:nvPicPr>
        <p:blipFill>
          <a:blip r:embed="rId2"/>
          <a:stretch>
            <a:fillRect/>
          </a:stretch>
        </p:blipFill>
        <p:spPr>
          <a:xfrm>
            <a:off x="4137353" y="4390459"/>
            <a:ext cx="3231349" cy="1580225"/>
          </a:xfrm>
          <a:prstGeom prst="rect">
            <a:avLst/>
          </a:prstGeom>
        </p:spPr>
      </p:pic>
      <p:pic>
        <p:nvPicPr>
          <p:cNvPr id="12" name="Picture 11">
            <a:extLst>
              <a:ext uri="{FF2B5EF4-FFF2-40B4-BE49-F238E27FC236}">
                <a16:creationId xmlns:a16="http://schemas.microsoft.com/office/drawing/2014/main" id="{06B228FF-39E1-4332-BCCD-F08FB0FA06D4}"/>
              </a:ext>
            </a:extLst>
          </p:cNvPr>
          <p:cNvPicPr>
            <a:picLocks noChangeAspect="1"/>
          </p:cNvPicPr>
          <p:nvPr/>
        </p:nvPicPr>
        <p:blipFill>
          <a:blip r:embed="rId3"/>
          <a:stretch>
            <a:fillRect/>
          </a:stretch>
        </p:blipFill>
        <p:spPr>
          <a:xfrm>
            <a:off x="1069738" y="4423435"/>
            <a:ext cx="2867488" cy="1514272"/>
          </a:xfrm>
          <a:prstGeom prst="rect">
            <a:avLst/>
          </a:prstGeom>
        </p:spPr>
      </p:pic>
      <p:sp>
        <p:nvSpPr>
          <p:cNvPr id="13" name="TextBox 12">
            <a:extLst>
              <a:ext uri="{FF2B5EF4-FFF2-40B4-BE49-F238E27FC236}">
                <a16:creationId xmlns:a16="http://schemas.microsoft.com/office/drawing/2014/main" id="{EB90A7BD-C342-47B8-81BE-2063FBE3639A}"/>
              </a:ext>
            </a:extLst>
          </p:cNvPr>
          <p:cNvSpPr txBox="1"/>
          <p:nvPr/>
        </p:nvSpPr>
        <p:spPr>
          <a:xfrm>
            <a:off x="1861997" y="5300785"/>
            <a:ext cx="1074198" cy="307777"/>
          </a:xfrm>
          <a:prstGeom prst="rect">
            <a:avLst/>
          </a:prstGeom>
          <a:noFill/>
        </p:spPr>
        <p:txBody>
          <a:bodyPr wrap="square" rtlCol="0">
            <a:spAutoFit/>
          </a:bodyPr>
          <a:lstStyle/>
          <a:p>
            <a:r>
              <a:rPr lang="en-US" sz="1400" dirty="0"/>
              <a:t>Match point</a:t>
            </a:r>
          </a:p>
        </p:txBody>
      </p:sp>
      <p:sp>
        <p:nvSpPr>
          <p:cNvPr id="14" name="TextBox 13">
            <a:extLst>
              <a:ext uri="{FF2B5EF4-FFF2-40B4-BE49-F238E27FC236}">
                <a16:creationId xmlns:a16="http://schemas.microsoft.com/office/drawing/2014/main" id="{0442EB43-1DEC-4942-AB4C-B6EAFF7CAB19}"/>
              </a:ext>
            </a:extLst>
          </p:cNvPr>
          <p:cNvSpPr txBox="1"/>
          <p:nvPr/>
        </p:nvSpPr>
        <p:spPr>
          <a:xfrm>
            <a:off x="5753027" y="4731005"/>
            <a:ext cx="1074198" cy="307777"/>
          </a:xfrm>
          <a:prstGeom prst="rect">
            <a:avLst/>
          </a:prstGeom>
          <a:noFill/>
        </p:spPr>
        <p:txBody>
          <a:bodyPr wrap="square" rtlCol="0">
            <a:spAutoFit/>
          </a:bodyPr>
          <a:lstStyle/>
          <a:p>
            <a:r>
              <a:rPr lang="en-US" sz="1400" dirty="0"/>
              <a:t>Match point</a:t>
            </a:r>
          </a:p>
        </p:txBody>
      </p:sp>
      <p:cxnSp>
        <p:nvCxnSpPr>
          <p:cNvPr id="16" name="Straight Arrow Connector 15">
            <a:extLst>
              <a:ext uri="{FF2B5EF4-FFF2-40B4-BE49-F238E27FC236}">
                <a16:creationId xmlns:a16="http://schemas.microsoft.com/office/drawing/2014/main" id="{72F70ADB-7DB8-483C-8B34-DB200CF254A8}"/>
              </a:ext>
            </a:extLst>
          </p:cNvPr>
          <p:cNvCxnSpPr>
            <a:cxnSpLocks/>
          </p:cNvCxnSpPr>
          <p:nvPr/>
        </p:nvCxnSpPr>
        <p:spPr>
          <a:xfrm flipV="1">
            <a:off x="2910865" y="4782437"/>
            <a:ext cx="0" cy="346472"/>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08E00A25-44ED-4034-A7B5-9492B7997947}"/>
              </a:ext>
            </a:extLst>
          </p:cNvPr>
          <p:cNvCxnSpPr>
            <a:cxnSpLocks/>
          </p:cNvCxnSpPr>
          <p:nvPr/>
        </p:nvCxnSpPr>
        <p:spPr>
          <a:xfrm>
            <a:off x="6272866" y="5128909"/>
            <a:ext cx="0" cy="50036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pic>
        <p:nvPicPr>
          <p:cNvPr id="15" name="Picture 14">
            <a:extLst>
              <a:ext uri="{FF2B5EF4-FFF2-40B4-BE49-F238E27FC236}">
                <a16:creationId xmlns:a16="http://schemas.microsoft.com/office/drawing/2014/main" id="{8245C8C6-2137-41F9-9C20-406C616CA59A}"/>
              </a:ext>
            </a:extLst>
          </p:cNvPr>
          <p:cNvPicPr>
            <a:picLocks noChangeAspect="1"/>
          </p:cNvPicPr>
          <p:nvPr/>
        </p:nvPicPr>
        <p:blipFill rotWithShape="1">
          <a:blip r:embed="rId4"/>
          <a:srcRect l="2911" t="7308"/>
          <a:stretch/>
        </p:blipFill>
        <p:spPr>
          <a:xfrm>
            <a:off x="7475658" y="4364121"/>
            <a:ext cx="2949427" cy="1873328"/>
          </a:xfrm>
          <a:prstGeom prst="rect">
            <a:avLst/>
          </a:prstGeom>
        </p:spPr>
      </p:pic>
      <p:sp>
        <p:nvSpPr>
          <p:cNvPr id="17" name="TextBox 16">
            <a:extLst>
              <a:ext uri="{FF2B5EF4-FFF2-40B4-BE49-F238E27FC236}">
                <a16:creationId xmlns:a16="http://schemas.microsoft.com/office/drawing/2014/main" id="{ABE67CCC-0F4D-4E8C-B467-E3A558436EDF}"/>
              </a:ext>
            </a:extLst>
          </p:cNvPr>
          <p:cNvSpPr txBox="1"/>
          <p:nvPr/>
        </p:nvSpPr>
        <p:spPr>
          <a:xfrm>
            <a:off x="8438109" y="5214866"/>
            <a:ext cx="1998153" cy="646331"/>
          </a:xfrm>
          <a:prstGeom prst="rect">
            <a:avLst/>
          </a:prstGeom>
          <a:noFill/>
        </p:spPr>
        <p:txBody>
          <a:bodyPr wrap="square" rtlCol="0">
            <a:spAutoFit/>
          </a:bodyPr>
          <a:lstStyle/>
          <a:p>
            <a:pPr algn="ctr"/>
            <a:r>
              <a:rPr lang="en-US" sz="1800" b="1" dirty="0"/>
              <a:t>LL solenoid: </a:t>
            </a:r>
          </a:p>
          <a:p>
            <a:pPr algn="ctr"/>
            <a:r>
              <a:rPr lang="en-US" sz="1800" b="1" dirty="0"/>
              <a:t>0.4 T is ~400A</a:t>
            </a:r>
          </a:p>
        </p:txBody>
      </p:sp>
    </p:spTree>
    <p:extLst>
      <p:ext uri="{BB962C8B-B14F-4D97-AF65-F5344CB8AC3E}">
        <p14:creationId xmlns:p14="http://schemas.microsoft.com/office/powerpoint/2010/main" val="3148821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F43AF7E-936E-4F33-B41D-58ABA3C17DAE}"/>
              </a:ext>
            </a:extLst>
          </p:cNvPr>
          <p:cNvSpPr>
            <a:spLocks noGrp="1"/>
          </p:cNvSpPr>
          <p:nvPr>
            <p:ph idx="1"/>
          </p:nvPr>
        </p:nvSpPr>
        <p:spPr>
          <a:xfrm>
            <a:off x="1212656" y="653842"/>
            <a:ext cx="9766688" cy="5172497"/>
          </a:xfrm>
        </p:spPr>
        <p:txBody>
          <a:bodyPr/>
          <a:lstStyle/>
          <a:p>
            <a:r>
              <a:rPr lang="en-US" dirty="0"/>
              <a:t>Two </a:t>
            </a:r>
            <a:r>
              <a:rPr lang="en-US" dirty="0">
                <a:sym typeface="Symbol" panose="05050102010706020507" pitchFamily="18" charset="2"/>
              </a:rPr>
              <a:t>beam envelope</a:t>
            </a:r>
            <a:r>
              <a:rPr lang="en-US" dirty="0"/>
              <a:t> solutions because the linear dynamics solution is quadratic in target beam size – beam diverges from the target:</a:t>
            </a:r>
          </a:p>
          <a:p>
            <a:pPr marL="457200" lvl="1" indent="0" algn="ctr">
              <a:buNone/>
            </a:pPr>
            <a:r>
              <a:rPr lang="en-US" b="1" dirty="0">
                <a:solidFill>
                  <a:srgbClr val="004C97"/>
                </a:solidFill>
                <a:sym typeface="Symbol" panose="05050102010706020507" pitchFamily="18" charset="2"/>
              </a:rPr>
              <a:t></a:t>
            </a:r>
            <a:r>
              <a:rPr lang="en-US" b="1" baseline="-25000" dirty="0">
                <a:solidFill>
                  <a:srgbClr val="004C97"/>
                </a:solidFill>
                <a:sym typeface="Symbol" panose="05050102010706020507" pitchFamily="18" charset="2"/>
              </a:rPr>
              <a:t>sol</a:t>
            </a:r>
            <a:r>
              <a:rPr lang="en-US" b="1" dirty="0">
                <a:solidFill>
                  <a:srgbClr val="004C97"/>
                </a:solidFill>
                <a:sym typeface="Symbol" panose="05050102010706020507" pitchFamily="18" charset="2"/>
              </a:rPr>
              <a:t> </a:t>
            </a:r>
            <a:r>
              <a:rPr lang="en-US" sz="1200" b="1" dirty="0">
                <a:solidFill>
                  <a:srgbClr val="004C97"/>
                </a:solidFill>
                <a:sym typeface="Symbol" panose="05050102010706020507" pitchFamily="18" charset="2"/>
              </a:rPr>
              <a:t>(thin lens)</a:t>
            </a:r>
            <a:r>
              <a:rPr lang="en-US" b="1" dirty="0">
                <a:solidFill>
                  <a:srgbClr val="004C97"/>
                </a:solidFill>
                <a:sym typeface="Symbol" panose="05050102010706020507" pitchFamily="18" charset="2"/>
              </a:rPr>
              <a:t> </a:t>
            </a:r>
            <a:r>
              <a:rPr lang="en-US" b="1" baseline="-25000" dirty="0" err="1">
                <a:solidFill>
                  <a:srgbClr val="004C97"/>
                </a:solidFill>
                <a:sym typeface="Symbol" panose="05050102010706020507" pitchFamily="18" charset="2"/>
              </a:rPr>
              <a:t>tgt</a:t>
            </a:r>
            <a:r>
              <a:rPr lang="en-US" b="1" dirty="0">
                <a:solidFill>
                  <a:srgbClr val="004C97"/>
                </a:solidFill>
                <a:sym typeface="Symbol" panose="05050102010706020507" pitchFamily="18" charset="2"/>
              </a:rPr>
              <a:t>+ s</a:t>
            </a:r>
            <a:r>
              <a:rPr lang="en-US" b="1" baseline="30000" dirty="0">
                <a:solidFill>
                  <a:srgbClr val="004C97"/>
                </a:solidFill>
                <a:sym typeface="Symbol" panose="05050102010706020507" pitchFamily="18" charset="2"/>
              </a:rPr>
              <a:t>2</a:t>
            </a:r>
            <a:r>
              <a:rPr lang="en-US" b="1" dirty="0">
                <a:solidFill>
                  <a:srgbClr val="004C97"/>
                </a:solidFill>
                <a:sym typeface="Symbol" panose="05050102010706020507" pitchFamily="18" charset="2"/>
              </a:rPr>
              <a:t></a:t>
            </a:r>
            <a:r>
              <a:rPr lang="en-US" b="1" baseline="-25000" dirty="0" err="1">
                <a:solidFill>
                  <a:srgbClr val="004C97"/>
                </a:solidFill>
                <a:sym typeface="Symbol" panose="05050102010706020507" pitchFamily="18" charset="2"/>
              </a:rPr>
              <a:t>tgt</a:t>
            </a:r>
            <a:r>
              <a:rPr lang="en-US" b="1" baseline="-25000" dirty="0">
                <a:solidFill>
                  <a:srgbClr val="004C97"/>
                </a:solidFill>
                <a:sym typeface="Symbol" panose="05050102010706020507" pitchFamily="18" charset="2"/>
              </a:rPr>
              <a:t>  </a:t>
            </a:r>
            <a:r>
              <a:rPr lang="en-US" sz="2000" dirty="0">
                <a:sym typeface="Symbol" panose="05050102010706020507" pitchFamily="18" charset="2"/>
              </a:rPr>
              <a:t>(where  is  beam size</a:t>
            </a:r>
            <a:r>
              <a:rPr lang="en-US" sz="2000" baseline="30000" dirty="0">
                <a:sym typeface="Symbol" panose="05050102010706020507" pitchFamily="18" charset="2"/>
              </a:rPr>
              <a:t>2</a:t>
            </a:r>
            <a:r>
              <a:rPr lang="en-US" sz="2000" dirty="0">
                <a:sym typeface="Symbol" panose="05050102010706020507" pitchFamily="18" charset="2"/>
              </a:rPr>
              <a:t>)</a:t>
            </a:r>
          </a:p>
          <a:p>
            <a:pPr marL="457200" lvl="1" indent="0">
              <a:buNone/>
            </a:pPr>
            <a:r>
              <a:rPr lang="en-US" sz="2000" dirty="0">
                <a:sym typeface="Symbol" panose="05050102010706020507" pitchFamily="18" charset="2"/>
              </a:rPr>
              <a:t>For </a:t>
            </a:r>
            <a:r>
              <a:rPr lang="en-US" sz="2000" baseline="-25000" dirty="0">
                <a:sym typeface="Symbol" panose="05050102010706020507" pitchFamily="18" charset="2"/>
              </a:rPr>
              <a:t>sol</a:t>
            </a:r>
            <a:r>
              <a:rPr lang="en-US" sz="2000" dirty="0">
                <a:sym typeface="Symbol" panose="05050102010706020507" pitchFamily="18" charset="2"/>
              </a:rPr>
              <a:t> =5m and distance to center of solenoid = 0.4102m</a:t>
            </a:r>
          </a:p>
          <a:p>
            <a:pPr marL="457200" lvl="1" indent="0" algn="ctr">
              <a:buNone/>
            </a:pPr>
            <a:endParaRPr lang="en-US" sz="900" dirty="0">
              <a:sym typeface="Symbol" panose="05050102010706020507" pitchFamily="18" charset="2"/>
            </a:endParaRPr>
          </a:p>
          <a:p>
            <a:pPr lvl="2"/>
            <a:r>
              <a:rPr lang="en-US" sz="1800" b="1" dirty="0">
                <a:solidFill>
                  <a:schemeClr val="tx2">
                    <a:lumMod val="60000"/>
                    <a:lumOff val="40000"/>
                  </a:schemeClr>
                </a:solidFill>
                <a:sym typeface="Symbol" panose="05050102010706020507" pitchFamily="18" charset="2"/>
              </a:rPr>
              <a:t></a:t>
            </a:r>
            <a:r>
              <a:rPr lang="en-US" sz="1800" b="1" baseline="-25000" dirty="0" err="1">
                <a:solidFill>
                  <a:schemeClr val="tx2">
                    <a:lumMod val="60000"/>
                    <a:lumOff val="40000"/>
                  </a:schemeClr>
                </a:solidFill>
                <a:sym typeface="Symbol" panose="05050102010706020507" pitchFamily="18" charset="2"/>
              </a:rPr>
              <a:t>tgt</a:t>
            </a:r>
            <a:r>
              <a:rPr lang="en-US" sz="1800" b="1" dirty="0">
                <a:solidFill>
                  <a:schemeClr val="tx2">
                    <a:lumMod val="60000"/>
                    <a:lumOff val="40000"/>
                  </a:schemeClr>
                </a:solidFill>
                <a:sym typeface="Symbol" panose="05050102010706020507" pitchFamily="18" charset="2"/>
              </a:rPr>
              <a:t> = 0.03 m </a:t>
            </a:r>
            <a:r>
              <a:rPr lang="en-US" sz="1800" dirty="0">
                <a:sym typeface="Symbol" panose="05050102010706020507" pitchFamily="18" charset="2"/>
              </a:rPr>
              <a:t>– solenoid captures a small, high divergent beam spot</a:t>
            </a:r>
          </a:p>
          <a:p>
            <a:pPr lvl="2"/>
            <a:r>
              <a:rPr lang="en-US" sz="1800" b="1" dirty="0">
                <a:solidFill>
                  <a:srgbClr val="92D050"/>
                </a:solidFill>
                <a:sym typeface="Symbol" panose="05050102010706020507" pitchFamily="18" charset="2"/>
              </a:rPr>
              <a:t></a:t>
            </a:r>
            <a:r>
              <a:rPr lang="en-US" sz="1800" b="1" baseline="-25000" dirty="0" err="1">
                <a:solidFill>
                  <a:srgbClr val="92D050"/>
                </a:solidFill>
                <a:sym typeface="Symbol" panose="05050102010706020507" pitchFamily="18" charset="2"/>
              </a:rPr>
              <a:t>tgt</a:t>
            </a:r>
            <a:r>
              <a:rPr lang="en-US" sz="1800" b="1" dirty="0">
                <a:solidFill>
                  <a:srgbClr val="92D050"/>
                </a:solidFill>
                <a:sym typeface="Symbol" panose="05050102010706020507" pitchFamily="18" charset="2"/>
              </a:rPr>
              <a:t> = 4.85 m </a:t>
            </a:r>
            <a:r>
              <a:rPr lang="en-US" sz="1800" dirty="0">
                <a:sym typeface="Symbol" panose="05050102010706020507" pitchFamily="18" charset="2"/>
              </a:rPr>
              <a:t>– solenoid captures a parallel beam</a:t>
            </a:r>
          </a:p>
          <a:p>
            <a:r>
              <a:rPr lang="en-US" dirty="0">
                <a:sym typeface="Symbol" panose="05050102010706020507" pitchFamily="18" charset="2"/>
              </a:rPr>
              <a:t>Using the acceptance of the beamline (180 mm-</a:t>
            </a:r>
            <a:r>
              <a:rPr lang="en-US" dirty="0" err="1">
                <a:sym typeface="Symbol" panose="05050102010706020507" pitchFamily="18" charset="2"/>
              </a:rPr>
              <a:t>mr</a:t>
            </a:r>
            <a:r>
              <a:rPr lang="en-US" dirty="0">
                <a:sym typeface="Symbol" panose="05050102010706020507" pitchFamily="18" charset="2"/>
              </a:rPr>
              <a:t>) gives target size</a:t>
            </a:r>
          </a:p>
          <a:p>
            <a:pPr lvl="1"/>
            <a:r>
              <a:rPr lang="en-US" dirty="0">
                <a:sym typeface="Symbol" panose="05050102010706020507" pitchFamily="18" charset="2"/>
              </a:rPr>
              <a:t>     </a:t>
            </a:r>
            <a:r>
              <a:rPr lang="en-US" i="1" dirty="0" err="1">
                <a:sym typeface="Symbol" panose="05050102010706020507" pitchFamily="18" charset="2"/>
              </a:rPr>
              <a:t>l</a:t>
            </a:r>
            <a:r>
              <a:rPr lang="en-US" i="1" baseline="-25000" dirty="0" err="1">
                <a:sym typeface="Symbol" panose="05050102010706020507" pitchFamily="18" charset="2"/>
              </a:rPr>
              <a:t>tgt@low</a:t>
            </a:r>
            <a:r>
              <a:rPr lang="en-US" i="1" baseline="-25000" dirty="0">
                <a:sym typeface="Symbol" panose="05050102010706020507" pitchFamily="18" charset="2"/>
              </a:rPr>
              <a:t>  </a:t>
            </a:r>
            <a:r>
              <a:rPr lang="en-US" dirty="0">
                <a:sym typeface="Symbol" panose="05050102010706020507" pitchFamily="18" charset="2"/>
              </a:rPr>
              <a:t> 2.3 mm;                    </a:t>
            </a:r>
            <a:r>
              <a:rPr lang="en-US" i="1" dirty="0" err="1">
                <a:sym typeface="Symbol" panose="05050102010706020507" pitchFamily="18" charset="2"/>
              </a:rPr>
              <a:t>l</a:t>
            </a:r>
            <a:r>
              <a:rPr lang="en-US" i="1" baseline="-25000" dirty="0" err="1">
                <a:sym typeface="Symbol" panose="05050102010706020507" pitchFamily="18" charset="2"/>
              </a:rPr>
              <a:t>tgt@high</a:t>
            </a:r>
            <a:r>
              <a:rPr lang="en-US" i="1" baseline="-25000" dirty="0">
                <a:sym typeface="Symbol" panose="05050102010706020507" pitchFamily="18" charset="2"/>
              </a:rPr>
              <a:t>   </a:t>
            </a:r>
            <a:r>
              <a:rPr lang="en-US" dirty="0">
                <a:sym typeface="Symbol" panose="05050102010706020507" pitchFamily="18" charset="2"/>
              </a:rPr>
              <a:t>  30 mm</a:t>
            </a:r>
          </a:p>
          <a:p>
            <a:pPr lvl="1"/>
            <a:endParaRPr lang="en-US" dirty="0">
              <a:sym typeface="Symbol" panose="05050102010706020507" pitchFamily="18" charset="2"/>
            </a:endParaRPr>
          </a:p>
          <a:p>
            <a:pPr lvl="1"/>
            <a:endParaRPr lang="en-US" dirty="0">
              <a:sym typeface="Symbol" panose="05050102010706020507" pitchFamily="18" charset="2"/>
            </a:endParaRPr>
          </a:p>
          <a:p>
            <a:pPr lvl="1"/>
            <a:endParaRPr lang="en-US" dirty="0">
              <a:sym typeface="Symbol" panose="05050102010706020507" pitchFamily="18" charset="2"/>
            </a:endParaRPr>
          </a:p>
          <a:p>
            <a:endParaRPr lang="en-US" dirty="0">
              <a:sym typeface="Symbol" panose="05050102010706020507" pitchFamily="18" charset="2"/>
            </a:endParaRPr>
          </a:p>
          <a:p>
            <a:pPr lvl="1"/>
            <a:endParaRPr lang="en-US" sz="900" dirty="0">
              <a:sym typeface="Symbol" panose="05050102010706020507" pitchFamily="18" charset="2"/>
            </a:endParaRPr>
          </a:p>
          <a:p>
            <a:pPr lvl="1"/>
            <a:endParaRPr lang="en-US" i="1" dirty="0">
              <a:sym typeface="Symbol" panose="05050102010706020507" pitchFamily="18" charset="2"/>
            </a:endParaRPr>
          </a:p>
          <a:p>
            <a:pPr marL="457200" lvl="1" indent="0">
              <a:buNone/>
            </a:pPr>
            <a:endParaRPr lang="en-US" dirty="0">
              <a:sym typeface="Symbol" panose="05050102010706020507" pitchFamily="18" charset="2"/>
            </a:endParaRPr>
          </a:p>
          <a:p>
            <a:endParaRPr lang="en-US" dirty="0">
              <a:sym typeface="Symbol" panose="05050102010706020507" pitchFamily="18" charset="2"/>
            </a:endParaRPr>
          </a:p>
          <a:p>
            <a:pPr lvl="1"/>
            <a:endParaRPr lang="en-US" dirty="0"/>
          </a:p>
          <a:p>
            <a:pPr lvl="1"/>
            <a:endParaRPr lang="en-US" dirty="0"/>
          </a:p>
          <a:p>
            <a:endParaRPr lang="en-US" dirty="0"/>
          </a:p>
          <a:p>
            <a:endParaRPr lang="en-US" dirty="0"/>
          </a:p>
          <a:p>
            <a:endParaRPr lang="en-US" dirty="0"/>
          </a:p>
        </p:txBody>
      </p:sp>
      <p:sp>
        <p:nvSpPr>
          <p:cNvPr id="3" name="Title 2">
            <a:extLst>
              <a:ext uri="{FF2B5EF4-FFF2-40B4-BE49-F238E27FC236}">
                <a16:creationId xmlns:a16="http://schemas.microsoft.com/office/drawing/2014/main" id="{D1C27376-F18F-45EC-9F86-874B9CBE21CB}"/>
              </a:ext>
            </a:extLst>
          </p:cNvPr>
          <p:cNvSpPr>
            <a:spLocks noGrp="1"/>
          </p:cNvSpPr>
          <p:nvPr>
            <p:ph type="title"/>
          </p:nvPr>
        </p:nvSpPr>
        <p:spPr/>
        <p:txBody>
          <a:bodyPr/>
          <a:lstStyle/>
          <a:p>
            <a:r>
              <a:rPr lang="en-US" dirty="0"/>
              <a:t> Matching Solenoid to Production Target size</a:t>
            </a:r>
          </a:p>
        </p:txBody>
      </p:sp>
      <p:sp>
        <p:nvSpPr>
          <p:cNvPr id="4" name="Date Placeholder 3">
            <a:extLst>
              <a:ext uri="{FF2B5EF4-FFF2-40B4-BE49-F238E27FC236}">
                <a16:creationId xmlns:a16="http://schemas.microsoft.com/office/drawing/2014/main" id="{C1F914E9-4B66-4969-9500-62ED0B064A0D}"/>
              </a:ext>
            </a:extLst>
          </p:cNvPr>
          <p:cNvSpPr>
            <a:spLocks noGrp="1"/>
          </p:cNvSpPr>
          <p:nvPr>
            <p:ph type="dt" sz="half" idx="10"/>
          </p:nvPr>
        </p:nvSpPr>
        <p:spPr/>
        <p:txBody>
          <a:bodyPr/>
          <a:lstStyle/>
          <a:p>
            <a:pPr>
              <a:defRPr/>
            </a:pPr>
            <a:fld id="{68548908-A368-004D-A632-294C0E31F449}" type="datetime1">
              <a:rPr lang="en-US" smtClean="0"/>
              <a:t>8/22/2021</a:t>
            </a:fld>
            <a:endParaRPr lang="en-US" dirty="0"/>
          </a:p>
        </p:txBody>
      </p:sp>
      <p:sp>
        <p:nvSpPr>
          <p:cNvPr id="5" name="Footer Placeholder 4">
            <a:extLst>
              <a:ext uri="{FF2B5EF4-FFF2-40B4-BE49-F238E27FC236}">
                <a16:creationId xmlns:a16="http://schemas.microsoft.com/office/drawing/2014/main" id="{5E297FB0-B958-412F-BBC6-25A33E49DCA2}"/>
              </a:ext>
            </a:extLst>
          </p:cNvPr>
          <p:cNvSpPr>
            <a:spLocks noGrp="1"/>
          </p:cNvSpPr>
          <p:nvPr>
            <p:ph type="ftr" sz="quarter" idx="11"/>
          </p:nvPr>
        </p:nvSpPr>
        <p:spPr/>
        <p:txBody>
          <a:bodyPr/>
          <a:lstStyle/>
          <a:p>
            <a:pPr>
              <a:defRPr/>
            </a:pPr>
            <a:r>
              <a:rPr lang="en-US"/>
              <a:t>Fermilab | High-intensity low energy mu- source</a:t>
            </a:r>
            <a:endParaRPr lang="en-US" b="1" dirty="0"/>
          </a:p>
        </p:txBody>
      </p:sp>
      <p:sp>
        <p:nvSpPr>
          <p:cNvPr id="6" name="Slide Number Placeholder 5">
            <a:extLst>
              <a:ext uri="{FF2B5EF4-FFF2-40B4-BE49-F238E27FC236}">
                <a16:creationId xmlns:a16="http://schemas.microsoft.com/office/drawing/2014/main" id="{125B6295-F71A-49D5-8CC8-9DBAAA38741E}"/>
              </a:ext>
            </a:extLst>
          </p:cNvPr>
          <p:cNvSpPr>
            <a:spLocks noGrp="1"/>
          </p:cNvSpPr>
          <p:nvPr>
            <p:ph type="sldNum" sz="quarter" idx="12"/>
          </p:nvPr>
        </p:nvSpPr>
        <p:spPr/>
        <p:txBody>
          <a:bodyPr/>
          <a:lstStyle/>
          <a:p>
            <a:pPr>
              <a:defRPr/>
            </a:pPr>
            <a:fld id="{148C009B-CB69-E04A-B9B3-34B26D69E9CF}" type="slidenum">
              <a:rPr lang="en-US" smtClean="0"/>
              <a:pPr>
                <a:defRPr/>
              </a:pPr>
              <a:t>13</a:t>
            </a:fld>
            <a:endParaRPr lang="en-US" dirty="0"/>
          </a:p>
        </p:txBody>
      </p:sp>
      <p:sp>
        <p:nvSpPr>
          <p:cNvPr id="7" name="Rectangle 6">
            <a:extLst>
              <a:ext uri="{FF2B5EF4-FFF2-40B4-BE49-F238E27FC236}">
                <a16:creationId xmlns:a16="http://schemas.microsoft.com/office/drawing/2014/main" id="{10471571-ECA2-40CF-BE9C-E34793AF9607}"/>
              </a:ext>
            </a:extLst>
          </p:cNvPr>
          <p:cNvSpPr/>
          <p:nvPr/>
        </p:nvSpPr>
        <p:spPr>
          <a:xfrm>
            <a:off x="6479714" y="5236216"/>
            <a:ext cx="476243" cy="15862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5B1630F-6B3D-42FF-B89F-BF489FD78604}"/>
              </a:ext>
            </a:extLst>
          </p:cNvPr>
          <p:cNvSpPr/>
          <p:nvPr/>
        </p:nvSpPr>
        <p:spPr>
          <a:xfrm>
            <a:off x="2730759" y="5185972"/>
            <a:ext cx="476243" cy="15862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ABEC96B-C5DC-4800-95A2-F5735BD7BF53}"/>
              </a:ext>
            </a:extLst>
          </p:cNvPr>
          <p:cNvSpPr/>
          <p:nvPr/>
        </p:nvSpPr>
        <p:spPr>
          <a:xfrm>
            <a:off x="2730760" y="4231804"/>
            <a:ext cx="476243" cy="15862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162F19E-4256-475D-B695-C20098B643D2}"/>
              </a:ext>
            </a:extLst>
          </p:cNvPr>
          <p:cNvSpPr/>
          <p:nvPr/>
        </p:nvSpPr>
        <p:spPr>
          <a:xfrm>
            <a:off x="6478213" y="4268609"/>
            <a:ext cx="476243" cy="15862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3999B8D-2D72-4979-9476-FBB1C481DF80}"/>
              </a:ext>
            </a:extLst>
          </p:cNvPr>
          <p:cNvSpPr/>
          <p:nvPr/>
        </p:nvSpPr>
        <p:spPr>
          <a:xfrm flipH="1">
            <a:off x="7166383" y="4473970"/>
            <a:ext cx="100463" cy="703297"/>
          </a:xfrm>
          <a:prstGeom prst="rect">
            <a:avLst/>
          </a:prstGeom>
          <a:solidFill>
            <a:schemeClr val="bg2">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4" name="Straight Arrow Connector 13">
            <a:extLst>
              <a:ext uri="{FF2B5EF4-FFF2-40B4-BE49-F238E27FC236}">
                <a16:creationId xmlns:a16="http://schemas.microsoft.com/office/drawing/2014/main" id="{4D8673BB-96DF-4422-BF30-B2C0608FEC6F}"/>
              </a:ext>
            </a:extLst>
          </p:cNvPr>
          <p:cNvCxnSpPr/>
          <p:nvPr/>
        </p:nvCxnSpPr>
        <p:spPr>
          <a:xfrm flipV="1">
            <a:off x="3464767" y="5026461"/>
            <a:ext cx="0" cy="466531"/>
          </a:xfrm>
          <a:prstGeom prst="straightConnector1">
            <a:avLst/>
          </a:prstGeom>
          <a:ln w="28575">
            <a:tailEnd type="triangle"/>
          </a:ln>
        </p:spPr>
        <p:style>
          <a:lnRef idx="1">
            <a:schemeClr val="accent4"/>
          </a:lnRef>
          <a:fillRef idx="0">
            <a:schemeClr val="accent4"/>
          </a:fillRef>
          <a:effectRef idx="0">
            <a:schemeClr val="accent4"/>
          </a:effectRef>
          <a:fontRef idx="minor">
            <a:schemeClr val="tx1"/>
          </a:fontRef>
        </p:style>
      </p:cxnSp>
      <p:cxnSp>
        <p:nvCxnSpPr>
          <p:cNvPr id="15" name="Straight Arrow Connector 14">
            <a:extLst>
              <a:ext uri="{FF2B5EF4-FFF2-40B4-BE49-F238E27FC236}">
                <a16:creationId xmlns:a16="http://schemas.microsoft.com/office/drawing/2014/main" id="{061D72D5-E4EB-4951-A0B3-0FD233EC139A}"/>
              </a:ext>
            </a:extLst>
          </p:cNvPr>
          <p:cNvCxnSpPr>
            <a:cxnSpLocks/>
          </p:cNvCxnSpPr>
          <p:nvPr/>
        </p:nvCxnSpPr>
        <p:spPr>
          <a:xfrm flipV="1">
            <a:off x="7230674" y="5278204"/>
            <a:ext cx="0" cy="233265"/>
          </a:xfrm>
          <a:prstGeom prst="straightConnector1">
            <a:avLst/>
          </a:prstGeom>
          <a:ln w="28575">
            <a:tailEnd type="triangle"/>
          </a:ln>
        </p:spPr>
        <p:style>
          <a:lnRef idx="1">
            <a:schemeClr val="accent4"/>
          </a:lnRef>
          <a:fillRef idx="0">
            <a:schemeClr val="accent4"/>
          </a:fillRef>
          <a:effectRef idx="0">
            <a:schemeClr val="accent4"/>
          </a:effectRef>
          <a:fontRef idx="minor">
            <a:schemeClr val="tx1"/>
          </a:fontRef>
        </p:style>
      </p:cxnSp>
      <p:sp>
        <p:nvSpPr>
          <p:cNvPr id="23" name="Rectangle: Top Corners Snipped 22">
            <a:extLst>
              <a:ext uri="{FF2B5EF4-FFF2-40B4-BE49-F238E27FC236}">
                <a16:creationId xmlns:a16="http://schemas.microsoft.com/office/drawing/2014/main" id="{E81A066A-6251-4919-BAFC-05CDB3596D8F}"/>
              </a:ext>
            </a:extLst>
          </p:cNvPr>
          <p:cNvSpPr/>
          <p:nvPr/>
        </p:nvSpPr>
        <p:spPr>
          <a:xfrm rot="5400000">
            <a:off x="6354469" y="4374789"/>
            <a:ext cx="723733" cy="903428"/>
          </a:xfrm>
          <a:prstGeom prst="snip2SameRect">
            <a:avLst>
              <a:gd name="adj1" fmla="val 10221"/>
              <a:gd name="adj2" fmla="val 3868"/>
            </a:avLst>
          </a:prstGeom>
          <a:solidFill>
            <a:schemeClr val="tx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 name="Rectangle: Top Corners Snipped 23">
            <a:extLst>
              <a:ext uri="{FF2B5EF4-FFF2-40B4-BE49-F238E27FC236}">
                <a16:creationId xmlns:a16="http://schemas.microsoft.com/office/drawing/2014/main" id="{A2B1396F-99B1-419F-94A8-542BA339FFF2}"/>
              </a:ext>
            </a:extLst>
          </p:cNvPr>
          <p:cNvSpPr/>
          <p:nvPr/>
        </p:nvSpPr>
        <p:spPr>
          <a:xfrm rot="5400000">
            <a:off x="2600754" y="4346096"/>
            <a:ext cx="723733" cy="903428"/>
          </a:xfrm>
          <a:prstGeom prst="snip2SameRect">
            <a:avLst>
              <a:gd name="adj1" fmla="val 43740"/>
              <a:gd name="adj2" fmla="val 3868"/>
            </a:avLst>
          </a:prstGeom>
          <a:solidFill>
            <a:schemeClr val="tx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283B820F-C7C1-4197-9F9C-CCA5284E11A6}"/>
              </a:ext>
            </a:extLst>
          </p:cNvPr>
          <p:cNvSpPr/>
          <p:nvPr/>
        </p:nvSpPr>
        <p:spPr>
          <a:xfrm>
            <a:off x="3418119" y="4746543"/>
            <a:ext cx="92368" cy="121298"/>
          </a:xfrm>
          <a:prstGeom prst="rect">
            <a:avLst/>
          </a:prstGeom>
          <a:solidFill>
            <a:schemeClr val="bg2">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E0421435-20DE-40D8-BB74-2176E29CB86A}"/>
              </a:ext>
            </a:extLst>
          </p:cNvPr>
          <p:cNvSpPr txBox="1"/>
          <p:nvPr/>
        </p:nvSpPr>
        <p:spPr>
          <a:xfrm>
            <a:off x="3307799" y="4047212"/>
            <a:ext cx="3101652" cy="830997"/>
          </a:xfrm>
          <a:prstGeom prst="rect">
            <a:avLst/>
          </a:prstGeom>
          <a:noFill/>
        </p:spPr>
        <p:txBody>
          <a:bodyPr wrap="square" rtlCol="0">
            <a:spAutoFit/>
          </a:bodyPr>
          <a:lstStyle/>
          <a:p>
            <a:pPr algn="ctr"/>
            <a:r>
              <a:rPr lang="en-US" b="1" dirty="0"/>
              <a:t>Two optical solutions</a:t>
            </a:r>
          </a:p>
          <a:p>
            <a:pPr algn="ctr"/>
            <a:r>
              <a:rPr lang="en-US" b="1" dirty="0"/>
              <a:t>Two target solutions</a:t>
            </a:r>
          </a:p>
        </p:txBody>
      </p:sp>
      <p:sp>
        <p:nvSpPr>
          <p:cNvPr id="26" name="TextBox 25">
            <a:extLst>
              <a:ext uri="{FF2B5EF4-FFF2-40B4-BE49-F238E27FC236}">
                <a16:creationId xmlns:a16="http://schemas.microsoft.com/office/drawing/2014/main" id="{C808C377-EC1E-4BF9-86EF-83C754E47830}"/>
              </a:ext>
            </a:extLst>
          </p:cNvPr>
          <p:cNvSpPr txBox="1"/>
          <p:nvPr/>
        </p:nvSpPr>
        <p:spPr>
          <a:xfrm>
            <a:off x="3480442" y="5089397"/>
            <a:ext cx="1892232" cy="400110"/>
          </a:xfrm>
          <a:prstGeom prst="rect">
            <a:avLst/>
          </a:prstGeom>
          <a:noFill/>
        </p:spPr>
        <p:txBody>
          <a:bodyPr wrap="square" rtlCol="0">
            <a:spAutoFit/>
          </a:bodyPr>
          <a:lstStyle/>
          <a:p>
            <a:pPr algn="ctr"/>
            <a:r>
              <a:rPr lang="en-US" sz="2000" dirty="0">
                <a:solidFill>
                  <a:srgbClr val="C00000"/>
                </a:solidFill>
              </a:rPr>
              <a:t>Primary beam</a:t>
            </a:r>
          </a:p>
        </p:txBody>
      </p:sp>
      <p:sp>
        <p:nvSpPr>
          <p:cNvPr id="27" name="TextBox 26">
            <a:extLst>
              <a:ext uri="{FF2B5EF4-FFF2-40B4-BE49-F238E27FC236}">
                <a16:creationId xmlns:a16="http://schemas.microsoft.com/office/drawing/2014/main" id="{5A878D2F-0E08-4E88-B7C4-D0E5502EBC3A}"/>
              </a:ext>
            </a:extLst>
          </p:cNvPr>
          <p:cNvSpPr txBox="1"/>
          <p:nvPr/>
        </p:nvSpPr>
        <p:spPr>
          <a:xfrm>
            <a:off x="1855768" y="5521049"/>
            <a:ext cx="2624416" cy="646331"/>
          </a:xfrm>
          <a:prstGeom prst="rect">
            <a:avLst/>
          </a:prstGeom>
          <a:noFill/>
        </p:spPr>
        <p:txBody>
          <a:bodyPr wrap="square" rtlCol="0">
            <a:spAutoFit/>
          </a:bodyPr>
          <a:lstStyle/>
          <a:p>
            <a:pPr algn="ctr"/>
            <a:r>
              <a:rPr lang="en-US" sz="1800" b="1" dirty="0">
                <a:solidFill>
                  <a:srgbClr val="505050"/>
                </a:solidFill>
              </a:rPr>
              <a:t>For low </a:t>
            </a:r>
            <a:r>
              <a:rPr lang="en-US" sz="1800" b="1" dirty="0">
                <a:solidFill>
                  <a:srgbClr val="505050"/>
                </a:solidFill>
                <a:sym typeface="Symbol" panose="05050102010706020507" pitchFamily="18" charset="2"/>
              </a:rPr>
              <a:t>,</a:t>
            </a:r>
            <a:r>
              <a:rPr lang="en-US" sz="1800" b="1" dirty="0">
                <a:solidFill>
                  <a:srgbClr val="505050"/>
                </a:solidFill>
              </a:rPr>
              <a:t> IL = 2.3% for W</a:t>
            </a:r>
          </a:p>
          <a:p>
            <a:pPr algn="ctr"/>
            <a:r>
              <a:rPr lang="en-US" sz="1800" b="1" dirty="0">
                <a:solidFill>
                  <a:srgbClr val="505050"/>
                </a:solidFill>
              </a:rPr>
              <a:t>0.5 cm target length</a:t>
            </a:r>
          </a:p>
        </p:txBody>
      </p:sp>
      <p:sp>
        <p:nvSpPr>
          <p:cNvPr id="28" name="TextBox 27">
            <a:extLst>
              <a:ext uri="{FF2B5EF4-FFF2-40B4-BE49-F238E27FC236}">
                <a16:creationId xmlns:a16="http://schemas.microsoft.com/office/drawing/2014/main" id="{30DFCCA7-51FE-4754-9829-9298BA1C15B7}"/>
              </a:ext>
            </a:extLst>
          </p:cNvPr>
          <p:cNvSpPr txBox="1"/>
          <p:nvPr/>
        </p:nvSpPr>
        <p:spPr>
          <a:xfrm>
            <a:off x="6479714" y="5702315"/>
            <a:ext cx="2808284" cy="646331"/>
          </a:xfrm>
          <a:prstGeom prst="rect">
            <a:avLst/>
          </a:prstGeom>
          <a:noFill/>
        </p:spPr>
        <p:txBody>
          <a:bodyPr wrap="square" rtlCol="0">
            <a:spAutoFit/>
          </a:bodyPr>
          <a:lstStyle/>
          <a:p>
            <a:pPr algn="ctr"/>
            <a:r>
              <a:rPr lang="en-US" sz="1800" b="1" dirty="0">
                <a:solidFill>
                  <a:srgbClr val="505050"/>
                </a:solidFill>
              </a:rPr>
              <a:t>For higher </a:t>
            </a:r>
            <a:r>
              <a:rPr lang="en-US" sz="1800" b="1" dirty="0">
                <a:solidFill>
                  <a:srgbClr val="505050"/>
                </a:solidFill>
                <a:sym typeface="Symbol" panose="05050102010706020507" pitchFamily="18" charset="2"/>
              </a:rPr>
              <a:t>,</a:t>
            </a:r>
            <a:r>
              <a:rPr lang="en-US" sz="1800" b="1" dirty="0">
                <a:solidFill>
                  <a:srgbClr val="505050"/>
                </a:solidFill>
              </a:rPr>
              <a:t> IL = 60% for W</a:t>
            </a:r>
          </a:p>
          <a:p>
            <a:pPr algn="ctr"/>
            <a:r>
              <a:rPr lang="en-US" sz="1800" b="1" dirty="0">
                <a:solidFill>
                  <a:srgbClr val="505050"/>
                </a:solidFill>
              </a:rPr>
              <a:t>6 cm target length</a:t>
            </a:r>
          </a:p>
        </p:txBody>
      </p:sp>
      <p:sp>
        <p:nvSpPr>
          <p:cNvPr id="21" name="Rectangle 20">
            <a:extLst>
              <a:ext uri="{FF2B5EF4-FFF2-40B4-BE49-F238E27FC236}">
                <a16:creationId xmlns:a16="http://schemas.microsoft.com/office/drawing/2014/main" id="{799CA2E2-40EF-4AF3-B4D9-6AF924689EAE}"/>
              </a:ext>
            </a:extLst>
          </p:cNvPr>
          <p:cNvSpPr/>
          <p:nvPr/>
        </p:nvSpPr>
        <p:spPr>
          <a:xfrm>
            <a:off x="1290642" y="3982284"/>
            <a:ext cx="351507" cy="2167221"/>
          </a:xfrm>
          <a:prstGeom prst="rect">
            <a:avLst/>
          </a:prstGeom>
          <a:solidFill>
            <a:schemeClr val="bg2">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F7335235-7622-4CE7-9ECD-7555F7BAF258}"/>
              </a:ext>
            </a:extLst>
          </p:cNvPr>
          <p:cNvSpPr/>
          <p:nvPr/>
        </p:nvSpPr>
        <p:spPr>
          <a:xfrm>
            <a:off x="1274617" y="3982284"/>
            <a:ext cx="374846" cy="2167221"/>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29" name="Straight Connector 28">
            <a:extLst>
              <a:ext uri="{FF2B5EF4-FFF2-40B4-BE49-F238E27FC236}">
                <a16:creationId xmlns:a16="http://schemas.microsoft.com/office/drawing/2014/main" id="{6BCD85E2-74BC-4899-9CF8-D6A333A4FB87}"/>
              </a:ext>
            </a:extLst>
          </p:cNvPr>
          <p:cNvCxnSpPr>
            <a:cxnSpLocks/>
            <a:endCxn id="21" idx="0"/>
          </p:cNvCxnSpPr>
          <p:nvPr/>
        </p:nvCxnSpPr>
        <p:spPr>
          <a:xfrm flipV="1">
            <a:off x="1466396" y="3982284"/>
            <a:ext cx="0" cy="220353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D2019964-F6C3-4B9E-9CCB-7AAAAD85210E}"/>
              </a:ext>
            </a:extLst>
          </p:cNvPr>
          <p:cNvSpPr txBox="1"/>
          <p:nvPr/>
        </p:nvSpPr>
        <p:spPr>
          <a:xfrm>
            <a:off x="999075" y="5181730"/>
            <a:ext cx="990600" cy="30777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charset="0"/>
                <a:ea typeface="+mn-ea"/>
                <a:cs typeface="Arial" charset="0"/>
              </a:rPr>
              <a:t>Spot size</a:t>
            </a:r>
          </a:p>
        </p:txBody>
      </p:sp>
      <p:cxnSp>
        <p:nvCxnSpPr>
          <p:cNvPr id="31" name="Straight Arrow Connector 30">
            <a:extLst>
              <a:ext uri="{FF2B5EF4-FFF2-40B4-BE49-F238E27FC236}">
                <a16:creationId xmlns:a16="http://schemas.microsoft.com/office/drawing/2014/main" id="{D747D57D-A5AD-4D0E-8517-E6255E78CDA9}"/>
              </a:ext>
            </a:extLst>
          </p:cNvPr>
          <p:cNvCxnSpPr>
            <a:cxnSpLocks/>
          </p:cNvCxnSpPr>
          <p:nvPr/>
        </p:nvCxnSpPr>
        <p:spPr>
          <a:xfrm>
            <a:off x="1274616" y="4902045"/>
            <a:ext cx="382416" cy="0"/>
          </a:xfrm>
          <a:prstGeom prst="straightConnector1">
            <a:avLst/>
          </a:prstGeom>
          <a:ln w="15875">
            <a:headEnd type="triangle"/>
            <a:tailEnd type="triangle"/>
          </a:ln>
        </p:spPr>
        <p:style>
          <a:lnRef idx="1">
            <a:schemeClr val="accent4"/>
          </a:lnRef>
          <a:fillRef idx="0">
            <a:schemeClr val="accent4"/>
          </a:fillRef>
          <a:effectRef idx="0">
            <a:schemeClr val="accent4"/>
          </a:effectRef>
          <a:fontRef idx="minor">
            <a:schemeClr val="tx1"/>
          </a:fontRef>
        </p:style>
      </p:cxnSp>
      <p:cxnSp>
        <p:nvCxnSpPr>
          <p:cNvPr id="32" name="Straight Connector 31">
            <a:extLst>
              <a:ext uri="{FF2B5EF4-FFF2-40B4-BE49-F238E27FC236}">
                <a16:creationId xmlns:a16="http://schemas.microsoft.com/office/drawing/2014/main" id="{19A55FFD-DC26-4ED6-9D64-077A390C75EC}"/>
              </a:ext>
            </a:extLst>
          </p:cNvPr>
          <p:cNvCxnSpPr>
            <a:cxnSpLocks/>
          </p:cNvCxnSpPr>
          <p:nvPr/>
        </p:nvCxnSpPr>
        <p:spPr>
          <a:xfrm>
            <a:off x="1046017" y="5027842"/>
            <a:ext cx="836910"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AC28AB37-F0A8-4498-8A82-CF02BEEB2E91}"/>
              </a:ext>
            </a:extLst>
          </p:cNvPr>
          <p:cNvSpPr txBox="1"/>
          <p:nvPr/>
        </p:nvSpPr>
        <p:spPr>
          <a:xfrm>
            <a:off x="1924179" y="4878043"/>
            <a:ext cx="461818" cy="461665"/>
          </a:xfrm>
          <a:prstGeom prst="rect">
            <a:avLst/>
          </a:prstGeom>
          <a:noFill/>
        </p:spPr>
        <p:txBody>
          <a:bodyPr wrap="square" rtlCol="0">
            <a:spAutoFit/>
          </a:bodyPr>
          <a:lstStyle/>
          <a:p>
            <a:r>
              <a:rPr lang="en-US" dirty="0"/>
              <a:t>x</a:t>
            </a:r>
          </a:p>
        </p:txBody>
      </p:sp>
      <p:sp>
        <p:nvSpPr>
          <p:cNvPr id="34" name="TextBox 33">
            <a:extLst>
              <a:ext uri="{FF2B5EF4-FFF2-40B4-BE49-F238E27FC236}">
                <a16:creationId xmlns:a16="http://schemas.microsoft.com/office/drawing/2014/main" id="{1FB80D01-8C2F-4498-BB3F-24A01598323B}"/>
              </a:ext>
            </a:extLst>
          </p:cNvPr>
          <p:cNvSpPr txBox="1"/>
          <p:nvPr/>
        </p:nvSpPr>
        <p:spPr>
          <a:xfrm>
            <a:off x="1731953" y="3961607"/>
            <a:ext cx="461818" cy="461665"/>
          </a:xfrm>
          <a:prstGeom prst="rect">
            <a:avLst/>
          </a:prstGeom>
          <a:noFill/>
        </p:spPr>
        <p:txBody>
          <a:bodyPr wrap="square" rtlCol="0">
            <a:spAutoFit/>
          </a:bodyPr>
          <a:lstStyle/>
          <a:p>
            <a:r>
              <a:rPr lang="en-US" dirty="0"/>
              <a:t>x’</a:t>
            </a:r>
          </a:p>
        </p:txBody>
      </p:sp>
      <p:sp>
        <p:nvSpPr>
          <p:cNvPr id="38" name="Rectangle 37">
            <a:extLst>
              <a:ext uri="{FF2B5EF4-FFF2-40B4-BE49-F238E27FC236}">
                <a16:creationId xmlns:a16="http://schemas.microsoft.com/office/drawing/2014/main" id="{8773A250-624E-4F86-A052-FEB2D0BD1486}"/>
              </a:ext>
            </a:extLst>
          </p:cNvPr>
          <p:cNvSpPr/>
          <p:nvPr/>
        </p:nvSpPr>
        <p:spPr>
          <a:xfrm rot="5400000">
            <a:off x="9030249" y="3577399"/>
            <a:ext cx="357776" cy="2540348"/>
          </a:xfrm>
          <a:prstGeom prst="rect">
            <a:avLst/>
          </a:prstGeom>
          <a:solidFill>
            <a:schemeClr val="bg2">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6A135C8B-98AB-4756-B2D9-8421C076509C}"/>
              </a:ext>
            </a:extLst>
          </p:cNvPr>
          <p:cNvSpPr/>
          <p:nvPr/>
        </p:nvSpPr>
        <p:spPr>
          <a:xfrm rot="5400000">
            <a:off x="9018043" y="3576751"/>
            <a:ext cx="369332" cy="2553201"/>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40" name="Straight Connector 39">
            <a:extLst>
              <a:ext uri="{FF2B5EF4-FFF2-40B4-BE49-F238E27FC236}">
                <a16:creationId xmlns:a16="http://schemas.microsoft.com/office/drawing/2014/main" id="{F69F0463-3938-43D6-9C30-0C4D792B2C7C}"/>
              </a:ext>
            </a:extLst>
          </p:cNvPr>
          <p:cNvCxnSpPr>
            <a:cxnSpLocks/>
            <a:stCxn id="38" idx="2"/>
            <a:endCxn id="39" idx="0"/>
          </p:cNvCxnSpPr>
          <p:nvPr/>
        </p:nvCxnSpPr>
        <p:spPr>
          <a:xfrm>
            <a:off x="7938963" y="4847573"/>
            <a:ext cx="2540347" cy="5779"/>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3DA1ABDA-4BEE-4518-B15B-6163437C3B70}"/>
              </a:ext>
            </a:extLst>
          </p:cNvPr>
          <p:cNvSpPr txBox="1"/>
          <p:nvPr/>
        </p:nvSpPr>
        <p:spPr>
          <a:xfrm>
            <a:off x="8744026" y="5280244"/>
            <a:ext cx="990600" cy="30777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charset="0"/>
                <a:ea typeface="+mn-ea"/>
                <a:cs typeface="Arial" charset="0"/>
              </a:rPr>
              <a:t>Spot size</a:t>
            </a:r>
          </a:p>
        </p:txBody>
      </p:sp>
      <p:cxnSp>
        <p:nvCxnSpPr>
          <p:cNvPr id="42" name="Straight Arrow Connector 41">
            <a:extLst>
              <a:ext uri="{FF2B5EF4-FFF2-40B4-BE49-F238E27FC236}">
                <a16:creationId xmlns:a16="http://schemas.microsoft.com/office/drawing/2014/main" id="{8D132848-2D6C-45C9-9343-3F797E9A1361}"/>
              </a:ext>
            </a:extLst>
          </p:cNvPr>
          <p:cNvCxnSpPr>
            <a:cxnSpLocks/>
            <a:stCxn id="39" idx="0"/>
          </p:cNvCxnSpPr>
          <p:nvPr/>
        </p:nvCxnSpPr>
        <p:spPr>
          <a:xfrm flipH="1">
            <a:off x="7926114" y="4853352"/>
            <a:ext cx="2553196" cy="15084"/>
          </a:xfrm>
          <a:prstGeom prst="straightConnector1">
            <a:avLst/>
          </a:prstGeom>
          <a:ln w="22225">
            <a:headEnd type="triangle"/>
            <a:tailEnd type="triangle"/>
          </a:ln>
        </p:spPr>
        <p:style>
          <a:lnRef idx="1">
            <a:schemeClr val="accent4"/>
          </a:lnRef>
          <a:fillRef idx="0">
            <a:schemeClr val="accent4"/>
          </a:fillRef>
          <a:effectRef idx="0">
            <a:schemeClr val="accent4"/>
          </a:effectRef>
          <a:fontRef idx="minor">
            <a:schemeClr val="tx1"/>
          </a:fontRef>
        </p:style>
      </p:cxnSp>
      <p:cxnSp>
        <p:nvCxnSpPr>
          <p:cNvPr id="43" name="Straight Connector 42">
            <a:extLst>
              <a:ext uri="{FF2B5EF4-FFF2-40B4-BE49-F238E27FC236}">
                <a16:creationId xmlns:a16="http://schemas.microsoft.com/office/drawing/2014/main" id="{FC2CBB42-CB6A-4709-A7E7-62E7815DFE13}"/>
              </a:ext>
            </a:extLst>
          </p:cNvPr>
          <p:cNvCxnSpPr>
            <a:cxnSpLocks/>
          </p:cNvCxnSpPr>
          <p:nvPr/>
        </p:nvCxnSpPr>
        <p:spPr>
          <a:xfrm flipV="1">
            <a:off x="9236357" y="4609893"/>
            <a:ext cx="0" cy="479505"/>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A1873145-095D-421F-A673-ABCEAC18EFC2}"/>
              </a:ext>
            </a:extLst>
          </p:cNvPr>
          <p:cNvSpPr txBox="1"/>
          <p:nvPr/>
        </p:nvSpPr>
        <p:spPr>
          <a:xfrm>
            <a:off x="10079948" y="4978543"/>
            <a:ext cx="461818" cy="461665"/>
          </a:xfrm>
          <a:prstGeom prst="rect">
            <a:avLst/>
          </a:prstGeom>
          <a:noFill/>
        </p:spPr>
        <p:txBody>
          <a:bodyPr wrap="square" rtlCol="0">
            <a:spAutoFit/>
          </a:bodyPr>
          <a:lstStyle/>
          <a:p>
            <a:r>
              <a:rPr lang="en-US" dirty="0"/>
              <a:t>x</a:t>
            </a:r>
          </a:p>
        </p:txBody>
      </p:sp>
      <p:sp>
        <p:nvSpPr>
          <p:cNvPr id="45" name="TextBox 44">
            <a:extLst>
              <a:ext uri="{FF2B5EF4-FFF2-40B4-BE49-F238E27FC236}">
                <a16:creationId xmlns:a16="http://schemas.microsoft.com/office/drawing/2014/main" id="{F09B75F7-467D-43E2-AEC4-B482FAEA6896}"/>
              </a:ext>
            </a:extLst>
          </p:cNvPr>
          <p:cNvSpPr txBox="1"/>
          <p:nvPr/>
        </p:nvSpPr>
        <p:spPr>
          <a:xfrm>
            <a:off x="8978228" y="4111941"/>
            <a:ext cx="461818" cy="461665"/>
          </a:xfrm>
          <a:prstGeom prst="rect">
            <a:avLst/>
          </a:prstGeom>
          <a:noFill/>
        </p:spPr>
        <p:txBody>
          <a:bodyPr wrap="square" rtlCol="0">
            <a:spAutoFit/>
          </a:bodyPr>
          <a:lstStyle/>
          <a:p>
            <a:r>
              <a:rPr lang="en-US" dirty="0"/>
              <a:t>x’</a:t>
            </a:r>
          </a:p>
        </p:txBody>
      </p:sp>
    </p:spTree>
    <p:extLst>
      <p:ext uri="{BB962C8B-B14F-4D97-AF65-F5344CB8AC3E}">
        <p14:creationId xmlns:p14="http://schemas.microsoft.com/office/powerpoint/2010/main" val="8352875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0FC6CCA-FDB3-4E4C-8D87-7558145FBBD9}"/>
              </a:ext>
            </a:extLst>
          </p:cNvPr>
          <p:cNvSpPr>
            <a:spLocks noGrp="1"/>
          </p:cNvSpPr>
          <p:nvPr>
            <p:ph idx="1"/>
          </p:nvPr>
        </p:nvSpPr>
        <p:spPr>
          <a:xfrm>
            <a:off x="304802" y="971551"/>
            <a:ext cx="5190476" cy="5059363"/>
          </a:xfrm>
        </p:spPr>
        <p:txBody>
          <a:bodyPr/>
          <a:lstStyle/>
          <a:p>
            <a:r>
              <a:rPr lang="en-US" dirty="0"/>
              <a:t>Modeled after </a:t>
            </a:r>
            <a:r>
              <a:rPr lang="en-US" dirty="0" err="1"/>
              <a:t>MuCool</a:t>
            </a:r>
            <a:r>
              <a:rPr lang="en-US" dirty="0"/>
              <a:t> operation</a:t>
            </a:r>
          </a:p>
          <a:p>
            <a:pPr lvl="1"/>
            <a:r>
              <a:rPr lang="en-US" dirty="0"/>
              <a:t>20 cm steel beam absorber after RF cavity (in air)</a:t>
            </a:r>
          </a:p>
          <a:p>
            <a:pPr lvl="1"/>
            <a:r>
              <a:rPr lang="en-US" dirty="0"/>
              <a:t>RF cavity: additional 2” of steel</a:t>
            </a:r>
          </a:p>
          <a:p>
            <a:endParaRPr lang="en-US" sz="1000" dirty="0"/>
          </a:p>
          <a:p>
            <a:r>
              <a:rPr lang="en-US" dirty="0"/>
              <a:t>Reuse two tungsten bricks</a:t>
            </a:r>
          </a:p>
          <a:p>
            <a:pPr lvl="1"/>
            <a:r>
              <a:rPr lang="en-US" dirty="0"/>
              <a:t>Used for beam tests</a:t>
            </a:r>
          </a:p>
          <a:p>
            <a:pPr lvl="1"/>
            <a:r>
              <a:rPr lang="en-US" dirty="0"/>
              <a:t>Removable (manual motion table)</a:t>
            </a:r>
          </a:p>
          <a:p>
            <a:pPr lvl="1"/>
            <a:r>
              <a:rPr lang="en-US" dirty="0"/>
              <a:t>In a vacuum break between target housing and MW8</a:t>
            </a:r>
          </a:p>
          <a:p>
            <a:pPr lvl="2"/>
            <a:r>
              <a:rPr lang="en-US" dirty="0"/>
              <a:t>As close as possible to target housing downstream port</a:t>
            </a:r>
          </a:p>
          <a:p>
            <a:pPr lvl="1"/>
            <a:r>
              <a:rPr lang="en-US" dirty="0"/>
              <a:t>Additional shielding will be installed</a:t>
            </a:r>
          </a:p>
          <a:p>
            <a:pPr lvl="2"/>
            <a:r>
              <a:rPr lang="en-US" dirty="0"/>
              <a:t>Target and beam absorber</a:t>
            </a:r>
          </a:p>
        </p:txBody>
      </p:sp>
      <p:sp>
        <p:nvSpPr>
          <p:cNvPr id="3" name="Title 2">
            <a:extLst>
              <a:ext uri="{FF2B5EF4-FFF2-40B4-BE49-F238E27FC236}">
                <a16:creationId xmlns:a16="http://schemas.microsoft.com/office/drawing/2014/main" id="{01E0C09C-ABC4-46C2-A003-EF023E0C3DBD}"/>
              </a:ext>
            </a:extLst>
          </p:cNvPr>
          <p:cNvSpPr>
            <a:spLocks noGrp="1"/>
          </p:cNvSpPr>
          <p:nvPr>
            <p:ph type="title"/>
          </p:nvPr>
        </p:nvSpPr>
        <p:spPr/>
        <p:txBody>
          <a:bodyPr/>
          <a:lstStyle/>
          <a:p>
            <a:r>
              <a:rPr lang="en-US" dirty="0"/>
              <a:t>Local Beam Absorber</a:t>
            </a:r>
          </a:p>
        </p:txBody>
      </p:sp>
      <p:sp>
        <p:nvSpPr>
          <p:cNvPr id="4" name="Date Placeholder 3">
            <a:extLst>
              <a:ext uri="{FF2B5EF4-FFF2-40B4-BE49-F238E27FC236}">
                <a16:creationId xmlns:a16="http://schemas.microsoft.com/office/drawing/2014/main" id="{9CAB1700-CA58-4408-A7D0-69DBA23D9C9D}"/>
              </a:ext>
            </a:extLst>
          </p:cNvPr>
          <p:cNvSpPr>
            <a:spLocks noGrp="1"/>
          </p:cNvSpPr>
          <p:nvPr>
            <p:ph type="dt" sz="half" idx="10"/>
          </p:nvPr>
        </p:nvSpPr>
        <p:spPr/>
        <p:txBody>
          <a:bodyPr/>
          <a:lstStyle/>
          <a:p>
            <a:pPr>
              <a:defRPr/>
            </a:pPr>
            <a:fld id="{68548908-A368-004D-A632-294C0E31F449}" type="datetime1">
              <a:rPr lang="en-US" smtClean="0"/>
              <a:t>8/22/2021</a:t>
            </a:fld>
            <a:endParaRPr lang="en-US" dirty="0"/>
          </a:p>
        </p:txBody>
      </p:sp>
      <p:sp>
        <p:nvSpPr>
          <p:cNvPr id="5" name="Footer Placeholder 4">
            <a:extLst>
              <a:ext uri="{FF2B5EF4-FFF2-40B4-BE49-F238E27FC236}">
                <a16:creationId xmlns:a16="http://schemas.microsoft.com/office/drawing/2014/main" id="{5B80F981-BADE-4F9C-9DA3-C95B252580A8}"/>
              </a:ext>
            </a:extLst>
          </p:cNvPr>
          <p:cNvSpPr>
            <a:spLocks noGrp="1"/>
          </p:cNvSpPr>
          <p:nvPr>
            <p:ph type="ftr" sz="quarter" idx="11"/>
          </p:nvPr>
        </p:nvSpPr>
        <p:spPr/>
        <p:txBody>
          <a:bodyPr/>
          <a:lstStyle/>
          <a:p>
            <a:pPr>
              <a:defRPr/>
            </a:pPr>
            <a:r>
              <a:rPr lang="en-US" dirty="0"/>
              <a:t>Fermilab | High-intensity low energy muon beamline at MTA</a:t>
            </a:r>
            <a:endParaRPr lang="en-US" b="1" dirty="0"/>
          </a:p>
        </p:txBody>
      </p:sp>
      <p:sp>
        <p:nvSpPr>
          <p:cNvPr id="6" name="Slide Number Placeholder 5">
            <a:extLst>
              <a:ext uri="{FF2B5EF4-FFF2-40B4-BE49-F238E27FC236}">
                <a16:creationId xmlns:a16="http://schemas.microsoft.com/office/drawing/2014/main" id="{25D2C948-9FB1-426F-9133-57C4E85779A7}"/>
              </a:ext>
            </a:extLst>
          </p:cNvPr>
          <p:cNvSpPr>
            <a:spLocks noGrp="1"/>
          </p:cNvSpPr>
          <p:nvPr>
            <p:ph type="sldNum" sz="quarter" idx="12"/>
          </p:nvPr>
        </p:nvSpPr>
        <p:spPr/>
        <p:txBody>
          <a:bodyPr/>
          <a:lstStyle/>
          <a:p>
            <a:pPr>
              <a:defRPr/>
            </a:pPr>
            <a:fld id="{148C009B-CB69-E04A-B9B3-34B26D69E9CF}" type="slidenum">
              <a:rPr lang="en-US" smtClean="0"/>
              <a:pPr>
                <a:defRPr/>
              </a:pPr>
              <a:t>14</a:t>
            </a:fld>
            <a:endParaRPr lang="en-US" dirty="0"/>
          </a:p>
        </p:txBody>
      </p:sp>
      <p:pic>
        <p:nvPicPr>
          <p:cNvPr id="8" name="Picture 7">
            <a:extLst>
              <a:ext uri="{FF2B5EF4-FFF2-40B4-BE49-F238E27FC236}">
                <a16:creationId xmlns:a16="http://schemas.microsoft.com/office/drawing/2014/main" id="{B72EEE04-92BE-4A4A-828A-7B6981C27249}"/>
              </a:ext>
            </a:extLst>
          </p:cNvPr>
          <p:cNvPicPr>
            <a:picLocks noChangeAspect="1"/>
          </p:cNvPicPr>
          <p:nvPr/>
        </p:nvPicPr>
        <p:blipFill>
          <a:blip r:embed="rId2"/>
          <a:stretch>
            <a:fillRect/>
          </a:stretch>
        </p:blipFill>
        <p:spPr>
          <a:xfrm>
            <a:off x="6081205" y="125351"/>
            <a:ext cx="4808735" cy="2848729"/>
          </a:xfrm>
          <a:prstGeom prst="rect">
            <a:avLst/>
          </a:prstGeom>
        </p:spPr>
      </p:pic>
      <p:sp>
        <p:nvSpPr>
          <p:cNvPr id="9" name="TextBox 8">
            <a:extLst>
              <a:ext uri="{FF2B5EF4-FFF2-40B4-BE49-F238E27FC236}">
                <a16:creationId xmlns:a16="http://schemas.microsoft.com/office/drawing/2014/main" id="{A2D63046-22D8-4039-AF91-8B44A2857078}"/>
              </a:ext>
            </a:extLst>
          </p:cNvPr>
          <p:cNvSpPr txBox="1"/>
          <p:nvPr/>
        </p:nvSpPr>
        <p:spPr>
          <a:xfrm>
            <a:off x="7459141" y="2327749"/>
            <a:ext cx="4428059" cy="646331"/>
          </a:xfrm>
          <a:prstGeom prst="rect">
            <a:avLst/>
          </a:prstGeom>
          <a:noFill/>
        </p:spPr>
        <p:txBody>
          <a:bodyPr wrap="square" rtlCol="0">
            <a:spAutoFit/>
          </a:bodyPr>
          <a:lstStyle/>
          <a:p>
            <a:pPr algn="ctr"/>
            <a:r>
              <a:rPr lang="en-US" sz="1800" b="1" dirty="0"/>
              <a:t>Schematic of HPRF cavity  Beam Test at MTA units in mm</a:t>
            </a:r>
          </a:p>
        </p:txBody>
      </p:sp>
      <p:pic>
        <p:nvPicPr>
          <p:cNvPr id="11" name="Picture 10">
            <a:extLst>
              <a:ext uri="{FF2B5EF4-FFF2-40B4-BE49-F238E27FC236}">
                <a16:creationId xmlns:a16="http://schemas.microsoft.com/office/drawing/2014/main" id="{E11B481B-AF97-4D0F-AF46-C84583E146F0}"/>
              </a:ext>
            </a:extLst>
          </p:cNvPr>
          <p:cNvPicPr>
            <a:picLocks noChangeAspect="1"/>
          </p:cNvPicPr>
          <p:nvPr/>
        </p:nvPicPr>
        <p:blipFill>
          <a:blip r:embed="rId3"/>
          <a:stretch>
            <a:fillRect/>
          </a:stretch>
        </p:blipFill>
        <p:spPr>
          <a:xfrm>
            <a:off x="6081204" y="2970737"/>
            <a:ext cx="5326602" cy="3287949"/>
          </a:xfrm>
          <a:prstGeom prst="rect">
            <a:avLst/>
          </a:prstGeom>
        </p:spPr>
      </p:pic>
      <p:sp>
        <p:nvSpPr>
          <p:cNvPr id="13" name="TextBox 12">
            <a:extLst>
              <a:ext uri="{FF2B5EF4-FFF2-40B4-BE49-F238E27FC236}">
                <a16:creationId xmlns:a16="http://schemas.microsoft.com/office/drawing/2014/main" id="{55E97A84-3D09-4CDB-B236-4D591171B192}"/>
              </a:ext>
            </a:extLst>
          </p:cNvPr>
          <p:cNvSpPr txBox="1"/>
          <p:nvPr/>
        </p:nvSpPr>
        <p:spPr>
          <a:xfrm>
            <a:off x="6653813" y="5160297"/>
            <a:ext cx="4181384" cy="738664"/>
          </a:xfrm>
          <a:prstGeom prst="rect">
            <a:avLst/>
          </a:prstGeom>
          <a:noFill/>
        </p:spPr>
        <p:txBody>
          <a:bodyPr wrap="square">
            <a:spAutoFit/>
          </a:bodyPr>
          <a:lstStyle/>
          <a:p>
            <a:pPr algn="l"/>
            <a:r>
              <a:rPr lang="en-US" sz="1400" b="0" i="0" u="none" strike="noStrike" baseline="0" dirty="0">
                <a:latin typeface="TimesNewRoman"/>
              </a:rPr>
              <a:t>Residual activation of Cu insert in beam</a:t>
            </a:r>
          </a:p>
          <a:p>
            <a:pPr algn="l"/>
            <a:r>
              <a:rPr lang="en-US" sz="1400" b="0" i="0" u="none" strike="noStrike" baseline="0" dirty="0">
                <a:latin typeface="TimesNewRoman"/>
              </a:rPr>
              <a:t>absorber. (Two 50-μs pulses provide 4.3 × 10</a:t>
            </a:r>
            <a:r>
              <a:rPr lang="en-US" sz="1400" b="0" i="0" u="none" strike="noStrike" baseline="30000" dirty="0">
                <a:latin typeface="TimesNewRoman"/>
              </a:rPr>
              <a:t>11</a:t>
            </a:r>
            <a:r>
              <a:rPr lang="en-US" sz="1400" b="0" i="0" u="none" strike="noStrike" baseline="0" dirty="0">
                <a:latin typeface="TimesNewRoman"/>
              </a:rPr>
              <a:t> p/sec.) </a:t>
            </a:r>
            <a:r>
              <a:rPr lang="en-US" sz="1400" dirty="0">
                <a:latin typeface="TimesNewRoman"/>
              </a:rPr>
              <a:t>Will be repeated for W absorber.</a:t>
            </a:r>
            <a:endParaRPr lang="en-US" sz="1400" dirty="0"/>
          </a:p>
        </p:txBody>
      </p:sp>
    </p:spTree>
    <p:extLst>
      <p:ext uri="{BB962C8B-B14F-4D97-AF65-F5344CB8AC3E}">
        <p14:creationId xmlns:p14="http://schemas.microsoft.com/office/powerpoint/2010/main" val="9504122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F7A351C-F210-4C9A-81EB-0F2A598D3285}"/>
              </a:ext>
            </a:extLst>
          </p:cNvPr>
          <p:cNvSpPr>
            <a:spLocks noGrp="1"/>
          </p:cNvSpPr>
          <p:nvPr>
            <p:ph idx="1"/>
          </p:nvPr>
        </p:nvSpPr>
        <p:spPr>
          <a:xfrm>
            <a:off x="304802" y="1135967"/>
            <a:ext cx="5625482" cy="5059363"/>
          </a:xfrm>
        </p:spPr>
        <p:txBody>
          <a:bodyPr/>
          <a:lstStyle/>
          <a:p>
            <a:pPr marL="0" marR="0" indent="0">
              <a:lnSpc>
                <a:spcPct val="115000"/>
              </a:lnSpc>
              <a:spcBef>
                <a:spcPts val="0"/>
              </a:spcBef>
              <a:spcAft>
                <a:spcPts val="0"/>
              </a:spcAft>
              <a:buNone/>
              <a:tabLst>
                <a:tab pos="1143000" algn="l"/>
                <a:tab pos="2057400" algn="l"/>
                <a:tab pos="3200400" algn="l"/>
              </a:tabLs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Magnet	Type	Current (A)	Power Supply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15000"/>
              </a:lnSpc>
              <a:spcBef>
                <a:spcPts val="0"/>
              </a:spcBef>
              <a:spcAft>
                <a:spcPts val="0"/>
              </a:spcAft>
              <a:buNone/>
              <a:tabLst>
                <a:tab pos="971550" algn="l"/>
                <a:tab pos="2286000" algn="l"/>
                <a:tab pos="337185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Solenoid	LLS Solenoid	  500	E:USL200	</a:t>
            </a:r>
          </a:p>
          <a:p>
            <a:pPr marL="0" marR="0" indent="0">
              <a:lnSpc>
                <a:spcPct val="115000"/>
              </a:lnSpc>
              <a:spcBef>
                <a:spcPts val="0"/>
              </a:spcBef>
              <a:spcAft>
                <a:spcPts val="0"/>
              </a:spcAft>
              <a:buNone/>
              <a:tabLst>
                <a:tab pos="971550" algn="l"/>
                <a:tab pos="2286000" algn="l"/>
                <a:tab pos="337185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UQ201	BTA quad	  2.4	</a:t>
            </a:r>
            <a:r>
              <a:rPr lang="en-US" sz="1800" dirty="0">
                <a:solidFill>
                  <a:srgbClr val="FF9933"/>
                </a:solidFill>
                <a:effectLst/>
                <a:latin typeface="Calibri" panose="020F0502020204030204" pitchFamily="34" charset="0"/>
                <a:ea typeface="Calibri" panose="020F0502020204030204" pitchFamily="34" charset="0"/>
                <a:cs typeface="Times New Roman" panose="02020603050405020304" pitchFamily="18" charset="0"/>
              </a:rPr>
              <a:t>E:UQ201</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15000"/>
              </a:lnSpc>
              <a:spcBef>
                <a:spcPts val="0"/>
              </a:spcBef>
              <a:spcAft>
                <a:spcPts val="0"/>
              </a:spcAft>
              <a:buNone/>
              <a:tabLst>
                <a:tab pos="971550" algn="l"/>
                <a:tab pos="2286000" algn="l"/>
                <a:tab pos="337185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UHT201	BTA In Dipole	  4.0	E:UHT201			</a:t>
            </a:r>
          </a:p>
          <a:p>
            <a:pPr marL="0" marR="0" indent="0">
              <a:lnSpc>
                <a:spcPct val="115000"/>
              </a:lnSpc>
              <a:spcBef>
                <a:spcPts val="0"/>
              </a:spcBef>
              <a:spcAft>
                <a:spcPts val="0"/>
              </a:spcAft>
              <a:buNone/>
              <a:tabLst>
                <a:tab pos="971550" algn="l"/>
                <a:tab pos="2286000" algn="l"/>
                <a:tab pos="337185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UQ202	BTA quad	  2.4	</a:t>
            </a:r>
            <a:r>
              <a:rPr lang="en-US" sz="1800" dirty="0">
                <a:solidFill>
                  <a:srgbClr val="FF9933"/>
                </a:solidFill>
                <a:effectLst/>
                <a:latin typeface="Calibri" panose="020F0502020204030204" pitchFamily="34" charset="0"/>
                <a:ea typeface="Calibri" panose="020F0502020204030204" pitchFamily="34" charset="0"/>
                <a:cs typeface="Times New Roman" panose="02020603050405020304" pitchFamily="18" charset="0"/>
              </a:rPr>
              <a:t>E:UQ201</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15000"/>
              </a:lnSpc>
              <a:spcBef>
                <a:spcPts val="0"/>
              </a:spcBef>
              <a:spcAft>
                <a:spcPts val="0"/>
              </a:spcAft>
              <a:buNone/>
              <a:tabLst>
                <a:tab pos="971550" algn="l"/>
                <a:tab pos="2286000" algn="l"/>
                <a:tab pos="337185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UVT202	BTA In Dipole	  4.0	E:UVT202	</a:t>
            </a:r>
          </a:p>
          <a:p>
            <a:pPr marL="0" marR="0" indent="0">
              <a:lnSpc>
                <a:spcPct val="115000"/>
              </a:lnSpc>
              <a:spcBef>
                <a:spcPts val="0"/>
              </a:spcBef>
              <a:spcAft>
                <a:spcPts val="0"/>
              </a:spcAft>
              <a:buNone/>
              <a:tabLst>
                <a:tab pos="971550" algn="l"/>
                <a:tab pos="2286000" algn="l"/>
                <a:tab pos="337185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UQ203	BTA quad	  2.4	</a:t>
            </a:r>
            <a:r>
              <a:rPr lang="en-US" sz="1800" dirty="0">
                <a:solidFill>
                  <a:srgbClr val="FF9933"/>
                </a:solidFill>
                <a:effectLst/>
                <a:latin typeface="Calibri" panose="020F0502020204030204" pitchFamily="34" charset="0"/>
                <a:ea typeface="Calibri" panose="020F0502020204030204" pitchFamily="34" charset="0"/>
                <a:cs typeface="Times New Roman" panose="02020603050405020304" pitchFamily="18" charset="0"/>
              </a:rPr>
              <a:t>E:UQ201</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indent="0">
              <a:lnSpc>
                <a:spcPct val="115000"/>
              </a:lnSpc>
              <a:spcBef>
                <a:spcPts val="0"/>
              </a:spcBef>
              <a:spcAft>
                <a:spcPts val="0"/>
              </a:spcAft>
              <a:buNone/>
              <a:tabLst>
                <a:tab pos="971550" algn="l"/>
                <a:tab pos="2286000" algn="l"/>
                <a:tab pos="337185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UQ204	BTA quad	  2.4	</a:t>
            </a:r>
            <a:r>
              <a:rPr lang="en-US" sz="1800" dirty="0">
                <a:solidFill>
                  <a:srgbClr val="548DD4"/>
                </a:solidFill>
                <a:effectLst/>
                <a:latin typeface="Calibri" panose="020F0502020204030204" pitchFamily="34" charset="0"/>
                <a:ea typeface="Calibri" panose="020F0502020204030204" pitchFamily="34" charset="0"/>
                <a:cs typeface="Times New Roman" panose="02020603050405020304" pitchFamily="18" charset="0"/>
              </a:rPr>
              <a:t>E:UQ204</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indent="0">
              <a:lnSpc>
                <a:spcPct val="115000"/>
              </a:lnSpc>
              <a:spcBef>
                <a:spcPts val="0"/>
              </a:spcBef>
              <a:spcAft>
                <a:spcPts val="0"/>
              </a:spcAft>
              <a:buNone/>
              <a:tabLst>
                <a:tab pos="971550" algn="l"/>
                <a:tab pos="2286000" algn="l"/>
                <a:tab pos="337185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UQ205	BTA quad	  2.4	</a:t>
            </a:r>
            <a:r>
              <a:rPr lang="en-US" sz="1800" dirty="0">
                <a:solidFill>
                  <a:srgbClr val="548DD4"/>
                </a:solidFill>
                <a:effectLst/>
                <a:latin typeface="Calibri" panose="020F0502020204030204" pitchFamily="34" charset="0"/>
                <a:ea typeface="Calibri" panose="020F0502020204030204" pitchFamily="34" charset="0"/>
                <a:cs typeface="Times New Roman" panose="02020603050405020304" pitchFamily="18" charset="0"/>
              </a:rPr>
              <a:t>E:UQ204</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indent="0">
              <a:lnSpc>
                <a:spcPct val="115000"/>
              </a:lnSpc>
              <a:spcBef>
                <a:spcPts val="0"/>
              </a:spcBef>
              <a:spcAft>
                <a:spcPts val="0"/>
              </a:spcAft>
              <a:buNone/>
              <a:tabLst>
                <a:tab pos="971550" algn="l"/>
                <a:tab pos="2286000" algn="l"/>
                <a:tab pos="337185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UQ206	BTA quad	  2.4</a:t>
            </a:r>
            <a:r>
              <a:rPr lang="en-US" sz="1800" dirty="0">
                <a:solidFill>
                  <a:srgbClr val="FF99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dirty="0">
                <a:solidFill>
                  <a:srgbClr val="548DD4"/>
                </a:solidFill>
                <a:effectLst/>
                <a:latin typeface="Calibri" panose="020F0502020204030204" pitchFamily="34" charset="0"/>
                <a:ea typeface="Calibri" panose="020F0502020204030204" pitchFamily="34" charset="0"/>
                <a:cs typeface="Times New Roman" panose="02020603050405020304" pitchFamily="18" charset="0"/>
              </a:rPr>
              <a:t>E:UQ204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15000"/>
              </a:lnSpc>
              <a:spcBef>
                <a:spcPts val="0"/>
              </a:spcBef>
              <a:spcAft>
                <a:spcPts val="0"/>
              </a:spcAft>
              <a:buNone/>
              <a:tabLst>
                <a:tab pos="971550" algn="l"/>
                <a:tab pos="2286000" algn="l"/>
                <a:tab pos="337185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UQ207	BTA quad	  2.4</a:t>
            </a:r>
            <a:r>
              <a:rPr lang="en-US" sz="1800" dirty="0">
                <a:solidFill>
                  <a:srgbClr val="548DD4"/>
                </a:solidFill>
                <a:effectLst/>
                <a:latin typeface="Calibri" panose="020F0502020204030204" pitchFamily="34" charset="0"/>
                <a:ea typeface="Calibri" panose="020F0502020204030204" pitchFamily="34" charset="0"/>
                <a:cs typeface="Times New Roman" panose="02020603050405020304" pitchFamily="18" charset="0"/>
              </a:rPr>
              <a:t>	E:UQ204</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indent="0">
              <a:lnSpc>
                <a:spcPct val="115000"/>
              </a:lnSpc>
              <a:spcBef>
                <a:spcPts val="0"/>
              </a:spcBef>
              <a:spcAft>
                <a:spcPts val="0"/>
              </a:spcAft>
              <a:buNone/>
              <a:tabLst>
                <a:tab pos="971550" algn="l"/>
                <a:tab pos="2286000" algn="l"/>
                <a:tab pos="337185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UQ208	BTA quad	  2.4</a:t>
            </a:r>
            <a:r>
              <a:rPr lang="en-US" sz="1800" dirty="0">
                <a:solidFill>
                  <a:srgbClr val="0099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E:UQ208</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indent="0">
              <a:lnSpc>
                <a:spcPct val="115000"/>
              </a:lnSpc>
              <a:spcBef>
                <a:spcPts val="0"/>
              </a:spcBef>
              <a:spcAft>
                <a:spcPts val="0"/>
              </a:spcAft>
              <a:buNone/>
              <a:tabLst>
                <a:tab pos="971550" algn="l"/>
                <a:tab pos="2286000" algn="l"/>
                <a:tab pos="337185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UQ209	BTA quad	  2.4</a:t>
            </a:r>
            <a:r>
              <a:rPr lang="en-US" sz="1800" dirty="0">
                <a:solidFill>
                  <a:srgbClr val="0099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E:UQ208</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15000"/>
              </a:lnSpc>
              <a:spcBef>
                <a:spcPts val="0"/>
              </a:spcBef>
              <a:spcAft>
                <a:spcPts val="0"/>
              </a:spcAft>
              <a:buNone/>
              <a:tabLst>
                <a:tab pos="971550" algn="l"/>
                <a:tab pos="2286000" algn="l"/>
                <a:tab pos="337185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UHT209	BTA In Dipole	  4.0	E:UHT209</a:t>
            </a:r>
          </a:p>
          <a:p>
            <a:pPr marL="0" marR="0" indent="0">
              <a:lnSpc>
                <a:spcPct val="115000"/>
              </a:lnSpc>
              <a:spcBef>
                <a:spcPts val="0"/>
              </a:spcBef>
              <a:spcAft>
                <a:spcPts val="0"/>
              </a:spcAft>
              <a:buNone/>
              <a:tabLst>
                <a:tab pos="971550" algn="l"/>
                <a:tab pos="2286000" algn="l"/>
                <a:tab pos="337185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UQ210	BTA quad	</a:t>
            </a:r>
            <a:r>
              <a:rPr lang="en-US" sz="1800" dirty="0">
                <a:solidFill>
                  <a:srgbClr val="548DD4"/>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dirty="0">
                <a:effectLst/>
                <a:latin typeface="Calibri" panose="020F0502020204030204" pitchFamily="34" charset="0"/>
                <a:ea typeface="Calibri" panose="020F0502020204030204" pitchFamily="34" charset="0"/>
                <a:cs typeface="Times New Roman" panose="02020603050405020304" pitchFamily="18" charset="0"/>
              </a:rPr>
              <a:t>2.4</a:t>
            </a:r>
            <a:r>
              <a:rPr lang="en-US" sz="1800" dirty="0">
                <a:solidFill>
                  <a:srgbClr val="548DD4"/>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E:UQ208</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15000"/>
              </a:lnSpc>
              <a:spcBef>
                <a:spcPts val="0"/>
              </a:spcBef>
              <a:spcAft>
                <a:spcPts val="0"/>
              </a:spcAft>
              <a:buNone/>
              <a:tabLst>
                <a:tab pos="971550" algn="l"/>
                <a:tab pos="2286000" algn="l"/>
                <a:tab pos="337185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UVT210	BTA In Dipole	  4.0	E:UVT210</a:t>
            </a:r>
          </a:p>
          <a:p>
            <a:pPr marL="0" marR="0" indent="171450">
              <a:lnSpc>
                <a:spcPct val="115000"/>
              </a:lnSpc>
              <a:spcBef>
                <a:spcPts val="0"/>
              </a:spcBef>
              <a:spcAft>
                <a:spcPts val="0"/>
              </a:spcAft>
              <a:tabLst>
                <a:tab pos="971550" algn="l"/>
                <a:tab pos="2171700" algn="l"/>
                <a:tab pos="337185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indent="0">
              <a:buNone/>
            </a:pPr>
            <a:endParaRPr lang="en-US" dirty="0"/>
          </a:p>
        </p:txBody>
      </p:sp>
      <p:sp>
        <p:nvSpPr>
          <p:cNvPr id="3" name="Title 2">
            <a:extLst>
              <a:ext uri="{FF2B5EF4-FFF2-40B4-BE49-F238E27FC236}">
                <a16:creationId xmlns:a16="http://schemas.microsoft.com/office/drawing/2014/main" id="{DE4A213D-196B-4922-AA81-8BF4E9DA678F}"/>
              </a:ext>
            </a:extLst>
          </p:cNvPr>
          <p:cNvSpPr>
            <a:spLocks noGrp="1"/>
          </p:cNvSpPr>
          <p:nvPr>
            <p:ph type="title"/>
          </p:nvPr>
        </p:nvSpPr>
        <p:spPr>
          <a:xfrm>
            <a:off x="296333" y="286950"/>
            <a:ext cx="11582400" cy="928916"/>
          </a:xfrm>
        </p:spPr>
        <p:txBody>
          <a:bodyPr/>
          <a:lstStyle/>
          <a:p>
            <a:pPr marL="0" marR="0" algn="ctr">
              <a:lnSpc>
                <a:spcPct val="115000"/>
              </a:lnSpc>
              <a:spcBef>
                <a:spcPts val="0"/>
              </a:spcBef>
              <a:spcAft>
                <a:spcPts val="0"/>
              </a:spcAft>
            </a:pPr>
            <a:r>
              <a:rPr lang="en-US" dirty="0">
                <a:effectLst/>
                <a:latin typeface="Calibri" panose="020F0502020204030204" pitchFamily="34" charset="0"/>
                <a:ea typeface="Calibri" panose="020F0502020204030204" pitchFamily="34" charset="0"/>
                <a:cs typeface="Times New Roman" panose="02020603050405020304" pitchFamily="18" charset="0"/>
              </a:rPr>
              <a:t>MTA Magnets, power supply names, peak </a:t>
            </a:r>
            <a:r>
              <a:rPr lang="en-US" dirty="0">
                <a:latin typeface="Calibri" panose="020F0502020204030204" pitchFamily="34" charset="0"/>
                <a:ea typeface="Calibri" panose="020F0502020204030204" pitchFamily="34" charset="0"/>
                <a:cs typeface="Times New Roman" panose="02020603050405020304" pitchFamily="18" charset="0"/>
              </a:rPr>
              <a:t>c</a:t>
            </a:r>
            <a:r>
              <a:rPr lang="en-US" dirty="0">
                <a:effectLst/>
                <a:latin typeface="Calibri" panose="020F0502020204030204" pitchFamily="34" charset="0"/>
                <a:ea typeface="Calibri" panose="020F0502020204030204" pitchFamily="34" charset="0"/>
                <a:cs typeface="Times New Roman" panose="02020603050405020304" pitchFamily="18" charset="0"/>
              </a:rPr>
              <a:t>urrents, and properties</a:t>
            </a:r>
            <a:br>
              <a:rPr lang="en-US" dirty="0">
                <a:effectLst/>
                <a:latin typeface="Calibri" panose="020F0502020204030204" pitchFamily="34" charset="0"/>
                <a:ea typeface="Calibri" panose="020F0502020204030204" pitchFamily="34" charset="0"/>
                <a:cs typeface="Times New Roman" panose="02020603050405020304" pitchFamily="18" charset="0"/>
              </a:rPr>
            </a:br>
            <a:r>
              <a:rPr lang="en-US" sz="1800" dirty="0">
                <a:effectLst/>
                <a:latin typeface="Calibri" panose="020F0502020204030204" pitchFamily="34" charset="0"/>
                <a:ea typeface="Calibri" panose="020F0502020204030204" pitchFamily="34" charset="0"/>
                <a:cs typeface="Times New Roman" panose="02020603050405020304" pitchFamily="18" charset="0"/>
              </a:rPr>
              <a:t>C. Johnstone, J. Morgan</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r>
              <a:rPr lang="en-US" sz="1800" dirty="0">
                <a:effectLst/>
                <a:latin typeface="Calibri" panose="020F0502020204030204" pitchFamily="34" charset="0"/>
                <a:ea typeface="Calibri" panose="020F0502020204030204" pitchFamily="34" charset="0"/>
                <a:cs typeface="Times New Roman" panose="02020603050405020304" pitchFamily="18" charset="0"/>
              </a:rPr>
              <a:t>August 19, 2021</a:t>
            </a:r>
            <a:endParaRPr lang="en-US" dirty="0"/>
          </a:p>
        </p:txBody>
      </p:sp>
      <p:sp>
        <p:nvSpPr>
          <p:cNvPr id="4" name="Date Placeholder 3">
            <a:extLst>
              <a:ext uri="{FF2B5EF4-FFF2-40B4-BE49-F238E27FC236}">
                <a16:creationId xmlns:a16="http://schemas.microsoft.com/office/drawing/2014/main" id="{FC0473A1-CF6E-40E3-8EC8-C6F92322E285}"/>
              </a:ext>
            </a:extLst>
          </p:cNvPr>
          <p:cNvSpPr>
            <a:spLocks noGrp="1"/>
          </p:cNvSpPr>
          <p:nvPr>
            <p:ph type="dt" sz="half" idx="10"/>
          </p:nvPr>
        </p:nvSpPr>
        <p:spPr/>
        <p:txBody>
          <a:bodyPr/>
          <a:lstStyle/>
          <a:p>
            <a:pPr>
              <a:defRPr/>
            </a:pPr>
            <a:fld id="{68548908-A368-004D-A632-294C0E31F449}" type="datetime1">
              <a:rPr lang="en-US" smtClean="0"/>
              <a:t>8/22/2021</a:t>
            </a:fld>
            <a:endParaRPr lang="en-US" dirty="0"/>
          </a:p>
        </p:txBody>
      </p:sp>
      <p:sp>
        <p:nvSpPr>
          <p:cNvPr id="5" name="Footer Placeholder 4">
            <a:extLst>
              <a:ext uri="{FF2B5EF4-FFF2-40B4-BE49-F238E27FC236}">
                <a16:creationId xmlns:a16="http://schemas.microsoft.com/office/drawing/2014/main" id="{9EAF7217-1B62-45E8-BDDC-1D7903D6B223}"/>
              </a:ext>
            </a:extLst>
          </p:cNvPr>
          <p:cNvSpPr>
            <a:spLocks noGrp="1"/>
          </p:cNvSpPr>
          <p:nvPr>
            <p:ph type="ftr" sz="quarter" idx="11"/>
          </p:nvPr>
        </p:nvSpPr>
        <p:spPr/>
        <p:txBody>
          <a:bodyPr/>
          <a:lstStyle/>
          <a:p>
            <a:pPr>
              <a:defRPr/>
            </a:pPr>
            <a:r>
              <a:rPr lang="en-US" dirty="0"/>
              <a:t>Fermilab | High-intensity low energy muon beamline at MTA</a:t>
            </a:r>
            <a:endParaRPr lang="en-US" b="1" dirty="0"/>
          </a:p>
        </p:txBody>
      </p:sp>
      <p:sp>
        <p:nvSpPr>
          <p:cNvPr id="6" name="Slide Number Placeholder 5">
            <a:extLst>
              <a:ext uri="{FF2B5EF4-FFF2-40B4-BE49-F238E27FC236}">
                <a16:creationId xmlns:a16="http://schemas.microsoft.com/office/drawing/2014/main" id="{BD12CDE2-0169-444F-A5E9-C34DDB29FB2B}"/>
              </a:ext>
            </a:extLst>
          </p:cNvPr>
          <p:cNvSpPr>
            <a:spLocks noGrp="1"/>
          </p:cNvSpPr>
          <p:nvPr>
            <p:ph type="sldNum" sz="quarter" idx="12"/>
          </p:nvPr>
        </p:nvSpPr>
        <p:spPr/>
        <p:txBody>
          <a:bodyPr/>
          <a:lstStyle/>
          <a:p>
            <a:pPr>
              <a:defRPr/>
            </a:pPr>
            <a:fld id="{148C009B-CB69-E04A-B9B3-34B26D69E9CF}" type="slidenum">
              <a:rPr lang="en-US" smtClean="0"/>
              <a:pPr>
                <a:defRPr/>
              </a:pPr>
              <a:t>15</a:t>
            </a:fld>
            <a:endParaRPr lang="en-US" dirty="0"/>
          </a:p>
        </p:txBody>
      </p:sp>
      <p:sp>
        <p:nvSpPr>
          <p:cNvPr id="7" name="Content Placeholder 1">
            <a:extLst>
              <a:ext uri="{FF2B5EF4-FFF2-40B4-BE49-F238E27FC236}">
                <a16:creationId xmlns:a16="http://schemas.microsoft.com/office/drawing/2014/main" id="{79AF5209-ECF1-40FA-8A77-95DD6C7CDE68}"/>
              </a:ext>
            </a:extLst>
          </p:cNvPr>
          <p:cNvSpPr txBox="1">
            <a:spLocks/>
          </p:cNvSpPr>
          <p:nvPr/>
        </p:nvSpPr>
        <p:spPr>
          <a:xfrm>
            <a:off x="5557421" y="1591586"/>
            <a:ext cx="6454065" cy="5059363"/>
          </a:xfrm>
          <a:prstGeom prst="rect">
            <a:avLst/>
          </a:prstGeom>
        </p:spPr>
        <p:txBody>
          <a:bodyPr lIns="0" tIns="0" rIns="0" bIns="0"/>
          <a:lstStyle>
            <a:lvl1pPr marL="342900" indent="-342900" algn="l" defTabSz="457200" rtl="0" eaLnBrk="1" fontAlgn="base" hangingPunct="1">
              <a:spcBef>
                <a:spcPct val="20000"/>
              </a:spcBef>
              <a:spcAft>
                <a:spcPct val="0"/>
              </a:spcAft>
              <a:buFont typeface="Arial" charset="0"/>
              <a:buChar char="•"/>
              <a:defRPr sz="2400" kern="1200">
                <a:solidFill>
                  <a:srgbClr val="505050"/>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200" kern="1200">
                <a:solidFill>
                  <a:srgbClr val="505050"/>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2000" kern="1200">
                <a:solidFill>
                  <a:srgbClr val="505050"/>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800" kern="1200">
                <a:solidFill>
                  <a:srgbClr val="505050"/>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a:buChar char="•"/>
              <a:defRPr sz="18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15000"/>
              </a:lnSpc>
              <a:spcBef>
                <a:spcPts val="0"/>
              </a:spcBef>
              <a:spcAft>
                <a:spcPts val="0"/>
              </a:spcAft>
              <a:buNone/>
              <a:tabLst>
                <a:tab pos="971550" algn="l"/>
                <a:tab pos="2171700" algn="l"/>
                <a:tab pos="3371850" algn="l"/>
              </a:tabLst>
            </a:pPr>
            <a:r>
              <a:rPr lang="en-US" sz="1800" dirty="0">
                <a:latin typeface="Calibri" panose="020F0502020204030204" pitchFamily="34" charset="0"/>
                <a:ea typeface="Calibri" panose="020F0502020204030204" pitchFamily="34" charset="0"/>
                <a:cs typeface="Times New Roman" panose="02020603050405020304" pitchFamily="18" charset="0"/>
              </a:rPr>
              <a:t> </a:t>
            </a:r>
          </a:p>
          <a:p>
            <a:pPr marL="0" indent="0">
              <a:lnSpc>
                <a:spcPct val="115000"/>
              </a:lnSpc>
              <a:spcBef>
                <a:spcPts val="0"/>
              </a:spcBef>
              <a:spcAft>
                <a:spcPts val="0"/>
              </a:spcAft>
              <a:buNone/>
              <a:tabLst>
                <a:tab pos="1828800" algn="l"/>
                <a:tab pos="3200400" algn="l"/>
                <a:tab pos="5029200" algn="l"/>
              </a:tabLst>
            </a:pPr>
            <a:r>
              <a:rPr lang="en-US" sz="1800" u="sng" dirty="0">
                <a:latin typeface="Calibri" panose="020F0502020204030204" pitchFamily="34" charset="0"/>
                <a:ea typeface="Calibri" panose="020F0502020204030204" pitchFamily="34" charset="0"/>
                <a:cs typeface="Times New Roman" panose="02020603050405020304" pitchFamily="18" charset="0"/>
              </a:rPr>
              <a:t>Magnet Properties</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marL="0" indent="0">
              <a:lnSpc>
                <a:spcPct val="115000"/>
              </a:lnSpc>
              <a:spcBef>
                <a:spcPts val="0"/>
              </a:spcBef>
              <a:spcAft>
                <a:spcPts val="0"/>
              </a:spcAft>
              <a:buNone/>
              <a:tabLst>
                <a:tab pos="342900" algn="l"/>
                <a:tab pos="1714500" algn="l"/>
                <a:tab pos="2686050" algn="l"/>
                <a:tab pos="3257550" algn="l"/>
                <a:tab pos="4114800" algn="l"/>
              </a:tabLst>
            </a:pPr>
            <a:r>
              <a:rPr lang="en-US" sz="1800" b="1" dirty="0">
                <a:latin typeface="Calibri" panose="020F0502020204030204" pitchFamily="34" charset="0"/>
                <a:ea typeface="Calibri" panose="020F0502020204030204" pitchFamily="34" charset="0"/>
                <a:cs typeface="Times New Roman" panose="02020603050405020304" pitchFamily="18" charset="0"/>
              </a:rPr>
              <a:t>	Magnet Type	    Physical/Effective 	          Cold/Warm </a:t>
            </a:r>
          </a:p>
          <a:p>
            <a:pPr marL="0" indent="0">
              <a:lnSpc>
                <a:spcPct val="115000"/>
              </a:lnSpc>
              <a:spcBef>
                <a:spcPts val="0"/>
              </a:spcBef>
              <a:spcAft>
                <a:spcPts val="0"/>
              </a:spcAft>
              <a:buNone/>
              <a:tabLst>
                <a:tab pos="342900" algn="l"/>
                <a:tab pos="1714500" algn="l"/>
                <a:tab pos="2686050" algn="l"/>
                <a:tab pos="3257550" algn="l"/>
                <a:tab pos="4114800" algn="l"/>
              </a:tabLst>
            </a:pPr>
            <a:r>
              <a:rPr lang="en-US" sz="1800" b="1" dirty="0">
                <a:latin typeface="Calibri" panose="020F0502020204030204" pitchFamily="34" charset="0"/>
                <a:ea typeface="Calibri" panose="020F0502020204030204" pitchFamily="34" charset="0"/>
                <a:cs typeface="Times New Roman" panose="02020603050405020304" pitchFamily="18" charset="0"/>
              </a:rPr>
              <a:t>		           Length (in) 		Resistance (</a:t>
            </a:r>
            <a:r>
              <a:rPr lang="en-US" sz="1800" b="1" dirty="0">
                <a:latin typeface="Calibri" panose="020F0502020204030204" pitchFamily="34" charset="0"/>
                <a:ea typeface="Calibri" panose="020F0502020204030204" pitchFamily="34" charset="0"/>
                <a:cs typeface="Calibri" panose="020F0502020204030204" pitchFamily="34" charset="0"/>
              </a:rPr>
              <a:t>Ω</a:t>
            </a:r>
            <a:r>
              <a:rPr lang="en-US" sz="1800" b="1" dirty="0">
                <a:latin typeface="Calibri" panose="020F0502020204030204" pitchFamily="34" charset="0"/>
                <a:ea typeface="Calibri" panose="020F0502020204030204" pitchFamily="34" charset="0"/>
                <a:cs typeface="Times New Roman" panose="02020603050405020304" pitchFamily="18" charset="0"/>
              </a:rPr>
              <a:t>)</a:t>
            </a:r>
            <a:r>
              <a:rPr lang="en-US" sz="1800" dirty="0">
                <a:latin typeface="Calibri" panose="020F0502020204030204" pitchFamily="34" charset="0"/>
                <a:ea typeface="Calibri" panose="020F0502020204030204" pitchFamily="34" charset="0"/>
                <a:cs typeface="Times New Roman" panose="02020603050405020304" pitchFamily="18" charset="0"/>
              </a:rPr>
              <a:t>	</a:t>
            </a:r>
          </a:p>
          <a:p>
            <a:pPr marL="0" indent="0">
              <a:lnSpc>
                <a:spcPct val="115000"/>
              </a:lnSpc>
              <a:spcBef>
                <a:spcPts val="0"/>
              </a:spcBef>
              <a:spcAft>
                <a:spcPts val="0"/>
              </a:spcAft>
              <a:buNone/>
              <a:tabLst>
                <a:tab pos="342900" algn="l"/>
                <a:tab pos="2514600" algn="l"/>
                <a:tab pos="4743450" algn="l"/>
              </a:tabLst>
            </a:pPr>
            <a:r>
              <a:rPr lang="en-US" sz="1800" dirty="0">
                <a:latin typeface="Calibri" panose="020F0502020204030204" pitchFamily="34" charset="0"/>
                <a:ea typeface="Calibri" panose="020F0502020204030204" pitchFamily="34" charset="0"/>
                <a:cs typeface="Times New Roman" panose="02020603050405020304" pitchFamily="18" charset="0"/>
              </a:rPr>
              <a:t>Loma Linda Solenoid	6.3/?	0.0156</a:t>
            </a:r>
          </a:p>
          <a:p>
            <a:pPr marL="0" indent="0">
              <a:lnSpc>
                <a:spcPct val="115000"/>
              </a:lnSpc>
              <a:spcBef>
                <a:spcPts val="0"/>
              </a:spcBef>
              <a:spcAft>
                <a:spcPts val="0"/>
              </a:spcAft>
              <a:buNone/>
              <a:tabLst>
                <a:tab pos="342900" algn="l"/>
                <a:tab pos="2400300" algn="l"/>
                <a:tab pos="3028950" algn="l"/>
                <a:tab pos="4629150" algn="l"/>
              </a:tabLst>
            </a:pPr>
            <a:r>
              <a:rPr lang="en-US" sz="1800" dirty="0">
                <a:latin typeface="Calibri" panose="020F0502020204030204" pitchFamily="34" charset="0"/>
                <a:ea typeface="Calibri" panose="020F0502020204030204" pitchFamily="34" charset="0"/>
                <a:cs typeface="Times New Roman" panose="02020603050405020304" pitchFamily="18" charset="0"/>
              </a:rPr>
              <a:t>BTA Outer Dipole	12.75/7.87	2.32/2.78 (est.)*</a:t>
            </a:r>
          </a:p>
          <a:p>
            <a:pPr marL="0" indent="0">
              <a:lnSpc>
                <a:spcPct val="115000"/>
              </a:lnSpc>
              <a:spcBef>
                <a:spcPts val="0"/>
              </a:spcBef>
              <a:spcAft>
                <a:spcPts val="0"/>
              </a:spcAft>
              <a:buNone/>
              <a:tabLst>
                <a:tab pos="342900" algn="l"/>
                <a:tab pos="2400300" algn="l"/>
                <a:tab pos="3028950" algn="l"/>
                <a:tab pos="4629150" algn="l"/>
              </a:tabLst>
            </a:pPr>
            <a:r>
              <a:rPr lang="en-US" sz="1800" dirty="0">
                <a:latin typeface="Calibri" panose="020F0502020204030204" pitchFamily="34" charset="0"/>
                <a:ea typeface="Calibri" panose="020F0502020204030204" pitchFamily="34" charset="0"/>
                <a:cs typeface="Times New Roman" panose="02020603050405020304" pitchFamily="18" charset="0"/>
              </a:rPr>
              <a:t>BTA Inner Dipole	12.81/8.66	4.03/4.84 (est.)*</a:t>
            </a:r>
          </a:p>
          <a:p>
            <a:pPr marL="0" indent="0">
              <a:lnSpc>
                <a:spcPct val="115000"/>
              </a:lnSpc>
              <a:spcBef>
                <a:spcPts val="0"/>
              </a:spcBef>
              <a:spcAft>
                <a:spcPts val="0"/>
              </a:spcAft>
              <a:buNone/>
              <a:tabLst>
                <a:tab pos="342900" algn="l"/>
                <a:tab pos="2400300" algn="l"/>
                <a:tab pos="3028950" algn="l"/>
                <a:tab pos="4686300" algn="l"/>
              </a:tabLst>
            </a:pPr>
            <a:r>
              <a:rPr lang="en-US" sz="1800" dirty="0">
                <a:latin typeface="Calibri" panose="020F0502020204030204" pitchFamily="34" charset="0"/>
                <a:ea typeface="Calibri" panose="020F0502020204030204" pitchFamily="34" charset="0"/>
                <a:cs typeface="Times New Roman" panose="02020603050405020304" pitchFamily="18" charset="0"/>
              </a:rPr>
              <a:t>BTA Quad	12.75/11.14	14.1/17.0*</a:t>
            </a:r>
          </a:p>
          <a:p>
            <a:pPr marL="0" indent="0">
              <a:lnSpc>
                <a:spcPct val="115000"/>
              </a:lnSpc>
              <a:spcBef>
                <a:spcPts val="0"/>
              </a:spcBef>
              <a:spcAft>
                <a:spcPts val="0"/>
              </a:spcAft>
              <a:buNone/>
              <a:tabLst>
                <a:tab pos="342900" algn="l"/>
                <a:tab pos="2343150" algn="l"/>
                <a:tab pos="3028950" algn="l"/>
                <a:tab pos="4514850" algn="l"/>
              </a:tabLst>
            </a:pPr>
            <a:r>
              <a:rPr lang="en-US" sz="1800" dirty="0">
                <a:latin typeface="Calibri" panose="020F0502020204030204" pitchFamily="34" charset="0"/>
                <a:ea typeface="Calibri" panose="020F0502020204030204" pitchFamily="34" charset="0"/>
                <a:cs typeface="Times New Roman" panose="02020603050405020304" pitchFamily="18" charset="0"/>
              </a:rPr>
              <a:t> </a:t>
            </a:r>
          </a:p>
          <a:p>
            <a:pPr marL="0" indent="0" algn="ctr">
              <a:lnSpc>
                <a:spcPct val="115000"/>
              </a:lnSpc>
              <a:spcBef>
                <a:spcPts val="0"/>
              </a:spcBef>
              <a:spcAft>
                <a:spcPts val="0"/>
              </a:spcAft>
              <a:buNone/>
              <a:tabLst>
                <a:tab pos="342900" algn="l"/>
                <a:tab pos="2343150" algn="l"/>
                <a:tab pos="3028950" algn="l"/>
                <a:tab pos="4514850" algn="l"/>
              </a:tabLst>
            </a:pPr>
            <a:r>
              <a:rPr lang="en-US" sz="1800" i="1" dirty="0">
                <a:latin typeface="Calibri" panose="020F0502020204030204" pitchFamily="34" charset="0"/>
                <a:ea typeface="Calibri" panose="020F0502020204030204" pitchFamily="34" charset="0"/>
                <a:cs typeface="Times New Roman" panose="02020603050405020304" pitchFamily="18" charset="0"/>
              </a:rPr>
              <a:t>Resistance when cold, it can be 20 – 30% higher after reaching thermal equilibrium because these are air-cooled magnets.</a:t>
            </a:r>
          </a:p>
          <a:p>
            <a:pPr marL="0" indent="0">
              <a:buFont typeface="Arial" charset="0"/>
              <a:buNone/>
            </a:pPr>
            <a:endParaRPr lang="en-US" dirty="0"/>
          </a:p>
        </p:txBody>
      </p:sp>
    </p:spTree>
    <p:extLst>
      <p:ext uri="{BB962C8B-B14F-4D97-AF65-F5344CB8AC3E}">
        <p14:creationId xmlns:p14="http://schemas.microsoft.com/office/powerpoint/2010/main" val="13119990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E4A213D-196B-4922-AA81-8BF4E9DA678F}"/>
              </a:ext>
            </a:extLst>
          </p:cNvPr>
          <p:cNvSpPr>
            <a:spLocks noGrp="1"/>
          </p:cNvSpPr>
          <p:nvPr>
            <p:ph type="title"/>
          </p:nvPr>
        </p:nvSpPr>
        <p:spPr/>
        <p:txBody>
          <a:bodyPr/>
          <a:lstStyle/>
          <a:p>
            <a:r>
              <a:rPr lang="en-US" dirty="0"/>
              <a:t>Power Supplies for quads and dipoles and solenoid</a:t>
            </a:r>
          </a:p>
        </p:txBody>
      </p:sp>
      <p:sp>
        <p:nvSpPr>
          <p:cNvPr id="4" name="Date Placeholder 3">
            <a:extLst>
              <a:ext uri="{FF2B5EF4-FFF2-40B4-BE49-F238E27FC236}">
                <a16:creationId xmlns:a16="http://schemas.microsoft.com/office/drawing/2014/main" id="{FC0473A1-CF6E-40E3-8EC8-C6F92322E285}"/>
              </a:ext>
            </a:extLst>
          </p:cNvPr>
          <p:cNvSpPr>
            <a:spLocks noGrp="1"/>
          </p:cNvSpPr>
          <p:nvPr>
            <p:ph type="dt" sz="half" idx="10"/>
          </p:nvPr>
        </p:nvSpPr>
        <p:spPr/>
        <p:txBody>
          <a:bodyPr/>
          <a:lstStyle/>
          <a:p>
            <a:pPr>
              <a:defRPr/>
            </a:pPr>
            <a:fld id="{68548908-A368-004D-A632-294C0E31F449}" type="datetime1">
              <a:rPr lang="en-US" smtClean="0"/>
              <a:t>8/22/2021</a:t>
            </a:fld>
            <a:endParaRPr lang="en-US" dirty="0"/>
          </a:p>
        </p:txBody>
      </p:sp>
      <p:sp>
        <p:nvSpPr>
          <p:cNvPr id="5" name="Footer Placeholder 4">
            <a:extLst>
              <a:ext uri="{FF2B5EF4-FFF2-40B4-BE49-F238E27FC236}">
                <a16:creationId xmlns:a16="http://schemas.microsoft.com/office/drawing/2014/main" id="{9EAF7217-1B62-45E8-BDDC-1D7903D6B223}"/>
              </a:ext>
            </a:extLst>
          </p:cNvPr>
          <p:cNvSpPr>
            <a:spLocks noGrp="1"/>
          </p:cNvSpPr>
          <p:nvPr>
            <p:ph type="ftr" sz="quarter" idx="11"/>
          </p:nvPr>
        </p:nvSpPr>
        <p:spPr/>
        <p:txBody>
          <a:bodyPr/>
          <a:lstStyle/>
          <a:p>
            <a:pPr>
              <a:defRPr/>
            </a:pPr>
            <a:r>
              <a:rPr lang="en-US" dirty="0"/>
              <a:t>Fermilab | High-intensity low energy muon beamline at MTA</a:t>
            </a:r>
            <a:endParaRPr lang="en-US" b="1" dirty="0"/>
          </a:p>
        </p:txBody>
      </p:sp>
      <p:sp>
        <p:nvSpPr>
          <p:cNvPr id="6" name="Slide Number Placeholder 5">
            <a:extLst>
              <a:ext uri="{FF2B5EF4-FFF2-40B4-BE49-F238E27FC236}">
                <a16:creationId xmlns:a16="http://schemas.microsoft.com/office/drawing/2014/main" id="{BD12CDE2-0169-444F-A5E9-C34DDB29FB2B}"/>
              </a:ext>
            </a:extLst>
          </p:cNvPr>
          <p:cNvSpPr>
            <a:spLocks noGrp="1"/>
          </p:cNvSpPr>
          <p:nvPr>
            <p:ph type="sldNum" sz="quarter" idx="12"/>
          </p:nvPr>
        </p:nvSpPr>
        <p:spPr/>
        <p:txBody>
          <a:bodyPr/>
          <a:lstStyle/>
          <a:p>
            <a:pPr>
              <a:defRPr/>
            </a:pPr>
            <a:fld id="{148C009B-CB69-E04A-B9B3-34B26D69E9CF}" type="slidenum">
              <a:rPr lang="en-US" smtClean="0"/>
              <a:pPr>
                <a:defRPr/>
              </a:pPr>
              <a:t>16</a:t>
            </a:fld>
            <a:endParaRPr lang="en-US" dirty="0"/>
          </a:p>
        </p:txBody>
      </p:sp>
      <p:pic>
        <p:nvPicPr>
          <p:cNvPr id="11" name="Picture 10">
            <a:extLst>
              <a:ext uri="{FF2B5EF4-FFF2-40B4-BE49-F238E27FC236}">
                <a16:creationId xmlns:a16="http://schemas.microsoft.com/office/drawing/2014/main" id="{CDCBCABA-4203-4176-82C8-7709AC78A018}"/>
              </a:ext>
            </a:extLst>
          </p:cNvPr>
          <p:cNvPicPr>
            <a:picLocks noChangeAspect="1"/>
          </p:cNvPicPr>
          <p:nvPr/>
        </p:nvPicPr>
        <p:blipFill rotWithShape="1">
          <a:blip r:embed="rId2"/>
          <a:srcRect l="-1" t="-719" r="1409" b="719"/>
          <a:stretch/>
        </p:blipFill>
        <p:spPr>
          <a:xfrm>
            <a:off x="403289" y="2623471"/>
            <a:ext cx="6210576" cy="3587117"/>
          </a:xfrm>
          <a:prstGeom prst="rect">
            <a:avLst/>
          </a:prstGeom>
        </p:spPr>
      </p:pic>
      <p:pic>
        <p:nvPicPr>
          <p:cNvPr id="15" name="Picture 14">
            <a:extLst>
              <a:ext uri="{FF2B5EF4-FFF2-40B4-BE49-F238E27FC236}">
                <a16:creationId xmlns:a16="http://schemas.microsoft.com/office/drawing/2014/main" id="{972F671C-B4EF-4E7D-8C22-420498481F71}"/>
              </a:ext>
            </a:extLst>
          </p:cNvPr>
          <p:cNvPicPr>
            <a:picLocks noChangeAspect="1"/>
          </p:cNvPicPr>
          <p:nvPr/>
        </p:nvPicPr>
        <p:blipFill>
          <a:blip r:embed="rId3"/>
          <a:stretch>
            <a:fillRect/>
          </a:stretch>
        </p:blipFill>
        <p:spPr>
          <a:xfrm>
            <a:off x="7146524" y="2814221"/>
            <a:ext cx="4171670" cy="3361124"/>
          </a:xfrm>
          <a:prstGeom prst="rect">
            <a:avLst/>
          </a:prstGeom>
        </p:spPr>
      </p:pic>
      <p:sp>
        <p:nvSpPr>
          <p:cNvPr id="17" name="TextBox 16">
            <a:extLst>
              <a:ext uri="{FF2B5EF4-FFF2-40B4-BE49-F238E27FC236}">
                <a16:creationId xmlns:a16="http://schemas.microsoft.com/office/drawing/2014/main" id="{11238711-7F06-413D-8AC4-092C73F018DE}"/>
              </a:ext>
            </a:extLst>
          </p:cNvPr>
          <p:cNvSpPr txBox="1"/>
          <p:nvPr/>
        </p:nvSpPr>
        <p:spPr>
          <a:xfrm>
            <a:off x="403289" y="869146"/>
            <a:ext cx="5160052" cy="2031325"/>
          </a:xfrm>
          <a:prstGeom prst="rect">
            <a:avLst/>
          </a:prstGeom>
          <a:noFill/>
        </p:spPr>
        <p:txBody>
          <a:bodyPr wrap="square">
            <a:spAutoFit/>
          </a:bodyPr>
          <a:lstStyle/>
          <a:p>
            <a:pPr marR="0">
              <a:spcBef>
                <a:spcPts val="0"/>
              </a:spcBef>
              <a:spcAft>
                <a:spcPts val="0"/>
              </a:spcAft>
            </a:pPr>
            <a:r>
              <a:rPr lang="en-US" sz="1800" u="sng" dirty="0">
                <a:solidFill>
                  <a:schemeClr val="accent6">
                    <a:lumMod val="50000"/>
                  </a:schemeClr>
                </a:solidFill>
                <a:effectLst/>
                <a:latin typeface="Calibri" panose="020F0502020204030204" pitchFamily="34" charset="0"/>
                <a:ea typeface="Calibri" panose="020F0502020204030204" pitchFamily="34" charset="0"/>
              </a:rPr>
              <a:t>Quads and Dipoles</a:t>
            </a:r>
          </a:p>
          <a:p>
            <a:pPr marL="342900" marR="0" indent="-342900">
              <a:spcBef>
                <a:spcPts val="0"/>
              </a:spcBef>
              <a:spcAft>
                <a:spcPts val="0"/>
              </a:spcAft>
              <a:buFont typeface="Arial" panose="020B0604020202020204" pitchFamily="34" charset="0"/>
              <a:buChar char="•"/>
            </a:pPr>
            <a:r>
              <a:rPr lang="en-US" sz="1800" dirty="0">
                <a:solidFill>
                  <a:schemeClr val="accent6">
                    <a:lumMod val="50000"/>
                  </a:schemeClr>
                </a:solidFill>
                <a:effectLst/>
                <a:latin typeface="Calibri" panose="020F0502020204030204" pitchFamily="34" charset="0"/>
                <a:ea typeface="Calibri" panose="020F0502020204030204" pitchFamily="34" charset="0"/>
              </a:rPr>
              <a:t>TDK-LAMBDA GENH750W 150V@5A or AMETEK DLM 600 #DLM-150-4  150V@4A  </a:t>
            </a:r>
            <a:r>
              <a:rPr lang="en-US" sz="1800" dirty="0">
                <a:solidFill>
                  <a:schemeClr val="accent6">
                    <a:lumMod val="50000"/>
                  </a:schemeClr>
                </a:solidFill>
                <a:latin typeface="Calibri" panose="020F0502020204030204" pitchFamily="34" charset="0"/>
                <a:ea typeface="Calibri" panose="020F0502020204030204" pitchFamily="34" charset="0"/>
              </a:rPr>
              <a:t>-</a:t>
            </a:r>
            <a:r>
              <a:rPr lang="en-US" sz="1800" dirty="0">
                <a:solidFill>
                  <a:schemeClr val="accent6">
                    <a:lumMod val="50000"/>
                  </a:schemeClr>
                </a:solidFill>
                <a:effectLst/>
                <a:latin typeface="Calibri" panose="020F0502020204030204" pitchFamily="34" charset="0"/>
                <a:ea typeface="Calibri" panose="020F0502020204030204" pitchFamily="34" charset="0"/>
              </a:rPr>
              <a:t> regulates on the quads with out an external regulator. May require 2 supplies for the 4 center quads</a:t>
            </a:r>
          </a:p>
          <a:p>
            <a:pPr marL="342900" marR="0" indent="-342900">
              <a:spcBef>
                <a:spcPts val="0"/>
              </a:spcBef>
              <a:spcAft>
                <a:spcPts val="0"/>
              </a:spcAft>
              <a:buFont typeface="Arial" panose="020B0604020202020204" pitchFamily="34" charset="0"/>
              <a:buChar char="•"/>
            </a:pPr>
            <a:r>
              <a:rPr lang="en-US" sz="1800" dirty="0">
                <a:solidFill>
                  <a:schemeClr val="accent6">
                    <a:lumMod val="50000"/>
                  </a:schemeClr>
                </a:solidFill>
                <a:latin typeface="Calibri" panose="020F0502020204030204" pitchFamily="34" charset="0"/>
                <a:ea typeface="Calibri" panose="020F0502020204030204" pitchFamily="34" charset="0"/>
              </a:rPr>
              <a:t>~$1k a unit </a:t>
            </a:r>
          </a:p>
          <a:p>
            <a:pPr marL="342900" marR="0" indent="-342900">
              <a:spcBef>
                <a:spcPts val="0"/>
              </a:spcBef>
              <a:spcAft>
                <a:spcPts val="0"/>
              </a:spcAft>
              <a:buFont typeface="Arial" panose="020B0604020202020204" pitchFamily="34" charset="0"/>
              <a:buChar char="•"/>
            </a:pPr>
            <a:endParaRPr lang="en-US" sz="1800" dirty="0">
              <a:solidFill>
                <a:schemeClr val="accent6">
                  <a:lumMod val="50000"/>
                </a:schemeClr>
              </a:solidFill>
              <a:effectLst/>
              <a:latin typeface="Calibri" panose="020F0502020204030204" pitchFamily="34" charset="0"/>
              <a:ea typeface="Calibri" panose="020F0502020204030204" pitchFamily="34" charset="0"/>
            </a:endParaRPr>
          </a:p>
        </p:txBody>
      </p:sp>
      <p:sp>
        <p:nvSpPr>
          <p:cNvPr id="18" name="TextBox 17">
            <a:extLst>
              <a:ext uri="{FF2B5EF4-FFF2-40B4-BE49-F238E27FC236}">
                <a16:creationId xmlns:a16="http://schemas.microsoft.com/office/drawing/2014/main" id="{D0C82605-83BB-4B88-9F86-8D132026F454}"/>
              </a:ext>
            </a:extLst>
          </p:cNvPr>
          <p:cNvSpPr txBox="1"/>
          <p:nvPr/>
        </p:nvSpPr>
        <p:spPr>
          <a:xfrm>
            <a:off x="6096000" y="854324"/>
            <a:ext cx="5917612" cy="1754326"/>
          </a:xfrm>
          <a:prstGeom prst="rect">
            <a:avLst/>
          </a:prstGeom>
          <a:noFill/>
        </p:spPr>
        <p:txBody>
          <a:bodyPr wrap="square">
            <a:spAutoFit/>
          </a:bodyPr>
          <a:lstStyle/>
          <a:p>
            <a:pPr marR="0">
              <a:spcBef>
                <a:spcPts val="0"/>
              </a:spcBef>
              <a:spcAft>
                <a:spcPts val="0"/>
              </a:spcAft>
            </a:pPr>
            <a:r>
              <a:rPr lang="en-US" sz="1800" u="sng" dirty="0">
                <a:solidFill>
                  <a:srgbClr val="0070C0"/>
                </a:solidFill>
                <a:effectLst/>
                <a:latin typeface="Calibri" panose="020F0502020204030204" pitchFamily="34" charset="0"/>
                <a:ea typeface="Calibri" panose="020F0502020204030204" pitchFamily="34" charset="0"/>
              </a:rPr>
              <a:t>Solenoid</a:t>
            </a:r>
          </a:p>
          <a:p>
            <a:pPr marL="285750" marR="0" indent="-285750">
              <a:spcBef>
                <a:spcPts val="0"/>
              </a:spcBef>
              <a:spcAft>
                <a:spcPts val="0"/>
              </a:spcAft>
              <a:buFont typeface="Arial" panose="020B0604020202020204" pitchFamily="34" charset="0"/>
              <a:buChar char="•"/>
            </a:pPr>
            <a:r>
              <a:rPr lang="en-US" sz="1800" dirty="0">
                <a:solidFill>
                  <a:srgbClr val="0070C0"/>
                </a:solidFill>
                <a:effectLst/>
                <a:latin typeface="Calibri" panose="020F0502020204030204" pitchFamily="34" charset="0"/>
                <a:ea typeface="Calibri" panose="020F0502020204030204" pitchFamily="34" charset="0"/>
              </a:rPr>
              <a:t> I:LAM52 a power supply that can run 32V@625A.  </a:t>
            </a:r>
            <a:r>
              <a:rPr lang="en-US" sz="1800" dirty="0">
                <a:solidFill>
                  <a:srgbClr val="0070C0"/>
                </a:solidFill>
                <a:latin typeface="Calibri" panose="020F0502020204030204" pitchFamily="34" charset="0"/>
                <a:ea typeface="Calibri" panose="020F0502020204030204" pitchFamily="34" charset="0"/>
              </a:rPr>
              <a:t>A</a:t>
            </a:r>
            <a:r>
              <a:rPr lang="en-US" sz="1800" dirty="0">
                <a:solidFill>
                  <a:srgbClr val="0070C0"/>
                </a:solidFill>
                <a:effectLst/>
                <a:latin typeface="Calibri" panose="020F0502020204030204" pitchFamily="34" charset="0"/>
                <a:ea typeface="Calibri" panose="020F0502020204030204" pitchFamily="34" charset="0"/>
              </a:rPr>
              <a:t> regulation system will be required for operation in current mode on inductive loads.  </a:t>
            </a:r>
          </a:p>
          <a:p>
            <a:pPr marL="285750" marR="0" indent="-285750">
              <a:spcBef>
                <a:spcPts val="0"/>
              </a:spcBef>
              <a:spcAft>
                <a:spcPts val="0"/>
              </a:spcAft>
              <a:buFont typeface="Arial" panose="020B0604020202020204" pitchFamily="34" charset="0"/>
              <a:buChar char="•"/>
            </a:pPr>
            <a:r>
              <a:rPr lang="en-US" sz="1800" dirty="0">
                <a:solidFill>
                  <a:srgbClr val="0070C0"/>
                </a:solidFill>
                <a:effectLst/>
                <a:latin typeface="Calibri" panose="020F0502020204030204" pitchFamily="34" charset="0"/>
                <a:ea typeface="Calibri" panose="020F0502020204030204" pitchFamily="34" charset="0"/>
              </a:rPr>
              <a:t>A couple of choices for the external regulator that compensates for the inductance are available.</a:t>
            </a:r>
          </a:p>
        </p:txBody>
      </p:sp>
    </p:spTree>
    <p:extLst>
      <p:ext uri="{BB962C8B-B14F-4D97-AF65-F5344CB8AC3E}">
        <p14:creationId xmlns:p14="http://schemas.microsoft.com/office/powerpoint/2010/main" val="4295323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2CE41F4-5064-485C-A5F6-BCAF74DC11A8}"/>
              </a:ext>
            </a:extLst>
          </p:cNvPr>
          <p:cNvSpPr>
            <a:spLocks noGrp="1"/>
          </p:cNvSpPr>
          <p:nvPr>
            <p:ph idx="1"/>
          </p:nvPr>
        </p:nvSpPr>
        <p:spPr/>
        <p:txBody>
          <a:bodyPr/>
          <a:lstStyle/>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The solenoid power supply will be one of two surplus units. If we choose to use the 12.5 Volt/800 Amps 208V supply that's available, it will simplify LOTO by allowing the use of a single disconnect for all of your supplies. The other supply is a 32 Volt/625 Amps and is powered by 480V, Steve thinks this better matches your use. For reference, I estimate that it will take 9.25 Volts get 400 Amps.  We will use 4 MCM250 cables for ease </a:t>
            </a:r>
            <a:r>
              <a:rPr lang="en-US" sz="1800">
                <a:effectLst/>
                <a:latin typeface="Calibri" panose="020F0502020204030204" pitchFamily="34" charset="0"/>
                <a:ea typeface="Calibri" panose="020F0502020204030204" pitchFamily="34" charset="0"/>
                <a:cs typeface="Times New Roman" panose="02020603050405020304" pitchFamily="18" charset="0"/>
              </a:rPr>
              <a:t>of installation.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Quads would be powered by commercial units, he believes they have a chassis built that you could pay to replace.</a:t>
            </a:r>
          </a:p>
          <a:p>
            <a:pPr marL="0" marR="0" indent="0">
              <a:spcBef>
                <a:spcPts val="0"/>
              </a:spcBef>
              <a:spcAft>
                <a:spcPts val="0"/>
              </a:spcAf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Trims would be powered by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Linac</a:t>
            </a:r>
            <a:r>
              <a:rPr lang="en-US" sz="1800" dirty="0">
                <a:effectLst/>
                <a:latin typeface="Calibri" panose="020F0502020204030204" pitchFamily="34" charset="0"/>
                <a:ea typeface="Calibri" panose="020F0502020204030204" pitchFamily="34" charset="0"/>
                <a:cs typeface="Times New Roman" panose="02020603050405020304" pitchFamily="18" charset="0"/>
              </a:rPr>
              <a:t>-style quadrant supplies, like those already used for the existing MTA Line. These would have to be built.</a:t>
            </a:r>
          </a:p>
          <a:p>
            <a:pPr marL="0" marR="0" indent="0">
              <a:spcBef>
                <a:spcPts val="0"/>
              </a:spcBef>
              <a:spcAft>
                <a:spcPts val="0"/>
              </a:spcAf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We believe we have enough left-over 8 Gauge  2-conductor wire from Muon for your quadrupole and trim circuits. We also think we have the larger cable required for the solenoid, but the choice will be influenced by the current requirement. I specified 400 Amps in the spreadsheet, which requires more than a 500 MCM cable pair.</a:t>
            </a:r>
          </a:p>
          <a:p>
            <a:pPr marL="0" marR="0" indent="0">
              <a:spcBef>
                <a:spcPts val="0"/>
              </a:spcBef>
              <a:spcAft>
                <a:spcPts val="0"/>
              </a:spcAf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The initial time estimate is about 3 months, as long as personnel are available to work on it. E.E. Support is very thin on people right now and I suspect they won't be able to do significant work until the shutdown ends.</a:t>
            </a:r>
          </a:p>
          <a:p>
            <a:pPr marL="0" marR="0">
              <a:spcBef>
                <a:spcPts val="0"/>
              </a:spcBef>
              <a:spcAft>
                <a:spcPts val="0"/>
              </a:spcAft>
            </a:pP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See specs, cost estimates on spreadsheet</a:t>
            </a:r>
          </a:p>
          <a:p>
            <a:endParaRPr lang="en-US" dirty="0"/>
          </a:p>
        </p:txBody>
      </p:sp>
      <p:sp>
        <p:nvSpPr>
          <p:cNvPr id="3" name="Title 2">
            <a:extLst>
              <a:ext uri="{FF2B5EF4-FFF2-40B4-BE49-F238E27FC236}">
                <a16:creationId xmlns:a16="http://schemas.microsoft.com/office/drawing/2014/main" id="{01FC26AF-D8F1-4C41-AE96-FC2B28588A32}"/>
              </a:ext>
            </a:extLst>
          </p:cNvPr>
          <p:cNvSpPr>
            <a:spLocks noGrp="1"/>
          </p:cNvSpPr>
          <p:nvPr>
            <p:ph type="title"/>
          </p:nvPr>
        </p:nvSpPr>
        <p:spPr>
          <a:xfrm>
            <a:off x="304800" y="251753"/>
            <a:ext cx="11582400" cy="575333"/>
          </a:xfrm>
        </p:spPr>
        <p:txBody>
          <a:bodyPr/>
          <a:lstStyle/>
          <a:p>
            <a:r>
              <a:rPr lang="en-US" dirty="0"/>
              <a:t>Notes on Power supplies –</a:t>
            </a:r>
            <a:br>
              <a:rPr lang="en-US" dirty="0"/>
            </a:br>
            <a:r>
              <a:rPr lang="en-US" sz="1600" dirty="0"/>
              <a:t>S. Hays, J. Morgan, J. Budlong</a:t>
            </a:r>
            <a:endParaRPr lang="en-US" dirty="0"/>
          </a:p>
        </p:txBody>
      </p:sp>
      <p:sp>
        <p:nvSpPr>
          <p:cNvPr id="4" name="Date Placeholder 3">
            <a:extLst>
              <a:ext uri="{FF2B5EF4-FFF2-40B4-BE49-F238E27FC236}">
                <a16:creationId xmlns:a16="http://schemas.microsoft.com/office/drawing/2014/main" id="{92AD0BF3-380B-4279-A9CA-73D81AAFAE37}"/>
              </a:ext>
            </a:extLst>
          </p:cNvPr>
          <p:cNvSpPr>
            <a:spLocks noGrp="1"/>
          </p:cNvSpPr>
          <p:nvPr>
            <p:ph type="dt" sz="half" idx="10"/>
          </p:nvPr>
        </p:nvSpPr>
        <p:spPr/>
        <p:txBody>
          <a:bodyPr/>
          <a:lstStyle/>
          <a:p>
            <a:pPr>
              <a:defRPr/>
            </a:pPr>
            <a:fld id="{68548908-A368-004D-A632-294C0E31F449}" type="datetime1">
              <a:rPr lang="en-US" smtClean="0"/>
              <a:t>8/23/2021</a:t>
            </a:fld>
            <a:endParaRPr lang="en-US" dirty="0"/>
          </a:p>
        </p:txBody>
      </p:sp>
      <p:sp>
        <p:nvSpPr>
          <p:cNvPr id="5" name="Footer Placeholder 4">
            <a:extLst>
              <a:ext uri="{FF2B5EF4-FFF2-40B4-BE49-F238E27FC236}">
                <a16:creationId xmlns:a16="http://schemas.microsoft.com/office/drawing/2014/main" id="{351C514C-7B20-4486-A27E-2AD7CF650F08}"/>
              </a:ext>
            </a:extLst>
          </p:cNvPr>
          <p:cNvSpPr>
            <a:spLocks noGrp="1"/>
          </p:cNvSpPr>
          <p:nvPr>
            <p:ph type="ftr" sz="quarter" idx="11"/>
          </p:nvPr>
        </p:nvSpPr>
        <p:spPr/>
        <p:txBody>
          <a:bodyPr/>
          <a:lstStyle/>
          <a:p>
            <a:pPr>
              <a:defRPr/>
            </a:pPr>
            <a:r>
              <a:rPr lang="en-US"/>
              <a:t>Fermilab | High-intensity low energy muon beamline at MTA</a:t>
            </a:r>
            <a:endParaRPr lang="en-US" b="1" dirty="0"/>
          </a:p>
        </p:txBody>
      </p:sp>
      <p:sp>
        <p:nvSpPr>
          <p:cNvPr id="6" name="Slide Number Placeholder 5">
            <a:extLst>
              <a:ext uri="{FF2B5EF4-FFF2-40B4-BE49-F238E27FC236}">
                <a16:creationId xmlns:a16="http://schemas.microsoft.com/office/drawing/2014/main" id="{36146ED9-8F4D-4969-9E38-75776EECEBA0}"/>
              </a:ext>
            </a:extLst>
          </p:cNvPr>
          <p:cNvSpPr>
            <a:spLocks noGrp="1"/>
          </p:cNvSpPr>
          <p:nvPr>
            <p:ph type="sldNum" sz="quarter" idx="12"/>
          </p:nvPr>
        </p:nvSpPr>
        <p:spPr/>
        <p:txBody>
          <a:bodyPr/>
          <a:lstStyle/>
          <a:p>
            <a:pPr>
              <a:defRPr/>
            </a:pPr>
            <a:fld id="{148C009B-CB69-E04A-B9B3-34B26D69E9CF}" type="slidenum">
              <a:rPr lang="en-US" smtClean="0"/>
              <a:pPr>
                <a:defRPr/>
              </a:pPr>
              <a:t>17</a:t>
            </a:fld>
            <a:endParaRPr lang="en-US" dirty="0"/>
          </a:p>
        </p:txBody>
      </p:sp>
    </p:spTree>
    <p:extLst>
      <p:ext uri="{BB962C8B-B14F-4D97-AF65-F5344CB8AC3E}">
        <p14:creationId xmlns:p14="http://schemas.microsoft.com/office/powerpoint/2010/main" val="33222395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674702" y="679630"/>
            <a:ext cx="10875147" cy="5561372"/>
          </a:xfrm>
        </p:spPr>
        <p:txBody>
          <a:bodyPr/>
          <a:lstStyle/>
          <a:p>
            <a:r>
              <a:rPr lang="en-US" sz="2000" dirty="0"/>
              <a:t>The experimental line captures ultra-low energy secondaries at a 146.5</a:t>
            </a:r>
            <a:r>
              <a:rPr lang="en-US" sz="2000" dirty="0">
                <a:sym typeface="Symbol" panose="05050102010706020507" pitchFamily="18" charset="2"/>
              </a:rPr>
              <a:t> backward angle</a:t>
            </a:r>
            <a:r>
              <a:rPr lang="en-US" sz="2000" dirty="0"/>
              <a:t> relative to primary beam</a:t>
            </a:r>
          </a:p>
          <a:p>
            <a:r>
              <a:rPr lang="en-US" sz="2000" dirty="0"/>
              <a:t>At low energies, the geometric emittance is large; don’t have the advantage of long distances at MTA; optics must be highly efficient and compatible</a:t>
            </a:r>
            <a:endParaRPr lang="en-US" sz="2000" dirty="0">
              <a:sym typeface="Symbol" panose="05050102010706020507" pitchFamily="18" charset="2"/>
            </a:endParaRPr>
          </a:p>
          <a:p>
            <a:pPr lvl="1"/>
            <a:r>
              <a:rPr lang="en-US" sz="1800" dirty="0">
                <a:sym typeface="Symbol" panose="05050102010706020507" pitchFamily="18" charset="2"/>
              </a:rPr>
              <a:t>The experiment has requested 10-50 MeV muons</a:t>
            </a:r>
            <a:r>
              <a:rPr lang="en-US" sz="1800" dirty="0"/>
              <a:t>; </a:t>
            </a:r>
            <a:r>
              <a:rPr lang="en-US" sz="1800" b="1" dirty="0" err="1">
                <a:solidFill>
                  <a:srgbClr val="C00000"/>
                </a:solidFill>
              </a:rPr>
              <a:t>dp</a:t>
            </a:r>
            <a:r>
              <a:rPr lang="en-US" sz="1800" b="1" dirty="0">
                <a:solidFill>
                  <a:srgbClr val="C00000"/>
                </a:solidFill>
              </a:rPr>
              <a:t>/p ~ </a:t>
            </a:r>
            <a:r>
              <a:rPr lang="en-US" sz="1800" b="1" dirty="0">
                <a:solidFill>
                  <a:srgbClr val="C00000"/>
                </a:solidFill>
                <a:sym typeface="Symbol" panose="05050102010706020507" pitchFamily="18" charset="2"/>
              </a:rPr>
              <a:t></a:t>
            </a:r>
            <a:endParaRPr lang="en-US" sz="1800" b="1" dirty="0">
              <a:solidFill>
                <a:srgbClr val="C00000"/>
              </a:solidFill>
            </a:endParaRPr>
          </a:p>
          <a:p>
            <a:pPr lvl="2"/>
            <a:r>
              <a:rPr lang="en-US" sz="1600" dirty="0"/>
              <a:t>Energy has been finalized at 100 MeV/c (~30 MeV muons) based on simulations/components; </a:t>
            </a:r>
            <a:r>
              <a:rPr lang="en-US" sz="1600" b="1" dirty="0" err="1">
                <a:solidFill>
                  <a:srgbClr val="C00000"/>
                </a:solidFill>
              </a:rPr>
              <a:t>dp</a:t>
            </a:r>
            <a:r>
              <a:rPr lang="en-US" sz="1600" b="1" dirty="0">
                <a:solidFill>
                  <a:srgbClr val="C00000"/>
                </a:solidFill>
              </a:rPr>
              <a:t>/p &gt; </a:t>
            </a:r>
            <a:r>
              <a:rPr lang="en-US" sz="1600" b="1" dirty="0">
                <a:solidFill>
                  <a:srgbClr val="C00000"/>
                </a:solidFill>
                <a:sym typeface="Symbol" panose="05050102010706020507" pitchFamily="18" charset="2"/>
              </a:rPr>
              <a:t>2 </a:t>
            </a:r>
          </a:p>
          <a:p>
            <a:pPr lvl="2"/>
            <a:r>
              <a:rPr lang="en-US" sz="1600" dirty="0"/>
              <a:t>Experiment has adapted to this energy and momentum spread</a:t>
            </a:r>
          </a:p>
          <a:p>
            <a:r>
              <a:rPr lang="en-US" sz="2000" dirty="0">
                <a:sym typeface="Symbol" panose="05050102010706020507" pitchFamily="18" charset="2"/>
              </a:rPr>
              <a:t>For large acceptance (small betas) and a large </a:t>
            </a:r>
            <a:r>
              <a:rPr lang="en-US" sz="2000" dirty="0" err="1">
                <a:sym typeface="Symbol" panose="05050102010706020507" pitchFamily="18" charset="2"/>
              </a:rPr>
              <a:t>dp</a:t>
            </a:r>
            <a:r>
              <a:rPr lang="en-US" sz="2000" dirty="0">
                <a:sym typeface="Symbol" panose="05050102010706020507" pitchFamily="18" charset="2"/>
              </a:rPr>
              <a:t>/p</a:t>
            </a:r>
          </a:p>
          <a:p>
            <a:pPr lvl="1"/>
            <a:r>
              <a:rPr lang="en-US" sz="1800" dirty="0">
                <a:sym typeface="Symbol" panose="05050102010706020507" pitchFamily="18" charset="2"/>
              </a:rPr>
              <a:t>Beamline optics are built on a short 90 FODO cell</a:t>
            </a:r>
          </a:p>
          <a:p>
            <a:pPr lvl="1"/>
            <a:r>
              <a:rPr lang="en-US" sz="1800" dirty="0">
                <a:sym typeface="Symbol" panose="05050102010706020507" pitchFamily="18" charset="2"/>
              </a:rPr>
              <a:t>Focal length must be ~4 m to fit (half cell length ~3m); for magnetic length ~0.247  k ~1.0 m</a:t>
            </a:r>
            <a:r>
              <a:rPr lang="en-US" sz="1800" baseline="30000" dirty="0">
                <a:sym typeface="Symbol" panose="05050102010706020507" pitchFamily="18" charset="2"/>
              </a:rPr>
              <a:t>-2</a:t>
            </a:r>
            <a:r>
              <a:rPr lang="en-US" sz="1800" dirty="0">
                <a:sym typeface="Symbol" panose="05050102010706020507" pitchFamily="18" charset="2"/>
              </a:rPr>
              <a:t> </a:t>
            </a:r>
          </a:p>
          <a:p>
            <a:pPr lvl="2"/>
            <a:r>
              <a:rPr lang="en-US" sz="1600" dirty="0">
                <a:sym typeface="Symbol" panose="05050102010706020507" pitchFamily="18" charset="2"/>
              </a:rPr>
              <a:t>At 100 MeV/c, 8.9 gauss/cm; k ~0.25 m</a:t>
            </a:r>
            <a:r>
              <a:rPr lang="en-US" sz="1600" baseline="30000" dirty="0">
                <a:sym typeface="Symbol" panose="05050102010706020507" pitchFamily="18" charset="2"/>
              </a:rPr>
              <a:t>-2</a:t>
            </a:r>
            <a:r>
              <a:rPr lang="en-US" sz="1600" dirty="0">
                <a:sym typeface="Symbol" panose="05050102010706020507" pitchFamily="18" charset="2"/>
              </a:rPr>
              <a:t> </a:t>
            </a:r>
          </a:p>
          <a:p>
            <a:pPr lvl="2"/>
            <a:r>
              <a:rPr lang="en-US" sz="1600" dirty="0">
                <a:sym typeface="Symbol" panose="05050102010706020507" pitchFamily="18" charset="2"/>
              </a:rPr>
              <a:t>Requires 4 quads – to achieve this focal length</a:t>
            </a:r>
          </a:p>
          <a:p>
            <a:pPr lvl="1"/>
            <a:r>
              <a:rPr lang="en-US" sz="1800" dirty="0">
                <a:sym typeface="Symbol" panose="05050102010706020507" pitchFamily="18" charset="2"/>
              </a:rPr>
              <a:t>For thick lens and 4 quads, k~0.5 m</a:t>
            </a:r>
            <a:r>
              <a:rPr lang="en-US" sz="1800" baseline="30000" dirty="0">
                <a:sym typeface="Symbol" panose="05050102010706020507" pitchFamily="18" charset="2"/>
              </a:rPr>
              <a:t>-2</a:t>
            </a:r>
            <a:r>
              <a:rPr lang="en-US" sz="1800" dirty="0">
                <a:sym typeface="Symbol" panose="05050102010706020507" pitchFamily="18" charset="2"/>
              </a:rPr>
              <a:t>– this translates into ~2A @100 MeV/c</a:t>
            </a:r>
          </a:p>
          <a:p>
            <a:r>
              <a:rPr lang="en-US" sz="2000" dirty="0">
                <a:sym typeface="Symbol" panose="05050102010706020507" pitchFamily="18" charset="2"/>
              </a:rPr>
              <a:t>Solenoid is used to capture </a:t>
            </a:r>
            <a:r>
              <a:rPr lang="en-US" sz="2000" dirty="0" err="1">
                <a:sym typeface="Symbol" panose="05050102010706020507" pitchFamily="18" charset="2"/>
              </a:rPr>
              <a:t>pions</a:t>
            </a:r>
            <a:r>
              <a:rPr lang="en-US" sz="2000" dirty="0">
                <a:sym typeface="Symbol" panose="05050102010706020507" pitchFamily="18" charset="2"/>
              </a:rPr>
              <a:t> with equal phase space distributions in both planes</a:t>
            </a:r>
          </a:p>
          <a:p>
            <a:pPr lvl="1"/>
            <a:r>
              <a:rPr lang="en-US" sz="1800" dirty="0">
                <a:sym typeface="Symbol" panose="05050102010706020507" pitchFamily="18" charset="2"/>
              </a:rPr>
              <a:t>Focus to the </a:t>
            </a:r>
            <a:r>
              <a:rPr lang="en-US" sz="1800" dirty="0" err="1">
                <a:sym typeface="Symbol" panose="05050102010706020507" pitchFamily="18" charset="2"/>
              </a:rPr>
              <a:t>the</a:t>
            </a:r>
            <a:r>
              <a:rPr lang="en-US" sz="1800" dirty="0">
                <a:sym typeface="Symbol" panose="05050102010706020507" pitchFamily="18" charset="2"/>
              </a:rPr>
              <a:t> “crossing” beta function of the FODO cell</a:t>
            </a:r>
          </a:p>
          <a:p>
            <a:pPr lvl="1"/>
            <a:r>
              <a:rPr lang="en-US" sz="1800" dirty="0">
                <a:sym typeface="Symbol" panose="05050102010706020507" pitchFamily="18" charset="2"/>
              </a:rPr>
              <a:t>3 Quads match to FODO – similar k value</a:t>
            </a:r>
          </a:p>
          <a:p>
            <a:r>
              <a:rPr lang="en-US" sz="2000" dirty="0">
                <a:sym typeface="Symbol" panose="05050102010706020507" pitchFamily="18" charset="2"/>
              </a:rPr>
              <a:t>Local absorber – as in </a:t>
            </a:r>
            <a:r>
              <a:rPr lang="en-US" sz="2000" dirty="0" err="1">
                <a:sym typeface="Symbol" panose="05050102010706020507" pitchFamily="18" charset="2"/>
              </a:rPr>
              <a:t>MuCool</a:t>
            </a:r>
            <a:r>
              <a:rPr lang="en-US" sz="2000" dirty="0">
                <a:sym typeface="Symbol" panose="05050102010706020507" pitchFamily="18" charset="2"/>
              </a:rPr>
              <a:t> operation but with additional shielding; </a:t>
            </a:r>
            <a:r>
              <a:rPr lang="en-US" sz="2000" dirty="0" err="1">
                <a:sym typeface="Symbol" panose="05050102010706020507" pitchFamily="18" charset="2"/>
              </a:rPr>
              <a:t>MuCool</a:t>
            </a:r>
            <a:r>
              <a:rPr lang="en-US" sz="2000" dirty="0">
                <a:sym typeface="Symbol" panose="05050102010706020507" pitchFamily="18" charset="2"/>
              </a:rPr>
              <a:t>/ITA combined</a:t>
            </a:r>
          </a:p>
          <a:p>
            <a:endParaRPr lang="en-US" sz="2000" dirty="0"/>
          </a:p>
          <a:p>
            <a:endParaRPr lang="en-US" sz="2000" dirty="0"/>
          </a:p>
        </p:txBody>
      </p:sp>
      <p:sp>
        <p:nvSpPr>
          <p:cNvPr id="7" name="Title 6"/>
          <p:cNvSpPr>
            <a:spLocks noGrp="1"/>
          </p:cNvSpPr>
          <p:nvPr>
            <p:ph type="title"/>
          </p:nvPr>
        </p:nvSpPr>
        <p:spPr/>
        <p:txBody>
          <a:bodyPr/>
          <a:lstStyle/>
          <a:p>
            <a:r>
              <a:rPr lang="en-US" dirty="0"/>
              <a:t>Summary of Design Approach</a:t>
            </a:r>
          </a:p>
        </p:txBody>
      </p:sp>
      <p:sp>
        <p:nvSpPr>
          <p:cNvPr id="3" name="Date Placeholder 2"/>
          <p:cNvSpPr>
            <a:spLocks noGrp="1"/>
          </p:cNvSpPr>
          <p:nvPr>
            <p:ph type="dt" sz="half" idx="10"/>
          </p:nvPr>
        </p:nvSpPr>
        <p:spPr>
          <a:xfrm>
            <a:off x="2260827" y="6504213"/>
            <a:ext cx="675368" cy="241300"/>
          </a:xfrm>
        </p:spPr>
        <p:txBody>
          <a:bodyPr/>
          <a:lstStyle/>
          <a:p>
            <a:pPr>
              <a:defRPr/>
            </a:pPr>
            <a:fld id="{574DF9B3-A7B5-6040-A34B-8FDAF6FB5279}" type="datetime1">
              <a:rPr lang="en-US" smtClean="0"/>
              <a:t>8/22/2021</a:t>
            </a:fld>
            <a:endParaRPr lang="en-US" dirty="0"/>
          </a:p>
        </p:txBody>
      </p:sp>
      <p:sp>
        <p:nvSpPr>
          <p:cNvPr id="4" name="Footer Placeholder 3"/>
          <p:cNvSpPr>
            <a:spLocks noGrp="1"/>
          </p:cNvSpPr>
          <p:nvPr>
            <p:ph type="ftr" sz="quarter" idx="11"/>
          </p:nvPr>
        </p:nvSpPr>
        <p:spPr>
          <a:xfrm>
            <a:off x="3054603" y="6504214"/>
            <a:ext cx="6262118" cy="242873"/>
          </a:xfrm>
        </p:spPr>
        <p:txBody>
          <a:bodyPr/>
          <a:lstStyle/>
          <a:p>
            <a:pPr>
              <a:defRPr/>
            </a:pPr>
            <a:r>
              <a:rPr lang="en-US" dirty="0"/>
              <a:t>Fermilab | High-intensity low energy muon beamline at MTA</a:t>
            </a:r>
            <a:endParaRPr lang="en-US" b="1" dirty="0"/>
          </a:p>
        </p:txBody>
      </p:sp>
      <p:sp>
        <p:nvSpPr>
          <p:cNvPr id="5" name="Slide Number Placeholder 4"/>
          <p:cNvSpPr>
            <a:spLocks noGrp="1"/>
          </p:cNvSpPr>
          <p:nvPr>
            <p:ph type="sldNum" sz="quarter" idx="12"/>
          </p:nvPr>
        </p:nvSpPr>
        <p:spPr>
          <a:xfrm>
            <a:off x="1746250" y="6504214"/>
            <a:ext cx="414338" cy="237285"/>
          </a:xfrm>
        </p:spPr>
        <p:txBody>
          <a:bodyPr/>
          <a:lstStyle/>
          <a:p>
            <a:pPr>
              <a:defRPr/>
            </a:pPr>
            <a:fld id="{148C009B-CB69-E04A-B9B3-34B26D69E9CF}" type="slidenum">
              <a:rPr lang="en-US" smtClean="0"/>
              <a:pPr>
                <a:defRPr/>
              </a:pPr>
              <a:t>18</a:t>
            </a:fld>
            <a:endParaRPr lang="en-US" dirty="0"/>
          </a:p>
        </p:txBody>
      </p:sp>
    </p:spTree>
    <p:extLst>
      <p:ext uri="{BB962C8B-B14F-4D97-AF65-F5344CB8AC3E}">
        <p14:creationId xmlns:p14="http://schemas.microsoft.com/office/powerpoint/2010/main" val="29275858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2B74E43-F575-470D-B40E-BB6A9421733B}"/>
              </a:ext>
            </a:extLst>
          </p:cNvPr>
          <p:cNvSpPr>
            <a:spLocks noGrp="1"/>
          </p:cNvSpPr>
          <p:nvPr>
            <p:ph type="dt" sz="half" idx="10"/>
          </p:nvPr>
        </p:nvSpPr>
        <p:spPr/>
        <p:txBody>
          <a:bodyPr/>
          <a:lstStyle/>
          <a:p>
            <a:pPr>
              <a:defRPr/>
            </a:pPr>
            <a:fld id="{68548908-A368-004D-A632-294C0E31F449}" type="datetime1">
              <a:rPr lang="en-US" smtClean="0"/>
              <a:t>8/23/2021</a:t>
            </a:fld>
            <a:endParaRPr lang="en-US" dirty="0"/>
          </a:p>
        </p:txBody>
      </p:sp>
      <p:sp>
        <p:nvSpPr>
          <p:cNvPr id="5" name="Footer Placeholder 4">
            <a:extLst>
              <a:ext uri="{FF2B5EF4-FFF2-40B4-BE49-F238E27FC236}">
                <a16:creationId xmlns:a16="http://schemas.microsoft.com/office/drawing/2014/main" id="{7DE96DC2-3192-412B-A1C4-50AB7E36C04E}"/>
              </a:ext>
            </a:extLst>
          </p:cNvPr>
          <p:cNvSpPr>
            <a:spLocks noGrp="1"/>
          </p:cNvSpPr>
          <p:nvPr>
            <p:ph type="ftr" sz="quarter" idx="11"/>
          </p:nvPr>
        </p:nvSpPr>
        <p:spPr/>
        <p:txBody>
          <a:bodyPr/>
          <a:lstStyle/>
          <a:p>
            <a:pPr>
              <a:defRPr/>
            </a:pPr>
            <a:r>
              <a:rPr lang="en-US"/>
              <a:t>Fermilab | High-intensity low energy muon beamline at MTA</a:t>
            </a:r>
            <a:endParaRPr lang="en-US" b="1" dirty="0"/>
          </a:p>
        </p:txBody>
      </p:sp>
      <p:sp>
        <p:nvSpPr>
          <p:cNvPr id="6" name="Slide Number Placeholder 5">
            <a:extLst>
              <a:ext uri="{FF2B5EF4-FFF2-40B4-BE49-F238E27FC236}">
                <a16:creationId xmlns:a16="http://schemas.microsoft.com/office/drawing/2014/main" id="{3A15FD40-A0CB-4195-8D3D-63E0A6F41540}"/>
              </a:ext>
            </a:extLst>
          </p:cNvPr>
          <p:cNvSpPr>
            <a:spLocks noGrp="1"/>
          </p:cNvSpPr>
          <p:nvPr>
            <p:ph type="sldNum" sz="quarter" idx="12"/>
          </p:nvPr>
        </p:nvSpPr>
        <p:spPr/>
        <p:txBody>
          <a:bodyPr/>
          <a:lstStyle/>
          <a:p>
            <a:pPr>
              <a:defRPr/>
            </a:pPr>
            <a:fld id="{148C009B-CB69-E04A-B9B3-34B26D69E9CF}" type="slidenum">
              <a:rPr lang="en-US" smtClean="0"/>
              <a:pPr>
                <a:defRPr/>
              </a:pPr>
              <a:t>19</a:t>
            </a:fld>
            <a:endParaRPr lang="en-US" dirty="0"/>
          </a:p>
        </p:txBody>
      </p:sp>
      <p:sp>
        <p:nvSpPr>
          <p:cNvPr id="7" name="Content Placeholder 1">
            <a:extLst>
              <a:ext uri="{FF2B5EF4-FFF2-40B4-BE49-F238E27FC236}">
                <a16:creationId xmlns:a16="http://schemas.microsoft.com/office/drawing/2014/main" id="{FC8D9524-A2B7-41B5-904A-BA742B69B30E}"/>
              </a:ext>
            </a:extLst>
          </p:cNvPr>
          <p:cNvSpPr txBox="1">
            <a:spLocks/>
          </p:cNvSpPr>
          <p:nvPr/>
        </p:nvSpPr>
        <p:spPr>
          <a:xfrm>
            <a:off x="228600" y="971550"/>
            <a:ext cx="4822794" cy="5059363"/>
          </a:xfrm>
          <a:prstGeom prst="rect">
            <a:avLst/>
          </a:prstGeom>
        </p:spPr>
        <p:txBody>
          <a:bodyPr lIns="0" tIns="0" rIns="0" bIns="0"/>
          <a:lstStyle>
            <a:lvl1pPr marL="342900" indent="-342900" algn="l" defTabSz="457200" rtl="0" eaLnBrk="1" fontAlgn="base" hangingPunct="1">
              <a:spcBef>
                <a:spcPct val="20000"/>
              </a:spcBef>
              <a:spcAft>
                <a:spcPct val="0"/>
              </a:spcAft>
              <a:buFont typeface="Arial" charset="0"/>
              <a:buChar char="•"/>
              <a:defRPr sz="2400" kern="1200">
                <a:solidFill>
                  <a:srgbClr val="505050"/>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200" kern="1200">
                <a:solidFill>
                  <a:srgbClr val="505050"/>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2000" kern="1200">
                <a:solidFill>
                  <a:srgbClr val="505050"/>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800" kern="1200">
                <a:solidFill>
                  <a:srgbClr val="505050"/>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a:buChar char="•"/>
              <a:defRPr sz="18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Using MW7 &amp; 8 alignment coordinate</a:t>
            </a:r>
          </a:p>
          <a:p>
            <a:r>
              <a:rPr lang="en-US" dirty="0"/>
              <a:t>Target center ~2’ upstream of upstream MW8 flange</a:t>
            </a:r>
          </a:p>
          <a:p>
            <a:r>
              <a:rPr lang="en-US" dirty="0"/>
              <a:t>MW7 downstream flange ~ end of hall</a:t>
            </a:r>
          </a:p>
          <a:p>
            <a:r>
              <a:rPr lang="en-US" dirty="0"/>
              <a:t>Gives 19.5’ from target center to hall upstream</a:t>
            </a:r>
          </a:p>
          <a:p>
            <a:r>
              <a:rPr lang="en-US" dirty="0"/>
              <a:t>~23’ or 7.6 m target center to east hall corner</a:t>
            </a:r>
          </a:p>
        </p:txBody>
      </p:sp>
      <p:sp>
        <p:nvSpPr>
          <p:cNvPr id="8" name="Title 2">
            <a:extLst>
              <a:ext uri="{FF2B5EF4-FFF2-40B4-BE49-F238E27FC236}">
                <a16:creationId xmlns:a16="http://schemas.microsoft.com/office/drawing/2014/main" id="{3776865D-F92D-4A13-80FD-764028BD6B87}"/>
              </a:ext>
            </a:extLst>
          </p:cNvPr>
          <p:cNvSpPr txBox="1">
            <a:spLocks/>
          </p:cNvSpPr>
          <p:nvPr/>
        </p:nvSpPr>
        <p:spPr>
          <a:xfrm>
            <a:off x="228600" y="251752"/>
            <a:ext cx="8686800" cy="427877"/>
          </a:xfrm>
          <a:prstGeom prst="rect">
            <a:avLst/>
          </a:prstGeom>
        </p:spPr>
        <p:txBody>
          <a:bodyPr lIns="0" tIns="0" rIns="0" bIns="0" anchor="b" anchorCtr="0"/>
          <a:lstStyle>
            <a:lvl1pPr algn="l" defTabSz="457200" rtl="0" eaLnBrk="1" fontAlgn="base" hangingPunct="1">
              <a:spcBef>
                <a:spcPct val="0"/>
              </a:spcBef>
              <a:spcAft>
                <a:spcPct val="0"/>
              </a:spcAft>
              <a:defRPr sz="2800" b="1" kern="1200">
                <a:solidFill>
                  <a:srgbClr val="004C97"/>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a:lstStyle>
          <a:p>
            <a:r>
              <a:rPr lang="en-US"/>
              <a:t>Alignment</a:t>
            </a:r>
            <a:endParaRPr lang="en-US" dirty="0"/>
          </a:p>
        </p:txBody>
      </p:sp>
      <p:pic>
        <p:nvPicPr>
          <p:cNvPr id="9" name="Picture 8">
            <a:extLst>
              <a:ext uri="{FF2B5EF4-FFF2-40B4-BE49-F238E27FC236}">
                <a16:creationId xmlns:a16="http://schemas.microsoft.com/office/drawing/2014/main" id="{D698A665-4678-4135-9CB7-CB7C191A985D}"/>
              </a:ext>
            </a:extLst>
          </p:cNvPr>
          <p:cNvPicPr>
            <a:picLocks noChangeAspect="1"/>
          </p:cNvPicPr>
          <p:nvPr/>
        </p:nvPicPr>
        <p:blipFill rotWithShape="1">
          <a:blip r:embed="rId2"/>
          <a:srcRect l="30749" t="39210" r="878" b="4550"/>
          <a:stretch/>
        </p:blipFill>
        <p:spPr>
          <a:xfrm>
            <a:off x="5144655" y="1265382"/>
            <a:ext cx="6440918" cy="4438568"/>
          </a:xfrm>
          <a:prstGeom prst="rect">
            <a:avLst/>
          </a:prstGeom>
        </p:spPr>
      </p:pic>
      <p:sp>
        <p:nvSpPr>
          <p:cNvPr id="11" name="TextBox 10">
            <a:extLst>
              <a:ext uri="{FF2B5EF4-FFF2-40B4-BE49-F238E27FC236}">
                <a16:creationId xmlns:a16="http://schemas.microsoft.com/office/drawing/2014/main" id="{193FE17E-258C-4120-9BA6-E34E577A47C5}"/>
              </a:ext>
            </a:extLst>
          </p:cNvPr>
          <p:cNvSpPr txBox="1"/>
          <p:nvPr/>
        </p:nvSpPr>
        <p:spPr>
          <a:xfrm>
            <a:off x="8477344" y="738174"/>
            <a:ext cx="2624416" cy="369332"/>
          </a:xfrm>
          <a:prstGeom prst="rect">
            <a:avLst/>
          </a:prstGeom>
          <a:noFill/>
        </p:spPr>
        <p:txBody>
          <a:bodyPr wrap="square" rtlCol="0">
            <a:spAutoFit/>
          </a:bodyPr>
          <a:lstStyle/>
          <a:p>
            <a:pPr algn="ctr"/>
            <a:r>
              <a:rPr lang="en-US" sz="1800" b="1" dirty="0">
                <a:solidFill>
                  <a:srgbClr val="004C97"/>
                </a:solidFill>
              </a:rPr>
              <a:t>2.6’ step down into hall</a:t>
            </a:r>
          </a:p>
        </p:txBody>
      </p:sp>
      <p:sp>
        <p:nvSpPr>
          <p:cNvPr id="13" name="TextBox 12">
            <a:extLst>
              <a:ext uri="{FF2B5EF4-FFF2-40B4-BE49-F238E27FC236}">
                <a16:creationId xmlns:a16="http://schemas.microsoft.com/office/drawing/2014/main" id="{FBF44F91-13B1-420B-BCAD-E1E40FB5D874}"/>
              </a:ext>
            </a:extLst>
          </p:cNvPr>
          <p:cNvSpPr txBox="1"/>
          <p:nvPr/>
        </p:nvSpPr>
        <p:spPr>
          <a:xfrm>
            <a:off x="5852928" y="4042180"/>
            <a:ext cx="2624416" cy="369332"/>
          </a:xfrm>
          <a:prstGeom prst="rect">
            <a:avLst/>
          </a:prstGeom>
          <a:noFill/>
        </p:spPr>
        <p:txBody>
          <a:bodyPr wrap="square" rtlCol="0">
            <a:spAutoFit/>
          </a:bodyPr>
          <a:lstStyle/>
          <a:p>
            <a:pPr algn="ctr"/>
            <a:r>
              <a:rPr lang="en-US" sz="1800" b="1" dirty="0">
                <a:solidFill>
                  <a:srgbClr val="004C97"/>
                </a:solidFill>
              </a:rPr>
              <a:t>MW7</a:t>
            </a:r>
          </a:p>
        </p:txBody>
      </p:sp>
      <p:cxnSp>
        <p:nvCxnSpPr>
          <p:cNvPr id="15" name="Straight Arrow Connector 14">
            <a:extLst>
              <a:ext uri="{FF2B5EF4-FFF2-40B4-BE49-F238E27FC236}">
                <a16:creationId xmlns:a16="http://schemas.microsoft.com/office/drawing/2014/main" id="{F53AA26B-31B9-4E18-ACD7-CE50307EDC6E}"/>
              </a:ext>
            </a:extLst>
          </p:cNvPr>
          <p:cNvCxnSpPr>
            <a:cxnSpLocks/>
          </p:cNvCxnSpPr>
          <p:nvPr/>
        </p:nvCxnSpPr>
        <p:spPr>
          <a:xfrm flipV="1">
            <a:off x="7291290" y="2758439"/>
            <a:ext cx="485728" cy="1189608"/>
          </a:xfrm>
          <a:prstGeom prst="straightConnector1">
            <a:avLst/>
          </a:prstGeom>
          <a:ln>
            <a:solidFill>
              <a:srgbClr val="004C97"/>
            </a:solidFill>
            <a:tailEnd type="triangle"/>
          </a:ln>
        </p:spPr>
        <p:style>
          <a:lnRef idx="2">
            <a:schemeClr val="dk1"/>
          </a:lnRef>
          <a:fillRef idx="0">
            <a:schemeClr val="dk1"/>
          </a:fillRef>
          <a:effectRef idx="1">
            <a:schemeClr val="dk1"/>
          </a:effectRef>
          <a:fontRef idx="minor">
            <a:schemeClr val="tx1"/>
          </a:fontRef>
        </p:style>
      </p:cxnSp>
      <p:cxnSp>
        <p:nvCxnSpPr>
          <p:cNvPr id="16" name="Straight Arrow Connector 15">
            <a:extLst>
              <a:ext uri="{FF2B5EF4-FFF2-40B4-BE49-F238E27FC236}">
                <a16:creationId xmlns:a16="http://schemas.microsoft.com/office/drawing/2014/main" id="{373897C6-AACA-480E-8F08-03F265E97BBA}"/>
              </a:ext>
            </a:extLst>
          </p:cNvPr>
          <p:cNvCxnSpPr>
            <a:cxnSpLocks/>
          </p:cNvCxnSpPr>
          <p:nvPr/>
        </p:nvCxnSpPr>
        <p:spPr>
          <a:xfrm flipH="1">
            <a:off x="7777018" y="1621987"/>
            <a:ext cx="1653309" cy="930992"/>
          </a:xfrm>
          <a:prstGeom prst="straightConnector1">
            <a:avLst/>
          </a:prstGeom>
          <a:ln>
            <a:solidFill>
              <a:srgbClr val="004C97"/>
            </a:solidFill>
            <a:tailEnd type="triangle"/>
          </a:ln>
        </p:spPr>
        <p:style>
          <a:lnRef idx="2">
            <a:schemeClr val="dk1"/>
          </a:lnRef>
          <a:fillRef idx="0">
            <a:schemeClr val="dk1"/>
          </a:fillRef>
          <a:effectRef idx="1">
            <a:schemeClr val="dk1"/>
          </a:effectRef>
          <a:fontRef idx="minor">
            <a:schemeClr val="tx1"/>
          </a:fontRef>
        </p:style>
      </p:cxnSp>
      <p:sp>
        <p:nvSpPr>
          <p:cNvPr id="21" name="TextBox 20">
            <a:extLst>
              <a:ext uri="{FF2B5EF4-FFF2-40B4-BE49-F238E27FC236}">
                <a16:creationId xmlns:a16="http://schemas.microsoft.com/office/drawing/2014/main" id="{4DBF5F00-2E2A-4CA8-8436-46B47AB5FA1D}"/>
              </a:ext>
            </a:extLst>
          </p:cNvPr>
          <p:cNvSpPr txBox="1"/>
          <p:nvPr/>
        </p:nvSpPr>
        <p:spPr>
          <a:xfrm>
            <a:off x="6464810" y="5566351"/>
            <a:ext cx="2624416" cy="369332"/>
          </a:xfrm>
          <a:prstGeom prst="rect">
            <a:avLst/>
          </a:prstGeom>
          <a:noFill/>
        </p:spPr>
        <p:txBody>
          <a:bodyPr wrap="square" rtlCol="0">
            <a:spAutoFit/>
          </a:bodyPr>
          <a:lstStyle/>
          <a:p>
            <a:pPr algn="ctr"/>
            <a:r>
              <a:rPr lang="en-US" sz="1800" b="1" dirty="0" err="1">
                <a:solidFill>
                  <a:srgbClr val="004C97"/>
                </a:solidFill>
              </a:rPr>
              <a:t>Linac</a:t>
            </a:r>
            <a:r>
              <a:rPr lang="en-US" sz="1800" b="1" dirty="0">
                <a:solidFill>
                  <a:srgbClr val="004C97"/>
                </a:solidFill>
              </a:rPr>
              <a:t> shield wall</a:t>
            </a:r>
          </a:p>
        </p:txBody>
      </p:sp>
      <p:cxnSp>
        <p:nvCxnSpPr>
          <p:cNvPr id="22" name="Straight Arrow Connector 21">
            <a:extLst>
              <a:ext uri="{FF2B5EF4-FFF2-40B4-BE49-F238E27FC236}">
                <a16:creationId xmlns:a16="http://schemas.microsoft.com/office/drawing/2014/main" id="{08A165D7-C527-4649-8D37-E468A350FD2E}"/>
              </a:ext>
            </a:extLst>
          </p:cNvPr>
          <p:cNvCxnSpPr>
            <a:cxnSpLocks/>
          </p:cNvCxnSpPr>
          <p:nvPr/>
        </p:nvCxnSpPr>
        <p:spPr>
          <a:xfrm flipV="1">
            <a:off x="8696759" y="5509278"/>
            <a:ext cx="1463241" cy="109785"/>
          </a:xfrm>
          <a:prstGeom prst="straightConnector1">
            <a:avLst/>
          </a:prstGeom>
          <a:ln>
            <a:solidFill>
              <a:srgbClr val="004C97"/>
            </a:solidFill>
            <a:tailEnd type="triangle"/>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2380961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85AE1A2-FD1D-4CD3-A10F-30ABA13A176C}"/>
              </a:ext>
            </a:extLst>
          </p:cNvPr>
          <p:cNvSpPr>
            <a:spLocks noGrp="1"/>
          </p:cNvSpPr>
          <p:nvPr>
            <p:ph idx="1"/>
          </p:nvPr>
        </p:nvSpPr>
        <p:spPr>
          <a:xfrm>
            <a:off x="831273" y="899319"/>
            <a:ext cx="11055927" cy="5059363"/>
          </a:xfrm>
        </p:spPr>
        <p:txBody>
          <a:bodyPr/>
          <a:lstStyle/>
          <a:p>
            <a:r>
              <a:rPr lang="en-US" sz="2000" dirty="0">
                <a:solidFill>
                  <a:schemeClr val="tx2"/>
                </a:solidFill>
              </a:rPr>
              <a:t>Develop an economical approach to producing an intense </a:t>
            </a:r>
            <a:r>
              <a:rPr lang="en-US" sz="2000" dirty="0" err="1">
                <a:solidFill>
                  <a:schemeClr val="tx2"/>
                </a:solidFill>
              </a:rPr>
              <a:t>mutli</a:t>
            </a:r>
            <a:r>
              <a:rPr lang="en-US" sz="2000" dirty="0">
                <a:solidFill>
                  <a:schemeClr val="tx2"/>
                </a:solidFill>
              </a:rPr>
              <a:t>-application low energy muon source, </a:t>
            </a:r>
            <a:r>
              <a:rPr lang="en-US" sz="2000" i="1" dirty="0">
                <a:solidFill>
                  <a:schemeClr val="tx2"/>
                </a:solidFill>
              </a:rPr>
              <a:t>both </a:t>
            </a:r>
            <a:r>
              <a:rPr lang="en-US" sz="2000" i="1" dirty="0">
                <a:solidFill>
                  <a:schemeClr val="tx2"/>
                </a:solidFill>
                <a:sym typeface="Symbol" panose="05050102010706020507" pitchFamily="18" charset="2"/>
              </a:rPr>
              <a:t> </a:t>
            </a:r>
            <a:r>
              <a:rPr lang="en-US" sz="2000" i="1" baseline="30000" dirty="0">
                <a:solidFill>
                  <a:schemeClr val="tx2"/>
                </a:solidFill>
              </a:rPr>
              <a:t>-</a:t>
            </a:r>
            <a:r>
              <a:rPr lang="en-US" sz="2000" i="1" dirty="0">
                <a:solidFill>
                  <a:schemeClr val="tx2"/>
                </a:solidFill>
              </a:rPr>
              <a:t> and </a:t>
            </a:r>
            <a:r>
              <a:rPr lang="en-US" sz="2000" i="1" dirty="0">
                <a:solidFill>
                  <a:schemeClr val="tx2"/>
                </a:solidFill>
                <a:sym typeface="Symbol" panose="05050102010706020507" pitchFamily="18" charset="2"/>
              </a:rPr>
              <a:t> </a:t>
            </a:r>
            <a:r>
              <a:rPr lang="en-US" sz="2000" i="1" baseline="30000" dirty="0">
                <a:solidFill>
                  <a:schemeClr val="tx2"/>
                </a:solidFill>
              </a:rPr>
              <a:t>+</a:t>
            </a:r>
          </a:p>
          <a:p>
            <a:pPr lvl="2"/>
            <a:r>
              <a:rPr lang="en-US" sz="1800" i="1" dirty="0"/>
              <a:t>Emphasis on an intense, multi-application </a:t>
            </a:r>
            <a:r>
              <a:rPr lang="en-US" sz="1800" i="1" dirty="0">
                <a:sym typeface="Symbol" panose="05050102010706020507" pitchFamily="18" charset="2"/>
              </a:rPr>
              <a:t> </a:t>
            </a:r>
            <a:r>
              <a:rPr lang="en-US" sz="1800" i="1" baseline="30000" dirty="0"/>
              <a:t>-</a:t>
            </a:r>
            <a:r>
              <a:rPr lang="en-US" sz="1800" i="1" dirty="0"/>
              <a:t> beam</a:t>
            </a:r>
            <a:endParaRPr lang="en-US" sz="1800" dirty="0"/>
          </a:p>
          <a:p>
            <a:r>
              <a:rPr lang="en-US" sz="2000" dirty="0">
                <a:solidFill>
                  <a:schemeClr val="tx2"/>
                </a:solidFill>
              </a:rPr>
              <a:t>Provide essential R&amp;D for muon beam planning for PIP-II era</a:t>
            </a:r>
          </a:p>
          <a:p>
            <a:r>
              <a:rPr lang="en-US" sz="2000" dirty="0">
                <a:solidFill>
                  <a:schemeClr val="tx2"/>
                </a:solidFill>
              </a:rPr>
              <a:t>Develop a heavy target for lower-energy proton beams (&lt;1 GeV)</a:t>
            </a:r>
          </a:p>
          <a:p>
            <a:pPr lvl="2"/>
            <a:r>
              <a:rPr lang="en-US" sz="1800" i="1" dirty="0"/>
              <a:t>Optimize interaction length, beamline orientation and capture </a:t>
            </a:r>
            <a:r>
              <a:rPr lang="en-US" sz="1800" i="1" dirty="0">
                <a:sym typeface="Symbol" panose="05050102010706020507" pitchFamily="18" charset="2"/>
              </a:rPr>
              <a:t></a:t>
            </a:r>
            <a:endParaRPr lang="en-US" sz="1800" i="1" dirty="0"/>
          </a:p>
          <a:p>
            <a:pPr lvl="2"/>
            <a:r>
              <a:rPr lang="en-US" sz="1800" i="1" dirty="0"/>
              <a:t>Optimize target geometry and orientation</a:t>
            </a:r>
          </a:p>
          <a:p>
            <a:pPr lvl="2"/>
            <a:r>
              <a:rPr lang="en-US" sz="1800" i="1" dirty="0"/>
              <a:t>Optimize # of target slices and spacing</a:t>
            </a:r>
          </a:p>
          <a:p>
            <a:r>
              <a:rPr lang="en-US" sz="2000" dirty="0">
                <a:solidFill>
                  <a:schemeClr val="tx2"/>
                </a:solidFill>
              </a:rPr>
              <a:t>Test concepts at Fermilab MTA facility at the end of the 400 MeV </a:t>
            </a:r>
            <a:r>
              <a:rPr lang="en-US" sz="2000" dirty="0" err="1">
                <a:solidFill>
                  <a:schemeClr val="tx2"/>
                </a:solidFill>
              </a:rPr>
              <a:t>linac</a:t>
            </a:r>
            <a:endParaRPr lang="en-US" sz="2000" dirty="0">
              <a:solidFill>
                <a:schemeClr val="tx2"/>
              </a:solidFill>
            </a:endParaRPr>
          </a:p>
          <a:p>
            <a:pPr lvl="2"/>
            <a:r>
              <a:rPr lang="en-US" sz="1800" i="1" dirty="0"/>
              <a:t>Install a precision low-energy muon beamline in the MTA with in-house components during summer 2021 accelerator shutdown</a:t>
            </a:r>
          </a:p>
          <a:p>
            <a:pPr lvl="2" indent="-342900"/>
            <a:r>
              <a:rPr lang="en-US" sz="1800" i="1" dirty="0"/>
              <a:t>Study performance compared to simulations</a:t>
            </a:r>
          </a:p>
          <a:p>
            <a:pPr lvl="2" indent="-342900"/>
            <a:r>
              <a:rPr lang="en-US" sz="1800" i="1" dirty="0">
                <a:solidFill>
                  <a:srgbClr val="C00000"/>
                </a:solidFill>
              </a:rPr>
              <a:t>Support ARPA-E funded muon catalyzed fusion experiment to further quantify performance and successful application</a:t>
            </a:r>
          </a:p>
          <a:p>
            <a:pPr marL="457200" lvl="1" indent="0">
              <a:buNone/>
            </a:pPr>
            <a:endParaRPr lang="en-US" sz="1800" dirty="0">
              <a:sym typeface="Symbol" panose="05050102010706020507" pitchFamily="18" charset="2"/>
            </a:endParaRPr>
          </a:p>
        </p:txBody>
      </p:sp>
      <p:sp>
        <p:nvSpPr>
          <p:cNvPr id="3" name="Title 2">
            <a:extLst>
              <a:ext uri="{FF2B5EF4-FFF2-40B4-BE49-F238E27FC236}">
                <a16:creationId xmlns:a16="http://schemas.microsoft.com/office/drawing/2014/main" id="{F44AA79E-9BF0-497F-9470-8BBABCC2867B}"/>
              </a:ext>
            </a:extLst>
          </p:cNvPr>
          <p:cNvSpPr>
            <a:spLocks noGrp="1"/>
          </p:cNvSpPr>
          <p:nvPr>
            <p:ph type="title"/>
          </p:nvPr>
        </p:nvSpPr>
        <p:spPr/>
        <p:txBody>
          <a:bodyPr/>
          <a:lstStyle/>
          <a:p>
            <a:r>
              <a:rPr lang="en-US" sz="2400" dirty="0"/>
              <a:t>Fermilab LDRD 2021: Multi-slice Target Development </a:t>
            </a:r>
          </a:p>
        </p:txBody>
      </p:sp>
      <p:sp>
        <p:nvSpPr>
          <p:cNvPr id="4" name="Date Placeholder 3">
            <a:extLst>
              <a:ext uri="{FF2B5EF4-FFF2-40B4-BE49-F238E27FC236}">
                <a16:creationId xmlns:a16="http://schemas.microsoft.com/office/drawing/2014/main" id="{85355760-2474-44F7-9D3C-8E758913184E}"/>
              </a:ext>
            </a:extLst>
          </p:cNvPr>
          <p:cNvSpPr>
            <a:spLocks noGrp="1"/>
          </p:cNvSpPr>
          <p:nvPr>
            <p:ph type="dt" sz="half" idx="10"/>
          </p:nvPr>
        </p:nvSpPr>
        <p:spPr>
          <a:xfrm>
            <a:off x="2260827" y="6504213"/>
            <a:ext cx="675368" cy="241300"/>
          </a:xfrm>
        </p:spPr>
        <p:txBody>
          <a:bodyPr/>
          <a:lstStyle/>
          <a:p>
            <a:pPr>
              <a:defRPr/>
            </a:pPr>
            <a:fld id="{A094EC34-2AA2-594D-BC2F-D29EA01B2068}" type="datetime1">
              <a:rPr lang="en-US" smtClean="0"/>
              <a:t>8/22/2021</a:t>
            </a:fld>
            <a:endParaRPr lang="en-US" dirty="0"/>
          </a:p>
        </p:txBody>
      </p:sp>
      <p:sp>
        <p:nvSpPr>
          <p:cNvPr id="5" name="Footer Placeholder 4">
            <a:extLst>
              <a:ext uri="{FF2B5EF4-FFF2-40B4-BE49-F238E27FC236}">
                <a16:creationId xmlns:a16="http://schemas.microsoft.com/office/drawing/2014/main" id="{646A1D02-A590-4714-B2A1-C4594D75FE69}"/>
              </a:ext>
            </a:extLst>
          </p:cNvPr>
          <p:cNvSpPr>
            <a:spLocks noGrp="1"/>
          </p:cNvSpPr>
          <p:nvPr>
            <p:ph type="ftr" sz="quarter" idx="11"/>
          </p:nvPr>
        </p:nvSpPr>
        <p:spPr>
          <a:xfrm>
            <a:off x="3054603" y="6504214"/>
            <a:ext cx="6262118" cy="242873"/>
          </a:xfrm>
        </p:spPr>
        <p:txBody>
          <a:bodyPr/>
          <a:lstStyle/>
          <a:p>
            <a:pPr>
              <a:defRPr/>
            </a:pPr>
            <a:r>
              <a:rPr lang="en-US" dirty="0"/>
              <a:t>Fermilab | High-intensity low energy muon beamline at MTA</a:t>
            </a:r>
            <a:endParaRPr lang="en-US" b="1" dirty="0"/>
          </a:p>
        </p:txBody>
      </p:sp>
      <p:sp>
        <p:nvSpPr>
          <p:cNvPr id="6" name="Slide Number Placeholder 5">
            <a:extLst>
              <a:ext uri="{FF2B5EF4-FFF2-40B4-BE49-F238E27FC236}">
                <a16:creationId xmlns:a16="http://schemas.microsoft.com/office/drawing/2014/main" id="{A40430C6-B355-440E-9323-C1327BBD606D}"/>
              </a:ext>
            </a:extLst>
          </p:cNvPr>
          <p:cNvSpPr>
            <a:spLocks noGrp="1"/>
          </p:cNvSpPr>
          <p:nvPr>
            <p:ph type="sldNum" sz="quarter" idx="12"/>
          </p:nvPr>
        </p:nvSpPr>
        <p:spPr>
          <a:xfrm>
            <a:off x="1746250" y="6504214"/>
            <a:ext cx="414338" cy="237285"/>
          </a:xfrm>
        </p:spPr>
        <p:txBody>
          <a:bodyPr/>
          <a:lstStyle/>
          <a:p>
            <a:pPr>
              <a:defRPr/>
            </a:pPr>
            <a:fld id="{148C009B-CB69-E04A-B9B3-34B26D69E9CF}" type="slidenum">
              <a:rPr lang="en-US" smtClean="0"/>
              <a:pPr>
                <a:defRPr/>
              </a:pPr>
              <a:t>2</a:t>
            </a:fld>
            <a:endParaRPr lang="en-US" dirty="0"/>
          </a:p>
        </p:txBody>
      </p:sp>
    </p:spTree>
    <p:extLst>
      <p:ext uri="{BB962C8B-B14F-4D97-AF65-F5344CB8AC3E}">
        <p14:creationId xmlns:p14="http://schemas.microsoft.com/office/powerpoint/2010/main" val="38425950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C5DA9B6-DFCB-4F89-92FE-350812BB6EEA}"/>
              </a:ext>
            </a:extLst>
          </p:cNvPr>
          <p:cNvSpPr>
            <a:spLocks noGrp="1"/>
          </p:cNvSpPr>
          <p:nvPr>
            <p:ph type="dt" sz="half" idx="10"/>
          </p:nvPr>
        </p:nvSpPr>
        <p:spPr/>
        <p:txBody>
          <a:bodyPr/>
          <a:lstStyle/>
          <a:p>
            <a:pPr>
              <a:defRPr/>
            </a:pPr>
            <a:fld id="{68548908-A368-004D-A632-294C0E31F449}" type="datetime1">
              <a:rPr lang="en-US" smtClean="0"/>
              <a:t>8/23/2021</a:t>
            </a:fld>
            <a:endParaRPr lang="en-US" dirty="0"/>
          </a:p>
        </p:txBody>
      </p:sp>
      <p:sp>
        <p:nvSpPr>
          <p:cNvPr id="5" name="Footer Placeholder 4">
            <a:extLst>
              <a:ext uri="{FF2B5EF4-FFF2-40B4-BE49-F238E27FC236}">
                <a16:creationId xmlns:a16="http://schemas.microsoft.com/office/drawing/2014/main" id="{80A1C5CE-26B4-4527-B98B-7A545BCA86E0}"/>
              </a:ext>
            </a:extLst>
          </p:cNvPr>
          <p:cNvSpPr>
            <a:spLocks noGrp="1"/>
          </p:cNvSpPr>
          <p:nvPr>
            <p:ph type="ftr" sz="quarter" idx="11"/>
          </p:nvPr>
        </p:nvSpPr>
        <p:spPr/>
        <p:txBody>
          <a:bodyPr/>
          <a:lstStyle/>
          <a:p>
            <a:pPr>
              <a:defRPr/>
            </a:pPr>
            <a:r>
              <a:rPr lang="en-US"/>
              <a:t>Fermilab | High-intensity low energy muon beamline at MTA</a:t>
            </a:r>
            <a:endParaRPr lang="en-US" b="1" dirty="0"/>
          </a:p>
        </p:txBody>
      </p:sp>
      <p:sp>
        <p:nvSpPr>
          <p:cNvPr id="6" name="Slide Number Placeholder 5">
            <a:extLst>
              <a:ext uri="{FF2B5EF4-FFF2-40B4-BE49-F238E27FC236}">
                <a16:creationId xmlns:a16="http://schemas.microsoft.com/office/drawing/2014/main" id="{8A3D1F49-A3C5-436A-B2C1-845F32365DE5}"/>
              </a:ext>
            </a:extLst>
          </p:cNvPr>
          <p:cNvSpPr>
            <a:spLocks noGrp="1"/>
          </p:cNvSpPr>
          <p:nvPr>
            <p:ph type="sldNum" sz="quarter" idx="12"/>
          </p:nvPr>
        </p:nvSpPr>
        <p:spPr/>
        <p:txBody>
          <a:bodyPr/>
          <a:lstStyle/>
          <a:p>
            <a:pPr>
              <a:defRPr/>
            </a:pPr>
            <a:fld id="{148C009B-CB69-E04A-B9B3-34B26D69E9CF}" type="slidenum">
              <a:rPr lang="en-US" smtClean="0"/>
              <a:pPr>
                <a:defRPr/>
              </a:pPr>
              <a:t>20</a:t>
            </a:fld>
            <a:endParaRPr lang="en-US" dirty="0"/>
          </a:p>
        </p:txBody>
      </p:sp>
      <p:sp>
        <p:nvSpPr>
          <p:cNvPr id="7" name="Content Placeholder 1">
            <a:extLst>
              <a:ext uri="{FF2B5EF4-FFF2-40B4-BE49-F238E27FC236}">
                <a16:creationId xmlns:a16="http://schemas.microsoft.com/office/drawing/2014/main" id="{6FC921ED-36B8-4568-A91B-9AE61C279585}"/>
              </a:ext>
            </a:extLst>
          </p:cNvPr>
          <p:cNvSpPr txBox="1">
            <a:spLocks/>
          </p:cNvSpPr>
          <p:nvPr/>
        </p:nvSpPr>
        <p:spPr>
          <a:xfrm>
            <a:off x="572558" y="1296509"/>
            <a:ext cx="5089333" cy="5059363"/>
          </a:xfrm>
          <a:prstGeom prst="rect">
            <a:avLst/>
          </a:prstGeom>
        </p:spPr>
        <p:txBody>
          <a:bodyPr lIns="0" tIns="0" rIns="0" bIns="0"/>
          <a:lstStyle>
            <a:lvl1pPr marL="342900" indent="-342900" algn="l" defTabSz="457200" rtl="0" eaLnBrk="1" fontAlgn="base" hangingPunct="1">
              <a:spcBef>
                <a:spcPct val="20000"/>
              </a:spcBef>
              <a:spcAft>
                <a:spcPct val="0"/>
              </a:spcAft>
              <a:buFont typeface="Arial" charset="0"/>
              <a:buChar char="•"/>
              <a:defRPr sz="2400" kern="1200">
                <a:solidFill>
                  <a:srgbClr val="505050"/>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200" kern="1200">
                <a:solidFill>
                  <a:srgbClr val="505050"/>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2000" kern="1200">
                <a:solidFill>
                  <a:srgbClr val="505050"/>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800" kern="1200">
                <a:solidFill>
                  <a:srgbClr val="505050"/>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a:buChar char="•"/>
              <a:defRPr sz="18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Target center is 19.5’ from step down into hall </a:t>
            </a:r>
          </a:p>
          <a:p>
            <a:r>
              <a:rPr lang="en-US" dirty="0"/>
              <a:t>This is  3’ upstream of MW8 flange (spool)</a:t>
            </a:r>
          </a:p>
          <a:p>
            <a:r>
              <a:rPr lang="en-US" dirty="0"/>
              <a:t>Beamline centerline to easterly wall measured to be 154-155”</a:t>
            </a:r>
          </a:p>
          <a:p>
            <a:r>
              <a:rPr lang="en-US" dirty="0"/>
              <a:t>Angle to corner is therefore ~33.5</a:t>
            </a:r>
            <a:r>
              <a:rPr lang="en-US" dirty="0">
                <a:sym typeface="Symbol" panose="05050102010706020507" pitchFamily="18" charset="2"/>
              </a:rPr>
              <a:t></a:t>
            </a:r>
            <a:endParaRPr lang="en-US" dirty="0"/>
          </a:p>
          <a:p>
            <a:r>
              <a:rPr lang="en-US" dirty="0"/>
              <a:t>Final distance target center to hall corner is ~23.4’ or 7.1 m</a:t>
            </a:r>
          </a:p>
          <a:p>
            <a:r>
              <a:rPr lang="en-US" dirty="0"/>
              <a:t>A removable spool will connect downstream target housing port to MW8 to insert beam absorber</a:t>
            </a:r>
          </a:p>
        </p:txBody>
      </p:sp>
      <p:sp>
        <p:nvSpPr>
          <p:cNvPr id="8" name="Title 2">
            <a:extLst>
              <a:ext uri="{FF2B5EF4-FFF2-40B4-BE49-F238E27FC236}">
                <a16:creationId xmlns:a16="http://schemas.microsoft.com/office/drawing/2014/main" id="{66446AA6-E0D5-4475-8AEC-7D6CB33574EC}"/>
              </a:ext>
            </a:extLst>
          </p:cNvPr>
          <p:cNvSpPr txBox="1">
            <a:spLocks/>
          </p:cNvSpPr>
          <p:nvPr/>
        </p:nvSpPr>
        <p:spPr>
          <a:xfrm>
            <a:off x="745215" y="432954"/>
            <a:ext cx="8686800" cy="427877"/>
          </a:xfrm>
          <a:prstGeom prst="rect">
            <a:avLst/>
          </a:prstGeom>
        </p:spPr>
        <p:txBody>
          <a:bodyPr lIns="0" tIns="0" rIns="0" bIns="0" anchor="b" anchorCtr="0"/>
          <a:lstStyle>
            <a:lvl1pPr algn="l" defTabSz="457200" rtl="0" eaLnBrk="1" fontAlgn="base" hangingPunct="1">
              <a:spcBef>
                <a:spcPct val="0"/>
              </a:spcBef>
              <a:spcAft>
                <a:spcPct val="0"/>
              </a:spcAft>
              <a:defRPr sz="2800" b="1" kern="1200">
                <a:solidFill>
                  <a:srgbClr val="004C97"/>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a:lstStyle>
          <a:p>
            <a:r>
              <a:rPr lang="en-US" dirty="0"/>
              <a:t>In Hall measurements</a:t>
            </a:r>
          </a:p>
        </p:txBody>
      </p:sp>
      <p:pic>
        <p:nvPicPr>
          <p:cNvPr id="16" name="Picture 15">
            <a:extLst>
              <a:ext uri="{FF2B5EF4-FFF2-40B4-BE49-F238E27FC236}">
                <a16:creationId xmlns:a16="http://schemas.microsoft.com/office/drawing/2014/main" id="{779EE054-D98C-445A-AA01-F621FBC1CAAB}"/>
              </a:ext>
            </a:extLst>
          </p:cNvPr>
          <p:cNvPicPr/>
          <p:nvPr/>
        </p:nvPicPr>
        <p:blipFill rotWithShape="1">
          <a:blip r:embed="rId2">
            <a:extLst>
              <a:ext uri="{28A0092B-C50C-407E-A947-70E740481C1C}">
                <a14:useLocalDpi xmlns:a14="http://schemas.microsoft.com/office/drawing/2010/main" val="0"/>
              </a:ext>
            </a:extLst>
          </a:blip>
          <a:srcRect l="31198" t="26577" r="18601" b="32294"/>
          <a:stretch/>
        </p:blipFill>
        <p:spPr bwMode="auto">
          <a:xfrm>
            <a:off x="5837382" y="1161615"/>
            <a:ext cx="6354618" cy="4399876"/>
          </a:xfrm>
          <a:prstGeom prst="rect">
            <a:avLst/>
          </a:prstGeom>
          <a:noFill/>
          <a:ln>
            <a:noFill/>
          </a:ln>
          <a:extLst>
            <a:ext uri="{53640926-AAD7-44D8-BBD7-CCE9431645EC}">
              <a14:shadowObscured xmlns:a14="http://schemas.microsoft.com/office/drawing/2010/main"/>
            </a:ext>
          </a:extLst>
        </p:spPr>
      </p:pic>
      <p:sp>
        <p:nvSpPr>
          <p:cNvPr id="10" name="TextBox 9">
            <a:extLst>
              <a:ext uri="{FF2B5EF4-FFF2-40B4-BE49-F238E27FC236}">
                <a16:creationId xmlns:a16="http://schemas.microsoft.com/office/drawing/2014/main" id="{1A7A6DD3-A391-438F-BA45-4593A93029D6}"/>
              </a:ext>
            </a:extLst>
          </p:cNvPr>
          <p:cNvSpPr txBox="1"/>
          <p:nvPr/>
        </p:nvSpPr>
        <p:spPr>
          <a:xfrm>
            <a:off x="9468704" y="1821158"/>
            <a:ext cx="2624416" cy="646331"/>
          </a:xfrm>
          <a:prstGeom prst="rect">
            <a:avLst/>
          </a:prstGeom>
          <a:solidFill>
            <a:schemeClr val="bg1"/>
          </a:solidFill>
        </p:spPr>
        <p:txBody>
          <a:bodyPr wrap="square" rtlCol="0">
            <a:spAutoFit/>
          </a:bodyPr>
          <a:lstStyle/>
          <a:p>
            <a:pPr algn="ctr"/>
            <a:r>
              <a:rPr lang="en-US" sz="1800" b="1" dirty="0">
                <a:solidFill>
                  <a:srgbClr val="FF0000"/>
                </a:solidFill>
              </a:rPr>
              <a:t>Target center is ~centered  in 40’ long exp hall</a:t>
            </a:r>
          </a:p>
        </p:txBody>
      </p:sp>
      <p:sp>
        <p:nvSpPr>
          <p:cNvPr id="18" name="TextBox 17">
            <a:extLst>
              <a:ext uri="{FF2B5EF4-FFF2-40B4-BE49-F238E27FC236}">
                <a16:creationId xmlns:a16="http://schemas.microsoft.com/office/drawing/2014/main" id="{BBF9D522-F080-45CD-98A9-BEBDD49F4FEE}"/>
              </a:ext>
            </a:extLst>
          </p:cNvPr>
          <p:cNvSpPr txBox="1"/>
          <p:nvPr/>
        </p:nvSpPr>
        <p:spPr>
          <a:xfrm>
            <a:off x="10388002" y="2489496"/>
            <a:ext cx="1416071" cy="461665"/>
          </a:xfrm>
          <a:prstGeom prst="rect">
            <a:avLst/>
          </a:prstGeom>
          <a:solidFill>
            <a:schemeClr val="bg1"/>
          </a:solidFill>
        </p:spPr>
        <p:txBody>
          <a:bodyPr wrap="square" rtlCol="0">
            <a:spAutoFit/>
          </a:bodyPr>
          <a:lstStyle/>
          <a:p>
            <a:endParaRPr lang="en-US" dirty="0"/>
          </a:p>
        </p:txBody>
      </p:sp>
      <p:sp>
        <p:nvSpPr>
          <p:cNvPr id="19" name="TextBox 18">
            <a:extLst>
              <a:ext uri="{FF2B5EF4-FFF2-40B4-BE49-F238E27FC236}">
                <a16:creationId xmlns:a16="http://schemas.microsoft.com/office/drawing/2014/main" id="{6713327D-7365-4618-8C34-15B3198526B2}"/>
              </a:ext>
            </a:extLst>
          </p:cNvPr>
          <p:cNvSpPr txBox="1"/>
          <p:nvPr/>
        </p:nvSpPr>
        <p:spPr>
          <a:xfrm rot="19090802">
            <a:off x="9934336" y="3126188"/>
            <a:ext cx="1416071" cy="461665"/>
          </a:xfrm>
          <a:prstGeom prst="rect">
            <a:avLst/>
          </a:prstGeom>
          <a:solidFill>
            <a:schemeClr val="bg1"/>
          </a:solidFill>
        </p:spPr>
        <p:txBody>
          <a:bodyPr wrap="square" rtlCol="0">
            <a:spAutoFit/>
          </a:bodyPr>
          <a:lstStyle/>
          <a:p>
            <a:endParaRPr lang="en-US" dirty="0"/>
          </a:p>
        </p:txBody>
      </p:sp>
      <p:sp>
        <p:nvSpPr>
          <p:cNvPr id="20" name="TextBox 19">
            <a:extLst>
              <a:ext uri="{FF2B5EF4-FFF2-40B4-BE49-F238E27FC236}">
                <a16:creationId xmlns:a16="http://schemas.microsoft.com/office/drawing/2014/main" id="{6E9842E9-5D42-4E64-8F64-B4A595E49090}"/>
              </a:ext>
            </a:extLst>
          </p:cNvPr>
          <p:cNvSpPr txBox="1"/>
          <p:nvPr/>
        </p:nvSpPr>
        <p:spPr>
          <a:xfrm>
            <a:off x="9432015" y="1420429"/>
            <a:ext cx="1762458" cy="369332"/>
          </a:xfrm>
          <a:prstGeom prst="rect">
            <a:avLst/>
          </a:prstGeom>
          <a:solidFill>
            <a:schemeClr val="bg1"/>
          </a:solidFill>
        </p:spPr>
        <p:txBody>
          <a:bodyPr wrap="square" rtlCol="0">
            <a:spAutoFit/>
          </a:bodyPr>
          <a:lstStyle/>
          <a:p>
            <a:pPr algn="ctr"/>
            <a:r>
              <a:rPr lang="en-US" sz="1800" b="1" dirty="0">
                <a:solidFill>
                  <a:srgbClr val="FF0000"/>
                </a:solidFill>
              </a:rPr>
              <a:t>Beam absorber </a:t>
            </a:r>
          </a:p>
        </p:txBody>
      </p:sp>
      <p:sp>
        <p:nvSpPr>
          <p:cNvPr id="21" name="Rectangle 20">
            <a:extLst>
              <a:ext uri="{FF2B5EF4-FFF2-40B4-BE49-F238E27FC236}">
                <a16:creationId xmlns:a16="http://schemas.microsoft.com/office/drawing/2014/main" id="{14D74F2B-4703-472B-B9D5-73E64B23E709}"/>
              </a:ext>
            </a:extLst>
          </p:cNvPr>
          <p:cNvSpPr/>
          <p:nvPr/>
        </p:nvSpPr>
        <p:spPr>
          <a:xfrm rot="19185815">
            <a:off x="7518400" y="1921164"/>
            <a:ext cx="147782" cy="221672"/>
          </a:xfrm>
          <a:prstGeom prst="rect">
            <a:avLst/>
          </a:prstGeom>
          <a:solidFill>
            <a:schemeClr val="bg1">
              <a:lumMod val="65000"/>
            </a:schemeClr>
          </a:solidFill>
          <a:ln w="3492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9D2BD39D-CB3D-4213-A160-B71A2A543653}"/>
              </a:ext>
            </a:extLst>
          </p:cNvPr>
          <p:cNvSpPr txBox="1"/>
          <p:nvPr/>
        </p:nvSpPr>
        <p:spPr>
          <a:xfrm>
            <a:off x="7300903" y="1435017"/>
            <a:ext cx="967363" cy="231864"/>
          </a:xfrm>
          <a:prstGeom prst="rect">
            <a:avLst/>
          </a:prstGeom>
          <a:solidFill>
            <a:schemeClr val="bg1"/>
          </a:solidFill>
        </p:spPr>
        <p:txBody>
          <a:bodyPr wrap="square" rtlCol="0">
            <a:spAutoFit/>
          </a:bodyPr>
          <a:lstStyle/>
          <a:p>
            <a:endParaRPr lang="en-US" sz="900" dirty="0"/>
          </a:p>
        </p:txBody>
      </p:sp>
      <p:cxnSp>
        <p:nvCxnSpPr>
          <p:cNvPr id="11" name="Straight Arrow Connector 10">
            <a:extLst>
              <a:ext uri="{FF2B5EF4-FFF2-40B4-BE49-F238E27FC236}">
                <a16:creationId xmlns:a16="http://schemas.microsoft.com/office/drawing/2014/main" id="{AE76D1DE-70D6-4932-A5FC-C1BCEF9CDC7A}"/>
              </a:ext>
            </a:extLst>
          </p:cNvPr>
          <p:cNvCxnSpPr>
            <a:cxnSpLocks/>
          </p:cNvCxnSpPr>
          <p:nvPr/>
        </p:nvCxnSpPr>
        <p:spPr>
          <a:xfrm flipH="1">
            <a:off x="7720292" y="1605095"/>
            <a:ext cx="1649532" cy="426905"/>
          </a:xfrm>
          <a:prstGeom prst="straightConnector1">
            <a:avLst/>
          </a:prstGeom>
          <a:ln w="22225">
            <a:solidFill>
              <a:srgbClr val="FF0000"/>
            </a:solidFill>
            <a:tailEnd type="triangle"/>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42531690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C5DA9B6-DFCB-4F89-92FE-350812BB6EEA}"/>
              </a:ext>
            </a:extLst>
          </p:cNvPr>
          <p:cNvSpPr>
            <a:spLocks noGrp="1"/>
          </p:cNvSpPr>
          <p:nvPr>
            <p:ph type="dt" sz="half" idx="10"/>
          </p:nvPr>
        </p:nvSpPr>
        <p:spPr/>
        <p:txBody>
          <a:bodyPr/>
          <a:lstStyle/>
          <a:p>
            <a:pPr>
              <a:defRPr/>
            </a:pPr>
            <a:fld id="{68548908-A368-004D-A632-294C0E31F449}" type="datetime1">
              <a:rPr lang="en-US" smtClean="0"/>
              <a:t>8/23/2021</a:t>
            </a:fld>
            <a:endParaRPr lang="en-US" dirty="0"/>
          </a:p>
        </p:txBody>
      </p:sp>
      <p:sp>
        <p:nvSpPr>
          <p:cNvPr id="5" name="Footer Placeholder 4">
            <a:extLst>
              <a:ext uri="{FF2B5EF4-FFF2-40B4-BE49-F238E27FC236}">
                <a16:creationId xmlns:a16="http://schemas.microsoft.com/office/drawing/2014/main" id="{80A1C5CE-26B4-4527-B98B-7A545BCA86E0}"/>
              </a:ext>
            </a:extLst>
          </p:cNvPr>
          <p:cNvSpPr>
            <a:spLocks noGrp="1"/>
          </p:cNvSpPr>
          <p:nvPr>
            <p:ph type="ftr" sz="quarter" idx="11"/>
          </p:nvPr>
        </p:nvSpPr>
        <p:spPr/>
        <p:txBody>
          <a:bodyPr/>
          <a:lstStyle/>
          <a:p>
            <a:pPr>
              <a:defRPr/>
            </a:pPr>
            <a:r>
              <a:rPr lang="en-US" dirty="0"/>
              <a:t>Fermilab | High-intensity low energy muon beamline at MTA</a:t>
            </a:r>
            <a:endParaRPr lang="en-US" b="1" dirty="0"/>
          </a:p>
        </p:txBody>
      </p:sp>
      <p:sp>
        <p:nvSpPr>
          <p:cNvPr id="6" name="Slide Number Placeholder 5">
            <a:extLst>
              <a:ext uri="{FF2B5EF4-FFF2-40B4-BE49-F238E27FC236}">
                <a16:creationId xmlns:a16="http://schemas.microsoft.com/office/drawing/2014/main" id="{8A3D1F49-A3C5-436A-B2C1-845F32365DE5}"/>
              </a:ext>
            </a:extLst>
          </p:cNvPr>
          <p:cNvSpPr>
            <a:spLocks noGrp="1"/>
          </p:cNvSpPr>
          <p:nvPr>
            <p:ph type="sldNum" sz="quarter" idx="12"/>
          </p:nvPr>
        </p:nvSpPr>
        <p:spPr/>
        <p:txBody>
          <a:bodyPr/>
          <a:lstStyle/>
          <a:p>
            <a:pPr>
              <a:defRPr/>
            </a:pPr>
            <a:fld id="{148C009B-CB69-E04A-B9B3-34B26D69E9CF}" type="slidenum">
              <a:rPr lang="en-US" smtClean="0"/>
              <a:pPr>
                <a:defRPr/>
              </a:pPr>
              <a:t>21</a:t>
            </a:fld>
            <a:endParaRPr lang="en-US" dirty="0"/>
          </a:p>
        </p:txBody>
      </p:sp>
      <p:sp>
        <p:nvSpPr>
          <p:cNvPr id="7" name="Content Placeholder 1">
            <a:extLst>
              <a:ext uri="{FF2B5EF4-FFF2-40B4-BE49-F238E27FC236}">
                <a16:creationId xmlns:a16="http://schemas.microsoft.com/office/drawing/2014/main" id="{6FC921ED-36B8-4568-A91B-9AE61C279585}"/>
              </a:ext>
            </a:extLst>
          </p:cNvPr>
          <p:cNvSpPr txBox="1">
            <a:spLocks/>
          </p:cNvSpPr>
          <p:nvPr/>
        </p:nvSpPr>
        <p:spPr>
          <a:xfrm>
            <a:off x="572558" y="1296509"/>
            <a:ext cx="5089333" cy="5059363"/>
          </a:xfrm>
          <a:prstGeom prst="rect">
            <a:avLst/>
          </a:prstGeom>
        </p:spPr>
        <p:txBody>
          <a:bodyPr lIns="0" tIns="0" rIns="0" bIns="0"/>
          <a:lstStyle>
            <a:lvl1pPr marL="342900" indent="-342900" algn="l" defTabSz="457200" rtl="0" eaLnBrk="1" fontAlgn="base" hangingPunct="1">
              <a:spcBef>
                <a:spcPct val="20000"/>
              </a:spcBef>
              <a:spcAft>
                <a:spcPct val="0"/>
              </a:spcAft>
              <a:buFont typeface="Arial" charset="0"/>
              <a:buChar char="•"/>
              <a:defRPr sz="2400" kern="1200">
                <a:solidFill>
                  <a:srgbClr val="505050"/>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200" kern="1200">
                <a:solidFill>
                  <a:srgbClr val="505050"/>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2000" kern="1200">
                <a:solidFill>
                  <a:srgbClr val="505050"/>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800" kern="1200">
                <a:solidFill>
                  <a:srgbClr val="505050"/>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a:buChar char="•"/>
              <a:defRPr sz="18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Target center has been located in DUSAF and location fixed</a:t>
            </a:r>
          </a:p>
          <a:p>
            <a:r>
              <a:rPr lang="en-US" dirty="0"/>
              <a:t>Preliminary beam sheet has been generated</a:t>
            </a:r>
          </a:p>
          <a:p>
            <a:r>
              <a:rPr lang="en-US" dirty="0"/>
              <a:t>Waiting final 3D layout of beamline to confirm all final component positions</a:t>
            </a:r>
          </a:p>
          <a:p>
            <a:r>
              <a:rPr lang="en-US" dirty="0"/>
              <a:t>Ready for alignment stake-out of stands this week</a:t>
            </a:r>
          </a:p>
        </p:txBody>
      </p:sp>
      <p:sp>
        <p:nvSpPr>
          <p:cNvPr id="8" name="Title 2">
            <a:extLst>
              <a:ext uri="{FF2B5EF4-FFF2-40B4-BE49-F238E27FC236}">
                <a16:creationId xmlns:a16="http://schemas.microsoft.com/office/drawing/2014/main" id="{66446AA6-E0D5-4475-8AEC-7D6CB33574EC}"/>
              </a:ext>
            </a:extLst>
          </p:cNvPr>
          <p:cNvSpPr txBox="1">
            <a:spLocks/>
          </p:cNvSpPr>
          <p:nvPr/>
        </p:nvSpPr>
        <p:spPr>
          <a:xfrm>
            <a:off x="745215" y="432954"/>
            <a:ext cx="8686800" cy="427877"/>
          </a:xfrm>
          <a:prstGeom prst="rect">
            <a:avLst/>
          </a:prstGeom>
        </p:spPr>
        <p:txBody>
          <a:bodyPr lIns="0" tIns="0" rIns="0" bIns="0" anchor="b" anchorCtr="0"/>
          <a:lstStyle>
            <a:lvl1pPr algn="l" defTabSz="457200" rtl="0" eaLnBrk="1" fontAlgn="base" hangingPunct="1">
              <a:spcBef>
                <a:spcPct val="0"/>
              </a:spcBef>
              <a:spcAft>
                <a:spcPct val="0"/>
              </a:spcAft>
              <a:defRPr sz="2800" b="1" kern="1200">
                <a:solidFill>
                  <a:srgbClr val="004C97"/>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a:lstStyle>
          <a:p>
            <a:r>
              <a:rPr lang="en-US" dirty="0"/>
              <a:t>Alignment and beam sheet</a:t>
            </a:r>
          </a:p>
        </p:txBody>
      </p:sp>
      <p:pic>
        <p:nvPicPr>
          <p:cNvPr id="16" name="Picture 15">
            <a:extLst>
              <a:ext uri="{FF2B5EF4-FFF2-40B4-BE49-F238E27FC236}">
                <a16:creationId xmlns:a16="http://schemas.microsoft.com/office/drawing/2014/main" id="{779EE054-D98C-445A-AA01-F621FBC1CAAB}"/>
              </a:ext>
            </a:extLst>
          </p:cNvPr>
          <p:cNvPicPr/>
          <p:nvPr/>
        </p:nvPicPr>
        <p:blipFill rotWithShape="1">
          <a:blip r:embed="rId2">
            <a:extLst>
              <a:ext uri="{28A0092B-C50C-407E-A947-70E740481C1C}">
                <a14:useLocalDpi xmlns:a14="http://schemas.microsoft.com/office/drawing/2010/main" val="0"/>
              </a:ext>
            </a:extLst>
          </a:blip>
          <a:srcRect l="31198" t="26577" r="18601" b="32294"/>
          <a:stretch/>
        </p:blipFill>
        <p:spPr bwMode="auto">
          <a:xfrm>
            <a:off x="5837382" y="1161615"/>
            <a:ext cx="6354618" cy="4399876"/>
          </a:xfrm>
          <a:prstGeom prst="rect">
            <a:avLst/>
          </a:prstGeom>
          <a:noFill/>
          <a:ln>
            <a:noFill/>
          </a:ln>
          <a:extLst>
            <a:ext uri="{53640926-AAD7-44D8-BBD7-CCE9431645EC}">
              <a14:shadowObscured xmlns:a14="http://schemas.microsoft.com/office/drawing/2010/main"/>
            </a:ext>
          </a:extLst>
        </p:spPr>
      </p:pic>
      <p:sp>
        <p:nvSpPr>
          <p:cNvPr id="18" name="TextBox 17">
            <a:extLst>
              <a:ext uri="{FF2B5EF4-FFF2-40B4-BE49-F238E27FC236}">
                <a16:creationId xmlns:a16="http://schemas.microsoft.com/office/drawing/2014/main" id="{BBF9D522-F080-45CD-98A9-BEBDD49F4FEE}"/>
              </a:ext>
            </a:extLst>
          </p:cNvPr>
          <p:cNvSpPr txBox="1"/>
          <p:nvPr/>
        </p:nvSpPr>
        <p:spPr>
          <a:xfrm>
            <a:off x="10388002" y="2489496"/>
            <a:ext cx="1416071" cy="461665"/>
          </a:xfrm>
          <a:prstGeom prst="rect">
            <a:avLst/>
          </a:prstGeom>
          <a:solidFill>
            <a:schemeClr val="bg1"/>
          </a:solidFill>
        </p:spPr>
        <p:txBody>
          <a:bodyPr wrap="square" rtlCol="0">
            <a:spAutoFit/>
          </a:bodyPr>
          <a:lstStyle/>
          <a:p>
            <a:endParaRPr lang="en-US" dirty="0"/>
          </a:p>
        </p:txBody>
      </p:sp>
      <p:sp>
        <p:nvSpPr>
          <p:cNvPr id="19" name="TextBox 18">
            <a:extLst>
              <a:ext uri="{FF2B5EF4-FFF2-40B4-BE49-F238E27FC236}">
                <a16:creationId xmlns:a16="http://schemas.microsoft.com/office/drawing/2014/main" id="{6713327D-7365-4618-8C34-15B3198526B2}"/>
              </a:ext>
            </a:extLst>
          </p:cNvPr>
          <p:cNvSpPr txBox="1"/>
          <p:nvPr/>
        </p:nvSpPr>
        <p:spPr>
          <a:xfrm rot="19090802">
            <a:off x="9934336" y="3126188"/>
            <a:ext cx="1416071" cy="461665"/>
          </a:xfrm>
          <a:prstGeom prst="rect">
            <a:avLst/>
          </a:prstGeom>
          <a:solidFill>
            <a:schemeClr val="bg1"/>
          </a:solidFill>
        </p:spPr>
        <p:txBody>
          <a:bodyPr wrap="square" rtlCol="0">
            <a:spAutoFit/>
          </a:bodyPr>
          <a:lstStyle/>
          <a:p>
            <a:endParaRPr lang="en-US" dirty="0"/>
          </a:p>
        </p:txBody>
      </p:sp>
      <p:sp>
        <p:nvSpPr>
          <p:cNvPr id="20" name="TextBox 19">
            <a:extLst>
              <a:ext uri="{FF2B5EF4-FFF2-40B4-BE49-F238E27FC236}">
                <a16:creationId xmlns:a16="http://schemas.microsoft.com/office/drawing/2014/main" id="{6E9842E9-5D42-4E64-8F64-B4A595E49090}"/>
              </a:ext>
            </a:extLst>
          </p:cNvPr>
          <p:cNvSpPr txBox="1"/>
          <p:nvPr/>
        </p:nvSpPr>
        <p:spPr>
          <a:xfrm>
            <a:off x="9432015" y="1420429"/>
            <a:ext cx="1762458" cy="369332"/>
          </a:xfrm>
          <a:prstGeom prst="rect">
            <a:avLst/>
          </a:prstGeom>
          <a:solidFill>
            <a:schemeClr val="bg1"/>
          </a:solidFill>
        </p:spPr>
        <p:txBody>
          <a:bodyPr wrap="square" rtlCol="0">
            <a:spAutoFit/>
          </a:bodyPr>
          <a:lstStyle/>
          <a:p>
            <a:pPr algn="ctr"/>
            <a:r>
              <a:rPr lang="en-US" sz="1800" b="1" dirty="0">
                <a:solidFill>
                  <a:srgbClr val="FF0000"/>
                </a:solidFill>
              </a:rPr>
              <a:t>Beam absorber </a:t>
            </a:r>
          </a:p>
        </p:txBody>
      </p:sp>
      <p:sp>
        <p:nvSpPr>
          <p:cNvPr id="21" name="Rectangle 20">
            <a:extLst>
              <a:ext uri="{FF2B5EF4-FFF2-40B4-BE49-F238E27FC236}">
                <a16:creationId xmlns:a16="http://schemas.microsoft.com/office/drawing/2014/main" id="{14D74F2B-4703-472B-B9D5-73E64B23E709}"/>
              </a:ext>
            </a:extLst>
          </p:cNvPr>
          <p:cNvSpPr/>
          <p:nvPr/>
        </p:nvSpPr>
        <p:spPr>
          <a:xfrm rot="19185815">
            <a:off x="7518400" y="1921164"/>
            <a:ext cx="147782" cy="221672"/>
          </a:xfrm>
          <a:prstGeom prst="rect">
            <a:avLst/>
          </a:prstGeom>
          <a:solidFill>
            <a:schemeClr val="bg1">
              <a:lumMod val="65000"/>
            </a:schemeClr>
          </a:solidFill>
          <a:ln w="3492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9D2BD39D-CB3D-4213-A160-B71A2A543653}"/>
              </a:ext>
            </a:extLst>
          </p:cNvPr>
          <p:cNvSpPr txBox="1"/>
          <p:nvPr/>
        </p:nvSpPr>
        <p:spPr>
          <a:xfrm>
            <a:off x="7300903" y="1435017"/>
            <a:ext cx="967363" cy="231864"/>
          </a:xfrm>
          <a:prstGeom prst="rect">
            <a:avLst/>
          </a:prstGeom>
          <a:solidFill>
            <a:schemeClr val="bg1"/>
          </a:solidFill>
        </p:spPr>
        <p:txBody>
          <a:bodyPr wrap="square" rtlCol="0">
            <a:spAutoFit/>
          </a:bodyPr>
          <a:lstStyle/>
          <a:p>
            <a:endParaRPr lang="en-US" sz="900" dirty="0"/>
          </a:p>
        </p:txBody>
      </p:sp>
      <p:cxnSp>
        <p:nvCxnSpPr>
          <p:cNvPr id="11" name="Straight Arrow Connector 10">
            <a:extLst>
              <a:ext uri="{FF2B5EF4-FFF2-40B4-BE49-F238E27FC236}">
                <a16:creationId xmlns:a16="http://schemas.microsoft.com/office/drawing/2014/main" id="{AE76D1DE-70D6-4932-A5FC-C1BCEF9CDC7A}"/>
              </a:ext>
            </a:extLst>
          </p:cNvPr>
          <p:cNvCxnSpPr>
            <a:cxnSpLocks/>
          </p:cNvCxnSpPr>
          <p:nvPr/>
        </p:nvCxnSpPr>
        <p:spPr>
          <a:xfrm flipH="1">
            <a:off x="7720292" y="1605095"/>
            <a:ext cx="1649532" cy="426905"/>
          </a:xfrm>
          <a:prstGeom prst="straightConnector1">
            <a:avLst/>
          </a:prstGeom>
          <a:ln w="22225">
            <a:solidFill>
              <a:srgbClr val="FF0000"/>
            </a:solidFill>
            <a:tailEnd type="triangle"/>
          </a:ln>
        </p:spPr>
        <p:style>
          <a:lnRef idx="2">
            <a:schemeClr val="dk1"/>
          </a:lnRef>
          <a:fillRef idx="0">
            <a:schemeClr val="dk1"/>
          </a:fillRef>
          <a:effectRef idx="1">
            <a:schemeClr val="dk1"/>
          </a:effectRef>
          <a:fontRef idx="minor">
            <a:schemeClr val="tx1"/>
          </a:fontRef>
        </p:style>
      </p:cxnSp>
      <p:sp>
        <p:nvSpPr>
          <p:cNvPr id="10" name="TextBox 9">
            <a:extLst>
              <a:ext uri="{FF2B5EF4-FFF2-40B4-BE49-F238E27FC236}">
                <a16:creationId xmlns:a16="http://schemas.microsoft.com/office/drawing/2014/main" id="{1A7A6DD3-A391-438F-BA45-4593A93029D6}"/>
              </a:ext>
            </a:extLst>
          </p:cNvPr>
          <p:cNvSpPr txBox="1"/>
          <p:nvPr/>
        </p:nvSpPr>
        <p:spPr>
          <a:xfrm>
            <a:off x="9231282" y="1821158"/>
            <a:ext cx="2960717" cy="1200329"/>
          </a:xfrm>
          <a:prstGeom prst="rect">
            <a:avLst/>
          </a:prstGeom>
          <a:solidFill>
            <a:schemeClr val="bg1"/>
          </a:solidFill>
        </p:spPr>
        <p:txBody>
          <a:bodyPr wrap="square" rtlCol="0">
            <a:spAutoFit/>
          </a:bodyPr>
          <a:lstStyle/>
          <a:p>
            <a:pPr algn="ctr"/>
            <a:r>
              <a:rPr lang="en-US" sz="1800" b="1" dirty="0">
                <a:solidFill>
                  <a:srgbClr val="FF0000"/>
                </a:solidFill>
              </a:rPr>
              <a:t>Target center is </a:t>
            </a:r>
          </a:p>
          <a:p>
            <a:pPr algn="ctr"/>
            <a:r>
              <a:rPr lang="en-US" sz="1800" b="1" dirty="0">
                <a:solidFill>
                  <a:srgbClr val="FF0000"/>
                </a:solidFill>
              </a:rPr>
              <a:t>Site East:    30300. 729918m Site North:  30329.043786m</a:t>
            </a:r>
          </a:p>
          <a:p>
            <a:pPr algn="ctr"/>
            <a:r>
              <a:rPr lang="en-US" sz="1800" b="1" dirty="0">
                <a:solidFill>
                  <a:srgbClr val="FF0000"/>
                </a:solidFill>
              </a:rPr>
              <a:t>Elevation:        226.447281m</a:t>
            </a:r>
          </a:p>
        </p:txBody>
      </p:sp>
      <p:sp>
        <p:nvSpPr>
          <p:cNvPr id="15" name="TextBox 14">
            <a:extLst>
              <a:ext uri="{FF2B5EF4-FFF2-40B4-BE49-F238E27FC236}">
                <a16:creationId xmlns:a16="http://schemas.microsoft.com/office/drawing/2014/main" id="{44AE9821-5CE3-40C3-9236-266A3986E351}"/>
              </a:ext>
            </a:extLst>
          </p:cNvPr>
          <p:cNvSpPr txBox="1"/>
          <p:nvPr/>
        </p:nvSpPr>
        <p:spPr>
          <a:xfrm rot="18934045">
            <a:off x="5821931" y="1281929"/>
            <a:ext cx="1388368" cy="276999"/>
          </a:xfrm>
          <a:prstGeom prst="rect">
            <a:avLst/>
          </a:prstGeom>
          <a:noFill/>
        </p:spPr>
        <p:txBody>
          <a:bodyPr wrap="square" rtlCol="0">
            <a:spAutoFit/>
          </a:bodyPr>
          <a:lstStyle/>
          <a:p>
            <a:pPr algn="ctr">
              <a:defRPr/>
            </a:pPr>
            <a:r>
              <a:rPr lang="en-US" sz="1200" b="1" dirty="0">
                <a:solidFill>
                  <a:srgbClr val="505050">
                    <a:lumMod val="50000"/>
                  </a:srgbClr>
                </a:solidFill>
              </a:rPr>
              <a:t>ITA Cave</a:t>
            </a:r>
          </a:p>
        </p:txBody>
      </p:sp>
    </p:spTree>
    <p:extLst>
      <p:ext uri="{BB962C8B-B14F-4D97-AF65-F5344CB8AC3E}">
        <p14:creationId xmlns:p14="http://schemas.microsoft.com/office/powerpoint/2010/main" val="40822621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half" idx="2"/>
          </p:nvPr>
        </p:nvSpPr>
        <p:spPr>
          <a:xfrm>
            <a:off x="6209515" y="1621923"/>
            <a:ext cx="3708663" cy="427877"/>
          </a:xfrm>
        </p:spPr>
        <p:txBody>
          <a:bodyPr/>
          <a:lstStyle/>
          <a:p>
            <a:r>
              <a:rPr lang="en-US" dirty="0"/>
              <a:t>ITA operation (local “cave” shielding)</a:t>
            </a:r>
          </a:p>
        </p:txBody>
      </p:sp>
      <p:sp>
        <p:nvSpPr>
          <p:cNvPr id="4" name="Date Placeholder 3"/>
          <p:cNvSpPr>
            <a:spLocks noGrp="1"/>
          </p:cNvSpPr>
          <p:nvPr>
            <p:ph type="dt" sz="half" idx="16"/>
          </p:nvPr>
        </p:nvSpPr>
        <p:spPr/>
        <p:txBody>
          <a:bodyPr/>
          <a:lstStyle/>
          <a:p>
            <a:pPr>
              <a:defRPr/>
            </a:pPr>
            <a:fld id="{3C7AED0B-F28D-8647-858A-9672983E5573}" type="datetime1">
              <a:rPr lang="en-US" smtClean="0"/>
              <a:t>8/22/2021</a:t>
            </a:fld>
            <a:endParaRPr lang="en-US" dirty="0"/>
          </a:p>
        </p:txBody>
      </p:sp>
      <p:sp>
        <p:nvSpPr>
          <p:cNvPr id="5" name="Footer Placeholder 4"/>
          <p:cNvSpPr>
            <a:spLocks noGrp="1"/>
          </p:cNvSpPr>
          <p:nvPr>
            <p:ph type="ftr" sz="quarter" idx="17"/>
          </p:nvPr>
        </p:nvSpPr>
        <p:spPr/>
        <p:txBody>
          <a:bodyPr/>
          <a:lstStyle/>
          <a:p>
            <a:pPr>
              <a:defRPr/>
            </a:pPr>
            <a:r>
              <a:rPr lang="en-US" dirty="0"/>
              <a:t>Fermilab | High-intensity low energy muon beamline in MTA hall</a:t>
            </a:r>
            <a:endParaRPr lang="en-US" b="1" dirty="0"/>
          </a:p>
        </p:txBody>
      </p:sp>
      <p:sp>
        <p:nvSpPr>
          <p:cNvPr id="6" name="Slide Number Placeholder 5"/>
          <p:cNvSpPr>
            <a:spLocks noGrp="1"/>
          </p:cNvSpPr>
          <p:nvPr>
            <p:ph type="sldNum" sz="quarter" idx="18"/>
          </p:nvPr>
        </p:nvSpPr>
        <p:spPr/>
        <p:txBody>
          <a:bodyPr/>
          <a:lstStyle/>
          <a:p>
            <a:pPr>
              <a:defRPr/>
            </a:pPr>
            <a:fld id="{979A04A2-726F-2143-A443-7788AF27176E}" type="slidenum">
              <a:rPr lang="en-US" smtClean="0"/>
              <a:pPr>
                <a:defRPr/>
              </a:pPr>
              <a:t>22</a:t>
            </a:fld>
            <a:endParaRPr lang="en-US" dirty="0"/>
          </a:p>
        </p:txBody>
      </p:sp>
      <p:sp>
        <p:nvSpPr>
          <p:cNvPr id="7" name="Title 6"/>
          <p:cNvSpPr>
            <a:spLocks noGrp="1"/>
          </p:cNvSpPr>
          <p:nvPr>
            <p:ph type="title"/>
          </p:nvPr>
        </p:nvSpPr>
        <p:spPr/>
        <p:txBody>
          <a:bodyPr/>
          <a:lstStyle/>
          <a:p>
            <a:r>
              <a:rPr lang="en-US" sz="2400" dirty="0"/>
              <a:t>Operational Parameters of 400-MeV Fermilab </a:t>
            </a:r>
            <a:r>
              <a:rPr lang="en-US" sz="2400" dirty="0" err="1"/>
              <a:t>Linac</a:t>
            </a:r>
            <a:r>
              <a:rPr lang="en-US" sz="2400" dirty="0"/>
              <a:t> beam and MTA/ITA limits </a:t>
            </a:r>
          </a:p>
        </p:txBody>
      </p:sp>
      <p:graphicFrame>
        <p:nvGraphicFramePr>
          <p:cNvPr id="10" name="Table 9">
            <a:extLst>
              <a:ext uri="{FF2B5EF4-FFF2-40B4-BE49-F238E27FC236}">
                <a16:creationId xmlns:a16="http://schemas.microsoft.com/office/drawing/2014/main" id="{025E41EB-3DCE-4791-9426-9725EDC5AE05}"/>
              </a:ext>
            </a:extLst>
          </p:cNvPr>
          <p:cNvGraphicFramePr>
            <a:graphicFrameLocks noGrp="1"/>
          </p:cNvGraphicFramePr>
          <p:nvPr>
            <p:extLst>
              <p:ext uri="{D42A27DB-BD31-4B8C-83A1-F6EECF244321}">
                <p14:modId xmlns:p14="http://schemas.microsoft.com/office/powerpoint/2010/main" val="869304401"/>
              </p:ext>
            </p:extLst>
          </p:nvPr>
        </p:nvGraphicFramePr>
        <p:xfrm>
          <a:off x="1589103" y="1760817"/>
          <a:ext cx="4213935" cy="3264568"/>
        </p:xfrm>
        <a:graphic>
          <a:graphicData uri="http://schemas.openxmlformats.org/drawingml/2006/table">
            <a:tbl>
              <a:tblPr firstRow="1" firstCol="1" lastRow="1" lastCol="1" bandRow="1" bandCol="1">
                <a:tableStyleId>{5C22544A-7EE6-4342-B048-85BDC9FD1C3A}</a:tableStyleId>
              </a:tblPr>
              <a:tblGrid>
                <a:gridCol w="2450813">
                  <a:extLst>
                    <a:ext uri="{9D8B030D-6E8A-4147-A177-3AD203B41FA5}">
                      <a16:colId xmlns:a16="http://schemas.microsoft.com/office/drawing/2014/main" val="1154945637"/>
                    </a:ext>
                  </a:extLst>
                </a:gridCol>
                <a:gridCol w="973009">
                  <a:extLst>
                    <a:ext uri="{9D8B030D-6E8A-4147-A177-3AD203B41FA5}">
                      <a16:colId xmlns:a16="http://schemas.microsoft.com/office/drawing/2014/main" val="3225448651"/>
                    </a:ext>
                  </a:extLst>
                </a:gridCol>
                <a:gridCol w="790113">
                  <a:extLst>
                    <a:ext uri="{9D8B030D-6E8A-4147-A177-3AD203B41FA5}">
                      <a16:colId xmlns:a16="http://schemas.microsoft.com/office/drawing/2014/main" val="3786105051"/>
                    </a:ext>
                  </a:extLst>
                </a:gridCol>
              </a:tblGrid>
              <a:tr h="251638">
                <a:tc>
                  <a:txBody>
                    <a:bodyPr/>
                    <a:lstStyle/>
                    <a:p>
                      <a:pPr marL="50800" marR="0">
                        <a:lnSpc>
                          <a:spcPct val="107000"/>
                        </a:lnSpc>
                        <a:spcBef>
                          <a:spcPts val="0"/>
                        </a:spcBef>
                        <a:spcAft>
                          <a:spcPts val="0"/>
                        </a:spcAft>
                      </a:pPr>
                      <a:r>
                        <a:rPr lang="en-US" sz="1100" spc="-25" dirty="0">
                          <a:solidFill>
                            <a:schemeClr val="accent6">
                              <a:lumMod val="50000"/>
                            </a:schemeClr>
                          </a:solidFill>
                          <a:effectLst/>
                        </a:rPr>
                        <a:t>Parameter</a:t>
                      </a:r>
                      <a:endParaRPr lang="en-US" sz="1100" dirty="0">
                        <a:solidFill>
                          <a:schemeClr val="accent6">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50800" marR="0">
                        <a:lnSpc>
                          <a:spcPct val="107000"/>
                        </a:lnSpc>
                        <a:spcBef>
                          <a:spcPts val="0"/>
                        </a:spcBef>
                        <a:spcAft>
                          <a:spcPts val="0"/>
                        </a:spcAft>
                      </a:pPr>
                      <a:r>
                        <a:rPr lang="en-US" sz="1100" spc="25">
                          <a:solidFill>
                            <a:schemeClr val="accent6">
                              <a:lumMod val="50000"/>
                            </a:schemeClr>
                          </a:solidFill>
                          <a:effectLst/>
                        </a:rPr>
                        <a:t>Value</a:t>
                      </a:r>
                      <a:endParaRPr lang="en-US" sz="1100">
                        <a:solidFill>
                          <a:schemeClr val="accent6">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50800" marR="0">
                        <a:lnSpc>
                          <a:spcPct val="107000"/>
                        </a:lnSpc>
                        <a:spcBef>
                          <a:spcPts val="0"/>
                        </a:spcBef>
                        <a:spcAft>
                          <a:spcPts val="0"/>
                        </a:spcAft>
                      </a:pPr>
                      <a:r>
                        <a:rPr lang="en-US" sz="1100" spc="40">
                          <a:solidFill>
                            <a:schemeClr val="accent6">
                              <a:lumMod val="50000"/>
                            </a:schemeClr>
                          </a:solidFill>
                          <a:effectLst/>
                        </a:rPr>
                        <a:t>Unit</a:t>
                      </a:r>
                      <a:endParaRPr lang="en-US" sz="1100">
                        <a:solidFill>
                          <a:schemeClr val="accent6">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1012167379"/>
                  </a:ext>
                </a:extLst>
              </a:tr>
              <a:tr h="251638">
                <a:tc>
                  <a:txBody>
                    <a:bodyPr/>
                    <a:lstStyle/>
                    <a:p>
                      <a:pPr marL="50800" marR="0">
                        <a:lnSpc>
                          <a:spcPct val="107000"/>
                        </a:lnSpc>
                        <a:spcBef>
                          <a:spcPts val="0"/>
                        </a:spcBef>
                        <a:spcAft>
                          <a:spcPts val="0"/>
                        </a:spcAft>
                      </a:pPr>
                      <a:r>
                        <a:rPr lang="en-US" sz="1100" spc="-15">
                          <a:solidFill>
                            <a:schemeClr val="accent6">
                              <a:lumMod val="50000"/>
                            </a:schemeClr>
                          </a:solidFill>
                          <a:effectLst/>
                        </a:rPr>
                        <a:t>Kineti</a:t>
                      </a:r>
                      <a:r>
                        <a:rPr lang="en-US" sz="1100">
                          <a:solidFill>
                            <a:schemeClr val="accent6">
                              <a:lumMod val="50000"/>
                            </a:schemeClr>
                          </a:solidFill>
                          <a:effectLst/>
                        </a:rPr>
                        <a:t>c</a:t>
                      </a:r>
                      <a:r>
                        <a:rPr lang="en-US" sz="1100" spc="-35">
                          <a:solidFill>
                            <a:schemeClr val="accent6">
                              <a:lumMod val="50000"/>
                            </a:schemeClr>
                          </a:solidFill>
                          <a:effectLst/>
                        </a:rPr>
                        <a:t> </a:t>
                      </a:r>
                      <a:r>
                        <a:rPr lang="en-US" sz="1100" spc="-15">
                          <a:solidFill>
                            <a:schemeClr val="accent6">
                              <a:lumMod val="50000"/>
                            </a:schemeClr>
                          </a:solidFill>
                          <a:effectLst/>
                        </a:rPr>
                        <a:t>Energy</a:t>
                      </a:r>
                      <a:endParaRPr lang="en-US" sz="1100">
                        <a:solidFill>
                          <a:schemeClr val="accent6">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50800" marR="0">
                        <a:lnSpc>
                          <a:spcPct val="107000"/>
                        </a:lnSpc>
                        <a:spcBef>
                          <a:spcPts val="0"/>
                        </a:spcBef>
                        <a:spcAft>
                          <a:spcPts val="0"/>
                        </a:spcAft>
                      </a:pPr>
                      <a:r>
                        <a:rPr lang="en-US" sz="1100">
                          <a:solidFill>
                            <a:schemeClr val="accent6">
                              <a:lumMod val="50000"/>
                            </a:schemeClr>
                          </a:solidFill>
                          <a:effectLst/>
                        </a:rPr>
                        <a:t>401.5</a:t>
                      </a:r>
                      <a:endParaRPr lang="en-US" sz="1100">
                        <a:solidFill>
                          <a:schemeClr val="accent6">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50800" marR="0">
                        <a:lnSpc>
                          <a:spcPct val="107000"/>
                        </a:lnSpc>
                        <a:spcBef>
                          <a:spcPts val="0"/>
                        </a:spcBef>
                        <a:spcAft>
                          <a:spcPts val="0"/>
                        </a:spcAft>
                      </a:pPr>
                      <a:r>
                        <a:rPr lang="en-US" sz="1100" spc="-35">
                          <a:solidFill>
                            <a:schemeClr val="accent6">
                              <a:lumMod val="50000"/>
                            </a:schemeClr>
                          </a:solidFill>
                          <a:effectLst/>
                        </a:rPr>
                        <a:t>MeV</a:t>
                      </a:r>
                      <a:endParaRPr lang="en-US" sz="1100">
                        <a:solidFill>
                          <a:schemeClr val="accent6">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804858101"/>
                  </a:ext>
                </a:extLst>
              </a:tr>
              <a:tr h="251638">
                <a:tc>
                  <a:txBody>
                    <a:bodyPr/>
                    <a:lstStyle/>
                    <a:p>
                      <a:pPr marL="50800" marR="0">
                        <a:lnSpc>
                          <a:spcPct val="107000"/>
                        </a:lnSpc>
                        <a:spcBef>
                          <a:spcPts val="0"/>
                        </a:spcBef>
                        <a:spcAft>
                          <a:spcPts val="0"/>
                        </a:spcAft>
                      </a:pPr>
                      <a:r>
                        <a:rPr lang="en-US" sz="1100" dirty="0">
                          <a:solidFill>
                            <a:schemeClr val="accent6">
                              <a:lumMod val="50000"/>
                            </a:schemeClr>
                          </a:solidFill>
                          <a:effectLst/>
                          <a:latin typeface="Calibri" panose="020F0502020204030204" pitchFamily="34" charset="0"/>
                          <a:ea typeface="Calibri" panose="020F0502020204030204" pitchFamily="34" charset="0"/>
                          <a:cs typeface="Times New Roman" panose="02020603050405020304" pitchFamily="18" charset="0"/>
                        </a:rPr>
                        <a:t>Repetition Rate</a:t>
                      </a:r>
                    </a:p>
                  </a:txBody>
                  <a:tcPr marL="0" marR="0" marT="0" marB="0"/>
                </a:tc>
                <a:tc>
                  <a:txBody>
                    <a:bodyPr/>
                    <a:lstStyle/>
                    <a:p>
                      <a:pPr marL="50800" marR="0">
                        <a:lnSpc>
                          <a:spcPct val="107000"/>
                        </a:lnSpc>
                        <a:spcBef>
                          <a:spcPts val="0"/>
                        </a:spcBef>
                        <a:spcAft>
                          <a:spcPts val="0"/>
                        </a:spcAft>
                      </a:pPr>
                      <a:r>
                        <a:rPr lang="en-US" sz="1100" dirty="0">
                          <a:solidFill>
                            <a:schemeClr val="accent6">
                              <a:lumMod val="50000"/>
                            </a:schemeClr>
                          </a:solidFill>
                          <a:effectLst/>
                          <a:latin typeface="Calibri" panose="020F0502020204030204" pitchFamily="34" charset="0"/>
                          <a:ea typeface="Calibri" panose="020F0502020204030204" pitchFamily="34" charset="0"/>
                          <a:cs typeface="Times New Roman" panose="02020603050405020304" pitchFamily="18" charset="0"/>
                        </a:rPr>
                        <a:t>20 Hz</a:t>
                      </a:r>
                    </a:p>
                  </a:txBody>
                  <a:tcPr marL="0" marR="0" marT="0" marB="0"/>
                </a:tc>
                <a:tc>
                  <a:txBody>
                    <a:bodyPr/>
                    <a:lstStyle/>
                    <a:p>
                      <a:pPr marL="50800" marR="0">
                        <a:lnSpc>
                          <a:spcPct val="107000"/>
                        </a:lnSpc>
                        <a:spcBef>
                          <a:spcPts val="0"/>
                        </a:spcBef>
                        <a:spcAft>
                          <a:spcPts val="0"/>
                        </a:spcAft>
                      </a:pPr>
                      <a:endParaRPr lang="en-US" sz="1100" dirty="0">
                        <a:solidFill>
                          <a:schemeClr val="accent6">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2152768504"/>
                  </a:ext>
                </a:extLst>
              </a:tr>
              <a:tr h="251638">
                <a:tc>
                  <a:txBody>
                    <a:bodyPr/>
                    <a:lstStyle/>
                    <a:p>
                      <a:pPr marL="50800" marR="0">
                        <a:lnSpc>
                          <a:spcPct val="107000"/>
                        </a:lnSpc>
                        <a:spcBef>
                          <a:spcPts val="0"/>
                        </a:spcBef>
                        <a:spcAft>
                          <a:spcPts val="0"/>
                        </a:spcAft>
                      </a:pPr>
                      <a:r>
                        <a:rPr lang="en-US" sz="1100" spc="-10" dirty="0">
                          <a:solidFill>
                            <a:schemeClr val="accent6">
                              <a:lumMod val="50000"/>
                            </a:schemeClr>
                          </a:solidFill>
                          <a:effectLst/>
                        </a:rPr>
                        <a:t>Energ</a:t>
                      </a:r>
                      <a:r>
                        <a:rPr lang="en-US" sz="1100" dirty="0">
                          <a:solidFill>
                            <a:schemeClr val="accent6">
                              <a:lumMod val="50000"/>
                            </a:schemeClr>
                          </a:solidFill>
                          <a:effectLst/>
                        </a:rPr>
                        <a:t>y</a:t>
                      </a:r>
                      <a:r>
                        <a:rPr lang="en-US" sz="1100" spc="-20" dirty="0">
                          <a:solidFill>
                            <a:schemeClr val="accent6">
                              <a:lumMod val="50000"/>
                            </a:schemeClr>
                          </a:solidFill>
                          <a:effectLst/>
                        </a:rPr>
                        <a:t> </a:t>
                      </a:r>
                      <a:r>
                        <a:rPr lang="en-US" sz="1100" spc="-10" dirty="0">
                          <a:solidFill>
                            <a:schemeClr val="accent6">
                              <a:lumMod val="50000"/>
                            </a:schemeClr>
                          </a:solidFill>
                          <a:effectLst/>
                        </a:rPr>
                        <a:t>Spread</a:t>
                      </a:r>
                      <a:endParaRPr lang="en-US" sz="1100" dirty="0">
                        <a:solidFill>
                          <a:schemeClr val="accent6">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50800" marR="0">
                        <a:lnSpc>
                          <a:spcPct val="107000"/>
                        </a:lnSpc>
                        <a:spcBef>
                          <a:spcPts val="0"/>
                        </a:spcBef>
                        <a:spcAft>
                          <a:spcPts val="0"/>
                        </a:spcAft>
                      </a:pPr>
                      <a:r>
                        <a:rPr lang="en-US" sz="1100">
                          <a:solidFill>
                            <a:schemeClr val="accent6">
                              <a:lumMod val="50000"/>
                            </a:schemeClr>
                          </a:solidFill>
                          <a:effectLst/>
                        </a:rPr>
                        <a:t>1</a:t>
                      </a:r>
                      <a:endParaRPr lang="en-US" sz="1100">
                        <a:solidFill>
                          <a:schemeClr val="accent6">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50800" marR="0">
                        <a:lnSpc>
                          <a:spcPct val="107000"/>
                        </a:lnSpc>
                        <a:spcBef>
                          <a:spcPts val="0"/>
                        </a:spcBef>
                        <a:spcAft>
                          <a:spcPts val="0"/>
                        </a:spcAft>
                      </a:pPr>
                      <a:r>
                        <a:rPr lang="en-US" sz="1100" spc="-35">
                          <a:solidFill>
                            <a:schemeClr val="accent6">
                              <a:lumMod val="50000"/>
                            </a:schemeClr>
                          </a:solidFill>
                          <a:effectLst/>
                        </a:rPr>
                        <a:t>MeV</a:t>
                      </a:r>
                      <a:endParaRPr lang="en-US" sz="1100">
                        <a:solidFill>
                          <a:schemeClr val="accent6">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3493536105"/>
                  </a:ext>
                </a:extLst>
              </a:tr>
              <a:tr h="251638">
                <a:tc>
                  <a:txBody>
                    <a:bodyPr/>
                    <a:lstStyle/>
                    <a:p>
                      <a:pPr marL="50800" marR="0">
                        <a:lnSpc>
                          <a:spcPct val="107000"/>
                        </a:lnSpc>
                        <a:spcBef>
                          <a:spcPts val="0"/>
                        </a:spcBef>
                        <a:spcAft>
                          <a:spcPts val="0"/>
                        </a:spcAft>
                      </a:pPr>
                      <a:r>
                        <a:rPr lang="en-US" sz="1100" spc="-10">
                          <a:solidFill>
                            <a:schemeClr val="accent6">
                              <a:lumMod val="50000"/>
                            </a:schemeClr>
                          </a:solidFill>
                          <a:effectLst/>
                        </a:rPr>
                        <a:t>R</a:t>
                      </a:r>
                      <a:r>
                        <a:rPr lang="en-US" sz="1100">
                          <a:solidFill>
                            <a:schemeClr val="accent6">
                              <a:lumMod val="50000"/>
                            </a:schemeClr>
                          </a:solidFill>
                          <a:effectLst/>
                        </a:rPr>
                        <a:t>F</a:t>
                      </a:r>
                      <a:r>
                        <a:rPr lang="en-US" sz="1100" spc="-15">
                          <a:solidFill>
                            <a:schemeClr val="accent6">
                              <a:lumMod val="50000"/>
                            </a:schemeClr>
                          </a:solidFill>
                          <a:effectLst/>
                        </a:rPr>
                        <a:t> </a:t>
                      </a:r>
                      <a:r>
                        <a:rPr lang="en-US" sz="1100" spc="-10">
                          <a:solidFill>
                            <a:schemeClr val="accent6">
                              <a:lumMod val="50000"/>
                            </a:schemeClr>
                          </a:solidFill>
                          <a:effectLst/>
                        </a:rPr>
                        <a:t>Structure</a:t>
                      </a:r>
                      <a:endParaRPr lang="en-US" sz="1100">
                        <a:solidFill>
                          <a:schemeClr val="accent6">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50800" marR="0">
                        <a:lnSpc>
                          <a:spcPct val="107000"/>
                        </a:lnSpc>
                        <a:spcBef>
                          <a:spcPts val="0"/>
                        </a:spcBef>
                        <a:spcAft>
                          <a:spcPts val="0"/>
                        </a:spcAft>
                      </a:pPr>
                      <a:r>
                        <a:rPr lang="en-US" sz="1100" dirty="0">
                          <a:solidFill>
                            <a:schemeClr val="accent6">
                              <a:lumMod val="50000"/>
                            </a:schemeClr>
                          </a:solidFill>
                          <a:effectLst/>
                        </a:rPr>
                        <a:t>201.24</a:t>
                      </a:r>
                      <a:endParaRPr lang="en-US" sz="1100" dirty="0">
                        <a:solidFill>
                          <a:schemeClr val="accent6">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50800" marR="0">
                        <a:lnSpc>
                          <a:spcPct val="107000"/>
                        </a:lnSpc>
                        <a:spcBef>
                          <a:spcPts val="0"/>
                        </a:spcBef>
                        <a:spcAft>
                          <a:spcPts val="0"/>
                        </a:spcAft>
                      </a:pPr>
                      <a:r>
                        <a:rPr lang="en-US" sz="1100" spc="15">
                          <a:solidFill>
                            <a:schemeClr val="accent6">
                              <a:lumMod val="50000"/>
                            </a:schemeClr>
                          </a:solidFill>
                          <a:effectLst/>
                        </a:rPr>
                        <a:t>MHz</a:t>
                      </a:r>
                      <a:endParaRPr lang="en-US" sz="1100">
                        <a:solidFill>
                          <a:schemeClr val="accent6">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1605683852"/>
                  </a:ext>
                </a:extLst>
              </a:tr>
              <a:tr h="251638">
                <a:tc>
                  <a:txBody>
                    <a:bodyPr/>
                    <a:lstStyle/>
                    <a:p>
                      <a:pPr marL="50800" marR="0">
                        <a:lnSpc>
                          <a:spcPct val="107000"/>
                        </a:lnSpc>
                        <a:spcBef>
                          <a:spcPts val="0"/>
                        </a:spcBef>
                        <a:spcAft>
                          <a:spcPts val="0"/>
                        </a:spcAft>
                      </a:pPr>
                      <a:r>
                        <a:rPr lang="en-US" sz="1100" spc="-15">
                          <a:solidFill>
                            <a:schemeClr val="accent6">
                              <a:lumMod val="50000"/>
                            </a:schemeClr>
                          </a:solidFill>
                          <a:effectLst/>
                        </a:rPr>
                        <a:t>Bunc</a:t>
                      </a:r>
                      <a:r>
                        <a:rPr lang="en-US" sz="1100">
                          <a:solidFill>
                            <a:schemeClr val="accent6">
                              <a:lumMod val="50000"/>
                            </a:schemeClr>
                          </a:solidFill>
                          <a:effectLst/>
                        </a:rPr>
                        <a:t>h</a:t>
                      </a:r>
                      <a:r>
                        <a:rPr lang="en-US" sz="1100" spc="-25">
                          <a:solidFill>
                            <a:schemeClr val="accent6">
                              <a:lumMod val="50000"/>
                            </a:schemeClr>
                          </a:solidFill>
                          <a:effectLst/>
                        </a:rPr>
                        <a:t> </a:t>
                      </a:r>
                      <a:r>
                        <a:rPr lang="en-US" sz="1100" spc="-15">
                          <a:solidFill>
                            <a:schemeClr val="accent6">
                              <a:lumMod val="50000"/>
                            </a:schemeClr>
                          </a:solidFill>
                          <a:effectLst/>
                        </a:rPr>
                        <a:t>Length</a:t>
                      </a:r>
                      <a:endParaRPr lang="en-US" sz="1100">
                        <a:solidFill>
                          <a:schemeClr val="accent6">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50800" marR="0">
                        <a:lnSpc>
                          <a:spcPct val="107000"/>
                        </a:lnSpc>
                        <a:spcBef>
                          <a:spcPts val="0"/>
                        </a:spcBef>
                        <a:spcAft>
                          <a:spcPts val="0"/>
                        </a:spcAft>
                      </a:pPr>
                      <a:r>
                        <a:rPr lang="en-US" sz="1100" dirty="0">
                          <a:solidFill>
                            <a:schemeClr val="accent6">
                              <a:lumMod val="50000"/>
                            </a:schemeClr>
                          </a:solidFill>
                          <a:effectLst/>
                        </a:rPr>
                        <a:t>0.05</a:t>
                      </a:r>
                      <a:endParaRPr lang="en-US" sz="1100" dirty="0">
                        <a:solidFill>
                          <a:schemeClr val="accent6">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50800" marR="0">
                        <a:lnSpc>
                          <a:spcPct val="107000"/>
                        </a:lnSpc>
                        <a:spcBef>
                          <a:spcPts val="0"/>
                        </a:spcBef>
                        <a:spcAft>
                          <a:spcPts val="0"/>
                        </a:spcAft>
                      </a:pPr>
                      <a:r>
                        <a:rPr lang="en-US" sz="1100" spc="30">
                          <a:solidFill>
                            <a:schemeClr val="accent6">
                              <a:lumMod val="50000"/>
                            </a:schemeClr>
                          </a:solidFill>
                          <a:effectLst/>
                        </a:rPr>
                        <a:t>ns</a:t>
                      </a:r>
                      <a:endParaRPr lang="en-US" sz="1100">
                        <a:solidFill>
                          <a:schemeClr val="accent6">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3124335244"/>
                  </a:ext>
                </a:extLst>
              </a:tr>
              <a:tr h="251638">
                <a:tc>
                  <a:txBody>
                    <a:bodyPr/>
                    <a:lstStyle/>
                    <a:p>
                      <a:pPr marL="50800" marR="0">
                        <a:lnSpc>
                          <a:spcPct val="107000"/>
                        </a:lnSpc>
                        <a:spcBef>
                          <a:spcPts val="0"/>
                        </a:spcBef>
                        <a:spcAft>
                          <a:spcPts val="0"/>
                        </a:spcAft>
                      </a:pPr>
                      <a:r>
                        <a:rPr lang="en-US" sz="1100" spc="-10">
                          <a:solidFill>
                            <a:schemeClr val="accent6">
                              <a:lumMod val="50000"/>
                            </a:schemeClr>
                          </a:solidFill>
                          <a:effectLst/>
                        </a:rPr>
                        <a:t>Max Puls</a:t>
                      </a:r>
                      <a:r>
                        <a:rPr lang="en-US" sz="1100">
                          <a:solidFill>
                            <a:schemeClr val="accent6">
                              <a:lumMod val="50000"/>
                            </a:schemeClr>
                          </a:solidFill>
                          <a:effectLst/>
                        </a:rPr>
                        <a:t>e</a:t>
                      </a:r>
                      <a:r>
                        <a:rPr lang="en-US" sz="1100" spc="-20">
                          <a:solidFill>
                            <a:schemeClr val="accent6">
                              <a:lumMod val="50000"/>
                            </a:schemeClr>
                          </a:solidFill>
                          <a:effectLst/>
                        </a:rPr>
                        <a:t> </a:t>
                      </a:r>
                      <a:r>
                        <a:rPr lang="en-US" sz="1100" spc="-10">
                          <a:solidFill>
                            <a:schemeClr val="accent6">
                              <a:lumMod val="50000"/>
                            </a:schemeClr>
                          </a:solidFill>
                          <a:effectLst/>
                        </a:rPr>
                        <a:t>Length</a:t>
                      </a:r>
                      <a:endParaRPr lang="en-US" sz="1100">
                        <a:solidFill>
                          <a:schemeClr val="accent6">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50800" marR="0">
                        <a:lnSpc>
                          <a:spcPct val="107000"/>
                        </a:lnSpc>
                        <a:spcBef>
                          <a:spcPts val="0"/>
                        </a:spcBef>
                        <a:spcAft>
                          <a:spcPts val="0"/>
                        </a:spcAft>
                      </a:pPr>
                      <a:r>
                        <a:rPr lang="en-US" sz="1100" dirty="0">
                          <a:solidFill>
                            <a:schemeClr val="accent6">
                              <a:lumMod val="50000"/>
                            </a:schemeClr>
                          </a:solidFill>
                          <a:effectLst/>
                          <a:latin typeface="Calibri" panose="020F0502020204030204" pitchFamily="34" charset="0"/>
                          <a:ea typeface="Calibri" panose="020F0502020204030204" pitchFamily="34" charset="0"/>
                          <a:cs typeface="Times New Roman" panose="02020603050405020304" pitchFamily="18" charset="0"/>
                        </a:rPr>
                        <a:t>80</a:t>
                      </a:r>
                    </a:p>
                  </a:txBody>
                  <a:tcPr marL="0" marR="0" marT="0" marB="0"/>
                </a:tc>
                <a:tc>
                  <a:txBody>
                    <a:bodyPr/>
                    <a:lstStyle/>
                    <a:p>
                      <a:pPr marL="50800" marR="0">
                        <a:lnSpc>
                          <a:spcPct val="107000"/>
                        </a:lnSpc>
                        <a:spcBef>
                          <a:spcPts val="0"/>
                        </a:spcBef>
                        <a:spcAft>
                          <a:spcPts val="0"/>
                        </a:spcAft>
                      </a:pPr>
                      <a:r>
                        <a:rPr lang="en-US" sz="1100" spc="35">
                          <a:solidFill>
                            <a:schemeClr val="accent6">
                              <a:lumMod val="50000"/>
                            </a:schemeClr>
                          </a:solidFill>
                          <a:effectLst/>
                        </a:rPr>
                        <a:t>µs</a:t>
                      </a:r>
                      <a:endParaRPr lang="en-US" sz="1100">
                        <a:solidFill>
                          <a:schemeClr val="accent6">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3590050209"/>
                  </a:ext>
                </a:extLst>
              </a:tr>
              <a:tr h="244912">
                <a:tc>
                  <a:txBody>
                    <a:bodyPr/>
                    <a:lstStyle/>
                    <a:p>
                      <a:pPr marL="50800" marR="0">
                        <a:lnSpc>
                          <a:spcPct val="107000"/>
                        </a:lnSpc>
                        <a:spcBef>
                          <a:spcPts val="0"/>
                        </a:spcBef>
                        <a:spcAft>
                          <a:spcPts val="0"/>
                        </a:spcAft>
                      </a:pPr>
                      <a:r>
                        <a:rPr lang="en-US" sz="1100" spc="-10" dirty="0">
                          <a:solidFill>
                            <a:schemeClr val="accent6">
                              <a:lumMod val="50000"/>
                            </a:schemeClr>
                          </a:solidFill>
                          <a:effectLst/>
                        </a:rPr>
                        <a:t>Ma</a:t>
                      </a:r>
                      <a:r>
                        <a:rPr lang="en-US" sz="1100" dirty="0">
                          <a:solidFill>
                            <a:schemeClr val="accent6">
                              <a:lumMod val="50000"/>
                            </a:schemeClr>
                          </a:solidFill>
                          <a:effectLst/>
                        </a:rPr>
                        <a:t>x</a:t>
                      </a:r>
                      <a:r>
                        <a:rPr lang="en-US" sz="1100" spc="-15" dirty="0">
                          <a:solidFill>
                            <a:schemeClr val="accent6">
                              <a:lumMod val="50000"/>
                            </a:schemeClr>
                          </a:solidFill>
                          <a:effectLst/>
                        </a:rPr>
                        <a:t> </a:t>
                      </a:r>
                      <a:r>
                        <a:rPr lang="en-US" sz="1100" spc="-10" dirty="0">
                          <a:solidFill>
                            <a:schemeClr val="accent6">
                              <a:lumMod val="50000"/>
                            </a:schemeClr>
                          </a:solidFill>
                          <a:effectLst/>
                        </a:rPr>
                        <a:t>Particle</a:t>
                      </a:r>
                      <a:r>
                        <a:rPr lang="en-US" sz="1100" dirty="0">
                          <a:solidFill>
                            <a:schemeClr val="accent6">
                              <a:lumMod val="50000"/>
                            </a:schemeClr>
                          </a:solidFill>
                          <a:effectLst/>
                        </a:rPr>
                        <a:t>s</a:t>
                      </a:r>
                      <a:r>
                        <a:rPr lang="en-US" sz="1100" spc="-15" dirty="0">
                          <a:solidFill>
                            <a:schemeClr val="accent6">
                              <a:lumMod val="50000"/>
                            </a:schemeClr>
                          </a:solidFill>
                          <a:effectLst/>
                        </a:rPr>
                        <a:t> </a:t>
                      </a:r>
                      <a:r>
                        <a:rPr lang="en-US" sz="1100" spc="-10" dirty="0">
                          <a:solidFill>
                            <a:schemeClr val="accent6">
                              <a:lumMod val="50000"/>
                            </a:schemeClr>
                          </a:solidFill>
                          <a:effectLst/>
                        </a:rPr>
                        <a:t>Pe</a:t>
                      </a:r>
                      <a:r>
                        <a:rPr lang="en-US" sz="1100" dirty="0">
                          <a:solidFill>
                            <a:schemeClr val="accent6">
                              <a:lumMod val="50000"/>
                            </a:schemeClr>
                          </a:solidFill>
                          <a:effectLst/>
                        </a:rPr>
                        <a:t>r</a:t>
                      </a:r>
                      <a:r>
                        <a:rPr lang="en-US" sz="1100" spc="-15" dirty="0">
                          <a:solidFill>
                            <a:schemeClr val="accent6">
                              <a:lumMod val="50000"/>
                            </a:schemeClr>
                          </a:solidFill>
                          <a:effectLst/>
                        </a:rPr>
                        <a:t> </a:t>
                      </a:r>
                      <a:r>
                        <a:rPr lang="en-US" sz="1100" spc="-10" dirty="0">
                          <a:solidFill>
                            <a:schemeClr val="accent6">
                              <a:lumMod val="50000"/>
                            </a:schemeClr>
                          </a:solidFill>
                          <a:effectLst/>
                        </a:rPr>
                        <a:t>Bunch (28 mA)</a:t>
                      </a:r>
                      <a:endParaRPr lang="en-US" sz="1100" dirty="0">
                        <a:solidFill>
                          <a:schemeClr val="accent6">
                            <a:lumMod val="50000"/>
                          </a:schemeClr>
                        </a:solidFill>
                        <a:effectLst/>
                      </a:endParaRPr>
                    </a:p>
                  </a:txBody>
                  <a:tcPr marL="0" marR="0" marT="0" marB="0"/>
                </a:tc>
                <a:tc>
                  <a:txBody>
                    <a:bodyPr/>
                    <a:lstStyle/>
                    <a:p>
                      <a:pPr marL="54610" marR="0">
                        <a:lnSpc>
                          <a:spcPct val="107000"/>
                        </a:lnSpc>
                        <a:spcBef>
                          <a:spcPts val="0"/>
                        </a:spcBef>
                        <a:spcAft>
                          <a:spcPts val="0"/>
                        </a:spcAft>
                      </a:pPr>
                      <a:r>
                        <a:rPr lang="en-US" sz="1100" dirty="0">
                          <a:solidFill>
                            <a:schemeClr val="accent6">
                              <a:lumMod val="50000"/>
                            </a:schemeClr>
                          </a:solidFill>
                          <a:effectLst/>
                        </a:rPr>
                        <a:t>0.88x10</a:t>
                      </a:r>
                      <a:r>
                        <a:rPr lang="en-US" sz="1100" baseline="30000" dirty="0">
                          <a:solidFill>
                            <a:schemeClr val="accent6">
                              <a:lumMod val="50000"/>
                            </a:schemeClr>
                          </a:solidFill>
                          <a:effectLst/>
                        </a:rPr>
                        <a:t>9</a:t>
                      </a:r>
                      <a:endParaRPr lang="en-US" sz="1100" dirty="0">
                        <a:solidFill>
                          <a:schemeClr val="accent6">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100">
                          <a:solidFill>
                            <a:schemeClr val="accent6">
                              <a:lumMod val="50000"/>
                            </a:schemeClr>
                          </a:solidFill>
                          <a:effectLst/>
                        </a:rPr>
                        <a:t> </a:t>
                      </a:r>
                      <a:endParaRPr lang="en-US" sz="1100">
                        <a:solidFill>
                          <a:schemeClr val="accent6">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243323721"/>
                  </a:ext>
                </a:extLst>
              </a:tr>
              <a:tr h="251638">
                <a:tc>
                  <a:txBody>
                    <a:bodyPr/>
                    <a:lstStyle/>
                    <a:p>
                      <a:pPr marL="50800" marR="0">
                        <a:lnSpc>
                          <a:spcPct val="107000"/>
                        </a:lnSpc>
                        <a:spcBef>
                          <a:spcPts val="0"/>
                        </a:spcBef>
                        <a:spcAft>
                          <a:spcPts val="0"/>
                        </a:spcAft>
                      </a:pPr>
                      <a:r>
                        <a:rPr lang="en-US" sz="1100" spc="-10">
                          <a:solidFill>
                            <a:schemeClr val="accent6">
                              <a:lumMod val="50000"/>
                            </a:schemeClr>
                          </a:solidFill>
                          <a:effectLst/>
                        </a:rPr>
                        <a:t>Ma</a:t>
                      </a:r>
                      <a:r>
                        <a:rPr lang="en-US" sz="1100">
                          <a:solidFill>
                            <a:schemeClr val="accent6">
                              <a:lumMod val="50000"/>
                            </a:schemeClr>
                          </a:solidFill>
                          <a:effectLst/>
                        </a:rPr>
                        <a:t>x</a:t>
                      </a:r>
                      <a:r>
                        <a:rPr lang="en-US" sz="1100" spc="-15">
                          <a:solidFill>
                            <a:schemeClr val="accent6">
                              <a:lumMod val="50000"/>
                            </a:schemeClr>
                          </a:solidFill>
                          <a:effectLst/>
                        </a:rPr>
                        <a:t> </a:t>
                      </a:r>
                      <a:r>
                        <a:rPr lang="en-US" sz="1100" spc="-10">
                          <a:solidFill>
                            <a:schemeClr val="accent6">
                              <a:lumMod val="50000"/>
                            </a:schemeClr>
                          </a:solidFill>
                          <a:effectLst/>
                        </a:rPr>
                        <a:t>Particle</a:t>
                      </a:r>
                      <a:r>
                        <a:rPr lang="en-US" sz="1100">
                          <a:solidFill>
                            <a:schemeClr val="accent6">
                              <a:lumMod val="50000"/>
                            </a:schemeClr>
                          </a:solidFill>
                          <a:effectLst/>
                        </a:rPr>
                        <a:t>s</a:t>
                      </a:r>
                      <a:r>
                        <a:rPr lang="en-US" sz="1100" spc="-15">
                          <a:solidFill>
                            <a:schemeClr val="accent6">
                              <a:lumMod val="50000"/>
                            </a:schemeClr>
                          </a:solidFill>
                          <a:effectLst/>
                        </a:rPr>
                        <a:t> </a:t>
                      </a:r>
                      <a:r>
                        <a:rPr lang="en-US" sz="1100" spc="-10">
                          <a:solidFill>
                            <a:schemeClr val="accent6">
                              <a:lumMod val="50000"/>
                            </a:schemeClr>
                          </a:solidFill>
                          <a:effectLst/>
                        </a:rPr>
                        <a:t>Pe</a:t>
                      </a:r>
                      <a:r>
                        <a:rPr lang="en-US" sz="1100">
                          <a:solidFill>
                            <a:schemeClr val="accent6">
                              <a:lumMod val="50000"/>
                            </a:schemeClr>
                          </a:solidFill>
                          <a:effectLst/>
                        </a:rPr>
                        <a:t>r</a:t>
                      </a:r>
                      <a:r>
                        <a:rPr lang="en-US" sz="1100" spc="-15">
                          <a:solidFill>
                            <a:schemeClr val="accent6">
                              <a:lumMod val="50000"/>
                            </a:schemeClr>
                          </a:solidFill>
                          <a:effectLst/>
                        </a:rPr>
                        <a:t> </a:t>
                      </a:r>
                      <a:r>
                        <a:rPr lang="en-US" sz="1100" spc="-10">
                          <a:solidFill>
                            <a:schemeClr val="accent6">
                              <a:lumMod val="50000"/>
                            </a:schemeClr>
                          </a:solidFill>
                          <a:effectLst/>
                        </a:rPr>
                        <a:t>Pulse</a:t>
                      </a:r>
                      <a:endParaRPr lang="en-US" sz="1100">
                        <a:solidFill>
                          <a:schemeClr val="accent6">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54610" marR="0">
                        <a:lnSpc>
                          <a:spcPct val="107000"/>
                        </a:lnSpc>
                        <a:spcBef>
                          <a:spcPts val="0"/>
                        </a:spcBef>
                        <a:spcAft>
                          <a:spcPts val="0"/>
                        </a:spcAft>
                      </a:pPr>
                      <a:r>
                        <a:rPr lang="en-US" sz="1100" dirty="0">
                          <a:solidFill>
                            <a:schemeClr val="accent6">
                              <a:lumMod val="50000"/>
                            </a:schemeClr>
                          </a:solidFill>
                          <a:effectLst/>
                        </a:rPr>
                        <a:t>1.4x10</a:t>
                      </a:r>
                      <a:r>
                        <a:rPr lang="en-US" sz="1100" baseline="30000" dirty="0">
                          <a:solidFill>
                            <a:schemeClr val="accent6">
                              <a:lumMod val="50000"/>
                            </a:schemeClr>
                          </a:solidFill>
                          <a:effectLst/>
                        </a:rPr>
                        <a:t>13</a:t>
                      </a:r>
                      <a:endParaRPr lang="en-US" sz="1100" dirty="0">
                        <a:solidFill>
                          <a:schemeClr val="accent6">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50800" marR="0">
                        <a:lnSpc>
                          <a:spcPct val="107000"/>
                        </a:lnSpc>
                        <a:spcBef>
                          <a:spcPts val="0"/>
                        </a:spcBef>
                        <a:spcAft>
                          <a:spcPts val="0"/>
                        </a:spcAft>
                      </a:pPr>
                      <a:r>
                        <a:rPr lang="en-US" sz="1100">
                          <a:solidFill>
                            <a:schemeClr val="accent6">
                              <a:lumMod val="50000"/>
                            </a:schemeClr>
                          </a:solidFill>
                          <a:effectLst/>
                        </a:rPr>
                        <a:t> </a:t>
                      </a:r>
                      <a:endParaRPr lang="en-US" sz="1100">
                        <a:solidFill>
                          <a:schemeClr val="accent6">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679666321"/>
                  </a:ext>
                </a:extLst>
              </a:tr>
              <a:tr h="251638">
                <a:tc>
                  <a:txBody>
                    <a:bodyPr/>
                    <a:lstStyle/>
                    <a:p>
                      <a:pPr marL="50800" marR="0">
                        <a:lnSpc>
                          <a:spcPct val="107000"/>
                        </a:lnSpc>
                        <a:spcBef>
                          <a:spcPts val="0"/>
                        </a:spcBef>
                        <a:spcAft>
                          <a:spcPts val="0"/>
                        </a:spcAft>
                      </a:pPr>
                      <a:r>
                        <a:rPr lang="en-US" sz="1100" spc="-10">
                          <a:solidFill>
                            <a:schemeClr val="accent6">
                              <a:lumMod val="50000"/>
                            </a:schemeClr>
                          </a:solidFill>
                          <a:effectLst/>
                        </a:rPr>
                        <a:t>Pea</a:t>
                      </a:r>
                      <a:r>
                        <a:rPr lang="en-US" sz="1100">
                          <a:solidFill>
                            <a:schemeClr val="accent6">
                              <a:lumMod val="50000"/>
                            </a:schemeClr>
                          </a:solidFill>
                          <a:effectLst/>
                        </a:rPr>
                        <a:t>k</a:t>
                      </a:r>
                      <a:r>
                        <a:rPr lang="en-US" sz="1100" spc="-20">
                          <a:solidFill>
                            <a:schemeClr val="accent6">
                              <a:lumMod val="50000"/>
                            </a:schemeClr>
                          </a:solidFill>
                          <a:effectLst/>
                        </a:rPr>
                        <a:t> </a:t>
                      </a:r>
                      <a:r>
                        <a:rPr lang="en-US" sz="1100" spc="-10">
                          <a:solidFill>
                            <a:schemeClr val="accent6">
                              <a:lumMod val="50000"/>
                            </a:schemeClr>
                          </a:solidFill>
                          <a:effectLst/>
                        </a:rPr>
                        <a:t>Current</a:t>
                      </a:r>
                      <a:endParaRPr lang="en-US" sz="1100">
                        <a:solidFill>
                          <a:schemeClr val="accent6">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50800" marR="0">
                        <a:lnSpc>
                          <a:spcPct val="107000"/>
                        </a:lnSpc>
                        <a:spcBef>
                          <a:spcPts val="0"/>
                        </a:spcBef>
                        <a:spcAft>
                          <a:spcPts val="0"/>
                        </a:spcAft>
                      </a:pPr>
                      <a:r>
                        <a:rPr lang="en-US" sz="1100">
                          <a:solidFill>
                            <a:schemeClr val="accent6">
                              <a:lumMod val="50000"/>
                            </a:schemeClr>
                          </a:solidFill>
                          <a:effectLst/>
                        </a:rPr>
                        <a:t>28</a:t>
                      </a:r>
                      <a:endParaRPr lang="en-US" sz="1100">
                        <a:solidFill>
                          <a:schemeClr val="accent6">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50800" marR="0">
                        <a:lnSpc>
                          <a:spcPct val="107000"/>
                        </a:lnSpc>
                        <a:spcBef>
                          <a:spcPts val="0"/>
                        </a:spcBef>
                        <a:spcAft>
                          <a:spcPts val="0"/>
                        </a:spcAft>
                      </a:pPr>
                      <a:r>
                        <a:rPr lang="en-US" sz="1100" spc="-100">
                          <a:solidFill>
                            <a:schemeClr val="accent6">
                              <a:lumMod val="50000"/>
                            </a:schemeClr>
                          </a:solidFill>
                          <a:effectLst/>
                        </a:rPr>
                        <a:t>mA</a:t>
                      </a:r>
                      <a:endParaRPr lang="en-US" sz="1100">
                        <a:solidFill>
                          <a:schemeClr val="accent6">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2427336289"/>
                  </a:ext>
                </a:extLst>
              </a:tr>
              <a:tr h="251638">
                <a:tc>
                  <a:txBody>
                    <a:bodyPr/>
                    <a:lstStyle/>
                    <a:p>
                      <a:pPr marL="50800" marR="0">
                        <a:lnSpc>
                          <a:spcPct val="107000"/>
                        </a:lnSpc>
                        <a:spcBef>
                          <a:spcPts val="0"/>
                        </a:spcBef>
                        <a:spcAft>
                          <a:spcPts val="0"/>
                        </a:spcAft>
                      </a:pPr>
                      <a:r>
                        <a:rPr lang="en-US" sz="1100" spc="-10" dirty="0">
                          <a:solidFill>
                            <a:schemeClr val="accent6">
                              <a:lumMod val="50000"/>
                            </a:schemeClr>
                          </a:solidFill>
                          <a:effectLst/>
                        </a:rPr>
                        <a:t>Avg Current</a:t>
                      </a:r>
                      <a:endParaRPr lang="en-US" sz="1100" dirty="0">
                        <a:solidFill>
                          <a:schemeClr val="accent6">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50800" marR="0">
                        <a:lnSpc>
                          <a:spcPct val="107000"/>
                        </a:lnSpc>
                        <a:spcBef>
                          <a:spcPts val="0"/>
                        </a:spcBef>
                        <a:spcAft>
                          <a:spcPts val="0"/>
                        </a:spcAft>
                      </a:pPr>
                      <a:r>
                        <a:rPr lang="en-US" sz="1100" dirty="0">
                          <a:solidFill>
                            <a:schemeClr val="accent6">
                              <a:lumMod val="50000"/>
                            </a:schemeClr>
                          </a:solidFill>
                          <a:effectLst/>
                        </a:rPr>
                        <a:t>34</a:t>
                      </a:r>
                      <a:endParaRPr lang="en-US" sz="1100" dirty="0">
                        <a:solidFill>
                          <a:schemeClr val="accent6">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50800" marR="0">
                        <a:lnSpc>
                          <a:spcPct val="107000"/>
                        </a:lnSpc>
                        <a:spcBef>
                          <a:spcPts val="0"/>
                        </a:spcBef>
                        <a:spcAft>
                          <a:spcPts val="0"/>
                        </a:spcAft>
                      </a:pPr>
                      <a:r>
                        <a:rPr lang="en-US" sz="1100" spc="25">
                          <a:solidFill>
                            <a:schemeClr val="accent6">
                              <a:lumMod val="50000"/>
                            </a:schemeClr>
                          </a:solidFill>
                          <a:effectLst/>
                        </a:rPr>
                        <a:t>µA</a:t>
                      </a:r>
                      <a:endParaRPr lang="en-US" sz="1100">
                        <a:solidFill>
                          <a:schemeClr val="accent6">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357809088"/>
                  </a:ext>
                </a:extLst>
              </a:tr>
              <a:tr h="251638">
                <a:tc>
                  <a:txBody>
                    <a:bodyPr/>
                    <a:lstStyle/>
                    <a:p>
                      <a:pPr marL="50800" marR="0">
                        <a:lnSpc>
                          <a:spcPct val="107000"/>
                        </a:lnSpc>
                        <a:spcBef>
                          <a:spcPts val="0"/>
                        </a:spcBef>
                        <a:spcAft>
                          <a:spcPts val="0"/>
                        </a:spcAft>
                      </a:pPr>
                      <a:r>
                        <a:rPr lang="en-US" sz="1100" spc="-15" dirty="0">
                          <a:solidFill>
                            <a:schemeClr val="accent6">
                              <a:lumMod val="50000"/>
                            </a:schemeClr>
                          </a:solidFill>
                          <a:effectLst/>
                        </a:rPr>
                        <a:t>Ma</a:t>
                      </a:r>
                      <a:r>
                        <a:rPr lang="en-US" sz="1100" dirty="0">
                          <a:solidFill>
                            <a:schemeClr val="accent6">
                              <a:lumMod val="50000"/>
                            </a:schemeClr>
                          </a:solidFill>
                          <a:effectLst/>
                        </a:rPr>
                        <a:t>x</a:t>
                      </a:r>
                      <a:r>
                        <a:rPr lang="en-US" sz="1100" spc="-30" dirty="0">
                          <a:solidFill>
                            <a:schemeClr val="accent6">
                              <a:lumMod val="50000"/>
                            </a:schemeClr>
                          </a:solidFill>
                          <a:effectLst/>
                        </a:rPr>
                        <a:t> </a:t>
                      </a:r>
                      <a:r>
                        <a:rPr lang="en-US" sz="1100" spc="-15" dirty="0">
                          <a:solidFill>
                            <a:schemeClr val="accent6">
                              <a:lumMod val="50000"/>
                            </a:schemeClr>
                          </a:solidFill>
                          <a:effectLst/>
                        </a:rPr>
                        <a:t>Bea</a:t>
                      </a:r>
                      <a:r>
                        <a:rPr lang="en-US" sz="1100" dirty="0">
                          <a:solidFill>
                            <a:schemeClr val="accent6">
                              <a:lumMod val="50000"/>
                            </a:schemeClr>
                          </a:solidFill>
                          <a:effectLst/>
                        </a:rPr>
                        <a:t>m</a:t>
                      </a:r>
                      <a:r>
                        <a:rPr lang="en-US" sz="1100" spc="-30" dirty="0">
                          <a:solidFill>
                            <a:schemeClr val="accent6">
                              <a:lumMod val="50000"/>
                            </a:schemeClr>
                          </a:solidFill>
                          <a:effectLst/>
                        </a:rPr>
                        <a:t> </a:t>
                      </a:r>
                      <a:r>
                        <a:rPr lang="en-US" sz="1100" spc="-15" dirty="0">
                          <a:solidFill>
                            <a:schemeClr val="accent6">
                              <a:lumMod val="50000"/>
                            </a:schemeClr>
                          </a:solidFill>
                          <a:effectLst/>
                        </a:rPr>
                        <a:t>Power</a:t>
                      </a:r>
                      <a:endParaRPr lang="en-US" sz="1100" dirty="0">
                        <a:solidFill>
                          <a:schemeClr val="accent6">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50800" marR="0">
                        <a:lnSpc>
                          <a:spcPct val="107000"/>
                        </a:lnSpc>
                        <a:spcBef>
                          <a:spcPts val="0"/>
                        </a:spcBef>
                        <a:spcAft>
                          <a:spcPts val="0"/>
                        </a:spcAft>
                      </a:pPr>
                      <a:r>
                        <a:rPr lang="en-US" sz="1100" dirty="0">
                          <a:solidFill>
                            <a:schemeClr val="accent6">
                              <a:lumMod val="50000"/>
                            </a:schemeClr>
                          </a:solidFill>
                          <a:effectLst/>
                        </a:rPr>
                        <a:t>13.4</a:t>
                      </a:r>
                      <a:endParaRPr lang="en-US" sz="1100" dirty="0">
                        <a:solidFill>
                          <a:schemeClr val="accent6">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50800" marR="0">
                        <a:lnSpc>
                          <a:spcPct val="107000"/>
                        </a:lnSpc>
                        <a:spcBef>
                          <a:spcPts val="0"/>
                        </a:spcBef>
                        <a:spcAft>
                          <a:spcPts val="0"/>
                        </a:spcAft>
                      </a:pPr>
                      <a:r>
                        <a:rPr lang="en-US" sz="1100" spc="65">
                          <a:solidFill>
                            <a:schemeClr val="accent6">
                              <a:lumMod val="50000"/>
                            </a:schemeClr>
                          </a:solidFill>
                          <a:effectLst/>
                        </a:rPr>
                        <a:t>kW</a:t>
                      </a:r>
                      <a:endParaRPr lang="en-US" sz="1100">
                        <a:solidFill>
                          <a:schemeClr val="accent6">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4009777777"/>
                  </a:ext>
                </a:extLst>
              </a:tr>
              <a:tr h="251638">
                <a:tc>
                  <a:txBody>
                    <a:bodyPr/>
                    <a:lstStyle/>
                    <a:p>
                      <a:pPr marL="50800" marR="0">
                        <a:lnSpc>
                          <a:spcPct val="107000"/>
                        </a:lnSpc>
                        <a:spcBef>
                          <a:spcPts val="0"/>
                        </a:spcBef>
                        <a:spcAft>
                          <a:spcPts val="0"/>
                        </a:spcAft>
                      </a:pPr>
                      <a:r>
                        <a:rPr lang="en-US" sz="1100" spc="-15" dirty="0">
                          <a:solidFill>
                            <a:schemeClr val="accent6">
                              <a:lumMod val="50000"/>
                            </a:schemeClr>
                          </a:solidFill>
                          <a:effectLst/>
                        </a:rPr>
                        <a:t>Bea</a:t>
                      </a:r>
                      <a:r>
                        <a:rPr lang="en-US" sz="1100" dirty="0">
                          <a:solidFill>
                            <a:schemeClr val="accent6">
                              <a:lumMod val="50000"/>
                            </a:schemeClr>
                          </a:solidFill>
                          <a:effectLst/>
                        </a:rPr>
                        <a:t>m</a:t>
                      </a:r>
                      <a:r>
                        <a:rPr lang="en-US" sz="1100" spc="-30" dirty="0">
                          <a:solidFill>
                            <a:schemeClr val="accent6">
                              <a:lumMod val="50000"/>
                            </a:schemeClr>
                          </a:solidFill>
                          <a:effectLst/>
                        </a:rPr>
                        <a:t> </a:t>
                      </a:r>
                      <a:r>
                        <a:rPr lang="en-US" sz="1100" spc="-15" dirty="0">
                          <a:solidFill>
                            <a:schemeClr val="accent6">
                              <a:lumMod val="50000"/>
                            </a:schemeClr>
                          </a:solidFill>
                          <a:effectLst/>
                        </a:rPr>
                        <a:t>Emittanc</a:t>
                      </a:r>
                      <a:r>
                        <a:rPr lang="en-US" sz="1100" dirty="0">
                          <a:solidFill>
                            <a:schemeClr val="accent6">
                              <a:lumMod val="50000"/>
                            </a:schemeClr>
                          </a:solidFill>
                          <a:effectLst/>
                        </a:rPr>
                        <a:t>e</a:t>
                      </a:r>
                      <a:r>
                        <a:rPr lang="en-US" sz="1100" spc="-30" dirty="0">
                          <a:solidFill>
                            <a:schemeClr val="accent6">
                              <a:lumMod val="50000"/>
                            </a:schemeClr>
                          </a:solidFill>
                          <a:effectLst/>
                        </a:rPr>
                        <a:t> </a:t>
                      </a:r>
                      <a:r>
                        <a:rPr lang="en-US" sz="1100" spc="-15" dirty="0">
                          <a:solidFill>
                            <a:schemeClr val="accent6">
                              <a:lumMod val="50000"/>
                            </a:schemeClr>
                          </a:solidFill>
                          <a:effectLst/>
                        </a:rPr>
                        <a:t>(99%)</a:t>
                      </a:r>
                      <a:endParaRPr lang="en-US" sz="1100" dirty="0">
                        <a:solidFill>
                          <a:schemeClr val="accent6">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50800" marR="0">
                        <a:lnSpc>
                          <a:spcPct val="107000"/>
                        </a:lnSpc>
                        <a:spcBef>
                          <a:spcPts val="0"/>
                        </a:spcBef>
                        <a:spcAft>
                          <a:spcPts val="0"/>
                        </a:spcAft>
                      </a:pPr>
                      <a:r>
                        <a:rPr lang="en-US" sz="1100" b="0" dirty="0">
                          <a:solidFill>
                            <a:schemeClr val="accent6">
                              <a:lumMod val="50000"/>
                            </a:schemeClr>
                          </a:solidFill>
                          <a:effectLst/>
                        </a:rPr>
                        <a:t>8</a:t>
                      </a:r>
                      <a:endParaRPr lang="en-US" sz="1100" b="0" dirty="0">
                        <a:solidFill>
                          <a:schemeClr val="accent6">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50800" marR="0">
                        <a:lnSpc>
                          <a:spcPct val="107000"/>
                        </a:lnSpc>
                        <a:spcBef>
                          <a:spcPts val="0"/>
                        </a:spcBef>
                        <a:spcAft>
                          <a:spcPts val="0"/>
                        </a:spcAft>
                      </a:pPr>
                      <a:r>
                        <a:rPr lang="en-US" sz="1100" spc="-30" dirty="0">
                          <a:solidFill>
                            <a:schemeClr val="accent6">
                              <a:lumMod val="50000"/>
                            </a:schemeClr>
                          </a:solidFill>
                          <a:effectLst/>
                        </a:rPr>
                        <a:t>mm</a:t>
                      </a:r>
                      <a:r>
                        <a:rPr lang="en-US" sz="1100" spc="-10" dirty="0">
                          <a:solidFill>
                            <a:schemeClr val="accent6">
                              <a:lumMod val="50000"/>
                            </a:schemeClr>
                          </a:solidFill>
                          <a:effectLst/>
                        </a:rPr>
                        <a:t>-</a:t>
                      </a:r>
                      <a:r>
                        <a:rPr lang="en-US" sz="1100" spc="-25" dirty="0" err="1">
                          <a:solidFill>
                            <a:schemeClr val="accent6">
                              <a:lumMod val="50000"/>
                            </a:schemeClr>
                          </a:solidFill>
                          <a:effectLst/>
                        </a:rPr>
                        <a:t>mrad</a:t>
                      </a:r>
                      <a:endParaRPr lang="en-US" sz="1100" dirty="0">
                        <a:solidFill>
                          <a:schemeClr val="accent6">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2326403299"/>
                  </a:ext>
                </a:extLst>
              </a:tr>
            </a:tbl>
          </a:graphicData>
        </a:graphic>
      </p:graphicFrame>
      <p:sp>
        <p:nvSpPr>
          <p:cNvPr id="11" name="Text Placeholder 1">
            <a:extLst>
              <a:ext uri="{FF2B5EF4-FFF2-40B4-BE49-F238E27FC236}">
                <a16:creationId xmlns:a16="http://schemas.microsoft.com/office/drawing/2014/main" id="{8AFFADC8-7F75-4206-8E0D-99264B2AE545}"/>
              </a:ext>
            </a:extLst>
          </p:cNvPr>
          <p:cNvSpPr txBox="1">
            <a:spLocks/>
          </p:cNvSpPr>
          <p:nvPr/>
        </p:nvSpPr>
        <p:spPr>
          <a:xfrm>
            <a:off x="2273822" y="1405001"/>
            <a:ext cx="4029068" cy="427877"/>
          </a:xfrm>
          <a:prstGeom prst="rect">
            <a:avLst/>
          </a:prstGeom>
        </p:spPr>
        <p:txBody>
          <a:bodyPr lIns="0" tIns="0" rIns="0" bIns="0"/>
          <a:lstStyle>
            <a:lvl1pPr marL="0" indent="0" algn="l" defTabSz="457200" rtl="0" eaLnBrk="1" fontAlgn="base" hangingPunct="1">
              <a:spcBef>
                <a:spcPct val="20000"/>
              </a:spcBef>
              <a:spcAft>
                <a:spcPct val="0"/>
              </a:spcAft>
              <a:buFont typeface="Arial" charset="0"/>
              <a:buNone/>
              <a:defRPr sz="1600" b="1" i="0" kern="1200">
                <a:solidFill>
                  <a:srgbClr val="004C97"/>
                </a:solidFill>
                <a:latin typeface="Helvetica"/>
                <a:ea typeface="Geneva" charset="0"/>
                <a:cs typeface="ＭＳ Ｐゴシック" charset="0"/>
              </a:defRPr>
            </a:lvl1pPr>
            <a:lvl2pPr marL="457200" indent="0" algn="l" defTabSz="457200" rtl="0" eaLnBrk="1" fontAlgn="base" hangingPunct="1">
              <a:spcBef>
                <a:spcPct val="20000"/>
              </a:spcBef>
              <a:spcAft>
                <a:spcPct val="0"/>
              </a:spcAft>
              <a:buFont typeface="Arial" charset="0"/>
              <a:buNone/>
              <a:defRPr sz="1200" kern="1200">
                <a:solidFill>
                  <a:srgbClr val="7F7F7F"/>
                </a:solidFill>
                <a:latin typeface="Helvetica"/>
                <a:ea typeface="ＭＳ Ｐゴシック" charset="0"/>
                <a:cs typeface="ＭＳ Ｐゴシック" charset="0"/>
              </a:defRPr>
            </a:lvl2pPr>
            <a:lvl3pPr marL="914400" indent="0" algn="l" defTabSz="457200" rtl="0" eaLnBrk="1" fontAlgn="base" hangingPunct="1">
              <a:spcBef>
                <a:spcPct val="20000"/>
              </a:spcBef>
              <a:spcAft>
                <a:spcPct val="0"/>
              </a:spcAft>
              <a:buFont typeface="Arial" charset="0"/>
              <a:buNone/>
              <a:defRPr sz="1000" kern="1200">
                <a:solidFill>
                  <a:srgbClr val="7F7F7F"/>
                </a:solidFill>
                <a:latin typeface="Helvetica"/>
                <a:ea typeface="ＭＳ Ｐゴシック" charset="0"/>
                <a:cs typeface="ＭＳ Ｐゴシック" charset="0"/>
              </a:defRPr>
            </a:lvl3pPr>
            <a:lvl4pPr marL="1371600" indent="0" algn="l" defTabSz="457200" rtl="0" eaLnBrk="1" fontAlgn="base" hangingPunct="1">
              <a:spcBef>
                <a:spcPct val="20000"/>
              </a:spcBef>
              <a:spcAft>
                <a:spcPct val="0"/>
              </a:spcAft>
              <a:buFont typeface="Arial" charset="0"/>
              <a:buNone/>
              <a:defRPr sz="900" kern="1200">
                <a:solidFill>
                  <a:srgbClr val="7F7F7F"/>
                </a:solidFill>
                <a:latin typeface="Helvetica"/>
                <a:ea typeface="ＭＳ Ｐゴシック" charset="0"/>
                <a:cs typeface="ＭＳ Ｐゴシック" charset="0"/>
              </a:defRPr>
            </a:lvl4pPr>
            <a:lvl5pPr marL="1828800" indent="0" algn="l" defTabSz="457200" rtl="0" eaLnBrk="1" fontAlgn="base" hangingPunct="1">
              <a:spcBef>
                <a:spcPct val="20000"/>
              </a:spcBef>
              <a:spcAft>
                <a:spcPct val="0"/>
              </a:spcAft>
              <a:buFont typeface="Arial" charset="0"/>
              <a:buNone/>
              <a:defRPr sz="900" kern="1200">
                <a:solidFill>
                  <a:srgbClr val="7F7F7F"/>
                </a:solidFill>
                <a:latin typeface="Helvetica"/>
                <a:ea typeface="ＭＳ Ｐゴシック" charset="0"/>
                <a:cs typeface="ＭＳ Ｐゴシック" charset="0"/>
              </a:defRPr>
            </a:lvl5pPr>
            <a:lvl6pPr marL="2286000" indent="0" algn="l" defTabSz="457200" rtl="0" eaLnBrk="1" latinLnBrk="0" hangingPunct="1">
              <a:spcBef>
                <a:spcPct val="20000"/>
              </a:spcBef>
              <a:buFont typeface="Arial"/>
              <a:buNone/>
              <a:defRPr sz="900"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900"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900"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900" kern="1200">
                <a:solidFill>
                  <a:schemeClr val="tx1"/>
                </a:solidFill>
                <a:latin typeface="+mn-lt"/>
                <a:ea typeface="+mn-ea"/>
                <a:cs typeface="+mn-cs"/>
              </a:defRPr>
            </a:lvl9pPr>
          </a:lstStyle>
          <a:p>
            <a:r>
              <a:rPr lang="en-US" dirty="0"/>
              <a:t>Full </a:t>
            </a:r>
            <a:r>
              <a:rPr lang="en-US" dirty="0" err="1"/>
              <a:t>Linac</a:t>
            </a:r>
            <a:r>
              <a:rPr lang="en-US" dirty="0"/>
              <a:t> Beam Capability</a:t>
            </a:r>
          </a:p>
        </p:txBody>
      </p:sp>
      <p:pic>
        <p:nvPicPr>
          <p:cNvPr id="13" name="Picture 12">
            <a:extLst>
              <a:ext uri="{FF2B5EF4-FFF2-40B4-BE49-F238E27FC236}">
                <a16:creationId xmlns:a16="http://schemas.microsoft.com/office/drawing/2014/main" id="{46F734C8-F8CC-405E-A489-86F30B01009C}"/>
              </a:ext>
            </a:extLst>
          </p:cNvPr>
          <p:cNvPicPr>
            <a:picLocks noChangeAspect="1"/>
          </p:cNvPicPr>
          <p:nvPr/>
        </p:nvPicPr>
        <p:blipFill>
          <a:blip r:embed="rId2"/>
          <a:stretch>
            <a:fillRect/>
          </a:stretch>
        </p:blipFill>
        <p:spPr>
          <a:xfrm>
            <a:off x="6014136" y="1956762"/>
            <a:ext cx="3929986" cy="1160868"/>
          </a:xfrm>
          <a:prstGeom prst="rect">
            <a:avLst/>
          </a:prstGeom>
        </p:spPr>
      </p:pic>
      <p:sp>
        <p:nvSpPr>
          <p:cNvPr id="14" name="Text Placeholder 1">
            <a:extLst>
              <a:ext uri="{FF2B5EF4-FFF2-40B4-BE49-F238E27FC236}">
                <a16:creationId xmlns:a16="http://schemas.microsoft.com/office/drawing/2014/main" id="{45996989-DEFF-4CE1-896E-0ABE8C54219A}"/>
              </a:ext>
            </a:extLst>
          </p:cNvPr>
          <p:cNvSpPr txBox="1">
            <a:spLocks/>
          </p:cNvSpPr>
          <p:nvPr/>
        </p:nvSpPr>
        <p:spPr>
          <a:xfrm>
            <a:off x="6096000" y="3459175"/>
            <a:ext cx="3781888" cy="839186"/>
          </a:xfrm>
          <a:prstGeom prst="rect">
            <a:avLst/>
          </a:prstGeom>
        </p:spPr>
        <p:txBody>
          <a:bodyPr lIns="0" tIns="0" rIns="0" bIns="0"/>
          <a:lstStyle>
            <a:lvl1pPr marL="0" indent="0" algn="l" defTabSz="457200" rtl="0" eaLnBrk="1" fontAlgn="base" hangingPunct="1">
              <a:spcBef>
                <a:spcPct val="20000"/>
              </a:spcBef>
              <a:spcAft>
                <a:spcPct val="0"/>
              </a:spcAft>
              <a:buFont typeface="Arial" charset="0"/>
              <a:buNone/>
              <a:defRPr sz="1600" b="1" i="0" kern="1200">
                <a:solidFill>
                  <a:srgbClr val="004C97"/>
                </a:solidFill>
                <a:latin typeface="Helvetica"/>
                <a:ea typeface="Geneva" charset="0"/>
                <a:cs typeface="ＭＳ Ｐゴシック" charset="0"/>
              </a:defRPr>
            </a:lvl1pPr>
            <a:lvl2pPr marL="457200" indent="0" algn="l" defTabSz="457200" rtl="0" eaLnBrk="1" fontAlgn="base" hangingPunct="1">
              <a:spcBef>
                <a:spcPct val="20000"/>
              </a:spcBef>
              <a:spcAft>
                <a:spcPct val="0"/>
              </a:spcAft>
              <a:buFont typeface="Arial" charset="0"/>
              <a:buNone/>
              <a:defRPr sz="1200" kern="1200">
                <a:solidFill>
                  <a:srgbClr val="7F7F7F"/>
                </a:solidFill>
                <a:latin typeface="Helvetica"/>
                <a:ea typeface="ＭＳ Ｐゴシック" charset="0"/>
                <a:cs typeface="ＭＳ Ｐゴシック" charset="0"/>
              </a:defRPr>
            </a:lvl2pPr>
            <a:lvl3pPr marL="914400" indent="0" algn="l" defTabSz="457200" rtl="0" eaLnBrk="1" fontAlgn="base" hangingPunct="1">
              <a:spcBef>
                <a:spcPct val="20000"/>
              </a:spcBef>
              <a:spcAft>
                <a:spcPct val="0"/>
              </a:spcAft>
              <a:buFont typeface="Arial" charset="0"/>
              <a:buNone/>
              <a:defRPr sz="1000" kern="1200">
                <a:solidFill>
                  <a:srgbClr val="7F7F7F"/>
                </a:solidFill>
                <a:latin typeface="Helvetica"/>
                <a:ea typeface="ＭＳ Ｐゴシック" charset="0"/>
                <a:cs typeface="ＭＳ Ｐゴシック" charset="0"/>
              </a:defRPr>
            </a:lvl3pPr>
            <a:lvl4pPr marL="1371600" indent="0" algn="l" defTabSz="457200" rtl="0" eaLnBrk="1" fontAlgn="base" hangingPunct="1">
              <a:spcBef>
                <a:spcPct val="20000"/>
              </a:spcBef>
              <a:spcAft>
                <a:spcPct val="0"/>
              </a:spcAft>
              <a:buFont typeface="Arial" charset="0"/>
              <a:buNone/>
              <a:defRPr sz="900" kern="1200">
                <a:solidFill>
                  <a:srgbClr val="7F7F7F"/>
                </a:solidFill>
                <a:latin typeface="Helvetica"/>
                <a:ea typeface="ＭＳ Ｐゴシック" charset="0"/>
                <a:cs typeface="ＭＳ Ｐゴシック" charset="0"/>
              </a:defRPr>
            </a:lvl4pPr>
            <a:lvl5pPr marL="1828800" indent="0" algn="l" defTabSz="457200" rtl="0" eaLnBrk="1" fontAlgn="base" hangingPunct="1">
              <a:spcBef>
                <a:spcPct val="20000"/>
              </a:spcBef>
              <a:spcAft>
                <a:spcPct val="0"/>
              </a:spcAft>
              <a:buFont typeface="Arial" charset="0"/>
              <a:buNone/>
              <a:defRPr sz="900" kern="1200">
                <a:solidFill>
                  <a:srgbClr val="7F7F7F"/>
                </a:solidFill>
                <a:latin typeface="Helvetica"/>
                <a:ea typeface="ＭＳ Ｐゴシック" charset="0"/>
                <a:cs typeface="ＭＳ Ｐゴシック" charset="0"/>
              </a:defRPr>
            </a:lvl5pPr>
            <a:lvl6pPr marL="2286000" indent="0" algn="l" defTabSz="457200" rtl="0" eaLnBrk="1" latinLnBrk="0" hangingPunct="1">
              <a:spcBef>
                <a:spcPct val="20000"/>
              </a:spcBef>
              <a:buFont typeface="Arial"/>
              <a:buNone/>
              <a:defRPr sz="900"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900"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900"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900" kern="1200">
                <a:solidFill>
                  <a:schemeClr val="tx1"/>
                </a:solidFill>
                <a:latin typeface="+mn-lt"/>
                <a:ea typeface="+mn-ea"/>
                <a:cs typeface="+mn-cs"/>
              </a:defRPr>
            </a:lvl9pPr>
          </a:lstStyle>
          <a:p>
            <a:r>
              <a:rPr lang="en-US" dirty="0"/>
              <a:t>Local shielding will be implemented for muon production target and a local beam absorber</a:t>
            </a:r>
          </a:p>
        </p:txBody>
      </p:sp>
      <p:sp>
        <p:nvSpPr>
          <p:cNvPr id="15" name="Oval 14">
            <a:extLst>
              <a:ext uri="{FF2B5EF4-FFF2-40B4-BE49-F238E27FC236}">
                <a16:creationId xmlns:a16="http://schemas.microsoft.com/office/drawing/2014/main" id="{C4582BBD-8875-46E6-A299-9A172B15650B}"/>
              </a:ext>
            </a:extLst>
          </p:cNvPr>
          <p:cNvSpPr/>
          <p:nvPr/>
        </p:nvSpPr>
        <p:spPr>
          <a:xfrm>
            <a:off x="6096000" y="2725445"/>
            <a:ext cx="3848122" cy="441170"/>
          </a:xfrm>
          <a:prstGeom prst="ellipse">
            <a:avLst/>
          </a:prstGeom>
          <a:noFill/>
          <a:ln w="19050">
            <a:solidFill>
              <a:srgbClr val="004C97"/>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0288C998-6316-494A-9AD8-DD110FA77F96}"/>
              </a:ext>
            </a:extLst>
          </p:cNvPr>
          <p:cNvSpPr txBox="1"/>
          <p:nvPr/>
        </p:nvSpPr>
        <p:spPr>
          <a:xfrm>
            <a:off x="6575394" y="4403325"/>
            <a:ext cx="3864007" cy="830997"/>
          </a:xfrm>
          <a:prstGeom prst="rect">
            <a:avLst/>
          </a:prstGeom>
          <a:noFill/>
        </p:spPr>
        <p:txBody>
          <a:bodyPr wrap="square" rtlCol="0">
            <a:spAutoFit/>
          </a:bodyPr>
          <a:lstStyle/>
          <a:p>
            <a:r>
              <a:rPr lang="en-US" dirty="0"/>
              <a:t>Note: 6.56</a:t>
            </a:r>
            <a:r>
              <a:rPr lang="en-US" sz="1600" dirty="0"/>
              <a:t>x</a:t>
            </a:r>
            <a:r>
              <a:rPr lang="en-US" dirty="0"/>
              <a:t>10</a:t>
            </a:r>
            <a:r>
              <a:rPr lang="en-US" baseline="30000" dirty="0"/>
              <a:t>12</a:t>
            </a:r>
            <a:r>
              <a:rPr lang="en-US" dirty="0"/>
              <a:t> p/40</a:t>
            </a:r>
            <a:r>
              <a:rPr lang="en-US" dirty="0">
                <a:sym typeface="Symbol" panose="05050102010706020507" pitchFamily="18" charset="2"/>
              </a:rPr>
              <a:t> sec</a:t>
            </a:r>
            <a:r>
              <a:rPr lang="en-US" dirty="0"/>
              <a:t> or 1.64</a:t>
            </a:r>
            <a:r>
              <a:rPr lang="en-US" sz="1600" dirty="0"/>
              <a:t>x</a:t>
            </a:r>
            <a:r>
              <a:rPr lang="en-US" dirty="0"/>
              <a:t>10</a:t>
            </a:r>
            <a:r>
              <a:rPr lang="en-US" baseline="30000" dirty="0"/>
              <a:t>11</a:t>
            </a:r>
            <a:r>
              <a:rPr lang="en-US" dirty="0"/>
              <a:t> p/</a:t>
            </a:r>
            <a:r>
              <a:rPr lang="en-US" dirty="0">
                <a:sym typeface="Symbol" panose="05050102010706020507" pitchFamily="18" charset="2"/>
              </a:rPr>
              <a:t>sec</a:t>
            </a:r>
            <a:endParaRPr lang="en-US" dirty="0"/>
          </a:p>
        </p:txBody>
      </p:sp>
    </p:spTree>
    <p:extLst>
      <p:ext uri="{BB962C8B-B14F-4D97-AF65-F5344CB8AC3E}">
        <p14:creationId xmlns:p14="http://schemas.microsoft.com/office/powerpoint/2010/main" val="7339934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C0DF2E3-B92D-43E9-8B70-90E440B5A241}"/>
              </a:ext>
            </a:extLst>
          </p:cNvPr>
          <p:cNvSpPr>
            <a:spLocks noGrp="1"/>
          </p:cNvSpPr>
          <p:nvPr>
            <p:ph idx="1"/>
          </p:nvPr>
        </p:nvSpPr>
        <p:spPr/>
        <p:txBody>
          <a:bodyPr/>
          <a:lstStyle/>
          <a:p>
            <a:r>
              <a:rPr lang="en-US" dirty="0"/>
              <a:t>BACKUP Slides</a:t>
            </a:r>
          </a:p>
        </p:txBody>
      </p:sp>
      <p:sp>
        <p:nvSpPr>
          <p:cNvPr id="3" name="Title 2">
            <a:extLst>
              <a:ext uri="{FF2B5EF4-FFF2-40B4-BE49-F238E27FC236}">
                <a16:creationId xmlns:a16="http://schemas.microsoft.com/office/drawing/2014/main" id="{8A31A51D-1A2F-4963-A90F-B75B1E7F0ADB}"/>
              </a:ext>
            </a:extLst>
          </p:cNvPr>
          <p:cNvSpPr>
            <a:spLocks noGrp="1"/>
          </p:cNvSpPr>
          <p:nvPr>
            <p:ph type="title"/>
          </p:nvPr>
        </p:nvSpPr>
        <p:spPr/>
        <p:txBody>
          <a:bodyPr/>
          <a:lstStyle/>
          <a:p>
            <a:endParaRPr lang="en-US"/>
          </a:p>
        </p:txBody>
      </p:sp>
      <p:sp>
        <p:nvSpPr>
          <p:cNvPr id="4" name="Date Placeholder 3">
            <a:extLst>
              <a:ext uri="{FF2B5EF4-FFF2-40B4-BE49-F238E27FC236}">
                <a16:creationId xmlns:a16="http://schemas.microsoft.com/office/drawing/2014/main" id="{E4F5CEEE-1BD5-4C59-B606-173F06563DE6}"/>
              </a:ext>
            </a:extLst>
          </p:cNvPr>
          <p:cNvSpPr>
            <a:spLocks noGrp="1"/>
          </p:cNvSpPr>
          <p:nvPr>
            <p:ph type="dt" sz="half" idx="10"/>
          </p:nvPr>
        </p:nvSpPr>
        <p:spPr/>
        <p:txBody>
          <a:bodyPr/>
          <a:lstStyle/>
          <a:p>
            <a:pPr>
              <a:defRPr/>
            </a:pPr>
            <a:fld id="{68548908-A368-004D-A632-294C0E31F449}" type="datetime1">
              <a:rPr lang="en-US" smtClean="0"/>
              <a:t>8/22/2021</a:t>
            </a:fld>
            <a:endParaRPr lang="en-US" dirty="0"/>
          </a:p>
        </p:txBody>
      </p:sp>
      <p:sp>
        <p:nvSpPr>
          <p:cNvPr id="5" name="Footer Placeholder 4">
            <a:extLst>
              <a:ext uri="{FF2B5EF4-FFF2-40B4-BE49-F238E27FC236}">
                <a16:creationId xmlns:a16="http://schemas.microsoft.com/office/drawing/2014/main" id="{42671397-C594-44B2-8BB6-906F0B22556F}"/>
              </a:ext>
            </a:extLst>
          </p:cNvPr>
          <p:cNvSpPr>
            <a:spLocks noGrp="1"/>
          </p:cNvSpPr>
          <p:nvPr>
            <p:ph type="ftr" sz="quarter" idx="11"/>
          </p:nvPr>
        </p:nvSpPr>
        <p:spPr/>
        <p:txBody>
          <a:bodyPr/>
          <a:lstStyle/>
          <a:p>
            <a:pPr>
              <a:defRPr/>
            </a:pPr>
            <a:r>
              <a:rPr lang="en-US"/>
              <a:t>Fermilab | High-intensity low energy mu- source</a:t>
            </a:r>
            <a:endParaRPr lang="en-US" b="1" dirty="0"/>
          </a:p>
        </p:txBody>
      </p:sp>
      <p:sp>
        <p:nvSpPr>
          <p:cNvPr id="6" name="Slide Number Placeholder 5">
            <a:extLst>
              <a:ext uri="{FF2B5EF4-FFF2-40B4-BE49-F238E27FC236}">
                <a16:creationId xmlns:a16="http://schemas.microsoft.com/office/drawing/2014/main" id="{1566DC62-C488-41DA-8C98-BC5126ED8A5A}"/>
              </a:ext>
            </a:extLst>
          </p:cNvPr>
          <p:cNvSpPr>
            <a:spLocks noGrp="1"/>
          </p:cNvSpPr>
          <p:nvPr>
            <p:ph type="sldNum" sz="quarter" idx="12"/>
          </p:nvPr>
        </p:nvSpPr>
        <p:spPr/>
        <p:txBody>
          <a:bodyPr/>
          <a:lstStyle/>
          <a:p>
            <a:pPr>
              <a:defRPr/>
            </a:pPr>
            <a:fld id="{148C009B-CB69-E04A-B9B3-34B26D69E9CF}" type="slidenum">
              <a:rPr lang="en-US" smtClean="0"/>
              <a:pPr>
                <a:defRPr/>
              </a:pPr>
              <a:t>23</a:t>
            </a:fld>
            <a:endParaRPr lang="en-US" dirty="0"/>
          </a:p>
        </p:txBody>
      </p:sp>
    </p:spTree>
    <p:extLst>
      <p:ext uri="{BB962C8B-B14F-4D97-AF65-F5344CB8AC3E}">
        <p14:creationId xmlns:p14="http://schemas.microsoft.com/office/powerpoint/2010/main" val="16035071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a:extLst>
              <a:ext uri="{FF2B5EF4-FFF2-40B4-BE49-F238E27FC236}">
                <a16:creationId xmlns:a16="http://schemas.microsoft.com/office/drawing/2014/main" id="{42601A98-6B64-4089-8511-6B1B56480FF8}"/>
              </a:ext>
            </a:extLst>
          </p:cNvPr>
          <p:cNvGraphicFramePr>
            <a:graphicFrameLocks noGrp="1"/>
          </p:cNvGraphicFramePr>
          <p:nvPr>
            <p:ph idx="1"/>
          </p:nvPr>
        </p:nvGraphicFramePr>
        <p:xfrm>
          <a:off x="1953419" y="636030"/>
          <a:ext cx="5521600" cy="5234624"/>
        </p:xfrm>
        <a:graphic>
          <a:graphicData uri="http://schemas.openxmlformats.org/drawingml/2006/table">
            <a:tbl>
              <a:tblPr/>
              <a:tblGrid>
                <a:gridCol w="1104320">
                  <a:extLst>
                    <a:ext uri="{9D8B030D-6E8A-4147-A177-3AD203B41FA5}">
                      <a16:colId xmlns:a16="http://schemas.microsoft.com/office/drawing/2014/main" val="2774784944"/>
                    </a:ext>
                  </a:extLst>
                </a:gridCol>
                <a:gridCol w="1104320">
                  <a:extLst>
                    <a:ext uri="{9D8B030D-6E8A-4147-A177-3AD203B41FA5}">
                      <a16:colId xmlns:a16="http://schemas.microsoft.com/office/drawing/2014/main" val="2202053048"/>
                    </a:ext>
                  </a:extLst>
                </a:gridCol>
                <a:gridCol w="1104320">
                  <a:extLst>
                    <a:ext uri="{9D8B030D-6E8A-4147-A177-3AD203B41FA5}">
                      <a16:colId xmlns:a16="http://schemas.microsoft.com/office/drawing/2014/main" val="3625786027"/>
                    </a:ext>
                  </a:extLst>
                </a:gridCol>
                <a:gridCol w="1104320">
                  <a:extLst>
                    <a:ext uri="{9D8B030D-6E8A-4147-A177-3AD203B41FA5}">
                      <a16:colId xmlns:a16="http://schemas.microsoft.com/office/drawing/2014/main" val="1753409078"/>
                    </a:ext>
                  </a:extLst>
                </a:gridCol>
                <a:gridCol w="1104320">
                  <a:extLst>
                    <a:ext uri="{9D8B030D-6E8A-4147-A177-3AD203B41FA5}">
                      <a16:colId xmlns:a16="http://schemas.microsoft.com/office/drawing/2014/main" val="3523598822"/>
                    </a:ext>
                  </a:extLst>
                </a:gridCol>
              </a:tblGrid>
              <a:tr h="201322">
                <a:tc>
                  <a:txBody>
                    <a:bodyPr/>
                    <a:lstStyle/>
                    <a:p>
                      <a:r>
                        <a:rPr lang="en-US" sz="1100"/>
                        <a:t>Quantity</a:t>
                      </a:r>
                    </a:p>
                  </a:txBody>
                  <a:tcPr marL="9300" marR="9300" marT="9300" marB="9300" anchor="ctr">
                    <a:lnL>
                      <a:noFill/>
                    </a:lnL>
                    <a:lnR>
                      <a:noFill/>
                    </a:lnR>
                    <a:lnT>
                      <a:noFill/>
                    </a:lnT>
                    <a:lnB>
                      <a:noFill/>
                    </a:lnB>
                    <a:solidFill>
                      <a:srgbClr val="FFC0CB"/>
                    </a:solidFill>
                  </a:tcPr>
                </a:tc>
                <a:tc>
                  <a:txBody>
                    <a:bodyPr/>
                    <a:lstStyle/>
                    <a:p>
                      <a:r>
                        <a:rPr lang="en-US" sz="1100"/>
                        <a:t>Value</a:t>
                      </a:r>
                    </a:p>
                  </a:txBody>
                  <a:tcPr marL="9300" marR="9300" marT="9300" marB="9300" anchor="ctr">
                    <a:lnL>
                      <a:noFill/>
                    </a:lnL>
                    <a:lnR>
                      <a:noFill/>
                    </a:lnR>
                    <a:lnT>
                      <a:noFill/>
                    </a:lnT>
                    <a:lnB>
                      <a:noFill/>
                    </a:lnB>
                    <a:solidFill>
                      <a:srgbClr val="FFC0CB"/>
                    </a:solidFill>
                  </a:tcPr>
                </a:tc>
                <a:tc>
                  <a:txBody>
                    <a:bodyPr/>
                    <a:lstStyle/>
                    <a:p>
                      <a:r>
                        <a:rPr lang="en-US" sz="1100"/>
                        <a:t>Units</a:t>
                      </a:r>
                    </a:p>
                  </a:txBody>
                  <a:tcPr marL="9300" marR="9300" marT="9300" marB="9300" anchor="ctr">
                    <a:lnL>
                      <a:noFill/>
                    </a:lnL>
                    <a:lnR>
                      <a:noFill/>
                    </a:lnR>
                    <a:lnT>
                      <a:noFill/>
                    </a:lnT>
                    <a:lnB>
                      <a:noFill/>
                    </a:lnB>
                    <a:solidFill>
                      <a:srgbClr val="FFC0CB"/>
                    </a:solidFill>
                  </a:tcPr>
                </a:tc>
                <a:tc>
                  <a:txBody>
                    <a:bodyPr/>
                    <a:lstStyle/>
                    <a:p>
                      <a:r>
                        <a:rPr lang="en-US" sz="1100"/>
                        <a:t>Value</a:t>
                      </a:r>
                    </a:p>
                  </a:txBody>
                  <a:tcPr marL="9300" marR="9300" marT="9300" marB="9300" anchor="ctr">
                    <a:lnL>
                      <a:noFill/>
                    </a:lnL>
                    <a:lnR>
                      <a:noFill/>
                    </a:lnR>
                    <a:lnT>
                      <a:noFill/>
                    </a:lnT>
                    <a:lnB>
                      <a:noFill/>
                    </a:lnB>
                    <a:solidFill>
                      <a:srgbClr val="FFC0CB"/>
                    </a:solidFill>
                  </a:tcPr>
                </a:tc>
                <a:tc>
                  <a:txBody>
                    <a:bodyPr/>
                    <a:lstStyle/>
                    <a:p>
                      <a:r>
                        <a:rPr lang="en-US" sz="1100"/>
                        <a:t>Units</a:t>
                      </a:r>
                    </a:p>
                  </a:txBody>
                  <a:tcPr marL="9300" marR="9300" marT="9300" marB="9300" anchor="ctr">
                    <a:lnL>
                      <a:noFill/>
                    </a:lnL>
                    <a:lnR>
                      <a:noFill/>
                    </a:lnR>
                    <a:lnT>
                      <a:noFill/>
                    </a:lnT>
                    <a:lnB>
                      <a:noFill/>
                    </a:lnB>
                    <a:solidFill>
                      <a:srgbClr val="FFC0CB"/>
                    </a:solidFill>
                  </a:tcPr>
                </a:tc>
                <a:extLst>
                  <a:ext uri="{0D108BD9-81ED-4DB2-BD59-A6C34878D82A}">
                    <a16:rowId xmlns:a16="http://schemas.microsoft.com/office/drawing/2014/main" val="1981363374"/>
                  </a:ext>
                </a:extLst>
              </a:tr>
              <a:tr h="201322">
                <a:tc>
                  <a:txBody>
                    <a:bodyPr/>
                    <a:lstStyle/>
                    <a:p>
                      <a:r>
                        <a:rPr lang="en-US" sz="1100"/>
                        <a:t>Atomic number</a:t>
                      </a:r>
                    </a:p>
                  </a:txBody>
                  <a:tcPr marL="9300" marR="9300" marT="9300" marB="9300" anchor="ctr">
                    <a:lnL>
                      <a:noFill/>
                    </a:lnL>
                    <a:lnR>
                      <a:noFill/>
                    </a:lnR>
                    <a:lnT w="12700" cmpd="sng">
                      <a:noFill/>
                      <a:prstDash val="solid"/>
                    </a:lnT>
                    <a:lnB>
                      <a:noFill/>
                    </a:lnB>
                    <a:solidFill>
                      <a:srgbClr val="CCFFCC"/>
                    </a:solidFill>
                  </a:tcPr>
                </a:tc>
                <a:tc>
                  <a:txBody>
                    <a:bodyPr/>
                    <a:lstStyle/>
                    <a:p>
                      <a:r>
                        <a:rPr lang="en-US" sz="1100">
                          <a:latin typeface="Arial,Helvetica"/>
                        </a:rPr>
                        <a:t>74</a:t>
                      </a:r>
                      <a:endParaRPr lang="en-US" sz="1100"/>
                    </a:p>
                  </a:txBody>
                  <a:tcPr marL="9300" marR="9300" marT="9300" marB="9300" anchor="ctr">
                    <a:lnL>
                      <a:noFill/>
                    </a:lnL>
                    <a:lnR>
                      <a:noFill/>
                    </a:lnR>
                    <a:lnT w="12700" cmpd="sng">
                      <a:noFill/>
                      <a:prstDash val="solid"/>
                    </a:lnT>
                    <a:lnB>
                      <a:noFill/>
                    </a:lnB>
                    <a:solidFill>
                      <a:srgbClr val="CCFFCC"/>
                    </a:solidFill>
                  </a:tcPr>
                </a:tc>
                <a:tc>
                  <a:txBody>
                    <a:bodyPr/>
                    <a:lstStyle/>
                    <a:p>
                      <a:r>
                        <a:rPr lang="en-US" sz="1100" dirty="0"/>
                        <a:t> </a:t>
                      </a:r>
                    </a:p>
                  </a:txBody>
                  <a:tcPr marL="9300" marR="9300" marT="9300" marB="9300" anchor="ctr">
                    <a:lnL>
                      <a:noFill/>
                    </a:lnL>
                    <a:lnR>
                      <a:noFill/>
                    </a:lnR>
                    <a:lnT w="12700" cmpd="sng">
                      <a:noFill/>
                      <a:prstDash val="solid"/>
                    </a:lnT>
                    <a:lnB>
                      <a:noFill/>
                    </a:lnB>
                    <a:solidFill>
                      <a:srgbClr val="CCFFCC"/>
                    </a:solidFill>
                  </a:tcPr>
                </a:tc>
                <a:tc>
                  <a:txBody>
                    <a:bodyPr/>
                    <a:lstStyle/>
                    <a:p>
                      <a:r>
                        <a:rPr lang="en-US" sz="1100"/>
                        <a:t> </a:t>
                      </a:r>
                    </a:p>
                  </a:txBody>
                  <a:tcPr marL="9300" marR="9300" marT="9300" marB="9300" anchor="ctr">
                    <a:lnL>
                      <a:noFill/>
                    </a:lnL>
                    <a:lnR>
                      <a:noFill/>
                    </a:lnR>
                    <a:lnT w="12700" cmpd="sng">
                      <a:noFill/>
                      <a:prstDash val="solid"/>
                    </a:lnT>
                    <a:lnB>
                      <a:noFill/>
                    </a:lnB>
                    <a:solidFill>
                      <a:srgbClr val="CCFFCC"/>
                    </a:solidFill>
                  </a:tcPr>
                </a:tc>
                <a:tc>
                  <a:txBody>
                    <a:bodyPr/>
                    <a:lstStyle/>
                    <a:p>
                      <a:r>
                        <a:rPr lang="en-US" sz="1100" dirty="0"/>
                        <a:t> </a:t>
                      </a:r>
                    </a:p>
                  </a:txBody>
                  <a:tcPr marL="9300" marR="9300" marT="9300" marB="9300" anchor="ctr">
                    <a:lnL>
                      <a:noFill/>
                    </a:lnL>
                    <a:lnR>
                      <a:noFill/>
                    </a:lnR>
                    <a:lnT w="12700" cmpd="sng">
                      <a:noFill/>
                      <a:prstDash val="solid"/>
                    </a:lnT>
                    <a:lnB>
                      <a:noFill/>
                    </a:lnB>
                    <a:solidFill>
                      <a:srgbClr val="CCFFCC"/>
                    </a:solidFill>
                  </a:tcPr>
                </a:tc>
                <a:extLst>
                  <a:ext uri="{0D108BD9-81ED-4DB2-BD59-A6C34878D82A}">
                    <a16:rowId xmlns:a16="http://schemas.microsoft.com/office/drawing/2014/main" val="1693534799"/>
                  </a:ext>
                </a:extLst>
              </a:tr>
              <a:tr h="201322">
                <a:tc>
                  <a:txBody>
                    <a:bodyPr/>
                    <a:lstStyle/>
                    <a:p>
                      <a:r>
                        <a:rPr lang="en-US" sz="1100"/>
                        <a:t>Atomic mass</a:t>
                      </a:r>
                    </a:p>
                  </a:txBody>
                  <a:tcPr marL="9300" marR="9300" marT="9300" marB="9300" anchor="ctr">
                    <a:lnL>
                      <a:noFill/>
                    </a:lnL>
                    <a:lnR>
                      <a:noFill/>
                    </a:lnR>
                    <a:lnT>
                      <a:noFill/>
                    </a:lnT>
                    <a:lnB>
                      <a:noFill/>
                    </a:lnB>
                    <a:solidFill>
                      <a:srgbClr val="CCFFCC"/>
                    </a:solidFill>
                  </a:tcPr>
                </a:tc>
                <a:tc>
                  <a:txBody>
                    <a:bodyPr/>
                    <a:lstStyle/>
                    <a:p>
                      <a:r>
                        <a:rPr lang="en-US" sz="1100">
                          <a:latin typeface="Arial,Helvetica"/>
                        </a:rPr>
                        <a:t>183.84(1)</a:t>
                      </a:r>
                      <a:endParaRPr lang="en-US" sz="1100"/>
                    </a:p>
                  </a:txBody>
                  <a:tcPr marL="9300" marR="9300" marT="9300" marB="9300" anchor="ctr">
                    <a:lnL>
                      <a:noFill/>
                    </a:lnL>
                    <a:lnR>
                      <a:noFill/>
                    </a:lnR>
                    <a:lnT>
                      <a:noFill/>
                    </a:lnT>
                    <a:lnB>
                      <a:noFill/>
                    </a:lnB>
                    <a:solidFill>
                      <a:srgbClr val="CCFFCC"/>
                    </a:solidFill>
                  </a:tcPr>
                </a:tc>
                <a:tc>
                  <a:txBody>
                    <a:bodyPr/>
                    <a:lstStyle/>
                    <a:p>
                      <a:r>
                        <a:rPr lang="en-US" sz="1100"/>
                        <a:t>g mole</a:t>
                      </a:r>
                      <a:r>
                        <a:rPr lang="en-US" sz="1100" baseline="30000"/>
                        <a:t>-1</a:t>
                      </a:r>
                      <a:endParaRPr lang="en-US" sz="1100"/>
                    </a:p>
                  </a:txBody>
                  <a:tcPr marL="9300" marR="9300" marT="9300" marB="9300" anchor="ctr">
                    <a:lnL>
                      <a:noFill/>
                    </a:lnL>
                    <a:lnR>
                      <a:noFill/>
                    </a:lnR>
                    <a:lnT>
                      <a:noFill/>
                    </a:lnT>
                    <a:lnB>
                      <a:noFill/>
                    </a:lnB>
                    <a:solidFill>
                      <a:srgbClr val="CCFFCC"/>
                    </a:solidFill>
                  </a:tcPr>
                </a:tc>
                <a:tc>
                  <a:txBody>
                    <a:bodyPr/>
                    <a:lstStyle/>
                    <a:p>
                      <a:r>
                        <a:rPr lang="en-US" sz="1100"/>
                        <a:t> </a:t>
                      </a:r>
                    </a:p>
                  </a:txBody>
                  <a:tcPr marL="9300" marR="9300" marT="9300" marB="9300" anchor="ctr">
                    <a:lnL>
                      <a:noFill/>
                    </a:lnL>
                    <a:lnR>
                      <a:noFill/>
                    </a:lnR>
                    <a:lnT>
                      <a:noFill/>
                    </a:lnT>
                    <a:lnB>
                      <a:noFill/>
                    </a:lnB>
                    <a:solidFill>
                      <a:srgbClr val="CCFFCC"/>
                    </a:solidFill>
                  </a:tcPr>
                </a:tc>
                <a:tc>
                  <a:txBody>
                    <a:bodyPr/>
                    <a:lstStyle/>
                    <a:p>
                      <a:r>
                        <a:rPr lang="en-US" sz="1100"/>
                        <a:t> </a:t>
                      </a:r>
                    </a:p>
                  </a:txBody>
                  <a:tcPr marL="9300" marR="9300" marT="9300" marB="9300" anchor="ctr">
                    <a:lnL>
                      <a:noFill/>
                    </a:lnL>
                    <a:lnR>
                      <a:noFill/>
                    </a:lnR>
                    <a:lnT>
                      <a:noFill/>
                    </a:lnT>
                    <a:lnB>
                      <a:noFill/>
                    </a:lnB>
                    <a:solidFill>
                      <a:srgbClr val="CCFFCC"/>
                    </a:solidFill>
                  </a:tcPr>
                </a:tc>
                <a:extLst>
                  <a:ext uri="{0D108BD9-81ED-4DB2-BD59-A6C34878D82A}">
                    <a16:rowId xmlns:a16="http://schemas.microsoft.com/office/drawing/2014/main" val="1064168147"/>
                  </a:ext>
                </a:extLst>
              </a:tr>
              <a:tr h="201322">
                <a:tc>
                  <a:txBody>
                    <a:bodyPr/>
                    <a:lstStyle/>
                    <a:p>
                      <a:r>
                        <a:rPr lang="en-US" sz="1100"/>
                        <a:t>Specific gravity</a:t>
                      </a:r>
                    </a:p>
                  </a:txBody>
                  <a:tcPr marL="9300" marR="9300" marT="9300" marB="9300" anchor="ctr">
                    <a:lnL>
                      <a:noFill/>
                    </a:lnL>
                    <a:lnR>
                      <a:noFill/>
                    </a:lnR>
                    <a:lnT>
                      <a:noFill/>
                    </a:lnT>
                    <a:lnB>
                      <a:noFill/>
                    </a:lnB>
                    <a:solidFill>
                      <a:srgbClr val="CCFFCC"/>
                    </a:solidFill>
                  </a:tcPr>
                </a:tc>
                <a:tc>
                  <a:txBody>
                    <a:bodyPr/>
                    <a:lstStyle/>
                    <a:p>
                      <a:r>
                        <a:rPr lang="en-US" sz="1100">
                          <a:latin typeface="Arial,Helvetica"/>
                        </a:rPr>
                        <a:t>19.30</a:t>
                      </a:r>
                      <a:endParaRPr lang="en-US" sz="1100"/>
                    </a:p>
                  </a:txBody>
                  <a:tcPr marL="9300" marR="9300" marT="9300" marB="9300" anchor="ctr">
                    <a:lnL>
                      <a:noFill/>
                    </a:lnL>
                    <a:lnR>
                      <a:noFill/>
                    </a:lnR>
                    <a:lnT>
                      <a:noFill/>
                    </a:lnT>
                    <a:lnB>
                      <a:noFill/>
                    </a:lnB>
                    <a:solidFill>
                      <a:srgbClr val="CCFFCC"/>
                    </a:solidFill>
                  </a:tcPr>
                </a:tc>
                <a:tc>
                  <a:txBody>
                    <a:bodyPr/>
                    <a:lstStyle/>
                    <a:p>
                      <a:r>
                        <a:rPr lang="en-US" sz="1100"/>
                        <a:t>g cm</a:t>
                      </a:r>
                      <a:r>
                        <a:rPr lang="en-US" sz="1100" baseline="30000"/>
                        <a:t>-3</a:t>
                      </a:r>
                      <a:endParaRPr lang="en-US" sz="1100"/>
                    </a:p>
                  </a:txBody>
                  <a:tcPr marL="9300" marR="9300" marT="9300" marB="9300" anchor="ctr">
                    <a:lnL>
                      <a:noFill/>
                    </a:lnL>
                    <a:lnR>
                      <a:noFill/>
                    </a:lnR>
                    <a:lnT>
                      <a:noFill/>
                    </a:lnT>
                    <a:lnB>
                      <a:noFill/>
                    </a:lnB>
                    <a:solidFill>
                      <a:srgbClr val="CCFFCC"/>
                    </a:solidFill>
                  </a:tcPr>
                </a:tc>
                <a:tc>
                  <a:txBody>
                    <a:bodyPr/>
                    <a:lstStyle/>
                    <a:p>
                      <a:r>
                        <a:rPr lang="en-US" sz="1100"/>
                        <a:t> </a:t>
                      </a:r>
                    </a:p>
                  </a:txBody>
                  <a:tcPr marL="9300" marR="9300" marT="9300" marB="9300" anchor="ctr">
                    <a:lnL>
                      <a:noFill/>
                    </a:lnL>
                    <a:lnR>
                      <a:noFill/>
                    </a:lnR>
                    <a:lnT>
                      <a:noFill/>
                    </a:lnT>
                    <a:lnB>
                      <a:noFill/>
                    </a:lnB>
                    <a:solidFill>
                      <a:srgbClr val="CCFFCC"/>
                    </a:solidFill>
                  </a:tcPr>
                </a:tc>
                <a:tc>
                  <a:txBody>
                    <a:bodyPr/>
                    <a:lstStyle/>
                    <a:p>
                      <a:r>
                        <a:rPr lang="en-US" sz="1100" dirty="0"/>
                        <a:t> </a:t>
                      </a:r>
                    </a:p>
                  </a:txBody>
                  <a:tcPr marL="9300" marR="9300" marT="9300" marB="9300" anchor="ctr">
                    <a:lnL>
                      <a:noFill/>
                    </a:lnL>
                    <a:lnR>
                      <a:noFill/>
                    </a:lnR>
                    <a:lnT>
                      <a:noFill/>
                    </a:lnT>
                    <a:lnB>
                      <a:noFill/>
                    </a:lnB>
                    <a:solidFill>
                      <a:srgbClr val="CCFFCC"/>
                    </a:solidFill>
                  </a:tcPr>
                </a:tc>
                <a:extLst>
                  <a:ext uri="{0D108BD9-81ED-4DB2-BD59-A6C34878D82A}">
                    <a16:rowId xmlns:a16="http://schemas.microsoft.com/office/drawing/2014/main" val="1704572524"/>
                  </a:ext>
                </a:extLst>
              </a:tr>
              <a:tr h="382537">
                <a:tc>
                  <a:txBody>
                    <a:bodyPr/>
                    <a:lstStyle/>
                    <a:p>
                      <a:r>
                        <a:rPr lang="en-US" sz="1100"/>
                        <a:t>Mean excitation energy</a:t>
                      </a:r>
                    </a:p>
                  </a:txBody>
                  <a:tcPr marL="9300" marR="9300" marT="9300" marB="9300" anchor="ctr">
                    <a:lnL>
                      <a:noFill/>
                    </a:lnL>
                    <a:lnR>
                      <a:noFill/>
                    </a:lnR>
                    <a:lnT>
                      <a:noFill/>
                    </a:lnT>
                    <a:lnB>
                      <a:noFill/>
                    </a:lnB>
                    <a:solidFill>
                      <a:srgbClr val="CCFFCC"/>
                    </a:solidFill>
                  </a:tcPr>
                </a:tc>
                <a:tc>
                  <a:txBody>
                    <a:bodyPr/>
                    <a:lstStyle/>
                    <a:p>
                      <a:r>
                        <a:rPr lang="en-US" sz="1100">
                          <a:latin typeface="Arial,Helvetica"/>
                        </a:rPr>
                        <a:t>727.0</a:t>
                      </a:r>
                      <a:endParaRPr lang="en-US" sz="1100"/>
                    </a:p>
                  </a:txBody>
                  <a:tcPr marL="9300" marR="9300" marT="9300" marB="9300" anchor="ctr">
                    <a:lnL>
                      <a:noFill/>
                    </a:lnL>
                    <a:lnR>
                      <a:noFill/>
                    </a:lnR>
                    <a:lnT>
                      <a:noFill/>
                    </a:lnT>
                    <a:lnB>
                      <a:noFill/>
                    </a:lnB>
                    <a:solidFill>
                      <a:srgbClr val="CCFFCC"/>
                    </a:solidFill>
                  </a:tcPr>
                </a:tc>
                <a:tc>
                  <a:txBody>
                    <a:bodyPr/>
                    <a:lstStyle/>
                    <a:p>
                      <a:r>
                        <a:rPr lang="en-US" sz="1100"/>
                        <a:t>eV</a:t>
                      </a:r>
                    </a:p>
                  </a:txBody>
                  <a:tcPr marL="9300" marR="9300" marT="9300" marB="9300" anchor="ctr">
                    <a:lnL>
                      <a:noFill/>
                    </a:lnL>
                    <a:lnR>
                      <a:noFill/>
                    </a:lnR>
                    <a:lnT>
                      <a:noFill/>
                    </a:lnT>
                    <a:lnB>
                      <a:noFill/>
                    </a:lnB>
                    <a:solidFill>
                      <a:srgbClr val="CCFFCC"/>
                    </a:solidFill>
                  </a:tcPr>
                </a:tc>
                <a:tc>
                  <a:txBody>
                    <a:bodyPr/>
                    <a:lstStyle/>
                    <a:p>
                      <a:r>
                        <a:rPr lang="en-US" sz="1100" dirty="0"/>
                        <a:t> </a:t>
                      </a:r>
                    </a:p>
                  </a:txBody>
                  <a:tcPr marL="9300" marR="9300" marT="9300" marB="9300" anchor="ctr">
                    <a:lnL>
                      <a:noFill/>
                    </a:lnL>
                    <a:lnR>
                      <a:noFill/>
                    </a:lnR>
                    <a:lnT>
                      <a:noFill/>
                    </a:lnT>
                    <a:lnB>
                      <a:noFill/>
                    </a:lnB>
                    <a:solidFill>
                      <a:srgbClr val="CCFFCC"/>
                    </a:solidFill>
                  </a:tcPr>
                </a:tc>
                <a:tc>
                  <a:txBody>
                    <a:bodyPr/>
                    <a:lstStyle/>
                    <a:p>
                      <a:r>
                        <a:rPr lang="en-US" sz="1100"/>
                        <a:t> </a:t>
                      </a:r>
                    </a:p>
                  </a:txBody>
                  <a:tcPr marL="9300" marR="9300" marT="9300" marB="9300" anchor="ctr">
                    <a:lnL>
                      <a:noFill/>
                    </a:lnL>
                    <a:lnR>
                      <a:noFill/>
                    </a:lnR>
                    <a:lnT>
                      <a:noFill/>
                    </a:lnT>
                    <a:lnB>
                      <a:noFill/>
                    </a:lnB>
                    <a:solidFill>
                      <a:srgbClr val="CCFFCC"/>
                    </a:solidFill>
                  </a:tcPr>
                </a:tc>
                <a:extLst>
                  <a:ext uri="{0D108BD9-81ED-4DB2-BD59-A6C34878D82A}">
                    <a16:rowId xmlns:a16="http://schemas.microsoft.com/office/drawing/2014/main" val="2800442908"/>
                  </a:ext>
                </a:extLst>
              </a:tr>
              <a:tr h="382537">
                <a:tc>
                  <a:txBody>
                    <a:bodyPr/>
                    <a:lstStyle/>
                    <a:p>
                      <a:r>
                        <a:rPr lang="en-US" sz="1100"/>
                        <a:t>Minimum ionization</a:t>
                      </a:r>
                    </a:p>
                  </a:txBody>
                  <a:tcPr marL="9300" marR="9300" marT="9300" marB="9300" anchor="ctr">
                    <a:lnL>
                      <a:noFill/>
                    </a:lnL>
                    <a:lnR>
                      <a:noFill/>
                    </a:lnR>
                    <a:lnT>
                      <a:noFill/>
                    </a:lnT>
                    <a:lnB>
                      <a:noFill/>
                    </a:lnB>
                    <a:solidFill>
                      <a:srgbClr val="CCFFCC"/>
                    </a:solidFill>
                  </a:tcPr>
                </a:tc>
                <a:tc>
                  <a:txBody>
                    <a:bodyPr/>
                    <a:lstStyle/>
                    <a:p>
                      <a:r>
                        <a:rPr lang="en-US" sz="1100">
                          <a:latin typeface="Arial,Helvetica"/>
                        </a:rPr>
                        <a:t>1.145</a:t>
                      </a:r>
                      <a:endParaRPr lang="en-US" sz="1100"/>
                    </a:p>
                  </a:txBody>
                  <a:tcPr marL="9300" marR="9300" marT="9300" marB="9300" anchor="ctr">
                    <a:lnL>
                      <a:noFill/>
                    </a:lnL>
                    <a:lnR>
                      <a:noFill/>
                    </a:lnR>
                    <a:lnT>
                      <a:noFill/>
                    </a:lnT>
                    <a:lnB>
                      <a:noFill/>
                    </a:lnB>
                    <a:solidFill>
                      <a:srgbClr val="CCFFCC"/>
                    </a:solidFill>
                  </a:tcPr>
                </a:tc>
                <a:tc>
                  <a:txBody>
                    <a:bodyPr/>
                    <a:lstStyle/>
                    <a:p>
                      <a:r>
                        <a:rPr lang="en-US" sz="1100"/>
                        <a:t>MeV g</a:t>
                      </a:r>
                      <a:r>
                        <a:rPr lang="en-US" sz="1100" baseline="30000"/>
                        <a:t>-1</a:t>
                      </a:r>
                      <a:r>
                        <a:rPr lang="en-US" sz="1100"/>
                        <a:t>cm</a:t>
                      </a:r>
                      <a:r>
                        <a:rPr lang="en-US" sz="1100" baseline="30000"/>
                        <a:t>2</a:t>
                      </a:r>
                      <a:endParaRPr lang="en-US" sz="1100"/>
                    </a:p>
                  </a:txBody>
                  <a:tcPr marL="9300" marR="9300" marT="9300" marB="9300" anchor="ctr">
                    <a:lnL>
                      <a:noFill/>
                    </a:lnL>
                    <a:lnR>
                      <a:noFill/>
                    </a:lnR>
                    <a:lnT>
                      <a:noFill/>
                    </a:lnT>
                    <a:lnB>
                      <a:noFill/>
                    </a:lnB>
                    <a:solidFill>
                      <a:srgbClr val="CCFFCC"/>
                    </a:solidFill>
                  </a:tcPr>
                </a:tc>
                <a:tc>
                  <a:txBody>
                    <a:bodyPr/>
                    <a:lstStyle/>
                    <a:p>
                      <a:r>
                        <a:rPr lang="en-US" sz="1100">
                          <a:latin typeface="Arial,Helvetica"/>
                        </a:rPr>
                        <a:t>22.10</a:t>
                      </a:r>
                      <a:endParaRPr lang="en-US" sz="1100"/>
                    </a:p>
                  </a:txBody>
                  <a:tcPr marL="9300" marR="9300" marT="9300" marB="9300" anchor="ctr">
                    <a:lnL>
                      <a:noFill/>
                    </a:lnL>
                    <a:lnR>
                      <a:noFill/>
                    </a:lnR>
                    <a:lnT>
                      <a:noFill/>
                    </a:lnT>
                    <a:lnB>
                      <a:noFill/>
                    </a:lnB>
                    <a:solidFill>
                      <a:srgbClr val="CCFFCC"/>
                    </a:solidFill>
                  </a:tcPr>
                </a:tc>
                <a:tc>
                  <a:txBody>
                    <a:bodyPr/>
                    <a:lstStyle/>
                    <a:p>
                      <a:r>
                        <a:rPr lang="en-US" sz="1100"/>
                        <a:t>MeV cm</a:t>
                      </a:r>
                      <a:r>
                        <a:rPr lang="en-US" sz="1100" baseline="30000"/>
                        <a:t>-1</a:t>
                      </a:r>
                      <a:endParaRPr lang="en-US" sz="1100"/>
                    </a:p>
                  </a:txBody>
                  <a:tcPr marL="9300" marR="9300" marT="9300" marB="9300" anchor="ctr">
                    <a:lnL>
                      <a:noFill/>
                    </a:lnL>
                    <a:lnR>
                      <a:noFill/>
                    </a:lnR>
                    <a:lnT>
                      <a:noFill/>
                    </a:lnT>
                    <a:lnB>
                      <a:noFill/>
                    </a:lnB>
                    <a:solidFill>
                      <a:srgbClr val="CCFFCC"/>
                    </a:solidFill>
                  </a:tcPr>
                </a:tc>
                <a:extLst>
                  <a:ext uri="{0D108BD9-81ED-4DB2-BD59-A6C34878D82A}">
                    <a16:rowId xmlns:a16="http://schemas.microsoft.com/office/drawing/2014/main" val="3964228592"/>
                  </a:ext>
                </a:extLst>
              </a:tr>
              <a:tr h="382537">
                <a:tc>
                  <a:txBody>
                    <a:bodyPr/>
                    <a:lstStyle/>
                    <a:p>
                      <a:r>
                        <a:rPr lang="en-US" sz="1100"/>
                        <a:t>Nuclear collision length</a:t>
                      </a:r>
                    </a:p>
                  </a:txBody>
                  <a:tcPr marL="9300" marR="9300" marT="9300" marB="9300" anchor="ctr">
                    <a:lnL>
                      <a:noFill/>
                    </a:lnL>
                    <a:lnR>
                      <a:noFill/>
                    </a:lnR>
                    <a:lnT>
                      <a:noFill/>
                    </a:lnT>
                    <a:lnB>
                      <a:noFill/>
                    </a:lnB>
                    <a:solidFill>
                      <a:srgbClr val="CCFFCC"/>
                    </a:solidFill>
                  </a:tcPr>
                </a:tc>
                <a:tc>
                  <a:txBody>
                    <a:bodyPr/>
                    <a:lstStyle/>
                    <a:p>
                      <a:r>
                        <a:rPr lang="en-US" sz="1100">
                          <a:latin typeface="Arial,Helvetica"/>
                        </a:rPr>
                        <a:t>110.4</a:t>
                      </a:r>
                      <a:endParaRPr lang="en-US" sz="1100"/>
                    </a:p>
                  </a:txBody>
                  <a:tcPr marL="9300" marR="9300" marT="9300" marB="9300" anchor="ctr">
                    <a:lnL>
                      <a:noFill/>
                    </a:lnL>
                    <a:lnR>
                      <a:noFill/>
                    </a:lnR>
                    <a:lnT>
                      <a:noFill/>
                    </a:lnT>
                    <a:lnB>
                      <a:noFill/>
                    </a:lnB>
                    <a:solidFill>
                      <a:srgbClr val="CCFFCC"/>
                    </a:solidFill>
                  </a:tcPr>
                </a:tc>
                <a:tc>
                  <a:txBody>
                    <a:bodyPr/>
                    <a:lstStyle/>
                    <a:p>
                      <a:r>
                        <a:rPr lang="en-US" sz="1100"/>
                        <a:t>g cm</a:t>
                      </a:r>
                      <a:r>
                        <a:rPr lang="en-US" sz="1100" baseline="30000"/>
                        <a:t>-2</a:t>
                      </a:r>
                      <a:endParaRPr lang="en-US" sz="1100"/>
                    </a:p>
                  </a:txBody>
                  <a:tcPr marL="9300" marR="9300" marT="9300" marB="9300" anchor="ctr">
                    <a:lnL>
                      <a:noFill/>
                    </a:lnL>
                    <a:lnR>
                      <a:noFill/>
                    </a:lnR>
                    <a:lnT>
                      <a:noFill/>
                    </a:lnT>
                    <a:lnB>
                      <a:noFill/>
                    </a:lnB>
                    <a:solidFill>
                      <a:srgbClr val="CCFFCC"/>
                    </a:solidFill>
                  </a:tcPr>
                </a:tc>
                <a:tc>
                  <a:txBody>
                    <a:bodyPr/>
                    <a:lstStyle/>
                    <a:p>
                      <a:r>
                        <a:rPr lang="en-US" sz="1100">
                          <a:latin typeface="Arial,Helvetica"/>
                        </a:rPr>
                        <a:t>5.719</a:t>
                      </a:r>
                      <a:endParaRPr lang="en-US" sz="1100"/>
                    </a:p>
                  </a:txBody>
                  <a:tcPr marL="9300" marR="9300" marT="9300" marB="9300" anchor="ctr">
                    <a:lnL>
                      <a:noFill/>
                    </a:lnL>
                    <a:lnR>
                      <a:noFill/>
                    </a:lnR>
                    <a:lnT>
                      <a:noFill/>
                    </a:lnT>
                    <a:lnB>
                      <a:noFill/>
                    </a:lnB>
                    <a:solidFill>
                      <a:srgbClr val="CCFFCC"/>
                    </a:solidFill>
                  </a:tcPr>
                </a:tc>
                <a:tc>
                  <a:txBody>
                    <a:bodyPr/>
                    <a:lstStyle/>
                    <a:p>
                      <a:r>
                        <a:rPr lang="en-US" sz="1100"/>
                        <a:t>cm</a:t>
                      </a:r>
                    </a:p>
                  </a:txBody>
                  <a:tcPr marL="9300" marR="9300" marT="9300" marB="9300" anchor="ctr">
                    <a:lnL>
                      <a:noFill/>
                    </a:lnL>
                    <a:lnR>
                      <a:noFill/>
                    </a:lnR>
                    <a:lnT>
                      <a:noFill/>
                    </a:lnT>
                    <a:lnB>
                      <a:noFill/>
                    </a:lnB>
                    <a:solidFill>
                      <a:srgbClr val="CCFFCC"/>
                    </a:solidFill>
                  </a:tcPr>
                </a:tc>
                <a:extLst>
                  <a:ext uri="{0D108BD9-81ED-4DB2-BD59-A6C34878D82A}">
                    <a16:rowId xmlns:a16="http://schemas.microsoft.com/office/drawing/2014/main" val="405775714"/>
                  </a:ext>
                </a:extLst>
              </a:tr>
              <a:tr h="563752">
                <a:tc>
                  <a:txBody>
                    <a:bodyPr/>
                    <a:lstStyle/>
                    <a:p>
                      <a:r>
                        <a:rPr lang="en-US" sz="1100"/>
                        <a:t>Nuclear interaction length</a:t>
                      </a:r>
                    </a:p>
                  </a:txBody>
                  <a:tcPr marL="9300" marR="9300" marT="9300" marB="9300" anchor="ctr">
                    <a:lnL>
                      <a:noFill/>
                    </a:lnL>
                    <a:lnR>
                      <a:noFill/>
                    </a:lnR>
                    <a:lnT>
                      <a:noFill/>
                    </a:lnT>
                    <a:lnB>
                      <a:noFill/>
                    </a:lnB>
                    <a:solidFill>
                      <a:srgbClr val="CCFFCC"/>
                    </a:solidFill>
                  </a:tcPr>
                </a:tc>
                <a:tc>
                  <a:txBody>
                    <a:bodyPr/>
                    <a:lstStyle/>
                    <a:p>
                      <a:r>
                        <a:rPr lang="en-US" sz="1100">
                          <a:latin typeface="Arial,Helvetica"/>
                        </a:rPr>
                        <a:t>191.9</a:t>
                      </a:r>
                      <a:endParaRPr lang="en-US" sz="1100"/>
                    </a:p>
                  </a:txBody>
                  <a:tcPr marL="9300" marR="9300" marT="9300" marB="9300" anchor="ctr">
                    <a:lnL>
                      <a:noFill/>
                    </a:lnL>
                    <a:lnR>
                      <a:noFill/>
                    </a:lnR>
                    <a:lnT>
                      <a:noFill/>
                    </a:lnT>
                    <a:lnB>
                      <a:noFill/>
                    </a:lnB>
                    <a:solidFill>
                      <a:srgbClr val="CCFFCC"/>
                    </a:solidFill>
                  </a:tcPr>
                </a:tc>
                <a:tc>
                  <a:txBody>
                    <a:bodyPr/>
                    <a:lstStyle/>
                    <a:p>
                      <a:r>
                        <a:rPr lang="en-US" sz="1100"/>
                        <a:t>g cm</a:t>
                      </a:r>
                      <a:r>
                        <a:rPr lang="en-US" sz="1100" baseline="30000"/>
                        <a:t>-2</a:t>
                      </a:r>
                      <a:endParaRPr lang="en-US" sz="1100"/>
                    </a:p>
                  </a:txBody>
                  <a:tcPr marL="9300" marR="9300" marT="9300" marB="9300" anchor="ctr">
                    <a:lnL>
                      <a:noFill/>
                    </a:lnL>
                    <a:lnR>
                      <a:noFill/>
                    </a:lnR>
                    <a:lnT>
                      <a:noFill/>
                    </a:lnT>
                    <a:lnB>
                      <a:noFill/>
                    </a:lnB>
                    <a:solidFill>
                      <a:srgbClr val="CCFFCC"/>
                    </a:solidFill>
                  </a:tcPr>
                </a:tc>
                <a:tc>
                  <a:txBody>
                    <a:bodyPr/>
                    <a:lstStyle/>
                    <a:p>
                      <a:r>
                        <a:rPr lang="en-US" sz="1100">
                          <a:latin typeface="Arial,Helvetica"/>
                        </a:rPr>
                        <a:t>9.946</a:t>
                      </a:r>
                      <a:endParaRPr lang="en-US" sz="1100"/>
                    </a:p>
                  </a:txBody>
                  <a:tcPr marL="9300" marR="9300" marT="9300" marB="9300" anchor="ctr">
                    <a:lnL>
                      <a:noFill/>
                    </a:lnL>
                    <a:lnR>
                      <a:noFill/>
                    </a:lnR>
                    <a:lnT>
                      <a:noFill/>
                    </a:lnT>
                    <a:lnB>
                      <a:noFill/>
                    </a:lnB>
                    <a:solidFill>
                      <a:srgbClr val="CCFFCC"/>
                    </a:solidFill>
                  </a:tcPr>
                </a:tc>
                <a:tc>
                  <a:txBody>
                    <a:bodyPr/>
                    <a:lstStyle/>
                    <a:p>
                      <a:r>
                        <a:rPr lang="en-US" sz="1100"/>
                        <a:t>cm</a:t>
                      </a:r>
                    </a:p>
                  </a:txBody>
                  <a:tcPr marL="9300" marR="9300" marT="9300" marB="9300" anchor="ctr">
                    <a:lnL>
                      <a:noFill/>
                    </a:lnL>
                    <a:lnR>
                      <a:noFill/>
                    </a:lnR>
                    <a:lnT>
                      <a:noFill/>
                    </a:lnT>
                    <a:lnB>
                      <a:noFill/>
                    </a:lnB>
                    <a:solidFill>
                      <a:srgbClr val="CCFFCC"/>
                    </a:solidFill>
                  </a:tcPr>
                </a:tc>
                <a:extLst>
                  <a:ext uri="{0D108BD9-81ED-4DB2-BD59-A6C34878D82A}">
                    <a16:rowId xmlns:a16="http://schemas.microsoft.com/office/drawing/2014/main" val="2992539332"/>
                  </a:ext>
                </a:extLst>
              </a:tr>
              <a:tr h="382537">
                <a:tc>
                  <a:txBody>
                    <a:bodyPr/>
                    <a:lstStyle/>
                    <a:p>
                      <a:r>
                        <a:rPr lang="en-US" sz="1100"/>
                        <a:t>Pion collision length</a:t>
                      </a:r>
                    </a:p>
                  </a:txBody>
                  <a:tcPr marL="9300" marR="9300" marT="9300" marB="9300" anchor="ctr">
                    <a:lnL>
                      <a:noFill/>
                    </a:lnL>
                    <a:lnR>
                      <a:noFill/>
                    </a:lnR>
                    <a:lnT>
                      <a:noFill/>
                    </a:lnT>
                    <a:lnB>
                      <a:noFill/>
                    </a:lnB>
                    <a:solidFill>
                      <a:srgbClr val="CCFFCC"/>
                    </a:solidFill>
                  </a:tcPr>
                </a:tc>
                <a:tc>
                  <a:txBody>
                    <a:bodyPr/>
                    <a:lstStyle/>
                    <a:p>
                      <a:r>
                        <a:rPr lang="en-US" sz="1100">
                          <a:latin typeface="Arial,Helvetica"/>
                        </a:rPr>
                        <a:t>133.9</a:t>
                      </a:r>
                      <a:endParaRPr lang="en-US" sz="1100"/>
                    </a:p>
                  </a:txBody>
                  <a:tcPr marL="9300" marR="9300" marT="9300" marB="9300" anchor="ctr">
                    <a:lnL>
                      <a:noFill/>
                    </a:lnL>
                    <a:lnR>
                      <a:noFill/>
                    </a:lnR>
                    <a:lnT>
                      <a:noFill/>
                    </a:lnT>
                    <a:lnB>
                      <a:noFill/>
                    </a:lnB>
                    <a:solidFill>
                      <a:srgbClr val="CCFFCC"/>
                    </a:solidFill>
                  </a:tcPr>
                </a:tc>
                <a:tc>
                  <a:txBody>
                    <a:bodyPr/>
                    <a:lstStyle/>
                    <a:p>
                      <a:r>
                        <a:rPr lang="en-US" sz="1100"/>
                        <a:t>g cm</a:t>
                      </a:r>
                      <a:r>
                        <a:rPr lang="en-US" sz="1100" baseline="30000"/>
                        <a:t>-2</a:t>
                      </a:r>
                      <a:endParaRPr lang="en-US" sz="1100"/>
                    </a:p>
                  </a:txBody>
                  <a:tcPr marL="9300" marR="9300" marT="9300" marB="9300" anchor="ctr">
                    <a:lnL>
                      <a:noFill/>
                    </a:lnL>
                    <a:lnR>
                      <a:noFill/>
                    </a:lnR>
                    <a:lnT>
                      <a:noFill/>
                    </a:lnT>
                    <a:lnB>
                      <a:noFill/>
                    </a:lnB>
                    <a:solidFill>
                      <a:srgbClr val="CCFFCC"/>
                    </a:solidFill>
                  </a:tcPr>
                </a:tc>
                <a:tc>
                  <a:txBody>
                    <a:bodyPr/>
                    <a:lstStyle/>
                    <a:p>
                      <a:r>
                        <a:rPr lang="en-US" sz="1100">
                          <a:latin typeface="Arial,Helvetica"/>
                        </a:rPr>
                        <a:t>6.936</a:t>
                      </a:r>
                      <a:endParaRPr lang="en-US" sz="1100"/>
                    </a:p>
                  </a:txBody>
                  <a:tcPr marL="9300" marR="9300" marT="9300" marB="9300" anchor="ctr">
                    <a:lnL>
                      <a:noFill/>
                    </a:lnL>
                    <a:lnR>
                      <a:noFill/>
                    </a:lnR>
                    <a:lnT>
                      <a:noFill/>
                    </a:lnT>
                    <a:lnB>
                      <a:noFill/>
                    </a:lnB>
                    <a:solidFill>
                      <a:srgbClr val="CCFFCC"/>
                    </a:solidFill>
                  </a:tcPr>
                </a:tc>
                <a:tc>
                  <a:txBody>
                    <a:bodyPr/>
                    <a:lstStyle/>
                    <a:p>
                      <a:r>
                        <a:rPr lang="en-US" sz="1100"/>
                        <a:t>cm</a:t>
                      </a:r>
                    </a:p>
                  </a:txBody>
                  <a:tcPr marL="9300" marR="9300" marT="9300" marB="9300" anchor="ctr">
                    <a:lnL>
                      <a:noFill/>
                    </a:lnL>
                    <a:lnR>
                      <a:noFill/>
                    </a:lnR>
                    <a:lnT>
                      <a:noFill/>
                    </a:lnT>
                    <a:lnB>
                      <a:noFill/>
                    </a:lnB>
                    <a:solidFill>
                      <a:srgbClr val="CCFFCC"/>
                    </a:solidFill>
                  </a:tcPr>
                </a:tc>
                <a:extLst>
                  <a:ext uri="{0D108BD9-81ED-4DB2-BD59-A6C34878D82A}">
                    <a16:rowId xmlns:a16="http://schemas.microsoft.com/office/drawing/2014/main" val="2538253788"/>
                  </a:ext>
                </a:extLst>
              </a:tr>
              <a:tr h="382537">
                <a:tc>
                  <a:txBody>
                    <a:bodyPr/>
                    <a:lstStyle/>
                    <a:p>
                      <a:r>
                        <a:rPr lang="en-US" sz="1100"/>
                        <a:t>Pion interaction length</a:t>
                      </a:r>
                    </a:p>
                  </a:txBody>
                  <a:tcPr marL="9300" marR="9300" marT="9300" marB="9300" anchor="ctr">
                    <a:lnL>
                      <a:noFill/>
                    </a:lnL>
                    <a:lnR>
                      <a:noFill/>
                    </a:lnR>
                    <a:lnT>
                      <a:noFill/>
                    </a:lnT>
                    <a:lnB>
                      <a:noFill/>
                    </a:lnB>
                    <a:solidFill>
                      <a:srgbClr val="CCFFCC"/>
                    </a:solidFill>
                  </a:tcPr>
                </a:tc>
                <a:tc>
                  <a:txBody>
                    <a:bodyPr/>
                    <a:lstStyle/>
                    <a:p>
                      <a:r>
                        <a:rPr lang="en-US" sz="1100">
                          <a:latin typeface="Arial,Helvetica"/>
                        </a:rPr>
                        <a:t>218.7</a:t>
                      </a:r>
                      <a:endParaRPr lang="en-US" sz="1100"/>
                    </a:p>
                  </a:txBody>
                  <a:tcPr marL="9300" marR="9300" marT="9300" marB="9300" anchor="ctr">
                    <a:lnL>
                      <a:noFill/>
                    </a:lnL>
                    <a:lnR>
                      <a:noFill/>
                    </a:lnR>
                    <a:lnT>
                      <a:noFill/>
                    </a:lnT>
                    <a:lnB>
                      <a:noFill/>
                    </a:lnB>
                    <a:solidFill>
                      <a:srgbClr val="CCFFCC"/>
                    </a:solidFill>
                  </a:tcPr>
                </a:tc>
                <a:tc>
                  <a:txBody>
                    <a:bodyPr/>
                    <a:lstStyle/>
                    <a:p>
                      <a:r>
                        <a:rPr lang="en-US" sz="1100"/>
                        <a:t>g cm</a:t>
                      </a:r>
                      <a:r>
                        <a:rPr lang="en-US" sz="1100" baseline="30000"/>
                        <a:t>-2</a:t>
                      </a:r>
                      <a:endParaRPr lang="en-US" sz="1100"/>
                    </a:p>
                  </a:txBody>
                  <a:tcPr marL="9300" marR="9300" marT="9300" marB="9300" anchor="ctr">
                    <a:lnL>
                      <a:noFill/>
                    </a:lnL>
                    <a:lnR>
                      <a:noFill/>
                    </a:lnR>
                    <a:lnT>
                      <a:noFill/>
                    </a:lnT>
                    <a:lnB>
                      <a:noFill/>
                    </a:lnB>
                    <a:solidFill>
                      <a:srgbClr val="CCFFCC"/>
                    </a:solidFill>
                  </a:tcPr>
                </a:tc>
                <a:tc>
                  <a:txBody>
                    <a:bodyPr/>
                    <a:lstStyle/>
                    <a:p>
                      <a:r>
                        <a:rPr lang="en-US" sz="1100">
                          <a:latin typeface="Arial,Helvetica"/>
                        </a:rPr>
                        <a:t>11.33</a:t>
                      </a:r>
                      <a:endParaRPr lang="en-US" sz="1100"/>
                    </a:p>
                  </a:txBody>
                  <a:tcPr marL="9300" marR="9300" marT="9300" marB="9300" anchor="ctr">
                    <a:lnL>
                      <a:noFill/>
                    </a:lnL>
                    <a:lnR>
                      <a:noFill/>
                    </a:lnR>
                    <a:lnT>
                      <a:noFill/>
                    </a:lnT>
                    <a:lnB>
                      <a:noFill/>
                    </a:lnB>
                    <a:solidFill>
                      <a:srgbClr val="CCFFCC"/>
                    </a:solidFill>
                  </a:tcPr>
                </a:tc>
                <a:tc>
                  <a:txBody>
                    <a:bodyPr/>
                    <a:lstStyle/>
                    <a:p>
                      <a:r>
                        <a:rPr lang="en-US" sz="1100"/>
                        <a:t>cm</a:t>
                      </a:r>
                    </a:p>
                  </a:txBody>
                  <a:tcPr marL="9300" marR="9300" marT="9300" marB="9300" anchor="ctr">
                    <a:lnL>
                      <a:noFill/>
                    </a:lnL>
                    <a:lnR>
                      <a:noFill/>
                    </a:lnR>
                    <a:lnT>
                      <a:noFill/>
                    </a:lnT>
                    <a:lnB>
                      <a:noFill/>
                    </a:lnB>
                    <a:solidFill>
                      <a:srgbClr val="CCFFCC"/>
                    </a:solidFill>
                  </a:tcPr>
                </a:tc>
                <a:extLst>
                  <a:ext uri="{0D108BD9-81ED-4DB2-BD59-A6C34878D82A}">
                    <a16:rowId xmlns:a16="http://schemas.microsoft.com/office/drawing/2014/main" val="1424367274"/>
                  </a:ext>
                </a:extLst>
              </a:tr>
              <a:tr h="201322">
                <a:tc>
                  <a:txBody>
                    <a:bodyPr/>
                    <a:lstStyle/>
                    <a:p>
                      <a:r>
                        <a:rPr lang="en-US" sz="1100"/>
                        <a:t>Radiation length</a:t>
                      </a:r>
                    </a:p>
                  </a:txBody>
                  <a:tcPr marL="9300" marR="9300" marT="9300" marB="9300" anchor="ctr">
                    <a:lnL>
                      <a:noFill/>
                    </a:lnL>
                    <a:lnR>
                      <a:noFill/>
                    </a:lnR>
                    <a:lnT>
                      <a:noFill/>
                    </a:lnT>
                    <a:lnB>
                      <a:noFill/>
                    </a:lnB>
                    <a:solidFill>
                      <a:srgbClr val="CCFFCC"/>
                    </a:solidFill>
                  </a:tcPr>
                </a:tc>
                <a:tc>
                  <a:txBody>
                    <a:bodyPr/>
                    <a:lstStyle/>
                    <a:p>
                      <a:r>
                        <a:rPr lang="en-US" sz="1100">
                          <a:latin typeface="Arial,Helvetica"/>
                        </a:rPr>
                        <a:t>6.76</a:t>
                      </a:r>
                      <a:endParaRPr lang="en-US" sz="1100"/>
                    </a:p>
                  </a:txBody>
                  <a:tcPr marL="9300" marR="9300" marT="9300" marB="9300" anchor="ctr">
                    <a:lnL>
                      <a:noFill/>
                    </a:lnL>
                    <a:lnR>
                      <a:noFill/>
                    </a:lnR>
                    <a:lnT>
                      <a:noFill/>
                    </a:lnT>
                    <a:lnB>
                      <a:noFill/>
                    </a:lnB>
                    <a:solidFill>
                      <a:srgbClr val="CCFFCC"/>
                    </a:solidFill>
                  </a:tcPr>
                </a:tc>
                <a:tc>
                  <a:txBody>
                    <a:bodyPr/>
                    <a:lstStyle/>
                    <a:p>
                      <a:r>
                        <a:rPr lang="en-US" sz="1100"/>
                        <a:t>g cm</a:t>
                      </a:r>
                      <a:r>
                        <a:rPr lang="en-US" sz="1100" baseline="30000"/>
                        <a:t>-2</a:t>
                      </a:r>
                      <a:endParaRPr lang="en-US" sz="1100"/>
                    </a:p>
                  </a:txBody>
                  <a:tcPr marL="9300" marR="9300" marT="9300" marB="9300" anchor="ctr">
                    <a:lnL>
                      <a:noFill/>
                    </a:lnL>
                    <a:lnR>
                      <a:noFill/>
                    </a:lnR>
                    <a:lnT>
                      <a:noFill/>
                    </a:lnT>
                    <a:lnB>
                      <a:noFill/>
                    </a:lnB>
                    <a:solidFill>
                      <a:srgbClr val="CCFFCC"/>
                    </a:solidFill>
                  </a:tcPr>
                </a:tc>
                <a:tc>
                  <a:txBody>
                    <a:bodyPr/>
                    <a:lstStyle/>
                    <a:p>
                      <a:r>
                        <a:rPr lang="en-US" sz="1100">
                          <a:latin typeface="Arial,Helvetica"/>
                        </a:rPr>
                        <a:t>0.3504</a:t>
                      </a:r>
                      <a:endParaRPr lang="en-US" sz="1100"/>
                    </a:p>
                  </a:txBody>
                  <a:tcPr marL="9300" marR="9300" marT="9300" marB="9300" anchor="ctr">
                    <a:lnL>
                      <a:noFill/>
                    </a:lnL>
                    <a:lnR>
                      <a:noFill/>
                    </a:lnR>
                    <a:lnT>
                      <a:noFill/>
                    </a:lnT>
                    <a:lnB>
                      <a:noFill/>
                    </a:lnB>
                    <a:solidFill>
                      <a:srgbClr val="CCFFCC"/>
                    </a:solidFill>
                  </a:tcPr>
                </a:tc>
                <a:tc>
                  <a:txBody>
                    <a:bodyPr/>
                    <a:lstStyle/>
                    <a:p>
                      <a:r>
                        <a:rPr lang="en-US" sz="1100"/>
                        <a:t>cm</a:t>
                      </a:r>
                    </a:p>
                  </a:txBody>
                  <a:tcPr marL="9300" marR="9300" marT="9300" marB="9300" anchor="ctr">
                    <a:lnL>
                      <a:noFill/>
                    </a:lnL>
                    <a:lnR>
                      <a:noFill/>
                    </a:lnR>
                    <a:lnT>
                      <a:noFill/>
                    </a:lnT>
                    <a:lnB>
                      <a:noFill/>
                    </a:lnB>
                    <a:solidFill>
                      <a:srgbClr val="CCFFCC"/>
                    </a:solidFill>
                  </a:tcPr>
                </a:tc>
                <a:extLst>
                  <a:ext uri="{0D108BD9-81ED-4DB2-BD59-A6C34878D82A}">
                    <a16:rowId xmlns:a16="http://schemas.microsoft.com/office/drawing/2014/main" val="787772312"/>
                  </a:ext>
                </a:extLst>
              </a:tr>
              <a:tr h="201322">
                <a:tc>
                  <a:txBody>
                    <a:bodyPr/>
                    <a:lstStyle/>
                    <a:p>
                      <a:r>
                        <a:rPr lang="en-US" sz="1100">
                          <a:hlinkClick r:id="rId2"/>
                        </a:rPr>
                        <a:t>Critical energy</a:t>
                      </a:r>
                      <a:endParaRPr lang="en-US" sz="1100"/>
                    </a:p>
                  </a:txBody>
                  <a:tcPr marL="9300" marR="9300" marT="9300" marB="9300" anchor="ctr">
                    <a:lnL>
                      <a:noFill/>
                    </a:lnL>
                    <a:lnR>
                      <a:noFill/>
                    </a:lnR>
                    <a:lnT>
                      <a:noFill/>
                    </a:lnT>
                    <a:lnB>
                      <a:noFill/>
                    </a:lnB>
                    <a:solidFill>
                      <a:srgbClr val="CCFFCC"/>
                    </a:solidFill>
                  </a:tcPr>
                </a:tc>
                <a:tc>
                  <a:txBody>
                    <a:bodyPr/>
                    <a:lstStyle/>
                    <a:p>
                      <a:r>
                        <a:rPr lang="en-US" sz="1100">
                          <a:latin typeface="Arial,Helvetica"/>
                        </a:rPr>
                        <a:t>7.97</a:t>
                      </a:r>
                      <a:endParaRPr lang="en-US" sz="1100"/>
                    </a:p>
                  </a:txBody>
                  <a:tcPr marL="9300" marR="9300" marT="9300" marB="9300" anchor="ctr">
                    <a:lnL>
                      <a:noFill/>
                    </a:lnL>
                    <a:lnR>
                      <a:noFill/>
                    </a:lnR>
                    <a:lnT>
                      <a:noFill/>
                    </a:lnT>
                    <a:lnB>
                      <a:noFill/>
                    </a:lnB>
                    <a:solidFill>
                      <a:srgbClr val="CCFFCC"/>
                    </a:solidFill>
                  </a:tcPr>
                </a:tc>
                <a:tc>
                  <a:txBody>
                    <a:bodyPr/>
                    <a:lstStyle/>
                    <a:p>
                      <a:r>
                        <a:rPr lang="en-US" sz="1100"/>
                        <a:t>MeV (for </a:t>
                      </a:r>
                      <a:r>
                        <a:rPr lang="en-US" sz="1100" i="1"/>
                        <a:t>e</a:t>
                      </a:r>
                      <a:r>
                        <a:rPr lang="en-US" sz="1100" baseline="30000"/>
                        <a:t>-</a:t>
                      </a:r>
                      <a:r>
                        <a:rPr lang="en-US" sz="1100"/>
                        <a:t>)</a:t>
                      </a:r>
                    </a:p>
                  </a:txBody>
                  <a:tcPr marL="9300" marR="9300" marT="9300" marB="9300" anchor="ctr">
                    <a:lnL>
                      <a:noFill/>
                    </a:lnL>
                    <a:lnR>
                      <a:noFill/>
                    </a:lnR>
                    <a:lnT>
                      <a:noFill/>
                    </a:lnT>
                    <a:lnB>
                      <a:noFill/>
                    </a:lnB>
                    <a:solidFill>
                      <a:srgbClr val="CCFFCC"/>
                    </a:solidFill>
                  </a:tcPr>
                </a:tc>
                <a:tc>
                  <a:txBody>
                    <a:bodyPr/>
                    <a:lstStyle/>
                    <a:p>
                      <a:r>
                        <a:rPr lang="en-US" sz="1100">
                          <a:latin typeface="Arial,Helvetica"/>
                        </a:rPr>
                        <a:t>7.68</a:t>
                      </a:r>
                      <a:endParaRPr lang="en-US" sz="1100"/>
                    </a:p>
                  </a:txBody>
                  <a:tcPr marL="9300" marR="9300" marT="9300" marB="9300" anchor="ctr">
                    <a:lnL>
                      <a:noFill/>
                    </a:lnL>
                    <a:lnR>
                      <a:noFill/>
                    </a:lnR>
                    <a:lnT>
                      <a:noFill/>
                    </a:lnT>
                    <a:lnB>
                      <a:noFill/>
                    </a:lnB>
                    <a:solidFill>
                      <a:srgbClr val="CCFFCC"/>
                    </a:solidFill>
                  </a:tcPr>
                </a:tc>
                <a:tc>
                  <a:txBody>
                    <a:bodyPr/>
                    <a:lstStyle/>
                    <a:p>
                      <a:r>
                        <a:rPr lang="en-US" sz="1100"/>
                        <a:t>MeV (for </a:t>
                      </a:r>
                      <a:r>
                        <a:rPr lang="en-US" sz="1100" i="1"/>
                        <a:t>e</a:t>
                      </a:r>
                      <a:r>
                        <a:rPr lang="en-US" sz="1100" baseline="30000"/>
                        <a:t>+</a:t>
                      </a:r>
                      <a:r>
                        <a:rPr lang="en-US" sz="1100"/>
                        <a:t>)</a:t>
                      </a:r>
                    </a:p>
                  </a:txBody>
                  <a:tcPr marL="9300" marR="9300" marT="9300" marB="9300" anchor="ctr">
                    <a:lnL>
                      <a:noFill/>
                    </a:lnL>
                    <a:lnR>
                      <a:noFill/>
                    </a:lnR>
                    <a:lnT>
                      <a:noFill/>
                    </a:lnT>
                    <a:lnB>
                      <a:noFill/>
                    </a:lnB>
                    <a:solidFill>
                      <a:srgbClr val="CCFFCC"/>
                    </a:solidFill>
                  </a:tcPr>
                </a:tc>
                <a:extLst>
                  <a:ext uri="{0D108BD9-81ED-4DB2-BD59-A6C34878D82A}">
                    <a16:rowId xmlns:a16="http://schemas.microsoft.com/office/drawing/2014/main" val="461337627"/>
                  </a:ext>
                </a:extLst>
              </a:tr>
              <a:tr h="201322">
                <a:tc>
                  <a:txBody>
                    <a:bodyPr/>
                    <a:lstStyle/>
                    <a:p>
                      <a:r>
                        <a:rPr lang="en-US" sz="1100"/>
                        <a:t>Molière radius</a:t>
                      </a:r>
                    </a:p>
                  </a:txBody>
                  <a:tcPr marL="9300" marR="9300" marT="9300" marB="9300" anchor="ctr">
                    <a:lnL>
                      <a:noFill/>
                    </a:lnL>
                    <a:lnR>
                      <a:noFill/>
                    </a:lnR>
                    <a:lnT>
                      <a:noFill/>
                    </a:lnT>
                    <a:lnB>
                      <a:noFill/>
                    </a:lnB>
                    <a:solidFill>
                      <a:srgbClr val="CCFFCC"/>
                    </a:solidFill>
                  </a:tcPr>
                </a:tc>
                <a:tc>
                  <a:txBody>
                    <a:bodyPr/>
                    <a:lstStyle/>
                    <a:p>
                      <a:r>
                        <a:rPr lang="en-US" sz="1100">
                          <a:latin typeface="Arial,Helvetica"/>
                        </a:rPr>
                        <a:t>18.00</a:t>
                      </a:r>
                      <a:endParaRPr lang="en-US" sz="1100"/>
                    </a:p>
                  </a:txBody>
                  <a:tcPr marL="9300" marR="9300" marT="9300" marB="9300" anchor="ctr">
                    <a:lnL>
                      <a:noFill/>
                    </a:lnL>
                    <a:lnR>
                      <a:noFill/>
                    </a:lnR>
                    <a:lnT>
                      <a:noFill/>
                    </a:lnT>
                    <a:lnB>
                      <a:noFill/>
                    </a:lnB>
                    <a:solidFill>
                      <a:srgbClr val="CCFFCC"/>
                    </a:solidFill>
                  </a:tcPr>
                </a:tc>
                <a:tc>
                  <a:txBody>
                    <a:bodyPr/>
                    <a:lstStyle/>
                    <a:p>
                      <a:r>
                        <a:rPr lang="en-US" sz="1100"/>
                        <a:t>g cm</a:t>
                      </a:r>
                      <a:r>
                        <a:rPr lang="en-US" sz="1100" baseline="30000"/>
                        <a:t>-2</a:t>
                      </a:r>
                      <a:endParaRPr lang="en-US" sz="1100"/>
                    </a:p>
                  </a:txBody>
                  <a:tcPr marL="9300" marR="9300" marT="9300" marB="9300" anchor="ctr">
                    <a:lnL>
                      <a:noFill/>
                    </a:lnL>
                    <a:lnR>
                      <a:noFill/>
                    </a:lnR>
                    <a:lnT>
                      <a:noFill/>
                    </a:lnT>
                    <a:lnB>
                      <a:noFill/>
                    </a:lnB>
                    <a:solidFill>
                      <a:srgbClr val="CCFFCC"/>
                    </a:solidFill>
                  </a:tcPr>
                </a:tc>
                <a:tc>
                  <a:txBody>
                    <a:bodyPr/>
                    <a:lstStyle/>
                    <a:p>
                      <a:r>
                        <a:rPr lang="en-US" sz="1100">
                          <a:latin typeface="Arial,Helvetica"/>
                        </a:rPr>
                        <a:t>0.9327</a:t>
                      </a:r>
                      <a:endParaRPr lang="en-US" sz="1100"/>
                    </a:p>
                  </a:txBody>
                  <a:tcPr marL="9300" marR="9300" marT="9300" marB="9300" anchor="ctr">
                    <a:lnL>
                      <a:noFill/>
                    </a:lnL>
                    <a:lnR>
                      <a:noFill/>
                    </a:lnR>
                    <a:lnT>
                      <a:noFill/>
                    </a:lnT>
                    <a:lnB>
                      <a:noFill/>
                    </a:lnB>
                    <a:solidFill>
                      <a:srgbClr val="CCFFCC"/>
                    </a:solidFill>
                  </a:tcPr>
                </a:tc>
                <a:tc>
                  <a:txBody>
                    <a:bodyPr/>
                    <a:lstStyle/>
                    <a:p>
                      <a:r>
                        <a:rPr lang="en-US" sz="1100" dirty="0"/>
                        <a:t>cm</a:t>
                      </a:r>
                    </a:p>
                  </a:txBody>
                  <a:tcPr marL="9300" marR="9300" marT="9300" marB="9300" anchor="ctr">
                    <a:lnL>
                      <a:noFill/>
                    </a:lnL>
                    <a:lnR>
                      <a:noFill/>
                    </a:lnR>
                    <a:lnT>
                      <a:noFill/>
                    </a:lnT>
                    <a:lnB>
                      <a:noFill/>
                    </a:lnB>
                    <a:solidFill>
                      <a:srgbClr val="CCFFCC"/>
                    </a:solidFill>
                  </a:tcPr>
                </a:tc>
                <a:extLst>
                  <a:ext uri="{0D108BD9-81ED-4DB2-BD59-A6C34878D82A}">
                    <a16:rowId xmlns:a16="http://schemas.microsoft.com/office/drawing/2014/main" val="1221544466"/>
                  </a:ext>
                </a:extLst>
              </a:tr>
              <a:tr h="382537">
                <a:tc>
                  <a:txBody>
                    <a:bodyPr/>
                    <a:lstStyle/>
                    <a:p>
                      <a:r>
                        <a:rPr lang="en-US" sz="1100"/>
                        <a:t>Plasma energy ℏ</a:t>
                      </a:r>
                      <a:r>
                        <a:rPr lang="el-GR" sz="1100"/>
                        <a:t>ω</a:t>
                      </a:r>
                      <a:r>
                        <a:rPr lang="en-US" sz="1100" i="1" baseline="-25000"/>
                        <a:t>p</a:t>
                      </a:r>
                      <a:endParaRPr lang="en-US" sz="1100"/>
                    </a:p>
                  </a:txBody>
                  <a:tcPr marL="9300" marR="9300" marT="9300" marB="9300" anchor="ctr">
                    <a:lnL>
                      <a:noFill/>
                    </a:lnL>
                    <a:lnR>
                      <a:noFill/>
                    </a:lnR>
                    <a:lnT>
                      <a:noFill/>
                    </a:lnT>
                    <a:lnB>
                      <a:noFill/>
                    </a:lnB>
                    <a:solidFill>
                      <a:srgbClr val="CCFFCC"/>
                    </a:solidFill>
                  </a:tcPr>
                </a:tc>
                <a:tc>
                  <a:txBody>
                    <a:bodyPr/>
                    <a:lstStyle/>
                    <a:p>
                      <a:r>
                        <a:rPr lang="en-US" sz="1100">
                          <a:latin typeface="Arial,Helvetica"/>
                        </a:rPr>
                        <a:t>80.32</a:t>
                      </a:r>
                      <a:endParaRPr lang="en-US" sz="1100"/>
                    </a:p>
                  </a:txBody>
                  <a:tcPr marL="9300" marR="9300" marT="9300" marB="9300" anchor="ctr">
                    <a:lnL>
                      <a:noFill/>
                    </a:lnL>
                    <a:lnR>
                      <a:noFill/>
                    </a:lnR>
                    <a:lnT>
                      <a:noFill/>
                    </a:lnT>
                    <a:lnB>
                      <a:noFill/>
                    </a:lnB>
                    <a:solidFill>
                      <a:srgbClr val="CCFFCC"/>
                    </a:solidFill>
                  </a:tcPr>
                </a:tc>
                <a:tc>
                  <a:txBody>
                    <a:bodyPr/>
                    <a:lstStyle/>
                    <a:p>
                      <a:r>
                        <a:rPr lang="en-US" sz="1100"/>
                        <a:t>eV</a:t>
                      </a:r>
                    </a:p>
                  </a:txBody>
                  <a:tcPr marL="9300" marR="9300" marT="9300" marB="9300" anchor="ctr">
                    <a:lnL>
                      <a:noFill/>
                    </a:lnL>
                    <a:lnR>
                      <a:noFill/>
                    </a:lnR>
                    <a:lnT>
                      <a:noFill/>
                    </a:lnT>
                    <a:lnB>
                      <a:noFill/>
                    </a:lnB>
                    <a:solidFill>
                      <a:srgbClr val="CCFFCC"/>
                    </a:solidFill>
                  </a:tcPr>
                </a:tc>
                <a:tc>
                  <a:txBody>
                    <a:bodyPr/>
                    <a:lstStyle/>
                    <a:p>
                      <a:r>
                        <a:rPr lang="en-US" sz="1100" dirty="0"/>
                        <a:t> </a:t>
                      </a:r>
                    </a:p>
                  </a:txBody>
                  <a:tcPr marL="9300" marR="9300" marT="9300" marB="9300" anchor="ctr">
                    <a:lnL>
                      <a:noFill/>
                    </a:lnL>
                    <a:lnR>
                      <a:noFill/>
                    </a:lnR>
                    <a:lnT>
                      <a:noFill/>
                    </a:lnT>
                    <a:lnB>
                      <a:noFill/>
                    </a:lnB>
                    <a:solidFill>
                      <a:srgbClr val="CCFFCC"/>
                    </a:solidFill>
                  </a:tcPr>
                </a:tc>
                <a:tc>
                  <a:txBody>
                    <a:bodyPr/>
                    <a:lstStyle/>
                    <a:p>
                      <a:r>
                        <a:rPr lang="en-US" sz="1100"/>
                        <a:t> </a:t>
                      </a:r>
                    </a:p>
                  </a:txBody>
                  <a:tcPr marL="9300" marR="9300" marT="9300" marB="9300" anchor="ctr">
                    <a:lnL>
                      <a:noFill/>
                    </a:lnL>
                    <a:lnR>
                      <a:noFill/>
                    </a:lnR>
                    <a:lnT>
                      <a:noFill/>
                    </a:lnT>
                    <a:lnB>
                      <a:noFill/>
                    </a:lnB>
                    <a:solidFill>
                      <a:srgbClr val="CCFFCC"/>
                    </a:solidFill>
                  </a:tcPr>
                </a:tc>
                <a:extLst>
                  <a:ext uri="{0D108BD9-81ED-4DB2-BD59-A6C34878D82A}">
                    <a16:rowId xmlns:a16="http://schemas.microsoft.com/office/drawing/2014/main" val="1256966485"/>
                  </a:ext>
                </a:extLst>
              </a:tr>
              <a:tr h="382537">
                <a:tc>
                  <a:txBody>
                    <a:bodyPr/>
                    <a:lstStyle/>
                    <a:p>
                      <a:r>
                        <a:rPr lang="en-US" sz="1100"/>
                        <a:t>Muon critical energy</a:t>
                      </a:r>
                    </a:p>
                  </a:txBody>
                  <a:tcPr marL="9300" marR="9300" marT="9300" marB="9300" anchor="ctr">
                    <a:lnL>
                      <a:noFill/>
                    </a:lnL>
                    <a:lnR>
                      <a:noFill/>
                    </a:lnR>
                    <a:lnT>
                      <a:noFill/>
                    </a:lnT>
                    <a:lnB>
                      <a:noFill/>
                    </a:lnB>
                    <a:solidFill>
                      <a:srgbClr val="CCFFCC"/>
                    </a:solidFill>
                  </a:tcPr>
                </a:tc>
                <a:tc>
                  <a:txBody>
                    <a:bodyPr/>
                    <a:lstStyle/>
                    <a:p>
                      <a:r>
                        <a:rPr lang="en-US" sz="1100">
                          <a:latin typeface="Arial,Helvetica"/>
                        </a:rPr>
                        <a:t>150.</a:t>
                      </a:r>
                      <a:endParaRPr lang="en-US" sz="1100"/>
                    </a:p>
                  </a:txBody>
                  <a:tcPr marL="9300" marR="9300" marT="9300" marB="9300" anchor="ctr">
                    <a:lnL>
                      <a:noFill/>
                    </a:lnL>
                    <a:lnR>
                      <a:noFill/>
                    </a:lnR>
                    <a:lnT>
                      <a:noFill/>
                    </a:lnT>
                    <a:lnB>
                      <a:noFill/>
                    </a:lnB>
                    <a:solidFill>
                      <a:srgbClr val="CCFFCC"/>
                    </a:solidFill>
                  </a:tcPr>
                </a:tc>
                <a:tc>
                  <a:txBody>
                    <a:bodyPr/>
                    <a:lstStyle/>
                    <a:p>
                      <a:r>
                        <a:rPr lang="en-US" sz="1100"/>
                        <a:t>GeV</a:t>
                      </a:r>
                    </a:p>
                  </a:txBody>
                  <a:tcPr marL="9300" marR="9300" marT="9300" marB="9300" anchor="ctr">
                    <a:lnL>
                      <a:noFill/>
                    </a:lnL>
                    <a:lnR>
                      <a:noFill/>
                    </a:lnR>
                    <a:lnT>
                      <a:noFill/>
                    </a:lnT>
                    <a:lnB>
                      <a:noFill/>
                    </a:lnB>
                    <a:solidFill>
                      <a:srgbClr val="CCFFCC"/>
                    </a:solidFill>
                  </a:tcPr>
                </a:tc>
                <a:tc>
                  <a:txBody>
                    <a:bodyPr/>
                    <a:lstStyle/>
                    <a:p>
                      <a:r>
                        <a:rPr lang="en-US" sz="1100"/>
                        <a:t> </a:t>
                      </a:r>
                    </a:p>
                  </a:txBody>
                  <a:tcPr marL="9300" marR="9300" marT="9300" marB="9300" anchor="ctr">
                    <a:lnL>
                      <a:noFill/>
                    </a:lnL>
                    <a:lnR>
                      <a:noFill/>
                    </a:lnR>
                    <a:lnT>
                      <a:noFill/>
                    </a:lnT>
                    <a:lnB>
                      <a:noFill/>
                    </a:lnB>
                    <a:solidFill>
                      <a:srgbClr val="CCFFCC"/>
                    </a:solidFill>
                  </a:tcPr>
                </a:tc>
                <a:tc>
                  <a:txBody>
                    <a:bodyPr/>
                    <a:lstStyle/>
                    <a:p>
                      <a:r>
                        <a:rPr lang="en-US" sz="1100"/>
                        <a:t> </a:t>
                      </a:r>
                    </a:p>
                  </a:txBody>
                  <a:tcPr marL="9300" marR="9300" marT="9300" marB="9300" anchor="ctr">
                    <a:lnL>
                      <a:noFill/>
                    </a:lnL>
                    <a:lnR>
                      <a:noFill/>
                    </a:lnR>
                    <a:lnT>
                      <a:noFill/>
                    </a:lnT>
                    <a:lnB>
                      <a:noFill/>
                    </a:lnB>
                    <a:solidFill>
                      <a:srgbClr val="CCFFCC"/>
                    </a:solidFill>
                  </a:tcPr>
                </a:tc>
                <a:extLst>
                  <a:ext uri="{0D108BD9-81ED-4DB2-BD59-A6C34878D82A}">
                    <a16:rowId xmlns:a16="http://schemas.microsoft.com/office/drawing/2014/main" val="2386223063"/>
                  </a:ext>
                </a:extLst>
              </a:tr>
              <a:tr h="201322">
                <a:tc>
                  <a:txBody>
                    <a:bodyPr/>
                    <a:lstStyle/>
                    <a:p>
                      <a:r>
                        <a:rPr lang="en-US" sz="1100"/>
                        <a:t>Melting point</a:t>
                      </a:r>
                    </a:p>
                  </a:txBody>
                  <a:tcPr marL="9300" marR="9300" marT="9300" marB="9300" anchor="ctr">
                    <a:lnL>
                      <a:noFill/>
                    </a:lnL>
                    <a:lnR>
                      <a:noFill/>
                    </a:lnR>
                    <a:lnT>
                      <a:noFill/>
                    </a:lnT>
                    <a:lnB>
                      <a:noFill/>
                    </a:lnB>
                    <a:solidFill>
                      <a:srgbClr val="CCFFCC"/>
                    </a:solidFill>
                  </a:tcPr>
                </a:tc>
                <a:tc>
                  <a:txBody>
                    <a:bodyPr/>
                    <a:lstStyle/>
                    <a:p>
                      <a:r>
                        <a:rPr lang="en-US" sz="1100">
                          <a:latin typeface="Arial,Helvetica"/>
                        </a:rPr>
                        <a:t>3695.</a:t>
                      </a:r>
                      <a:endParaRPr lang="en-US" sz="1100"/>
                    </a:p>
                  </a:txBody>
                  <a:tcPr marL="9300" marR="9300" marT="9300" marB="9300" anchor="ctr">
                    <a:lnL>
                      <a:noFill/>
                    </a:lnL>
                    <a:lnR>
                      <a:noFill/>
                    </a:lnR>
                    <a:lnT>
                      <a:noFill/>
                    </a:lnT>
                    <a:lnB>
                      <a:noFill/>
                    </a:lnB>
                    <a:solidFill>
                      <a:srgbClr val="CCFFCC"/>
                    </a:solidFill>
                  </a:tcPr>
                </a:tc>
                <a:tc>
                  <a:txBody>
                    <a:bodyPr/>
                    <a:lstStyle/>
                    <a:p>
                      <a:r>
                        <a:rPr lang="en-US" sz="1100"/>
                        <a:t>K</a:t>
                      </a:r>
                    </a:p>
                  </a:txBody>
                  <a:tcPr marL="9300" marR="9300" marT="9300" marB="9300" anchor="ctr">
                    <a:lnL>
                      <a:noFill/>
                    </a:lnL>
                    <a:lnR>
                      <a:noFill/>
                    </a:lnR>
                    <a:lnT>
                      <a:noFill/>
                    </a:lnT>
                    <a:lnB>
                      <a:noFill/>
                    </a:lnB>
                    <a:solidFill>
                      <a:srgbClr val="CCFFCC"/>
                    </a:solidFill>
                  </a:tcPr>
                </a:tc>
                <a:tc>
                  <a:txBody>
                    <a:bodyPr/>
                    <a:lstStyle/>
                    <a:p>
                      <a:r>
                        <a:rPr lang="en-US" sz="1100">
                          <a:latin typeface="Arial,Helvetica"/>
                        </a:rPr>
                        <a:t>3422.</a:t>
                      </a:r>
                      <a:endParaRPr lang="en-US" sz="1100"/>
                    </a:p>
                  </a:txBody>
                  <a:tcPr marL="9300" marR="9300" marT="9300" marB="9300" anchor="ctr">
                    <a:lnL>
                      <a:noFill/>
                    </a:lnL>
                    <a:lnR>
                      <a:noFill/>
                    </a:lnR>
                    <a:lnT>
                      <a:noFill/>
                    </a:lnT>
                    <a:lnB>
                      <a:noFill/>
                    </a:lnB>
                    <a:solidFill>
                      <a:srgbClr val="CCFFCC"/>
                    </a:solidFill>
                  </a:tcPr>
                </a:tc>
                <a:tc>
                  <a:txBody>
                    <a:bodyPr/>
                    <a:lstStyle/>
                    <a:p>
                      <a:r>
                        <a:rPr lang="en-US" sz="1100"/>
                        <a:t>C</a:t>
                      </a:r>
                    </a:p>
                  </a:txBody>
                  <a:tcPr marL="9300" marR="9300" marT="9300" marB="9300" anchor="ctr">
                    <a:lnL>
                      <a:noFill/>
                    </a:lnL>
                    <a:lnR>
                      <a:noFill/>
                    </a:lnR>
                    <a:lnT>
                      <a:noFill/>
                    </a:lnT>
                    <a:lnB>
                      <a:noFill/>
                    </a:lnB>
                    <a:solidFill>
                      <a:srgbClr val="CCFFCC"/>
                    </a:solidFill>
                  </a:tcPr>
                </a:tc>
                <a:extLst>
                  <a:ext uri="{0D108BD9-81ED-4DB2-BD59-A6C34878D82A}">
                    <a16:rowId xmlns:a16="http://schemas.microsoft.com/office/drawing/2014/main" val="3972026763"/>
                  </a:ext>
                </a:extLst>
              </a:tr>
              <a:tr h="382537">
                <a:tc>
                  <a:txBody>
                    <a:bodyPr/>
                    <a:lstStyle/>
                    <a:p>
                      <a:r>
                        <a:rPr lang="en-US" sz="1100" dirty="0"/>
                        <a:t>Boiling point @ 1 atm</a:t>
                      </a:r>
                    </a:p>
                  </a:txBody>
                  <a:tcPr marL="9300" marR="9300" marT="9300" marB="9300" anchor="ctr">
                    <a:lnL>
                      <a:noFill/>
                    </a:lnL>
                    <a:lnR>
                      <a:noFill/>
                    </a:lnR>
                    <a:lnT>
                      <a:noFill/>
                    </a:lnT>
                    <a:lnB>
                      <a:noFill/>
                    </a:lnB>
                    <a:solidFill>
                      <a:srgbClr val="CCFFCC"/>
                    </a:solidFill>
                  </a:tcPr>
                </a:tc>
                <a:tc>
                  <a:txBody>
                    <a:bodyPr/>
                    <a:lstStyle/>
                    <a:p>
                      <a:r>
                        <a:rPr lang="en-US" sz="1100" dirty="0">
                          <a:latin typeface="Arial,Helvetica"/>
                        </a:rPr>
                        <a:t>5828.</a:t>
                      </a:r>
                      <a:endParaRPr lang="en-US" sz="1100" dirty="0"/>
                    </a:p>
                  </a:txBody>
                  <a:tcPr marL="9300" marR="9300" marT="9300" marB="9300" anchor="ctr">
                    <a:lnL>
                      <a:noFill/>
                    </a:lnL>
                    <a:lnR>
                      <a:noFill/>
                    </a:lnR>
                    <a:lnT>
                      <a:noFill/>
                    </a:lnT>
                    <a:lnB>
                      <a:noFill/>
                    </a:lnB>
                    <a:solidFill>
                      <a:srgbClr val="CCFFCC"/>
                    </a:solidFill>
                  </a:tcPr>
                </a:tc>
                <a:tc>
                  <a:txBody>
                    <a:bodyPr/>
                    <a:lstStyle/>
                    <a:p>
                      <a:r>
                        <a:rPr lang="en-US" sz="1100"/>
                        <a:t>K</a:t>
                      </a:r>
                    </a:p>
                  </a:txBody>
                  <a:tcPr marL="9300" marR="9300" marT="9300" marB="9300" anchor="ctr">
                    <a:lnL>
                      <a:noFill/>
                    </a:lnL>
                    <a:lnR>
                      <a:noFill/>
                    </a:lnR>
                    <a:lnT>
                      <a:noFill/>
                    </a:lnT>
                    <a:lnB>
                      <a:noFill/>
                    </a:lnB>
                    <a:solidFill>
                      <a:srgbClr val="CCFFCC"/>
                    </a:solidFill>
                  </a:tcPr>
                </a:tc>
                <a:tc>
                  <a:txBody>
                    <a:bodyPr/>
                    <a:lstStyle/>
                    <a:p>
                      <a:r>
                        <a:rPr lang="en-US" sz="1100">
                          <a:latin typeface="Arial,Helvetica"/>
                        </a:rPr>
                        <a:t>5555.</a:t>
                      </a:r>
                      <a:endParaRPr lang="en-US" sz="1100"/>
                    </a:p>
                  </a:txBody>
                  <a:tcPr marL="9300" marR="9300" marT="9300" marB="9300" anchor="ctr">
                    <a:lnL>
                      <a:noFill/>
                    </a:lnL>
                    <a:lnR>
                      <a:noFill/>
                    </a:lnR>
                    <a:lnT>
                      <a:noFill/>
                    </a:lnT>
                    <a:lnB>
                      <a:noFill/>
                    </a:lnB>
                    <a:solidFill>
                      <a:srgbClr val="CCFFCC"/>
                    </a:solidFill>
                  </a:tcPr>
                </a:tc>
                <a:tc>
                  <a:txBody>
                    <a:bodyPr/>
                    <a:lstStyle/>
                    <a:p>
                      <a:r>
                        <a:rPr lang="en-US" sz="1100" dirty="0"/>
                        <a:t>C</a:t>
                      </a:r>
                    </a:p>
                  </a:txBody>
                  <a:tcPr marL="9300" marR="9300" marT="9300" marB="9300" anchor="ctr">
                    <a:lnL>
                      <a:noFill/>
                    </a:lnL>
                    <a:lnR>
                      <a:noFill/>
                    </a:lnR>
                    <a:lnT>
                      <a:noFill/>
                    </a:lnT>
                    <a:lnB>
                      <a:noFill/>
                    </a:lnB>
                    <a:solidFill>
                      <a:srgbClr val="CCFFCC"/>
                    </a:solidFill>
                  </a:tcPr>
                </a:tc>
                <a:extLst>
                  <a:ext uri="{0D108BD9-81ED-4DB2-BD59-A6C34878D82A}">
                    <a16:rowId xmlns:a16="http://schemas.microsoft.com/office/drawing/2014/main" val="121384320"/>
                  </a:ext>
                </a:extLst>
              </a:tr>
            </a:tbl>
          </a:graphicData>
        </a:graphic>
      </p:graphicFrame>
      <p:sp>
        <p:nvSpPr>
          <p:cNvPr id="4" name="Date Placeholder 3">
            <a:extLst>
              <a:ext uri="{FF2B5EF4-FFF2-40B4-BE49-F238E27FC236}">
                <a16:creationId xmlns:a16="http://schemas.microsoft.com/office/drawing/2014/main" id="{E89E5E74-93DA-4950-A93E-7F298F61F894}"/>
              </a:ext>
            </a:extLst>
          </p:cNvPr>
          <p:cNvSpPr>
            <a:spLocks noGrp="1"/>
          </p:cNvSpPr>
          <p:nvPr>
            <p:ph type="dt" sz="half" idx="10"/>
          </p:nvPr>
        </p:nvSpPr>
        <p:spPr/>
        <p:txBody>
          <a:bodyPr/>
          <a:lstStyle/>
          <a:p>
            <a:pPr>
              <a:defRPr/>
            </a:pPr>
            <a:fld id="{68548908-A368-004D-A632-294C0E31F449}" type="datetime1">
              <a:rPr lang="en-US" smtClean="0"/>
              <a:t>8/22/2021</a:t>
            </a:fld>
            <a:endParaRPr lang="en-US" dirty="0"/>
          </a:p>
        </p:txBody>
      </p:sp>
      <p:sp>
        <p:nvSpPr>
          <p:cNvPr id="5" name="Footer Placeholder 4">
            <a:extLst>
              <a:ext uri="{FF2B5EF4-FFF2-40B4-BE49-F238E27FC236}">
                <a16:creationId xmlns:a16="http://schemas.microsoft.com/office/drawing/2014/main" id="{25A1799C-1939-464E-9C59-D4C922FA238D}"/>
              </a:ext>
            </a:extLst>
          </p:cNvPr>
          <p:cNvSpPr>
            <a:spLocks noGrp="1"/>
          </p:cNvSpPr>
          <p:nvPr>
            <p:ph type="ftr" sz="quarter" idx="11"/>
          </p:nvPr>
        </p:nvSpPr>
        <p:spPr/>
        <p:txBody>
          <a:bodyPr/>
          <a:lstStyle/>
          <a:p>
            <a:pPr>
              <a:defRPr/>
            </a:pPr>
            <a:r>
              <a:rPr lang="en-US"/>
              <a:t>Fermilab | High-intensity low energy mu- source</a:t>
            </a:r>
            <a:endParaRPr lang="en-US" b="1" dirty="0"/>
          </a:p>
        </p:txBody>
      </p:sp>
      <p:sp>
        <p:nvSpPr>
          <p:cNvPr id="6" name="Slide Number Placeholder 5">
            <a:extLst>
              <a:ext uri="{FF2B5EF4-FFF2-40B4-BE49-F238E27FC236}">
                <a16:creationId xmlns:a16="http://schemas.microsoft.com/office/drawing/2014/main" id="{4F285F34-822A-465A-841F-0DC977847242}"/>
              </a:ext>
            </a:extLst>
          </p:cNvPr>
          <p:cNvSpPr>
            <a:spLocks noGrp="1"/>
          </p:cNvSpPr>
          <p:nvPr>
            <p:ph type="sldNum" sz="quarter" idx="12"/>
          </p:nvPr>
        </p:nvSpPr>
        <p:spPr/>
        <p:txBody>
          <a:bodyPr/>
          <a:lstStyle/>
          <a:p>
            <a:pPr>
              <a:defRPr/>
            </a:pPr>
            <a:fld id="{148C009B-CB69-E04A-B9B3-34B26D69E9CF}" type="slidenum">
              <a:rPr lang="en-US" smtClean="0"/>
              <a:pPr>
                <a:defRPr/>
              </a:pPr>
              <a:t>24</a:t>
            </a:fld>
            <a:endParaRPr lang="en-US" dirty="0"/>
          </a:p>
        </p:txBody>
      </p:sp>
      <p:sp>
        <p:nvSpPr>
          <p:cNvPr id="8" name="Rectangle 1">
            <a:extLst>
              <a:ext uri="{FF2B5EF4-FFF2-40B4-BE49-F238E27FC236}">
                <a16:creationId xmlns:a16="http://schemas.microsoft.com/office/drawing/2014/main" id="{CA055917-F369-423D-A5D5-8B8F5F942A34}"/>
              </a:ext>
            </a:extLst>
          </p:cNvPr>
          <p:cNvSpPr>
            <a:spLocks noChangeArrowheads="1"/>
          </p:cNvSpPr>
          <p:nvPr/>
        </p:nvSpPr>
        <p:spPr bwMode="auto">
          <a:xfrm>
            <a:off x="1953419" y="215595"/>
            <a:ext cx="4976042"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en-US" altLang="en-US" sz="2000" dirty="0">
                <a:solidFill>
                  <a:srgbClr val="006400"/>
                </a:solidFill>
                <a:latin typeface="Times New Roman" panose="02020603050405020304" pitchFamily="18" charset="0"/>
                <a:cs typeface="Times New Roman" panose="02020603050405020304" pitchFamily="18" charset="0"/>
              </a:rPr>
              <a:t>Atomic and nuclear properties of tungsten (W)</a:t>
            </a:r>
            <a:br>
              <a:rPr lang="en-US" altLang="en-US" sz="2000" dirty="0"/>
            </a:br>
            <a:endParaRPr lang="en-US" altLang="en-US" sz="2000" dirty="0"/>
          </a:p>
        </p:txBody>
      </p:sp>
      <p:sp>
        <p:nvSpPr>
          <p:cNvPr id="11" name="TextBox 10">
            <a:extLst>
              <a:ext uri="{FF2B5EF4-FFF2-40B4-BE49-F238E27FC236}">
                <a16:creationId xmlns:a16="http://schemas.microsoft.com/office/drawing/2014/main" id="{F07A0538-C20C-4692-B98C-0512CE4CFB14}"/>
              </a:ext>
            </a:extLst>
          </p:cNvPr>
          <p:cNvSpPr txBox="1"/>
          <p:nvPr/>
        </p:nvSpPr>
        <p:spPr>
          <a:xfrm>
            <a:off x="7614082" y="1100831"/>
            <a:ext cx="2824401" cy="4603824"/>
          </a:xfrm>
          <a:prstGeom prst="rect">
            <a:avLst/>
          </a:prstGeom>
          <a:noFill/>
        </p:spPr>
        <p:txBody>
          <a:bodyPr wrap="square" rtlCol="0">
            <a:spAutoFit/>
          </a:bodyPr>
          <a:lstStyle/>
          <a:p>
            <a:pPr>
              <a:spcAft>
                <a:spcPts val="500"/>
              </a:spcAft>
            </a:pPr>
            <a:r>
              <a:rPr lang="en-US" sz="1800" dirty="0"/>
              <a:t>NOTES</a:t>
            </a:r>
          </a:p>
          <a:p>
            <a:pPr marL="285750" indent="-285750">
              <a:spcAft>
                <a:spcPts val="800"/>
              </a:spcAft>
              <a:buFont typeface="Arial" panose="020B0604020202020204" pitchFamily="34" charset="0"/>
              <a:buChar char="•"/>
            </a:pPr>
            <a:r>
              <a:rPr lang="en-US" sz="1600" dirty="0"/>
              <a:t>The nuclear interaction length is 10 cm.  An inelastic nuclear interaction is required to make </a:t>
            </a:r>
            <a:r>
              <a:rPr lang="en-US" sz="1600" dirty="0" err="1"/>
              <a:t>pions</a:t>
            </a:r>
            <a:endParaRPr lang="en-US" sz="1600" dirty="0"/>
          </a:p>
          <a:p>
            <a:pPr marL="285750" indent="-285750">
              <a:spcAft>
                <a:spcPts val="500"/>
              </a:spcAft>
              <a:buFont typeface="Arial" panose="020B0604020202020204" pitchFamily="34" charset="0"/>
              <a:buChar char="•"/>
            </a:pPr>
            <a:endParaRPr lang="en-US" sz="1600" dirty="0"/>
          </a:p>
          <a:p>
            <a:pPr marL="285750" indent="-285750">
              <a:spcAft>
                <a:spcPts val="500"/>
              </a:spcAft>
              <a:buFont typeface="Arial" panose="020B0604020202020204" pitchFamily="34" charset="0"/>
              <a:buChar char="•"/>
            </a:pPr>
            <a:r>
              <a:rPr lang="en-US" sz="1600" dirty="0"/>
              <a:t>1 cm was initially chosen (10% IL)  to be consistent with the shielding assessment for  a target in the MTA experimental hall</a:t>
            </a:r>
          </a:p>
          <a:p>
            <a:pPr marL="285750" indent="-285750">
              <a:spcAft>
                <a:spcPts val="500"/>
              </a:spcAft>
              <a:buFont typeface="Arial" panose="020B0604020202020204" pitchFamily="34" charset="0"/>
              <a:buChar char="•"/>
            </a:pPr>
            <a:r>
              <a:rPr lang="en-US" sz="1600" dirty="0"/>
              <a:t>&gt;10% IL requires a local beam stop - Beam cannot be transported to the high intensity beam dump buried in the berm downstream of the hall</a:t>
            </a:r>
          </a:p>
        </p:txBody>
      </p:sp>
      <p:sp>
        <p:nvSpPr>
          <p:cNvPr id="12" name="Oval 11">
            <a:extLst>
              <a:ext uri="{FF2B5EF4-FFF2-40B4-BE49-F238E27FC236}">
                <a16:creationId xmlns:a16="http://schemas.microsoft.com/office/drawing/2014/main" id="{B8DD4BD5-B9C3-4E26-A712-6A3BF979FF9C}"/>
              </a:ext>
            </a:extLst>
          </p:cNvPr>
          <p:cNvSpPr/>
          <p:nvPr/>
        </p:nvSpPr>
        <p:spPr>
          <a:xfrm>
            <a:off x="4950781" y="2711784"/>
            <a:ext cx="914400" cy="359488"/>
          </a:xfrm>
          <a:prstGeom prst="ellipse">
            <a:avLst/>
          </a:prstGeom>
          <a:noFill/>
          <a:ln w="19050">
            <a:solidFill>
              <a:srgbClr val="40404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F5C698BE-9A5D-4D7E-84AD-2AC02EE38107}"/>
              </a:ext>
            </a:extLst>
          </p:cNvPr>
          <p:cNvPicPr>
            <a:picLocks noChangeAspect="1"/>
          </p:cNvPicPr>
          <p:nvPr/>
        </p:nvPicPr>
        <p:blipFill>
          <a:blip r:embed="rId3"/>
          <a:stretch>
            <a:fillRect/>
          </a:stretch>
        </p:blipFill>
        <p:spPr>
          <a:xfrm>
            <a:off x="7839529" y="2572605"/>
            <a:ext cx="2399053" cy="292266"/>
          </a:xfrm>
          <a:prstGeom prst="rect">
            <a:avLst/>
          </a:prstGeom>
        </p:spPr>
      </p:pic>
      <p:sp>
        <p:nvSpPr>
          <p:cNvPr id="15" name="TextBox 14">
            <a:extLst>
              <a:ext uri="{FF2B5EF4-FFF2-40B4-BE49-F238E27FC236}">
                <a16:creationId xmlns:a16="http://schemas.microsoft.com/office/drawing/2014/main" id="{DC101317-26A8-40AA-B25C-BFAAEC685F03}"/>
              </a:ext>
            </a:extLst>
          </p:cNvPr>
          <p:cNvSpPr txBox="1"/>
          <p:nvPr/>
        </p:nvSpPr>
        <p:spPr>
          <a:xfrm>
            <a:off x="1753518" y="5940671"/>
            <a:ext cx="6394527" cy="461665"/>
          </a:xfrm>
          <a:prstGeom prst="rect">
            <a:avLst/>
          </a:prstGeom>
          <a:noFill/>
        </p:spPr>
        <p:txBody>
          <a:bodyPr wrap="square">
            <a:spAutoFit/>
          </a:bodyPr>
          <a:lstStyle/>
          <a:p>
            <a:r>
              <a:rPr lang="en-US" baseline="30000" dirty="0"/>
              <a:t>https://pdg.lbl.gov/2021/reviews/constants_atomic_and_related.html</a:t>
            </a:r>
            <a:endParaRPr lang="en-US" dirty="0"/>
          </a:p>
        </p:txBody>
      </p:sp>
    </p:spTree>
    <p:extLst>
      <p:ext uri="{BB962C8B-B14F-4D97-AF65-F5344CB8AC3E}">
        <p14:creationId xmlns:p14="http://schemas.microsoft.com/office/powerpoint/2010/main" val="8337214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263A255-420A-405D-B0FB-BDCB0BFC8DE8}"/>
              </a:ext>
            </a:extLst>
          </p:cNvPr>
          <p:cNvSpPr>
            <a:spLocks noGrp="1"/>
          </p:cNvSpPr>
          <p:nvPr>
            <p:ph idx="1"/>
          </p:nvPr>
        </p:nvSpPr>
        <p:spPr>
          <a:xfrm>
            <a:off x="6844914" y="899319"/>
            <a:ext cx="4392046" cy="5059363"/>
          </a:xfrm>
        </p:spPr>
        <p:txBody>
          <a:bodyPr/>
          <a:lstStyle/>
          <a:p>
            <a:pPr marL="0" indent="0">
              <a:buNone/>
            </a:pPr>
            <a:r>
              <a:rPr lang="en-US" sz="2000" b="1" dirty="0"/>
              <a:t>PROJECTED PERFORMANCE</a:t>
            </a:r>
          </a:p>
          <a:p>
            <a:r>
              <a:rPr lang="en-US" sz="2000" dirty="0"/>
              <a:t>PSI – 1.5 cm 4%IL C target</a:t>
            </a:r>
          </a:p>
          <a:p>
            <a:r>
              <a:rPr lang="en-US" sz="2000" dirty="0"/>
              <a:t>Factors</a:t>
            </a:r>
          </a:p>
          <a:p>
            <a:r>
              <a:rPr lang="en-US" sz="2000" dirty="0"/>
              <a:t>30% vs 4%</a:t>
            </a:r>
          </a:p>
          <a:p>
            <a:r>
              <a:rPr lang="en-US" sz="2000" dirty="0"/>
              <a:t>4 x nuclear interactions</a:t>
            </a:r>
          </a:p>
          <a:p>
            <a:r>
              <a:rPr lang="en-US" sz="2000" dirty="0"/>
              <a:t>Factor of 3 and 8 from</a:t>
            </a:r>
          </a:p>
          <a:p>
            <a:pPr marL="0" indent="0">
              <a:buNone/>
            </a:pPr>
            <a:r>
              <a:rPr lang="en-US" sz="2000" dirty="0">
                <a:sym typeface="Symbol" panose="05050102010706020507" pitchFamily="18" charset="2"/>
              </a:rPr>
              <a:t>       </a:t>
            </a:r>
            <a:r>
              <a:rPr lang="en-US" sz="2000" baseline="-25000" dirty="0">
                <a:sym typeface="Symbol" panose="05050102010706020507" pitchFamily="18" charset="2"/>
              </a:rPr>
              <a:t></a:t>
            </a:r>
            <a:r>
              <a:rPr lang="en-US" sz="2000" dirty="0">
                <a:sym typeface="Symbol" panose="05050102010706020507" pitchFamily="18" charset="2"/>
              </a:rPr>
              <a:t></a:t>
            </a:r>
            <a:r>
              <a:rPr lang="en-US" sz="2000" baseline="30000" dirty="0">
                <a:sym typeface="Symbol" panose="05050102010706020507" pitchFamily="18" charset="2"/>
              </a:rPr>
              <a:t>+</a:t>
            </a:r>
            <a:r>
              <a:rPr lang="en-US" sz="2000" dirty="0">
                <a:sym typeface="Symbol" panose="05050102010706020507" pitchFamily="18" charset="2"/>
              </a:rPr>
              <a:t>   </a:t>
            </a:r>
            <a:r>
              <a:rPr lang="en-US" sz="2000" baseline="30000" dirty="0">
                <a:sym typeface="Symbol" panose="05050102010706020507" pitchFamily="18" charset="2"/>
              </a:rPr>
              <a:t></a:t>
            </a:r>
            <a:endParaRPr lang="en-US" sz="2000" dirty="0">
              <a:sym typeface="Symbol" panose="05050102010706020507" pitchFamily="18" charset="2"/>
            </a:endParaRPr>
          </a:p>
          <a:p>
            <a:pPr marL="0" indent="0">
              <a:buNone/>
            </a:pPr>
            <a:r>
              <a:rPr lang="en-US" sz="2000" dirty="0">
                <a:sym typeface="Symbol" panose="05050102010706020507" pitchFamily="18" charset="2"/>
              </a:rPr>
              <a:t>	 </a:t>
            </a:r>
            <a:r>
              <a:rPr lang="en-US" sz="2000" baseline="-25000" dirty="0">
                <a:sym typeface="Symbol" panose="05050102010706020507" pitchFamily="18" charset="2"/>
              </a:rPr>
              <a:t></a:t>
            </a:r>
            <a:r>
              <a:rPr lang="en-US" sz="2000" dirty="0">
                <a:sym typeface="Symbol" panose="05050102010706020507" pitchFamily="18" charset="2"/>
              </a:rPr>
              <a:t></a:t>
            </a:r>
            <a:r>
              <a:rPr lang="en-US" sz="2000" baseline="30000" dirty="0">
                <a:sym typeface="Symbol" panose="05050102010706020507" pitchFamily="18" charset="2"/>
              </a:rPr>
              <a:t>–</a:t>
            </a:r>
            <a:r>
              <a:rPr lang="en-US" sz="2000" dirty="0">
                <a:sym typeface="Symbol" panose="05050102010706020507" pitchFamily="18" charset="2"/>
              </a:rPr>
              <a:t>   </a:t>
            </a:r>
            <a:r>
              <a:rPr lang="en-US" sz="2000" baseline="30000" dirty="0">
                <a:sym typeface="Symbol" panose="05050102010706020507" pitchFamily="18" charset="2"/>
              </a:rPr>
              <a:t></a:t>
            </a:r>
          </a:p>
          <a:p>
            <a:r>
              <a:rPr lang="en-US" sz="2000" dirty="0"/>
              <a:t>Total increase from a carbon target = 60 for </a:t>
            </a:r>
            <a:r>
              <a:rPr lang="en-US" sz="2000" dirty="0">
                <a:sym typeface="Symbol" panose="05050102010706020507" pitchFamily="18" charset="2"/>
              </a:rPr>
              <a:t></a:t>
            </a:r>
            <a:r>
              <a:rPr lang="en-US" sz="2000" baseline="30000" dirty="0">
                <a:sym typeface="Symbol" panose="05050102010706020507" pitchFamily="18" charset="2"/>
              </a:rPr>
              <a:t>–</a:t>
            </a:r>
          </a:p>
          <a:p>
            <a:r>
              <a:rPr lang="en-US" sz="2000" dirty="0"/>
              <a:t>Momentum spread increase?</a:t>
            </a:r>
          </a:p>
          <a:p>
            <a:r>
              <a:rPr lang="en-US" sz="2000" dirty="0"/>
              <a:t>Rate correction for PSI CW beam (1 </a:t>
            </a:r>
            <a:r>
              <a:rPr lang="en-US" sz="2000" dirty="0">
                <a:sym typeface="Symbol" panose="05050102010706020507" pitchFamily="18" charset="2"/>
              </a:rPr>
              <a:t></a:t>
            </a:r>
            <a:r>
              <a:rPr lang="en-US" sz="2000" baseline="30000" dirty="0">
                <a:sym typeface="Symbol" panose="05050102010706020507" pitchFamily="18" charset="2"/>
              </a:rPr>
              <a:t>–</a:t>
            </a:r>
            <a:r>
              <a:rPr lang="en-US" sz="2000" dirty="0">
                <a:sym typeface="Symbol" panose="05050102010706020507" pitchFamily="18" charset="2"/>
              </a:rPr>
              <a:t>/10 sec) vs 20 Hz duty cycle of </a:t>
            </a:r>
            <a:r>
              <a:rPr lang="en-US" sz="2000" dirty="0" err="1">
                <a:sym typeface="Symbol" panose="05050102010706020507" pitchFamily="18" charset="2"/>
              </a:rPr>
              <a:t>Linac</a:t>
            </a:r>
            <a:r>
              <a:rPr lang="en-US" sz="2000" dirty="0">
                <a:sym typeface="Symbol" panose="05050102010706020507" pitchFamily="18" charset="2"/>
              </a:rPr>
              <a:t> and </a:t>
            </a:r>
            <a:r>
              <a:rPr lang="en-US" sz="2000" dirty="0" err="1">
                <a:sym typeface="Symbol" panose="05050102010706020507" pitchFamily="18" charset="2"/>
              </a:rPr>
              <a:t>macropulse</a:t>
            </a:r>
            <a:r>
              <a:rPr lang="en-US" sz="2000" dirty="0">
                <a:sym typeface="Symbol" panose="05050102010706020507" pitchFamily="18" charset="2"/>
              </a:rPr>
              <a:t> length</a:t>
            </a:r>
          </a:p>
          <a:p>
            <a:endParaRPr lang="en-US" sz="2000" baseline="30000" dirty="0">
              <a:sym typeface="Symbol" panose="05050102010706020507" pitchFamily="18" charset="2"/>
            </a:endParaRPr>
          </a:p>
          <a:p>
            <a:endParaRPr lang="en-US" sz="2000" dirty="0"/>
          </a:p>
        </p:txBody>
      </p:sp>
      <p:sp>
        <p:nvSpPr>
          <p:cNvPr id="3" name="Title 2">
            <a:extLst>
              <a:ext uri="{FF2B5EF4-FFF2-40B4-BE49-F238E27FC236}">
                <a16:creationId xmlns:a16="http://schemas.microsoft.com/office/drawing/2014/main" id="{0D317EFA-05EA-4BEC-8D94-D2BDA8D9778C}"/>
              </a:ext>
            </a:extLst>
          </p:cNvPr>
          <p:cNvSpPr>
            <a:spLocks noGrp="1"/>
          </p:cNvSpPr>
          <p:nvPr>
            <p:ph type="title"/>
          </p:nvPr>
        </p:nvSpPr>
        <p:spPr/>
        <p:txBody>
          <a:bodyPr/>
          <a:lstStyle/>
          <a:p>
            <a:r>
              <a:rPr lang="en-US" dirty="0"/>
              <a:t>Compare with Carbon</a:t>
            </a:r>
          </a:p>
        </p:txBody>
      </p:sp>
      <p:sp>
        <p:nvSpPr>
          <p:cNvPr id="4" name="Date Placeholder 3">
            <a:extLst>
              <a:ext uri="{FF2B5EF4-FFF2-40B4-BE49-F238E27FC236}">
                <a16:creationId xmlns:a16="http://schemas.microsoft.com/office/drawing/2014/main" id="{197D0D07-A1B6-4BCA-BA84-FBC4B27B98B9}"/>
              </a:ext>
            </a:extLst>
          </p:cNvPr>
          <p:cNvSpPr>
            <a:spLocks noGrp="1"/>
          </p:cNvSpPr>
          <p:nvPr>
            <p:ph type="dt" sz="half" idx="10"/>
          </p:nvPr>
        </p:nvSpPr>
        <p:spPr/>
        <p:txBody>
          <a:bodyPr/>
          <a:lstStyle/>
          <a:p>
            <a:pPr>
              <a:defRPr/>
            </a:pPr>
            <a:fld id="{68548908-A368-004D-A632-294C0E31F449}" type="datetime1">
              <a:rPr lang="en-US"/>
              <a:pPr>
                <a:defRPr/>
              </a:pPr>
              <a:t>8/22/2021</a:t>
            </a:fld>
            <a:endParaRPr lang="en-US" dirty="0"/>
          </a:p>
        </p:txBody>
      </p:sp>
      <p:sp>
        <p:nvSpPr>
          <p:cNvPr id="5" name="Footer Placeholder 4">
            <a:extLst>
              <a:ext uri="{FF2B5EF4-FFF2-40B4-BE49-F238E27FC236}">
                <a16:creationId xmlns:a16="http://schemas.microsoft.com/office/drawing/2014/main" id="{4547B8F2-D8A7-4F1E-B96E-09F640C35AB6}"/>
              </a:ext>
            </a:extLst>
          </p:cNvPr>
          <p:cNvSpPr>
            <a:spLocks noGrp="1"/>
          </p:cNvSpPr>
          <p:nvPr>
            <p:ph type="ftr" sz="quarter" idx="11"/>
          </p:nvPr>
        </p:nvSpPr>
        <p:spPr/>
        <p:txBody>
          <a:bodyPr/>
          <a:lstStyle/>
          <a:p>
            <a:pPr>
              <a:defRPr/>
            </a:pPr>
            <a:r>
              <a:rPr lang="en-US"/>
              <a:t>Fermilab | High-intensity low energy mu- source</a:t>
            </a:r>
            <a:endParaRPr lang="en-US" b="1" dirty="0"/>
          </a:p>
        </p:txBody>
      </p:sp>
      <p:sp>
        <p:nvSpPr>
          <p:cNvPr id="6" name="Slide Number Placeholder 5">
            <a:extLst>
              <a:ext uri="{FF2B5EF4-FFF2-40B4-BE49-F238E27FC236}">
                <a16:creationId xmlns:a16="http://schemas.microsoft.com/office/drawing/2014/main" id="{F7A695EB-6DE2-4F83-85EF-45AFD76E4661}"/>
              </a:ext>
            </a:extLst>
          </p:cNvPr>
          <p:cNvSpPr>
            <a:spLocks noGrp="1"/>
          </p:cNvSpPr>
          <p:nvPr>
            <p:ph type="sldNum" sz="quarter" idx="12"/>
          </p:nvPr>
        </p:nvSpPr>
        <p:spPr/>
        <p:txBody>
          <a:bodyPr/>
          <a:lstStyle/>
          <a:p>
            <a:pPr>
              <a:defRPr/>
            </a:pPr>
            <a:fld id="{148C009B-CB69-E04A-B9B3-34B26D69E9CF}" type="slidenum">
              <a:rPr lang="en-US"/>
              <a:pPr>
                <a:defRPr/>
              </a:pPr>
              <a:t>25</a:t>
            </a:fld>
            <a:endParaRPr lang="en-US" dirty="0"/>
          </a:p>
        </p:txBody>
      </p:sp>
      <p:graphicFrame>
        <p:nvGraphicFramePr>
          <p:cNvPr id="7" name="Table 6">
            <a:extLst>
              <a:ext uri="{FF2B5EF4-FFF2-40B4-BE49-F238E27FC236}">
                <a16:creationId xmlns:a16="http://schemas.microsoft.com/office/drawing/2014/main" id="{A78CE8B4-AAAA-41B5-87BE-FFA8BF08CD9F}"/>
              </a:ext>
            </a:extLst>
          </p:cNvPr>
          <p:cNvGraphicFramePr>
            <a:graphicFrameLocks noGrp="1"/>
          </p:cNvGraphicFramePr>
          <p:nvPr>
            <p:extLst>
              <p:ext uri="{D42A27DB-BD31-4B8C-83A1-F6EECF244321}">
                <p14:modId xmlns:p14="http://schemas.microsoft.com/office/powerpoint/2010/main" val="3634812703"/>
              </p:ext>
            </p:extLst>
          </p:nvPr>
        </p:nvGraphicFramePr>
        <p:xfrm>
          <a:off x="1196297" y="903447"/>
          <a:ext cx="5018105" cy="5269585"/>
        </p:xfrm>
        <a:graphic>
          <a:graphicData uri="http://schemas.openxmlformats.org/drawingml/2006/table">
            <a:tbl>
              <a:tblPr/>
              <a:tblGrid>
                <a:gridCol w="1003621">
                  <a:extLst>
                    <a:ext uri="{9D8B030D-6E8A-4147-A177-3AD203B41FA5}">
                      <a16:colId xmlns:a16="http://schemas.microsoft.com/office/drawing/2014/main" val="2615828607"/>
                    </a:ext>
                  </a:extLst>
                </a:gridCol>
                <a:gridCol w="1003621">
                  <a:extLst>
                    <a:ext uri="{9D8B030D-6E8A-4147-A177-3AD203B41FA5}">
                      <a16:colId xmlns:a16="http://schemas.microsoft.com/office/drawing/2014/main" val="4012602382"/>
                    </a:ext>
                  </a:extLst>
                </a:gridCol>
                <a:gridCol w="1003621">
                  <a:extLst>
                    <a:ext uri="{9D8B030D-6E8A-4147-A177-3AD203B41FA5}">
                      <a16:colId xmlns:a16="http://schemas.microsoft.com/office/drawing/2014/main" val="2501040239"/>
                    </a:ext>
                  </a:extLst>
                </a:gridCol>
                <a:gridCol w="1003621">
                  <a:extLst>
                    <a:ext uri="{9D8B030D-6E8A-4147-A177-3AD203B41FA5}">
                      <a16:colId xmlns:a16="http://schemas.microsoft.com/office/drawing/2014/main" val="1651580062"/>
                    </a:ext>
                  </a:extLst>
                </a:gridCol>
                <a:gridCol w="1003621">
                  <a:extLst>
                    <a:ext uri="{9D8B030D-6E8A-4147-A177-3AD203B41FA5}">
                      <a16:colId xmlns:a16="http://schemas.microsoft.com/office/drawing/2014/main" val="915431649"/>
                    </a:ext>
                  </a:extLst>
                </a:gridCol>
              </a:tblGrid>
              <a:tr h="240756">
                <a:tc>
                  <a:txBody>
                    <a:bodyPr/>
                    <a:lstStyle/>
                    <a:p>
                      <a:r>
                        <a:rPr lang="en-US" sz="1400" b="1" dirty="0"/>
                        <a:t>Quantity</a:t>
                      </a:r>
                    </a:p>
                  </a:txBody>
                  <a:tcPr marL="8028" marR="8028" marT="8028" marB="8028" anchor="ctr">
                    <a:lnL>
                      <a:noFill/>
                    </a:lnL>
                    <a:lnR>
                      <a:noFill/>
                    </a:lnR>
                    <a:lnT>
                      <a:noFill/>
                    </a:lnT>
                    <a:lnB>
                      <a:noFill/>
                    </a:lnB>
                    <a:solidFill>
                      <a:srgbClr val="FFC0CB"/>
                    </a:solidFill>
                  </a:tcPr>
                </a:tc>
                <a:tc>
                  <a:txBody>
                    <a:bodyPr/>
                    <a:lstStyle/>
                    <a:p>
                      <a:r>
                        <a:rPr lang="en-US" sz="1400" b="1" dirty="0"/>
                        <a:t>Value</a:t>
                      </a:r>
                    </a:p>
                  </a:txBody>
                  <a:tcPr marL="8028" marR="8028" marT="8028" marB="8028" anchor="ctr">
                    <a:lnL>
                      <a:noFill/>
                    </a:lnL>
                    <a:lnR>
                      <a:noFill/>
                    </a:lnR>
                    <a:lnT>
                      <a:noFill/>
                    </a:lnT>
                    <a:lnB>
                      <a:noFill/>
                    </a:lnB>
                    <a:solidFill>
                      <a:srgbClr val="FFC0CB"/>
                    </a:solidFill>
                  </a:tcPr>
                </a:tc>
                <a:tc>
                  <a:txBody>
                    <a:bodyPr/>
                    <a:lstStyle/>
                    <a:p>
                      <a:r>
                        <a:rPr lang="en-US" sz="1400" b="1" dirty="0"/>
                        <a:t>Units</a:t>
                      </a:r>
                    </a:p>
                  </a:txBody>
                  <a:tcPr marL="8028" marR="8028" marT="8028" marB="8028" anchor="ctr">
                    <a:lnL>
                      <a:noFill/>
                    </a:lnL>
                    <a:lnR>
                      <a:noFill/>
                    </a:lnR>
                    <a:lnT>
                      <a:noFill/>
                    </a:lnT>
                    <a:lnB>
                      <a:noFill/>
                    </a:lnB>
                    <a:solidFill>
                      <a:srgbClr val="FFC0CB"/>
                    </a:solidFill>
                  </a:tcPr>
                </a:tc>
                <a:tc>
                  <a:txBody>
                    <a:bodyPr/>
                    <a:lstStyle/>
                    <a:p>
                      <a:r>
                        <a:rPr lang="en-US" sz="1400" b="1" dirty="0"/>
                        <a:t>Value</a:t>
                      </a:r>
                    </a:p>
                  </a:txBody>
                  <a:tcPr marL="8028" marR="8028" marT="8028" marB="8028" anchor="ctr">
                    <a:lnL>
                      <a:noFill/>
                    </a:lnL>
                    <a:lnR>
                      <a:noFill/>
                    </a:lnR>
                    <a:lnT>
                      <a:noFill/>
                    </a:lnT>
                    <a:lnB>
                      <a:noFill/>
                    </a:lnB>
                    <a:solidFill>
                      <a:srgbClr val="FFC0CB"/>
                    </a:solidFill>
                  </a:tcPr>
                </a:tc>
                <a:tc>
                  <a:txBody>
                    <a:bodyPr/>
                    <a:lstStyle/>
                    <a:p>
                      <a:r>
                        <a:rPr lang="en-US" sz="1400" b="1" dirty="0"/>
                        <a:t>Units</a:t>
                      </a:r>
                    </a:p>
                  </a:txBody>
                  <a:tcPr marL="8028" marR="8028" marT="8028" marB="8028" anchor="ctr">
                    <a:lnL>
                      <a:noFill/>
                    </a:lnL>
                    <a:lnR>
                      <a:noFill/>
                    </a:lnR>
                    <a:lnT>
                      <a:noFill/>
                    </a:lnT>
                    <a:lnB>
                      <a:noFill/>
                    </a:lnB>
                    <a:solidFill>
                      <a:srgbClr val="FFC0CB"/>
                    </a:solidFill>
                  </a:tcPr>
                </a:tc>
                <a:extLst>
                  <a:ext uri="{0D108BD9-81ED-4DB2-BD59-A6C34878D82A}">
                    <a16:rowId xmlns:a16="http://schemas.microsoft.com/office/drawing/2014/main" val="1752654016"/>
                  </a:ext>
                </a:extLst>
              </a:tr>
              <a:tr h="208769">
                <a:tc>
                  <a:txBody>
                    <a:bodyPr/>
                    <a:lstStyle/>
                    <a:p>
                      <a:r>
                        <a:rPr lang="en-US" sz="1200" dirty="0">
                          <a:latin typeface="+mn-lt"/>
                        </a:rPr>
                        <a:t>Atomic number</a:t>
                      </a:r>
                    </a:p>
                  </a:txBody>
                  <a:tcPr marL="8028" marR="8028" marT="8028" marB="8028" anchor="ctr">
                    <a:lnL>
                      <a:noFill/>
                    </a:lnL>
                    <a:lnR>
                      <a:noFill/>
                    </a:lnR>
                    <a:lnT w="12700" cmpd="sng">
                      <a:noFill/>
                      <a:prstDash val="solid"/>
                    </a:lnT>
                    <a:lnB>
                      <a:noFill/>
                    </a:lnB>
                    <a:solidFill>
                      <a:srgbClr val="CCFFCC"/>
                    </a:solidFill>
                  </a:tcPr>
                </a:tc>
                <a:tc>
                  <a:txBody>
                    <a:bodyPr/>
                    <a:lstStyle/>
                    <a:p>
                      <a:r>
                        <a:rPr lang="en-US" sz="1200">
                          <a:latin typeface="+mn-lt"/>
                        </a:rPr>
                        <a:t>6</a:t>
                      </a:r>
                    </a:p>
                  </a:txBody>
                  <a:tcPr marL="8028" marR="8028" marT="8028" marB="8028" anchor="ctr">
                    <a:lnL>
                      <a:noFill/>
                    </a:lnL>
                    <a:lnR>
                      <a:noFill/>
                    </a:lnR>
                    <a:lnT w="12700" cmpd="sng">
                      <a:noFill/>
                      <a:prstDash val="solid"/>
                    </a:lnT>
                    <a:lnB>
                      <a:noFill/>
                    </a:lnB>
                    <a:solidFill>
                      <a:srgbClr val="CCFFCC"/>
                    </a:solidFill>
                  </a:tcPr>
                </a:tc>
                <a:tc>
                  <a:txBody>
                    <a:bodyPr/>
                    <a:lstStyle/>
                    <a:p>
                      <a:r>
                        <a:rPr lang="en-US" sz="1200" dirty="0">
                          <a:latin typeface="+mn-lt"/>
                        </a:rPr>
                        <a:t> </a:t>
                      </a:r>
                    </a:p>
                  </a:txBody>
                  <a:tcPr marL="8028" marR="8028" marT="8028" marB="8028" anchor="ctr">
                    <a:lnL>
                      <a:noFill/>
                    </a:lnL>
                    <a:lnR>
                      <a:noFill/>
                    </a:lnR>
                    <a:lnT w="12700" cmpd="sng">
                      <a:noFill/>
                      <a:prstDash val="solid"/>
                    </a:lnT>
                    <a:lnB>
                      <a:noFill/>
                    </a:lnB>
                    <a:solidFill>
                      <a:srgbClr val="CCFFCC"/>
                    </a:solidFill>
                  </a:tcPr>
                </a:tc>
                <a:tc>
                  <a:txBody>
                    <a:bodyPr/>
                    <a:lstStyle/>
                    <a:p>
                      <a:r>
                        <a:rPr lang="en-US" sz="1200">
                          <a:latin typeface="+mn-lt"/>
                        </a:rPr>
                        <a:t> </a:t>
                      </a:r>
                    </a:p>
                  </a:txBody>
                  <a:tcPr marL="8028" marR="8028" marT="8028" marB="8028" anchor="ctr">
                    <a:lnL>
                      <a:noFill/>
                    </a:lnL>
                    <a:lnR>
                      <a:noFill/>
                    </a:lnR>
                    <a:lnT w="12700" cmpd="sng">
                      <a:noFill/>
                      <a:prstDash val="solid"/>
                    </a:lnT>
                    <a:lnB>
                      <a:noFill/>
                    </a:lnB>
                    <a:solidFill>
                      <a:srgbClr val="CCFFCC"/>
                    </a:solidFill>
                  </a:tcPr>
                </a:tc>
                <a:tc>
                  <a:txBody>
                    <a:bodyPr/>
                    <a:lstStyle/>
                    <a:p>
                      <a:r>
                        <a:rPr lang="en-US" sz="1200" dirty="0">
                          <a:latin typeface="+mn-lt"/>
                        </a:rPr>
                        <a:t> </a:t>
                      </a:r>
                    </a:p>
                  </a:txBody>
                  <a:tcPr marL="8028" marR="8028" marT="8028" marB="8028" anchor="ctr">
                    <a:lnL>
                      <a:noFill/>
                    </a:lnL>
                    <a:lnR>
                      <a:noFill/>
                    </a:lnR>
                    <a:lnT w="12700" cmpd="sng">
                      <a:noFill/>
                      <a:prstDash val="solid"/>
                    </a:lnT>
                    <a:lnB>
                      <a:noFill/>
                    </a:lnB>
                    <a:solidFill>
                      <a:srgbClr val="CCFFCC"/>
                    </a:solidFill>
                  </a:tcPr>
                </a:tc>
                <a:extLst>
                  <a:ext uri="{0D108BD9-81ED-4DB2-BD59-A6C34878D82A}">
                    <a16:rowId xmlns:a16="http://schemas.microsoft.com/office/drawing/2014/main" val="402528480"/>
                  </a:ext>
                </a:extLst>
              </a:tr>
              <a:tr h="208769">
                <a:tc>
                  <a:txBody>
                    <a:bodyPr/>
                    <a:lstStyle/>
                    <a:p>
                      <a:r>
                        <a:rPr lang="en-US" sz="1200" dirty="0">
                          <a:latin typeface="+mn-lt"/>
                        </a:rPr>
                        <a:t>Atomic mass</a:t>
                      </a:r>
                    </a:p>
                  </a:txBody>
                  <a:tcPr marL="8028" marR="8028" marT="8028" marB="8028" anchor="ctr">
                    <a:lnL>
                      <a:noFill/>
                    </a:lnL>
                    <a:lnR>
                      <a:noFill/>
                    </a:lnR>
                    <a:lnT>
                      <a:noFill/>
                    </a:lnT>
                    <a:lnB>
                      <a:noFill/>
                    </a:lnB>
                    <a:solidFill>
                      <a:srgbClr val="CCFFCC"/>
                    </a:solidFill>
                  </a:tcPr>
                </a:tc>
                <a:tc>
                  <a:txBody>
                    <a:bodyPr/>
                    <a:lstStyle/>
                    <a:p>
                      <a:r>
                        <a:rPr lang="en-US" sz="1200">
                          <a:latin typeface="+mn-lt"/>
                        </a:rPr>
                        <a:t>12.0107(8)</a:t>
                      </a:r>
                    </a:p>
                  </a:txBody>
                  <a:tcPr marL="8028" marR="8028" marT="8028" marB="8028" anchor="ctr">
                    <a:lnL>
                      <a:noFill/>
                    </a:lnL>
                    <a:lnR>
                      <a:noFill/>
                    </a:lnR>
                    <a:lnT>
                      <a:noFill/>
                    </a:lnT>
                    <a:lnB>
                      <a:noFill/>
                    </a:lnB>
                    <a:solidFill>
                      <a:srgbClr val="CCFFCC"/>
                    </a:solidFill>
                  </a:tcPr>
                </a:tc>
                <a:tc>
                  <a:txBody>
                    <a:bodyPr/>
                    <a:lstStyle/>
                    <a:p>
                      <a:r>
                        <a:rPr lang="en-US" sz="1200">
                          <a:latin typeface="+mn-lt"/>
                        </a:rPr>
                        <a:t>g mole</a:t>
                      </a:r>
                      <a:r>
                        <a:rPr lang="en-US" sz="1200" baseline="30000">
                          <a:latin typeface="+mn-lt"/>
                        </a:rPr>
                        <a:t>-1</a:t>
                      </a:r>
                      <a:endParaRPr lang="en-US" sz="1200">
                        <a:latin typeface="+mn-lt"/>
                      </a:endParaRPr>
                    </a:p>
                  </a:txBody>
                  <a:tcPr marL="8028" marR="8028" marT="8028" marB="8028" anchor="ctr">
                    <a:lnL>
                      <a:noFill/>
                    </a:lnL>
                    <a:lnR>
                      <a:noFill/>
                    </a:lnR>
                    <a:lnT>
                      <a:noFill/>
                    </a:lnT>
                    <a:lnB>
                      <a:noFill/>
                    </a:lnB>
                    <a:solidFill>
                      <a:srgbClr val="CCFFCC"/>
                    </a:solidFill>
                  </a:tcPr>
                </a:tc>
                <a:tc>
                  <a:txBody>
                    <a:bodyPr/>
                    <a:lstStyle/>
                    <a:p>
                      <a:r>
                        <a:rPr lang="en-US" sz="1200">
                          <a:latin typeface="+mn-lt"/>
                        </a:rPr>
                        <a:t> </a:t>
                      </a:r>
                    </a:p>
                  </a:txBody>
                  <a:tcPr marL="8028" marR="8028" marT="8028" marB="8028" anchor="ctr">
                    <a:lnL>
                      <a:noFill/>
                    </a:lnL>
                    <a:lnR>
                      <a:noFill/>
                    </a:lnR>
                    <a:lnT>
                      <a:noFill/>
                    </a:lnT>
                    <a:lnB>
                      <a:noFill/>
                    </a:lnB>
                    <a:solidFill>
                      <a:srgbClr val="CCFFCC"/>
                    </a:solidFill>
                  </a:tcPr>
                </a:tc>
                <a:tc>
                  <a:txBody>
                    <a:bodyPr/>
                    <a:lstStyle/>
                    <a:p>
                      <a:r>
                        <a:rPr lang="en-US" sz="1200">
                          <a:latin typeface="+mn-lt"/>
                        </a:rPr>
                        <a:t> </a:t>
                      </a:r>
                    </a:p>
                  </a:txBody>
                  <a:tcPr marL="8028" marR="8028" marT="8028" marB="8028" anchor="ctr">
                    <a:lnL>
                      <a:noFill/>
                    </a:lnL>
                    <a:lnR>
                      <a:noFill/>
                    </a:lnR>
                    <a:lnT>
                      <a:noFill/>
                    </a:lnT>
                    <a:lnB>
                      <a:noFill/>
                    </a:lnB>
                    <a:solidFill>
                      <a:srgbClr val="CCFFCC"/>
                    </a:solidFill>
                  </a:tcPr>
                </a:tc>
                <a:extLst>
                  <a:ext uri="{0D108BD9-81ED-4DB2-BD59-A6C34878D82A}">
                    <a16:rowId xmlns:a16="http://schemas.microsoft.com/office/drawing/2014/main" val="704279839"/>
                  </a:ext>
                </a:extLst>
              </a:tr>
              <a:tr h="208769">
                <a:tc>
                  <a:txBody>
                    <a:bodyPr/>
                    <a:lstStyle/>
                    <a:p>
                      <a:r>
                        <a:rPr lang="en-US" sz="1200">
                          <a:latin typeface="+mn-lt"/>
                        </a:rPr>
                        <a:t>Specific gravity</a:t>
                      </a:r>
                    </a:p>
                  </a:txBody>
                  <a:tcPr marL="8028" marR="8028" marT="8028" marB="8028" anchor="ctr">
                    <a:lnL>
                      <a:noFill/>
                    </a:lnL>
                    <a:lnR>
                      <a:noFill/>
                    </a:lnR>
                    <a:lnT>
                      <a:noFill/>
                    </a:lnT>
                    <a:lnB>
                      <a:noFill/>
                    </a:lnB>
                    <a:solidFill>
                      <a:srgbClr val="CCFFCC"/>
                    </a:solidFill>
                  </a:tcPr>
                </a:tc>
                <a:tc>
                  <a:txBody>
                    <a:bodyPr/>
                    <a:lstStyle/>
                    <a:p>
                      <a:r>
                        <a:rPr lang="en-US" sz="1200">
                          <a:latin typeface="+mn-lt"/>
                        </a:rPr>
                        <a:t>2.210</a:t>
                      </a:r>
                    </a:p>
                  </a:txBody>
                  <a:tcPr marL="8028" marR="8028" marT="8028" marB="8028" anchor="ctr">
                    <a:lnL>
                      <a:noFill/>
                    </a:lnL>
                    <a:lnR>
                      <a:noFill/>
                    </a:lnR>
                    <a:lnT>
                      <a:noFill/>
                    </a:lnT>
                    <a:lnB>
                      <a:noFill/>
                    </a:lnB>
                    <a:solidFill>
                      <a:srgbClr val="CCFFCC"/>
                    </a:solidFill>
                  </a:tcPr>
                </a:tc>
                <a:tc>
                  <a:txBody>
                    <a:bodyPr/>
                    <a:lstStyle/>
                    <a:p>
                      <a:r>
                        <a:rPr lang="en-US" sz="1200">
                          <a:latin typeface="+mn-lt"/>
                        </a:rPr>
                        <a:t>g cm</a:t>
                      </a:r>
                      <a:r>
                        <a:rPr lang="en-US" sz="1200" baseline="30000">
                          <a:latin typeface="+mn-lt"/>
                        </a:rPr>
                        <a:t>-3</a:t>
                      </a:r>
                      <a:endParaRPr lang="en-US" sz="1200">
                        <a:latin typeface="+mn-lt"/>
                      </a:endParaRPr>
                    </a:p>
                  </a:txBody>
                  <a:tcPr marL="8028" marR="8028" marT="8028" marB="8028" anchor="ctr">
                    <a:lnL>
                      <a:noFill/>
                    </a:lnL>
                    <a:lnR>
                      <a:noFill/>
                    </a:lnR>
                    <a:lnT>
                      <a:noFill/>
                    </a:lnT>
                    <a:lnB>
                      <a:noFill/>
                    </a:lnB>
                    <a:solidFill>
                      <a:srgbClr val="CCFFCC"/>
                    </a:solidFill>
                  </a:tcPr>
                </a:tc>
                <a:tc>
                  <a:txBody>
                    <a:bodyPr/>
                    <a:lstStyle/>
                    <a:p>
                      <a:r>
                        <a:rPr lang="en-US" sz="1200">
                          <a:latin typeface="+mn-lt"/>
                        </a:rPr>
                        <a:t> </a:t>
                      </a:r>
                    </a:p>
                  </a:txBody>
                  <a:tcPr marL="8028" marR="8028" marT="8028" marB="8028" anchor="ctr">
                    <a:lnL>
                      <a:noFill/>
                    </a:lnL>
                    <a:lnR>
                      <a:noFill/>
                    </a:lnR>
                    <a:lnT>
                      <a:noFill/>
                    </a:lnT>
                    <a:lnB>
                      <a:noFill/>
                    </a:lnB>
                    <a:solidFill>
                      <a:srgbClr val="CCFFCC"/>
                    </a:solidFill>
                  </a:tcPr>
                </a:tc>
                <a:tc>
                  <a:txBody>
                    <a:bodyPr/>
                    <a:lstStyle/>
                    <a:p>
                      <a:r>
                        <a:rPr lang="en-US" sz="1200">
                          <a:latin typeface="+mn-lt"/>
                        </a:rPr>
                        <a:t> </a:t>
                      </a:r>
                    </a:p>
                  </a:txBody>
                  <a:tcPr marL="8028" marR="8028" marT="8028" marB="8028" anchor="ctr">
                    <a:lnL>
                      <a:noFill/>
                    </a:lnL>
                    <a:lnR>
                      <a:noFill/>
                    </a:lnR>
                    <a:lnT>
                      <a:noFill/>
                    </a:lnT>
                    <a:lnB>
                      <a:noFill/>
                    </a:lnB>
                    <a:solidFill>
                      <a:srgbClr val="CCFFCC"/>
                    </a:solidFill>
                  </a:tcPr>
                </a:tc>
                <a:extLst>
                  <a:ext uri="{0D108BD9-81ED-4DB2-BD59-A6C34878D82A}">
                    <a16:rowId xmlns:a16="http://schemas.microsoft.com/office/drawing/2014/main" val="3862224647"/>
                  </a:ext>
                </a:extLst>
              </a:tr>
              <a:tr h="320155">
                <a:tc>
                  <a:txBody>
                    <a:bodyPr/>
                    <a:lstStyle/>
                    <a:p>
                      <a:r>
                        <a:rPr lang="en-US" sz="1200">
                          <a:latin typeface="+mn-lt"/>
                        </a:rPr>
                        <a:t>Mean excitation energy</a:t>
                      </a:r>
                    </a:p>
                  </a:txBody>
                  <a:tcPr marL="8028" marR="8028" marT="8028" marB="8028" anchor="ctr">
                    <a:lnL>
                      <a:noFill/>
                    </a:lnL>
                    <a:lnR>
                      <a:noFill/>
                    </a:lnR>
                    <a:lnT>
                      <a:noFill/>
                    </a:lnT>
                    <a:lnB>
                      <a:noFill/>
                    </a:lnB>
                    <a:solidFill>
                      <a:srgbClr val="CCFFCC"/>
                    </a:solidFill>
                  </a:tcPr>
                </a:tc>
                <a:tc>
                  <a:txBody>
                    <a:bodyPr/>
                    <a:lstStyle/>
                    <a:p>
                      <a:r>
                        <a:rPr lang="en-US" sz="1200">
                          <a:latin typeface="+mn-lt"/>
                        </a:rPr>
                        <a:t>78.0</a:t>
                      </a:r>
                    </a:p>
                  </a:txBody>
                  <a:tcPr marL="8028" marR="8028" marT="8028" marB="8028" anchor="ctr">
                    <a:lnL>
                      <a:noFill/>
                    </a:lnL>
                    <a:lnR>
                      <a:noFill/>
                    </a:lnR>
                    <a:lnT>
                      <a:noFill/>
                    </a:lnT>
                    <a:lnB>
                      <a:noFill/>
                    </a:lnB>
                    <a:solidFill>
                      <a:srgbClr val="CCFFCC"/>
                    </a:solidFill>
                  </a:tcPr>
                </a:tc>
                <a:tc>
                  <a:txBody>
                    <a:bodyPr/>
                    <a:lstStyle/>
                    <a:p>
                      <a:r>
                        <a:rPr lang="en-US" sz="1200">
                          <a:latin typeface="+mn-lt"/>
                        </a:rPr>
                        <a:t>eV</a:t>
                      </a:r>
                    </a:p>
                  </a:txBody>
                  <a:tcPr marL="8028" marR="8028" marT="8028" marB="8028" anchor="ctr">
                    <a:lnL>
                      <a:noFill/>
                    </a:lnL>
                    <a:lnR>
                      <a:noFill/>
                    </a:lnR>
                    <a:lnT>
                      <a:noFill/>
                    </a:lnT>
                    <a:lnB>
                      <a:noFill/>
                    </a:lnB>
                    <a:solidFill>
                      <a:srgbClr val="CCFFCC"/>
                    </a:solidFill>
                  </a:tcPr>
                </a:tc>
                <a:tc>
                  <a:txBody>
                    <a:bodyPr/>
                    <a:lstStyle/>
                    <a:p>
                      <a:r>
                        <a:rPr lang="en-US" sz="1200">
                          <a:latin typeface="+mn-lt"/>
                        </a:rPr>
                        <a:t> </a:t>
                      </a:r>
                    </a:p>
                  </a:txBody>
                  <a:tcPr marL="8028" marR="8028" marT="8028" marB="8028" anchor="ctr">
                    <a:lnL>
                      <a:noFill/>
                    </a:lnL>
                    <a:lnR>
                      <a:noFill/>
                    </a:lnR>
                    <a:lnT>
                      <a:noFill/>
                    </a:lnT>
                    <a:lnB>
                      <a:noFill/>
                    </a:lnB>
                    <a:solidFill>
                      <a:srgbClr val="CCFFCC"/>
                    </a:solidFill>
                  </a:tcPr>
                </a:tc>
                <a:tc>
                  <a:txBody>
                    <a:bodyPr/>
                    <a:lstStyle/>
                    <a:p>
                      <a:r>
                        <a:rPr lang="en-US" sz="1200">
                          <a:latin typeface="+mn-lt"/>
                        </a:rPr>
                        <a:t> </a:t>
                      </a:r>
                    </a:p>
                  </a:txBody>
                  <a:tcPr marL="8028" marR="8028" marT="8028" marB="8028" anchor="ctr">
                    <a:lnL>
                      <a:noFill/>
                    </a:lnL>
                    <a:lnR>
                      <a:noFill/>
                    </a:lnR>
                    <a:lnT>
                      <a:noFill/>
                    </a:lnT>
                    <a:lnB>
                      <a:noFill/>
                    </a:lnB>
                    <a:solidFill>
                      <a:srgbClr val="CCFFCC"/>
                    </a:solidFill>
                  </a:tcPr>
                </a:tc>
                <a:extLst>
                  <a:ext uri="{0D108BD9-81ED-4DB2-BD59-A6C34878D82A}">
                    <a16:rowId xmlns:a16="http://schemas.microsoft.com/office/drawing/2014/main" val="839882692"/>
                  </a:ext>
                </a:extLst>
              </a:tr>
              <a:tr h="320155">
                <a:tc>
                  <a:txBody>
                    <a:bodyPr/>
                    <a:lstStyle/>
                    <a:p>
                      <a:r>
                        <a:rPr lang="en-US" sz="1200">
                          <a:latin typeface="+mn-lt"/>
                        </a:rPr>
                        <a:t>Minimum ionization</a:t>
                      </a:r>
                    </a:p>
                  </a:txBody>
                  <a:tcPr marL="8028" marR="8028" marT="8028" marB="8028" anchor="ctr">
                    <a:lnL>
                      <a:noFill/>
                    </a:lnL>
                    <a:lnR>
                      <a:noFill/>
                    </a:lnR>
                    <a:lnT>
                      <a:noFill/>
                    </a:lnT>
                    <a:lnB>
                      <a:noFill/>
                    </a:lnB>
                    <a:solidFill>
                      <a:srgbClr val="CCFFCC"/>
                    </a:solidFill>
                  </a:tcPr>
                </a:tc>
                <a:tc>
                  <a:txBody>
                    <a:bodyPr/>
                    <a:lstStyle/>
                    <a:p>
                      <a:r>
                        <a:rPr lang="en-US" sz="1200">
                          <a:latin typeface="+mn-lt"/>
                        </a:rPr>
                        <a:t>1.742</a:t>
                      </a:r>
                    </a:p>
                  </a:txBody>
                  <a:tcPr marL="8028" marR="8028" marT="8028" marB="8028" anchor="ctr">
                    <a:lnL>
                      <a:noFill/>
                    </a:lnL>
                    <a:lnR>
                      <a:noFill/>
                    </a:lnR>
                    <a:lnT>
                      <a:noFill/>
                    </a:lnT>
                    <a:lnB>
                      <a:noFill/>
                    </a:lnB>
                    <a:solidFill>
                      <a:srgbClr val="CCFFCC"/>
                    </a:solidFill>
                  </a:tcPr>
                </a:tc>
                <a:tc>
                  <a:txBody>
                    <a:bodyPr/>
                    <a:lstStyle/>
                    <a:p>
                      <a:r>
                        <a:rPr lang="en-US" sz="1200">
                          <a:latin typeface="+mn-lt"/>
                        </a:rPr>
                        <a:t>MeV g</a:t>
                      </a:r>
                      <a:r>
                        <a:rPr lang="en-US" sz="1200" baseline="30000">
                          <a:latin typeface="+mn-lt"/>
                        </a:rPr>
                        <a:t>-1</a:t>
                      </a:r>
                      <a:r>
                        <a:rPr lang="en-US" sz="1200">
                          <a:latin typeface="+mn-lt"/>
                        </a:rPr>
                        <a:t>cm</a:t>
                      </a:r>
                      <a:r>
                        <a:rPr lang="en-US" sz="1200" baseline="30000">
                          <a:latin typeface="+mn-lt"/>
                        </a:rPr>
                        <a:t>2</a:t>
                      </a:r>
                      <a:endParaRPr lang="en-US" sz="1200">
                        <a:latin typeface="+mn-lt"/>
                      </a:endParaRPr>
                    </a:p>
                  </a:txBody>
                  <a:tcPr marL="8028" marR="8028" marT="8028" marB="8028" anchor="ctr">
                    <a:lnL>
                      <a:noFill/>
                    </a:lnL>
                    <a:lnR>
                      <a:noFill/>
                    </a:lnR>
                    <a:lnT>
                      <a:noFill/>
                    </a:lnT>
                    <a:lnB>
                      <a:noFill/>
                    </a:lnB>
                    <a:solidFill>
                      <a:srgbClr val="CCFFCC"/>
                    </a:solidFill>
                  </a:tcPr>
                </a:tc>
                <a:tc>
                  <a:txBody>
                    <a:bodyPr/>
                    <a:lstStyle/>
                    <a:p>
                      <a:r>
                        <a:rPr lang="en-US" sz="1200">
                          <a:latin typeface="+mn-lt"/>
                        </a:rPr>
                        <a:t>3.850</a:t>
                      </a:r>
                    </a:p>
                  </a:txBody>
                  <a:tcPr marL="8028" marR="8028" marT="8028" marB="8028" anchor="ctr">
                    <a:lnL>
                      <a:noFill/>
                    </a:lnL>
                    <a:lnR>
                      <a:noFill/>
                    </a:lnR>
                    <a:lnT>
                      <a:noFill/>
                    </a:lnT>
                    <a:lnB>
                      <a:noFill/>
                    </a:lnB>
                    <a:solidFill>
                      <a:srgbClr val="CCFFCC"/>
                    </a:solidFill>
                  </a:tcPr>
                </a:tc>
                <a:tc>
                  <a:txBody>
                    <a:bodyPr/>
                    <a:lstStyle/>
                    <a:p>
                      <a:r>
                        <a:rPr lang="en-US" sz="1200">
                          <a:latin typeface="+mn-lt"/>
                        </a:rPr>
                        <a:t>MeV cm</a:t>
                      </a:r>
                      <a:r>
                        <a:rPr lang="en-US" sz="1200" baseline="30000">
                          <a:latin typeface="+mn-lt"/>
                        </a:rPr>
                        <a:t>-1</a:t>
                      </a:r>
                      <a:endParaRPr lang="en-US" sz="1200">
                        <a:latin typeface="+mn-lt"/>
                      </a:endParaRPr>
                    </a:p>
                  </a:txBody>
                  <a:tcPr marL="8028" marR="8028" marT="8028" marB="8028" anchor="ctr">
                    <a:lnL>
                      <a:noFill/>
                    </a:lnL>
                    <a:lnR>
                      <a:noFill/>
                    </a:lnR>
                    <a:lnT>
                      <a:noFill/>
                    </a:lnT>
                    <a:lnB>
                      <a:noFill/>
                    </a:lnB>
                    <a:solidFill>
                      <a:srgbClr val="CCFFCC"/>
                    </a:solidFill>
                  </a:tcPr>
                </a:tc>
                <a:extLst>
                  <a:ext uri="{0D108BD9-81ED-4DB2-BD59-A6C34878D82A}">
                    <a16:rowId xmlns:a16="http://schemas.microsoft.com/office/drawing/2014/main" val="161818212"/>
                  </a:ext>
                </a:extLst>
              </a:tr>
              <a:tr h="320155">
                <a:tc>
                  <a:txBody>
                    <a:bodyPr/>
                    <a:lstStyle/>
                    <a:p>
                      <a:r>
                        <a:rPr lang="en-US" sz="1200">
                          <a:latin typeface="+mn-lt"/>
                        </a:rPr>
                        <a:t>Nuclear collision length</a:t>
                      </a:r>
                    </a:p>
                  </a:txBody>
                  <a:tcPr marL="8028" marR="8028" marT="8028" marB="8028" anchor="ctr">
                    <a:lnL>
                      <a:noFill/>
                    </a:lnL>
                    <a:lnR>
                      <a:noFill/>
                    </a:lnR>
                    <a:lnT>
                      <a:noFill/>
                    </a:lnT>
                    <a:lnB>
                      <a:noFill/>
                    </a:lnB>
                    <a:solidFill>
                      <a:srgbClr val="CCFFCC"/>
                    </a:solidFill>
                  </a:tcPr>
                </a:tc>
                <a:tc>
                  <a:txBody>
                    <a:bodyPr/>
                    <a:lstStyle/>
                    <a:p>
                      <a:r>
                        <a:rPr lang="en-US" sz="1200">
                          <a:latin typeface="+mn-lt"/>
                        </a:rPr>
                        <a:t>59.2</a:t>
                      </a:r>
                    </a:p>
                  </a:txBody>
                  <a:tcPr marL="8028" marR="8028" marT="8028" marB="8028" anchor="ctr">
                    <a:lnL>
                      <a:noFill/>
                    </a:lnL>
                    <a:lnR>
                      <a:noFill/>
                    </a:lnR>
                    <a:lnT>
                      <a:noFill/>
                    </a:lnT>
                    <a:lnB>
                      <a:noFill/>
                    </a:lnB>
                    <a:solidFill>
                      <a:srgbClr val="CCFFCC"/>
                    </a:solidFill>
                  </a:tcPr>
                </a:tc>
                <a:tc>
                  <a:txBody>
                    <a:bodyPr/>
                    <a:lstStyle/>
                    <a:p>
                      <a:r>
                        <a:rPr lang="en-US" sz="1200">
                          <a:latin typeface="+mn-lt"/>
                        </a:rPr>
                        <a:t>g cm</a:t>
                      </a:r>
                      <a:r>
                        <a:rPr lang="en-US" sz="1200" baseline="30000">
                          <a:latin typeface="+mn-lt"/>
                        </a:rPr>
                        <a:t>-2</a:t>
                      </a:r>
                      <a:endParaRPr lang="en-US" sz="1200">
                        <a:latin typeface="+mn-lt"/>
                      </a:endParaRPr>
                    </a:p>
                  </a:txBody>
                  <a:tcPr marL="8028" marR="8028" marT="8028" marB="8028" anchor="ctr">
                    <a:lnL>
                      <a:noFill/>
                    </a:lnL>
                    <a:lnR>
                      <a:noFill/>
                    </a:lnR>
                    <a:lnT>
                      <a:noFill/>
                    </a:lnT>
                    <a:lnB>
                      <a:noFill/>
                    </a:lnB>
                    <a:solidFill>
                      <a:srgbClr val="CCFFCC"/>
                    </a:solidFill>
                  </a:tcPr>
                </a:tc>
                <a:tc>
                  <a:txBody>
                    <a:bodyPr/>
                    <a:lstStyle/>
                    <a:p>
                      <a:r>
                        <a:rPr lang="en-US" sz="1200">
                          <a:latin typeface="+mn-lt"/>
                        </a:rPr>
                        <a:t>26.79</a:t>
                      </a:r>
                    </a:p>
                  </a:txBody>
                  <a:tcPr marL="8028" marR="8028" marT="8028" marB="8028" anchor="ctr">
                    <a:lnL>
                      <a:noFill/>
                    </a:lnL>
                    <a:lnR>
                      <a:noFill/>
                    </a:lnR>
                    <a:lnT>
                      <a:noFill/>
                    </a:lnT>
                    <a:lnB>
                      <a:noFill/>
                    </a:lnB>
                    <a:solidFill>
                      <a:srgbClr val="CCFFCC"/>
                    </a:solidFill>
                  </a:tcPr>
                </a:tc>
                <a:tc>
                  <a:txBody>
                    <a:bodyPr/>
                    <a:lstStyle/>
                    <a:p>
                      <a:r>
                        <a:rPr lang="en-US" sz="1200">
                          <a:latin typeface="+mn-lt"/>
                        </a:rPr>
                        <a:t>cm</a:t>
                      </a:r>
                    </a:p>
                  </a:txBody>
                  <a:tcPr marL="8028" marR="8028" marT="8028" marB="8028" anchor="ctr">
                    <a:lnL>
                      <a:noFill/>
                    </a:lnL>
                    <a:lnR>
                      <a:noFill/>
                    </a:lnR>
                    <a:lnT>
                      <a:noFill/>
                    </a:lnT>
                    <a:lnB>
                      <a:noFill/>
                    </a:lnB>
                    <a:solidFill>
                      <a:srgbClr val="CCFFCC"/>
                    </a:solidFill>
                  </a:tcPr>
                </a:tc>
                <a:extLst>
                  <a:ext uri="{0D108BD9-81ED-4DB2-BD59-A6C34878D82A}">
                    <a16:rowId xmlns:a16="http://schemas.microsoft.com/office/drawing/2014/main" val="3253903317"/>
                  </a:ext>
                </a:extLst>
              </a:tr>
              <a:tr h="471807">
                <a:tc>
                  <a:txBody>
                    <a:bodyPr/>
                    <a:lstStyle/>
                    <a:p>
                      <a:r>
                        <a:rPr lang="en-US" sz="1200">
                          <a:latin typeface="+mn-lt"/>
                        </a:rPr>
                        <a:t>Nuclear interaction length</a:t>
                      </a:r>
                    </a:p>
                  </a:txBody>
                  <a:tcPr marL="8028" marR="8028" marT="8028" marB="8028" anchor="ctr">
                    <a:lnL>
                      <a:noFill/>
                    </a:lnL>
                    <a:lnR>
                      <a:noFill/>
                    </a:lnR>
                    <a:lnT>
                      <a:noFill/>
                    </a:lnT>
                    <a:lnB>
                      <a:noFill/>
                    </a:lnB>
                    <a:solidFill>
                      <a:srgbClr val="CCFFCC"/>
                    </a:solidFill>
                  </a:tcPr>
                </a:tc>
                <a:tc>
                  <a:txBody>
                    <a:bodyPr/>
                    <a:lstStyle/>
                    <a:p>
                      <a:r>
                        <a:rPr lang="en-US" sz="1200">
                          <a:latin typeface="+mn-lt"/>
                        </a:rPr>
                        <a:t>85.8</a:t>
                      </a:r>
                    </a:p>
                  </a:txBody>
                  <a:tcPr marL="8028" marR="8028" marT="8028" marB="8028" anchor="ctr">
                    <a:lnL>
                      <a:noFill/>
                    </a:lnL>
                    <a:lnR>
                      <a:noFill/>
                    </a:lnR>
                    <a:lnT>
                      <a:noFill/>
                    </a:lnT>
                    <a:lnB>
                      <a:noFill/>
                    </a:lnB>
                    <a:solidFill>
                      <a:srgbClr val="CCFFCC"/>
                    </a:solidFill>
                  </a:tcPr>
                </a:tc>
                <a:tc>
                  <a:txBody>
                    <a:bodyPr/>
                    <a:lstStyle/>
                    <a:p>
                      <a:r>
                        <a:rPr lang="en-US" sz="1200">
                          <a:latin typeface="+mn-lt"/>
                        </a:rPr>
                        <a:t>g cm</a:t>
                      </a:r>
                      <a:r>
                        <a:rPr lang="en-US" sz="1200" baseline="30000">
                          <a:latin typeface="+mn-lt"/>
                        </a:rPr>
                        <a:t>-2</a:t>
                      </a:r>
                      <a:endParaRPr lang="en-US" sz="1200">
                        <a:latin typeface="+mn-lt"/>
                      </a:endParaRPr>
                    </a:p>
                  </a:txBody>
                  <a:tcPr marL="8028" marR="8028" marT="8028" marB="8028" anchor="ctr">
                    <a:lnL>
                      <a:noFill/>
                    </a:lnL>
                    <a:lnR>
                      <a:noFill/>
                    </a:lnR>
                    <a:lnT>
                      <a:noFill/>
                    </a:lnT>
                    <a:lnB>
                      <a:noFill/>
                    </a:lnB>
                    <a:solidFill>
                      <a:srgbClr val="CCFFCC"/>
                    </a:solidFill>
                  </a:tcPr>
                </a:tc>
                <a:tc>
                  <a:txBody>
                    <a:bodyPr/>
                    <a:lstStyle/>
                    <a:p>
                      <a:r>
                        <a:rPr lang="en-US" sz="1200">
                          <a:latin typeface="+mn-lt"/>
                        </a:rPr>
                        <a:t>38.83</a:t>
                      </a:r>
                    </a:p>
                  </a:txBody>
                  <a:tcPr marL="8028" marR="8028" marT="8028" marB="8028" anchor="ctr">
                    <a:lnL>
                      <a:noFill/>
                    </a:lnL>
                    <a:lnR>
                      <a:noFill/>
                    </a:lnR>
                    <a:lnT>
                      <a:noFill/>
                    </a:lnT>
                    <a:lnB>
                      <a:noFill/>
                    </a:lnB>
                    <a:solidFill>
                      <a:srgbClr val="CCFFCC"/>
                    </a:solidFill>
                  </a:tcPr>
                </a:tc>
                <a:tc>
                  <a:txBody>
                    <a:bodyPr/>
                    <a:lstStyle/>
                    <a:p>
                      <a:r>
                        <a:rPr lang="en-US" sz="1200" dirty="0">
                          <a:latin typeface="+mn-lt"/>
                        </a:rPr>
                        <a:t>cm</a:t>
                      </a:r>
                    </a:p>
                  </a:txBody>
                  <a:tcPr marL="8028" marR="8028" marT="8028" marB="8028" anchor="ctr">
                    <a:lnL>
                      <a:noFill/>
                    </a:lnL>
                    <a:lnR>
                      <a:noFill/>
                    </a:lnR>
                    <a:lnT>
                      <a:noFill/>
                    </a:lnT>
                    <a:lnB>
                      <a:noFill/>
                    </a:lnB>
                    <a:solidFill>
                      <a:srgbClr val="CCFFCC"/>
                    </a:solidFill>
                  </a:tcPr>
                </a:tc>
                <a:extLst>
                  <a:ext uri="{0D108BD9-81ED-4DB2-BD59-A6C34878D82A}">
                    <a16:rowId xmlns:a16="http://schemas.microsoft.com/office/drawing/2014/main" val="674439045"/>
                  </a:ext>
                </a:extLst>
              </a:tr>
              <a:tr h="320155">
                <a:tc>
                  <a:txBody>
                    <a:bodyPr/>
                    <a:lstStyle/>
                    <a:p>
                      <a:r>
                        <a:rPr lang="en-US" sz="1200" dirty="0">
                          <a:latin typeface="+mn-lt"/>
                        </a:rPr>
                        <a:t>Pion collision length</a:t>
                      </a:r>
                    </a:p>
                  </a:txBody>
                  <a:tcPr marL="8028" marR="8028" marT="8028" marB="8028" anchor="ctr">
                    <a:lnL>
                      <a:noFill/>
                    </a:lnL>
                    <a:lnR>
                      <a:noFill/>
                    </a:lnR>
                    <a:lnT>
                      <a:noFill/>
                    </a:lnT>
                    <a:lnB>
                      <a:noFill/>
                    </a:lnB>
                    <a:solidFill>
                      <a:srgbClr val="CCFFCC"/>
                    </a:solidFill>
                  </a:tcPr>
                </a:tc>
                <a:tc>
                  <a:txBody>
                    <a:bodyPr/>
                    <a:lstStyle/>
                    <a:p>
                      <a:r>
                        <a:rPr lang="en-US" sz="1200">
                          <a:latin typeface="+mn-lt"/>
                        </a:rPr>
                        <a:t>86.5</a:t>
                      </a:r>
                    </a:p>
                  </a:txBody>
                  <a:tcPr marL="8028" marR="8028" marT="8028" marB="8028" anchor="ctr">
                    <a:lnL>
                      <a:noFill/>
                    </a:lnL>
                    <a:lnR>
                      <a:noFill/>
                    </a:lnR>
                    <a:lnT>
                      <a:noFill/>
                    </a:lnT>
                    <a:lnB>
                      <a:noFill/>
                    </a:lnB>
                    <a:solidFill>
                      <a:srgbClr val="CCFFCC"/>
                    </a:solidFill>
                  </a:tcPr>
                </a:tc>
                <a:tc>
                  <a:txBody>
                    <a:bodyPr/>
                    <a:lstStyle/>
                    <a:p>
                      <a:r>
                        <a:rPr lang="en-US" sz="1200">
                          <a:latin typeface="+mn-lt"/>
                        </a:rPr>
                        <a:t>g cm</a:t>
                      </a:r>
                      <a:r>
                        <a:rPr lang="en-US" sz="1200" baseline="30000">
                          <a:latin typeface="+mn-lt"/>
                        </a:rPr>
                        <a:t>-2</a:t>
                      </a:r>
                      <a:endParaRPr lang="en-US" sz="1200">
                        <a:latin typeface="+mn-lt"/>
                      </a:endParaRPr>
                    </a:p>
                  </a:txBody>
                  <a:tcPr marL="8028" marR="8028" marT="8028" marB="8028" anchor="ctr">
                    <a:lnL>
                      <a:noFill/>
                    </a:lnL>
                    <a:lnR>
                      <a:noFill/>
                    </a:lnR>
                    <a:lnT>
                      <a:noFill/>
                    </a:lnT>
                    <a:lnB>
                      <a:noFill/>
                    </a:lnB>
                    <a:solidFill>
                      <a:srgbClr val="CCFFCC"/>
                    </a:solidFill>
                  </a:tcPr>
                </a:tc>
                <a:tc>
                  <a:txBody>
                    <a:bodyPr/>
                    <a:lstStyle/>
                    <a:p>
                      <a:r>
                        <a:rPr lang="en-US" sz="1200">
                          <a:latin typeface="+mn-lt"/>
                        </a:rPr>
                        <a:t>39.12</a:t>
                      </a:r>
                    </a:p>
                  </a:txBody>
                  <a:tcPr marL="8028" marR="8028" marT="8028" marB="8028" anchor="ctr">
                    <a:lnL>
                      <a:noFill/>
                    </a:lnL>
                    <a:lnR>
                      <a:noFill/>
                    </a:lnR>
                    <a:lnT>
                      <a:noFill/>
                    </a:lnT>
                    <a:lnB>
                      <a:noFill/>
                    </a:lnB>
                    <a:solidFill>
                      <a:srgbClr val="CCFFCC"/>
                    </a:solidFill>
                  </a:tcPr>
                </a:tc>
                <a:tc>
                  <a:txBody>
                    <a:bodyPr/>
                    <a:lstStyle/>
                    <a:p>
                      <a:r>
                        <a:rPr lang="en-US" sz="1200">
                          <a:latin typeface="+mn-lt"/>
                        </a:rPr>
                        <a:t>cm</a:t>
                      </a:r>
                    </a:p>
                  </a:txBody>
                  <a:tcPr marL="8028" marR="8028" marT="8028" marB="8028" anchor="ctr">
                    <a:lnL>
                      <a:noFill/>
                    </a:lnL>
                    <a:lnR>
                      <a:noFill/>
                    </a:lnR>
                    <a:lnT>
                      <a:noFill/>
                    </a:lnT>
                    <a:lnB>
                      <a:noFill/>
                    </a:lnB>
                    <a:solidFill>
                      <a:srgbClr val="CCFFCC"/>
                    </a:solidFill>
                  </a:tcPr>
                </a:tc>
                <a:extLst>
                  <a:ext uri="{0D108BD9-81ED-4DB2-BD59-A6C34878D82A}">
                    <a16:rowId xmlns:a16="http://schemas.microsoft.com/office/drawing/2014/main" val="4203273305"/>
                  </a:ext>
                </a:extLst>
              </a:tr>
              <a:tr h="320155">
                <a:tc>
                  <a:txBody>
                    <a:bodyPr/>
                    <a:lstStyle/>
                    <a:p>
                      <a:r>
                        <a:rPr lang="en-US" sz="1200">
                          <a:latin typeface="+mn-lt"/>
                        </a:rPr>
                        <a:t>Pion interaction length</a:t>
                      </a:r>
                    </a:p>
                  </a:txBody>
                  <a:tcPr marL="8028" marR="8028" marT="8028" marB="8028" anchor="ctr">
                    <a:lnL>
                      <a:noFill/>
                    </a:lnL>
                    <a:lnR>
                      <a:noFill/>
                    </a:lnR>
                    <a:lnT>
                      <a:noFill/>
                    </a:lnT>
                    <a:lnB>
                      <a:noFill/>
                    </a:lnB>
                    <a:solidFill>
                      <a:srgbClr val="CCFFCC"/>
                    </a:solidFill>
                  </a:tcPr>
                </a:tc>
                <a:tc>
                  <a:txBody>
                    <a:bodyPr/>
                    <a:lstStyle/>
                    <a:p>
                      <a:r>
                        <a:rPr lang="en-US" sz="1200">
                          <a:latin typeface="+mn-lt"/>
                        </a:rPr>
                        <a:t>117.8</a:t>
                      </a:r>
                    </a:p>
                  </a:txBody>
                  <a:tcPr marL="8028" marR="8028" marT="8028" marB="8028" anchor="ctr">
                    <a:lnL>
                      <a:noFill/>
                    </a:lnL>
                    <a:lnR>
                      <a:noFill/>
                    </a:lnR>
                    <a:lnT>
                      <a:noFill/>
                    </a:lnT>
                    <a:lnB>
                      <a:noFill/>
                    </a:lnB>
                    <a:solidFill>
                      <a:srgbClr val="CCFFCC"/>
                    </a:solidFill>
                  </a:tcPr>
                </a:tc>
                <a:tc>
                  <a:txBody>
                    <a:bodyPr/>
                    <a:lstStyle/>
                    <a:p>
                      <a:r>
                        <a:rPr lang="en-US" sz="1200">
                          <a:latin typeface="+mn-lt"/>
                        </a:rPr>
                        <a:t>g cm</a:t>
                      </a:r>
                      <a:r>
                        <a:rPr lang="en-US" sz="1200" baseline="30000">
                          <a:latin typeface="+mn-lt"/>
                        </a:rPr>
                        <a:t>-2</a:t>
                      </a:r>
                      <a:endParaRPr lang="en-US" sz="1200">
                        <a:latin typeface="+mn-lt"/>
                      </a:endParaRPr>
                    </a:p>
                  </a:txBody>
                  <a:tcPr marL="8028" marR="8028" marT="8028" marB="8028" anchor="ctr">
                    <a:lnL>
                      <a:noFill/>
                    </a:lnL>
                    <a:lnR>
                      <a:noFill/>
                    </a:lnR>
                    <a:lnT>
                      <a:noFill/>
                    </a:lnT>
                    <a:lnB>
                      <a:noFill/>
                    </a:lnB>
                    <a:solidFill>
                      <a:srgbClr val="CCFFCC"/>
                    </a:solidFill>
                  </a:tcPr>
                </a:tc>
                <a:tc>
                  <a:txBody>
                    <a:bodyPr/>
                    <a:lstStyle/>
                    <a:p>
                      <a:r>
                        <a:rPr lang="en-US" sz="1200">
                          <a:latin typeface="+mn-lt"/>
                        </a:rPr>
                        <a:t>53.30</a:t>
                      </a:r>
                    </a:p>
                  </a:txBody>
                  <a:tcPr marL="8028" marR="8028" marT="8028" marB="8028" anchor="ctr">
                    <a:lnL>
                      <a:noFill/>
                    </a:lnL>
                    <a:lnR>
                      <a:noFill/>
                    </a:lnR>
                    <a:lnT>
                      <a:noFill/>
                    </a:lnT>
                    <a:lnB>
                      <a:noFill/>
                    </a:lnB>
                    <a:solidFill>
                      <a:srgbClr val="CCFFCC"/>
                    </a:solidFill>
                  </a:tcPr>
                </a:tc>
                <a:tc>
                  <a:txBody>
                    <a:bodyPr/>
                    <a:lstStyle/>
                    <a:p>
                      <a:r>
                        <a:rPr lang="en-US" sz="1200">
                          <a:latin typeface="+mn-lt"/>
                        </a:rPr>
                        <a:t>cm</a:t>
                      </a:r>
                    </a:p>
                  </a:txBody>
                  <a:tcPr marL="8028" marR="8028" marT="8028" marB="8028" anchor="ctr">
                    <a:lnL>
                      <a:noFill/>
                    </a:lnL>
                    <a:lnR>
                      <a:noFill/>
                    </a:lnR>
                    <a:lnT>
                      <a:noFill/>
                    </a:lnT>
                    <a:lnB>
                      <a:noFill/>
                    </a:lnB>
                    <a:solidFill>
                      <a:srgbClr val="CCFFCC"/>
                    </a:solidFill>
                  </a:tcPr>
                </a:tc>
                <a:extLst>
                  <a:ext uri="{0D108BD9-81ED-4DB2-BD59-A6C34878D82A}">
                    <a16:rowId xmlns:a16="http://schemas.microsoft.com/office/drawing/2014/main" val="3644668515"/>
                  </a:ext>
                </a:extLst>
              </a:tr>
              <a:tr h="208769">
                <a:tc>
                  <a:txBody>
                    <a:bodyPr/>
                    <a:lstStyle/>
                    <a:p>
                      <a:r>
                        <a:rPr lang="en-US" sz="1200">
                          <a:latin typeface="+mn-lt"/>
                        </a:rPr>
                        <a:t>Radiation length</a:t>
                      </a:r>
                    </a:p>
                  </a:txBody>
                  <a:tcPr marL="8028" marR="8028" marT="8028" marB="8028" anchor="ctr">
                    <a:lnL>
                      <a:noFill/>
                    </a:lnL>
                    <a:lnR>
                      <a:noFill/>
                    </a:lnR>
                    <a:lnT>
                      <a:noFill/>
                    </a:lnT>
                    <a:lnB>
                      <a:noFill/>
                    </a:lnB>
                    <a:solidFill>
                      <a:srgbClr val="CCFFCC"/>
                    </a:solidFill>
                  </a:tcPr>
                </a:tc>
                <a:tc>
                  <a:txBody>
                    <a:bodyPr/>
                    <a:lstStyle/>
                    <a:p>
                      <a:r>
                        <a:rPr lang="en-US" sz="1200">
                          <a:latin typeface="+mn-lt"/>
                        </a:rPr>
                        <a:t>42.70</a:t>
                      </a:r>
                    </a:p>
                  </a:txBody>
                  <a:tcPr marL="8028" marR="8028" marT="8028" marB="8028" anchor="ctr">
                    <a:lnL>
                      <a:noFill/>
                    </a:lnL>
                    <a:lnR>
                      <a:noFill/>
                    </a:lnR>
                    <a:lnT>
                      <a:noFill/>
                    </a:lnT>
                    <a:lnB>
                      <a:noFill/>
                    </a:lnB>
                    <a:solidFill>
                      <a:srgbClr val="CCFFCC"/>
                    </a:solidFill>
                  </a:tcPr>
                </a:tc>
                <a:tc>
                  <a:txBody>
                    <a:bodyPr/>
                    <a:lstStyle/>
                    <a:p>
                      <a:r>
                        <a:rPr lang="en-US" sz="1200">
                          <a:latin typeface="+mn-lt"/>
                        </a:rPr>
                        <a:t>g cm</a:t>
                      </a:r>
                      <a:r>
                        <a:rPr lang="en-US" sz="1200" baseline="30000">
                          <a:latin typeface="+mn-lt"/>
                        </a:rPr>
                        <a:t>-2</a:t>
                      </a:r>
                      <a:endParaRPr lang="en-US" sz="1200">
                        <a:latin typeface="+mn-lt"/>
                      </a:endParaRPr>
                    </a:p>
                  </a:txBody>
                  <a:tcPr marL="8028" marR="8028" marT="8028" marB="8028" anchor="ctr">
                    <a:lnL>
                      <a:noFill/>
                    </a:lnL>
                    <a:lnR>
                      <a:noFill/>
                    </a:lnR>
                    <a:lnT>
                      <a:noFill/>
                    </a:lnT>
                    <a:lnB>
                      <a:noFill/>
                    </a:lnB>
                    <a:solidFill>
                      <a:srgbClr val="CCFFCC"/>
                    </a:solidFill>
                  </a:tcPr>
                </a:tc>
                <a:tc>
                  <a:txBody>
                    <a:bodyPr/>
                    <a:lstStyle/>
                    <a:p>
                      <a:r>
                        <a:rPr lang="en-US" sz="1200">
                          <a:latin typeface="+mn-lt"/>
                        </a:rPr>
                        <a:t>19.32</a:t>
                      </a:r>
                    </a:p>
                  </a:txBody>
                  <a:tcPr marL="8028" marR="8028" marT="8028" marB="8028" anchor="ctr">
                    <a:lnL>
                      <a:noFill/>
                    </a:lnL>
                    <a:lnR>
                      <a:noFill/>
                    </a:lnR>
                    <a:lnT>
                      <a:noFill/>
                    </a:lnT>
                    <a:lnB>
                      <a:noFill/>
                    </a:lnB>
                    <a:solidFill>
                      <a:srgbClr val="CCFFCC"/>
                    </a:solidFill>
                  </a:tcPr>
                </a:tc>
                <a:tc>
                  <a:txBody>
                    <a:bodyPr/>
                    <a:lstStyle/>
                    <a:p>
                      <a:r>
                        <a:rPr lang="en-US" sz="1200">
                          <a:latin typeface="+mn-lt"/>
                        </a:rPr>
                        <a:t>cm</a:t>
                      </a:r>
                    </a:p>
                  </a:txBody>
                  <a:tcPr marL="8028" marR="8028" marT="8028" marB="8028" anchor="ctr">
                    <a:lnL>
                      <a:noFill/>
                    </a:lnL>
                    <a:lnR>
                      <a:noFill/>
                    </a:lnR>
                    <a:lnT>
                      <a:noFill/>
                    </a:lnT>
                    <a:lnB>
                      <a:noFill/>
                    </a:lnB>
                    <a:solidFill>
                      <a:srgbClr val="CCFFCC"/>
                    </a:solidFill>
                  </a:tcPr>
                </a:tc>
                <a:extLst>
                  <a:ext uri="{0D108BD9-81ED-4DB2-BD59-A6C34878D82A}">
                    <a16:rowId xmlns:a16="http://schemas.microsoft.com/office/drawing/2014/main" val="1703613649"/>
                  </a:ext>
                </a:extLst>
              </a:tr>
              <a:tr h="208769">
                <a:tc>
                  <a:txBody>
                    <a:bodyPr/>
                    <a:lstStyle/>
                    <a:p>
                      <a:r>
                        <a:rPr lang="en-US" sz="1200">
                          <a:latin typeface="+mn-lt"/>
                          <a:hlinkClick r:id="rId2"/>
                        </a:rPr>
                        <a:t>Critical energy</a:t>
                      </a:r>
                      <a:endParaRPr lang="en-US" sz="1200">
                        <a:latin typeface="+mn-lt"/>
                      </a:endParaRPr>
                    </a:p>
                  </a:txBody>
                  <a:tcPr marL="8028" marR="8028" marT="8028" marB="8028" anchor="ctr">
                    <a:lnL>
                      <a:noFill/>
                    </a:lnL>
                    <a:lnR>
                      <a:noFill/>
                    </a:lnR>
                    <a:lnT>
                      <a:noFill/>
                    </a:lnT>
                    <a:lnB>
                      <a:noFill/>
                    </a:lnB>
                    <a:solidFill>
                      <a:srgbClr val="CCFFCC"/>
                    </a:solidFill>
                  </a:tcPr>
                </a:tc>
                <a:tc>
                  <a:txBody>
                    <a:bodyPr/>
                    <a:lstStyle/>
                    <a:p>
                      <a:r>
                        <a:rPr lang="en-US" sz="1200">
                          <a:latin typeface="+mn-lt"/>
                        </a:rPr>
                        <a:t>81.74</a:t>
                      </a:r>
                    </a:p>
                  </a:txBody>
                  <a:tcPr marL="8028" marR="8028" marT="8028" marB="8028" anchor="ctr">
                    <a:lnL>
                      <a:noFill/>
                    </a:lnL>
                    <a:lnR>
                      <a:noFill/>
                    </a:lnR>
                    <a:lnT>
                      <a:noFill/>
                    </a:lnT>
                    <a:lnB>
                      <a:noFill/>
                    </a:lnB>
                    <a:solidFill>
                      <a:srgbClr val="CCFFCC"/>
                    </a:solidFill>
                  </a:tcPr>
                </a:tc>
                <a:tc>
                  <a:txBody>
                    <a:bodyPr/>
                    <a:lstStyle/>
                    <a:p>
                      <a:r>
                        <a:rPr lang="en-US" sz="1200">
                          <a:latin typeface="+mn-lt"/>
                        </a:rPr>
                        <a:t>MeV (for </a:t>
                      </a:r>
                      <a:r>
                        <a:rPr lang="en-US" sz="1200" i="1">
                          <a:latin typeface="+mn-lt"/>
                        </a:rPr>
                        <a:t>e</a:t>
                      </a:r>
                      <a:r>
                        <a:rPr lang="en-US" sz="1200" baseline="30000">
                          <a:latin typeface="+mn-lt"/>
                        </a:rPr>
                        <a:t>-</a:t>
                      </a:r>
                      <a:r>
                        <a:rPr lang="en-US" sz="1200">
                          <a:latin typeface="+mn-lt"/>
                        </a:rPr>
                        <a:t>)</a:t>
                      </a:r>
                    </a:p>
                  </a:txBody>
                  <a:tcPr marL="8028" marR="8028" marT="8028" marB="8028" anchor="ctr">
                    <a:lnL>
                      <a:noFill/>
                    </a:lnL>
                    <a:lnR>
                      <a:noFill/>
                    </a:lnR>
                    <a:lnT>
                      <a:noFill/>
                    </a:lnT>
                    <a:lnB>
                      <a:noFill/>
                    </a:lnB>
                    <a:solidFill>
                      <a:srgbClr val="CCFFCC"/>
                    </a:solidFill>
                  </a:tcPr>
                </a:tc>
                <a:tc>
                  <a:txBody>
                    <a:bodyPr/>
                    <a:lstStyle/>
                    <a:p>
                      <a:r>
                        <a:rPr lang="en-US" sz="1200">
                          <a:latin typeface="+mn-lt"/>
                        </a:rPr>
                        <a:t>79.51</a:t>
                      </a:r>
                    </a:p>
                  </a:txBody>
                  <a:tcPr marL="8028" marR="8028" marT="8028" marB="8028" anchor="ctr">
                    <a:lnL>
                      <a:noFill/>
                    </a:lnL>
                    <a:lnR>
                      <a:noFill/>
                    </a:lnR>
                    <a:lnT>
                      <a:noFill/>
                    </a:lnT>
                    <a:lnB>
                      <a:noFill/>
                    </a:lnB>
                    <a:solidFill>
                      <a:srgbClr val="CCFFCC"/>
                    </a:solidFill>
                  </a:tcPr>
                </a:tc>
                <a:tc>
                  <a:txBody>
                    <a:bodyPr/>
                    <a:lstStyle/>
                    <a:p>
                      <a:r>
                        <a:rPr lang="en-US" sz="1200">
                          <a:latin typeface="+mn-lt"/>
                        </a:rPr>
                        <a:t>MeV (for </a:t>
                      </a:r>
                      <a:r>
                        <a:rPr lang="en-US" sz="1200" i="1">
                          <a:latin typeface="+mn-lt"/>
                        </a:rPr>
                        <a:t>e</a:t>
                      </a:r>
                      <a:r>
                        <a:rPr lang="en-US" sz="1200" baseline="30000">
                          <a:latin typeface="+mn-lt"/>
                        </a:rPr>
                        <a:t>+</a:t>
                      </a:r>
                      <a:r>
                        <a:rPr lang="en-US" sz="1200">
                          <a:latin typeface="+mn-lt"/>
                        </a:rPr>
                        <a:t>)</a:t>
                      </a:r>
                    </a:p>
                  </a:txBody>
                  <a:tcPr marL="8028" marR="8028" marT="8028" marB="8028" anchor="ctr">
                    <a:lnL>
                      <a:noFill/>
                    </a:lnL>
                    <a:lnR>
                      <a:noFill/>
                    </a:lnR>
                    <a:lnT>
                      <a:noFill/>
                    </a:lnT>
                    <a:lnB>
                      <a:noFill/>
                    </a:lnB>
                    <a:solidFill>
                      <a:srgbClr val="CCFFCC"/>
                    </a:solidFill>
                  </a:tcPr>
                </a:tc>
                <a:extLst>
                  <a:ext uri="{0D108BD9-81ED-4DB2-BD59-A6C34878D82A}">
                    <a16:rowId xmlns:a16="http://schemas.microsoft.com/office/drawing/2014/main" val="1096700758"/>
                  </a:ext>
                </a:extLst>
              </a:tr>
              <a:tr h="208769">
                <a:tc>
                  <a:txBody>
                    <a:bodyPr/>
                    <a:lstStyle/>
                    <a:p>
                      <a:r>
                        <a:rPr lang="en-US" sz="1200">
                          <a:latin typeface="+mn-lt"/>
                        </a:rPr>
                        <a:t>Molière radius</a:t>
                      </a:r>
                    </a:p>
                  </a:txBody>
                  <a:tcPr marL="8028" marR="8028" marT="8028" marB="8028" anchor="ctr">
                    <a:lnL>
                      <a:noFill/>
                    </a:lnL>
                    <a:lnR>
                      <a:noFill/>
                    </a:lnR>
                    <a:lnT>
                      <a:noFill/>
                    </a:lnT>
                    <a:lnB>
                      <a:noFill/>
                    </a:lnB>
                    <a:solidFill>
                      <a:srgbClr val="CCFFCC"/>
                    </a:solidFill>
                  </a:tcPr>
                </a:tc>
                <a:tc>
                  <a:txBody>
                    <a:bodyPr/>
                    <a:lstStyle/>
                    <a:p>
                      <a:r>
                        <a:rPr lang="en-US" sz="1200">
                          <a:latin typeface="+mn-lt"/>
                        </a:rPr>
                        <a:t>11.08</a:t>
                      </a:r>
                    </a:p>
                  </a:txBody>
                  <a:tcPr marL="8028" marR="8028" marT="8028" marB="8028" anchor="ctr">
                    <a:lnL>
                      <a:noFill/>
                    </a:lnL>
                    <a:lnR>
                      <a:noFill/>
                    </a:lnR>
                    <a:lnT>
                      <a:noFill/>
                    </a:lnT>
                    <a:lnB>
                      <a:noFill/>
                    </a:lnB>
                    <a:solidFill>
                      <a:srgbClr val="CCFFCC"/>
                    </a:solidFill>
                  </a:tcPr>
                </a:tc>
                <a:tc>
                  <a:txBody>
                    <a:bodyPr/>
                    <a:lstStyle/>
                    <a:p>
                      <a:r>
                        <a:rPr lang="en-US" sz="1200">
                          <a:latin typeface="+mn-lt"/>
                        </a:rPr>
                        <a:t>g cm</a:t>
                      </a:r>
                      <a:r>
                        <a:rPr lang="en-US" sz="1200" baseline="30000">
                          <a:latin typeface="+mn-lt"/>
                        </a:rPr>
                        <a:t>-2</a:t>
                      </a:r>
                      <a:endParaRPr lang="en-US" sz="1200">
                        <a:latin typeface="+mn-lt"/>
                      </a:endParaRPr>
                    </a:p>
                  </a:txBody>
                  <a:tcPr marL="8028" marR="8028" marT="8028" marB="8028" anchor="ctr">
                    <a:lnL>
                      <a:noFill/>
                    </a:lnL>
                    <a:lnR>
                      <a:noFill/>
                    </a:lnR>
                    <a:lnT>
                      <a:noFill/>
                    </a:lnT>
                    <a:lnB>
                      <a:noFill/>
                    </a:lnB>
                    <a:solidFill>
                      <a:srgbClr val="CCFFCC"/>
                    </a:solidFill>
                  </a:tcPr>
                </a:tc>
                <a:tc>
                  <a:txBody>
                    <a:bodyPr/>
                    <a:lstStyle/>
                    <a:p>
                      <a:r>
                        <a:rPr lang="en-US" sz="1200">
                          <a:latin typeface="+mn-lt"/>
                        </a:rPr>
                        <a:t>5.012</a:t>
                      </a:r>
                    </a:p>
                  </a:txBody>
                  <a:tcPr marL="8028" marR="8028" marT="8028" marB="8028" anchor="ctr">
                    <a:lnL>
                      <a:noFill/>
                    </a:lnL>
                    <a:lnR>
                      <a:noFill/>
                    </a:lnR>
                    <a:lnT>
                      <a:noFill/>
                    </a:lnT>
                    <a:lnB>
                      <a:noFill/>
                    </a:lnB>
                    <a:solidFill>
                      <a:srgbClr val="CCFFCC"/>
                    </a:solidFill>
                  </a:tcPr>
                </a:tc>
                <a:tc>
                  <a:txBody>
                    <a:bodyPr/>
                    <a:lstStyle/>
                    <a:p>
                      <a:r>
                        <a:rPr lang="en-US" sz="1200">
                          <a:latin typeface="+mn-lt"/>
                        </a:rPr>
                        <a:t>cm</a:t>
                      </a:r>
                    </a:p>
                  </a:txBody>
                  <a:tcPr marL="8028" marR="8028" marT="8028" marB="8028" anchor="ctr">
                    <a:lnL>
                      <a:noFill/>
                    </a:lnL>
                    <a:lnR>
                      <a:noFill/>
                    </a:lnR>
                    <a:lnT>
                      <a:noFill/>
                    </a:lnT>
                    <a:lnB>
                      <a:noFill/>
                    </a:lnB>
                    <a:solidFill>
                      <a:srgbClr val="CCFFCC"/>
                    </a:solidFill>
                  </a:tcPr>
                </a:tc>
                <a:extLst>
                  <a:ext uri="{0D108BD9-81ED-4DB2-BD59-A6C34878D82A}">
                    <a16:rowId xmlns:a16="http://schemas.microsoft.com/office/drawing/2014/main" val="719295756"/>
                  </a:ext>
                </a:extLst>
              </a:tr>
              <a:tr h="320155">
                <a:tc>
                  <a:txBody>
                    <a:bodyPr/>
                    <a:lstStyle/>
                    <a:p>
                      <a:r>
                        <a:rPr lang="en-US" sz="1200">
                          <a:latin typeface="+mn-lt"/>
                        </a:rPr>
                        <a:t>Plasma energy ℏ</a:t>
                      </a:r>
                      <a:r>
                        <a:rPr lang="el-GR" sz="1200">
                          <a:latin typeface="+mn-lt"/>
                        </a:rPr>
                        <a:t>ω</a:t>
                      </a:r>
                      <a:r>
                        <a:rPr lang="en-US" sz="1200" i="1" baseline="-25000">
                          <a:latin typeface="+mn-lt"/>
                        </a:rPr>
                        <a:t>p</a:t>
                      </a:r>
                      <a:endParaRPr lang="en-US" sz="1200">
                        <a:latin typeface="+mn-lt"/>
                      </a:endParaRPr>
                    </a:p>
                  </a:txBody>
                  <a:tcPr marL="8028" marR="8028" marT="8028" marB="8028" anchor="ctr">
                    <a:lnL>
                      <a:noFill/>
                    </a:lnL>
                    <a:lnR>
                      <a:noFill/>
                    </a:lnR>
                    <a:lnT>
                      <a:noFill/>
                    </a:lnT>
                    <a:lnB>
                      <a:noFill/>
                    </a:lnB>
                    <a:solidFill>
                      <a:srgbClr val="CCFFCC"/>
                    </a:solidFill>
                  </a:tcPr>
                </a:tc>
                <a:tc>
                  <a:txBody>
                    <a:bodyPr/>
                    <a:lstStyle/>
                    <a:p>
                      <a:r>
                        <a:rPr lang="en-US" sz="1200">
                          <a:latin typeface="+mn-lt"/>
                        </a:rPr>
                        <a:t>30.28</a:t>
                      </a:r>
                    </a:p>
                  </a:txBody>
                  <a:tcPr marL="8028" marR="8028" marT="8028" marB="8028" anchor="ctr">
                    <a:lnL>
                      <a:noFill/>
                    </a:lnL>
                    <a:lnR>
                      <a:noFill/>
                    </a:lnR>
                    <a:lnT>
                      <a:noFill/>
                    </a:lnT>
                    <a:lnB>
                      <a:noFill/>
                    </a:lnB>
                    <a:solidFill>
                      <a:srgbClr val="CCFFCC"/>
                    </a:solidFill>
                  </a:tcPr>
                </a:tc>
                <a:tc>
                  <a:txBody>
                    <a:bodyPr/>
                    <a:lstStyle/>
                    <a:p>
                      <a:r>
                        <a:rPr lang="en-US" sz="1200">
                          <a:latin typeface="+mn-lt"/>
                        </a:rPr>
                        <a:t>eV</a:t>
                      </a:r>
                    </a:p>
                  </a:txBody>
                  <a:tcPr marL="8028" marR="8028" marT="8028" marB="8028" anchor="ctr">
                    <a:lnL>
                      <a:noFill/>
                    </a:lnL>
                    <a:lnR>
                      <a:noFill/>
                    </a:lnR>
                    <a:lnT>
                      <a:noFill/>
                    </a:lnT>
                    <a:lnB>
                      <a:noFill/>
                    </a:lnB>
                    <a:solidFill>
                      <a:srgbClr val="CCFFCC"/>
                    </a:solidFill>
                  </a:tcPr>
                </a:tc>
                <a:tc>
                  <a:txBody>
                    <a:bodyPr/>
                    <a:lstStyle/>
                    <a:p>
                      <a:r>
                        <a:rPr lang="en-US" sz="1200">
                          <a:latin typeface="+mn-lt"/>
                        </a:rPr>
                        <a:t> </a:t>
                      </a:r>
                    </a:p>
                  </a:txBody>
                  <a:tcPr marL="8028" marR="8028" marT="8028" marB="8028" anchor="ctr">
                    <a:lnL>
                      <a:noFill/>
                    </a:lnL>
                    <a:lnR>
                      <a:noFill/>
                    </a:lnR>
                    <a:lnT>
                      <a:noFill/>
                    </a:lnT>
                    <a:lnB>
                      <a:noFill/>
                    </a:lnB>
                    <a:solidFill>
                      <a:srgbClr val="CCFFCC"/>
                    </a:solidFill>
                  </a:tcPr>
                </a:tc>
                <a:tc>
                  <a:txBody>
                    <a:bodyPr/>
                    <a:lstStyle/>
                    <a:p>
                      <a:r>
                        <a:rPr lang="en-US" sz="1200">
                          <a:latin typeface="+mn-lt"/>
                        </a:rPr>
                        <a:t> </a:t>
                      </a:r>
                    </a:p>
                  </a:txBody>
                  <a:tcPr marL="8028" marR="8028" marT="8028" marB="8028" anchor="ctr">
                    <a:lnL>
                      <a:noFill/>
                    </a:lnL>
                    <a:lnR>
                      <a:noFill/>
                    </a:lnR>
                    <a:lnT>
                      <a:noFill/>
                    </a:lnT>
                    <a:lnB>
                      <a:noFill/>
                    </a:lnB>
                    <a:solidFill>
                      <a:srgbClr val="CCFFCC"/>
                    </a:solidFill>
                  </a:tcPr>
                </a:tc>
                <a:extLst>
                  <a:ext uri="{0D108BD9-81ED-4DB2-BD59-A6C34878D82A}">
                    <a16:rowId xmlns:a16="http://schemas.microsoft.com/office/drawing/2014/main" val="1453112656"/>
                  </a:ext>
                </a:extLst>
              </a:tr>
              <a:tr h="471807">
                <a:tc>
                  <a:txBody>
                    <a:bodyPr/>
                    <a:lstStyle/>
                    <a:p>
                      <a:r>
                        <a:rPr lang="en-US" sz="1200" dirty="0">
                          <a:latin typeface="+mn-lt"/>
                        </a:rPr>
                        <a:t>Sublimination temperature (@ 1 atm)</a:t>
                      </a:r>
                    </a:p>
                  </a:txBody>
                  <a:tcPr marL="8028" marR="8028" marT="8028" marB="8028" anchor="ctr">
                    <a:lnL>
                      <a:noFill/>
                    </a:lnL>
                    <a:lnR>
                      <a:noFill/>
                    </a:lnR>
                    <a:lnT>
                      <a:noFill/>
                    </a:lnT>
                    <a:lnB>
                      <a:noFill/>
                    </a:lnB>
                    <a:solidFill>
                      <a:srgbClr val="CCFFCC"/>
                    </a:solidFill>
                  </a:tcPr>
                </a:tc>
                <a:tc>
                  <a:txBody>
                    <a:bodyPr/>
                    <a:lstStyle/>
                    <a:p>
                      <a:r>
                        <a:rPr lang="en-US" sz="1200" dirty="0">
                          <a:latin typeface="+mn-lt"/>
                        </a:rPr>
                        <a:t>4098.</a:t>
                      </a:r>
                    </a:p>
                  </a:txBody>
                  <a:tcPr marL="8028" marR="8028" marT="8028" marB="8028" anchor="ctr">
                    <a:lnL>
                      <a:noFill/>
                    </a:lnL>
                    <a:lnR>
                      <a:noFill/>
                    </a:lnR>
                    <a:lnT>
                      <a:noFill/>
                    </a:lnT>
                    <a:lnB>
                      <a:noFill/>
                    </a:lnB>
                    <a:solidFill>
                      <a:srgbClr val="CCFFCC"/>
                    </a:solidFill>
                  </a:tcPr>
                </a:tc>
                <a:tc>
                  <a:txBody>
                    <a:bodyPr/>
                    <a:lstStyle/>
                    <a:p>
                      <a:r>
                        <a:rPr lang="en-US" sz="1200">
                          <a:latin typeface="+mn-lt"/>
                        </a:rPr>
                        <a:t>K</a:t>
                      </a:r>
                    </a:p>
                  </a:txBody>
                  <a:tcPr marL="8028" marR="8028" marT="8028" marB="8028" anchor="ctr">
                    <a:lnL>
                      <a:noFill/>
                    </a:lnL>
                    <a:lnR>
                      <a:noFill/>
                    </a:lnR>
                    <a:lnT>
                      <a:noFill/>
                    </a:lnT>
                    <a:lnB>
                      <a:noFill/>
                    </a:lnB>
                    <a:solidFill>
                      <a:srgbClr val="CCFFCC"/>
                    </a:solidFill>
                  </a:tcPr>
                </a:tc>
                <a:tc>
                  <a:txBody>
                    <a:bodyPr/>
                    <a:lstStyle/>
                    <a:p>
                      <a:r>
                        <a:rPr lang="en-US" sz="1200">
                          <a:latin typeface="+mn-lt"/>
                        </a:rPr>
                        <a:t>3825.</a:t>
                      </a:r>
                    </a:p>
                  </a:txBody>
                  <a:tcPr marL="8028" marR="8028" marT="8028" marB="8028" anchor="ctr">
                    <a:lnL>
                      <a:noFill/>
                    </a:lnL>
                    <a:lnR>
                      <a:noFill/>
                    </a:lnR>
                    <a:lnT>
                      <a:noFill/>
                    </a:lnT>
                    <a:lnB>
                      <a:noFill/>
                    </a:lnB>
                    <a:solidFill>
                      <a:srgbClr val="CCFFCC"/>
                    </a:solidFill>
                  </a:tcPr>
                </a:tc>
                <a:tc>
                  <a:txBody>
                    <a:bodyPr/>
                    <a:lstStyle/>
                    <a:p>
                      <a:r>
                        <a:rPr lang="en-US" sz="1200" dirty="0">
                          <a:latin typeface="+mn-lt"/>
                        </a:rPr>
                        <a:t>C</a:t>
                      </a:r>
                    </a:p>
                  </a:txBody>
                  <a:tcPr marL="8028" marR="8028" marT="8028" marB="8028" anchor="ctr">
                    <a:lnL>
                      <a:noFill/>
                    </a:lnL>
                    <a:lnR>
                      <a:noFill/>
                    </a:lnR>
                    <a:lnT>
                      <a:noFill/>
                    </a:lnT>
                    <a:lnB>
                      <a:noFill/>
                    </a:lnB>
                    <a:solidFill>
                      <a:srgbClr val="CCFFCC"/>
                    </a:solidFill>
                  </a:tcPr>
                </a:tc>
                <a:extLst>
                  <a:ext uri="{0D108BD9-81ED-4DB2-BD59-A6C34878D82A}">
                    <a16:rowId xmlns:a16="http://schemas.microsoft.com/office/drawing/2014/main" val="1934565215"/>
                  </a:ext>
                </a:extLst>
              </a:tr>
            </a:tbl>
          </a:graphicData>
        </a:graphic>
      </p:graphicFrame>
    </p:spTree>
    <p:extLst>
      <p:ext uri="{BB962C8B-B14F-4D97-AF65-F5344CB8AC3E}">
        <p14:creationId xmlns:p14="http://schemas.microsoft.com/office/powerpoint/2010/main" val="17093502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5"/>
          </p:nvPr>
        </p:nvSpPr>
        <p:spPr>
          <a:xfrm>
            <a:off x="848784" y="853072"/>
            <a:ext cx="9464109" cy="5479973"/>
          </a:xfrm>
        </p:spPr>
        <p:txBody>
          <a:bodyPr/>
          <a:lstStyle/>
          <a:p>
            <a:pPr marL="0" indent="0">
              <a:buNone/>
            </a:pPr>
            <a:r>
              <a:rPr lang="en-US" b="1" dirty="0">
                <a:solidFill>
                  <a:srgbClr val="0E3192"/>
                </a:solidFill>
              </a:rPr>
              <a:t>Initial Beam Request</a:t>
            </a:r>
          </a:p>
          <a:p>
            <a:pPr lvl="1"/>
            <a:r>
              <a:rPr lang="en-US" i="1" dirty="0"/>
              <a:t>6x10</a:t>
            </a:r>
            <a:r>
              <a:rPr lang="en-US" i="1" baseline="30000" dirty="0"/>
              <a:t>5</a:t>
            </a:r>
            <a:r>
              <a:rPr lang="en-US" i="1" dirty="0"/>
              <a:t> </a:t>
            </a:r>
            <a:r>
              <a:rPr lang="en-US" sz="2400" dirty="0">
                <a:solidFill>
                  <a:srgbClr val="4E4E4E"/>
                </a:solidFill>
                <a:sym typeface="Symbol" panose="05050102010706020507" pitchFamily="18" charset="2"/>
              </a:rPr>
              <a:t></a:t>
            </a:r>
            <a:r>
              <a:rPr lang="en-US" sz="2400" baseline="30000" dirty="0">
                <a:solidFill>
                  <a:srgbClr val="4E4E4E"/>
                </a:solidFill>
                <a:sym typeface="Symbol" panose="05050102010706020507" pitchFamily="18" charset="2"/>
              </a:rPr>
              <a:t>–</a:t>
            </a:r>
            <a:r>
              <a:rPr lang="en-US" i="1" dirty="0"/>
              <a:t> per data point (</a:t>
            </a:r>
            <a:r>
              <a:rPr lang="en-US" i="1" dirty="0">
                <a:sym typeface="Symbol" panose="05050102010706020507" pitchFamily="18" charset="2"/>
              </a:rPr>
              <a:t></a:t>
            </a:r>
            <a:r>
              <a:rPr lang="en-US" i="1" dirty="0"/>
              <a:t>5% statistics)</a:t>
            </a:r>
          </a:p>
          <a:p>
            <a:pPr lvl="2"/>
            <a:r>
              <a:rPr lang="en-US" i="1" dirty="0"/>
              <a:t>Aperture of diamond anvil cell: 5 mm</a:t>
            </a:r>
            <a:r>
              <a:rPr lang="en-US" i="1" baseline="30000" dirty="0"/>
              <a:t>2</a:t>
            </a:r>
            <a:r>
              <a:rPr lang="en-US" i="1" dirty="0"/>
              <a:t> area</a:t>
            </a:r>
            <a:endParaRPr lang="en-US" dirty="0"/>
          </a:p>
          <a:p>
            <a:pPr lvl="1"/>
            <a:r>
              <a:rPr lang="en-US" i="1" dirty="0"/>
              <a:t>100 data points </a:t>
            </a:r>
          </a:p>
          <a:p>
            <a:pPr lvl="2"/>
            <a:r>
              <a:rPr lang="en-US" i="1" dirty="0"/>
              <a:t>different temp/pressures of deuterium target</a:t>
            </a:r>
          </a:p>
          <a:p>
            <a:pPr lvl="1"/>
            <a:r>
              <a:rPr lang="en-US" i="1" dirty="0"/>
              <a:t>10-50 MeV (0.54 – 128 MeV/c ) tunable, </a:t>
            </a:r>
            <a:r>
              <a:rPr lang="en-US" i="1" dirty="0" err="1"/>
              <a:t>dp</a:t>
            </a:r>
            <a:r>
              <a:rPr lang="en-US" i="1" dirty="0"/>
              <a:t>/p </a:t>
            </a:r>
            <a:r>
              <a:rPr lang="en-US" i="1" dirty="0">
                <a:sym typeface="Symbol" panose="05050102010706020507" pitchFamily="18" charset="2"/>
              </a:rPr>
              <a:t>10%</a:t>
            </a:r>
            <a:r>
              <a:rPr lang="en-US" i="1" dirty="0"/>
              <a:t> </a:t>
            </a:r>
          </a:p>
          <a:p>
            <a:pPr lvl="2"/>
            <a:r>
              <a:rPr lang="en-US" i="1" dirty="0">
                <a:sym typeface="Symbol" panose="05050102010706020507" pitchFamily="18" charset="2"/>
              </a:rPr>
              <a:t>Any pulse length acceptable</a:t>
            </a:r>
            <a:endParaRPr lang="en-US" i="1" dirty="0"/>
          </a:p>
          <a:p>
            <a:pPr marL="0" indent="0">
              <a:buNone/>
            </a:pPr>
            <a:r>
              <a:rPr lang="en-US" b="1" dirty="0">
                <a:solidFill>
                  <a:srgbClr val="0E3192"/>
                </a:solidFill>
              </a:rPr>
              <a:t>Translating into beamline design optics</a:t>
            </a:r>
          </a:p>
          <a:p>
            <a:pPr lvl="1"/>
            <a:r>
              <a:rPr lang="en-US" i="1" dirty="0"/>
              <a:t>Enormous momentum acceptance, small beta functions</a:t>
            </a:r>
          </a:p>
          <a:p>
            <a:pPr lvl="1"/>
            <a:r>
              <a:rPr lang="en-US" i="1" dirty="0"/>
              <a:t>Dispersion suppression @experiment</a:t>
            </a:r>
          </a:p>
          <a:p>
            <a:pPr marL="114300" indent="0">
              <a:buNone/>
            </a:pPr>
            <a:r>
              <a:rPr lang="en-US" b="1" dirty="0">
                <a:solidFill>
                  <a:srgbClr val="0E3192"/>
                </a:solidFill>
              </a:rPr>
              <a:t>Compatible with ITA operation</a:t>
            </a:r>
          </a:p>
          <a:p>
            <a:pPr marL="857250" lvl="1" indent="-342900"/>
            <a:r>
              <a:rPr lang="en-US" dirty="0">
                <a:solidFill>
                  <a:srgbClr val="4E4E4E"/>
                </a:solidFill>
              </a:rPr>
              <a:t>Production target retractable</a:t>
            </a:r>
          </a:p>
          <a:p>
            <a:pPr marL="857250" lvl="1" indent="-342900"/>
            <a:r>
              <a:rPr lang="en-US" dirty="0">
                <a:solidFill>
                  <a:srgbClr val="4E4E4E"/>
                </a:solidFill>
              </a:rPr>
              <a:t>Local primary beam absorber movable out of beam</a:t>
            </a:r>
          </a:p>
          <a:p>
            <a:pPr marL="914400" lvl="2" indent="0">
              <a:buNone/>
            </a:pPr>
            <a:endParaRPr lang="en-US" dirty="0">
              <a:solidFill>
                <a:srgbClr val="4E4E4E"/>
              </a:solidFill>
            </a:endParaRPr>
          </a:p>
          <a:p>
            <a:pPr lvl="2"/>
            <a:endParaRPr lang="en-US" dirty="0"/>
          </a:p>
          <a:p>
            <a:endParaRPr lang="en-US" dirty="0"/>
          </a:p>
          <a:p>
            <a:endParaRPr lang="en-US" dirty="0"/>
          </a:p>
        </p:txBody>
      </p:sp>
      <p:sp>
        <p:nvSpPr>
          <p:cNvPr id="4" name="Date Placeholder 3"/>
          <p:cNvSpPr>
            <a:spLocks noGrp="1"/>
          </p:cNvSpPr>
          <p:nvPr>
            <p:ph type="dt" sz="half" idx="16"/>
          </p:nvPr>
        </p:nvSpPr>
        <p:spPr/>
        <p:txBody>
          <a:bodyPr/>
          <a:lstStyle/>
          <a:p>
            <a:pPr>
              <a:defRPr/>
            </a:pPr>
            <a:fld id="{3C7AED0B-F28D-8647-858A-9672983E5573}" type="datetime1">
              <a:rPr lang="en-US" smtClean="0"/>
              <a:t>8/22/2021</a:t>
            </a:fld>
            <a:endParaRPr lang="en-US" dirty="0"/>
          </a:p>
        </p:txBody>
      </p:sp>
      <p:sp>
        <p:nvSpPr>
          <p:cNvPr id="5" name="Footer Placeholder 4"/>
          <p:cNvSpPr>
            <a:spLocks noGrp="1"/>
          </p:cNvSpPr>
          <p:nvPr>
            <p:ph type="ftr" sz="quarter" idx="17"/>
          </p:nvPr>
        </p:nvSpPr>
        <p:spPr/>
        <p:txBody>
          <a:bodyPr/>
          <a:lstStyle/>
          <a:p>
            <a:pPr>
              <a:defRPr/>
            </a:pPr>
            <a:r>
              <a:rPr lang="en-US" dirty="0"/>
              <a:t>Fermilab | High-intensity low energy muon beamline at MTA</a:t>
            </a:r>
            <a:endParaRPr lang="en-US" b="1" dirty="0"/>
          </a:p>
        </p:txBody>
      </p:sp>
      <p:sp>
        <p:nvSpPr>
          <p:cNvPr id="6" name="Slide Number Placeholder 5"/>
          <p:cNvSpPr>
            <a:spLocks noGrp="1"/>
          </p:cNvSpPr>
          <p:nvPr>
            <p:ph type="sldNum" sz="quarter" idx="18"/>
          </p:nvPr>
        </p:nvSpPr>
        <p:spPr/>
        <p:txBody>
          <a:bodyPr/>
          <a:lstStyle/>
          <a:p>
            <a:pPr>
              <a:defRPr/>
            </a:pPr>
            <a:fld id="{979A04A2-726F-2143-A443-7788AF27176E}" type="slidenum">
              <a:rPr lang="en-US" smtClean="0"/>
              <a:pPr>
                <a:defRPr/>
              </a:pPr>
              <a:t>3</a:t>
            </a:fld>
            <a:endParaRPr lang="en-US" dirty="0"/>
          </a:p>
        </p:txBody>
      </p:sp>
      <p:sp>
        <p:nvSpPr>
          <p:cNvPr id="7" name="Title 6"/>
          <p:cNvSpPr>
            <a:spLocks noGrp="1"/>
          </p:cNvSpPr>
          <p:nvPr>
            <p:ph type="title"/>
          </p:nvPr>
        </p:nvSpPr>
        <p:spPr/>
        <p:txBody>
          <a:bodyPr/>
          <a:lstStyle/>
          <a:p>
            <a:r>
              <a:rPr lang="en-US" sz="2400" dirty="0"/>
              <a:t>Muon Catalyzed Fusion Experiment Beam Request</a:t>
            </a:r>
          </a:p>
        </p:txBody>
      </p:sp>
      <p:pic>
        <p:nvPicPr>
          <p:cNvPr id="8" name="Picture 2">
            <a:extLst>
              <a:ext uri="{FF2B5EF4-FFF2-40B4-BE49-F238E27FC236}">
                <a16:creationId xmlns:a16="http://schemas.microsoft.com/office/drawing/2014/main" id="{B684F6E5-6421-438C-824B-28D7D251221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5371" t="5532" r="13477"/>
          <a:stretch/>
        </p:blipFill>
        <p:spPr bwMode="auto">
          <a:xfrm>
            <a:off x="8952095" y="920501"/>
            <a:ext cx="2721596" cy="30125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68568F26-EEF4-41AA-93AC-07C332199665}"/>
              </a:ext>
            </a:extLst>
          </p:cNvPr>
          <p:cNvSpPr txBox="1"/>
          <p:nvPr/>
        </p:nvSpPr>
        <p:spPr>
          <a:xfrm>
            <a:off x="8865036" y="4358022"/>
            <a:ext cx="3050515" cy="1754326"/>
          </a:xfrm>
          <a:prstGeom prst="rect">
            <a:avLst/>
          </a:prstGeom>
          <a:noFill/>
        </p:spPr>
        <p:txBody>
          <a:bodyPr wrap="square" rtlCol="0">
            <a:spAutoFit/>
          </a:bodyPr>
          <a:lstStyle/>
          <a:p>
            <a:pPr algn="ctr"/>
            <a:r>
              <a:rPr lang="en-US" sz="1800" b="1" dirty="0">
                <a:solidFill>
                  <a:srgbClr val="505050"/>
                </a:solidFill>
              </a:rPr>
              <a:t>“Death Star” Detector</a:t>
            </a:r>
          </a:p>
          <a:p>
            <a:pPr algn="ctr"/>
            <a:r>
              <a:rPr lang="en-US" sz="1800" b="1" dirty="0">
                <a:solidFill>
                  <a:srgbClr val="505050"/>
                </a:solidFill>
              </a:rPr>
              <a:t>Diamond anvil cell for high pressure/temperatures to measure muon fusion rates (sticking fraction) in deuterium and tritium</a:t>
            </a:r>
          </a:p>
        </p:txBody>
      </p:sp>
    </p:spTree>
    <p:extLst>
      <p:ext uri="{BB962C8B-B14F-4D97-AF65-F5344CB8AC3E}">
        <p14:creationId xmlns:p14="http://schemas.microsoft.com/office/powerpoint/2010/main" val="16862121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4595674" y="679631"/>
            <a:ext cx="2961692" cy="865085"/>
          </a:xfrm>
        </p:spPr>
        <p:txBody>
          <a:bodyPr/>
          <a:lstStyle/>
          <a:p>
            <a:pPr marL="0" indent="0">
              <a:buNone/>
            </a:pPr>
            <a:r>
              <a:rPr lang="en-US" sz="1600" b="1" dirty="0"/>
              <a:t>LL</a:t>
            </a:r>
            <a:r>
              <a:rPr lang="en-US" sz="1600" dirty="0"/>
              <a:t>:    ~400A x  16m</a:t>
            </a:r>
            <a:r>
              <a:rPr lang="en-US" sz="1600" dirty="0">
                <a:sym typeface="Symbol" panose="05050102010706020507" pitchFamily="18" charset="2"/>
              </a:rPr>
              <a:t> = 6.4W</a:t>
            </a:r>
          </a:p>
          <a:p>
            <a:pPr marL="0" indent="0">
              <a:buNone/>
            </a:pPr>
            <a:r>
              <a:rPr lang="en-US" sz="1600" dirty="0">
                <a:sym typeface="Symbol" panose="05050102010706020507" pitchFamily="18" charset="2"/>
              </a:rPr>
              <a:t>PIPII: ~200A x 70m  = 14W</a:t>
            </a:r>
            <a:endParaRPr lang="en-US" sz="1600" dirty="0"/>
          </a:p>
          <a:p>
            <a:pPr marL="457200" lvl="1" indent="0">
              <a:buNone/>
            </a:pPr>
            <a:endParaRPr lang="en-US" sz="1600" dirty="0">
              <a:sym typeface="Symbol" panose="05050102010706020507" pitchFamily="18" charset="2"/>
            </a:endParaRPr>
          </a:p>
          <a:p>
            <a:endParaRPr lang="en-US" sz="1600" dirty="0">
              <a:sym typeface="Symbol" panose="05050102010706020507" pitchFamily="18" charset="2"/>
            </a:endParaRPr>
          </a:p>
          <a:p>
            <a:endParaRPr lang="en-US" sz="1600" dirty="0"/>
          </a:p>
          <a:p>
            <a:endParaRPr lang="en-US" sz="1600" dirty="0"/>
          </a:p>
        </p:txBody>
      </p:sp>
      <p:sp>
        <p:nvSpPr>
          <p:cNvPr id="7" name="Title 6"/>
          <p:cNvSpPr>
            <a:spLocks noGrp="1"/>
          </p:cNvSpPr>
          <p:nvPr>
            <p:ph type="title"/>
          </p:nvPr>
        </p:nvSpPr>
        <p:spPr/>
        <p:txBody>
          <a:bodyPr/>
          <a:lstStyle/>
          <a:p>
            <a:r>
              <a:rPr lang="en-US" dirty="0"/>
              <a:t>Solenoid Choices</a:t>
            </a:r>
          </a:p>
        </p:txBody>
      </p:sp>
      <p:sp>
        <p:nvSpPr>
          <p:cNvPr id="3" name="Date Placeholder 2"/>
          <p:cNvSpPr>
            <a:spLocks noGrp="1"/>
          </p:cNvSpPr>
          <p:nvPr>
            <p:ph type="dt" sz="half" idx="10"/>
          </p:nvPr>
        </p:nvSpPr>
        <p:spPr>
          <a:xfrm>
            <a:off x="2260827" y="6504213"/>
            <a:ext cx="675368" cy="241300"/>
          </a:xfrm>
        </p:spPr>
        <p:txBody>
          <a:bodyPr/>
          <a:lstStyle/>
          <a:p>
            <a:pPr>
              <a:defRPr/>
            </a:pPr>
            <a:fld id="{574DF9B3-A7B5-6040-A34B-8FDAF6FB5279}" type="datetime1">
              <a:rPr lang="en-US" smtClean="0"/>
              <a:t>8/22/2021</a:t>
            </a:fld>
            <a:endParaRPr lang="en-US" dirty="0"/>
          </a:p>
        </p:txBody>
      </p:sp>
      <p:sp>
        <p:nvSpPr>
          <p:cNvPr id="4" name="Footer Placeholder 3"/>
          <p:cNvSpPr>
            <a:spLocks noGrp="1"/>
          </p:cNvSpPr>
          <p:nvPr>
            <p:ph type="ftr" sz="quarter" idx="11"/>
          </p:nvPr>
        </p:nvSpPr>
        <p:spPr>
          <a:xfrm>
            <a:off x="3054603" y="6504214"/>
            <a:ext cx="6262118" cy="242873"/>
          </a:xfrm>
        </p:spPr>
        <p:txBody>
          <a:bodyPr/>
          <a:lstStyle/>
          <a:p>
            <a:pPr>
              <a:defRPr/>
            </a:pPr>
            <a:r>
              <a:rPr lang="en-US" dirty="0"/>
              <a:t>Fermilab | High-intensity low energy muon beamline at MTA</a:t>
            </a:r>
            <a:endParaRPr lang="en-US" b="1" dirty="0"/>
          </a:p>
        </p:txBody>
      </p:sp>
      <p:sp>
        <p:nvSpPr>
          <p:cNvPr id="5" name="Slide Number Placeholder 4"/>
          <p:cNvSpPr>
            <a:spLocks noGrp="1"/>
          </p:cNvSpPr>
          <p:nvPr>
            <p:ph type="sldNum" sz="quarter" idx="12"/>
          </p:nvPr>
        </p:nvSpPr>
        <p:spPr>
          <a:xfrm>
            <a:off x="1746250" y="6504214"/>
            <a:ext cx="414338" cy="237285"/>
          </a:xfrm>
        </p:spPr>
        <p:txBody>
          <a:bodyPr/>
          <a:lstStyle/>
          <a:p>
            <a:pPr>
              <a:defRPr/>
            </a:pPr>
            <a:fld id="{148C009B-CB69-E04A-B9B3-34B26D69E9CF}" type="slidenum">
              <a:rPr lang="en-US" smtClean="0"/>
              <a:pPr>
                <a:defRPr/>
              </a:pPr>
              <a:t>4</a:t>
            </a:fld>
            <a:endParaRPr lang="en-US" dirty="0"/>
          </a:p>
        </p:txBody>
      </p:sp>
      <p:pic>
        <p:nvPicPr>
          <p:cNvPr id="8" name="Picture 7">
            <a:extLst>
              <a:ext uri="{FF2B5EF4-FFF2-40B4-BE49-F238E27FC236}">
                <a16:creationId xmlns:a16="http://schemas.microsoft.com/office/drawing/2014/main" id="{B4AB7CFF-947A-4432-BEE0-8BC6B89D8C66}"/>
              </a:ext>
            </a:extLst>
          </p:cNvPr>
          <p:cNvPicPr>
            <a:picLocks noChangeAspect="1"/>
          </p:cNvPicPr>
          <p:nvPr/>
        </p:nvPicPr>
        <p:blipFill>
          <a:blip r:embed="rId2"/>
          <a:stretch>
            <a:fillRect/>
          </a:stretch>
        </p:blipFill>
        <p:spPr>
          <a:xfrm>
            <a:off x="1759743" y="2587656"/>
            <a:ext cx="2702766" cy="1754966"/>
          </a:xfrm>
          <a:prstGeom prst="rect">
            <a:avLst/>
          </a:prstGeom>
        </p:spPr>
      </p:pic>
      <p:pic>
        <p:nvPicPr>
          <p:cNvPr id="10" name="Picture 9">
            <a:extLst>
              <a:ext uri="{FF2B5EF4-FFF2-40B4-BE49-F238E27FC236}">
                <a16:creationId xmlns:a16="http://schemas.microsoft.com/office/drawing/2014/main" id="{4B3B55E4-DFD1-48C3-B3EE-2105E60D382C}"/>
              </a:ext>
            </a:extLst>
          </p:cNvPr>
          <p:cNvPicPr>
            <a:picLocks noChangeAspect="1"/>
          </p:cNvPicPr>
          <p:nvPr/>
        </p:nvPicPr>
        <p:blipFill rotWithShape="1">
          <a:blip r:embed="rId3"/>
          <a:srcRect l="2911" t="7308"/>
          <a:stretch/>
        </p:blipFill>
        <p:spPr>
          <a:xfrm>
            <a:off x="1509888" y="4333884"/>
            <a:ext cx="3085787" cy="2094643"/>
          </a:xfrm>
          <a:prstGeom prst="rect">
            <a:avLst/>
          </a:prstGeom>
        </p:spPr>
      </p:pic>
      <p:pic>
        <p:nvPicPr>
          <p:cNvPr id="12" name="Picture 11" descr="A picture containing text&#10;&#10;Description automatically generated">
            <a:extLst>
              <a:ext uri="{FF2B5EF4-FFF2-40B4-BE49-F238E27FC236}">
                <a16:creationId xmlns:a16="http://schemas.microsoft.com/office/drawing/2014/main" id="{6DA5983F-47A3-43CC-886C-C20D61AB4043}"/>
              </a:ext>
            </a:extLst>
          </p:cNvPr>
          <p:cNvPicPr>
            <a:picLocks noChangeAspect="1"/>
          </p:cNvPicPr>
          <p:nvPr/>
        </p:nvPicPr>
        <p:blipFill>
          <a:blip r:embed="rId4"/>
          <a:stretch>
            <a:fillRect/>
          </a:stretch>
        </p:blipFill>
        <p:spPr>
          <a:xfrm rot="10800000">
            <a:off x="1884626" y="832691"/>
            <a:ext cx="2339954" cy="1754965"/>
          </a:xfrm>
          <a:prstGeom prst="rect">
            <a:avLst/>
          </a:prstGeom>
        </p:spPr>
      </p:pic>
      <p:pic>
        <p:nvPicPr>
          <p:cNvPr id="14" name="Picture 13">
            <a:extLst>
              <a:ext uri="{FF2B5EF4-FFF2-40B4-BE49-F238E27FC236}">
                <a16:creationId xmlns:a16="http://schemas.microsoft.com/office/drawing/2014/main" id="{BC5AB39E-6CF5-42D6-8452-46022A4502F3}"/>
              </a:ext>
            </a:extLst>
          </p:cNvPr>
          <p:cNvPicPr>
            <a:picLocks noChangeAspect="1"/>
          </p:cNvPicPr>
          <p:nvPr/>
        </p:nvPicPr>
        <p:blipFill rotWithShape="1">
          <a:blip r:embed="rId5"/>
          <a:srcRect l="11081" t="9059" r="21762" b="6626"/>
          <a:stretch/>
        </p:blipFill>
        <p:spPr>
          <a:xfrm>
            <a:off x="7663897" y="110915"/>
            <a:ext cx="2432482" cy="2290439"/>
          </a:xfrm>
          <a:prstGeom prst="rect">
            <a:avLst/>
          </a:prstGeom>
        </p:spPr>
      </p:pic>
      <p:graphicFrame>
        <p:nvGraphicFramePr>
          <p:cNvPr id="15" name="Chart 14">
            <a:extLst>
              <a:ext uri="{FF2B5EF4-FFF2-40B4-BE49-F238E27FC236}">
                <a16:creationId xmlns:a16="http://schemas.microsoft.com/office/drawing/2014/main" id="{00000000-0008-0000-0000-000004000000}"/>
              </a:ext>
            </a:extLst>
          </p:cNvPr>
          <p:cNvGraphicFramePr>
            <a:graphicFrameLocks/>
          </p:cNvGraphicFramePr>
          <p:nvPr>
            <p:extLst>
              <p:ext uri="{D42A27DB-BD31-4B8C-83A1-F6EECF244321}">
                <p14:modId xmlns:p14="http://schemas.microsoft.com/office/powerpoint/2010/main" val="3066069848"/>
              </p:ext>
            </p:extLst>
          </p:nvPr>
        </p:nvGraphicFramePr>
        <p:xfrm>
          <a:off x="7209159" y="2457472"/>
          <a:ext cx="2961692" cy="1885151"/>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Chart 15">
            <a:extLst>
              <a:ext uri="{FF2B5EF4-FFF2-40B4-BE49-F238E27FC236}">
                <a16:creationId xmlns:a16="http://schemas.microsoft.com/office/drawing/2014/main" id="{00000000-0008-0000-0000-000005000000}"/>
              </a:ext>
            </a:extLst>
          </p:cNvPr>
          <p:cNvGraphicFramePr>
            <a:graphicFrameLocks/>
          </p:cNvGraphicFramePr>
          <p:nvPr>
            <p:extLst>
              <p:ext uri="{D42A27DB-BD31-4B8C-83A1-F6EECF244321}">
                <p14:modId xmlns:p14="http://schemas.microsoft.com/office/powerpoint/2010/main" val="2998726457"/>
              </p:ext>
            </p:extLst>
          </p:nvPr>
        </p:nvGraphicFramePr>
        <p:xfrm>
          <a:off x="7043156" y="4254754"/>
          <a:ext cx="3396244" cy="2058350"/>
        </p:xfrm>
        <a:graphic>
          <a:graphicData uri="http://schemas.openxmlformats.org/drawingml/2006/chart">
            <c:chart xmlns:c="http://schemas.openxmlformats.org/drawingml/2006/chart" xmlns:r="http://schemas.openxmlformats.org/officeDocument/2006/relationships" r:id="rId7"/>
          </a:graphicData>
        </a:graphic>
      </p:graphicFrame>
      <p:pic>
        <p:nvPicPr>
          <p:cNvPr id="18" name="Picture 17" descr="Text&#10;&#10;Description automatically generated">
            <a:extLst>
              <a:ext uri="{FF2B5EF4-FFF2-40B4-BE49-F238E27FC236}">
                <a16:creationId xmlns:a16="http://schemas.microsoft.com/office/drawing/2014/main" id="{8D5E9080-4F1E-4C64-9F89-A5B4C82CCFE7}"/>
              </a:ext>
            </a:extLst>
          </p:cNvPr>
          <p:cNvPicPr>
            <a:picLocks noChangeAspect="1"/>
          </p:cNvPicPr>
          <p:nvPr/>
        </p:nvPicPr>
        <p:blipFill>
          <a:blip r:embed="rId8"/>
          <a:stretch>
            <a:fillRect/>
          </a:stretch>
        </p:blipFill>
        <p:spPr>
          <a:xfrm>
            <a:off x="4496064" y="3701988"/>
            <a:ext cx="2513536" cy="2178834"/>
          </a:xfrm>
          <a:prstGeom prst="rect">
            <a:avLst/>
          </a:prstGeom>
        </p:spPr>
      </p:pic>
      <p:pic>
        <p:nvPicPr>
          <p:cNvPr id="20" name="Picture 19" descr="A picture containing engineering drawing&#10;&#10;Description automatically generated">
            <a:extLst>
              <a:ext uri="{FF2B5EF4-FFF2-40B4-BE49-F238E27FC236}">
                <a16:creationId xmlns:a16="http://schemas.microsoft.com/office/drawing/2014/main" id="{A1B31BBF-DE70-4AD8-8C06-C2E3D1CA5539}"/>
              </a:ext>
            </a:extLst>
          </p:cNvPr>
          <p:cNvPicPr>
            <a:picLocks noChangeAspect="1"/>
          </p:cNvPicPr>
          <p:nvPr/>
        </p:nvPicPr>
        <p:blipFill rotWithShape="1">
          <a:blip r:embed="rId9"/>
          <a:srcRect l="48414" t="29979" r="15210"/>
          <a:stretch/>
        </p:blipFill>
        <p:spPr>
          <a:xfrm rot="5400000">
            <a:off x="4921435" y="975512"/>
            <a:ext cx="1754966" cy="2749559"/>
          </a:xfrm>
          <a:prstGeom prst="rect">
            <a:avLst/>
          </a:prstGeom>
        </p:spPr>
      </p:pic>
    </p:spTree>
    <p:extLst>
      <p:ext uri="{BB962C8B-B14F-4D97-AF65-F5344CB8AC3E}">
        <p14:creationId xmlns:p14="http://schemas.microsoft.com/office/powerpoint/2010/main" val="10173285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602977" y="844163"/>
            <a:ext cx="9215726" cy="3886182"/>
          </a:xfrm>
        </p:spPr>
        <p:txBody>
          <a:bodyPr/>
          <a:lstStyle/>
          <a:p>
            <a:r>
              <a:rPr lang="en-US" sz="2000" dirty="0"/>
              <a:t>Only low-energy option available</a:t>
            </a:r>
          </a:p>
          <a:p>
            <a:pPr lvl="1"/>
            <a:r>
              <a:rPr lang="en-US" sz="1800" dirty="0"/>
              <a:t>Total weight : 160 </a:t>
            </a:r>
            <a:r>
              <a:rPr lang="en-US" sz="1800" dirty="0" err="1"/>
              <a:t>lbs</a:t>
            </a:r>
            <a:endParaRPr lang="en-US" sz="1800" dirty="0"/>
          </a:p>
          <a:p>
            <a:r>
              <a:rPr lang="en-US" sz="2000" dirty="0"/>
              <a:t>Corrector quads</a:t>
            </a:r>
          </a:p>
          <a:p>
            <a:pPr lvl="1"/>
            <a:r>
              <a:rPr lang="en-US" sz="1800" dirty="0"/>
              <a:t>4” aperture</a:t>
            </a:r>
          </a:p>
          <a:p>
            <a:pPr lvl="1"/>
            <a:r>
              <a:rPr lang="en-US" sz="1800" dirty="0"/>
              <a:t>Wrap around beam pipe</a:t>
            </a:r>
          </a:p>
          <a:p>
            <a:pPr lvl="1"/>
            <a:r>
              <a:rPr lang="en-US" sz="1800" dirty="0">
                <a:sym typeface="Symbol" panose="05050102010706020507" pitchFamily="18" charset="2"/>
              </a:rPr>
              <a:t>8.9 G/cm, eff. Length = 0.247 m</a:t>
            </a:r>
          </a:p>
          <a:p>
            <a:r>
              <a:rPr lang="en-US" sz="2000" dirty="0">
                <a:sym typeface="Symbol" panose="05050102010706020507" pitchFamily="18" charset="2"/>
              </a:rPr>
              <a:t>Dipoles can be used as trims</a:t>
            </a:r>
            <a:endParaRPr lang="en-US" sz="1800" dirty="0">
              <a:sym typeface="Symbol" panose="05050102010706020507" pitchFamily="18" charset="2"/>
            </a:endParaRPr>
          </a:p>
          <a:p>
            <a:r>
              <a:rPr lang="en-US" sz="2000" dirty="0">
                <a:sym typeface="Symbol" panose="05050102010706020507" pitchFamily="18" charset="2"/>
              </a:rPr>
              <a:t>Increased cooling for higher than nominal operation</a:t>
            </a:r>
          </a:p>
          <a:p>
            <a:pPr lvl="1"/>
            <a:r>
              <a:rPr lang="en-US" sz="1800" dirty="0">
                <a:sym typeface="Symbol" panose="05050102010706020507" pitchFamily="18" charset="2"/>
              </a:rPr>
              <a:t>Outer correctors removed</a:t>
            </a:r>
          </a:p>
          <a:p>
            <a:pPr lvl="1"/>
            <a:r>
              <a:rPr lang="en-US" sz="1800" dirty="0">
                <a:sym typeface="Symbol" panose="05050102010706020507" pitchFamily="18" charset="2"/>
              </a:rPr>
              <a:t>Temperature tests performed on full complement and individual correctors</a:t>
            </a:r>
          </a:p>
          <a:p>
            <a:pPr marL="457200" lvl="1" indent="0">
              <a:buNone/>
            </a:pPr>
            <a:endParaRPr lang="en-US" sz="1800" dirty="0">
              <a:sym typeface="Symbol" panose="05050102010706020507" pitchFamily="18" charset="2"/>
            </a:endParaRPr>
          </a:p>
          <a:p>
            <a:endParaRPr lang="en-US" sz="2000" dirty="0">
              <a:sym typeface="Symbol" panose="05050102010706020507" pitchFamily="18" charset="2"/>
            </a:endParaRPr>
          </a:p>
          <a:p>
            <a:endParaRPr lang="en-US" sz="2000" dirty="0"/>
          </a:p>
          <a:p>
            <a:endParaRPr lang="en-US" sz="2000" dirty="0"/>
          </a:p>
        </p:txBody>
      </p:sp>
      <p:sp>
        <p:nvSpPr>
          <p:cNvPr id="7" name="Title 6"/>
          <p:cNvSpPr>
            <a:spLocks noGrp="1"/>
          </p:cNvSpPr>
          <p:nvPr>
            <p:ph type="title"/>
          </p:nvPr>
        </p:nvSpPr>
        <p:spPr/>
        <p:txBody>
          <a:bodyPr/>
          <a:lstStyle/>
          <a:p>
            <a:r>
              <a:rPr lang="en-US" dirty="0"/>
              <a:t>Booster Corrector magnets</a:t>
            </a:r>
          </a:p>
        </p:txBody>
      </p:sp>
      <p:sp>
        <p:nvSpPr>
          <p:cNvPr id="3" name="Date Placeholder 2"/>
          <p:cNvSpPr>
            <a:spLocks noGrp="1"/>
          </p:cNvSpPr>
          <p:nvPr>
            <p:ph type="dt" sz="half" idx="10"/>
          </p:nvPr>
        </p:nvSpPr>
        <p:spPr>
          <a:xfrm>
            <a:off x="2260827" y="6504213"/>
            <a:ext cx="675368" cy="241300"/>
          </a:xfrm>
        </p:spPr>
        <p:txBody>
          <a:bodyPr/>
          <a:lstStyle/>
          <a:p>
            <a:pPr>
              <a:defRPr/>
            </a:pPr>
            <a:fld id="{574DF9B3-A7B5-6040-A34B-8FDAF6FB5279}" type="datetime1">
              <a:rPr lang="en-US" smtClean="0"/>
              <a:t>8/22/2021</a:t>
            </a:fld>
            <a:endParaRPr lang="en-US" dirty="0"/>
          </a:p>
        </p:txBody>
      </p:sp>
      <p:sp>
        <p:nvSpPr>
          <p:cNvPr id="4" name="Footer Placeholder 3"/>
          <p:cNvSpPr>
            <a:spLocks noGrp="1"/>
          </p:cNvSpPr>
          <p:nvPr>
            <p:ph type="ftr" sz="quarter" idx="11"/>
          </p:nvPr>
        </p:nvSpPr>
        <p:spPr>
          <a:xfrm>
            <a:off x="3054603" y="6504214"/>
            <a:ext cx="6262118" cy="242873"/>
          </a:xfrm>
        </p:spPr>
        <p:txBody>
          <a:bodyPr/>
          <a:lstStyle/>
          <a:p>
            <a:pPr>
              <a:defRPr/>
            </a:pPr>
            <a:r>
              <a:rPr lang="en-US" dirty="0"/>
              <a:t>Fermilab | High-intensity low energy muon beamline at MTA</a:t>
            </a:r>
            <a:endParaRPr lang="en-US" b="1" dirty="0"/>
          </a:p>
        </p:txBody>
      </p:sp>
      <p:sp>
        <p:nvSpPr>
          <p:cNvPr id="5" name="Slide Number Placeholder 4"/>
          <p:cNvSpPr>
            <a:spLocks noGrp="1"/>
          </p:cNvSpPr>
          <p:nvPr>
            <p:ph type="sldNum" sz="quarter" idx="12"/>
          </p:nvPr>
        </p:nvSpPr>
        <p:spPr>
          <a:xfrm>
            <a:off x="1746250" y="6504214"/>
            <a:ext cx="414338" cy="237285"/>
          </a:xfrm>
        </p:spPr>
        <p:txBody>
          <a:bodyPr/>
          <a:lstStyle/>
          <a:p>
            <a:pPr>
              <a:defRPr/>
            </a:pPr>
            <a:fld id="{148C009B-CB69-E04A-B9B3-34B26D69E9CF}" type="slidenum">
              <a:rPr lang="en-US" smtClean="0"/>
              <a:pPr>
                <a:defRPr/>
              </a:pPr>
              <a:t>5</a:t>
            </a:fld>
            <a:endParaRPr lang="en-US" dirty="0"/>
          </a:p>
        </p:txBody>
      </p:sp>
      <p:pic>
        <p:nvPicPr>
          <p:cNvPr id="8" name="Picture 7">
            <a:extLst>
              <a:ext uri="{FF2B5EF4-FFF2-40B4-BE49-F238E27FC236}">
                <a16:creationId xmlns:a16="http://schemas.microsoft.com/office/drawing/2014/main" id="{E4A3D5B6-45BC-4584-9DDE-EF241613C43D}"/>
              </a:ext>
            </a:extLst>
          </p:cNvPr>
          <p:cNvPicPr>
            <a:picLocks noChangeAspect="1"/>
          </p:cNvPicPr>
          <p:nvPr/>
        </p:nvPicPr>
        <p:blipFill>
          <a:blip r:embed="rId2"/>
          <a:stretch>
            <a:fillRect/>
          </a:stretch>
        </p:blipFill>
        <p:spPr>
          <a:xfrm>
            <a:off x="5718540" y="808260"/>
            <a:ext cx="2821664" cy="2285405"/>
          </a:xfrm>
          <a:prstGeom prst="rect">
            <a:avLst/>
          </a:prstGeom>
        </p:spPr>
      </p:pic>
      <p:pic>
        <p:nvPicPr>
          <p:cNvPr id="9" name="Picture 8">
            <a:extLst>
              <a:ext uri="{FF2B5EF4-FFF2-40B4-BE49-F238E27FC236}">
                <a16:creationId xmlns:a16="http://schemas.microsoft.com/office/drawing/2014/main" id="{7B478172-6FA3-4206-AA17-583E22A31420}"/>
              </a:ext>
            </a:extLst>
          </p:cNvPr>
          <p:cNvPicPr>
            <a:picLocks noChangeAspect="1"/>
          </p:cNvPicPr>
          <p:nvPr/>
        </p:nvPicPr>
        <p:blipFill rotWithShape="1">
          <a:blip r:embed="rId3"/>
          <a:srcRect t="15180"/>
          <a:stretch/>
        </p:blipFill>
        <p:spPr>
          <a:xfrm>
            <a:off x="8853144" y="848412"/>
            <a:ext cx="2735880" cy="2285405"/>
          </a:xfrm>
          <a:prstGeom prst="rect">
            <a:avLst/>
          </a:prstGeom>
        </p:spPr>
      </p:pic>
      <p:pic>
        <p:nvPicPr>
          <p:cNvPr id="10" name="Picture 9">
            <a:extLst>
              <a:ext uri="{FF2B5EF4-FFF2-40B4-BE49-F238E27FC236}">
                <a16:creationId xmlns:a16="http://schemas.microsoft.com/office/drawing/2014/main" id="{84D019FD-6970-4E9A-A4D8-D422C76A075D}"/>
              </a:ext>
            </a:extLst>
          </p:cNvPr>
          <p:cNvPicPr>
            <a:picLocks noChangeAspect="1"/>
          </p:cNvPicPr>
          <p:nvPr/>
        </p:nvPicPr>
        <p:blipFill rotWithShape="1">
          <a:blip r:embed="rId4"/>
          <a:srcRect t="-10617" b="16396"/>
          <a:stretch/>
        </p:blipFill>
        <p:spPr>
          <a:xfrm>
            <a:off x="687938" y="4114385"/>
            <a:ext cx="8165206" cy="2041038"/>
          </a:xfrm>
          <a:prstGeom prst="rect">
            <a:avLst/>
          </a:prstGeom>
        </p:spPr>
      </p:pic>
      <p:pic>
        <p:nvPicPr>
          <p:cNvPr id="11" name="Picture 10">
            <a:extLst>
              <a:ext uri="{FF2B5EF4-FFF2-40B4-BE49-F238E27FC236}">
                <a16:creationId xmlns:a16="http://schemas.microsoft.com/office/drawing/2014/main" id="{BF1A6983-076B-4BE3-9C3E-8C604933BC0B}"/>
              </a:ext>
            </a:extLst>
          </p:cNvPr>
          <p:cNvPicPr>
            <a:picLocks noChangeAspect="1"/>
          </p:cNvPicPr>
          <p:nvPr/>
        </p:nvPicPr>
        <p:blipFill>
          <a:blip r:embed="rId5"/>
          <a:stretch>
            <a:fillRect/>
          </a:stretch>
        </p:blipFill>
        <p:spPr>
          <a:xfrm rot="5400000">
            <a:off x="9039575" y="3666805"/>
            <a:ext cx="2913655" cy="2185241"/>
          </a:xfrm>
          <a:prstGeom prst="rect">
            <a:avLst/>
          </a:prstGeom>
        </p:spPr>
      </p:pic>
    </p:spTree>
    <p:extLst>
      <p:ext uri="{BB962C8B-B14F-4D97-AF65-F5344CB8AC3E}">
        <p14:creationId xmlns:p14="http://schemas.microsoft.com/office/powerpoint/2010/main" val="30298704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BF627F64-23CE-42E4-B363-8FEF947DD415}"/>
              </a:ext>
            </a:extLst>
          </p:cNvPr>
          <p:cNvPicPr/>
          <p:nvPr/>
        </p:nvPicPr>
        <p:blipFill rotWithShape="1">
          <a:blip r:embed="rId2">
            <a:extLst>
              <a:ext uri="{28A0092B-C50C-407E-A947-70E740481C1C}">
                <a14:useLocalDpi xmlns:a14="http://schemas.microsoft.com/office/drawing/2010/main" val="0"/>
              </a:ext>
            </a:extLst>
          </a:blip>
          <a:srcRect l="24522" t="26577" r="18601" b="32294"/>
          <a:stretch/>
        </p:blipFill>
        <p:spPr bwMode="auto">
          <a:xfrm>
            <a:off x="4966997" y="1104653"/>
            <a:ext cx="7199790" cy="4399876"/>
          </a:xfrm>
          <a:prstGeom prst="rect">
            <a:avLst/>
          </a:prstGeom>
          <a:noFill/>
          <a:ln>
            <a:noFill/>
          </a:ln>
          <a:extLst>
            <a:ext uri="{53640926-AAD7-44D8-BBD7-CCE9431645EC}">
              <a14:shadowObscured xmlns:a14="http://schemas.microsoft.com/office/drawing/2010/main"/>
            </a:ext>
          </a:extLst>
        </p:spPr>
      </p:pic>
      <p:sp>
        <p:nvSpPr>
          <p:cNvPr id="8" name="Content Placeholder 7">
            <a:extLst>
              <a:ext uri="{FF2B5EF4-FFF2-40B4-BE49-F238E27FC236}">
                <a16:creationId xmlns:a16="http://schemas.microsoft.com/office/drawing/2014/main" id="{12E7E6BE-BCA8-48FC-A323-174D964DA0A5}"/>
              </a:ext>
            </a:extLst>
          </p:cNvPr>
          <p:cNvSpPr>
            <a:spLocks noGrp="1"/>
          </p:cNvSpPr>
          <p:nvPr>
            <p:ph idx="1"/>
          </p:nvPr>
        </p:nvSpPr>
        <p:spPr>
          <a:xfrm>
            <a:off x="257778" y="849837"/>
            <a:ext cx="11563351" cy="5425609"/>
          </a:xfrm>
        </p:spPr>
        <p:txBody>
          <a:bodyPr/>
          <a:lstStyle/>
          <a:p>
            <a:r>
              <a:rPr lang="en-US" sz="2200" dirty="0"/>
              <a:t>Capture solenoid matched to FODO cell</a:t>
            </a:r>
          </a:p>
          <a:p>
            <a:r>
              <a:rPr lang="en-US" sz="2200" dirty="0"/>
              <a:t>Two 90</a:t>
            </a:r>
            <a:r>
              <a:rPr lang="en-US" sz="2200" dirty="0">
                <a:sym typeface="Symbol" panose="05050102010706020507" pitchFamily="18" charset="2"/>
              </a:rPr>
              <a:t></a:t>
            </a:r>
            <a:r>
              <a:rPr lang="en-US" sz="2200" dirty="0"/>
              <a:t> FODO cells</a:t>
            </a:r>
          </a:p>
          <a:p>
            <a:pPr lvl="1"/>
            <a:r>
              <a:rPr lang="en-US" dirty="0"/>
              <a:t>Booster corrector quads</a:t>
            </a:r>
          </a:p>
          <a:p>
            <a:pPr lvl="2"/>
            <a:r>
              <a:rPr lang="en-US" sz="1800" dirty="0">
                <a:sym typeface="Symbol" panose="05050102010706020507" pitchFamily="18" charset="2"/>
              </a:rPr>
              <a:t>8.9 gauss/cm &amp; magnetic length of ~0.247 m;</a:t>
            </a:r>
          </a:p>
          <a:p>
            <a:pPr lvl="2"/>
            <a:r>
              <a:rPr lang="en-US" sz="1800" dirty="0">
                <a:sym typeface="Symbol" panose="05050102010706020507" pitchFamily="18" charset="2"/>
              </a:rPr>
              <a:t>@50 MeV/c,  k ~0.5 m</a:t>
            </a:r>
            <a:r>
              <a:rPr lang="en-US" sz="1800" baseline="30000" dirty="0">
                <a:sym typeface="Symbol" panose="05050102010706020507" pitchFamily="18" charset="2"/>
              </a:rPr>
              <a:t>-2</a:t>
            </a:r>
            <a:r>
              <a:rPr lang="en-US" sz="1800" dirty="0">
                <a:sym typeface="Symbol" panose="05050102010706020507" pitchFamily="18" charset="2"/>
              </a:rPr>
              <a:t> , f~8m</a:t>
            </a:r>
          </a:p>
          <a:p>
            <a:pPr lvl="2"/>
            <a:r>
              <a:rPr lang="en-US" sz="1800" dirty="0">
                <a:sym typeface="Symbol" panose="05050102010706020507" pitchFamily="18" charset="2"/>
              </a:rPr>
              <a:t>Large #of quads AND</a:t>
            </a:r>
          </a:p>
          <a:p>
            <a:pPr lvl="2"/>
            <a:r>
              <a:rPr lang="en-US" sz="1800" dirty="0">
                <a:sym typeface="Symbol" panose="05050102010706020507" pitchFamily="18" charset="2"/>
              </a:rPr>
              <a:t>Large increase over nominal 1A current</a:t>
            </a:r>
          </a:p>
          <a:p>
            <a:pPr lvl="3"/>
            <a:r>
              <a:rPr lang="en-US" sz="1600" dirty="0">
                <a:sym typeface="Symbol" panose="05050102010706020507" pitchFamily="18" charset="2"/>
              </a:rPr>
              <a:t>Ramping required </a:t>
            </a:r>
            <a:endParaRPr lang="en-US" dirty="0"/>
          </a:p>
          <a:p>
            <a:r>
              <a:rPr lang="en-US" sz="2200" dirty="0"/>
              <a:t>Momentum Selection</a:t>
            </a:r>
          </a:p>
          <a:p>
            <a:pPr lvl="1"/>
            <a:r>
              <a:rPr lang="en-US" sz="1800" dirty="0"/>
              <a:t>4D16 dipoles</a:t>
            </a:r>
          </a:p>
          <a:p>
            <a:r>
              <a:rPr lang="en-US" sz="2200" dirty="0"/>
              <a:t>Dispersion suppression:</a:t>
            </a:r>
          </a:p>
          <a:p>
            <a:pPr lvl="1"/>
            <a:r>
              <a:rPr lang="en-US" sz="1800" dirty="0"/>
              <a:t>180</a:t>
            </a:r>
            <a:r>
              <a:rPr lang="en-US" sz="1800" dirty="0">
                <a:sym typeface="Symbol" panose="05050102010706020507" pitchFamily="18" charset="2"/>
              </a:rPr>
              <a:t></a:t>
            </a:r>
            <a:r>
              <a:rPr lang="en-US" sz="1800" dirty="0"/>
              <a:t> phase advance</a:t>
            </a:r>
          </a:p>
          <a:p>
            <a:pPr lvl="1"/>
            <a:r>
              <a:rPr lang="en-US" sz="1800" dirty="0"/>
              <a:t>Reflection symmetry</a:t>
            </a:r>
          </a:p>
          <a:p>
            <a:pPr lvl="1"/>
            <a:r>
              <a:rPr lang="en-US" sz="1800" dirty="0"/>
              <a:t>Only linear dispersion suppression</a:t>
            </a:r>
          </a:p>
          <a:p>
            <a:pPr lvl="1"/>
            <a:endParaRPr lang="en-US" sz="1000" dirty="0"/>
          </a:p>
          <a:p>
            <a:r>
              <a:rPr lang="en-US" sz="2000" b="1" i="1" dirty="0">
                <a:solidFill>
                  <a:srgbClr val="C00000"/>
                </a:solidFill>
              </a:rPr>
              <a:t>THIS CONCEPT HAD TO BE ABANDONED</a:t>
            </a:r>
          </a:p>
        </p:txBody>
      </p:sp>
      <p:sp>
        <p:nvSpPr>
          <p:cNvPr id="4" name="Date Placeholder 3">
            <a:extLst>
              <a:ext uri="{FF2B5EF4-FFF2-40B4-BE49-F238E27FC236}">
                <a16:creationId xmlns:a16="http://schemas.microsoft.com/office/drawing/2014/main" id="{85355760-2474-44F7-9D3C-8E758913184E}"/>
              </a:ext>
            </a:extLst>
          </p:cNvPr>
          <p:cNvSpPr>
            <a:spLocks noGrp="1"/>
          </p:cNvSpPr>
          <p:nvPr>
            <p:ph type="dt" sz="half" idx="10"/>
          </p:nvPr>
        </p:nvSpPr>
        <p:spPr>
          <a:xfrm>
            <a:off x="2260827" y="6504213"/>
            <a:ext cx="675368" cy="241300"/>
          </a:xfrm>
        </p:spPr>
        <p:txBody>
          <a:bodyPr/>
          <a:lstStyle/>
          <a:p>
            <a:pPr>
              <a:defRPr/>
            </a:pPr>
            <a:fld id="{9DB63988-B749-3A49-879B-FBAE5E1495F2}" type="datetime1">
              <a:rPr lang="en-US"/>
              <a:pPr>
                <a:defRPr/>
              </a:pPr>
              <a:t>8/22/2021</a:t>
            </a:fld>
            <a:endParaRPr lang="en-US" dirty="0"/>
          </a:p>
        </p:txBody>
      </p:sp>
      <p:sp>
        <p:nvSpPr>
          <p:cNvPr id="5" name="Footer Placeholder 4">
            <a:extLst>
              <a:ext uri="{FF2B5EF4-FFF2-40B4-BE49-F238E27FC236}">
                <a16:creationId xmlns:a16="http://schemas.microsoft.com/office/drawing/2014/main" id="{646A1D02-A590-4714-B2A1-C4594D75FE69}"/>
              </a:ext>
            </a:extLst>
          </p:cNvPr>
          <p:cNvSpPr>
            <a:spLocks noGrp="1"/>
          </p:cNvSpPr>
          <p:nvPr>
            <p:ph type="ftr" sz="quarter" idx="11"/>
          </p:nvPr>
        </p:nvSpPr>
        <p:spPr>
          <a:xfrm>
            <a:off x="3054603" y="6504214"/>
            <a:ext cx="6262118" cy="242873"/>
          </a:xfrm>
        </p:spPr>
        <p:txBody>
          <a:bodyPr/>
          <a:lstStyle/>
          <a:p>
            <a:pPr>
              <a:defRPr/>
            </a:pPr>
            <a:r>
              <a:rPr lang="en-US" dirty="0"/>
              <a:t>Fermilab | High-intensity low energy muon beamline at MTA</a:t>
            </a:r>
            <a:endParaRPr lang="en-US" b="1" dirty="0"/>
          </a:p>
        </p:txBody>
      </p:sp>
      <p:sp>
        <p:nvSpPr>
          <p:cNvPr id="6" name="Slide Number Placeholder 5">
            <a:extLst>
              <a:ext uri="{FF2B5EF4-FFF2-40B4-BE49-F238E27FC236}">
                <a16:creationId xmlns:a16="http://schemas.microsoft.com/office/drawing/2014/main" id="{A40430C6-B355-440E-9323-C1327BBD606D}"/>
              </a:ext>
            </a:extLst>
          </p:cNvPr>
          <p:cNvSpPr>
            <a:spLocks noGrp="1"/>
          </p:cNvSpPr>
          <p:nvPr>
            <p:ph type="sldNum" sz="quarter" idx="12"/>
          </p:nvPr>
        </p:nvSpPr>
        <p:spPr>
          <a:xfrm>
            <a:off x="1746250" y="6504214"/>
            <a:ext cx="414338" cy="237285"/>
          </a:xfrm>
        </p:spPr>
        <p:txBody>
          <a:bodyPr/>
          <a:lstStyle/>
          <a:p>
            <a:pPr>
              <a:defRPr/>
            </a:pPr>
            <a:fld id="{148C009B-CB69-E04A-B9B3-34B26D69E9CF}" type="slidenum">
              <a:rPr lang="en-US"/>
              <a:pPr>
                <a:defRPr/>
              </a:pPr>
              <a:t>6</a:t>
            </a:fld>
            <a:endParaRPr lang="en-US" dirty="0"/>
          </a:p>
        </p:txBody>
      </p:sp>
      <p:sp>
        <p:nvSpPr>
          <p:cNvPr id="55" name="TextBox 54">
            <a:extLst>
              <a:ext uri="{FF2B5EF4-FFF2-40B4-BE49-F238E27FC236}">
                <a16:creationId xmlns:a16="http://schemas.microsoft.com/office/drawing/2014/main" id="{59D98C82-A3B3-42A7-A820-BA8C1DCB09D6}"/>
              </a:ext>
            </a:extLst>
          </p:cNvPr>
          <p:cNvSpPr txBox="1"/>
          <p:nvPr/>
        </p:nvSpPr>
        <p:spPr>
          <a:xfrm rot="18908001">
            <a:off x="4863702" y="4092366"/>
            <a:ext cx="1388368" cy="646331"/>
          </a:xfrm>
          <a:prstGeom prst="rect">
            <a:avLst/>
          </a:prstGeom>
          <a:noFill/>
        </p:spPr>
        <p:txBody>
          <a:bodyPr wrap="square" rtlCol="0">
            <a:spAutoFit/>
          </a:bodyPr>
          <a:lstStyle/>
          <a:p>
            <a:pPr algn="ctr">
              <a:defRPr/>
            </a:pPr>
            <a:r>
              <a:rPr lang="en-US" sz="1200" b="1" dirty="0">
                <a:solidFill>
                  <a:srgbClr val="505050">
                    <a:lumMod val="50000"/>
                  </a:srgbClr>
                </a:solidFill>
              </a:rPr>
              <a:t>Open concrete enclosure</a:t>
            </a:r>
          </a:p>
          <a:p>
            <a:pPr algn="ctr">
              <a:defRPr/>
            </a:pPr>
            <a:r>
              <a:rPr lang="en-US" sz="1200" b="1" i="1" dirty="0">
                <a:solidFill>
                  <a:srgbClr val="505050">
                    <a:lumMod val="50000"/>
                  </a:srgbClr>
                </a:solidFill>
              </a:rPr>
              <a:t>Future Exp Area?</a:t>
            </a:r>
          </a:p>
        </p:txBody>
      </p:sp>
      <p:sp>
        <p:nvSpPr>
          <p:cNvPr id="46" name="TextBox 45">
            <a:extLst>
              <a:ext uri="{FF2B5EF4-FFF2-40B4-BE49-F238E27FC236}">
                <a16:creationId xmlns:a16="http://schemas.microsoft.com/office/drawing/2014/main" id="{8502B590-4758-4777-8159-D69669F56B9C}"/>
              </a:ext>
            </a:extLst>
          </p:cNvPr>
          <p:cNvSpPr txBox="1"/>
          <p:nvPr/>
        </p:nvSpPr>
        <p:spPr>
          <a:xfrm rot="2701025">
            <a:off x="5424428" y="3147498"/>
            <a:ext cx="1388368" cy="276999"/>
          </a:xfrm>
          <a:prstGeom prst="rect">
            <a:avLst/>
          </a:prstGeom>
          <a:noFill/>
        </p:spPr>
        <p:txBody>
          <a:bodyPr wrap="square" rtlCol="0">
            <a:spAutoFit/>
          </a:bodyPr>
          <a:lstStyle/>
          <a:p>
            <a:pPr algn="ctr">
              <a:defRPr/>
            </a:pPr>
            <a:r>
              <a:rPr lang="en-US" sz="1200" b="1" dirty="0">
                <a:solidFill>
                  <a:srgbClr val="505050">
                    <a:lumMod val="50000"/>
                  </a:srgbClr>
                </a:solidFill>
              </a:rPr>
              <a:t>Rollup Door</a:t>
            </a:r>
          </a:p>
        </p:txBody>
      </p:sp>
      <p:sp>
        <p:nvSpPr>
          <p:cNvPr id="49" name="TextBox 48">
            <a:extLst>
              <a:ext uri="{FF2B5EF4-FFF2-40B4-BE49-F238E27FC236}">
                <a16:creationId xmlns:a16="http://schemas.microsoft.com/office/drawing/2014/main" id="{5BDA5AE9-9C67-471F-8A78-2C81643D0D38}"/>
              </a:ext>
            </a:extLst>
          </p:cNvPr>
          <p:cNvSpPr txBox="1"/>
          <p:nvPr/>
        </p:nvSpPr>
        <p:spPr>
          <a:xfrm rot="20272127">
            <a:off x="7832698" y="2660579"/>
            <a:ext cx="449259" cy="276999"/>
          </a:xfrm>
          <a:prstGeom prst="rect">
            <a:avLst/>
          </a:prstGeom>
          <a:solidFill>
            <a:schemeClr val="bg1"/>
          </a:solidFill>
        </p:spPr>
        <p:txBody>
          <a:bodyPr wrap="square" rtlCol="0">
            <a:spAutoFit/>
          </a:bodyPr>
          <a:lstStyle/>
          <a:p>
            <a:pPr algn="ctr">
              <a:defRPr/>
            </a:pPr>
            <a:r>
              <a:rPr lang="en-US" sz="1200" b="1" i="1" dirty="0">
                <a:solidFill>
                  <a:srgbClr val="003087">
                    <a:lumMod val="75000"/>
                  </a:srgbClr>
                </a:solidFill>
              </a:rPr>
              <a:t>33</a:t>
            </a:r>
            <a:r>
              <a:rPr lang="en-US" sz="1200" b="1" i="1" dirty="0">
                <a:solidFill>
                  <a:srgbClr val="003087">
                    <a:lumMod val="75000"/>
                  </a:srgbClr>
                </a:solidFill>
                <a:sym typeface="Symbol" panose="05050102010706020507" pitchFamily="18" charset="2"/>
              </a:rPr>
              <a:t></a:t>
            </a:r>
            <a:endParaRPr lang="en-US" sz="1200" b="1" i="1" dirty="0">
              <a:solidFill>
                <a:srgbClr val="003087">
                  <a:lumMod val="75000"/>
                </a:srgbClr>
              </a:solidFill>
            </a:endParaRPr>
          </a:p>
        </p:txBody>
      </p:sp>
      <p:cxnSp>
        <p:nvCxnSpPr>
          <p:cNvPr id="51" name="Straight Arrow Connector 50">
            <a:extLst>
              <a:ext uri="{FF2B5EF4-FFF2-40B4-BE49-F238E27FC236}">
                <a16:creationId xmlns:a16="http://schemas.microsoft.com/office/drawing/2014/main" id="{E497A23E-9D0A-4024-BC5C-D496C6AFD296}"/>
              </a:ext>
            </a:extLst>
          </p:cNvPr>
          <p:cNvCxnSpPr>
            <a:cxnSpLocks/>
          </p:cNvCxnSpPr>
          <p:nvPr/>
        </p:nvCxnSpPr>
        <p:spPr>
          <a:xfrm flipH="1">
            <a:off x="7574219" y="2262811"/>
            <a:ext cx="121961" cy="686024"/>
          </a:xfrm>
          <a:prstGeom prst="straightConnector1">
            <a:avLst/>
          </a:prstGeom>
          <a:ln w="22225">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C6E048DA-9E9C-4CBE-8CFF-B7D2F2C3FE75}"/>
              </a:ext>
            </a:extLst>
          </p:cNvPr>
          <p:cNvCxnSpPr>
            <a:cxnSpLocks/>
          </p:cNvCxnSpPr>
          <p:nvPr/>
        </p:nvCxnSpPr>
        <p:spPr>
          <a:xfrm>
            <a:off x="7568166" y="2907880"/>
            <a:ext cx="0" cy="614116"/>
          </a:xfrm>
          <a:prstGeom prst="straightConnector1">
            <a:avLst/>
          </a:prstGeom>
          <a:ln w="22225">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E5AA8310-A382-4CDE-BBB8-B6AA9CEFA17E}"/>
              </a:ext>
            </a:extLst>
          </p:cNvPr>
          <p:cNvCxnSpPr>
            <a:cxnSpLocks/>
          </p:cNvCxnSpPr>
          <p:nvPr/>
        </p:nvCxnSpPr>
        <p:spPr>
          <a:xfrm>
            <a:off x="7588745" y="3521997"/>
            <a:ext cx="121961" cy="596833"/>
          </a:xfrm>
          <a:prstGeom prst="straightConnector1">
            <a:avLst/>
          </a:prstGeom>
          <a:ln w="22225">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F44AA79E-9BF0-497F-9470-8BBABCC2867B}"/>
              </a:ext>
            </a:extLst>
          </p:cNvPr>
          <p:cNvSpPr>
            <a:spLocks noGrp="1"/>
          </p:cNvSpPr>
          <p:nvPr>
            <p:ph type="title"/>
          </p:nvPr>
        </p:nvSpPr>
        <p:spPr>
          <a:xfrm>
            <a:off x="304800" y="251753"/>
            <a:ext cx="11697810" cy="427877"/>
          </a:xfrm>
        </p:spPr>
        <p:txBody>
          <a:bodyPr/>
          <a:lstStyle/>
          <a:p>
            <a:r>
              <a:rPr lang="en-US" sz="2400" dirty="0"/>
              <a:t>Initial Beamline Design &amp; Integration with Experiment for  10 MeV muons</a:t>
            </a:r>
          </a:p>
        </p:txBody>
      </p:sp>
      <p:cxnSp>
        <p:nvCxnSpPr>
          <p:cNvPr id="22" name="Straight Arrow Connector 21">
            <a:extLst>
              <a:ext uri="{FF2B5EF4-FFF2-40B4-BE49-F238E27FC236}">
                <a16:creationId xmlns:a16="http://schemas.microsoft.com/office/drawing/2014/main" id="{096A59FD-745F-486F-A0F1-B4CC194F3E69}"/>
              </a:ext>
            </a:extLst>
          </p:cNvPr>
          <p:cNvCxnSpPr>
            <a:cxnSpLocks/>
          </p:cNvCxnSpPr>
          <p:nvPr/>
        </p:nvCxnSpPr>
        <p:spPr>
          <a:xfrm>
            <a:off x="7696179" y="4106994"/>
            <a:ext cx="335350" cy="617077"/>
          </a:xfrm>
          <a:prstGeom prst="straightConnector1">
            <a:avLst/>
          </a:prstGeom>
          <a:ln w="22225">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AAE83A0D-3487-4E9C-8FF1-2D86DD5EFA35}"/>
              </a:ext>
            </a:extLst>
          </p:cNvPr>
          <p:cNvSpPr txBox="1"/>
          <p:nvPr/>
        </p:nvSpPr>
        <p:spPr>
          <a:xfrm>
            <a:off x="7485711" y="2517440"/>
            <a:ext cx="467745" cy="276999"/>
          </a:xfrm>
          <a:prstGeom prst="rect">
            <a:avLst/>
          </a:prstGeom>
          <a:noFill/>
        </p:spPr>
        <p:txBody>
          <a:bodyPr wrap="square" rtlCol="0">
            <a:spAutoFit/>
          </a:bodyPr>
          <a:lstStyle/>
          <a:p>
            <a:pPr algn="ctr">
              <a:defRPr/>
            </a:pPr>
            <a:r>
              <a:rPr lang="en-US" sz="1200" b="1" i="1" dirty="0">
                <a:solidFill>
                  <a:srgbClr val="003087">
                    <a:lumMod val="75000"/>
                  </a:srgbClr>
                </a:solidFill>
                <a:sym typeface="Symbol" panose="05050102010706020507" pitchFamily="18" charset="2"/>
              </a:rPr>
              <a:t>45</a:t>
            </a:r>
            <a:endParaRPr lang="en-US" sz="1200" b="1" i="1" dirty="0">
              <a:solidFill>
                <a:srgbClr val="003087">
                  <a:lumMod val="75000"/>
                </a:srgbClr>
              </a:solidFill>
            </a:endParaRPr>
          </a:p>
        </p:txBody>
      </p:sp>
      <p:sp>
        <p:nvSpPr>
          <p:cNvPr id="50" name="TextBox 49">
            <a:extLst>
              <a:ext uri="{FF2B5EF4-FFF2-40B4-BE49-F238E27FC236}">
                <a16:creationId xmlns:a16="http://schemas.microsoft.com/office/drawing/2014/main" id="{6DBD72A4-0DE7-44F9-AE52-913A77ED9539}"/>
              </a:ext>
            </a:extLst>
          </p:cNvPr>
          <p:cNvSpPr txBox="1"/>
          <p:nvPr/>
        </p:nvSpPr>
        <p:spPr>
          <a:xfrm rot="18934045">
            <a:off x="5481153" y="1204464"/>
            <a:ext cx="1388368" cy="276999"/>
          </a:xfrm>
          <a:prstGeom prst="rect">
            <a:avLst/>
          </a:prstGeom>
          <a:noFill/>
        </p:spPr>
        <p:txBody>
          <a:bodyPr wrap="square" rtlCol="0">
            <a:spAutoFit/>
          </a:bodyPr>
          <a:lstStyle/>
          <a:p>
            <a:pPr algn="ctr">
              <a:defRPr/>
            </a:pPr>
            <a:r>
              <a:rPr lang="en-US" sz="1200" b="1" dirty="0">
                <a:solidFill>
                  <a:srgbClr val="505050">
                    <a:lumMod val="50000"/>
                  </a:srgbClr>
                </a:solidFill>
              </a:rPr>
              <a:t>ITA Cave</a:t>
            </a:r>
          </a:p>
        </p:txBody>
      </p:sp>
      <p:sp>
        <p:nvSpPr>
          <p:cNvPr id="52" name="TextBox 51">
            <a:extLst>
              <a:ext uri="{FF2B5EF4-FFF2-40B4-BE49-F238E27FC236}">
                <a16:creationId xmlns:a16="http://schemas.microsoft.com/office/drawing/2014/main" id="{BC2C8D75-275F-4013-AE67-5587B6B332A3}"/>
              </a:ext>
            </a:extLst>
          </p:cNvPr>
          <p:cNvSpPr txBox="1"/>
          <p:nvPr/>
        </p:nvSpPr>
        <p:spPr>
          <a:xfrm rot="18889823">
            <a:off x="6073811" y="1292000"/>
            <a:ext cx="1388368" cy="276999"/>
          </a:xfrm>
          <a:prstGeom prst="rect">
            <a:avLst/>
          </a:prstGeom>
          <a:noFill/>
        </p:spPr>
        <p:txBody>
          <a:bodyPr wrap="square" rtlCol="0">
            <a:spAutoFit/>
          </a:bodyPr>
          <a:lstStyle/>
          <a:p>
            <a:pPr algn="ctr">
              <a:defRPr/>
            </a:pPr>
            <a:r>
              <a:rPr lang="en-US" sz="1200" b="1" dirty="0">
                <a:solidFill>
                  <a:srgbClr val="505050">
                    <a:lumMod val="50000"/>
                  </a:srgbClr>
                </a:solidFill>
              </a:rPr>
              <a:t>Front Porch</a:t>
            </a:r>
          </a:p>
        </p:txBody>
      </p:sp>
      <p:sp>
        <p:nvSpPr>
          <p:cNvPr id="53" name="TextBox 52">
            <a:extLst>
              <a:ext uri="{FF2B5EF4-FFF2-40B4-BE49-F238E27FC236}">
                <a16:creationId xmlns:a16="http://schemas.microsoft.com/office/drawing/2014/main" id="{78C5BFFA-F713-4EF9-ABA9-A08956B50A8B}"/>
              </a:ext>
            </a:extLst>
          </p:cNvPr>
          <p:cNvSpPr txBox="1"/>
          <p:nvPr/>
        </p:nvSpPr>
        <p:spPr>
          <a:xfrm rot="16872321">
            <a:off x="7126614" y="2318379"/>
            <a:ext cx="686025" cy="276999"/>
          </a:xfrm>
          <a:prstGeom prst="rect">
            <a:avLst/>
          </a:prstGeom>
          <a:noFill/>
        </p:spPr>
        <p:txBody>
          <a:bodyPr wrap="square" rtlCol="0">
            <a:spAutoFit/>
          </a:bodyPr>
          <a:lstStyle/>
          <a:p>
            <a:pPr algn="ctr">
              <a:defRPr/>
            </a:pPr>
            <a:r>
              <a:rPr lang="en-US" sz="1200" b="1" dirty="0">
                <a:solidFill>
                  <a:srgbClr val="505050">
                    <a:lumMod val="50000"/>
                  </a:srgbClr>
                </a:solidFill>
              </a:rPr>
              <a:t>2.4 m</a:t>
            </a:r>
          </a:p>
        </p:txBody>
      </p:sp>
      <p:sp>
        <p:nvSpPr>
          <p:cNvPr id="58" name="TextBox 57">
            <a:extLst>
              <a:ext uri="{FF2B5EF4-FFF2-40B4-BE49-F238E27FC236}">
                <a16:creationId xmlns:a16="http://schemas.microsoft.com/office/drawing/2014/main" id="{1809E2FE-F9B2-4404-9F96-4174602746DC}"/>
              </a:ext>
            </a:extLst>
          </p:cNvPr>
          <p:cNvSpPr txBox="1"/>
          <p:nvPr/>
        </p:nvSpPr>
        <p:spPr>
          <a:xfrm rot="18865963">
            <a:off x="8185522" y="4242559"/>
            <a:ext cx="686025" cy="276999"/>
          </a:xfrm>
          <a:prstGeom prst="rect">
            <a:avLst/>
          </a:prstGeom>
          <a:noFill/>
        </p:spPr>
        <p:txBody>
          <a:bodyPr wrap="square" rtlCol="0">
            <a:spAutoFit/>
          </a:bodyPr>
          <a:lstStyle/>
          <a:p>
            <a:pPr algn="ctr">
              <a:defRPr/>
            </a:pPr>
            <a:r>
              <a:rPr lang="en-US" sz="1200" b="1" dirty="0">
                <a:solidFill>
                  <a:srgbClr val="505050">
                    <a:lumMod val="50000"/>
                  </a:srgbClr>
                </a:solidFill>
              </a:rPr>
              <a:t>4 m</a:t>
            </a:r>
          </a:p>
        </p:txBody>
      </p:sp>
      <p:sp>
        <p:nvSpPr>
          <p:cNvPr id="59" name="TextBox 58">
            <a:extLst>
              <a:ext uri="{FF2B5EF4-FFF2-40B4-BE49-F238E27FC236}">
                <a16:creationId xmlns:a16="http://schemas.microsoft.com/office/drawing/2014/main" id="{2EF46FB0-1978-41A8-85AE-7A4D4080800A}"/>
              </a:ext>
            </a:extLst>
          </p:cNvPr>
          <p:cNvSpPr txBox="1"/>
          <p:nvPr/>
        </p:nvSpPr>
        <p:spPr>
          <a:xfrm rot="15568443">
            <a:off x="7105486" y="3609301"/>
            <a:ext cx="686025" cy="276999"/>
          </a:xfrm>
          <a:prstGeom prst="rect">
            <a:avLst/>
          </a:prstGeom>
          <a:noFill/>
        </p:spPr>
        <p:txBody>
          <a:bodyPr wrap="square" rtlCol="0">
            <a:spAutoFit/>
          </a:bodyPr>
          <a:lstStyle/>
          <a:p>
            <a:pPr algn="ctr">
              <a:defRPr/>
            </a:pPr>
            <a:r>
              <a:rPr lang="en-US" sz="1200" b="1" dirty="0">
                <a:solidFill>
                  <a:srgbClr val="505050">
                    <a:lumMod val="50000"/>
                  </a:srgbClr>
                </a:solidFill>
              </a:rPr>
              <a:t>2 m</a:t>
            </a:r>
          </a:p>
        </p:txBody>
      </p:sp>
      <p:sp>
        <p:nvSpPr>
          <p:cNvPr id="60" name="TextBox 59">
            <a:extLst>
              <a:ext uri="{FF2B5EF4-FFF2-40B4-BE49-F238E27FC236}">
                <a16:creationId xmlns:a16="http://schemas.microsoft.com/office/drawing/2014/main" id="{57F27C5F-6B36-4139-8B22-47F153FAF35B}"/>
              </a:ext>
            </a:extLst>
          </p:cNvPr>
          <p:cNvSpPr txBox="1"/>
          <p:nvPr/>
        </p:nvSpPr>
        <p:spPr>
          <a:xfrm rot="14597787">
            <a:off x="7377025" y="4355003"/>
            <a:ext cx="686025" cy="276999"/>
          </a:xfrm>
          <a:prstGeom prst="rect">
            <a:avLst/>
          </a:prstGeom>
          <a:noFill/>
        </p:spPr>
        <p:txBody>
          <a:bodyPr wrap="square" rtlCol="0">
            <a:spAutoFit/>
          </a:bodyPr>
          <a:lstStyle/>
          <a:p>
            <a:pPr algn="ctr">
              <a:defRPr/>
            </a:pPr>
            <a:r>
              <a:rPr lang="en-US" sz="1200" b="1" dirty="0">
                <a:solidFill>
                  <a:srgbClr val="505050">
                    <a:lumMod val="50000"/>
                  </a:srgbClr>
                </a:solidFill>
              </a:rPr>
              <a:t>2 m</a:t>
            </a:r>
          </a:p>
        </p:txBody>
      </p:sp>
      <p:sp>
        <p:nvSpPr>
          <p:cNvPr id="61" name="TextBox 60">
            <a:extLst>
              <a:ext uri="{FF2B5EF4-FFF2-40B4-BE49-F238E27FC236}">
                <a16:creationId xmlns:a16="http://schemas.microsoft.com/office/drawing/2014/main" id="{4CD6D3A6-B19C-4424-B2B7-0116F2E3B166}"/>
              </a:ext>
            </a:extLst>
          </p:cNvPr>
          <p:cNvSpPr txBox="1"/>
          <p:nvPr/>
        </p:nvSpPr>
        <p:spPr>
          <a:xfrm rot="16200000">
            <a:off x="7012614" y="3058461"/>
            <a:ext cx="686025" cy="276999"/>
          </a:xfrm>
          <a:prstGeom prst="rect">
            <a:avLst/>
          </a:prstGeom>
          <a:noFill/>
        </p:spPr>
        <p:txBody>
          <a:bodyPr wrap="square" rtlCol="0">
            <a:spAutoFit/>
          </a:bodyPr>
          <a:lstStyle/>
          <a:p>
            <a:pPr algn="ctr">
              <a:defRPr/>
            </a:pPr>
            <a:r>
              <a:rPr lang="en-US" sz="1200" b="1" dirty="0">
                <a:solidFill>
                  <a:srgbClr val="505050">
                    <a:lumMod val="50000"/>
                  </a:srgbClr>
                </a:solidFill>
              </a:rPr>
              <a:t>2 m</a:t>
            </a:r>
          </a:p>
        </p:txBody>
      </p:sp>
      <p:cxnSp>
        <p:nvCxnSpPr>
          <p:cNvPr id="42" name="Straight Arrow Connector 41">
            <a:extLst>
              <a:ext uri="{FF2B5EF4-FFF2-40B4-BE49-F238E27FC236}">
                <a16:creationId xmlns:a16="http://schemas.microsoft.com/office/drawing/2014/main" id="{CBB40690-E984-48A4-BAF3-C0704A7AB752}"/>
              </a:ext>
            </a:extLst>
          </p:cNvPr>
          <p:cNvCxnSpPr>
            <a:cxnSpLocks/>
          </p:cNvCxnSpPr>
          <p:nvPr/>
        </p:nvCxnSpPr>
        <p:spPr>
          <a:xfrm flipH="1">
            <a:off x="8127002" y="4493502"/>
            <a:ext cx="272221" cy="300441"/>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cxnSp>
        <p:nvCxnSpPr>
          <p:cNvPr id="62" name="Straight Arrow Connector 61">
            <a:extLst>
              <a:ext uri="{FF2B5EF4-FFF2-40B4-BE49-F238E27FC236}">
                <a16:creationId xmlns:a16="http://schemas.microsoft.com/office/drawing/2014/main" id="{2E0FADB4-EDEB-4A55-8611-CCCBAFF68E51}"/>
              </a:ext>
            </a:extLst>
          </p:cNvPr>
          <p:cNvCxnSpPr>
            <a:cxnSpLocks/>
          </p:cNvCxnSpPr>
          <p:nvPr/>
        </p:nvCxnSpPr>
        <p:spPr>
          <a:xfrm flipV="1">
            <a:off x="8647958" y="3874910"/>
            <a:ext cx="417681" cy="390598"/>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cxnSp>
        <p:nvCxnSpPr>
          <p:cNvPr id="63" name="Straight Arrow Connector 62">
            <a:extLst>
              <a:ext uri="{FF2B5EF4-FFF2-40B4-BE49-F238E27FC236}">
                <a16:creationId xmlns:a16="http://schemas.microsoft.com/office/drawing/2014/main" id="{75EECAB5-0C6F-40BB-8CA7-4FA204A2B3FD}"/>
              </a:ext>
            </a:extLst>
          </p:cNvPr>
          <p:cNvCxnSpPr>
            <a:cxnSpLocks/>
          </p:cNvCxnSpPr>
          <p:nvPr/>
        </p:nvCxnSpPr>
        <p:spPr>
          <a:xfrm flipH="1" flipV="1">
            <a:off x="7912503" y="2113860"/>
            <a:ext cx="648670" cy="718899"/>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cxnSp>
        <p:nvCxnSpPr>
          <p:cNvPr id="64" name="Straight Arrow Connector 63">
            <a:extLst>
              <a:ext uri="{FF2B5EF4-FFF2-40B4-BE49-F238E27FC236}">
                <a16:creationId xmlns:a16="http://schemas.microsoft.com/office/drawing/2014/main" id="{DDA2510D-0A5D-43A9-9808-7623707F7B01}"/>
              </a:ext>
            </a:extLst>
          </p:cNvPr>
          <p:cNvCxnSpPr>
            <a:cxnSpLocks/>
          </p:cNvCxnSpPr>
          <p:nvPr/>
        </p:nvCxnSpPr>
        <p:spPr>
          <a:xfrm>
            <a:off x="8856797" y="3130797"/>
            <a:ext cx="490518" cy="510904"/>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sp>
        <p:nvSpPr>
          <p:cNvPr id="67" name="TextBox 66">
            <a:extLst>
              <a:ext uri="{FF2B5EF4-FFF2-40B4-BE49-F238E27FC236}">
                <a16:creationId xmlns:a16="http://schemas.microsoft.com/office/drawing/2014/main" id="{94B5DEB6-B75D-44E3-A5F1-C5BC426FA803}"/>
              </a:ext>
            </a:extLst>
          </p:cNvPr>
          <p:cNvSpPr txBox="1"/>
          <p:nvPr/>
        </p:nvSpPr>
        <p:spPr>
          <a:xfrm rot="2771108">
            <a:off x="8403411" y="2770676"/>
            <a:ext cx="601256" cy="276999"/>
          </a:xfrm>
          <a:prstGeom prst="rect">
            <a:avLst/>
          </a:prstGeom>
          <a:solidFill>
            <a:schemeClr val="bg1"/>
          </a:solidFill>
        </p:spPr>
        <p:txBody>
          <a:bodyPr wrap="square" rtlCol="0">
            <a:spAutoFit/>
          </a:bodyPr>
          <a:lstStyle/>
          <a:p>
            <a:pPr algn="ctr">
              <a:defRPr/>
            </a:pPr>
            <a:r>
              <a:rPr lang="en-US" sz="1200" b="1" dirty="0">
                <a:solidFill>
                  <a:srgbClr val="505050">
                    <a:lumMod val="50000"/>
                  </a:srgbClr>
                </a:solidFill>
              </a:rPr>
              <a:t>6.1 m</a:t>
            </a:r>
          </a:p>
        </p:txBody>
      </p:sp>
      <p:pic>
        <p:nvPicPr>
          <p:cNvPr id="28" name="Picture 2">
            <a:extLst>
              <a:ext uri="{FF2B5EF4-FFF2-40B4-BE49-F238E27FC236}">
                <a16:creationId xmlns:a16="http://schemas.microsoft.com/office/drawing/2014/main" id="{7F648521-A46F-4486-8C95-56CEF1C40E5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371" t="5532" r="13477"/>
          <a:stretch/>
        </p:blipFill>
        <p:spPr bwMode="auto">
          <a:xfrm>
            <a:off x="7296960" y="4763411"/>
            <a:ext cx="1365991" cy="1512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365ED437-4E8A-4C95-8D9A-7AD714659C7E}"/>
              </a:ext>
            </a:extLst>
          </p:cNvPr>
          <p:cNvSpPr txBox="1"/>
          <p:nvPr/>
        </p:nvSpPr>
        <p:spPr>
          <a:xfrm>
            <a:off x="10317018" y="2429164"/>
            <a:ext cx="1560946" cy="792827"/>
          </a:xfrm>
          <a:prstGeom prst="rect">
            <a:avLst/>
          </a:prstGeom>
          <a:solidFill>
            <a:schemeClr val="bg1"/>
          </a:solidFill>
        </p:spPr>
        <p:txBody>
          <a:bodyPr wrap="square" rtlCol="0">
            <a:spAutoFit/>
          </a:bodyPr>
          <a:lstStyle/>
          <a:p>
            <a:endParaRPr lang="en-US" dirty="0"/>
          </a:p>
        </p:txBody>
      </p:sp>
      <p:sp>
        <p:nvSpPr>
          <p:cNvPr id="30" name="TextBox 29">
            <a:extLst>
              <a:ext uri="{FF2B5EF4-FFF2-40B4-BE49-F238E27FC236}">
                <a16:creationId xmlns:a16="http://schemas.microsoft.com/office/drawing/2014/main" id="{3012641A-64AD-4870-AAF2-1AE5DED47726}"/>
              </a:ext>
            </a:extLst>
          </p:cNvPr>
          <p:cNvSpPr txBox="1"/>
          <p:nvPr/>
        </p:nvSpPr>
        <p:spPr>
          <a:xfrm>
            <a:off x="9693749" y="1763261"/>
            <a:ext cx="2127380" cy="369332"/>
          </a:xfrm>
          <a:prstGeom prst="rect">
            <a:avLst/>
          </a:prstGeom>
          <a:solidFill>
            <a:schemeClr val="bg1"/>
          </a:solidFill>
          <a:ln w="22225">
            <a:solidFill>
              <a:srgbClr val="FF0000"/>
            </a:solidFill>
          </a:ln>
        </p:spPr>
        <p:txBody>
          <a:bodyPr wrap="square" rtlCol="0">
            <a:spAutoFit/>
          </a:bodyPr>
          <a:lstStyle/>
          <a:p>
            <a:pPr>
              <a:defRPr/>
            </a:pPr>
            <a:r>
              <a:rPr lang="en-US" sz="1800" b="1" dirty="0">
                <a:solidFill>
                  <a:srgbClr val="FF0000"/>
                </a:solidFill>
              </a:rPr>
              <a:t>TUNGSTEN TARGET</a:t>
            </a:r>
          </a:p>
        </p:txBody>
      </p:sp>
    </p:spTree>
    <p:extLst>
      <p:ext uri="{BB962C8B-B14F-4D97-AF65-F5344CB8AC3E}">
        <p14:creationId xmlns:p14="http://schemas.microsoft.com/office/powerpoint/2010/main" val="8121250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672629" y="840834"/>
            <a:ext cx="11026066" cy="4982918"/>
          </a:xfrm>
        </p:spPr>
        <p:txBody>
          <a:bodyPr/>
          <a:lstStyle/>
          <a:p>
            <a:r>
              <a:rPr lang="en-US" sz="2000" dirty="0"/>
              <a:t>Studies indicated 54 MeV/c (10 MeV) pion energy should be increased to 100 MeV/c (30 MeV)</a:t>
            </a:r>
            <a:endParaRPr lang="en-US" sz="1800" dirty="0"/>
          </a:p>
          <a:p>
            <a:r>
              <a:rPr lang="en-US" sz="2000" dirty="0"/>
              <a:t>Booster corrector quads and dipoles fully tested </a:t>
            </a:r>
          </a:p>
          <a:p>
            <a:pPr lvl="1"/>
            <a:r>
              <a:rPr lang="en-US" sz="1800" dirty="0">
                <a:latin typeface="Calibri" panose="020F0502020204030204" pitchFamily="34" charset="0"/>
                <a:ea typeface="Calibri" panose="020F0502020204030204" pitchFamily="34" charset="0"/>
              </a:rPr>
              <a:t>Full corrector package sustained 2.4 A DC on quads (vs 1A nominal)</a:t>
            </a:r>
          </a:p>
          <a:p>
            <a:pPr lvl="1"/>
            <a:r>
              <a:rPr lang="en-US" sz="1800" dirty="0">
                <a:latin typeface="Calibri" panose="020F0502020204030204" pitchFamily="34" charset="0"/>
                <a:ea typeface="Calibri" panose="020F0502020204030204" pitchFamily="34" charset="0"/>
              </a:rPr>
              <a:t>Twelve corrector packages (2 spares) have been</a:t>
            </a:r>
          </a:p>
          <a:p>
            <a:pPr lvl="2"/>
            <a:r>
              <a:rPr lang="en-US" sz="1600" dirty="0">
                <a:latin typeface="Calibri" panose="020F0502020204030204" pitchFamily="34" charset="0"/>
                <a:ea typeface="Calibri" panose="020F0502020204030204" pitchFamily="34" charset="0"/>
              </a:rPr>
              <a:t>Electrically tested and  broken down into individual magnets</a:t>
            </a:r>
          </a:p>
          <a:p>
            <a:pPr lvl="1"/>
            <a:r>
              <a:rPr lang="en-US" sz="1800" dirty="0">
                <a:latin typeface="Calibri" panose="020F0502020204030204" pitchFamily="34" charset="0"/>
                <a:ea typeface="Calibri" panose="020F0502020204030204" pitchFamily="34" charset="0"/>
              </a:rPr>
              <a:t>Six beamline magnets are bare quadrupoles –</a:t>
            </a:r>
          </a:p>
          <a:p>
            <a:pPr lvl="2"/>
            <a:r>
              <a:rPr lang="en-US" sz="1600" dirty="0">
                <a:latin typeface="Calibri" panose="020F0502020204030204" pitchFamily="34" charset="0"/>
                <a:ea typeface="Calibri" panose="020F0502020204030204" pitchFamily="34" charset="0"/>
              </a:rPr>
              <a:t> significantly reducing the weight and temperature </a:t>
            </a:r>
          </a:p>
          <a:p>
            <a:pPr lvl="1"/>
            <a:r>
              <a:rPr lang="en-US" sz="1800" dirty="0">
                <a:latin typeface="Calibri" panose="020F0502020204030204" pitchFamily="34" charset="0"/>
              </a:rPr>
              <a:t>Inner dipoles will be installed around 4 quads as trims</a:t>
            </a:r>
            <a:endParaRPr lang="en-US" sz="1800" dirty="0"/>
          </a:p>
          <a:p>
            <a:r>
              <a:rPr lang="en-US" sz="2000" dirty="0"/>
              <a:t>No bend dipoles – insufficient space and strength</a:t>
            </a:r>
          </a:p>
          <a:p>
            <a:pPr lvl="1"/>
            <a:r>
              <a:rPr lang="en-US" sz="1800" dirty="0"/>
              <a:t>Linear dispersion suppression for +/-10% </a:t>
            </a:r>
            <a:r>
              <a:rPr lang="en-US" sz="1800" dirty="0" err="1"/>
              <a:t>dp</a:t>
            </a:r>
            <a:r>
              <a:rPr lang="en-US" sz="1800" dirty="0"/>
              <a:t>/p isn’t sufficient </a:t>
            </a:r>
          </a:p>
          <a:p>
            <a:r>
              <a:rPr lang="en-US" sz="2000" dirty="0"/>
              <a:t>Final length of line established with in-hall measurements</a:t>
            </a:r>
          </a:p>
          <a:p>
            <a:pPr lvl="1"/>
            <a:r>
              <a:rPr lang="en-US" sz="1800" dirty="0">
                <a:sym typeface="Symbol" panose="05050102010706020507" pitchFamily="18" charset="2"/>
              </a:rPr>
              <a:t>19.5’ to upstream end of hall and 154-155”’ to easterly wall</a:t>
            </a:r>
          </a:p>
          <a:p>
            <a:pPr lvl="1"/>
            <a:r>
              <a:rPr lang="en-US" sz="1800" dirty="0">
                <a:sym typeface="Symbol" panose="05050102010706020507" pitchFamily="18" charset="2"/>
              </a:rPr>
              <a:t>A 33.5 angle or (146.5 relative to primary beam direction)</a:t>
            </a:r>
          </a:p>
          <a:p>
            <a:r>
              <a:rPr lang="en-US" sz="2000" dirty="0">
                <a:sym typeface="Symbol" panose="05050102010706020507" pitchFamily="18" charset="2"/>
              </a:rPr>
              <a:t>Loma Linda solenoid chosen for strength, aperture, smaller cross-section</a:t>
            </a:r>
          </a:p>
          <a:p>
            <a:pPr lvl="1"/>
            <a:r>
              <a:rPr lang="en-US" sz="1800" dirty="0">
                <a:sym typeface="Symbol" panose="05050102010706020507" pitchFamily="18" charset="2"/>
              </a:rPr>
              <a:t> passed electrical inspection and mechanically positioned relative to target chamber.</a:t>
            </a:r>
          </a:p>
          <a:p>
            <a:r>
              <a:rPr lang="en-US" sz="2000" dirty="0"/>
              <a:t>Optics of the beamline were re-designed – </a:t>
            </a:r>
            <a:r>
              <a:rPr lang="en-US" sz="1800" dirty="0"/>
              <a:t>even a unit FODO cell beyond the quad strength</a:t>
            </a:r>
          </a:p>
          <a:p>
            <a:endParaRPr lang="en-US" sz="2000" dirty="0"/>
          </a:p>
        </p:txBody>
      </p:sp>
      <p:sp>
        <p:nvSpPr>
          <p:cNvPr id="7" name="Title 6"/>
          <p:cNvSpPr>
            <a:spLocks noGrp="1"/>
          </p:cNvSpPr>
          <p:nvPr>
            <p:ph type="title"/>
          </p:nvPr>
        </p:nvSpPr>
        <p:spPr/>
        <p:txBody>
          <a:bodyPr/>
          <a:lstStyle/>
          <a:p>
            <a:r>
              <a:rPr lang="en-US" dirty="0"/>
              <a:t>Design – major revisions and operational limits of components</a:t>
            </a:r>
          </a:p>
        </p:txBody>
      </p:sp>
      <p:sp>
        <p:nvSpPr>
          <p:cNvPr id="3" name="Date Placeholder 2"/>
          <p:cNvSpPr>
            <a:spLocks noGrp="1"/>
          </p:cNvSpPr>
          <p:nvPr>
            <p:ph type="dt" sz="half" idx="10"/>
          </p:nvPr>
        </p:nvSpPr>
        <p:spPr>
          <a:xfrm>
            <a:off x="2260827" y="6504213"/>
            <a:ext cx="675368" cy="241300"/>
          </a:xfrm>
        </p:spPr>
        <p:txBody>
          <a:bodyPr/>
          <a:lstStyle/>
          <a:p>
            <a:pPr>
              <a:defRPr/>
            </a:pPr>
            <a:fld id="{574DF9B3-A7B5-6040-A34B-8FDAF6FB5279}" type="datetime1">
              <a:rPr lang="en-US" smtClean="0"/>
              <a:t>8/22/2021</a:t>
            </a:fld>
            <a:endParaRPr lang="en-US" dirty="0"/>
          </a:p>
        </p:txBody>
      </p:sp>
      <p:sp>
        <p:nvSpPr>
          <p:cNvPr id="4" name="Footer Placeholder 3"/>
          <p:cNvSpPr>
            <a:spLocks noGrp="1"/>
          </p:cNvSpPr>
          <p:nvPr>
            <p:ph type="ftr" sz="quarter" idx="11"/>
          </p:nvPr>
        </p:nvSpPr>
        <p:spPr>
          <a:xfrm>
            <a:off x="3054603" y="6504214"/>
            <a:ext cx="6262118" cy="242873"/>
          </a:xfrm>
        </p:spPr>
        <p:txBody>
          <a:bodyPr/>
          <a:lstStyle/>
          <a:p>
            <a:pPr>
              <a:defRPr/>
            </a:pPr>
            <a:r>
              <a:rPr lang="en-US" dirty="0"/>
              <a:t>Fermilab | High-intensity low energy muon beamline at MTA</a:t>
            </a:r>
            <a:endParaRPr lang="en-US" b="1" dirty="0"/>
          </a:p>
        </p:txBody>
      </p:sp>
      <p:sp>
        <p:nvSpPr>
          <p:cNvPr id="5" name="Slide Number Placeholder 4"/>
          <p:cNvSpPr>
            <a:spLocks noGrp="1"/>
          </p:cNvSpPr>
          <p:nvPr>
            <p:ph type="sldNum" sz="quarter" idx="12"/>
          </p:nvPr>
        </p:nvSpPr>
        <p:spPr>
          <a:xfrm>
            <a:off x="1746250" y="6504214"/>
            <a:ext cx="414338" cy="237285"/>
          </a:xfrm>
        </p:spPr>
        <p:txBody>
          <a:bodyPr/>
          <a:lstStyle/>
          <a:p>
            <a:pPr>
              <a:defRPr/>
            </a:pPr>
            <a:fld id="{148C009B-CB69-E04A-B9B3-34B26D69E9CF}" type="slidenum">
              <a:rPr lang="en-US" smtClean="0"/>
              <a:pPr>
                <a:defRPr/>
              </a:pPr>
              <a:t>7</a:t>
            </a:fld>
            <a:endParaRPr lang="en-US" dirty="0"/>
          </a:p>
        </p:txBody>
      </p:sp>
      <p:pic>
        <p:nvPicPr>
          <p:cNvPr id="8" name="Picture 7" descr="A pair of sneakers on a shelf&#10;&#10;Description automatically generated with low confidence">
            <a:extLst>
              <a:ext uri="{FF2B5EF4-FFF2-40B4-BE49-F238E27FC236}">
                <a16:creationId xmlns:a16="http://schemas.microsoft.com/office/drawing/2014/main" id="{705F25C0-5D40-40E7-8A76-98E12379BDE9}"/>
              </a:ext>
            </a:extLst>
          </p:cNvPr>
          <p:cNvPicPr>
            <a:picLocks noChangeAspect="1"/>
          </p:cNvPicPr>
          <p:nvPr/>
        </p:nvPicPr>
        <p:blipFill rotWithShape="1">
          <a:blip r:embed="rId2"/>
          <a:srcRect l="3819" t="21359" r="52880" b="24013"/>
          <a:stretch/>
        </p:blipFill>
        <p:spPr>
          <a:xfrm>
            <a:off x="8038465" y="1360092"/>
            <a:ext cx="3959441" cy="3746376"/>
          </a:xfrm>
          <a:prstGeom prst="rect">
            <a:avLst/>
          </a:prstGeom>
        </p:spPr>
      </p:pic>
    </p:spTree>
    <p:extLst>
      <p:ext uri="{BB962C8B-B14F-4D97-AF65-F5344CB8AC3E}">
        <p14:creationId xmlns:p14="http://schemas.microsoft.com/office/powerpoint/2010/main" val="8707973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BF627F64-23CE-42E4-B363-8FEF947DD415}"/>
              </a:ext>
            </a:extLst>
          </p:cNvPr>
          <p:cNvPicPr/>
          <p:nvPr/>
        </p:nvPicPr>
        <p:blipFill rotWithShape="1">
          <a:blip r:embed="rId2">
            <a:extLst>
              <a:ext uri="{28A0092B-C50C-407E-A947-70E740481C1C}">
                <a14:useLocalDpi xmlns:a14="http://schemas.microsoft.com/office/drawing/2010/main" val="0"/>
              </a:ext>
            </a:extLst>
          </a:blip>
          <a:srcRect l="24522" t="26577" r="18601" b="32294"/>
          <a:stretch/>
        </p:blipFill>
        <p:spPr bwMode="auto">
          <a:xfrm>
            <a:off x="4930059" y="1104653"/>
            <a:ext cx="7199790" cy="4399876"/>
          </a:xfrm>
          <a:prstGeom prst="rect">
            <a:avLst/>
          </a:prstGeom>
          <a:noFill/>
          <a:ln>
            <a:noFill/>
          </a:ln>
          <a:extLst>
            <a:ext uri="{53640926-AAD7-44D8-BBD7-CCE9431645EC}">
              <a14:shadowObscured xmlns:a14="http://schemas.microsoft.com/office/drawing/2010/main"/>
            </a:ext>
          </a:extLst>
        </p:spPr>
      </p:pic>
      <p:sp>
        <p:nvSpPr>
          <p:cNvPr id="4" name="Date Placeholder 3">
            <a:extLst>
              <a:ext uri="{FF2B5EF4-FFF2-40B4-BE49-F238E27FC236}">
                <a16:creationId xmlns:a16="http://schemas.microsoft.com/office/drawing/2014/main" id="{85355760-2474-44F7-9D3C-8E758913184E}"/>
              </a:ext>
            </a:extLst>
          </p:cNvPr>
          <p:cNvSpPr>
            <a:spLocks noGrp="1"/>
          </p:cNvSpPr>
          <p:nvPr>
            <p:ph type="dt" sz="half" idx="10"/>
          </p:nvPr>
        </p:nvSpPr>
        <p:spPr>
          <a:xfrm>
            <a:off x="2260827" y="6504213"/>
            <a:ext cx="675368" cy="241300"/>
          </a:xfrm>
        </p:spPr>
        <p:txBody>
          <a:bodyPr/>
          <a:lstStyle/>
          <a:p>
            <a:pPr>
              <a:defRPr/>
            </a:pPr>
            <a:fld id="{9DB63988-B749-3A49-879B-FBAE5E1495F2}" type="datetime1">
              <a:rPr lang="en-US"/>
              <a:pPr>
                <a:defRPr/>
              </a:pPr>
              <a:t>8/22/2021</a:t>
            </a:fld>
            <a:endParaRPr lang="en-US" dirty="0"/>
          </a:p>
        </p:txBody>
      </p:sp>
      <p:sp>
        <p:nvSpPr>
          <p:cNvPr id="5" name="Footer Placeholder 4">
            <a:extLst>
              <a:ext uri="{FF2B5EF4-FFF2-40B4-BE49-F238E27FC236}">
                <a16:creationId xmlns:a16="http://schemas.microsoft.com/office/drawing/2014/main" id="{646A1D02-A590-4714-B2A1-C4594D75FE69}"/>
              </a:ext>
            </a:extLst>
          </p:cNvPr>
          <p:cNvSpPr>
            <a:spLocks noGrp="1"/>
          </p:cNvSpPr>
          <p:nvPr>
            <p:ph type="ftr" sz="quarter" idx="11"/>
          </p:nvPr>
        </p:nvSpPr>
        <p:spPr>
          <a:xfrm>
            <a:off x="3054603" y="6504214"/>
            <a:ext cx="6262118" cy="242873"/>
          </a:xfrm>
        </p:spPr>
        <p:txBody>
          <a:bodyPr/>
          <a:lstStyle/>
          <a:p>
            <a:pPr>
              <a:defRPr/>
            </a:pPr>
            <a:r>
              <a:rPr lang="en-US" dirty="0"/>
              <a:t>Fermilab | High-intensity low energy muon beamline at MTA</a:t>
            </a:r>
            <a:endParaRPr lang="en-US" b="1" dirty="0"/>
          </a:p>
        </p:txBody>
      </p:sp>
      <p:sp>
        <p:nvSpPr>
          <p:cNvPr id="6" name="Slide Number Placeholder 5">
            <a:extLst>
              <a:ext uri="{FF2B5EF4-FFF2-40B4-BE49-F238E27FC236}">
                <a16:creationId xmlns:a16="http://schemas.microsoft.com/office/drawing/2014/main" id="{A40430C6-B355-440E-9323-C1327BBD606D}"/>
              </a:ext>
            </a:extLst>
          </p:cNvPr>
          <p:cNvSpPr>
            <a:spLocks noGrp="1"/>
          </p:cNvSpPr>
          <p:nvPr>
            <p:ph type="sldNum" sz="quarter" idx="12"/>
          </p:nvPr>
        </p:nvSpPr>
        <p:spPr>
          <a:xfrm>
            <a:off x="1746250" y="6504214"/>
            <a:ext cx="414338" cy="237285"/>
          </a:xfrm>
        </p:spPr>
        <p:txBody>
          <a:bodyPr/>
          <a:lstStyle/>
          <a:p>
            <a:pPr>
              <a:defRPr/>
            </a:pPr>
            <a:fld id="{148C009B-CB69-E04A-B9B3-34B26D69E9CF}" type="slidenum">
              <a:rPr lang="en-US"/>
              <a:pPr>
                <a:defRPr/>
              </a:pPr>
              <a:t>8</a:t>
            </a:fld>
            <a:endParaRPr lang="en-US" dirty="0"/>
          </a:p>
        </p:txBody>
      </p:sp>
      <p:sp>
        <p:nvSpPr>
          <p:cNvPr id="46" name="TextBox 45">
            <a:extLst>
              <a:ext uri="{FF2B5EF4-FFF2-40B4-BE49-F238E27FC236}">
                <a16:creationId xmlns:a16="http://schemas.microsoft.com/office/drawing/2014/main" id="{8502B590-4758-4777-8159-D69669F56B9C}"/>
              </a:ext>
            </a:extLst>
          </p:cNvPr>
          <p:cNvSpPr txBox="1"/>
          <p:nvPr/>
        </p:nvSpPr>
        <p:spPr>
          <a:xfrm rot="2701025">
            <a:off x="5387490" y="3147498"/>
            <a:ext cx="1388368" cy="276999"/>
          </a:xfrm>
          <a:prstGeom prst="rect">
            <a:avLst/>
          </a:prstGeom>
          <a:noFill/>
        </p:spPr>
        <p:txBody>
          <a:bodyPr wrap="square" rtlCol="0">
            <a:spAutoFit/>
          </a:bodyPr>
          <a:lstStyle/>
          <a:p>
            <a:pPr algn="ctr">
              <a:defRPr/>
            </a:pPr>
            <a:r>
              <a:rPr lang="en-US" sz="1200" b="1" dirty="0">
                <a:solidFill>
                  <a:srgbClr val="505050">
                    <a:lumMod val="50000"/>
                  </a:srgbClr>
                </a:solidFill>
              </a:rPr>
              <a:t>Rollup Door</a:t>
            </a:r>
          </a:p>
        </p:txBody>
      </p:sp>
      <p:sp>
        <p:nvSpPr>
          <p:cNvPr id="49" name="TextBox 48">
            <a:extLst>
              <a:ext uri="{FF2B5EF4-FFF2-40B4-BE49-F238E27FC236}">
                <a16:creationId xmlns:a16="http://schemas.microsoft.com/office/drawing/2014/main" id="{5BDA5AE9-9C67-471F-8A78-2C81643D0D38}"/>
              </a:ext>
            </a:extLst>
          </p:cNvPr>
          <p:cNvSpPr txBox="1"/>
          <p:nvPr/>
        </p:nvSpPr>
        <p:spPr>
          <a:xfrm rot="20272127">
            <a:off x="7790552" y="2633950"/>
            <a:ext cx="590629" cy="276999"/>
          </a:xfrm>
          <a:prstGeom prst="rect">
            <a:avLst/>
          </a:prstGeom>
          <a:solidFill>
            <a:schemeClr val="bg1"/>
          </a:solidFill>
        </p:spPr>
        <p:txBody>
          <a:bodyPr wrap="square" rtlCol="0">
            <a:spAutoFit/>
          </a:bodyPr>
          <a:lstStyle/>
          <a:p>
            <a:pPr algn="ctr">
              <a:defRPr/>
            </a:pPr>
            <a:r>
              <a:rPr lang="en-US" sz="1200" b="1" i="1" dirty="0">
                <a:solidFill>
                  <a:srgbClr val="003087">
                    <a:lumMod val="75000"/>
                  </a:srgbClr>
                </a:solidFill>
              </a:rPr>
              <a:t>33.5</a:t>
            </a:r>
            <a:r>
              <a:rPr lang="en-US" sz="1200" b="1" i="1" dirty="0">
                <a:solidFill>
                  <a:srgbClr val="003087">
                    <a:lumMod val="75000"/>
                  </a:srgbClr>
                </a:solidFill>
                <a:sym typeface="Symbol" panose="05050102010706020507" pitchFamily="18" charset="2"/>
              </a:rPr>
              <a:t></a:t>
            </a:r>
            <a:endParaRPr lang="en-US" sz="1200" b="1" i="1" dirty="0">
              <a:solidFill>
                <a:srgbClr val="003087">
                  <a:lumMod val="75000"/>
                </a:srgbClr>
              </a:solidFill>
            </a:endParaRPr>
          </a:p>
        </p:txBody>
      </p:sp>
      <p:sp>
        <p:nvSpPr>
          <p:cNvPr id="3" name="Title 2">
            <a:extLst>
              <a:ext uri="{FF2B5EF4-FFF2-40B4-BE49-F238E27FC236}">
                <a16:creationId xmlns:a16="http://schemas.microsoft.com/office/drawing/2014/main" id="{F44AA79E-9BF0-497F-9470-8BBABCC2867B}"/>
              </a:ext>
            </a:extLst>
          </p:cNvPr>
          <p:cNvSpPr>
            <a:spLocks noGrp="1"/>
          </p:cNvSpPr>
          <p:nvPr>
            <p:ph type="title"/>
          </p:nvPr>
        </p:nvSpPr>
        <p:spPr/>
        <p:txBody>
          <a:bodyPr/>
          <a:lstStyle/>
          <a:p>
            <a:r>
              <a:rPr lang="en-US" dirty="0"/>
              <a:t>Final Beamline Geometry &amp; Integration with Experiment</a:t>
            </a:r>
          </a:p>
        </p:txBody>
      </p:sp>
      <p:sp>
        <p:nvSpPr>
          <p:cNvPr id="50" name="TextBox 49">
            <a:extLst>
              <a:ext uri="{FF2B5EF4-FFF2-40B4-BE49-F238E27FC236}">
                <a16:creationId xmlns:a16="http://schemas.microsoft.com/office/drawing/2014/main" id="{6DBD72A4-0DE7-44F9-AE52-913A77ED9539}"/>
              </a:ext>
            </a:extLst>
          </p:cNvPr>
          <p:cNvSpPr txBox="1"/>
          <p:nvPr/>
        </p:nvSpPr>
        <p:spPr>
          <a:xfrm rot="18934045">
            <a:off x="5582838" y="1214972"/>
            <a:ext cx="1388368" cy="276999"/>
          </a:xfrm>
          <a:prstGeom prst="rect">
            <a:avLst/>
          </a:prstGeom>
          <a:noFill/>
        </p:spPr>
        <p:txBody>
          <a:bodyPr wrap="square" rtlCol="0">
            <a:spAutoFit/>
          </a:bodyPr>
          <a:lstStyle/>
          <a:p>
            <a:pPr algn="ctr">
              <a:defRPr/>
            </a:pPr>
            <a:r>
              <a:rPr lang="en-US" sz="1200" b="1" dirty="0">
                <a:solidFill>
                  <a:srgbClr val="505050">
                    <a:lumMod val="50000"/>
                  </a:srgbClr>
                </a:solidFill>
              </a:rPr>
              <a:t>ITA Cave</a:t>
            </a:r>
          </a:p>
        </p:txBody>
      </p:sp>
      <p:sp>
        <p:nvSpPr>
          <p:cNvPr id="52" name="TextBox 51">
            <a:extLst>
              <a:ext uri="{FF2B5EF4-FFF2-40B4-BE49-F238E27FC236}">
                <a16:creationId xmlns:a16="http://schemas.microsoft.com/office/drawing/2014/main" id="{BC2C8D75-275F-4013-AE67-5587B6B332A3}"/>
              </a:ext>
            </a:extLst>
          </p:cNvPr>
          <p:cNvSpPr txBox="1"/>
          <p:nvPr/>
        </p:nvSpPr>
        <p:spPr>
          <a:xfrm rot="18889823">
            <a:off x="6034315" y="1304743"/>
            <a:ext cx="1388368" cy="276999"/>
          </a:xfrm>
          <a:prstGeom prst="rect">
            <a:avLst/>
          </a:prstGeom>
          <a:noFill/>
        </p:spPr>
        <p:txBody>
          <a:bodyPr wrap="square" rtlCol="0">
            <a:spAutoFit/>
          </a:bodyPr>
          <a:lstStyle/>
          <a:p>
            <a:pPr algn="ctr">
              <a:defRPr/>
            </a:pPr>
            <a:r>
              <a:rPr lang="en-US" sz="1200" b="1" dirty="0">
                <a:solidFill>
                  <a:srgbClr val="505050">
                    <a:lumMod val="50000"/>
                  </a:srgbClr>
                </a:solidFill>
              </a:rPr>
              <a:t>Front Porch</a:t>
            </a:r>
          </a:p>
        </p:txBody>
      </p:sp>
      <p:cxnSp>
        <p:nvCxnSpPr>
          <p:cNvPr id="42" name="Straight Arrow Connector 41">
            <a:extLst>
              <a:ext uri="{FF2B5EF4-FFF2-40B4-BE49-F238E27FC236}">
                <a16:creationId xmlns:a16="http://schemas.microsoft.com/office/drawing/2014/main" id="{CBB40690-E984-48A4-BAF3-C0704A7AB752}"/>
              </a:ext>
            </a:extLst>
          </p:cNvPr>
          <p:cNvCxnSpPr>
            <a:cxnSpLocks/>
          </p:cNvCxnSpPr>
          <p:nvPr/>
        </p:nvCxnSpPr>
        <p:spPr>
          <a:xfrm flipH="1">
            <a:off x="8063790" y="4594158"/>
            <a:ext cx="272221" cy="300441"/>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cxnSp>
        <p:nvCxnSpPr>
          <p:cNvPr id="62" name="Straight Arrow Connector 61">
            <a:extLst>
              <a:ext uri="{FF2B5EF4-FFF2-40B4-BE49-F238E27FC236}">
                <a16:creationId xmlns:a16="http://schemas.microsoft.com/office/drawing/2014/main" id="{2E0FADB4-EDEB-4A55-8611-CCCBAFF68E51}"/>
              </a:ext>
            </a:extLst>
          </p:cNvPr>
          <p:cNvCxnSpPr>
            <a:cxnSpLocks/>
          </p:cNvCxnSpPr>
          <p:nvPr/>
        </p:nvCxnSpPr>
        <p:spPr>
          <a:xfrm flipV="1">
            <a:off x="8850340" y="3739428"/>
            <a:ext cx="371401" cy="330635"/>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cxnSp>
        <p:nvCxnSpPr>
          <p:cNvPr id="63" name="Straight Arrow Connector 62">
            <a:extLst>
              <a:ext uri="{FF2B5EF4-FFF2-40B4-BE49-F238E27FC236}">
                <a16:creationId xmlns:a16="http://schemas.microsoft.com/office/drawing/2014/main" id="{75EECAB5-0C6F-40BB-8CA7-4FA204A2B3FD}"/>
              </a:ext>
            </a:extLst>
          </p:cNvPr>
          <p:cNvCxnSpPr>
            <a:cxnSpLocks/>
          </p:cNvCxnSpPr>
          <p:nvPr/>
        </p:nvCxnSpPr>
        <p:spPr>
          <a:xfrm flipH="1" flipV="1">
            <a:off x="7875565" y="2113860"/>
            <a:ext cx="648670" cy="718899"/>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cxnSp>
        <p:nvCxnSpPr>
          <p:cNvPr id="64" name="Straight Arrow Connector 63">
            <a:extLst>
              <a:ext uri="{FF2B5EF4-FFF2-40B4-BE49-F238E27FC236}">
                <a16:creationId xmlns:a16="http://schemas.microsoft.com/office/drawing/2014/main" id="{DDA2510D-0A5D-43A9-9808-7623707F7B01}"/>
              </a:ext>
            </a:extLst>
          </p:cNvPr>
          <p:cNvCxnSpPr>
            <a:cxnSpLocks/>
          </p:cNvCxnSpPr>
          <p:nvPr/>
        </p:nvCxnSpPr>
        <p:spPr>
          <a:xfrm>
            <a:off x="8819859" y="3156692"/>
            <a:ext cx="490518" cy="510904"/>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sp>
        <p:nvSpPr>
          <p:cNvPr id="67" name="TextBox 66">
            <a:extLst>
              <a:ext uri="{FF2B5EF4-FFF2-40B4-BE49-F238E27FC236}">
                <a16:creationId xmlns:a16="http://schemas.microsoft.com/office/drawing/2014/main" id="{94B5DEB6-B75D-44E3-A5F1-C5BC426FA803}"/>
              </a:ext>
            </a:extLst>
          </p:cNvPr>
          <p:cNvSpPr txBox="1"/>
          <p:nvPr/>
        </p:nvSpPr>
        <p:spPr>
          <a:xfrm rot="2771108">
            <a:off x="7841755" y="2658982"/>
            <a:ext cx="1437888" cy="276999"/>
          </a:xfrm>
          <a:prstGeom prst="rect">
            <a:avLst/>
          </a:prstGeom>
          <a:solidFill>
            <a:schemeClr val="bg1"/>
          </a:solidFill>
        </p:spPr>
        <p:txBody>
          <a:bodyPr wrap="square" rtlCol="0">
            <a:spAutoFit/>
          </a:bodyPr>
          <a:lstStyle/>
          <a:p>
            <a:pPr algn="ctr">
              <a:defRPr/>
            </a:pPr>
            <a:r>
              <a:rPr lang="en-US" sz="1200" b="1" dirty="0">
                <a:solidFill>
                  <a:srgbClr val="505050">
                    <a:lumMod val="50000"/>
                  </a:srgbClr>
                </a:solidFill>
              </a:rPr>
              <a:t>234” / 5.9436 m (z)</a:t>
            </a:r>
          </a:p>
        </p:txBody>
      </p:sp>
      <p:sp>
        <p:nvSpPr>
          <p:cNvPr id="58" name="TextBox 57">
            <a:extLst>
              <a:ext uri="{FF2B5EF4-FFF2-40B4-BE49-F238E27FC236}">
                <a16:creationId xmlns:a16="http://schemas.microsoft.com/office/drawing/2014/main" id="{1809E2FE-F9B2-4404-9F96-4174602746DC}"/>
              </a:ext>
            </a:extLst>
          </p:cNvPr>
          <p:cNvSpPr txBox="1"/>
          <p:nvPr/>
        </p:nvSpPr>
        <p:spPr>
          <a:xfrm rot="18865963">
            <a:off x="8114490" y="3989905"/>
            <a:ext cx="972275" cy="461665"/>
          </a:xfrm>
          <a:prstGeom prst="rect">
            <a:avLst/>
          </a:prstGeom>
          <a:solidFill>
            <a:schemeClr val="bg2"/>
          </a:solidFill>
        </p:spPr>
        <p:txBody>
          <a:bodyPr wrap="square" rtlCol="0">
            <a:spAutoFit/>
          </a:bodyPr>
          <a:lstStyle/>
          <a:p>
            <a:pPr algn="ctr">
              <a:defRPr/>
            </a:pPr>
            <a:r>
              <a:rPr lang="en-US" sz="1200" b="1" dirty="0">
                <a:solidFill>
                  <a:srgbClr val="505050">
                    <a:lumMod val="50000"/>
                  </a:srgbClr>
                </a:solidFill>
              </a:rPr>
              <a:t>154.9”</a:t>
            </a:r>
          </a:p>
          <a:p>
            <a:pPr algn="ctr">
              <a:defRPr/>
            </a:pPr>
            <a:r>
              <a:rPr lang="en-US" sz="1200" b="1" dirty="0">
                <a:solidFill>
                  <a:srgbClr val="505050">
                    <a:lumMod val="50000"/>
                  </a:srgbClr>
                </a:solidFill>
              </a:rPr>
              <a:t>3.934 m (x) </a:t>
            </a:r>
          </a:p>
        </p:txBody>
      </p:sp>
      <p:sp>
        <p:nvSpPr>
          <p:cNvPr id="37" name="TextBox 36">
            <a:extLst>
              <a:ext uri="{FF2B5EF4-FFF2-40B4-BE49-F238E27FC236}">
                <a16:creationId xmlns:a16="http://schemas.microsoft.com/office/drawing/2014/main" id="{7FCA8352-0AB5-45EC-AC48-03021BCFE445}"/>
              </a:ext>
            </a:extLst>
          </p:cNvPr>
          <p:cNvSpPr txBox="1"/>
          <p:nvPr/>
        </p:nvSpPr>
        <p:spPr>
          <a:xfrm rot="15828807">
            <a:off x="7440689" y="3147714"/>
            <a:ext cx="792284" cy="461665"/>
          </a:xfrm>
          <a:prstGeom prst="rect">
            <a:avLst/>
          </a:prstGeom>
          <a:solidFill>
            <a:schemeClr val="bg2"/>
          </a:solidFill>
        </p:spPr>
        <p:txBody>
          <a:bodyPr wrap="square" rtlCol="0">
            <a:spAutoFit/>
          </a:bodyPr>
          <a:lstStyle/>
          <a:p>
            <a:pPr algn="ctr">
              <a:defRPr/>
            </a:pPr>
            <a:r>
              <a:rPr lang="en-US" sz="1200" b="1" dirty="0">
                <a:solidFill>
                  <a:srgbClr val="505050">
                    <a:lumMod val="50000"/>
                  </a:srgbClr>
                </a:solidFill>
              </a:rPr>
              <a:t>280.614” 7.1276 m  </a:t>
            </a:r>
          </a:p>
        </p:txBody>
      </p:sp>
      <p:sp>
        <p:nvSpPr>
          <p:cNvPr id="14" name="Rectangle 13">
            <a:extLst>
              <a:ext uri="{FF2B5EF4-FFF2-40B4-BE49-F238E27FC236}">
                <a16:creationId xmlns:a16="http://schemas.microsoft.com/office/drawing/2014/main" id="{3544787A-E7A9-4FF0-BA4E-0296D16240A6}"/>
              </a:ext>
            </a:extLst>
          </p:cNvPr>
          <p:cNvSpPr/>
          <p:nvPr/>
        </p:nvSpPr>
        <p:spPr>
          <a:xfrm rot="21112855">
            <a:off x="7713562" y="4130021"/>
            <a:ext cx="530812" cy="403157"/>
          </a:xfrm>
          <a:prstGeom prst="rect">
            <a:avLst/>
          </a:prstGeom>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srgbClr val="FFFFFF"/>
              </a:solidFill>
              <a:latin typeface="Calibri"/>
            </a:endParaRPr>
          </a:p>
        </p:txBody>
      </p:sp>
      <p:cxnSp>
        <p:nvCxnSpPr>
          <p:cNvPr id="16" name="Straight Connector 15">
            <a:extLst>
              <a:ext uri="{FF2B5EF4-FFF2-40B4-BE49-F238E27FC236}">
                <a16:creationId xmlns:a16="http://schemas.microsoft.com/office/drawing/2014/main" id="{905D137A-2E76-41D4-A03E-3A7070C40A8F}"/>
              </a:ext>
            </a:extLst>
          </p:cNvPr>
          <p:cNvCxnSpPr>
            <a:cxnSpLocks/>
          </p:cNvCxnSpPr>
          <p:nvPr/>
        </p:nvCxnSpPr>
        <p:spPr>
          <a:xfrm>
            <a:off x="7678992" y="2154094"/>
            <a:ext cx="360797" cy="2684606"/>
          </a:xfrm>
          <a:prstGeom prst="line">
            <a:avLst/>
          </a:prstGeom>
          <a:ln w="28575">
            <a:solidFill>
              <a:schemeClr val="tx2">
                <a:lumMod val="60000"/>
                <a:lumOff val="40000"/>
              </a:schemeClr>
            </a:solidFill>
          </a:ln>
        </p:spPr>
        <p:style>
          <a:lnRef idx="1">
            <a:schemeClr val="dk1"/>
          </a:lnRef>
          <a:fillRef idx="0">
            <a:schemeClr val="dk1"/>
          </a:fillRef>
          <a:effectRef idx="0">
            <a:schemeClr val="dk1"/>
          </a:effectRef>
          <a:fontRef idx="minor">
            <a:schemeClr val="tx1"/>
          </a:fontRef>
        </p:style>
      </p:cxnSp>
      <p:sp>
        <p:nvSpPr>
          <p:cNvPr id="25" name="TextBox 24">
            <a:extLst>
              <a:ext uri="{FF2B5EF4-FFF2-40B4-BE49-F238E27FC236}">
                <a16:creationId xmlns:a16="http://schemas.microsoft.com/office/drawing/2014/main" id="{C3B373B5-423A-4020-85A9-DBC7BFD1D723}"/>
              </a:ext>
            </a:extLst>
          </p:cNvPr>
          <p:cNvSpPr txBox="1"/>
          <p:nvPr/>
        </p:nvSpPr>
        <p:spPr>
          <a:xfrm rot="21130282">
            <a:off x="7775371" y="4201491"/>
            <a:ext cx="393996" cy="246221"/>
          </a:xfrm>
          <a:prstGeom prst="rect">
            <a:avLst/>
          </a:prstGeom>
          <a:noFill/>
        </p:spPr>
        <p:txBody>
          <a:bodyPr wrap="square" rtlCol="0">
            <a:spAutoFit/>
          </a:bodyPr>
          <a:lstStyle/>
          <a:p>
            <a:pPr>
              <a:defRPr/>
            </a:pPr>
            <a:r>
              <a:rPr lang="en-US" sz="1000" b="1" dirty="0">
                <a:solidFill>
                  <a:srgbClr val="505050">
                    <a:lumMod val="50000"/>
                  </a:srgbClr>
                </a:solidFill>
              </a:rPr>
              <a:t>EXP</a:t>
            </a:r>
          </a:p>
        </p:txBody>
      </p:sp>
      <p:sp>
        <p:nvSpPr>
          <p:cNvPr id="47" name="TextBox 46">
            <a:extLst>
              <a:ext uri="{FF2B5EF4-FFF2-40B4-BE49-F238E27FC236}">
                <a16:creationId xmlns:a16="http://schemas.microsoft.com/office/drawing/2014/main" id="{6E223BB6-236B-470F-83C9-C5E036F53A3D}"/>
              </a:ext>
            </a:extLst>
          </p:cNvPr>
          <p:cNvSpPr txBox="1"/>
          <p:nvPr/>
        </p:nvSpPr>
        <p:spPr>
          <a:xfrm rot="18865963">
            <a:off x="9049282" y="2961236"/>
            <a:ext cx="741378" cy="461665"/>
          </a:xfrm>
          <a:prstGeom prst="rect">
            <a:avLst/>
          </a:prstGeom>
          <a:solidFill>
            <a:schemeClr val="bg2"/>
          </a:solidFill>
        </p:spPr>
        <p:txBody>
          <a:bodyPr wrap="square" rtlCol="0">
            <a:spAutoFit/>
          </a:bodyPr>
          <a:lstStyle/>
          <a:p>
            <a:pPr algn="ctr">
              <a:defRPr/>
            </a:pPr>
            <a:r>
              <a:rPr lang="en-US" sz="1200" b="1" dirty="0">
                <a:solidFill>
                  <a:srgbClr val="505050">
                    <a:lumMod val="50000"/>
                  </a:srgbClr>
                </a:solidFill>
              </a:rPr>
              <a:t>85.1”</a:t>
            </a:r>
          </a:p>
          <a:p>
            <a:pPr algn="ctr">
              <a:defRPr/>
            </a:pPr>
            <a:r>
              <a:rPr lang="en-US" sz="1200" b="1" dirty="0">
                <a:solidFill>
                  <a:srgbClr val="505050">
                    <a:lumMod val="50000"/>
                  </a:srgbClr>
                </a:solidFill>
              </a:rPr>
              <a:t>2.2 m (x) </a:t>
            </a:r>
          </a:p>
        </p:txBody>
      </p:sp>
      <p:cxnSp>
        <p:nvCxnSpPr>
          <p:cNvPr id="27" name="Straight Arrow Connector 26">
            <a:extLst>
              <a:ext uri="{FF2B5EF4-FFF2-40B4-BE49-F238E27FC236}">
                <a16:creationId xmlns:a16="http://schemas.microsoft.com/office/drawing/2014/main" id="{16915A33-A25B-4AA2-9271-291FC03ABC8B}"/>
              </a:ext>
            </a:extLst>
          </p:cNvPr>
          <p:cNvCxnSpPr>
            <a:cxnSpLocks/>
          </p:cNvCxnSpPr>
          <p:nvPr/>
        </p:nvCxnSpPr>
        <p:spPr>
          <a:xfrm flipV="1">
            <a:off x="9279904" y="3192067"/>
            <a:ext cx="614505" cy="605192"/>
          </a:xfrm>
          <a:prstGeom prst="straightConnector1">
            <a:avLst/>
          </a:prstGeom>
          <a:ln w="22225">
            <a:solidFill>
              <a:schemeClr val="accent6">
                <a:lumMod val="50000"/>
              </a:schemeClr>
            </a:solidFill>
            <a:headEnd type="triangle"/>
            <a:tailEnd type="triangle"/>
          </a:ln>
        </p:spPr>
        <p:style>
          <a:lnRef idx="1">
            <a:schemeClr val="dk1"/>
          </a:lnRef>
          <a:fillRef idx="0">
            <a:schemeClr val="dk1"/>
          </a:fillRef>
          <a:effectRef idx="0">
            <a:schemeClr val="dk1"/>
          </a:effectRef>
          <a:fontRef idx="minor">
            <a:schemeClr val="tx1"/>
          </a:fontRef>
        </p:style>
      </p:cxnSp>
      <p:cxnSp>
        <p:nvCxnSpPr>
          <p:cNvPr id="33" name="Straight Arrow Connector 32">
            <a:extLst>
              <a:ext uri="{FF2B5EF4-FFF2-40B4-BE49-F238E27FC236}">
                <a16:creationId xmlns:a16="http://schemas.microsoft.com/office/drawing/2014/main" id="{90926075-0AF5-4C6A-8E87-35A4434D31D0}"/>
              </a:ext>
            </a:extLst>
          </p:cNvPr>
          <p:cNvCxnSpPr/>
          <p:nvPr/>
        </p:nvCxnSpPr>
        <p:spPr>
          <a:xfrm flipH="1">
            <a:off x="6452717" y="2819341"/>
            <a:ext cx="254064" cy="254442"/>
          </a:xfrm>
          <a:prstGeom prst="straightConnector1">
            <a:avLst/>
          </a:prstGeom>
          <a:ln w="22225">
            <a:tailEnd type="triangle"/>
          </a:ln>
        </p:spPr>
        <p:style>
          <a:lnRef idx="1">
            <a:schemeClr val="accent6"/>
          </a:lnRef>
          <a:fillRef idx="0">
            <a:schemeClr val="accent6"/>
          </a:fillRef>
          <a:effectRef idx="0">
            <a:schemeClr val="accent6"/>
          </a:effectRef>
          <a:fontRef idx="minor">
            <a:schemeClr val="tx1"/>
          </a:fontRef>
        </p:style>
      </p:cxnSp>
      <p:cxnSp>
        <p:nvCxnSpPr>
          <p:cNvPr id="57" name="Straight Arrow Connector 56">
            <a:extLst>
              <a:ext uri="{FF2B5EF4-FFF2-40B4-BE49-F238E27FC236}">
                <a16:creationId xmlns:a16="http://schemas.microsoft.com/office/drawing/2014/main" id="{A2F03225-AE26-42B6-905E-A02661906AC8}"/>
              </a:ext>
            </a:extLst>
          </p:cNvPr>
          <p:cNvCxnSpPr>
            <a:cxnSpLocks/>
          </p:cNvCxnSpPr>
          <p:nvPr/>
        </p:nvCxnSpPr>
        <p:spPr>
          <a:xfrm flipH="1" flipV="1">
            <a:off x="6470733" y="2562145"/>
            <a:ext cx="283818" cy="277114"/>
          </a:xfrm>
          <a:prstGeom prst="straightConnector1">
            <a:avLst/>
          </a:prstGeom>
          <a:ln w="22225">
            <a:tailEnd type="triangle"/>
          </a:ln>
        </p:spPr>
        <p:style>
          <a:lnRef idx="1">
            <a:schemeClr val="accent6"/>
          </a:lnRef>
          <a:fillRef idx="0">
            <a:schemeClr val="accent6"/>
          </a:fillRef>
          <a:effectRef idx="0">
            <a:schemeClr val="accent6"/>
          </a:effectRef>
          <a:fontRef idx="minor">
            <a:schemeClr val="tx1"/>
          </a:fontRef>
        </p:style>
      </p:cxnSp>
      <p:sp>
        <p:nvSpPr>
          <p:cNvPr id="35" name="TextBox 34">
            <a:extLst>
              <a:ext uri="{FF2B5EF4-FFF2-40B4-BE49-F238E27FC236}">
                <a16:creationId xmlns:a16="http://schemas.microsoft.com/office/drawing/2014/main" id="{9AFBB2F7-1761-4179-AF98-B22B1A411936}"/>
              </a:ext>
            </a:extLst>
          </p:cNvPr>
          <p:cNvSpPr txBox="1"/>
          <p:nvPr/>
        </p:nvSpPr>
        <p:spPr>
          <a:xfrm rot="18807670">
            <a:off x="6546165" y="2395145"/>
            <a:ext cx="371430" cy="307777"/>
          </a:xfrm>
          <a:prstGeom prst="rect">
            <a:avLst/>
          </a:prstGeom>
          <a:noFill/>
        </p:spPr>
        <p:txBody>
          <a:bodyPr wrap="square" rtlCol="0">
            <a:spAutoFit/>
          </a:bodyPr>
          <a:lstStyle/>
          <a:p>
            <a:pPr>
              <a:defRPr/>
            </a:pPr>
            <a:r>
              <a:rPr lang="en-US" sz="1400" b="1" dirty="0">
                <a:solidFill>
                  <a:srgbClr val="505050">
                    <a:lumMod val="50000"/>
                  </a:srgbClr>
                </a:solidFill>
              </a:rPr>
              <a:t>z</a:t>
            </a:r>
          </a:p>
        </p:txBody>
      </p:sp>
      <p:sp>
        <p:nvSpPr>
          <p:cNvPr id="65" name="TextBox 64">
            <a:extLst>
              <a:ext uri="{FF2B5EF4-FFF2-40B4-BE49-F238E27FC236}">
                <a16:creationId xmlns:a16="http://schemas.microsoft.com/office/drawing/2014/main" id="{8E5E4BDE-2940-48DC-BDE8-97AB8E9BAEF6}"/>
              </a:ext>
            </a:extLst>
          </p:cNvPr>
          <p:cNvSpPr txBox="1"/>
          <p:nvPr/>
        </p:nvSpPr>
        <p:spPr>
          <a:xfrm rot="19106877">
            <a:off x="6510550" y="2867557"/>
            <a:ext cx="371430" cy="307777"/>
          </a:xfrm>
          <a:prstGeom prst="rect">
            <a:avLst/>
          </a:prstGeom>
          <a:noFill/>
        </p:spPr>
        <p:txBody>
          <a:bodyPr wrap="square" rtlCol="0">
            <a:spAutoFit/>
          </a:bodyPr>
          <a:lstStyle/>
          <a:p>
            <a:pPr>
              <a:defRPr/>
            </a:pPr>
            <a:r>
              <a:rPr lang="en-US" sz="1400" b="1" dirty="0">
                <a:solidFill>
                  <a:srgbClr val="505050">
                    <a:lumMod val="50000"/>
                  </a:srgbClr>
                </a:solidFill>
              </a:rPr>
              <a:t>x</a:t>
            </a:r>
          </a:p>
        </p:txBody>
      </p:sp>
      <p:sp>
        <p:nvSpPr>
          <p:cNvPr id="2" name="TextBox 1">
            <a:extLst>
              <a:ext uri="{FF2B5EF4-FFF2-40B4-BE49-F238E27FC236}">
                <a16:creationId xmlns:a16="http://schemas.microsoft.com/office/drawing/2014/main" id="{04E3D8FE-5CDE-4A1C-A8FB-BA46876B3EEE}"/>
              </a:ext>
            </a:extLst>
          </p:cNvPr>
          <p:cNvSpPr txBox="1"/>
          <p:nvPr/>
        </p:nvSpPr>
        <p:spPr>
          <a:xfrm>
            <a:off x="9710050" y="1763261"/>
            <a:ext cx="2127380" cy="369332"/>
          </a:xfrm>
          <a:prstGeom prst="rect">
            <a:avLst/>
          </a:prstGeom>
          <a:solidFill>
            <a:schemeClr val="bg1"/>
          </a:solidFill>
          <a:ln w="22225">
            <a:solidFill>
              <a:srgbClr val="FF0000"/>
            </a:solidFill>
          </a:ln>
        </p:spPr>
        <p:txBody>
          <a:bodyPr wrap="square" rtlCol="0">
            <a:spAutoFit/>
          </a:bodyPr>
          <a:lstStyle/>
          <a:p>
            <a:pPr>
              <a:defRPr/>
            </a:pPr>
            <a:r>
              <a:rPr lang="en-US" sz="1800" b="1" dirty="0">
                <a:solidFill>
                  <a:srgbClr val="FF0000"/>
                </a:solidFill>
              </a:rPr>
              <a:t>TUNGSTEN TARGET</a:t>
            </a:r>
          </a:p>
        </p:txBody>
      </p:sp>
      <p:sp>
        <p:nvSpPr>
          <p:cNvPr id="29" name="TextBox 28">
            <a:extLst>
              <a:ext uri="{FF2B5EF4-FFF2-40B4-BE49-F238E27FC236}">
                <a16:creationId xmlns:a16="http://schemas.microsoft.com/office/drawing/2014/main" id="{17FBB139-395E-4261-9810-C02E164D73E1}"/>
              </a:ext>
            </a:extLst>
          </p:cNvPr>
          <p:cNvSpPr txBox="1"/>
          <p:nvPr/>
        </p:nvSpPr>
        <p:spPr>
          <a:xfrm>
            <a:off x="9759085" y="2192382"/>
            <a:ext cx="2329108" cy="584775"/>
          </a:xfrm>
          <a:prstGeom prst="rect">
            <a:avLst/>
          </a:prstGeom>
          <a:solidFill>
            <a:schemeClr val="bg1"/>
          </a:solidFill>
        </p:spPr>
        <p:txBody>
          <a:bodyPr wrap="square" rtlCol="0">
            <a:spAutoFit/>
          </a:bodyPr>
          <a:lstStyle/>
          <a:p>
            <a:r>
              <a:rPr lang="en-US" sz="1600" b="1" dirty="0">
                <a:solidFill>
                  <a:schemeClr val="accent6">
                    <a:lumMod val="50000"/>
                  </a:schemeClr>
                </a:solidFill>
              </a:rPr>
              <a:t>Target is 3’ upstream of MW8 connecting flange </a:t>
            </a:r>
          </a:p>
        </p:txBody>
      </p:sp>
      <p:sp>
        <p:nvSpPr>
          <p:cNvPr id="32" name="Content Placeholder 7">
            <a:extLst>
              <a:ext uri="{FF2B5EF4-FFF2-40B4-BE49-F238E27FC236}">
                <a16:creationId xmlns:a16="http://schemas.microsoft.com/office/drawing/2014/main" id="{C13F6800-56F5-40D1-B495-5E1E8C8D9705}"/>
              </a:ext>
            </a:extLst>
          </p:cNvPr>
          <p:cNvSpPr>
            <a:spLocks noGrp="1"/>
          </p:cNvSpPr>
          <p:nvPr>
            <p:ph idx="1"/>
          </p:nvPr>
        </p:nvSpPr>
        <p:spPr>
          <a:xfrm>
            <a:off x="380267" y="1104653"/>
            <a:ext cx="5356524" cy="5059363"/>
          </a:xfrm>
        </p:spPr>
        <p:txBody>
          <a:bodyPr/>
          <a:lstStyle/>
          <a:p>
            <a:r>
              <a:rPr lang="en-US" sz="2200" dirty="0"/>
              <a:t>Straight shot to corner is 146.5</a:t>
            </a:r>
            <a:r>
              <a:rPr lang="en-US" sz="2200" dirty="0">
                <a:sym typeface="Symbol" panose="05050102010706020507" pitchFamily="18" charset="2"/>
              </a:rPr>
              <a:t></a:t>
            </a:r>
            <a:endParaRPr lang="en-US" sz="2200" dirty="0"/>
          </a:p>
          <a:p>
            <a:r>
              <a:rPr lang="en-US" sz="2200" dirty="0"/>
              <a:t>Experiment ~2m insertion length</a:t>
            </a:r>
          </a:p>
          <a:p>
            <a:r>
              <a:rPr lang="en-US" dirty="0"/>
              <a:t>Remaining length for beamline </a:t>
            </a:r>
          </a:p>
          <a:p>
            <a:pPr lvl="1"/>
            <a:r>
              <a:rPr lang="en-US" sz="2000" dirty="0">
                <a:sym typeface="Symbol" panose="05050102010706020507" pitchFamily="18" charset="2"/>
              </a:rPr>
              <a:t>~5m</a:t>
            </a:r>
          </a:p>
          <a:p>
            <a:pPr lvl="1"/>
            <a:r>
              <a:rPr lang="en-US" sz="2000" dirty="0">
                <a:sym typeface="Symbol" panose="05050102010706020507" pitchFamily="18" charset="2"/>
              </a:rPr>
              <a:t>Insufficient for a full FODO cell</a:t>
            </a:r>
          </a:p>
          <a:p>
            <a:pPr lvl="1"/>
            <a:r>
              <a:rPr lang="en-US" sz="2000" dirty="0">
                <a:sym typeface="Symbol" panose="05050102010706020507" pitchFamily="18" charset="2"/>
              </a:rPr>
              <a:t>Even with more quads and ramped currents</a:t>
            </a:r>
          </a:p>
          <a:p>
            <a:r>
              <a:rPr lang="en-US" sz="2200" dirty="0"/>
              <a:t>No dispersion - bonus</a:t>
            </a:r>
          </a:p>
          <a:p>
            <a:r>
              <a:rPr lang="en-US" sz="2200" dirty="0"/>
              <a:t>Large transverse acceptance</a:t>
            </a:r>
          </a:p>
          <a:p>
            <a:pPr lvl="1"/>
            <a:r>
              <a:rPr lang="en-US" sz="2000" dirty="0"/>
              <a:t>On and off momentum</a:t>
            </a:r>
          </a:p>
        </p:txBody>
      </p:sp>
      <p:pic>
        <p:nvPicPr>
          <p:cNvPr id="34" name="Picture 33">
            <a:extLst>
              <a:ext uri="{FF2B5EF4-FFF2-40B4-BE49-F238E27FC236}">
                <a16:creationId xmlns:a16="http://schemas.microsoft.com/office/drawing/2014/main" id="{DA1A1863-CB88-4A19-9613-AC563F78F245}"/>
              </a:ext>
            </a:extLst>
          </p:cNvPr>
          <p:cNvPicPr>
            <a:picLocks noChangeAspect="1"/>
          </p:cNvPicPr>
          <p:nvPr/>
        </p:nvPicPr>
        <p:blipFill>
          <a:blip r:embed="rId3"/>
          <a:srcRect/>
          <a:stretch/>
        </p:blipFill>
        <p:spPr>
          <a:xfrm>
            <a:off x="4402442" y="3859280"/>
            <a:ext cx="2101581" cy="2323666"/>
          </a:xfrm>
          <a:prstGeom prst="rect">
            <a:avLst/>
          </a:prstGeom>
          <a:ln>
            <a:solidFill>
              <a:srgbClr val="404040"/>
            </a:solidFill>
          </a:ln>
        </p:spPr>
      </p:pic>
      <p:sp>
        <p:nvSpPr>
          <p:cNvPr id="38" name="TextBox 37">
            <a:extLst>
              <a:ext uri="{FF2B5EF4-FFF2-40B4-BE49-F238E27FC236}">
                <a16:creationId xmlns:a16="http://schemas.microsoft.com/office/drawing/2014/main" id="{0A91A591-B5F9-43AF-923C-A27E264C362C}"/>
              </a:ext>
            </a:extLst>
          </p:cNvPr>
          <p:cNvSpPr txBox="1"/>
          <p:nvPr/>
        </p:nvSpPr>
        <p:spPr>
          <a:xfrm>
            <a:off x="6548474" y="5864197"/>
            <a:ext cx="2232310" cy="338554"/>
          </a:xfrm>
          <a:prstGeom prst="rect">
            <a:avLst/>
          </a:prstGeom>
          <a:noFill/>
        </p:spPr>
        <p:txBody>
          <a:bodyPr wrap="square" rtlCol="0">
            <a:spAutoFit/>
          </a:bodyPr>
          <a:lstStyle/>
          <a:p>
            <a:pPr>
              <a:defRPr/>
            </a:pPr>
            <a:r>
              <a:rPr lang="en-US" sz="1600" b="1" dirty="0">
                <a:solidFill>
                  <a:srgbClr val="505050">
                    <a:lumMod val="50000"/>
                  </a:srgbClr>
                </a:solidFill>
              </a:rPr>
              <a:t>EXP – side view</a:t>
            </a:r>
          </a:p>
        </p:txBody>
      </p:sp>
    </p:spTree>
    <p:extLst>
      <p:ext uri="{BB962C8B-B14F-4D97-AF65-F5344CB8AC3E}">
        <p14:creationId xmlns:p14="http://schemas.microsoft.com/office/powerpoint/2010/main" val="6170770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41278EB-2D8F-4516-80E2-961A9F292B25}"/>
              </a:ext>
            </a:extLst>
          </p:cNvPr>
          <p:cNvSpPr>
            <a:spLocks noGrp="1"/>
          </p:cNvSpPr>
          <p:nvPr>
            <p:ph type="title"/>
          </p:nvPr>
        </p:nvSpPr>
        <p:spPr/>
        <p:txBody>
          <a:bodyPr/>
          <a:lstStyle/>
          <a:p>
            <a:r>
              <a:rPr lang="en-US" sz="2400" dirty="0"/>
              <a:t>Views of MTA Experimental Hall</a:t>
            </a:r>
          </a:p>
        </p:txBody>
      </p:sp>
      <p:sp>
        <p:nvSpPr>
          <p:cNvPr id="4" name="Date Placeholder 3">
            <a:extLst>
              <a:ext uri="{FF2B5EF4-FFF2-40B4-BE49-F238E27FC236}">
                <a16:creationId xmlns:a16="http://schemas.microsoft.com/office/drawing/2014/main" id="{5A9BD797-DB45-466E-89E9-D195C4FC8D98}"/>
              </a:ext>
            </a:extLst>
          </p:cNvPr>
          <p:cNvSpPr>
            <a:spLocks noGrp="1"/>
          </p:cNvSpPr>
          <p:nvPr>
            <p:ph type="dt" sz="half" idx="10"/>
          </p:nvPr>
        </p:nvSpPr>
        <p:spPr/>
        <p:txBody>
          <a:bodyPr/>
          <a:lstStyle/>
          <a:p>
            <a:pPr>
              <a:defRPr/>
            </a:pPr>
            <a:fld id="{7F2404D3-A12E-A54F-A5EC-8F5AB48AB054}" type="datetime1">
              <a:rPr lang="en-US" smtClean="0"/>
              <a:t>8/22/2021</a:t>
            </a:fld>
            <a:endParaRPr lang="en-US" dirty="0"/>
          </a:p>
        </p:txBody>
      </p:sp>
      <p:sp>
        <p:nvSpPr>
          <p:cNvPr id="5" name="Footer Placeholder 4">
            <a:extLst>
              <a:ext uri="{FF2B5EF4-FFF2-40B4-BE49-F238E27FC236}">
                <a16:creationId xmlns:a16="http://schemas.microsoft.com/office/drawing/2014/main" id="{6A8E912F-AE17-43DE-9E58-F5EE96938115}"/>
              </a:ext>
            </a:extLst>
          </p:cNvPr>
          <p:cNvSpPr>
            <a:spLocks noGrp="1"/>
          </p:cNvSpPr>
          <p:nvPr>
            <p:ph type="ftr" sz="quarter" idx="11"/>
          </p:nvPr>
        </p:nvSpPr>
        <p:spPr/>
        <p:txBody>
          <a:bodyPr/>
          <a:lstStyle/>
          <a:p>
            <a:pPr>
              <a:defRPr/>
            </a:pPr>
            <a:r>
              <a:rPr lang="en-US" dirty="0"/>
              <a:t>Fermilab | High-intensity low energy muon beamline at MTA</a:t>
            </a:r>
            <a:endParaRPr lang="en-US" b="1" dirty="0"/>
          </a:p>
        </p:txBody>
      </p:sp>
      <p:sp>
        <p:nvSpPr>
          <p:cNvPr id="6" name="Slide Number Placeholder 5">
            <a:extLst>
              <a:ext uri="{FF2B5EF4-FFF2-40B4-BE49-F238E27FC236}">
                <a16:creationId xmlns:a16="http://schemas.microsoft.com/office/drawing/2014/main" id="{EF6FB15A-6E9A-4587-ADAB-ADE66357D103}"/>
              </a:ext>
            </a:extLst>
          </p:cNvPr>
          <p:cNvSpPr>
            <a:spLocks noGrp="1"/>
          </p:cNvSpPr>
          <p:nvPr>
            <p:ph type="sldNum" sz="quarter" idx="12"/>
          </p:nvPr>
        </p:nvSpPr>
        <p:spPr/>
        <p:txBody>
          <a:bodyPr/>
          <a:lstStyle/>
          <a:p>
            <a:pPr>
              <a:defRPr/>
            </a:pPr>
            <a:fld id="{148C009B-CB69-E04A-B9B3-34B26D69E9CF}" type="slidenum">
              <a:rPr lang="en-US" smtClean="0"/>
              <a:pPr>
                <a:defRPr/>
              </a:pPr>
              <a:t>9</a:t>
            </a:fld>
            <a:endParaRPr lang="en-US" dirty="0"/>
          </a:p>
        </p:txBody>
      </p:sp>
      <p:pic>
        <p:nvPicPr>
          <p:cNvPr id="7" name="Picture 6">
            <a:extLst>
              <a:ext uri="{FF2B5EF4-FFF2-40B4-BE49-F238E27FC236}">
                <a16:creationId xmlns:a16="http://schemas.microsoft.com/office/drawing/2014/main" id="{837F7E01-4E4F-4077-9F7F-93636AC6B05B}"/>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477918" y="679630"/>
            <a:ext cx="4112555" cy="5587030"/>
          </a:xfrm>
          <a:prstGeom prst="rect">
            <a:avLst/>
          </a:prstGeom>
          <a:noFill/>
          <a:ln>
            <a:noFill/>
          </a:ln>
        </p:spPr>
      </p:pic>
      <p:sp>
        <p:nvSpPr>
          <p:cNvPr id="8" name="Title 2">
            <a:extLst>
              <a:ext uri="{FF2B5EF4-FFF2-40B4-BE49-F238E27FC236}">
                <a16:creationId xmlns:a16="http://schemas.microsoft.com/office/drawing/2014/main" id="{B3BD2A4B-7EBC-433B-8595-EBB5AF71D433}"/>
              </a:ext>
            </a:extLst>
          </p:cNvPr>
          <p:cNvSpPr txBox="1">
            <a:spLocks/>
          </p:cNvSpPr>
          <p:nvPr/>
        </p:nvSpPr>
        <p:spPr>
          <a:xfrm>
            <a:off x="1164975" y="5190838"/>
            <a:ext cx="2856410" cy="623898"/>
          </a:xfrm>
          <a:prstGeom prst="rect">
            <a:avLst/>
          </a:prstGeom>
        </p:spPr>
        <p:txBody>
          <a:bodyPr lIns="0" tIns="0" rIns="0" bIns="0" anchor="b" anchorCtr="0"/>
          <a:lstStyle>
            <a:lvl1pPr algn="l" defTabSz="457200" rtl="0" eaLnBrk="1" fontAlgn="base" hangingPunct="1">
              <a:spcBef>
                <a:spcPct val="0"/>
              </a:spcBef>
              <a:spcAft>
                <a:spcPct val="0"/>
              </a:spcAft>
              <a:defRPr sz="2800" b="1" kern="1200">
                <a:solidFill>
                  <a:srgbClr val="004C97"/>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a:lstStyle>
          <a:p>
            <a:r>
              <a:rPr lang="en-US" sz="1800" dirty="0">
                <a:solidFill>
                  <a:srgbClr val="C00000"/>
                </a:solidFill>
              </a:rPr>
              <a:t>Location of experiment:</a:t>
            </a:r>
          </a:p>
          <a:p>
            <a:r>
              <a:rPr lang="en-US" sz="1800" dirty="0">
                <a:solidFill>
                  <a:srgbClr val="C00000"/>
                </a:solidFill>
              </a:rPr>
              <a:t>east Side of MTA hall</a:t>
            </a:r>
          </a:p>
        </p:txBody>
      </p:sp>
      <p:pic>
        <p:nvPicPr>
          <p:cNvPr id="11" name="Picture 10" descr="A picture containing dirty, old, trash&#10;&#10;Description automatically generated">
            <a:extLst>
              <a:ext uri="{FF2B5EF4-FFF2-40B4-BE49-F238E27FC236}">
                <a16:creationId xmlns:a16="http://schemas.microsoft.com/office/drawing/2014/main" id="{969ABEE1-0C24-4D69-B62F-E906610E3652}"/>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00514" y="253315"/>
            <a:ext cx="5876645" cy="2953558"/>
          </a:xfrm>
          <a:prstGeom prst="rect">
            <a:avLst/>
          </a:prstGeom>
          <a:noFill/>
          <a:ln>
            <a:noFill/>
          </a:ln>
        </p:spPr>
      </p:pic>
      <p:sp>
        <p:nvSpPr>
          <p:cNvPr id="12" name="Title 2">
            <a:extLst>
              <a:ext uri="{FF2B5EF4-FFF2-40B4-BE49-F238E27FC236}">
                <a16:creationId xmlns:a16="http://schemas.microsoft.com/office/drawing/2014/main" id="{5905ECDB-115E-4CD1-8364-024545DD216C}"/>
              </a:ext>
            </a:extLst>
          </p:cNvPr>
          <p:cNvSpPr txBox="1">
            <a:spLocks/>
          </p:cNvSpPr>
          <p:nvPr/>
        </p:nvSpPr>
        <p:spPr>
          <a:xfrm>
            <a:off x="9179812" y="2301991"/>
            <a:ext cx="2116261" cy="857052"/>
          </a:xfrm>
          <a:prstGeom prst="rect">
            <a:avLst/>
          </a:prstGeom>
        </p:spPr>
        <p:txBody>
          <a:bodyPr lIns="0" tIns="0" rIns="0" bIns="0" anchor="b" anchorCtr="0"/>
          <a:lstStyle>
            <a:lvl1pPr algn="l" defTabSz="457200" rtl="0" eaLnBrk="1" fontAlgn="base" hangingPunct="1">
              <a:spcBef>
                <a:spcPct val="0"/>
              </a:spcBef>
              <a:spcAft>
                <a:spcPct val="0"/>
              </a:spcAft>
              <a:defRPr sz="2800" b="1" kern="1200">
                <a:solidFill>
                  <a:srgbClr val="004C97"/>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a:lstStyle>
          <a:p>
            <a:r>
              <a:rPr lang="en-US" sz="1800" dirty="0">
                <a:solidFill>
                  <a:srgbClr val="C00000"/>
                </a:solidFill>
              </a:rPr>
              <a:t>Downstream hall:</a:t>
            </a:r>
          </a:p>
          <a:p>
            <a:r>
              <a:rPr lang="en-US" sz="1800" dirty="0">
                <a:solidFill>
                  <a:srgbClr val="C00000"/>
                </a:solidFill>
              </a:rPr>
              <a:t>primary beamline &amp; ITA cave</a:t>
            </a:r>
          </a:p>
        </p:txBody>
      </p:sp>
      <p:pic>
        <p:nvPicPr>
          <p:cNvPr id="13" name="Picture 12">
            <a:extLst>
              <a:ext uri="{FF2B5EF4-FFF2-40B4-BE49-F238E27FC236}">
                <a16:creationId xmlns:a16="http://schemas.microsoft.com/office/drawing/2014/main" id="{7834A7E8-EEFA-403A-9AA1-229FE2A3954A}"/>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77529" y="3223683"/>
            <a:ext cx="4308657" cy="3106433"/>
          </a:xfrm>
          <a:prstGeom prst="rect">
            <a:avLst/>
          </a:prstGeom>
          <a:noFill/>
          <a:ln>
            <a:noFill/>
          </a:ln>
        </p:spPr>
      </p:pic>
      <p:sp>
        <p:nvSpPr>
          <p:cNvPr id="15" name="Title 2">
            <a:extLst>
              <a:ext uri="{FF2B5EF4-FFF2-40B4-BE49-F238E27FC236}">
                <a16:creationId xmlns:a16="http://schemas.microsoft.com/office/drawing/2014/main" id="{5A139330-7255-4472-AB44-9FD3899A35A8}"/>
              </a:ext>
            </a:extLst>
          </p:cNvPr>
          <p:cNvSpPr txBox="1">
            <a:spLocks/>
          </p:cNvSpPr>
          <p:nvPr/>
        </p:nvSpPr>
        <p:spPr>
          <a:xfrm>
            <a:off x="9575867" y="3851564"/>
            <a:ext cx="2580370" cy="1531603"/>
          </a:xfrm>
          <a:prstGeom prst="rect">
            <a:avLst/>
          </a:prstGeom>
        </p:spPr>
        <p:txBody>
          <a:bodyPr lIns="0" tIns="0" rIns="0" bIns="0" anchor="b" anchorCtr="0"/>
          <a:lstStyle>
            <a:lvl1pPr algn="l" defTabSz="457200" rtl="0" eaLnBrk="1" fontAlgn="base" hangingPunct="1">
              <a:spcBef>
                <a:spcPct val="0"/>
              </a:spcBef>
              <a:spcAft>
                <a:spcPct val="0"/>
              </a:spcAft>
              <a:defRPr sz="2800" b="1" kern="1200">
                <a:solidFill>
                  <a:srgbClr val="004C97"/>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a:lstStyle>
          <a:p>
            <a:r>
              <a:rPr lang="en-US" sz="1800" dirty="0">
                <a:solidFill>
                  <a:srgbClr val="C00000"/>
                </a:solidFill>
              </a:rPr>
              <a:t>Upstream Stub:</a:t>
            </a:r>
          </a:p>
          <a:p>
            <a:r>
              <a:rPr lang="en-US" sz="1800" dirty="0">
                <a:solidFill>
                  <a:srgbClr val="C00000"/>
                </a:solidFill>
              </a:rPr>
              <a:t>primary beamline out of shield wall separating MTA from </a:t>
            </a:r>
            <a:r>
              <a:rPr lang="en-US" sz="1800" dirty="0" err="1">
                <a:solidFill>
                  <a:srgbClr val="C00000"/>
                </a:solidFill>
              </a:rPr>
              <a:t>Linac</a:t>
            </a:r>
            <a:r>
              <a:rPr lang="en-US" sz="1800" dirty="0">
                <a:solidFill>
                  <a:srgbClr val="C00000"/>
                </a:solidFill>
              </a:rPr>
              <a:t> enclosure</a:t>
            </a:r>
          </a:p>
        </p:txBody>
      </p:sp>
    </p:spTree>
    <p:extLst>
      <p:ext uri="{BB962C8B-B14F-4D97-AF65-F5344CB8AC3E}">
        <p14:creationId xmlns:p14="http://schemas.microsoft.com/office/powerpoint/2010/main" val="3005767194"/>
      </p:ext>
    </p:extLst>
  </p:cSld>
  <p:clrMapOvr>
    <a:masterClrMapping/>
  </p:clrMapOvr>
</p:sld>
</file>

<file path=ppt/theme/theme1.xml><?xml version="1.0" encoding="utf-8"?>
<a:theme xmlns:a="http://schemas.openxmlformats.org/drawingml/2006/main" name="Fermilab_PPT_090815">
  <a:themeElements>
    <a:clrScheme name="Fermilab 1">
      <a:dk1>
        <a:srgbClr val="003087"/>
      </a:dk1>
      <a:lt1>
        <a:srgbClr val="FFFFFF"/>
      </a:lt1>
      <a:dk2>
        <a:srgbClr val="003087"/>
      </a:dk2>
      <a:lt2>
        <a:srgbClr val="FFFFFF"/>
      </a:lt2>
      <a:accent1>
        <a:srgbClr val="99D6EA"/>
      </a:accent1>
      <a:accent2>
        <a:srgbClr val="DB720C"/>
      </a:accent2>
      <a:accent3>
        <a:srgbClr val="519A24"/>
      </a:accent3>
      <a:accent4>
        <a:srgbClr val="AF272F"/>
      </a:accent4>
      <a:accent5>
        <a:srgbClr val="00B5E2"/>
      </a:accent5>
      <a:accent6>
        <a:srgbClr val="50505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Fermilab_PPT_090815">
  <a:themeElements>
    <a:clrScheme name="Fermilab 1">
      <a:dk1>
        <a:srgbClr val="003087"/>
      </a:dk1>
      <a:lt1>
        <a:srgbClr val="FFFFFF"/>
      </a:lt1>
      <a:dk2>
        <a:srgbClr val="003087"/>
      </a:dk2>
      <a:lt2>
        <a:srgbClr val="FFFFFF"/>
      </a:lt2>
      <a:accent1>
        <a:srgbClr val="99D6EA"/>
      </a:accent1>
      <a:accent2>
        <a:srgbClr val="DB720C"/>
      </a:accent2>
      <a:accent3>
        <a:srgbClr val="519A24"/>
      </a:accent3>
      <a:accent4>
        <a:srgbClr val="AF272F"/>
      </a:accent4>
      <a:accent5>
        <a:srgbClr val="00B5E2"/>
      </a:accent5>
      <a:accent6>
        <a:srgbClr val="50505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37C97582A83304EB80042CC3C578730" ma:contentTypeVersion="22" ma:contentTypeDescription="Create a new document." ma:contentTypeScope="" ma:versionID="9bed1be8e4de9f18c5f1f7c4a037ca6c">
  <xsd:schema xmlns:xsd="http://www.w3.org/2001/XMLSchema" xmlns:xs="http://www.w3.org/2001/XMLSchema" xmlns:p="http://schemas.microsoft.com/office/2006/metadata/properties" xmlns:ns1="http://schemas.microsoft.com/sharepoint/v3" xmlns:ns2="9784aa1b-c4a5-4a02-9ce4-f2970fc2bdcc" targetNamespace="http://schemas.microsoft.com/office/2006/metadata/properties" ma:root="true" ma:fieldsID="916a9c583169a1f179cfd703ea8fa74f" ns1:_="" ns2:_="">
    <xsd:import namespace="http://schemas.microsoft.com/sharepoint/v3"/>
    <xsd:import namespace="9784aa1b-c4a5-4a02-9ce4-f2970fc2bdcc"/>
    <xsd:element name="properties">
      <xsd:complexType>
        <xsd:sequence>
          <xsd:element name="documentManagement">
            <xsd:complexType>
              <xsd:all>
                <xsd:element ref="ns2:_dlc_DocId" minOccurs="0"/>
                <xsd:element ref="ns2:_dlc_DocIdUrl" minOccurs="0"/>
                <xsd:element ref="ns2:_dlc_DocIdPersistId" minOccurs="0"/>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11" nillable="true" ma:displayName="Scheduling Start Date" ma:description="Scheduling Start Date is a site column created by the Publishing feature. It is used to specify the date and time on which this page will first appear to site visitors." ma:internalName="PublishingStartDate">
      <xsd:simpleType>
        <xsd:restriction base="dms:Unknown"/>
      </xsd:simpleType>
    </xsd:element>
    <xsd:element name="PublishingExpirationDate" ma:index="12" nillable="true" ma:displayName="Scheduling End Date" ma:description="Scheduling End Date is a site column created by the Publishing feature. It is used to specify the date and time on which this page will no longer appear to site visitors."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9784aa1b-c4a5-4a02-9ce4-f2970fc2bdcc"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906867EF-D0E7-4826-9658-08837453282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9784aa1b-c4a5-4a02-9ce4-f2970fc2bdc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9421D11-1A01-4616-A910-DD63A8F2374D}">
  <ds:schemaRefs>
    <ds:schemaRef ds:uri="http://schemas.microsoft.com/sharepoint/events"/>
  </ds:schemaRefs>
</ds:datastoreItem>
</file>

<file path=customXml/itemProps3.xml><?xml version="1.0" encoding="utf-8"?>
<ds:datastoreItem xmlns:ds="http://schemas.openxmlformats.org/officeDocument/2006/customXml" ds:itemID="{F7D231F0-1D38-4338-BC61-47F0982EC2C0}">
  <ds:schemaRefs>
    <ds:schemaRef ds:uri="http://schemas.microsoft.com/sharepoint/v3/contenttype/forms"/>
  </ds:schemaRefs>
</ds:datastoreItem>
</file>

<file path=customXml/itemProps4.xml><?xml version="1.0" encoding="utf-8"?>
<ds:datastoreItem xmlns:ds="http://schemas.openxmlformats.org/officeDocument/2006/customXml" ds:itemID="{CAF339B4-8FDA-455E-B568-9061F57A0E48}">
  <ds:schemaRefs>
    <ds:schemaRef ds:uri="http://schemas.microsoft.com/office/2006/metadata/properties"/>
    <ds:schemaRef ds:uri="http://schemas.microsoft.com/office/infopath/2007/PartnerControls"/>
    <ds:schemaRef ds:uri="http://schemas.microsoft.com/sharepoint/v3"/>
  </ds:schemaRefs>
</ds:datastoreItem>
</file>

<file path=docProps/app.xml><?xml version="1.0" encoding="utf-8"?>
<Properties xmlns="http://schemas.openxmlformats.org/officeDocument/2006/extended-properties" xmlns:vt="http://schemas.openxmlformats.org/officeDocument/2006/docPropsVTypes">
  <Template>FNAL_PowerPoint_4x3_100716</Template>
  <TotalTime>80341</TotalTime>
  <Words>3566</Words>
  <Application>Microsoft Office PowerPoint</Application>
  <PresentationFormat>Widescreen</PresentationFormat>
  <Paragraphs>618</Paragraphs>
  <Slides>25</Slides>
  <Notes>0</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25</vt:i4>
      </vt:variant>
    </vt:vector>
  </HeadingPairs>
  <TitlesOfParts>
    <vt:vector size="34" baseType="lpstr">
      <vt:lpstr>Arial</vt:lpstr>
      <vt:lpstr>Arial,Helvetica</vt:lpstr>
      <vt:lpstr>Calibri</vt:lpstr>
      <vt:lpstr>Cambria Math</vt:lpstr>
      <vt:lpstr>Helvetica</vt:lpstr>
      <vt:lpstr>Times New Roman</vt:lpstr>
      <vt:lpstr>TimesNewRoman</vt:lpstr>
      <vt:lpstr>Fermilab_PPT_090815</vt:lpstr>
      <vt:lpstr>1_Fermilab_PPT_090815</vt:lpstr>
      <vt:lpstr>PowerPoint Presentation</vt:lpstr>
      <vt:lpstr>Fermilab LDRD 2021: Multi-slice Target Development </vt:lpstr>
      <vt:lpstr>Muon Catalyzed Fusion Experiment Beam Request</vt:lpstr>
      <vt:lpstr>Solenoid Choices</vt:lpstr>
      <vt:lpstr>Booster Corrector magnets</vt:lpstr>
      <vt:lpstr>Initial Beamline Design &amp; Integration with Experiment for  10 MeV muons</vt:lpstr>
      <vt:lpstr>Design – major revisions and operational limits of components</vt:lpstr>
      <vt:lpstr>Final Beamline Geometry &amp; Integration with Experiment</vt:lpstr>
      <vt:lpstr>Views of MTA Experimental Hall</vt:lpstr>
      <vt:lpstr>Designing a small beta, large momentum acceptance channel</vt:lpstr>
      <vt:lpstr>The optics is based on a short 90 FODO cell for 30 MeV muons </vt:lpstr>
      <vt:lpstr>Solenoid – optical solutions</vt:lpstr>
      <vt:lpstr> Matching Solenoid to Production Target size</vt:lpstr>
      <vt:lpstr>Local Beam Absorber</vt:lpstr>
      <vt:lpstr>MTA Magnets, power supply names, peak currents, and properties C. Johnstone, J. Morgan August 19, 2021</vt:lpstr>
      <vt:lpstr>Power Supplies for quads and dipoles and solenoid</vt:lpstr>
      <vt:lpstr>Notes on Power supplies – S. Hays, J. Morgan, J. Budlong</vt:lpstr>
      <vt:lpstr>Summary of Design Approach</vt:lpstr>
      <vt:lpstr>PowerPoint Presentation</vt:lpstr>
      <vt:lpstr>PowerPoint Presentation</vt:lpstr>
      <vt:lpstr>PowerPoint Presentation</vt:lpstr>
      <vt:lpstr>Operational Parameters of 400-MeV Fermilab Linac beam and MTA/ITA limits </vt:lpstr>
      <vt:lpstr>PowerPoint Presentation</vt:lpstr>
      <vt:lpstr>PowerPoint Presentation</vt:lpstr>
      <vt:lpstr>Compare with Carbon</vt:lpstr>
    </vt:vector>
  </TitlesOfParts>
  <Company>Sandbox Studio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Carol J Johnstone</dc:creator>
  <cp:lastModifiedBy>Carol J Johnstone</cp:lastModifiedBy>
  <cp:revision>634</cp:revision>
  <cp:lastPrinted>2020-09-30T19:44:28Z</cp:lastPrinted>
  <dcterms:created xsi:type="dcterms:W3CDTF">2020-08-20T00:49:28Z</dcterms:created>
  <dcterms:modified xsi:type="dcterms:W3CDTF">2021-08-23T13:16:25Z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0x010100937C97582A83304EB80042CC3C578730</vt:lpwstr>
  </property>
</Properties>
</file>