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6"/>
  </p:notesMasterIdLst>
  <p:handoutMasterIdLst>
    <p:handoutMasterId r:id="rId27"/>
  </p:handoutMasterIdLst>
  <p:sldIdLst>
    <p:sldId id="294" r:id="rId2"/>
    <p:sldId id="275" r:id="rId3"/>
    <p:sldId id="297" r:id="rId4"/>
    <p:sldId id="298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15" r:id="rId14"/>
    <p:sldId id="317" r:id="rId15"/>
    <p:sldId id="320" r:id="rId16"/>
    <p:sldId id="319" r:id="rId17"/>
    <p:sldId id="318" r:id="rId18"/>
    <p:sldId id="309" r:id="rId19"/>
    <p:sldId id="310" r:id="rId20"/>
    <p:sldId id="312" r:id="rId21"/>
    <p:sldId id="313" r:id="rId22"/>
    <p:sldId id="314" r:id="rId23"/>
    <p:sldId id="323" r:id="rId24"/>
    <p:sldId id="321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7" autoAdjust="0"/>
    <p:restoredTop sz="94663"/>
  </p:normalViewPr>
  <p:slideViewPr>
    <p:cSldViewPr snapToGrid="0" snapToObjects="1" showGuides="1">
      <p:cViewPr>
        <p:scale>
          <a:sx n="88" d="100"/>
          <a:sy n="88" d="100"/>
        </p:scale>
        <p:origin x="1385" y="31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Chris Izzo</a:t>
            </a:r>
          </a:p>
          <a:p>
            <a:r>
              <a:rPr lang="en-US" sz="1600" dirty="0"/>
              <a:t>MTA Secondary Line Review</a:t>
            </a:r>
          </a:p>
          <a:p>
            <a:r>
              <a:rPr lang="en-US" sz="1600" dirty="0"/>
              <a:t>August 23, 2021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Instrumentation and Cabling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Experiment Cables - Purposes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56FF176-695B-4990-82CA-A2681B78E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16856"/>
              </p:ext>
            </p:extLst>
          </p:nvPr>
        </p:nvGraphicFramePr>
        <p:xfrm>
          <a:off x="132527" y="878698"/>
          <a:ext cx="8878946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473">
                  <a:extLst>
                    <a:ext uri="{9D8B030D-6E8A-4147-A177-3AD203B41FA5}">
                      <a16:colId xmlns:a16="http://schemas.microsoft.com/office/drawing/2014/main" val="64130865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1533713326"/>
                    </a:ext>
                  </a:extLst>
                </a:gridCol>
                <a:gridCol w="4099113">
                  <a:extLst>
                    <a:ext uri="{9D8B030D-6E8A-4147-A177-3AD203B41FA5}">
                      <a16:colId xmlns:a16="http://schemas.microsoft.com/office/drawing/2014/main" val="2902247866"/>
                    </a:ext>
                  </a:extLst>
                </a:gridCol>
              </a:tblGrid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Purpose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 of Twisted Pairs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671859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XYZT Positioning Stage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339317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XYZT Positioning Stage Encoder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0541540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XY Positioning Stage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6980024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XY Positioning Stage Encoder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50737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Cryostat Actuator Encoder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569820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Cryostat Temperature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995466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Anvil Temperature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2356547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strike="noStrike" dirty="0"/>
                        <a:t>Palladium Cell Temperature Sensors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trike="noStrike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7986604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Muon Detector Temperature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9522188"/>
                  </a:ext>
                </a:extLst>
              </a:tr>
              <a:tr h="351783">
                <a:tc>
                  <a:txBody>
                    <a:bodyPr/>
                    <a:lstStyle/>
                    <a:p>
                      <a:r>
                        <a:rPr lang="en-US" sz="1400" dirty="0"/>
                        <a:t>Gas Control Valves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8 solenoids + 1 gate valve + possibly another valve b/w scroll &amp; turbo pump + a couple extras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7164876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Pressure Sensors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5851"/>
                  </a:ext>
                </a:extLst>
              </a:tr>
              <a:tr h="351783">
                <a:tc>
                  <a:txBody>
                    <a:bodyPr/>
                    <a:lstStyle/>
                    <a:p>
                      <a:r>
                        <a:rPr lang="en-US" sz="1400" dirty="0"/>
                        <a:t>Vacuum Pressure Sensor on Pump Controller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85485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D/T Bottle Temperature Sensors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6625776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 err="1"/>
                        <a:t>Foreline</a:t>
                      </a:r>
                      <a:r>
                        <a:rPr lang="en-US" sz="1400" dirty="0"/>
                        <a:t> Interlock Switch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6365834"/>
                  </a:ext>
                </a:extLst>
              </a:tr>
              <a:tr h="206931">
                <a:tc>
                  <a:txBody>
                    <a:bodyPr/>
                    <a:lstStyle/>
                    <a:p>
                      <a:r>
                        <a:rPr lang="en-US" sz="1400" dirty="0"/>
                        <a:t>Spares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3366200"/>
                  </a:ext>
                </a:extLst>
              </a:tr>
              <a:tr h="351783"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Belden 8773 has 27 twisted pairs per cable.  4 of these cables = 108 twisted pairs, leaves lots of spares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0817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11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610599" cy="431130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14 AWG stranded wire for DC power:</a:t>
            </a:r>
          </a:p>
          <a:p>
            <a:pPr marL="0" indent="0">
              <a:buNone/>
            </a:pPr>
            <a:r>
              <a:rPr lang="en-US" sz="1500" dirty="0"/>
              <a:t>	(1) wire pair for cryostat actuator, 24 VDC @ 10 A</a:t>
            </a:r>
          </a:p>
          <a:p>
            <a:pPr marL="0" indent="0">
              <a:buNone/>
            </a:pPr>
            <a:r>
              <a:rPr lang="en-US" sz="1500" dirty="0"/>
              <a:t>	(1) wire pair for cryostat heater, 24 VDC @ 5 A</a:t>
            </a:r>
          </a:p>
          <a:p>
            <a:pPr marL="0" indent="0">
              <a:buNone/>
            </a:pPr>
            <a:r>
              <a:rPr lang="en-US" sz="1500" dirty="0"/>
              <a:t>	(1) wire pair for anvil cell heater, 24 VDC @ 5 A</a:t>
            </a:r>
          </a:p>
          <a:p>
            <a:pPr marL="0" indent="0">
              <a:buNone/>
            </a:pPr>
            <a:r>
              <a:rPr lang="en-US" sz="1500" dirty="0"/>
              <a:t>	(2) wire pairs for palladium membrane hydrogen purifier heaters</a:t>
            </a:r>
          </a:p>
          <a:p>
            <a:pPr marL="0" indent="0">
              <a:buNone/>
            </a:pPr>
            <a:r>
              <a:rPr lang="en-US" sz="1500" dirty="0"/>
              <a:t>	(4) wire pairs for D/T gas bottle heaters</a:t>
            </a:r>
          </a:p>
          <a:p>
            <a:pPr marL="0" indent="0">
              <a:buNone/>
            </a:pPr>
            <a:r>
              <a:rPr lang="en-US" sz="1500" dirty="0"/>
              <a:t>	(2) spares</a:t>
            </a:r>
          </a:p>
          <a:p>
            <a:pPr marL="0" indent="0">
              <a:buNone/>
            </a:pPr>
            <a:r>
              <a:rPr lang="en-US" sz="1500" dirty="0"/>
              <a:t>	Total = 11 wire pairs (22 conductors)</a:t>
            </a:r>
          </a:p>
          <a:p>
            <a:pPr marL="0" indent="0">
              <a:buNone/>
            </a:pPr>
            <a:r>
              <a:rPr lang="en-US" sz="1500" dirty="0"/>
              <a:t>	Suggested: (11) two-conductor cables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14 AWG stranded wire power cable for vacuum pump, 6 wires:</a:t>
            </a:r>
          </a:p>
          <a:p>
            <a:pPr marL="0" indent="0">
              <a:buNone/>
            </a:pPr>
            <a:r>
              <a:rPr lang="en-US" sz="1500" dirty="0"/>
              <a:t>	(1) Power for vacuum pump.  6 wires = 3-phase supply to motor + 2 for temperature sensor + 1 	pump ground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Experiment Cables - Purposes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8976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Experiment Cables - Required Tasks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91F730-AD07-4C5E-8635-ACC829452896}"/>
              </a:ext>
            </a:extLst>
          </p:cNvPr>
          <p:cNvSpPr txBox="1"/>
          <p:nvPr/>
        </p:nvSpPr>
        <p:spPr>
          <a:xfrm>
            <a:off x="73393" y="1074062"/>
            <a:ext cx="98935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 Patch 1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least 58 BNC ports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least 42 SHV ports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least 10 RJ-45 ports</a:t>
            </a:r>
          </a:p>
          <a:p>
            <a:pPr lvl="1"/>
            <a:endParaRPr lang="en-US" sz="13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 additional panels for Patch 2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Currently one 32-port BNC panel, add one more for total of (2) 32-port BNC panels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Currently one 32-port SHV panel, add one more for total of (2) 32-port SHV panels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additional RJ-45 needed</a:t>
            </a:r>
          </a:p>
          <a:p>
            <a:pPr marL="800100" lvl="1" indent="-342900">
              <a:buFontTx/>
              <a:buChar char="-"/>
            </a:pPr>
            <a:endParaRPr lang="en-US" sz="13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Pull cables from counting house through penetration to enclosure</a:t>
            </a:r>
          </a:p>
          <a:p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(see next slides for discussion of which penetrations to use).</a:t>
            </a:r>
          </a:p>
          <a:p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Leave sufficient slack on counting house end to run anywhere in counting house (estimated ~30’)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(42) additional 90’ RG58 signal cables w/ BNC termination (16 already in place, for total of 58), end at Patch 2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(22) additional 90’ RG58 HV cables w/ SHV termination (20 already in place, for total of 42), end at Patch 2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(4) 190’ optical fiber cables w/ SMA-905 termination, run over door to end at experiment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(1) 190’ power cable for vacuum pump (14 AWG, 6 stranded wires), run over door to end at experiment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(11) 190’ DC power cables (14 AWG, 2 stranded wires), run over door to end at experiment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(4) 190’ Belden 8773 cables, run over door to end at experiment</a:t>
            </a:r>
          </a:p>
          <a:p>
            <a:pPr marL="800100" lvl="1" indent="-342900">
              <a:buFontTx/>
              <a:buChar char="-"/>
            </a:pPr>
            <a:endParaRPr lang="en-US" sz="13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 	Run 100’ cables from Patch 1 to Patch 2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(58) RG58 signal cables w/ BNC termination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(42) RG58 HV cables w/ SHV termination</a:t>
            </a:r>
          </a:p>
          <a:p>
            <a:pPr marL="800100" lvl="1" indent="-342900">
              <a:buFontTx/>
              <a:buChar char="-"/>
            </a:pPr>
            <a:r>
              <a:rPr lang="en-US" sz="13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(10) CAT6 ethernet cables w/ RJ-45 termination</a:t>
            </a:r>
          </a:p>
        </p:txBody>
      </p:sp>
    </p:spTree>
    <p:extLst>
      <p:ext uri="{BB962C8B-B14F-4D97-AF65-F5344CB8AC3E}">
        <p14:creationId xmlns:p14="http://schemas.microsoft.com/office/powerpoint/2010/main" val="3600904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51454"/>
            <a:ext cx="9144000" cy="427877"/>
          </a:xfrm>
        </p:spPr>
        <p:txBody>
          <a:bodyPr anchor="ctr"/>
          <a:lstStyle/>
          <a:p>
            <a:pPr algn="ctr"/>
            <a:r>
              <a:rPr lang="en-US" sz="2400" dirty="0"/>
              <a:t>Cabling Needs for New Beamline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5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5012D4D-8902-4028-BCB2-9D897132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892" y="915059"/>
            <a:ext cx="1406685" cy="530921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Beamline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68A0017F-1954-4AB0-BA43-7A26E6C44DD4}"/>
              </a:ext>
            </a:extLst>
          </p:cNvPr>
          <p:cNvSpPr txBox="1">
            <a:spLocks/>
          </p:cNvSpPr>
          <p:nvPr/>
        </p:nvSpPr>
        <p:spPr>
          <a:xfrm>
            <a:off x="4662117" y="5901847"/>
            <a:ext cx="5562600" cy="24287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Actuator for retractable target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3A124C-29CD-44D4-B827-41490E31DB73}"/>
              </a:ext>
            </a:extLst>
          </p:cNvPr>
          <p:cNvCxnSpPr>
            <a:cxnSpLocks/>
          </p:cNvCxnSpPr>
          <p:nvPr/>
        </p:nvCxnSpPr>
        <p:spPr>
          <a:xfrm flipH="1" flipV="1">
            <a:off x="3915357" y="5840701"/>
            <a:ext cx="746760" cy="11684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3">
            <a:extLst>
              <a:ext uri="{FF2B5EF4-FFF2-40B4-BE49-F238E27FC236}">
                <a16:creationId xmlns:a16="http://schemas.microsoft.com/office/drawing/2014/main" id="{C90DE417-78B1-4575-8533-5508B83043AE}"/>
              </a:ext>
            </a:extLst>
          </p:cNvPr>
          <p:cNvSpPr txBox="1">
            <a:spLocks/>
          </p:cNvSpPr>
          <p:nvPr/>
        </p:nvSpPr>
        <p:spPr>
          <a:xfrm>
            <a:off x="4902201" y="5572962"/>
            <a:ext cx="5562600" cy="2509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Loma Linda solenoid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B26DD75-C1B6-4A67-B166-BE273E5B8C2A}"/>
              </a:ext>
            </a:extLst>
          </p:cNvPr>
          <p:cNvCxnSpPr>
            <a:cxnSpLocks/>
          </p:cNvCxnSpPr>
          <p:nvPr/>
        </p:nvCxnSpPr>
        <p:spPr>
          <a:xfrm flipH="1" flipV="1">
            <a:off x="3910031" y="5542400"/>
            <a:ext cx="915240" cy="187386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5D8159-514A-4D51-869A-3AF7D6301D3E}"/>
              </a:ext>
            </a:extLst>
          </p:cNvPr>
          <p:cNvGrpSpPr/>
          <p:nvPr/>
        </p:nvGrpSpPr>
        <p:grpSpPr>
          <a:xfrm>
            <a:off x="3907066" y="4732803"/>
            <a:ext cx="782701" cy="511394"/>
            <a:chOff x="1132840" y="4553903"/>
            <a:chExt cx="782701" cy="51139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0556D7-E79F-4136-915D-E3057CE2B883}"/>
                </a:ext>
              </a:extLst>
            </p:cNvPr>
            <p:cNvCxnSpPr/>
            <p:nvPr/>
          </p:nvCxnSpPr>
          <p:spPr>
            <a:xfrm>
              <a:off x="1132840" y="4566285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0D6FC2A-BCFC-4878-B0E0-1E80FAD46742}"/>
                </a:ext>
              </a:extLst>
            </p:cNvPr>
            <p:cNvCxnSpPr/>
            <p:nvPr/>
          </p:nvCxnSpPr>
          <p:spPr>
            <a:xfrm>
              <a:off x="1132840" y="5053965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375B894-65D1-47E8-85AF-58FE266D8090}"/>
                </a:ext>
              </a:extLst>
            </p:cNvPr>
            <p:cNvCxnSpPr/>
            <p:nvPr/>
          </p:nvCxnSpPr>
          <p:spPr>
            <a:xfrm>
              <a:off x="1133856" y="4802505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4F12A5A-6B24-4300-8900-63A6642A8C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525" y="4553903"/>
              <a:ext cx="1016" cy="51139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7989D99-8EA8-41C9-A9EF-1AB5AF6774BB}"/>
              </a:ext>
            </a:extLst>
          </p:cNvPr>
          <p:cNvGrpSpPr/>
          <p:nvPr/>
        </p:nvGrpSpPr>
        <p:grpSpPr>
          <a:xfrm>
            <a:off x="3918749" y="2444509"/>
            <a:ext cx="782701" cy="511394"/>
            <a:chOff x="1132840" y="4553903"/>
            <a:chExt cx="782701" cy="511394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DE7AA1A-2A89-41CC-98FE-7F7E747EE660}"/>
                </a:ext>
              </a:extLst>
            </p:cNvPr>
            <p:cNvCxnSpPr/>
            <p:nvPr/>
          </p:nvCxnSpPr>
          <p:spPr>
            <a:xfrm>
              <a:off x="1132840" y="4566285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2B00EFF-9F80-40AC-B203-9318C4DD1BC5}"/>
                </a:ext>
              </a:extLst>
            </p:cNvPr>
            <p:cNvCxnSpPr/>
            <p:nvPr/>
          </p:nvCxnSpPr>
          <p:spPr>
            <a:xfrm>
              <a:off x="1132840" y="5053965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2A4A1CD-B615-4180-9F2B-740C7250E72A}"/>
                </a:ext>
              </a:extLst>
            </p:cNvPr>
            <p:cNvCxnSpPr/>
            <p:nvPr/>
          </p:nvCxnSpPr>
          <p:spPr>
            <a:xfrm>
              <a:off x="1133856" y="4802505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F7AFA0F-D891-49CA-A0B4-D7A9B0FD7B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525" y="4553903"/>
              <a:ext cx="1016" cy="51139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30FB225-3BBC-4A45-BA7D-C8B40B44991B}"/>
              </a:ext>
            </a:extLst>
          </p:cNvPr>
          <p:cNvSpPr txBox="1"/>
          <p:nvPr/>
        </p:nvSpPr>
        <p:spPr>
          <a:xfrm>
            <a:off x="4855464" y="4758494"/>
            <a:ext cx="426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Gang of 3 quads, connected in series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090479-B282-43C5-85F4-6BDF90A1D045}"/>
              </a:ext>
            </a:extLst>
          </p:cNvPr>
          <p:cNvGrpSpPr/>
          <p:nvPr/>
        </p:nvGrpSpPr>
        <p:grpSpPr>
          <a:xfrm>
            <a:off x="3926813" y="3479715"/>
            <a:ext cx="784524" cy="749306"/>
            <a:chOff x="1170432" y="3375019"/>
            <a:chExt cx="784524" cy="749306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678016D-5ACF-4FA5-BABE-302844A11B53}"/>
                </a:ext>
              </a:extLst>
            </p:cNvPr>
            <p:cNvCxnSpPr/>
            <p:nvPr/>
          </p:nvCxnSpPr>
          <p:spPr>
            <a:xfrm>
              <a:off x="1172255" y="3387401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7AD7474-0B61-4DD8-A9DD-797ECBDE1236}"/>
                </a:ext>
              </a:extLst>
            </p:cNvPr>
            <p:cNvCxnSpPr/>
            <p:nvPr/>
          </p:nvCxnSpPr>
          <p:spPr>
            <a:xfrm>
              <a:off x="1172255" y="3875081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BEAEB4F-AABA-4F27-8021-5E72F23CBAD6}"/>
                </a:ext>
              </a:extLst>
            </p:cNvPr>
            <p:cNvCxnSpPr/>
            <p:nvPr/>
          </p:nvCxnSpPr>
          <p:spPr>
            <a:xfrm>
              <a:off x="1173271" y="3623621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46FBBE2-B133-4F80-84DC-49A028B01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4956" y="3375019"/>
              <a:ext cx="0" cy="74930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12BDF84-4556-4F85-AC3B-378BE043B61B}"/>
                </a:ext>
              </a:extLst>
            </p:cNvPr>
            <p:cNvCxnSpPr/>
            <p:nvPr/>
          </p:nvCxnSpPr>
          <p:spPr>
            <a:xfrm>
              <a:off x="1170432" y="4114800"/>
              <a:ext cx="78168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B30C10FD-6326-4FEB-BBD2-0466E0E14622}"/>
              </a:ext>
            </a:extLst>
          </p:cNvPr>
          <p:cNvSpPr txBox="1"/>
          <p:nvPr/>
        </p:nvSpPr>
        <p:spPr>
          <a:xfrm>
            <a:off x="4855464" y="3466940"/>
            <a:ext cx="408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Gang of 4 quads, connected in series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(likely 2 sets of 2)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B9C4564A-7723-4A35-8242-5A67080843E2}"/>
              </a:ext>
            </a:extLst>
          </p:cNvPr>
          <p:cNvCxnSpPr>
            <a:cxnSpLocks/>
          </p:cNvCxnSpPr>
          <p:nvPr/>
        </p:nvCxnSpPr>
        <p:spPr>
          <a:xfrm flipH="1">
            <a:off x="4297908" y="1383069"/>
            <a:ext cx="838619" cy="296674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Content Placeholder 3">
            <a:extLst>
              <a:ext uri="{FF2B5EF4-FFF2-40B4-BE49-F238E27FC236}">
                <a16:creationId xmlns:a16="http://schemas.microsoft.com/office/drawing/2014/main" id="{A97CE69C-5C60-45C9-A4F7-3D99458C65D2}"/>
              </a:ext>
            </a:extLst>
          </p:cNvPr>
          <p:cNvSpPr txBox="1">
            <a:spLocks/>
          </p:cNvSpPr>
          <p:nvPr/>
        </p:nvSpPr>
        <p:spPr>
          <a:xfrm>
            <a:off x="4597401" y="1005141"/>
            <a:ext cx="2773679" cy="85104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</a:rPr>
              <a:t>Muon-Catalyzed Fusion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</a:rPr>
              <a:t>Experiment</a:t>
            </a:r>
          </a:p>
          <a:p>
            <a:pPr marL="0" indent="0" algn="ctr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4AA9F3C-22BA-45C4-93D6-5F1E51322626}"/>
              </a:ext>
            </a:extLst>
          </p:cNvPr>
          <p:cNvSpPr txBox="1"/>
          <p:nvPr/>
        </p:nvSpPr>
        <p:spPr>
          <a:xfrm>
            <a:off x="4852834" y="2490103"/>
            <a:ext cx="44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Gang of 3 quads, connected in series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96D09B53-1352-441E-8D3A-840570DA89EE}"/>
              </a:ext>
            </a:extLst>
          </p:cNvPr>
          <p:cNvSpPr txBox="1">
            <a:spLocks/>
          </p:cNvSpPr>
          <p:nvPr/>
        </p:nvSpPr>
        <p:spPr>
          <a:xfrm>
            <a:off x="642933" y="3840280"/>
            <a:ext cx="1225534" cy="379216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</a:rPr>
              <a:t>Diagnostics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E88B1C8-D522-4E0F-A0B3-FAB9DC9B99BB}"/>
              </a:ext>
            </a:extLst>
          </p:cNvPr>
          <p:cNvCxnSpPr>
            <a:cxnSpLocks/>
          </p:cNvCxnSpPr>
          <p:nvPr/>
        </p:nvCxnSpPr>
        <p:spPr>
          <a:xfrm flipV="1">
            <a:off x="1987152" y="3222926"/>
            <a:ext cx="1630790" cy="814725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22EFF-7E6B-4E4F-A221-44E60A80AD91}"/>
              </a:ext>
            </a:extLst>
          </p:cNvPr>
          <p:cNvCxnSpPr>
            <a:cxnSpLocks/>
          </p:cNvCxnSpPr>
          <p:nvPr/>
        </p:nvCxnSpPr>
        <p:spPr>
          <a:xfrm>
            <a:off x="2023814" y="4037651"/>
            <a:ext cx="1594128" cy="391768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10CE9F0-0177-414E-AB23-E179FB743597}"/>
              </a:ext>
            </a:extLst>
          </p:cNvPr>
          <p:cNvCxnSpPr>
            <a:cxnSpLocks/>
          </p:cNvCxnSpPr>
          <p:nvPr/>
        </p:nvCxnSpPr>
        <p:spPr>
          <a:xfrm flipV="1">
            <a:off x="2343150" y="5840701"/>
            <a:ext cx="1274792" cy="304019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C1C809CB-D871-4489-98F4-157891845635}"/>
              </a:ext>
            </a:extLst>
          </p:cNvPr>
          <p:cNvSpPr txBox="1">
            <a:spLocks/>
          </p:cNvSpPr>
          <p:nvPr/>
        </p:nvSpPr>
        <p:spPr>
          <a:xfrm>
            <a:off x="784514" y="5982458"/>
            <a:ext cx="1814523" cy="277337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vacuum pump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6DBF8FF-E974-47AC-BCC2-2E5DD7B49B7F}"/>
              </a:ext>
            </a:extLst>
          </p:cNvPr>
          <p:cNvCxnSpPr/>
          <p:nvPr/>
        </p:nvCxnSpPr>
        <p:spPr>
          <a:xfrm>
            <a:off x="2884330" y="2456891"/>
            <a:ext cx="78168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CF11526-71C3-4078-8A26-49E896787AD7}"/>
              </a:ext>
            </a:extLst>
          </p:cNvPr>
          <p:cNvCxnSpPr>
            <a:cxnSpLocks/>
          </p:cNvCxnSpPr>
          <p:nvPr/>
        </p:nvCxnSpPr>
        <p:spPr>
          <a:xfrm>
            <a:off x="2885346" y="2693111"/>
            <a:ext cx="78168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C7483DF-BF1D-4EB7-A7F8-74CA333E011A}"/>
              </a:ext>
            </a:extLst>
          </p:cNvPr>
          <p:cNvCxnSpPr>
            <a:cxnSpLocks/>
          </p:cNvCxnSpPr>
          <p:nvPr/>
        </p:nvCxnSpPr>
        <p:spPr>
          <a:xfrm flipV="1">
            <a:off x="2883314" y="2444510"/>
            <a:ext cx="0" cy="26249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F27F8C1-0E70-447C-B2EA-26E061095D2D}"/>
              </a:ext>
            </a:extLst>
          </p:cNvPr>
          <p:cNvSpPr txBox="1"/>
          <p:nvPr/>
        </p:nvSpPr>
        <p:spPr>
          <a:xfrm>
            <a:off x="815690" y="2338956"/>
            <a:ext cx="214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individual dipoles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42442E6-BE8A-4045-9211-748251F5B186}"/>
              </a:ext>
            </a:extLst>
          </p:cNvPr>
          <p:cNvCxnSpPr/>
          <p:nvPr/>
        </p:nvCxnSpPr>
        <p:spPr>
          <a:xfrm>
            <a:off x="2884330" y="5004459"/>
            <a:ext cx="78168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2A46083-6156-4A50-98BD-AA96ED435160}"/>
              </a:ext>
            </a:extLst>
          </p:cNvPr>
          <p:cNvCxnSpPr>
            <a:cxnSpLocks/>
          </p:cNvCxnSpPr>
          <p:nvPr/>
        </p:nvCxnSpPr>
        <p:spPr>
          <a:xfrm>
            <a:off x="2885346" y="5240679"/>
            <a:ext cx="78168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A43C185-7EC6-4B99-B104-97FDD719D846}"/>
              </a:ext>
            </a:extLst>
          </p:cNvPr>
          <p:cNvCxnSpPr>
            <a:cxnSpLocks/>
          </p:cNvCxnSpPr>
          <p:nvPr/>
        </p:nvCxnSpPr>
        <p:spPr>
          <a:xfrm flipV="1">
            <a:off x="2883314" y="4992078"/>
            <a:ext cx="0" cy="26249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EC1373D-4399-46D2-B5AF-3FF1493B5E07}"/>
              </a:ext>
            </a:extLst>
          </p:cNvPr>
          <p:cNvSpPr txBox="1"/>
          <p:nvPr/>
        </p:nvSpPr>
        <p:spPr>
          <a:xfrm>
            <a:off x="792900" y="4868143"/>
            <a:ext cx="214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individual dipoles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C55B7D-B99B-4CD8-AC02-987291F4716B}"/>
              </a:ext>
            </a:extLst>
          </p:cNvPr>
          <p:cNvSpPr txBox="1"/>
          <p:nvPr/>
        </p:nvSpPr>
        <p:spPr>
          <a:xfrm>
            <a:off x="139620" y="5252790"/>
            <a:ext cx="23928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individual dipole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(on primary line)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3237E2F-E873-4224-ABD0-221347D78856}"/>
              </a:ext>
            </a:extLst>
          </p:cNvPr>
          <p:cNvCxnSpPr>
            <a:cxnSpLocks/>
          </p:cNvCxnSpPr>
          <p:nvPr/>
        </p:nvCxnSpPr>
        <p:spPr>
          <a:xfrm flipV="1">
            <a:off x="2045735" y="5498953"/>
            <a:ext cx="1410155" cy="13714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21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Beamline Cabling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C9453CA-8180-43A5-8656-37BE13B38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850691"/>
            <a:ext cx="8725802" cy="529875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2-conductor shielded 8 gauge, 200’:</a:t>
            </a:r>
          </a:p>
          <a:p>
            <a:pPr marL="0" indent="0">
              <a:buNone/>
            </a:pPr>
            <a:r>
              <a:rPr lang="en-US" sz="1500" dirty="0"/>
              <a:t>	(2) gangs of 3 quads + (2) sets of two quads + (5) individual dipoles + (6) spares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	Total = 15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250 MCM, 200’:</a:t>
            </a:r>
          </a:p>
          <a:p>
            <a:pPr marL="0" indent="0">
              <a:buNone/>
            </a:pPr>
            <a:r>
              <a:rPr lang="en-US" sz="1500" dirty="0"/>
              <a:t>	(4) required for the Loma Linda solenoid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	Total = 4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Belden 8773, 200’:</a:t>
            </a:r>
          </a:p>
          <a:p>
            <a:pPr marL="0" indent="0">
              <a:buNone/>
            </a:pPr>
            <a:r>
              <a:rPr lang="en-US" sz="1500" dirty="0"/>
              <a:t>	Use for </a:t>
            </a:r>
            <a:r>
              <a:rPr lang="en-US" sz="1500" dirty="0" err="1"/>
              <a:t>Klixon</a:t>
            </a:r>
            <a:r>
              <a:rPr lang="en-US" sz="1500" dirty="0"/>
              <a:t> (temperature control) on solenoid and other beamline controls (</a:t>
            </a:r>
            <a:r>
              <a:rPr lang="en-US" sz="1500" dirty="0" err="1"/>
              <a:t>eg</a:t>
            </a:r>
            <a:r>
              <a:rPr lang="en-US" sz="1500" dirty="0"/>
              <a:t> bayonets for 	diagnostics, valves, </a:t>
            </a:r>
            <a:r>
              <a:rPr lang="en-US" sz="1500" dirty="0" err="1"/>
              <a:t>etc</a:t>
            </a:r>
            <a:r>
              <a:rPr lang="en-US" sz="1500" dirty="0"/>
              <a:t>).  One cable has 27 individually shielded twisted pairs.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	Total = 1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Signal from diagnostics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500" dirty="0"/>
              <a:t>Depends on final diagnostics choice, likely standard PWC readout cables used at Fermilab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Vacuum pump power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500" dirty="0"/>
              <a:t>Waiting on final vacuum pump decision, likely similar to pump power used by experiment</a:t>
            </a:r>
          </a:p>
        </p:txBody>
      </p:sp>
    </p:spTree>
    <p:extLst>
      <p:ext uri="{BB962C8B-B14F-4D97-AF65-F5344CB8AC3E}">
        <p14:creationId xmlns:p14="http://schemas.microsoft.com/office/powerpoint/2010/main" val="3034164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Diagnostics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4F256-4E0F-46BB-9E58-86F43125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775" y="1427138"/>
            <a:ext cx="2221257" cy="2579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EBFD2-E452-4E49-BDCD-CF8285EC9BCE}"/>
              </a:ext>
            </a:extLst>
          </p:cNvPr>
          <p:cNvSpPr txBox="1"/>
          <p:nvPr/>
        </p:nvSpPr>
        <p:spPr>
          <a:xfrm>
            <a:off x="547148" y="2187208"/>
            <a:ext cx="80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34833-2DEC-415E-BEB6-8494FB9A8ED8}"/>
              </a:ext>
            </a:extLst>
          </p:cNvPr>
          <p:cNvSpPr txBox="1"/>
          <p:nvPr/>
        </p:nvSpPr>
        <p:spPr>
          <a:xfrm>
            <a:off x="63211" y="2624919"/>
            <a:ext cx="2068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Stoykov</a:t>
            </a:r>
            <a:r>
              <a:rPr lang="en-US" sz="11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al, </a:t>
            </a:r>
            <a:r>
              <a:rPr lang="en-US" sz="11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Nucl</a:t>
            </a:r>
            <a:r>
              <a:rPr lang="en-US" sz="11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1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Instrum</a:t>
            </a:r>
            <a:r>
              <a:rPr lang="en-US" sz="11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Meth A 550 (2005) 212-216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921854-C8E8-4913-B06E-DCBCDBFD699D}"/>
              </a:ext>
            </a:extLst>
          </p:cNvPr>
          <p:cNvSpPr txBox="1"/>
          <p:nvPr/>
        </p:nvSpPr>
        <p:spPr>
          <a:xfrm>
            <a:off x="4709159" y="2096688"/>
            <a:ext cx="109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J-PARC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2E916C-18D9-43C3-A15B-8FFF4F1A1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215" y="1356360"/>
            <a:ext cx="2469029" cy="25139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CA2397-2EDE-4B1B-9A7D-CFBE35A79922}"/>
              </a:ext>
            </a:extLst>
          </p:cNvPr>
          <p:cNvSpPr txBox="1"/>
          <p:nvPr/>
        </p:nvSpPr>
        <p:spPr>
          <a:xfrm>
            <a:off x="4521327" y="2586046"/>
            <a:ext cx="2068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Strasser et al, J. Phys.: Conf. Ser. 225 (2010) 012050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7AB7F-87D3-4031-A8B6-DBC9596165C2}"/>
              </a:ext>
            </a:extLst>
          </p:cNvPr>
          <p:cNvSpPr txBox="1"/>
          <p:nvPr/>
        </p:nvSpPr>
        <p:spPr>
          <a:xfrm>
            <a:off x="155995" y="4457964"/>
            <a:ext cx="1699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Muon </a:t>
            </a:r>
            <a:r>
              <a:rPr lang="en-US" b="1" i="1" dirty="0">
                <a:solidFill>
                  <a:srgbClr val="000000"/>
                </a:solidFill>
              </a:rPr>
              <a:t>g</a:t>
            </a:r>
            <a:r>
              <a:rPr lang="en-US" b="1" dirty="0">
                <a:solidFill>
                  <a:srgbClr val="000000"/>
                </a:solidFill>
              </a:rPr>
              <a:t>-2 @ Fermilab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A64CB-1B39-4DD1-A16C-3E5BF9DD2E5E}"/>
              </a:ext>
            </a:extLst>
          </p:cNvPr>
          <p:cNvSpPr txBox="1"/>
          <p:nvPr/>
        </p:nvSpPr>
        <p:spPr>
          <a:xfrm>
            <a:off x="6846415" y="4809600"/>
            <a:ext cx="206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Injected Beam Monitoring System (IBMS)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D54222-7B0F-4DD0-94B2-ABDDA170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919" y="4324873"/>
            <a:ext cx="4690816" cy="18927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CC0846-A226-4167-BD52-DA5B6E4F9338}"/>
              </a:ext>
            </a:extLst>
          </p:cNvPr>
          <p:cNvSpPr txBox="1"/>
          <p:nvPr/>
        </p:nvSpPr>
        <p:spPr>
          <a:xfrm>
            <a:off x="64923" y="5295520"/>
            <a:ext cx="21852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UW CENPA Annual Report April 1, 2018 – March 31, 2019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0414450B-0849-4CDD-8DA0-0FD48A58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15697"/>
            <a:ext cx="8356599" cy="268191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Common choice for muon beam profiles is X/Y grid of scintillating fibers</a:t>
            </a:r>
          </a:p>
        </p:txBody>
      </p:sp>
    </p:spTree>
    <p:extLst>
      <p:ext uri="{BB962C8B-B14F-4D97-AF65-F5344CB8AC3E}">
        <p14:creationId xmlns:p14="http://schemas.microsoft.com/office/powerpoint/2010/main" val="1152160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Diagnostics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EC829343-8B87-4DCD-9F3F-012423330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15697"/>
            <a:ext cx="8356599" cy="493906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Plan for MTA secondary line diagnostics in progress.</a:t>
            </a:r>
          </a:p>
          <a:p>
            <a:r>
              <a:rPr lang="en-US" sz="1600" dirty="0"/>
              <a:t>Muon Catalyzed Fusion experiment will be able to count muons at the end of the line</a:t>
            </a:r>
          </a:p>
          <a:p>
            <a:r>
              <a:rPr lang="en-US" sz="1600" dirty="0"/>
              <a:t>Have secured at least one, likely two bayonet SWIC housings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Hope to fill SWIC housings with scintillating fiber grid</a:t>
            </a:r>
          </a:p>
          <a:p>
            <a:pPr lvl="1"/>
            <a:r>
              <a:rPr lang="en-US" sz="1400" dirty="0"/>
              <a:t>In communication with Peter </a:t>
            </a:r>
            <a:r>
              <a:rPr lang="en-US" sz="1400" dirty="0" err="1"/>
              <a:t>Kammel</a:t>
            </a:r>
            <a:r>
              <a:rPr lang="en-US" sz="1400" dirty="0"/>
              <a:t> from UW regarding IBMS designs</a:t>
            </a:r>
          </a:p>
          <a:p>
            <a:pPr lvl="1"/>
            <a:r>
              <a:rPr lang="en-US" sz="1400" dirty="0"/>
              <a:t>Possible to use (or adapt) Fiber Profile Monitor developed for M-Test beamline?</a:t>
            </a:r>
            <a:endParaRPr lang="en-US" sz="1800" dirty="0"/>
          </a:p>
          <a:p>
            <a:r>
              <a:rPr lang="en-US" sz="1600" dirty="0"/>
              <a:t>May be an iterative process depending on timeline, cost, availability of materials, operational needs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BE84E-85D8-4867-BCA9-75235B87C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83" y="2132283"/>
            <a:ext cx="3833015" cy="190667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79015A-DCD1-4119-8147-0BABDAB91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9" r="24303"/>
          <a:stretch/>
        </p:blipFill>
        <p:spPr>
          <a:xfrm>
            <a:off x="5795094" y="2098453"/>
            <a:ext cx="1497597" cy="197433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93940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Penetration Availability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694F3E19-2EB2-473B-9192-9ADCEF26F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27867" r="28334" b="17111"/>
          <a:stretch/>
        </p:blipFill>
        <p:spPr>
          <a:xfrm>
            <a:off x="531876" y="2328486"/>
            <a:ext cx="5036076" cy="3773424"/>
          </a:xfrm>
          <a:prstGeom prst="rect">
            <a:avLst/>
          </a:prstGeom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ABD3C11F-ABA4-4A2E-804A-14DDE2653D85}"/>
              </a:ext>
            </a:extLst>
          </p:cNvPr>
          <p:cNvSpPr/>
          <p:nvPr/>
        </p:nvSpPr>
        <p:spPr>
          <a:xfrm>
            <a:off x="6132447" y="1208456"/>
            <a:ext cx="2660904" cy="4329498"/>
          </a:xfrm>
          <a:prstGeom prst="rect">
            <a:avLst/>
          </a:prstGeom>
          <a:solidFill>
            <a:srgbClr val="44546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C116CF7-DE27-4331-887D-5783064D5B0C}"/>
              </a:ext>
            </a:extLst>
          </p:cNvPr>
          <p:cNvSpPr/>
          <p:nvPr/>
        </p:nvSpPr>
        <p:spPr>
          <a:xfrm>
            <a:off x="6175695" y="3582460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D0C840C-A998-42A8-B1B5-F52D181DD2FE}"/>
              </a:ext>
            </a:extLst>
          </p:cNvPr>
          <p:cNvSpPr/>
          <p:nvPr/>
        </p:nvSpPr>
        <p:spPr>
          <a:xfrm>
            <a:off x="6175695" y="1332468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6CF6528-983B-481A-834B-0437D65BD940}"/>
              </a:ext>
            </a:extLst>
          </p:cNvPr>
          <p:cNvGrpSpPr/>
          <p:nvPr/>
        </p:nvGrpSpPr>
        <p:grpSpPr>
          <a:xfrm>
            <a:off x="6300155" y="1865114"/>
            <a:ext cx="640960" cy="381000"/>
            <a:chOff x="545660" y="1407160"/>
            <a:chExt cx="640960" cy="3810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6FEBA4B-550F-49F0-97D5-87DF040A27E1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51FCA8D-5A9E-4522-A687-11486036553F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B52EEFE-F25E-4B18-B08F-2415AB927FCB}"/>
              </a:ext>
            </a:extLst>
          </p:cNvPr>
          <p:cNvGrpSpPr/>
          <p:nvPr/>
        </p:nvGrpSpPr>
        <p:grpSpPr>
          <a:xfrm>
            <a:off x="6879275" y="1865114"/>
            <a:ext cx="640960" cy="381000"/>
            <a:chOff x="1124780" y="1407160"/>
            <a:chExt cx="640960" cy="381000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3ECEC4D-5681-4B7B-9713-70922CBA08D7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B7AC132-44DC-430A-AA80-743AE070BCCF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6189C2D-94D0-4D1B-A1B2-C5C914E7668E}"/>
              </a:ext>
            </a:extLst>
          </p:cNvPr>
          <p:cNvGrpSpPr/>
          <p:nvPr/>
        </p:nvGrpSpPr>
        <p:grpSpPr>
          <a:xfrm>
            <a:off x="7458395" y="1865114"/>
            <a:ext cx="640960" cy="381000"/>
            <a:chOff x="1703900" y="1407160"/>
            <a:chExt cx="640960" cy="381000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3FEC2A1-90A0-43EF-8390-040C51C28A61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84E5E2C0-EB2A-4CB8-9375-EB9FBB0A7A6A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4C118CF-3777-4892-896A-97652DC752BA}"/>
              </a:ext>
            </a:extLst>
          </p:cNvPr>
          <p:cNvGrpSpPr/>
          <p:nvPr/>
        </p:nvGrpSpPr>
        <p:grpSpPr>
          <a:xfrm>
            <a:off x="8031351" y="1861050"/>
            <a:ext cx="640960" cy="381000"/>
            <a:chOff x="2283020" y="1397000"/>
            <a:chExt cx="640960" cy="381000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BF51950-6FB4-47A7-9B04-B4B96D5B3BA0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34B6564-F894-495E-9EF8-14192B309E75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DD15E0BC-0FDD-4986-A119-509E50F022D6}"/>
              </a:ext>
            </a:extLst>
          </p:cNvPr>
          <p:cNvGrpSpPr/>
          <p:nvPr/>
        </p:nvGrpSpPr>
        <p:grpSpPr>
          <a:xfrm>
            <a:off x="6300155" y="2545834"/>
            <a:ext cx="640960" cy="381000"/>
            <a:chOff x="545660" y="2087880"/>
            <a:chExt cx="640960" cy="381000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2A3155C-48B7-461F-8559-E18475DEE4B2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6990890C-5E16-4A40-81AD-0BE33C8A48D5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48D8E86-C706-4BF1-B8EE-60F65E18F178}"/>
              </a:ext>
            </a:extLst>
          </p:cNvPr>
          <p:cNvGrpSpPr/>
          <p:nvPr/>
        </p:nvGrpSpPr>
        <p:grpSpPr>
          <a:xfrm>
            <a:off x="6881375" y="2545834"/>
            <a:ext cx="640960" cy="381000"/>
            <a:chOff x="1126880" y="2087880"/>
            <a:chExt cx="640960" cy="381000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77721E7-D784-4539-ACFC-D7C648003D99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3D021B50-0D25-4210-99F2-A60236B01BBF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571FD2A-1678-4FD2-A862-CAF64E85DE2E}"/>
              </a:ext>
            </a:extLst>
          </p:cNvPr>
          <p:cNvGrpSpPr/>
          <p:nvPr/>
        </p:nvGrpSpPr>
        <p:grpSpPr>
          <a:xfrm>
            <a:off x="7458395" y="2545834"/>
            <a:ext cx="640960" cy="381000"/>
            <a:chOff x="1703900" y="2087880"/>
            <a:chExt cx="640960" cy="381000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F38E7E9-CF21-4A99-A603-8265AD99439A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6575A3D8-7643-460E-9A93-7DCDA352CD19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0B771CF8-8F94-47D5-8EF4-F6328275B6B7}"/>
              </a:ext>
            </a:extLst>
          </p:cNvPr>
          <p:cNvGrpSpPr/>
          <p:nvPr/>
        </p:nvGrpSpPr>
        <p:grpSpPr>
          <a:xfrm>
            <a:off x="8031351" y="2545834"/>
            <a:ext cx="640960" cy="381000"/>
            <a:chOff x="2283020" y="2087880"/>
            <a:chExt cx="640960" cy="38100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714B6D8E-04FD-4FBD-9A90-85345B0289C0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516F75B6-A01F-41BB-9D48-E616A00CE6A5}"/>
                </a:ext>
              </a:extLst>
            </p:cNvPr>
            <p:cNvSpPr txBox="1"/>
            <p:nvPr/>
          </p:nvSpPr>
          <p:spPr>
            <a:xfrm>
              <a:off x="2283020" y="2088896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A008E5FE-606C-40BD-9ABB-665BE6615AF0}"/>
              </a:ext>
            </a:extLst>
          </p:cNvPr>
          <p:cNvSpPr txBox="1"/>
          <p:nvPr/>
        </p:nvSpPr>
        <p:spPr>
          <a:xfrm>
            <a:off x="6175695" y="1366690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Counting House Side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49EA9591-62F5-4FC5-A85B-65B0554AFF92}"/>
              </a:ext>
            </a:extLst>
          </p:cNvPr>
          <p:cNvGrpSpPr/>
          <p:nvPr/>
        </p:nvGrpSpPr>
        <p:grpSpPr>
          <a:xfrm>
            <a:off x="8033315" y="4123395"/>
            <a:ext cx="640960" cy="381000"/>
            <a:chOff x="545660" y="1407160"/>
            <a:chExt cx="640960" cy="381000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BE57E7E-A2CE-4532-9168-17D9A09B8BAF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6A6CFE33-2DD3-4D3C-A8BD-EB11556CFFF8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22E66C05-0A66-4FE3-9569-2D226D6EE4B5}"/>
              </a:ext>
            </a:extLst>
          </p:cNvPr>
          <p:cNvGrpSpPr/>
          <p:nvPr/>
        </p:nvGrpSpPr>
        <p:grpSpPr>
          <a:xfrm>
            <a:off x="7455279" y="4117561"/>
            <a:ext cx="640960" cy="381000"/>
            <a:chOff x="1124780" y="1407160"/>
            <a:chExt cx="640960" cy="381000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CD56E04-F503-4933-98E6-06B3BF8D0C6D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2595F38-9AD6-4DE9-AFF9-2CAE225561FC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E75022F-F90A-4E16-955B-E345253FAE2C}"/>
              </a:ext>
            </a:extLst>
          </p:cNvPr>
          <p:cNvGrpSpPr/>
          <p:nvPr/>
        </p:nvGrpSpPr>
        <p:grpSpPr>
          <a:xfrm>
            <a:off x="6875075" y="4120549"/>
            <a:ext cx="640960" cy="381000"/>
            <a:chOff x="1703900" y="1407160"/>
            <a:chExt cx="640960" cy="381000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4EB84BED-D486-4590-B969-18A8694D227E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63605683-272E-4A09-8B95-013CFF25FE06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17E96A28-5CB9-4139-993C-1807C883DED9}"/>
              </a:ext>
            </a:extLst>
          </p:cNvPr>
          <p:cNvGrpSpPr/>
          <p:nvPr/>
        </p:nvGrpSpPr>
        <p:grpSpPr>
          <a:xfrm>
            <a:off x="6300155" y="4122057"/>
            <a:ext cx="640960" cy="381000"/>
            <a:chOff x="2283020" y="1397000"/>
            <a:chExt cx="640960" cy="381000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6932E3B-4EB3-41F0-8C2B-2B57D923C5D0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A889C698-6DAB-46D1-B699-A0D7F12EB177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44A6FCD-8664-4010-8AA0-6A67E1DCDCCD}"/>
              </a:ext>
            </a:extLst>
          </p:cNvPr>
          <p:cNvGrpSpPr/>
          <p:nvPr/>
        </p:nvGrpSpPr>
        <p:grpSpPr>
          <a:xfrm>
            <a:off x="8031351" y="4805418"/>
            <a:ext cx="640960" cy="381000"/>
            <a:chOff x="545660" y="2087880"/>
            <a:chExt cx="640960" cy="381000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1E61854-4D43-4849-8EF1-18D00EA416AB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4407F91-79EC-4535-B8F7-52C9D937B90C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0329CDE-B24C-40CF-A9AE-514AC39B3DAF}"/>
              </a:ext>
            </a:extLst>
          </p:cNvPr>
          <p:cNvGrpSpPr/>
          <p:nvPr/>
        </p:nvGrpSpPr>
        <p:grpSpPr>
          <a:xfrm>
            <a:off x="7455279" y="4805418"/>
            <a:ext cx="640960" cy="381000"/>
            <a:chOff x="1126880" y="2087880"/>
            <a:chExt cx="640960" cy="381000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7F28573-A6FB-4F16-81E4-B3D420C4E356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E7BE4A0-6CA7-4AF4-8AC6-A82E6B8EE9C1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93A221B-A580-4266-83E4-041A8A5A3741}"/>
              </a:ext>
            </a:extLst>
          </p:cNvPr>
          <p:cNvGrpSpPr/>
          <p:nvPr/>
        </p:nvGrpSpPr>
        <p:grpSpPr>
          <a:xfrm>
            <a:off x="6879207" y="4805418"/>
            <a:ext cx="640960" cy="381000"/>
            <a:chOff x="1703900" y="2087880"/>
            <a:chExt cx="640960" cy="381000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EF77E68E-708E-4ABD-9073-BFF4C6AB26BF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8459F7CF-C6C6-4B1B-9C40-A4AA6F983669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68F2B4CF-75A6-4B90-A6D6-2BBE00731B90}"/>
              </a:ext>
            </a:extLst>
          </p:cNvPr>
          <p:cNvGrpSpPr/>
          <p:nvPr/>
        </p:nvGrpSpPr>
        <p:grpSpPr>
          <a:xfrm>
            <a:off x="6303135" y="4805418"/>
            <a:ext cx="640960" cy="381000"/>
            <a:chOff x="2283020" y="2087880"/>
            <a:chExt cx="640960" cy="381000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6F5B357-B8B3-48BD-8E00-E397A0E9688B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C809255-58EB-4096-94AE-7E6D32310D17}"/>
                </a:ext>
              </a:extLst>
            </p:cNvPr>
            <p:cNvSpPr txBox="1"/>
            <p:nvPr/>
          </p:nvSpPr>
          <p:spPr>
            <a:xfrm>
              <a:off x="2283020" y="2093714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02EBAEE2-806C-4957-9FF8-ACEE81A1DFEF}"/>
              </a:ext>
            </a:extLst>
          </p:cNvPr>
          <p:cNvSpPr txBox="1"/>
          <p:nvPr/>
        </p:nvSpPr>
        <p:spPr>
          <a:xfrm>
            <a:off x="6175695" y="3616682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Enclosure Side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F68D73E8-DE13-41B2-80A9-66E26386F9D6}"/>
              </a:ext>
            </a:extLst>
          </p:cNvPr>
          <p:cNvSpPr txBox="1"/>
          <p:nvPr/>
        </p:nvSpPr>
        <p:spPr>
          <a:xfrm>
            <a:off x="531876" y="1861050"/>
            <a:ext cx="395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Penetrations viewed from enclosure</a:t>
            </a:r>
          </a:p>
        </p:txBody>
      </p:sp>
    </p:spTree>
    <p:extLst>
      <p:ext uri="{BB962C8B-B14F-4D97-AF65-F5344CB8AC3E}">
        <p14:creationId xmlns:p14="http://schemas.microsoft.com/office/powerpoint/2010/main" val="4277823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Penetration Availability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C870EDF-C823-4461-B64D-BA51E472F6B1}"/>
              </a:ext>
            </a:extLst>
          </p:cNvPr>
          <p:cNvSpPr txBox="1"/>
          <p:nvPr/>
        </p:nvSpPr>
        <p:spPr>
          <a:xfrm>
            <a:off x="0" y="942741"/>
            <a:ext cx="336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Current Contents: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694F3E19-2EB2-473B-9192-9ADCEF26F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27867" r="28334" b="17111"/>
          <a:stretch/>
        </p:blipFill>
        <p:spPr>
          <a:xfrm>
            <a:off x="531876" y="2328486"/>
            <a:ext cx="5036076" cy="3773424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DB6D15C1-79CE-471D-A328-3326FE435F3B}"/>
              </a:ext>
            </a:extLst>
          </p:cNvPr>
          <p:cNvSpPr txBox="1"/>
          <p:nvPr/>
        </p:nvSpPr>
        <p:spPr>
          <a:xfrm>
            <a:off x="6782655" y="1433667"/>
            <a:ext cx="2194288" cy="1077218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(20) red RG58 SHV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(16) green RG58 BNC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 2” flat ground braid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E538A-DDC1-474C-BCEC-366EEDD17A23}"/>
              </a:ext>
            </a:extLst>
          </p:cNvPr>
          <p:cNvSpPr txBox="1"/>
          <p:nvPr/>
        </p:nvSpPr>
        <p:spPr>
          <a:xfrm>
            <a:off x="4034720" y="1432573"/>
            <a:ext cx="2608140" cy="1323439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ED7D31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Assortment of cables for readout of AD wire chambers in beam line &amp; controls for stripping foil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6071804-3549-4B3F-92D0-31F7F54DCBBE}"/>
              </a:ext>
            </a:extLst>
          </p:cNvPr>
          <p:cNvSpPr txBox="1"/>
          <p:nvPr/>
        </p:nvSpPr>
        <p:spPr>
          <a:xfrm>
            <a:off x="2168110" y="1433667"/>
            <a:ext cx="1772535" cy="1077218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FFC000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hose for ITA vortex chiller &amp; other pneumatics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062D37C-BB9D-4511-9985-59FD71CDE736}"/>
              </a:ext>
            </a:extLst>
          </p:cNvPr>
          <p:cNvSpPr txBox="1"/>
          <p:nvPr/>
        </p:nvSpPr>
        <p:spPr>
          <a:xfrm>
            <a:off x="49835" y="1433667"/>
            <a:ext cx="2030264" cy="1077218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power/lights.  Sealed; very difficult to modify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45838B8F-92E4-4C45-BB98-C311A1051D37}"/>
              </a:ext>
            </a:extLst>
          </p:cNvPr>
          <p:cNvCxnSpPr>
            <a:cxnSpLocks/>
          </p:cNvCxnSpPr>
          <p:nvPr/>
        </p:nvCxnSpPr>
        <p:spPr>
          <a:xfrm flipV="1">
            <a:off x="3479146" y="4003755"/>
            <a:ext cx="3947814" cy="250289"/>
          </a:xfrm>
          <a:prstGeom prst="line">
            <a:avLst/>
          </a:prstGeom>
          <a:noFill/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737BCBA-B39B-4E06-BA48-7273590BABF2}"/>
              </a:ext>
            </a:extLst>
          </p:cNvPr>
          <p:cNvCxnSpPr>
            <a:cxnSpLocks/>
            <a:stCxn id="148" idx="4"/>
          </p:cNvCxnSpPr>
          <p:nvPr/>
        </p:nvCxnSpPr>
        <p:spPr>
          <a:xfrm>
            <a:off x="3870960" y="5113565"/>
            <a:ext cx="3611880" cy="639771"/>
          </a:xfrm>
          <a:prstGeom prst="line">
            <a:avLst/>
          </a:prstGeom>
          <a:noFill/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148" name="Oval 147">
            <a:extLst>
              <a:ext uri="{FF2B5EF4-FFF2-40B4-BE49-F238E27FC236}">
                <a16:creationId xmlns:a16="http://schemas.microsoft.com/office/drawing/2014/main" id="{0F2ACE27-4D61-4E14-A0D7-EF06C1EA6EF4}"/>
              </a:ext>
            </a:extLst>
          </p:cNvPr>
          <p:cNvSpPr/>
          <p:nvPr/>
        </p:nvSpPr>
        <p:spPr>
          <a:xfrm>
            <a:off x="2733040" y="4215198"/>
            <a:ext cx="2275840" cy="898367"/>
          </a:xfrm>
          <a:prstGeom prst="ellipse">
            <a:avLst/>
          </a:prstGeom>
          <a:noFill/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99811740-6946-499B-884E-7EEF7117D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72" y="3800237"/>
            <a:ext cx="2823454" cy="2117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B0304C2E-8B18-4072-A19F-91892FBD725B}"/>
              </a:ext>
            </a:extLst>
          </p:cNvPr>
          <p:cNvSpPr txBox="1"/>
          <p:nvPr/>
        </p:nvSpPr>
        <p:spPr>
          <a:xfrm>
            <a:off x="6838392" y="2862328"/>
            <a:ext cx="2239568" cy="1077218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(24) Cat6 cables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Ribbon cables for PIN diode system in ITA cave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8D08CB6-25FF-4338-BEBA-77CB2E1E7978}"/>
              </a:ext>
            </a:extLst>
          </p:cNvPr>
          <p:cNvSpPr txBox="1"/>
          <p:nvPr/>
        </p:nvSpPr>
        <p:spPr>
          <a:xfrm>
            <a:off x="92927" y="4990810"/>
            <a:ext cx="2055672" cy="1077218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ysClr val="window" lastClr="FFFFFF">
                <a:lumMod val="65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for FIRUS. Sealed; not easy to reconfigure</a:t>
            </a: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8FCADAE9-A0EB-4EB2-B3DE-F073294EE3F8}"/>
              </a:ext>
            </a:extLst>
          </p:cNvPr>
          <p:cNvCxnSpPr>
            <a:cxnSpLocks/>
          </p:cNvCxnSpPr>
          <p:nvPr/>
        </p:nvCxnSpPr>
        <p:spPr>
          <a:xfrm flipH="1">
            <a:off x="4741347" y="2530668"/>
            <a:ext cx="2501717" cy="973961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FADF24D0-D3C2-4D2F-8F52-8985B82EB9DA}"/>
              </a:ext>
            </a:extLst>
          </p:cNvPr>
          <p:cNvCxnSpPr>
            <a:cxnSpLocks/>
          </p:cNvCxnSpPr>
          <p:nvPr/>
        </p:nvCxnSpPr>
        <p:spPr>
          <a:xfrm flipH="1">
            <a:off x="3937000" y="2770339"/>
            <a:ext cx="1348579" cy="621633"/>
          </a:xfrm>
          <a:prstGeom prst="straightConnector1">
            <a:avLst/>
          </a:prstGeom>
          <a:noFill/>
          <a:ln w="762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F360C755-F78F-4011-86F2-1B4517222D95}"/>
              </a:ext>
            </a:extLst>
          </p:cNvPr>
          <p:cNvCxnSpPr>
            <a:cxnSpLocks/>
          </p:cNvCxnSpPr>
          <p:nvPr/>
        </p:nvCxnSpPr>
        <p:spPr>
          <a:xfrm flipH="1">
            <a:off x="3175327" y="2495072"/>
            <a:ext cx="1921" cy="857819"/>
          </a:xfrm>
          <a:prstGeom prst="straightConnector1">
            <a:avLst/>
          </a:prstGeom>
          <a:noFill/>
          <a:ln w="762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19E82FBF-BAFB-4DD2-A1D7-4E5C581E3B3E}"/>
              </a:ext>
            </a:extLst>
          </p:cNvPr>
          <p:cNvCxnSpPr>
            <a:cxnSpLocks/>
          </p:cNvCxnSpPr>
          <p:nvPr/>
        </p:nvCxnSpPr>
        <p:spPr>
          <a:xfrm>
            <a:off x="1406635" y="2495071"/>
            <a:ext cx="850296" cy="85782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3F3874D0-F7F0-4ED2-A802-BD60CBEC7796}"/>
              </a:ext>
            </a:extLst>
          </p:cNvPr>
          <p:cNvCxnSpPr>
            <a:cxnSpLocks/>
          </p:cNvCxnSpPr>
          <p:nvPr/>
        </p:nvCxnSpPr>
        <p:spPr>
          <a:xfrm flipH="1" flipV="1">
            <a:off x="8483600" y="4809081"/>
            <a:ext cx="137978" cy="1114581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3C363F2C-0A9A-4753-BB63-327C07FA7DA0}"/>
              </a:ext>
            </a:extLst>
          </p:cNvPr>
          <p:cNvCxnSpPr>
            <a:cxnSpLocks/>
          </p:cNvCxnSpPr>
          <p:nvPr/>
        </p:nvCxnSpPr>
        <p:spPr>
          <a:xfrm flipH="1">
            <a:off x="7788656" y="3941054"/>
            <a:ext cx="319024" cy="803757"/>
          </a:xfrm>
          <a:prstGeom prst="straightConnector1">
            <a:avLst/>
          </a:prstGeom>
          <a:noFill/>
          <a:ln w="76200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08247984-9C3D-49BF-86B8-EE15832F37A3}"/>
              </a:ext>
            </a:extLst>
          </p:cNvPr>
          <p:cNvCxnSpPr>
            <a:cxnSpLocks/>
          </p:cNvCxnSpPr>
          <p:nvPr/>
        </p:nvCxnSpPr>
        <p:spPr>
          <a:xfrm flipV="1">
            <a:off x="5711537" y="5029597"/>
            <a:ext cx="857175" cy="64139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3FE9393A-132A-45EB-B1BE-0408ECB01F7B}"/>
              </a:ext>
            </a:extLst>
          </p:cNvPr>
          <p:cNvCxnSpPr>
            <a:cxnSpLocks/>
          </p:cNvCxnSpPr>
          <p:nvPr/>
        </p:nvCxnSpPr>
        <p:spPr>
          <a:xfrm flipV="1">
            <a:off x="1406635" y="4570418"/>
            <a:ext cx="747672" cy="400072"/>
          </a:xfrm>
          <a:prstGeom prst="straightConnector1">
            <a:avLst/>
          </a:prstGeom>
          <a:noFill/>
          <a:ln w="762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3F18D1B9-2BD1-4519-83DA-2C14DE0D4774}"/>
              </a:ext>
            </a:extLst>
          </p:cNvPr>
          <p:cNvSpPr txBox="1"/>
          <p:nvPr/>
        </p:nvSpPr>
        <p:spPr>
          <a:xfrm>
            <a:off x="7032448" y="5664261"/>
            <a:ext cx="2055672" cy="584775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 V building power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8B212B0-0C02-44C2-B7BF-58EC87EBD6A2}"/>
              </a:ext>
            </a:extLst>
          </p:cNvPr>
          <p:cNvSpPr txBox="1"/>
          <p:nvPr/>
        </p:nvSpPr>
        <p:spPr>
          <a:xfrm>
            <a:off x="4212105" y="5416986"/>
            <a:ext cx="2194288" cy="830997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 low voltage cables from interlock group</a:t>
            </a:r>
          </a:p>
        </p:txBody>
      </p:sp>
    </p:spTree>
    <p:extLst>
      <p:ext uri="{BB962C8B-B14F-4D97-AF65-F5344CB8AC3E}">
        <p14:creationId xmlns:p14="http://schemas.microsoft.com/office/powerpoint/2010/main" val="3439020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51454"/>
            <a:ext cx="9144000" cy="427877"/>
          </a:xfrm>
        </p:spPr>
        <p:txBody>
          <a:bodyPr anchor="ctr"/>
          <a:lstStyle/>
          <a:p>
            <a:pPr algn="ctr"/>
            <a:r>
              <a:rPr lang="en-US" sz="2400" dirty="0"/>
              <a:t>Cabling Needs for Muon-Catalyzed Fusion Experiment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Penetrations for New Cables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BD3C11F-ABA4-4A2E-804A-14DDE2653D85}"/>
              </a:ext>
            </a:extLst>
          </p:cNvPr>
          <p:cNvSpPr/>
          <p:nvPr/>
        </p:nvSpPr>
        <p:spPr>
          <a:xfrm>
            <a:off x="71500" y="1767256"/>
            <a:ext cx="2660904" cy="4329498"/>
          </a:xfrm>
          <a:prstGeom prst="rect">
            <a:avLst/>
          </a:prstGeom>
          <a:solidFill>
            <a:srgbClr val="44546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C116CF7-DE27-4331-887D-5783064D5B0C}"/>
              </a:ext>
            </a:extLst>
          </p:cNvPr>
          <p:cNvSpPr/>
          <p:nvPr/>
        </p:nvSpPr>
        <p:spPr>
          <a:xfrm>
            <a:off x="114748" y="4141260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D0C840C-A998-42A8-B1B5-F52D181DD2FE}"/>
              </a:ext>
            </a:extLst>
          </p:cNvPr>
          <p:cNvSpPr/>
          <p:nvPr/>
        </p:nvSpPr>
        <p:spPr>
          <a:xfrm>
            <a:off x="114748" y="1891268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6CF6528-983B-481A-834B-0437D65BD940}"/>
              </a:ext>
            </a:extLst>
          </p:cNvPr>
          <p:cNvGrpSpPr/>
          <p:nvPr/>
        </p:nvGrpSpPr>
        <p:grpSpPr>
          <a:xfrm>
            <a:off x="239208" y="2423914"/>
            <a:ext cx="640960" cy="381000"/>
            <a:chOff x="545660" y="1407160"/>
            <a:chExt cx="640960" cy="3810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6FEBA4B-550F-49F0-97D5-87DF040A27E1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51FCA8D-5A9E-4522-A687-11486036553F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B52EEFE-F25E-4B18-B08F-2415AB927FCB}"/>
              </a:ext>
            </a:extLst>
          </p:cNvPr>
          <p:cNvGrpSpPr/>
          <p:nvPr/>
        </p:nvGrpSpPr>
        <p:grpSpPr>
          <a:xfrm>
            <a:off x="818328" y="2423914"/>
            <a:ext cx="640960" cy="381000"/>
            <a:chOff x="1124780" y="1407160"/>
            <a:chExt cx="640960" cy="381000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3ECEC4D-5681-4B7B-9713-70922CBA08D7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B7AC132-44DC-430A-AA80-743AE070BCCF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6189C2D-94D0-4D1B-A1B2-C5C914E7668E}"/>
              </a:ext>
            </a:extLst>
          </p:cNvPr>
          <p:cNvGrpSpPr/>
          <p:nvPr/>
        </p:nvGrpSpPr>
        <p:grpSpPr>
          <a:xfrm>
            <a:off x="1397448" y="2423914"/>
            <a:ext cx="640960" cy="381000"/>
            <a:chOff x="1703900" y="1407160"/>
            <a:chExt cx="640960" cy="381000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3FEC2A1-90A0-43EF-8390-040C51C28A61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84E5E2C0-EB2A-4CB8-9375-EB9FBB0A7A6A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4C118CF-3777-4892-896A-97652DC752BA}"/>
              </a:ext>
            </a:extLst>
          </p:cNvPr>
          <p:cNvGrpSpPr/>
          <p:nvPr/>
        </p:nvGrpSpPr>
        <p:grpSpPr>
          <a:xfrm>
            <a:off x="1970404" y="2419850"/>
            <a:ext cx="640960" cy="381000"/>
            <a:chOff x="2283020" y="1397000"/>
            <a:chExt cx="640960" cy="381000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BF51950-6FB4-47A7-9B04-B4B96D5B3BA0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34B6564-F894-495E-9EF8-14192B309E75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DD15E0BC-0FDD-4986-A119-509E50F022D6}"/>
              </a:ext>
            </a:extLst>
          </p:cNvPr>
          <p:cNvGrpSpPr/>
          <p:nvPr/>
        </p:nvGrpSpPr>
        <p:grpSpPr>
          <a:xfrm>
            <a:off x="239208" y="3104634"/>
            <a:ext cx="640960" cy="381000"/>
            <a:chOff x="545660" y="2087880"/>
            <a:chExt cx="640960" cy="381000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2A3155C-48B7-461F-8559-E18475DEE4B2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6990890C-5E16-4A40-81AD-0BE33C8A48D5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48D8E86-C706-4BF1-B8EE-60F65E18F178}"/>
              </a:ext>
            </a:extLst>
          </p:cNvPr>
          <p:cNvGrpSpPr/>
          <p:nvPr/>
        </p:nvGrpSpPr>
        <p:grpSpPr>
          <a:xfrm>
            <a:off x="820428" y="3104634"/>
            <a:ext cx="640960" cy="381000"/>
            <a:chOff x="1126880" y="2087880"/>
            <a:chExt cx="640960" cy="381000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77721E7-D784-4539-ACFC-D7C648003D99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3D021B50-0D25-4210-99F2-A60236B01BBF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571FD2A-1678-4FD2-A862-CAF64E85DE2E}"/>
              </a:ext>
            </a:extLst>
          </p:cNvPr>
          <p:cNvGrpSpPr/>
          <p:nvPr/>
        </p:nvGrpSpPr>
        <p:grpSpPr>
          <a:xfrm>
            <a:off x="1397448" y="3104634"/>
            <a:ext cx="640960" cy="381000"/>
            <a:chOff x="1703900" y="2087880"/>
            <a:chExt cx="640960" cy="381000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F38E7E9-CF21-4A99-A603-8265AD99439A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6575A3D8-7643-460E-9A93-7DCDA352CD19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0B771CF8-8F94-47D5-8EF4-F6328275B6B7}"/>
              </a:ext>
            </a:extLst>
          </p:cNvPr>
          <p:cNvGrpSpPr/>
          <p:nvPr/>
        </p:nvGrpSpPr>
        <p:grpSpPr>
          <a:xfrm>
            <a:off x="1970404" y="3104634"/>
            <a:ext cx="640960" cy="381000"/>
            <a:chOff x="2283020" y="2087880"/>
            <a:chExt cx="640960" cy="38100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714B6D8E-04FD-4FBD-9A90-85345B0289C0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516F75B6-A01F-41BB-9D48-E616A00CE6A5}"/>
                </a:ext>
              </a:extLst>
            </p:cNvPr>
            <p:cNvSpPr txBox="1"/>
            <p:nvPr/>
          </p:nvSpPr>
          <p:spPr>
            <a:xfrm>
              <a:off x="2283020" y="2088896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A008E5FE-606C-40BD-9ABB-665BE6615AF0}"/>
              </a:ext>
            </a:extLst>
          </p:cNvPr>
          <p:cNvSpPr txBox="1"/>
          <p:nvPr/>
        </p:nvSpPr>
        <p:spPr>
          <a:xfrm>
            <a:off x="114748" y="1925490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Counting House Side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49EA9591-62F5-4FC5-A85B-65B0554AFF92}"/>
              </a:ext>
            </a:extLst>
          </p:cNvPr>
          <p:cNvGrpSpPr/>
          <p:nvPr/>
        </p:nvGrpSpPr>
        <p:grpSpPr>
          <a:xfrm>
            <a:off x="1972368" y="4682195"/>
            <a:ext cx="640960" cy="381000"/>
            <a:chOff x="545660" y="1407160"/>
            <a:chExt cx="640960" cy="381000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BE57E7E-A2CE-4532-9168-17D9A09B8BAF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6A6CFE33-2DD3-4D3C-A8BD-EB11556CFFF8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22E66C05-0A66-4FE3-9569-2D226D6EE4B5}"/>
              </a:ext>
            </a:extLst>
          </p:cNvPr>
          <p:cNvGrpSpPr/>
          <p:nvPr/>
        </p:nvGrpSpPr>
        <p:grpSpPr>
          <a:xfrm>
            <a:off x="1394332" y="4676361"/>
            <a:ext cx="640960" cy="381000"/>
            <a:chOff x="1124780" y="1407160"/>
            <a:chExt cx="640960" cy="381000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CD56E04-F503-4933-98E6-06B3BF8D0C6D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2595F38-9AD6-4DE9-AFF9-2CAE225561FC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E75022F-F90A-4E16-955B-E345253FAE2C}"/>
              </a:ext>
            </a:extLst>
          </p:cNvPr>
          <p:cNvGrpSpPr/>
          <p:nvPr/>
        </p:nvGrpSpPr>
        <p:grpSpPr>
          <a:xfrm>
            <a:off x="814128" y="4679349"/>
            <a:ext cx="640960" cy="381000"/>
            <a:chOff x="1703900" y="1407160"/>
            <a:chExt cx="640960" cy="381000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4EB84BED-D486-4590-B969-18A8694D227E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63605683-272E-4A09-8B95-013CFF25FE06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17E96A28-5CB9-4139-993C-1807C883DED9}"/>
              </a:ext>
            </a:extLst>
          </p:cNvPr>
          <p:cNvGrpSpPr/>
          <p:nvPr/>
        </p:nvGrpSpPr>
        <p:grpSpPr>
          <a:xfrm>
            <a:off x="239208" y="4680857"/>
            <a:ext cx="640960" cy="381000"/>
            <a:chOff x="2283020" y="1397000"/>
            <a:chExt cx="640960" cy="381000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6932E3B-4EB3-41F0-8C2B-2B57D923C5D0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A889C698-6DAB-46D1-B699-A0D7F12EB177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44A6FCD-8664-4010-8AA0-6A67E1DCDCCD}"/>
              </a:ext>
            </a:extLst>
          </p:cNvPr>
          <p:cNvGrpSpPr/>
          <p:nvPr/>
        </p:nvGrpSpPr>
        <p:grpSpPr>
          <a:xfrm>
            <a:off x="1970404" y="5364218"/>
            <a:ext cx="640960" cy="381000"/>
            <a:chOff x="545660" y="2087880"/>
            <a:chExt cx="640960" cy="381000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1E61854-4D43-4849-8EF1-18D00EA416AB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4407F91-79EC-4535-B8F7-52C9D937B90C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0329CDE-B24C-40CF-A9AE-514AC39B3DAF}"/>
              </a:ext>
            </a:extLst>
          </p:cNvPr>
          <p:cNvGrpSpPr/>
          <p:nvPr/>
        </p:nvGrpSpPr>
        <p:grpSpPr>
          <a:xfrm>
            <a:off x="1394332" y="5364218"/>
            <a:ext cx="640960" cy="381000"/>
            <a:chOff x="1126880" y="2087880"/>
            <a:chExt cx="640960" cy="381000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7F28573-A6FB-4F16-81E4-B3D420C4E356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E7BE4A0-6CA7-4AF4-8AC6-A82E6B8EE9C1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93A221B-A580-4266-83E4-041A8A5A3741}"/>
              </a:ext>
            </a:extLst>
          </p:cNvPr>
          <p:cNvGrpSpPr/>
          <p:nvPr/>
        </p:nvGrpSpPr>
        <p:grpSpPr>
          <a:xfrm>
            <a:off x="818260" y="5364218"/>
            <a:ext cx="640960" cy="381000"/>
            <a:chOff x="1703900" y="2087880"/>
            <a:chExt cx="640960" cy="381000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EF77E68E-708E-4ABD-9073-BFF4C6AB26BF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8459F7CF-C6C6-4B1B-9C40-A4AA6F983669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68F2B4CF-75A6-4B90-A6D6-2BBE00731B90}"/>
              </a:ext>
            </a:extLst>
          </p:cNvPr>
          <p:cNvGrpSpPr/>
          <p:nvPr/>
        </p:nvGrpSpPr>
        <p:grpSpPr>
          <a:xfrm>
            <a:off x="242188" y="5364218"/>
            <a:ext cx="640960" cy="381000"/>
            <a:chOff x="2283020" y="2087880"/>
            <a:chExt cx="640960" cy="381000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6F5B357-B8B3-48BD-8E00-E397A0E9688B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C809255-58EB-4096-94AE-7E6D32310D17}"/>
                </a:ext>
              </a:extLst>
            </p:cNvPr>
            <p:cNvSpPr txBox="1"/>
            <p:nvPr/>
          </p:nvSpPr>
          <p:spPr>
            <a:xfrm>
              <a:off x="2283020" y="2093714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02EBAEE2-806C-4957-9FF8-ACEE81A1DFEF}"/>
              </a:ext>
            </a:extLst>
          </p:cNvPr>
          <p:cNvSpPr txBox="1"/>
          <p:nvPr/>
        </p:nvSpPr>
        <p:spPr>
          <a:xfrm>
            <a:off x="114748" y="4175482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Enclosure Side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C808436-CF32-4FBE-A3BF-44113E66E555}"/>
              </a:ext>
            </a:extLst>
          </p:cNvPr>
          <p:cNvSpPr txBox="1"/>
          <p:nvPr/>
        </p:nvSpPr>
        <p:spPr>
          <a:xfrm>
            <a:off x="-374719" y="750472"/>
            <a:ext cx="9633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Experiment: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(42) additional 90’ RG58 signal cables w/ BNC termination (16 already in place, for total of 58), end at Patch 2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(22) additional 90’ RG58 HV cables w/ SHV termination (20 already in place, for total of 42), end at Patch 2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E7BE410-0A73-4FB0-9093-40B927257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6" t="38953" r="34447" b="45907"/>
          <a:stretch/>
        </p:blipFill>
        <p:spPr>
          <a:xfrm>
            <a:off x="3993712" y="2289021"/>
            <a:ext cx="4064372" cy="289948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20C38FF-E601-4FEC-9E55-51D95DD4AFF0}"/>
              </a:ext>
            </a:extLst>
          </p:cNvPr>
          <p:cNvSpPr txBox="1"/>
          <p:nvPr/>
        </p:nvSpPr>
        <p:spPr>
          <a:xfrm>
            <a:off x="2771313" y="1532796"/>
            <a:ext cx="6405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Add to Penetration A, if possible.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36 RG58 cables already in A, from this picture it looks like 64 more could fit.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If not, use B for the remainder.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B4739A6-BA94-458E-BA8B-A96FF5C571CA}"/>
              </a:ext>
            </a:extLst>
          </p:cNvPr>
          <p:cNvGrpSpPr/>
          <p:nvPr/>
        </p:nvGrpSpPr>
        <p:grpSpPr>
          <a:xfrm>
            <a:off x="6547292" y="2736842"/>
            <a:ext cx="640960" cy="381000"/>
            <a:chOff x="545660" y="1407160"/>
            <a:chExt cx="640960" cy="3810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E632931-C5EC-4023-9D19-C46422232962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F2C7377-8512-439C-A944-B841AB6DC5F0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6D0A8BC-CFED-446D-8667-2913118EFCFC}"/>
              </a:ext>
            </a:extLst>
          </p:cNvPr>
          <p:cNvGrpSpPr/>
          <p:nvPr/>
        </p:nvGrpSpPr>
        <p:grpSpPr>
          <a:xfrm>
            <a:off x="4468352" y="2725174"/>
            <a:ext cx="640960" cy="381000"/>
            <a:chOff x="1124780" y="1407160"/>
            <a:chExt cx="640960" cy="38100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A11D179-0480-4FCD-AEB7-DBFEFB093DE7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393F12C-549F-4CBD-95BC-2ADDFE03E2E2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D59C7F5C-6774-48D6-965B-774097B1E309}"/>
              </a:ext>
            </a:extLst>
          </p:cNvPr>
          <p:cNvSpPr txBox="1"/>
          <p:nvPr/>
        </p:nvSpPr>
        <p:spPr>
          <a:xfrm>
            <a:off x="2507881" y="5239540"/>
            <a:ext cx="483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Beamline: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 B for beamline profile signals</a:t>
            </a:r>
          </a:p>
        </p:txBody>
      </p:sp>
    </p:spTree>
    <p:extLst>
      <p:ext uri="{BB962C8B-B14F-4D97-AF65-F5344CB8AC3E}">
        <p14:creationId xmlns:p14="http://schemas.microsoft.com/office/powerpoint/2010/main" val="1729326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Penetrations for New Cables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A58DC01-3F71-486C-91A5-23DAB69F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35904" r="67389" b="38296"/>
          <a:stretch/>
        </p:blipFill>
        <p:spPr>
          <a:xfrm>
            <a:off x="3889560" y="2182380"/>
            <a:ext cx="3661626" cy="2866301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2D5530A6-BB9F-4B1B-BB7F-014ECB12D229}"/>
              </a:ext>
            </a:extLst>
          </p:cNvPr>
          <p:cNvGrpSpPr/>
          <p:nvPr/>
        </p:nvGrpSpPr>
        <p:grpSpPr>
          <a:xfrm>
            <a:off x="5399893" y="3318510"/>
            <a:ext cx="640960" cy="381000"/>
            <a:chOff x="1703900" y="2087880"/>
            <a:chExt cx="640960" cy="3810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BB5CF27-C584-4646-9DA8-92515F59D9F0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0C63D5A-ED00-4FBA-AEAD-FEAECEA2FDFC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E1C2478-CF9E-4A5A-AB5C-BA88DEF4C779}"/>
              </a:ext>
            </a:extLst>
          </p:cNvPr>
          <p:cNvSpPr/>
          <p:nvPr/>
        </p:nvSpPr>
        <p:spPr>
          <a:xfrm>
            <a:off x="71500" y="1767256"/>
            <a:ext cx="2660904" cy="4329498"/>
          </a:xfrm>
          <a:prstGeom prst="rect">
            <a:avLst/>
          </a:prstGeom>
          <a:solidFill>
            <a:srgbClr val="44546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CBD4702-E1A7-4083-8AE5-0FCADED9723E}"/>
              </a:ext>
            </a:extLst>
          </p:cNvPr>
          <p:cNvSpPr/>
          <p:nvPr/>
        </p:nvSpPr>
        <p:spPr>
          <a:xfrm>
            <a:off x="114748" y="4141260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AB24CA4-0069-49AF-A7DB-7EAB0B3B9208}"/>
              </a:ext>
            </a:extLst>
          </p:cNvPr>
          <p:cNvSpPr/>
          <p:nvPr/>
        </p:nvSpPr>
        <p:spPr>
          <a:xfrm>
            <a:off x="114748" y="1891268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6CFA256-679C-4F16-B951-C4C17F7BCCE6}"/>
              </a:ext>
            </a:extLst>
          </p:cNvPr>
          <p:cNvGrpSpPr/>
          <p:nvPr/>
        </p:nvGrpSpPr>
        <p:grpSpPr>
          <a:xfrm>
            <a:off x="239208" y="2423914"/>
            <a:ext cx="640960" cy="381000"/>
            <a:chOff x="545660" y="1407160"/>
            <a:chExt cx="640960" cy="3810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0DA1F46-ABFC-44A1-95A0-0C78C038CA34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F57DD31-354E-402F-9341-220D79596049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0F393E5-D57C-4422-8592-E23CCC7380A7}"/>
              </a:ext>
            </a:extLst>
          </p:cNvPr>
          <p:cNvGrpSpPr/>
          <p:nvPr/>
        </p:nvGrpSpPr>
        <p:grpSpPr>
          <a:xfrm>
            <a:off x="818328" y="2423914"/>
            <a:ext cx="640960" cy="381000"/>
            <a:chOff x="1124780" y="1407160"/>
            <a:chExt cx="640960" cy="3810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C10601E-E3C7-4166-95E0-CD31FA0B4F7A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45D8C02-5042-43F8-B901-5B236E649E6A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D40FAA2-B8EF-4ED2-8C90-3B9879555B61}"/>
              </a:ext>
            </a:extLst>
          </p:cNvPr>
          <p:cNvGrpSpPr/>
          <p:nvPr/>
        </p:nvGrpSpPr>
        <p:grpSpPr>
          <a:xfrm>
            <a:off x="1397448" y="2423914"/>
            <a:ext cx="640960" cy="381000"/>
            <a:chOff x="1703900" y="1407160"/>
            <a:chExt cx="640960" cy="38100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04A2DA3-1C4E-4AC0-810C-E53EBE72F0A5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D0CE475-9B84-4F98-B60A-62C4A400D1E0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7BFAF1D-A8C3-4827-AF7B-58A864334145}"/>
              </a:ext>
            </a:extLst>
          </p:cNvPr>
          <p:cNvGrpSpPr/>
          <p:nvPr/>
        </p:nvGrpSpPr>
        <p:grpSpPr>
          <a:xfrm>
            <a:off x="1970404" y="2419850"/>
            <a:ext cx="640960" cy="381000"/>
            <a:chOff x="2283020" y="1397000"/>
            <a:chExt cx="640960" cy="3810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4DF7E5A-3B50-4276-A058-590E53D7414A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7CC1C6D-FB1E-4DD4-987F-D73E4E0F86D9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18DA2AC-A7AB-41E8-90A0-998317BE4C20}"/>
              </a:ext>
            </a:extLst>
          </p:cNvPr>
          <p:cNvGrpSpPr/>
          <p:nvPr/>
        </p:nvGrpSpPr>
        <p:grpSpPr>
          <a:xfrm>
            <a:off x="239208" y="3104634"/>
            <a:ext cx="640960" cy="381000"/>
            <a:chOff x="545660" y="2087880"/>
            <a:chExt cx="640960" cy="381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0CC50EC-F958-459F-B8C3-39F95DC83BAF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A89C2D9-D107-4307-9A51-1C1764FBA6E0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F6E047D-3D12-4A73-95EF-72F4475264F3}"/>
              </a:ext>
            </a:extLst>
          </p:cNvPr>
          <p:cNvGrpSpPr/>
          <p:nvPr/>
        </p:nvGrpSpPr>
        <p:grpSpPr>
          <a:xfrm>
            <a:off x="820428" y="3104634"/>
            <a:ext cx="640960" cy="381000"/>
            <a:chOff x="1126880" y="2087880"/>
            <a:chExt cx="640960" cy="38100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B4E91D1-EC19-4349-BA1C-F090303460CA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B39FA0D-A576-471E-A41D-286EF61B5B58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E2F2B3F-E40C-4841-93AF-08CE7FAD9D21}"/>
              </a:ext>
            </a:extLst>
          </p:cNvPr>
          <p:cNvGrpSpPr/>
          <p:nvPr/>
        </p:nvGrpSpPr>
        <p:grpSpPr>
          <a:xfrm>
            <a:off x="1397448" y="3104634"/>
            <a:ext cx="640960" cy="381000"/>
            <a:chOff x="1703900" y="2087880"/>
            <a:chExt cx="640960" cy="38100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18C7E13-6CAA-475C-8E68-2A9A4F8ABDFA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7C0DCDC-719B-4494-8A3B-4A84218ACADF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580E105-3F21-48C8-AC63-89BD0948F8E3}"/>
              </a:ext>
            </a:extLst>
          </p:cNvPr>
          <p:cNvGrpSpPr/>
          <p:nvPr/>
        </p:nvGrpSpPr>
        <p:grpSpPr>
          <a:xfrm>
            <a:off x="1970404" y="3104634"/>
            <a:ext cx="640960" cy="381000"/>
            <a:chOff x="2283020" y="2087880"/>
            <a:chExt cx="640960" cy="3810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7C72672-83FE-495C-B970-D52F836A6A7C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137E718-A670-4BE4-8EC1-CF06B1DA8E3A}"/>
                </a:ext>
              </a:extLst>
            </p:cNvPr>
            <p:cNvSpPr txBox="1"/>
            <p:nvPr/>
          </p:nvSpPr>
          <p:spPr>
            <a:xfrm>
              <a:off x="2283020" y="2088896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C3C43D16-8D28-4A63-B214-8F2236492923}"/>
              </a:ext>
            </a:extLst>
          </p:cNvPr>
          <p:cNvSpPr txBox="1"/>
          <p:nvPr/>
        </p:nvSpPr>
        <p:spPr>
          <a:xfrm>
            <a:off x="114748" y="1925490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Counting House Side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A95E0F7-EAB8-4C0E-A928-515CA0317AA4}"/>
              </a:ext>
            </a:extLst>
          </p:cNvPr>
          <p:cNvGrpSpPr/>
          <p:nvPr/>
        </p:nvGrpSpPr>
        <p:grpSpPr>
          <a:xfrm>
            <a:off x="1972368" y="4682195"/>
            <a:ext cx="640960" cy="381000"/>
            <a:chOff x="545660" y="1407160"/>
            <a:chExt cx="640960" cy="38100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7FA387B-7781-4E1B-BD4D-3FB90515CEDD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46B44D5-3183-49E4-96B4-6B30F5D762CD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1DE867A-E397-4469-9089-5D2E1874948A}"/>
              </a:ext>
            </a:extLst>
          </p:cNvPr>
          <p:cNvGrpSpPr/>
          <p:nvPr/>
        </p:nvGrpSpPr>
        <p:grpSpPr>
          <a:xfrm>
            <a:off x="1394332" y="4676361"/>
            <a:ext cx="640960" cy="381000"/>
            <a:chOff x="1124780" y="1407160"/>
            <a:chExt cx="640960" cy="3810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E65FC50-0EBE-4581-846D-97D0BDE681CF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4B64666-4827-4AA6-864A-566910011294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7158508-760B-47D8-BE5C-BF6575C88158}"/>
              </a:ext>
            </a:extLst>
          </p:cNvPr>
          <p:cNvGrpSpPr/>
          <p:nvPr/>
        </p:nvGrpSpPr>
        <p:grpSpPr>
          <a:xfrm>
            <a:off x="814128" y="4679349"/>
            <a:ext cx="640960" cy="381000"/>
            <a:chOff x="1703900" y="1407160"/>
            <a:chExt cx="640960" cy="38100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84808D4-CE80-45D6-95C7-FA05392796CD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BB6F8DF-99FF-4037-B8B9-29D9E96855D8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FF43178-9598-413C-BF6F-0446F48113DC}"/>
              </a:ext>
            </a:extLst>
          </p:cNvPr>
          <p:cNvGrpSpPr/>
          <p:nvPr/>
        </p:nvGrpSpPr>
        <p:grpSpPr>
          <a:xfrm>
            <a:off x="239208" y="4680857"/>
            <a:ext cx="640960" cy="381000"/>
            <a:chOff x="2283020" y="1397000"/>
            <a:chExt cx="640960" cy="38100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FFC1171-94E9-4D23-92FA-F4FD05495959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FD96A8B-4EA4-426D-A5D4-B74D0B717D1F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D502718-283C-4814-8BB9-0CA53AEE5FC1}"/>
              </a:ext>
            </a:extLst>
          </p:cNvPr>
          <p:cNvGrpSpPr/>
          <p:nvPr/>
        </p:nvGrpSpPr>
        <p:grpSpPr>
          <a:xfrm>
            <a:off x="1970404" y="5364218"/>
            <a:ext cx="640960" cy="381000"/>
            <a:chOff x="545660" y="2087880"/>
            <a:chExt cx="640960" cy="38100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9A161FF-2B44-4812-A238-9F095A1D7CBE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DCC3E5D-EC05-44D8-8730-29246B3A33D6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E619BD6-F0F5-4F70-AF1A-10056BFE863A}"/>
              </a:ext>
            </a:extLst>
          </p:cNvPr>
          <p:cNvGrpSpPr/>
          <p:nvPr/>
        </p:nvGrpSpPr>
        <p:grpSpPr>
          <a:xfrm>
            <a:off x="1394332" y="5364218"/>
            <a:ext cx="640960" cy="381000"/>
            <a:chOff x="1126880" y="2087880"/>
            <a:chExt cx="640960" cy="3810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DD8B38D-3B46-4CA2-B093-4919CD4897A7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CEB2708-FF4C-4B97-89DF-D561154A473B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9B34C13-3A54-4B29-851A-CF8C40A866C8}"/>
              </a:ext>
            </a:extLst>
          </p:cNvPr>
          <p:cNvGrpSpPr/>
          <p:nvPr/>
        </p:nvGrpSpPr>
        <p:grpSpPr>
          <a:xfrm>
            <a:off x="818260" y="5364218"/>
            <a:ext cx="640960" cy="381000"/>
            <a:chOff x="1703900" y="2087880"/>
            <a:chExt cx="640960" cy="381000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B8B36EF-F532-4723-B430-39C5C8CC76F8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7AAA2B4-5723-4E03-A0D9-62B6F3EF2D98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E54809D-7CA3-4BE6-B4D8-425F306A46A7}"/>
              </a:ext>
            </a:extLst>
          </p:cNvPr>
          <p:cNvGrpSpPr/>
          <p:nvPr/>
        </p:nvGrpSpPr>
        <p:grpSpPr>
          <a:xfrm>
            <a:off x="242188" y="5364218"/>
            <a:ext cx="640960" cy="381000"/>
            <a:chOff x="2283020" y="2087880"/>
            <a:chExt cx="640960" cy="38100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B4C5FEA-3144-48D6-B82E-3B1D4BB41965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C090ACA-D2EF-4790-A8E4-C149C9E8846E}"/>
                </a:ext>
              </a:extLst>
            </p:cNvPr>
            <p:cNvSpPr txBox="1"/>
            <p:nvPr/>
          </p:nvSpPr>
          <p:spPr>
            <a:xfrm>
              <a:off x="2283020" y="2093714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6FA084B6-A078-4FAD-AEFB-34FF514B7E77}"/>
              </a:ext>
            </a:extLst>
          </p:cNvPr>
          <p:cNvSpPr txBox="1"/>
          <p:nvPr/>
        </p:nvSpPr>
        <p:spPr>
          <a:xfrm>
            <a:off x="114748" y="4175482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Enclosure Side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47494B2-1AC6-42EB-BE06-EC326AEC2FE8}"/>
              </a:ext>
            </a:extLst>
          </p:cNvPr>
          <p:cNvSpPr txBox="1"/>
          <p:nvPr/>
        </p:nvSpPr>
        <p:spPr>
          <a:xfrm>
            <a:off x="-374719" y="750472"/>
            <a:ext cx="9633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Experiment: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(4) 190’ optical fiber cables w/ SMA-905 termination, run over door to end at experiment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(4) 190’ Belden 8773 cables, run over door to end at experiment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10AF780-1F29-4F06-A702-40EF5E2FA139}"/>
              </a:ext>
            </a:extLst>
          </p:cNvPr>
          <p:cNvSpPr txBox="1"/>
          <p:nvPr/>
        </p:nvSpPr>
        <p:spPr>
          <a:xfrm>
            <a:off x="2771313" y="1532796"/>
            <a:ext cx="640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Add to Penetration G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(current contents = low voltage cables from interlock group)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EFBEAA-F631-471D-8D79-93CB5ABFB717}"/>
              </a:ext>
            </a:extLst>
          </p:cNvPr>
          <p:cNvSpPr txBox="1"/>
          <p:nvPr/>
        </p:nvSpPr>
        <p:spPr>
          <a:xfrm>
            <a:off x="2507880" y="5239540"/>
            <a:ext cx="5687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Beamline: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(1) 200’ Belden 8773 cable</a:t>
            </a:r>
          </a:p>
        </p:txBody>
      </p:sp>
    </p:spTree>
    <p:extLst>
      <p:ext uri="{BB962C8B-B14F-4D97-AF65-F5344CB8AC3E}">
        <p14:creationId xmlns:p14="http://schemas.microsoft.com/office/powerpoint/2010/main" val="2228429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6C70D27E-59D2-4FC8-A0EA-BC87B074A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0" t="26124" r="10091" b="46756"/>
          <a:stretch/>
        </p:blipFill>
        <p:spPr>
          <a:xfrm>
            <a:off x="3894063" y="2189304"/>
            <a:ext cx="3393111" cy="2764057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7F08D08-B11C-48FC-84DD-17976E64A360}"/>
              </a:ext>
            </a:extLst>
          </p:cNvPr>
          <p:cNvGrpSpPr/>
          <p:nvPr/>
        </p:nvGrpSpPr>
        <p:grpSpPr>
          <a:xfrm>
            <a:off x="5244459" y="3354796"/>
            <a:ext cx="640960" cy="381000"/>
            <a:chOff x="545660" y="2087880"/>
            <a:chExt cx="640960" cy="381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09C640F-F4BC-4F78-AF43-FBD758B039F8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44311EE-E022-42AE-AD95-B019AA4C9D5B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Penetrations for New Cables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408D1B9-0646-431D-A3A1-0E5CC82F9B12}"/>
              </a:ext>
            </a:extLst>
          </p:cNvPr>
          <p:cNvSpPr/>
          <p:nvPr/>
        </p:nvSpPr>
        <p:spPr>
          <a:xfrm>
            <a:off x="71500" y="1767256"/>
            <a:ext cx="2660904" cy="4329498"/>
          </a:xfrm>
          <a:prstGeom prst="rect">
            <a:avLst/>
          </a:prstGeom>
          <a:solidFill>
            <a:srgbClr val="44546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0EAE-0DDE-4AF1-8E3C-6C3A514174E5}"/>
              </a:ext>
            </a:extLst>
          </p:cNvPr>
          <p:cNvSpPr/>
          <p:nvPr/>
        </p:nvSpPr>
        <p:spPr>
          <a:xfrm>
            <a:off x="114748" y="4141260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3224E9-0015-452C-88E0-AE017CC5F54B}"/>
              </a:ext>
            </a:extLst>
          </p:cNvPr>
          <p:cNvSpPr/>
          <p:nvPr/>
        </p:nvSpPr>
        <p:spPr>
          <a:xfrm>
            <a:off x="114748" y="1891268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957E1A-A81D-477B-A776-E6B70F111B0D}"/>
              </a:ext>
            </a:extLst>
          </p:cNvPr>
          <p:cNvGrpSpPr/>
          <p:nvPr/>
        </p:nvGrpSpPr>
        <p:grpSpPr>
          <a:xfrm>
            <a:off x="239208" y="2423914"/>
            <a:ext cx="640960" cy="381000"/>
            <a:chOff x="545660" y="1407160"/>
            <a:chExt cx="640960" cy="38100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A933786-1717-4FE7-A021-F38948032BE1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EBD44D6-14F3-4FC5-BA04-ACA1D1FFCB19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2719581-3FEA-41B1-B96E-84AEB3FE94B6}"/>
              </a:ext>
            </a:extLst>
          </p:cNvPr>
          <p:cNvGrpSpPr/>
          <p:nvPr/>
        </p:nvGrpSpPr>
        <p:grpSpPr>
          <a:xfrm>
            <a:off x="818328" y="2423914"/>
            <a:ext cx="640960" cy="381000"/>
            <a:chOff x="1124780" y="1407160"/>
            <a:chExt cx="640960" cy="38100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0A25368-508E-4D7F-B97B-C3A2BCA45ADB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A1FA75-C3A3-493D-99A9-5BD31CCEFF7D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71F7AAD-8743-4978-98CD-E1FCCF76312C}"/>
              </a:ext>
            </a:extLst>
          </p:cNvPr>
          <p:cNvGrpSpPr/>
          <p:nvPr/>
        </p:nvGrpSpPr>
        <p:grpSpPr>
          <a:xfrm>
            <a:off x="1397448" y="2423914"/>
            <a:ext cx="640960" cy="381000"/>
            <a:chOff x="1703900" y="1407160"/>
            <a:chExt cx="640960" cy="38100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7C2F182-6DCC-47ED-88FE-A2CAC7BB8679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CA9F9D8-4848-48D0-A59D-492A346FC9C0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7F10343-1031-4B92-A48A-B5EF2C634245}"/>
              </a:ext>
            </a:extLst>
          </p:cNvPr>
          <p:cNvGrpSpPr/>
          <p:nvPr/>
        </p:nvGrpSpPr>
        <p:grpSpPr>
          <a:xfrm>
            <a:off x="1970404" y="2419850"/>
            <a:ext cx="640960" cy="381000"/>
            <a:chOff x="2283020" y="1397000"/>
            <a:chExt cx="640960" cy="38100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DF1D5CB-A991-40F6-B1C1-5F158E936108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3024B7-DE24-4DE8-B6F8-23E1E1965E9D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6649EE-EF85-4D75-BFCF-C32A730C05D4}"/>
              </a:ext>
            </a:extLst>
          </p:cNvPr>
          <p:cNvGrpSpPr/>
          <p:nvPr/>
        </p:nvGrpSpPr>
        <p:grpSpPr>
          <a:xfrm>
            <a:off x="239208" y="3104634"/>
            <a:ext cx="640960" cy="381000"/>
            <a:chOff x="545660" y="2087880"/>
            <a:chExt cx="640960" cy="381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1A4078C-7DC1-4502-AB93-D4737C6A3510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F527CE1-B5AC-4FF4-89FD-186AA7E07397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C169893-D8DD-42CD-8CA8-D2FACBDE8429}"/>
              </a:ext>
            </a:extLst>
          </p:cNvPr>
          <p:cNvGrpSpPr/>
          <p:nvPr/>
        </p:nvGrpSpPr>
        <p:grpSpPr>
          <a:xfrm>
            <a:off x="820428" y="3104634"/>
            <a:ext cx="640960" cy="381000"/>
            <a:chOff x="1126880" y="2087880"/>
            <a:chExt cx="640960" cy="38100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B253A83-B998-4685-B154-5FE46A211A99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DCADAB0-3E0B-4DDB-8C0C-8CF77AF09C4E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58C0962-877A-4AAC-8D18-EB0F2A19DEFD}"/>
              </a:ext>
            </a:extLst>
          </p:cNvPr>
          <p:cNvGrpSpPr/>
          <p:nvPr/>
        </p:nvGrpSpPr>
        <p:grpSpPr>
          <a:xfrm>
            <a:off x="1397448" y="3104634"/>
            <a:ext cx="640960" cy="381000"/>
            <a:chOff x="1703900" y="2087880"/>
            <a:chExt cx="640960" cy="38100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0000F6A-06BD-4E6A-80D4-592506770D2D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784FBAB-2345-4E27-9BCF-4C5A38CDD5FA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F865EAC-D515-43BB-8050-2A455ACEA28A}"/>
              </a:ext>
            </a:extLst>
          </p:cNvPr>
          <p:cNvGrpSpPr/>
          <p:nvPr/>
        </p:nvGrpSpPr>
        <p:grpSpPr>
          <a:xfrm>
            <a:off x="1970404" y="3104634"/>
            <a:ext cx="640960" cy="381000"/>
            <a:chOff x="2283020" y="2087880"/>
            <a:chExt cx="640960" cy="3810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E969CA3-1ED6-468F-A4C7-F695CAF8C6DB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CEE102F-CBF7-47DA-835E-552D780BCD05}"/>
                </a:ext>
              </a:extLst>
            </p:cNvPr>
            <p:cNvSpPr txBox="1"/>
            <p:nvPr/>
          </p:nvSpPr>
          <p:spPr>
            <a:xfrm>
              <a:off x="2283020" y="2088896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36938949-A945-4CA8-A91A-65AB24F0E1BE}"/>
              </a:ext>
            </a:extLst>
          </p:cNvPr>
          <p:cNvSpPr txBox="1"/>
          <p:nvPr/>
        </p:nvSpPr>
        <p:spPr>
          <a:xfrm>
            <a:off x="114748" y="1925490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Counting House Side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39EE4F3-466B-4E42-B860-E9DDAC6BA48D}"/>
              </a:ext>
            </a:extLst>
          </p:cNvPr>
          <p:cNvGrpSpPr/>
          <p:nvPr/>
        </p:nvGrpSpPr>
        <p:grpSpPr>
          <a:xfrm>
            <a:off x="1972368" y="4682195"/>
            <a:ext cx="640960" cy="381000"/>
            <a:chOff x="545660" y="1407160"/>
            <a:chExt cx="640960" cy="38100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77AA695-69FD-410A-97B1-82C451123B5D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8995E03-3192-4A27-A6D6-F5E669A60546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DF6833-25D1-44D9-BF4E-36E8EE4B672A}"/>
              </a:ext>
            </a:extLst>
          </p:cNvPr>
          <p:cNvGrpSpPr/>
          <p:nvPr/>
        </p:nvGrpSpPr>
        <p:grpSpPr>
          <a:xfrm>
            <a:off x="1394332" y="4676361"/>
            <a:ext cx="640960" cy="381000"/>
            <a:chOff x="1124780" y="1407160"/>
            <a:chExt cx="640960" cy="3810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DE82BC5-727F-4A1C-8CBA-D35F4004842D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33CE07D-82BE-43E0-AB8C-4C558E462DBB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EF945E0-6CDC-415B-818F-D717242BCB00}"/>
              </a:ext>
            </a:extLst>
          </p:cNvPr>
          <p:cNvGrpSpPr/>
          <p:nvPr/>
        </p:nvGrpSpPr>
        <p:grpSpPr>
          <a:xfrm>
            <a:off x="814128" y="4679349"/>
            <a:ext cx="640960" cy="381000"/>
            <a:chOff x="1703900" y="1407160"/>
            <a:chExt cx="640960" cy="38100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CF1A32C-4777-4FFB-84A2-AF0A58A3FBF4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ED074D2-25FE-43C2-A678-1ECEED6CD547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F1B30A5-66AC-409B-A232-E21BAAA5E08B}"/>
              </a:ext>
            </a:extLst>
          </p:cNvPr>
          <p:cNvGrpSpPr/>
          <p:nvPr/>
        </p:nvGrpSpPr>
        <p:grpSpPr>
          <a:xfrm>
            <a:off x="239208" y="4680857"/>
            <a:ext cx="640960" cy="381000"/>
            <a:chOff x="2283020" y="1397000"/>
            <a:chExt cx="640960" cy="38100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F90FC94-AB84-42B6-8840-19A92C61EF49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FF2C72A-6880-4C3A-A149-F19DF22A13EE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A04C8F9-E4DB-4076-BB7B-77CEFB39AF10}"/>
              </a:ext>
            </a:extLst>
          </p:cNvPr>
          <p:cNvGrpSpPr/>
          <p:nvPr/>
        </p:nvGrpSpPr>
        <p:grpSpPr>
          <a:xfrm>
            <a:off x="1970404" y="5364218"/>
            <a:ext cx="640960" cy="381000"/>
            <a:chOff x="545660" y="2087880"/>
            <a:chExt cx="640960" cy="38100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9B78FC1-7784-42C0-878A-CBFAE40E3571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C57AC7B-1058-40AC-9DBC-451660C13E75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DAADFB2-2803-48AF-BC80-FF847383C1F4}"/>
              </a:ext>
            </a:extLst>
          </p:cNvPr>
          <p:cNvGrpSpPr/>
          <p:nvPr/>
        </p:nvGrpSpPr>
        <p:grpSpPr>
          <a:xfrm>
            <a:off x="1394332" y="5364218"/>
            <a:ext cx="640960" cy="381000"/>
            <a:chOff x="1126880" y="2087880"/>
            <a:chExt cx="640960" cy="3810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C106B73-2BBC-466C-AEF6-2FED6989773F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6D82B8F-D1F7-425A-AC82-65A381D7A891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F03D426-81DA-4461-BCA4-55DFE8ADF6B4}"/>
              </a:ext>
            </a:extLst>
          </p:cNvPr>
          <p:cNvGrpSpPr/>
          <p:nvPr/>
        </p:nvGrpSpPr>
        <p:grpSpPr>
          <a:xfrm>
            <a:off x="818260" y="5364218"/>
            <a:ext cx="640960" cy="381000"/>
            <a:chOff x="1703900" y="2087880"/>
            <a:chExt cx="640960" cy="381000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D1CD283-4821-499E-9578-7E45045D8C46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70F9C29-38B0-42B0-B9A0-5CE1C0CA6493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C2A2CB4-3B82-4220-B40D-3EAEA3D331AD}"/>
              </a:ext>
            </a:extLst>
          </p:cNvPr>
          <p:cNvGrpSpPr/>
          <p:nvPr/>
        </p:nvGrpSpPr>
        <p:grpSpPr>
          <a:xfrm>
            <a:off x="242188" y="5364218"/>
            <a:ext cx="640960" cy="381000"/>
            <a:chOff x="2283020" y="2087880"/>
            <a:chExt cx="640960" cy="38100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32217EB-448C-4651-A372-7A48173B8A81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4A6FA75-867F-4BCE-9C7A-0D0DC8508357}"/>
                </a:ext>
              </a:extLst>
            </p:cNvPr>
            <p:cNvSpPr txBox="1"/>
            <p:nvPr/>
          </p:nvSpPr>
          <p:spPr>
            <a:xfrm>
              <a:off x="2283020" y="2093714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513F05B4-8A26-4599-BA48-BB0575E652F3}"/>
              </a:ext>
            </a:extLst>
          </p:cNvPr>
          <p:cNvSpPr txBox="1"/>
          <p:nvPr/>
        </p:nvSpPr>
        <p:spPr>
          <a:xfrm>
            <a:off x="114748" y="4175482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Enclosure Side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74DC757-0180-413E-B437-0B588B05AA9C}"/>
              </a:ext>
            </a:extLst>
          </p:cNvPr>
          <p:cNvSpPr txBox="1"/>
          <p:nvPr/>
        </p:nvSpPr>
        <p:spPr>
          <a:xfrm>
            <a:off x="-374719" y="750472"/>
            <a:ext cx="9633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Experiment: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190’ power cable for vacuum pump (14 AWG, 6 stranded wires), run over door to end at experiment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(11) 190’ DC power cables (14 AWG, 2 stranded wires), run over door to end at experiment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59068C2-6A7E-45AC-9B98-5BE24A94B988}"/>
              </a:ext>
            </a:extLst>
          </p:cNvPr>
          <p:cNvSpPr txBox="1"/>
          <p:nvPr/>
        </p:nvSpPr>
        <p:spPr>
          <a:xfrm>
            <a:off x="2771313" y="1532796"/>
            <a:ext cx="640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Add to Penetration 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(current contents = 208 V building power)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A0DE81-ED3C-4DCE-98CC-9248DE2795F1}"/>
              </a:ext>
            </a:extLst>
          </p:cNvPr>
          <p:cNvSpPr txBox="1"/>
          <p:nvPr/>
        </p:nvSpPr>
        <p:spPr>
          <a:xfrm>
            <a:off x="2507880" y="5239540"/>
            <a:ext cx="5565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Beamline: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(15) 200’ 2-conductor shielded 8 gauge cable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Beamline vacuum pump(s) power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If space, add cable for solenoid power</a:t>
            </a:r>
          </a:p>
        </p:txBody>
      </p:sp>
    </p:spTree>
    <p:extLst>
      <p:ext uri="{BB962C8B-B14F-4D97-AF65-F5344CB8AC3E}">
        <p14:creationId xmlns:p14="http://schemas.microsoft.com/office/powerpoint/2010/main" val="3821494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Penetrations for New Cables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408D1B9-0646-431D-A3A1-0E5CC82F9B12}"/>
              </a:ext>
            </a:extLst>
          </p:cNvPr>
          <p:cNvSpPr/>
          <p:nvPr/>
        </p:nvSpPr>
        <p:spPr>
          <a:xfrm>
            <a:off x="71500" y="1767256"/>
            <a:ext cx="2660904" cy="4329498"/>
          </a:xfrm>
          <a:prstGeom prst="rect">
            <a:avLst/>
          </a:prstGeom>
          <a:solidFill>
            <a:srgbClr val="44546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0EAE-0DDE-4AF1-8E3C-6C3A514174E5}"/>
              </a:ext>
            </a:extLst>
          </p:cNvPr>
          <p:cNvSpPr/>
          <p:nvPr/>
        </p:nvSpPr>
        <p:spPr>
          <a:xfrm>
            <a:off x="114748" y="4141260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3224E9-0015-452C-88E0-AE017CC5F54B}"/>
              </a:ext>
            </a:extLst>
          </p:cNvPr>
          <p:cNvSpPr/>
          <p:nvPr/>
        </p:nvSpPr>
        <p:spPr>
          <a:xfrm>
            <a:off x="114748" y="1891268"/>
            <a:ext cx="2565400" cy="1818640"/>
          </a:xfrm>
          <a:prstGeom prst="rect">
            <a:avLst/>
          </a:prstGeom>
          <a:solidFill>
            <a:srgbClr val="E7E6E6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957E1A-A81D-477B-A776-E6B70F111B0D}"/>
              </a:ext>
            </a:extLst>
          </p:cNvPr>
          <p:cNvGrpSpPr/>
          <p:nvPr/>
        </p:nvGrpSpPr>
        <p:grpSpPr>
          <a:xfrm>
            <a:off x="239208" y="2423914"/>
            <a:ext cx="640960" cy="381000"/>
            <a:chOff x="545660" y="1407160"/>
            <a:chExt cx="640960" cy="38100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A933786-1717-4FE7-A021-F38948032BE1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EBD44D6-14F3-4FC5-BA04-ACA1D1FFCB19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2719581-3FEA-41B1-B96E-84AEB3FE94B6}"/>
              </a:ext>
            </a:extLst>
          </p:cNvPr>
          <p:cNvGrpSpPr/>
          <p:nvPr/>
        </p:nvGrpSpPr>
        <p:grpSpPr>
          <a:xfrm>
            <a:off x="818328" y="2423914"/>
            <a:ext cx="640960" cy="381000"/>
            <a:chOff x="1124780" y="1407160"/>
            <a:chExt cx="640960" cy="38100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0A25368-508E-4D7F-B97B-C3A2BCA45ADB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A1FA75-C3A3-493D-99A9-5BD31CCEFF7D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71F7AAD-8743-4978-98CD-E1FCCF76312C}"/>
              </a:ext>
            </a:extLst>
          </p:cNvPr>
          <p:cNvGrpSpPr/>
          <p:nvPr/>
        </p:nvGrpSpPr>
        <p:grpSpPr>
          <a:xfrm>
            <a:off x="1397448" y="2423914"/>
            <a:ext cx="640960" cy="381000"/>
            <a:chOff x="1703900" y="1407160"/>
            <a:chExt cx="640960" cy="38100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7C2F182-6DCC-47ED-88FE-A2CAC7BB8679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CA9F9D8-4848-48D0-A59D-492A346FC9C0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7F10343-1031-4B92-A48A-B5EF2C634245}"/>
              </a:ext>
            </a:extLst>
          </p:cNvPr>
          <p:cNvGrpSpPr/>
          <p:nvPr/>
        </p:nvGrpSpPr>
        <p:grpSpPr>
          <a:xfrm>
            <a:off x="1970404" y="2419850"/>
            <a:ext cx="640960" cy="381000"/>
            <a:chOff x="2283020" y="1397000"/>
            <a:chExt cx="640960" cy="38100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DF1D5CB-A991-40F6-B1C1-5F158E936108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3024B7-DE24-4DE8-B6F8-23E1E1965E9D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6649EE-EF85-4D75-BFCF-C32A730C05D4}"/>
              </a:ext>
            </a:extLst>
          </p:cNvPr>
          <p:cNvGrpSpPr/>
          <p:nvPr/>
        </p:nvGrpSpPr>
        <p:grpSpPr>
          <a:xfrm>
            <a:off x="239208" y="3104634"/>
            <a:ext cx="640960" cy="381000"/>
            <a:chOff x="545660" y="2087880"/>
            <a:chExt cx="640960" cy="381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1A4078C-7DC1-4502-AB93-D4737C6A3510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F527CE1-B5AC-4FF4-89FD-186AA7E07397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C169893-D8DD-42CD-8CA8-D2FACBDE8429}"/>
              </a:ext>
            </a:extLst>
          </p:cNvPr>
          <p:cNvGrpSpPr/>
          <p:nvPr/>
        </p:nvGrpSpPr>
        <p:grpSpPr>
          <a:xfrm>
            <a:off x="820428" y="3104634"/>
            <a:ext cx="640960" cy="381000"/>
            <a:chOff x="1126880" y="2087880"/>
            <a:chExt cx="640960" cy="38100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B253A83-B998-4685-B154-5FE46A211A99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DCADAB0-3E0B-4DDB-8C0C-8CF77AF09C4E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58C0962-877A-4AAC-8D18-EB0F2A19DEFD}"/>
              </a:ext>
            </a:extLst>
          </p:cNvPr>
          <p:cNvGrpSpPr/>
          <p:nvPr/>
        </p:nvGrpSpPr>
        <p:grpSpPr>
          <a:xfrm>
            <a:off x="1397448" y="3104634"/>
            <a:ext cx="640960" cy="381000"/>
            <a:chOff x="1703900" y="2087880"/>
            <a:chExt cx="640960" cy="38100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0000F6A-06BD-4E6A-80D4-592506770D2D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784FBAB-2345-4E27-9BCF-4C5A38CDD5FA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F865EAC-D515-43BB-8050-2A455ACEA28A}"/>
              </a:ext>
            </a:extLst>
          </p:cNvPr>
          <p:cNvGrpSpPr/>
          <p:nvPr/>
        </p:nvGrpSpPr>
        <p:grpSpPr>
          <a:xfrm>
            <a:off x="1970404" y="3104634"/>
            <a:ext cx="640960" cy="381000"/>
            <a:chOff x="2283020" y="2087880"/>
            <a:chExt cx="640960" cy="3810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E969CA3-1ED6-468F-A4C7-F695CAF8C6DB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CEE102F-CBF7-47DA-835E-552D780BCD05}"/>
                </a:ext>
              </a:extLst>
            </p:cNvPr>
            <p:cNvSpPr txBox="1"/>
            <p:nvPr/>
          </p:nvSpPr>
          <p:spPr>
            <a:xfrm>
              <a:off x="2283020" y="2088896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36938949-A945-4CA8-A91A-65AB24F0E1BE}"/>
              </a:ext>
            </a:extLst>
          </p:cNvPr>
          <p:cNvSpPr txBox="1"/>
          <p:nvPr/>
        </p:nvSpPr>
        <p:spPr>
          <a:xfrm>
            <a:off x="114748" y="1925490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Counting House Side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39EE4F3-466B-4E42-B860-E9DDAC6BA48D}"/>
              </a:ext>
            </a:extLst>
          </p:cNvPr>
          <p:cNvGrpSpPr/>
          <p:nvPr/>
        </p:nvGrpSpPr>
        <p:grpSpPr>
          <a:xfrm>
            <a:off x="1972368" y="4682195"/>
            <a:ext cx="640960" cy="381000"/>
            <a:chOff x="545660" y="1407160"/>
            <a:chExt cx="640960" cy="38100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77AA695-69FD-410A-97B1-82C451123B5D}"/>
                </a:ext>
              </a:extLst>
            </p:cNvPr>
            <p:cNvSpPr/>
            <p:nvPr/>
          </p:nvSpPr>
          <p:spPr>
            <a:xfrm>
              <a:off x="675640" y="1407160"/>
              <a:ext cx="381000" cy="381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8995E03-3192-4A27-A6D6-F5E669A60546}"/>
                </a:ext>
              </a:extLst>
            </p:cNvPr>
            <p:cNvSpPr txBox="1"/>
            <p:nvPr/>
          </p:nvSpPr>
          <p:spPr>
            <a:xfrm>
              <a:off x="54566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DF6833-25D1-44D9-BF4E-36E8EE4B672A}"/>
              </a:ext>
            </a:extLst>
          </p:cNvPr>
          <p:cNvGrpSpPr/>
          <p:nvPr/>
        </p:nvGrpSpPr>
        <p:grpSpPr>
          <a:xfrm>
            <a:off x="1394332" y="4676361"/>
            <a:ext cx="640960" cy="381000"/>
            <a:chOff x="1124780" y="1407160"/>
            <a:chExt cx="640960" cy="3810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DE82BC5-727F-4A1C-8CBA-D35F4004842D}"/>
                </a:ext>
              </a:extLst>
            </p:cNvPr>
            <p:cNvSpPr/>
            <p:nvPr/>
          </p:nvSpPr>
          <p:spPr>
            <a:xfrm>
              <a:off x="1254760" y="1407160"/>
              <a:ext cx="381000" cy="381000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33CE07D-82BE-43E0-AB8C-4C558E462DBB}"/>
                </a:ext>
              </a:extLst>
            </p:cNvPr>
            <p:cNvSpPr txBox="1"/>
            <p:nvPr/>
          </p:nvSpPr>
          <p:spPr>
            <a:xfrm>
              <a:off x="1124780" y="141882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EF945E0-6CDC-415B-818F-D717242BCB00}"/>
              </a:ext>
            </a:extLst>
          </p:cNvPr>
          <p:cNvGrpSpPr/>
          <p:nvPr/>
        </p:nvGrpSpPr>
        <p:grpSpPr>
          <a:xfrm>
            <a:off x="814128" y="4679349"/>
            <a:ext cx="640960" cy="381000"/>
            <a:chOff x="1703900" y="1407160"/>
            <a:chExt cx="640960" cy="38100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CF1A32C-4777-4FFB-84A2-AF0A58A3FBF4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ED074D2-25FE-43C2-A678-1ECEED6CD547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F1B30A5-66AC-409B-A232-E21BAAA5E08B}"/>
              </a:ext>
            </a:extLst>
          </p:cNvPr>
          <p:cNvGrpSpPr/>
          <p:nvPr/>
        </p:nvGrpSpPr>
        <p:grpSpPr>
          <a:xfrm>
            <a:off x="239208" y="4680857"/>
            <a:ext cx="640960" cy="381000"/>
            <a:chOff x="2283020" y="1397000"/>
            <a:chExt cx="640960" cy="38100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F90FC94-AB84-42B6-8840-19A92C61EF49}"/>
                </a:ext>
              </a:extLst>
            </p:cNvPr>
            <p:cNvSpPr/>
            <p:nvPr/>
          </p:nvSpPr>
          <p:spPr>
            <a:xfrm>
              <a:off x="2413000" y="1397000"/>
              <a:ext cx="381000" cy="381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FF2C72A-6880-4C3A-A149-F19DF22A13EE}"/>
                </a:ext>
              </a:extLst>
            </p:cNvPr>
            <p:cNvSpPr txBox="1"/>
            <p:nvPr/>
          </p:nvSpPr>
          <p:spPr>
            <a:xfrm>
              <a:off x="228302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A04C8F9-E4DB-4076-BB7B-77CEFB39AF10}"/>
              </a:ext>
            </a:extLst>
          </p:cNvPr>
          <p:cNvGrpSpPr/>
          <p:nvPr/>
        </p:nvGrpSpPr>
        <p:grpSpPr>
          <a:xfrm>
            <a:off x="1970404" y="5364218"/>
            <a:ext cx="640960" cy="381000"/>
            <a:chOff x="545660" y="2087880"/>
            <a:chExt cx="640960" cy="38100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9B78FC1-7784-42C0-878A-CBFAE40E3571}"/>
                </a:ext>
              </a:extLst>
            </p:cNvPr>
            <p:cNvSpPr/>
            <p:nvPr/>
          </p:nvSpPr>
          <p:spPr>
            <a:xfrm>
              <a:off x="675640" y="2087880"/>
              <a:ext cx="381000" cy="3810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C57AC7B-1058-40AC-9DBC-451660C13E75}"/>
                </a:ext>
              </a:extLst>
            </p:cNvPr>
            <p:cNvSpPr txBox="1"/>
            <p:nvPr/>
          </p:nvSpPr>
          <p:spPr>
            <a:xfrm>
              <a:off x="54566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DAADFB2-2803-48AF-BC80-FF847383C1F4}"/>
              </a:ext>
            </a:extLst>
          </p:cNvPr>
          <p:cNvGrpSpPr/>
          <p:nvPr/>
        </p:nvGrpSpPr>
        <p:grpSpPr>
          <a:xfrm>
            <a:off x="1394332" y="5364218"/>
            <a:ext cx="640960" cy="381000"/>
            <a:chOff x="1126880" y="2087880"/>
            <a:chExt cx="640960" cy="3810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C106B73-2BBC-466C-AEF6-2FED6989773F}"/>
                </a:ext>
              </a:extLst>
            </p:cNvPr>
            <p:cNvSpPr/>
            <p:nvPr/>
          </p:nvSpPr>
          <p:spPr>
            <a:xfrm>
              <a:off x="1254760" y="2087880"/>
              <a:ext cx="381000" cy="38100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6D82B8F-D1F7-425A-AC82-65A381D7A891}"/>
                </a:ext>
              </a:extLst>
            </p:cNvPr>
            <p:cNvSpPr txBox="1"/>
            <p:nvPr/>
          </p:nvSpPr>
          <p:spPr>
            <a:xfrm>
              <a:off x="112688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F03D426-81DA-4461-BCA4-55DFE8ADF6B4}"/>
              </a:ext>
            </a:extLst>
          </p:cNvPr>
          <p:cNvGrpSpPr/>
          <p:nvPr/>
        </p:nvGrpSpPr>
        <p:grpSpPr>
          <a:xfrm>
            <a:off x="818260" y="5364218"/>
            <a:ext cx="640960" cy="381000"/>
            <a:chOff x="1703900" y="2087880"/>
            <a:chExt cx="640960" cy="381000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D1CD283-4821-499E-9578-7E45045D8C46}"/>
                </a:ext>
              </a:extLst>
            </p:cNvPr>
            <p:cNvSpPr/>
            <p:nvPr/>
          </p:nvSpPr>
          <p:spPr>
            <a:xfrm>
              <a:off x="1833880" y="2087880"/>
              <a:ext cx="381000" cy="3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70F9C29-38B0-42B0-B9A0-5CE1C0CA6493}"/>
                </a:ext>
              </a:extLst>
            </p:cNvPr>
            <p:cNvSpPr txBox="1"/>
            <p:nvPr/>
          </p:nvSpPr>
          <p:spPr>
            <a:xfrm>
              <a:off x="1703900" y="2099548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C2A2CB4-3B82-4220-B40D-3EAEA3D331AD}"/>
              </a:ext>
            </a:extLst>
          </p:cNvPr>
          <p:cNvGrpSpPr/>
          <p:nvPr/>
        </p:nvGrpSpPr>
        <p:grpSpPr>
          <a:xfrm>
            <a:off x="242188" y="5364218"/>
            <a:ext cx="640960" cy="381000"/>
            <a:chOff x="2283020" y="2087880"/>
            <a:chExt cx="640960" cy="38100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32217EB-448C-4651-A372-7A48173B8A81}"/>
                </a:ext>
              </a:extLst>
            </p:cNvPr>
            <p:cNvSpPr/>
            <p:nvPr/>
          </p:nvSpPr>
          <p:spPr>
            <a:xfrm>
              <a:off x="2413000" y="2087880"/>
              <a:ext cx="381000" cy="381000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4A6FA75-867F-4BCE-9C7A-0D0DC8508357}"/>
                </a:ext>
              </a:extLst>
            </p:cNvPr>
            <p:cNvSpPr txBox="1"/>
            <p:nvPr/>
          </p:nvSpPr>
          <p:spPr>
            <a:xfrm>
              <a:off x="2283020" y="2093714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513F05B4-8A26-4599-BA48-BB0575E652F3}"/>
              </a:ext>
            </a:extLst>
          </p:cNvPr>
          <p:cNvSpPr txBox="1"/>
          <p:nvPr/>
        </p:nvSpPr>
        <p:spPr>
          <a:xfrm>
            <a:off x="114748" y="4175482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Enclosure Side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59068C2-6A7E-45AC-9B98-5BE24A94B988}"/>
              </a:ext>
            </a:extLst>
          </p:cNvPr>
          <p:cNvSpPr txBox="1"/>
          <p:nvPr/>
        </p:nvSpPr>
        <p:spPr>
          <a:xfrm>
            <a:off x="2771313" y="1532796"/>
            <a:ext cx="640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Add to Penetration C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(current contents = air hose for ITA vortex chiller &amp; other pneumatics)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DE6768C-8352-4AE1-B374-527BC84088FE}"/>
              </a:ext>
            </a:extLst>
          </p:cNvPr>
          <p:cNvSpPr txBox="1"/>
          <p:nvPr/>
        </p:nvSpPr>
        <p:spPr>
          <a:xfrm>
            <a:off x="-374719" y="1153504"/>
            <a:ext cx="9633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If additional penetration space is needed for beamline power cables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C473D12-C34C-4337-9571-20FF30C28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38210" r="51452" b="52690"/>
          <a:stretch/>
        </p:blipFill>
        <p:spPr>
          <a:xfrm>
            <a:off x="3959977" y="2222580"/>
            <a:ext cx="3199210" cy="302705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05DC5CE-24AC-47CC-BCDF-B26738DC81EF}"/>
              </a:ext>
            </a:extLst>
          </p:cNvPr>
          <p:cNvGrpSpPr/>
          <p:nvPr/>
        </p:nvGrpSpPr>
        <p:grpSpPr>
          <a:xfrm>
            <a:off x="5412018" y="3328908"/>
            <a:ext cx="640960" cy="381000"/>
            <a:chOff x="1703900" y="1407160"/>
            <a:chExt cx="640960" cy="38100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8A10B97-5F16-4702-8661-8AEA9C42E071}"/>
                </a:ext>
              </a:extLst>
            </p:cNvPr>
            <p:cNvSpPr/>
            <p:nvPr/>
          </p:nvSpPr>
          <p:spPr>
            <a:xfrm>
              <a:off x="1833880" y="1407160"/>
              <a:ext cx="381000" cy="38100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27E1C913-85F7-4024-9AC2-144124FD3F3A}"/>
                </a:ext>
              </a:extLst>
            </p:cNvPr>
            <p:cNvSpPr txBox="1"/>
            <p:nvPr/>
          </p:nvSpPr>
          <p:spPr>
            <a:xfrm>
              <a:off x="1703900" y="1407160"/>
              <a:ext cx="64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449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51454"/>
            <a:ext cx="9144000" cy="427877"/>
          </a:xfrm>
        </p:spPr>
        <p:txBody>
          <a:bodyPr anchor="ctr"/>
          <a:lstStyle/>
          <a:p>
            <a:pPr algn="ctr"/>
            <a:r>
              <a:rPr lang="en-US" sz="2400" dirty="0"/>
              <a:t>Thank You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1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0BA537-D9D0-4E12-9A5F-5BB737D32CC9}"/>
              </a:ext>
            </a:extLst>
          </p:cNvPr>
          <p:cNvSpPr/>
          <p:nvPr/>
        </p:nvSpPr>
        <p:spPr>
          <a:xfrm>
            <a:off x="106021" y="159027"/>
            <a:ext cx="7149720" cy="361784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0EF1A78-18BC-43B5-8116-7E53676C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5" y="924898"/>
            <a:ext cx="3816626" cy="271761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3E0AB68-E338-4833-BC13-ABFB1FA34BB8}"/>
              </a:ext>
            </a:extLst>
          </p:cNvPr>
          <p:cNvSpPr/>
          <p:nvPr/>
        </p:nvSpPr>
        <p:spPr>
          <a:xfrm>
            <a:off x="3684111" y="1905000"/>
            <a:ext cx="2445506" cy="1537252"/>
          </a:xfrm>
          <a:prstGeom prst="rect">
            <a:avLst/>
          </a:prstGeom>
          <a:gradFill flip="none" rotWithShape="1">
            <a:gsLst>
              <a:gs pos="0">
                <a:srgbClr val="E7E6E6">
                  <a:lumMod val="50000"/>
                  <a:tint val="66000"/>
                  <a:satMod val="160000"/>
                </a:srgbClr>
              </a:gs>
              <a:gs pos="50000">
                <a:srgbClr val="E7E6E6">
                  <a:lumMod val="50000"/>
                  <a:tint val="44500"/>
                  <a:satMod val="160000"/>
                </a:srgbClr>
              </a:gs>
              <a:gs pos="100000">
                <a:srgbClr val="E7E6E6">
                  <a:lumMod val="5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ABF5A-F170-4AEC-8071-21A9085B832F}"/>
              </a:ext>
            </a:extLst>
          </p:cNvPr>
          <p:cNvSpPr/>
          <p:nvPr/>
        </p:nvSpPr>
        <p:spPr>
          <a:xfrm>
            <a:off x="6285509" y="1230287"/>
            <a:ext cx="728872" cy="772959"/>
          </a:xfrm>
          <a:prstGeom prst="rect">
            <a:avLst/>
          </a:prstGeom>
          <a:solidFill>
            <a:srgbClr val="ED7D31">
              <a:lumMod val="75000"/>
            </a:srgbClr>
          </a:solidFill>
          <a:ln w="762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732FB8-115C-4668-BE89-8F7014FD936C}"/>
              </a:ext>
            </a:extLst>
          </p:cNvPr>
          <p:cNvSpPr/>
          <p:nvPr/>
        </p:nvSpPr>
        <p:spPr>
          <a:xfrm>
            <a:off x="2312991" y="1678200"/>
            <a:ext cx="427728" cy="453600"/>
          </a:xfrm>
          <a:prstGeom prst="rect">
            <a:avLst/>
          </a:prstGeom>
          <a:solidFill>
            <a:srgbClr val="ED7D31">
              <a:lumMod val="75000"/>
            </a:srgbClr>
          </a:solidFill>
          <a:ln w="762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7EF484-D014-44C7-9FAC-84F15411656C}"/>
              </a:ext>
            </a:extLst>
          </p:cNvPr>
          <p:cNvSpPr txBox="1"/>
          <p:nvPr/>
        </p:nvSpPr>
        <p:spPr>
          <a:xfrm>
            <a:off x="106019" y="159024"/>
            <a:ext cx="807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Enclosure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ED1D7E-5A32-410C-A3F3-A1113BCEC809}"/>
              </a:ext>
            </a:extLst>
          </p:cNvPr>
          <p:cNvSpPr txBox="1"/>
          <p:nvPr/>
        </p:nvSpPr>
        <p:spPr>
          <a:xfrm>
            <a:off x="265043" y="619138"/>
            <a:ext cx="13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Experiment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F54E44-DCBF-4D21-B1C4-62625757C01E}"/>
              </a:ext>
            </a:extLst>
          </p:cNvPr>
          <p:cNvSpPr txBox="1"/>
          <p:nvPr/>
        </p:nvSpPr>
        <p:spPr>
          <a:xfrm>
            <a:off x="3684111" y="2488960"/>
            <a:ext cx="244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EBB345-D03B-40A0-A1CF-357B7AB10911}"/>
              </a:ext>
            </a:extLst>
          </p:cNvPr>
          <p:cNvSpPr txBox="1"/>
          <p:nvPr/>
        </p:nvSpPr>
        <p:spPr>
          <a:xfrm>
            <a:off x="2053091" y="1308868"/>
            <a:ext cx="94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Patch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44EE54-C5DD-4DF1-9B30-835970292161}"/>
              </a:ext>
            </a:extLst>
          </p:cNvPr>
          <p:cNvSpPr txBox="1"/>
          <p:nvPr/>
        </p:nvSpPr>
        <p:spPr>
          <a:xfrm>
            <a:off x="6176181" y="758542"/>
            <a:ext cx="94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Patch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877858-6CEF-4712-A664-780F7E499C2B}"/>
              </a:ext>
            </a:extLst>
          </p:cNvPr>
          <p:cNvSpPr/>
          <p:nvPr/>
        </p:nvSpPr>
        <p:spPr>
          <a:xfrm>
            <a:off x="106020" y="3991291"/>
            <a:ext cx="7149720" cy="210816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92D54-3E56-473B-AEF7-F30365BF372E}"/>
              </a:ext>
            </a:extLst>
          </p:cNvPr>
          <p:cNvSpPr txBox="1"/>
          <p:nvPr/>
        </p:nvSpPr>
        <p:spPr>
          <a:xfrm>
            <a:off x="106019" y="3991291"/>
            <a:ext cx="807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Counting House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BCEC3D-FF6C-4F5E-9F72-586236F251A2}"/>
              </a:ext>
            </a:extLst>
          </p:cNvPr>
          <p:cNvCxnSpPr>
            <a:cxnSpLocks/>
          </p:cNvCxnSpPr>
          <p:nvPr/>
        </p:nvCxnSpPr>
        <p:spPr>
          <a:xfrm>
            <a:off x="7252032" y="616585"/>
            <a:ext cx="0" cy="511289"/>
          </a:xfrm>
          <a:prstGeom prst="line">
            <a:avLst/>
          </a:prstGeom>
          <a:noFill/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04389C-D1B5-47ED-8715-4A5C8F132DEA}"/>
              </a:ext>
            </a:extLst>
          </p:cNvPr>
          <p:cNvCxnSpPr>
            <a:cxnSpLocks/>
          </p:cNvCxnSpPr>
          <p:nvPr/>
        </p:nvCxnSpPr>
        <p:spPr>
          <a:xfrm>
            <a:off x="7255256" y="4513833"/>
            <a:ext cx="0" cy="511289"/>
          </a:xfrm>
          <a:prstGeom prst="line">
            <a:avLst/>
          </a:prstGeom>
          <a:noFill/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A5764EF-DDDF-44CC-A3C4-B24A13CDDFEC}"/>
              </a:ext>
            </a:extLst>
          </p:cNvPr>
          <p:cNvSpPr/>
          <p:nvPr/>
        </p:nvSpPr>
        <p:spPr>
          <a:xfrm>
            <a:off x="1595895" y="4606842"/>
            <a:ext cx="503589" cy="1352453"/>
          </a:xfrm>
          <a:prstGeom prst="rect">
            <a:avLst/>
          </a:prstGeom>
          <a:solidFill>
            <a:srgbClr val="4472C4">
              <a:lumMod val="75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F1C354-B608-4041-8FD0-224D099494C3}"/>
              </a:ext>
            </a:extLst>
          </p:cNvPr>
          <p:cNvSpPr txBox="1"/>
          <p:nvPr/>
        </p:nvSpPr>
        <p:spPr>
          <a:xfrm>
            <a:off x="1188385" y="4010996"/>
            <a:ext cx="124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Electronics Rack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92439A-48DB-40AA-9E6D-D56CC0CD329C}"/>
              </a:ext>
            </a:extLst>
          </p:cNvPr>
          <p:cNvSpPr txBox="1"/>
          <p:nvPr/>
        </p:nvSpPr>
        <p:spPr>
          <a:xfrm>
            <a:off x="7123708" y="2677574"/>
            <a:ext cx="2199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Penetrations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194369-A85D-41D4-A5C4-8C83E9AA8CA9}"/>
              </a:ext>
            </a:extLst>
          </p:cNvPr>
          <p:cNvCxnSpPr>
            <a:cxnSpLocks/>
          </p:cNvCxnSpPr>
          <p:nvPr/>
        </p:nvCxnSpPr>
        <p:spPr>
          <a:xfrm flipH="1" flipV="1">
            <a:off x="7402576" y="943209"/>
            <a:ext cx="862584" cy="1619417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46A755-94E0-40C7-B813-F93ACB22AFF3}"/>
              </a:ext>
            </a:extLst>
          </p:cNvPr>
          <p:cNvCxnSpPr>
            <a:cxnSpLocks/>
          </p:cNvCxnSpPr>
          <p:nvPr/>
        </p:nvCxnSpPr>
        <p:spPr>
          <a:xfrm flipH="1">
            <a:off x="7466116" y="3422838"/>
            <a:ext cx="710476" cy="1419391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3"/>
            <a:ext cx="4175759" cy="2391068"/>
          </a:xfrm>
        </p:spPr>
        <p:txBody>
          <a:bodyPr/>
          <a:lstStyle/>
          <a:p>
            <a:r>
              <a:rPr lang="en-US" sz="1600" dirty="0"/>
              <a:t>Currently non-existent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>
                <a:solidFill>
                  <a:srgbClr val="50504E"/>
                </a:solidFill>
              </a:rPr>
              <a:t>Requirements: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At least 58 BNC connections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At least 42 SHV connections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At least 10 RJ-45 connections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Patch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637550-C829-4F78-8A5F-415B8E073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6291" y="1001514"/>
            <a:ext cx="4923461" cy="369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68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5130799" cy="4611027"/>
          </a:xfrm>
        </p:spPr>
        <p:txBody>
          <a:bodyPr/>
          <a:lstStyle/>
          <a:p>
            <a:r>
              <a:rPr lang="en-US" sz="1600" dirty="0"/>
              <a:t>Currently has</a:t>
            </a:r>
          </a:p>
          <a:p>
            <a:pPr lvl="1"/>
            <a:r>
              <a:rPr lang="en-US" sz="1400" dirty="0"/>
              <a:t>15 BNC connections, with ports for 17 more</a:t>
            </a:r>
          </a:p>
          <a:p>
            <a:pPr lvl="1"/>
            <a:r>
              <a:rPr lang="en-US" sz="1400" dirty="0"/>
              <a:t>15 SHV connections, with ports for 17 more</a:t>
            </a:r>
          </a:p>
          <a:p>
            <a:pPr lvl="1"/>
            <a:r>
              <a:rPr lang="en-US" sz="1400" dirty="0"/>
              <a:t>24 RJ-45 connections (2 in use, remaining 22 available)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>
                <a:solidFill>
                  <a:srgbClr val="50504E"/>
                </a:solidFill>
              </a:rPr>
              <a:t>Requirements: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At least 58 BNC connections</a:t>
            </a:r>
          </a:p>
          <a:p>
            <a:pPr lvl="2"/>
            <a:r>
              <a:rPr lang="en-US" sz="1200" dirty="0">
                <a:solidFill>
                  <a:srgbClr val="50504E"/>
                </a:solidFill>
              </a:rPr>
              <a:t>Use 1 current 32-port panel and add 1 more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At least 42 SHV connections</a:t>
            </a:r>
          </a:p>
          <a:p>
            <a:pPr lvl="2"/>
            <a:r>
              <a:rPr lang="en-US" sz="1200" dirty="0">
                <a:solidFill>
                  <a:srgbClr val="50504E"/>
                </a:solidFill>
              </a:rPr>
              <a:t>Use 1 current 32-port panel and add 1 more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At least 10 RJ-45 connections</a:t>
            </a:r>
          </a:p>
          <a:p>
            <a:pPr lvl="2"/>
            <a:r>
              <a:rPr lang="en-US" sz="1200" dirty="0">
                <a:solidFill>
                  <a:srgbClr val="50504E"/>
                </a:solidFill>
              </a:rPr>
              <a:t>22 available spots are enough, nothing new required</a:t>
            </a:r>
          </a:p>
          <a:p>
            <a:pPr lvl="1"/>
            <a:endParaRPr lang="en-US" sz="14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Patch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0A0E41-5A2D-4877-8E11-F9B8F8A4E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77" y="600907"/>
            <a:ext cx="2667622" cy="20007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F2811-069D-41AE-B1C6-552A80B25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77" y="3109765"/>
            <a:ext cx="2667620" cy="20007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285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7660639" cy="461102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Conservatively estimating</a:t>
            </a:r>
          </a:p>
          <a:p>
            <a:r>
              <a:rPr lang="en-US" sz="1600" dirty="0"/>
              <a:t>100’ from Patch 1 to Patch 2</a:t>
            </a:r>
          </a:p>
          <a:p>
            <a:r>
              <a:rPr lang="en-US" sz="1600" dirty="0"/>
              <a:t>60’ through the penetration</a:t>
            </a:r>
          </a:p>
          <a:p>
            <a:r>
              <a:rPr lang="en-US" sz="1600" dirty="0"/>
              <a:t>30’ from penetration to wherever needed in counting house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50504E"/>
                </a:solidFill>
              </a:rPr>
              <a:t>So we need</a:t>
            </a:r>
            <a:endParaRPr lang="en-US" sz="1400" dirty="0">
              <a:solidFill>
                <a:srgbClr val="50504E"/>
              </a:solidFill>
            </a:endParaRPr>
          </a:p>
          <a:p>
            <a:r>
              <a:rPr lang="en-US" sz="1600" dirty="0">
                <a:solidFill>
                  <a:srgbClr val="50504E"/>
                </a:solidFill>
              </a:rPr>
              <a:t>100’ cables from Patch 1 to Patch 2</a:t>
            </a:r>
          </a:p>
          <a:p>
            <a:r>
              <a:rPr lang="en-US" sz="1600" dirty="0">
                <a:solidFill>
                  <a:srgbClr val="50504E"/>
                </a:solidFill>
              </a:rPr>
              <a:t>60’ + 30’ = 90’ cables from Patch 2 to counting house</a:t>
            </a:r>
          </a:p>
          <a:p>
            <a:r>
              <a:rPr lang="en-US" sz="1600" dirty="0">
                <a:solidFill>
                  <a:srgbClr val="50504E"/>
                </a:solidFill>
              </a:rPr>
              <a:t>100’ + 60’ + 30’ = 190’ cables for those that don’t use patch panels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Experiment Cables - Lengths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438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Experiment Cables - Counts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E204B6F1-A1E1-4198-BB94-D67B41383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635365"/>
              </p:ext>
            </p:extLst>
          </p:nvPr>
        </p:nvGraphicFramePr>
        <p:xfrm>
          <a:off x="132527" y="1071804"/>
          <a:ext cx="886923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553">
                  <a:extLst>
                    <a:ext uri="{9D8B030D-6E8A-4147-A177-3AD203B41FA5}">
                      <a16:colId xmlns:a16="http://schemas.microsoft.com/office/drawing/2014/main" val="3220901781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4176729584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1946543695"/>
                    </a:ext>
                  </a:extLst>
                </a:gridCol>
                <a:gridCol w="914788">
                  <a:extLst>
                    <a:ext uri="{9D8B030D-6E8A-4147-A177-3AD203B41FA5}">
                      <a16:colId xmlns:a16="http://schemas.microsoft.com/office/drawing/2014/main" val="3681909734"/>
                    </a:ext>
                  </a:extLst>
                </a:gridCol>
                <a:gridCol w="1240809">
                  <a:extLst>
                    <a:ext uri="{9D8B030D-6E8A-4147-A177-3AD203B41FA5}">
                      <a16:colId xmlns:a16="http://schemas.microsoft.com/office/drawing/2014/main" val="1115891337"/>
                    </a:ext>
                  </a:extLst>
                </a:gridCol>
                <a:gridCol w="1248003">
                  <a:extLst>
                    <a:ext uri="{9D8B030D-6E8A-4147-A177-3AD203B41FA5}">
                      <a16:colId xmlns:a16="http://schemas.microsoft.com/office/drawing/2014/main" val="3333428088"/>
                    </a:ext>
                  </a:extLst>
                </a:gridCol>
              </a:tblGrid>
              <a:tr h="1956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Cable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Termination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Required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 Available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Additional 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8974522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dirty="0"/>
                        <a:t>RG58 (signal) (patch1 to patch2)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444179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dirty="0"/>
                        <a:t>RG58 (signal) (patch2 to 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984498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dirty="0"/>
                        <a:t>RG58 (HV) (patch1 to patch2)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778625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dirty="0"/>
                        <a:t>RG58 (HV) (patch2 to 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439165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dirty="0"/>
                        <a:t>Optical Fiber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SMA-905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302318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dirty="0"/>
                        <a:t>CAT6 UTP Ethernet (patch1 to patch2)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RJ-45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354160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CAT6 UTP Ethernet (patch2 to 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RJ-45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460637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dirty="0"/>
                        <a:t>14 AWG power cable (6-conductor, stranded)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Bare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285195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u="none" strike="noStrike" kern="1200" dirty="0">
                          <a:effectLst/>
                          <a:latin typeface="Calibri" panose="020F0502020204030204" pitchFamily="34" charset="0"/>
                        </a:rPr>
                        <a:t>14 AWG DC power cable (2-conductor, stranded)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Bare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669724"/>
                  </a:ext>
                </a:extLst>
              </a:tr>
              <a:tr h="195629">
                <a:tc>
                  <a:txBody>
                    <a:bodyPr/>
                    <a:lstStyle/>
                    <a:p>
                      <a:r>
                        <a:rPr lang="en-US" sz="1400" dirty="0"/>
                        <a:t>Belden 8773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Bare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10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259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7660639" cy="461102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Optical Fiber</a:t>
            </a:r>
          </a:p>
          <a:p>
            <a:r>
              <a:rPr lang="en-US" sz="1600" dirty="0"/>
              <a:t>400 um, simplex low-loss, 400-900 nm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50504E"/>
                </a:solidFill>
              </a:rPr>
              <a:t>14 AWG power cable (6-conductor, stranded)</a:t>
            </a:r>
            <a:endParaRPr lang="en-US" sz="1400" dirty="0">
              <a:solidFill>
                <a:srgbClr val="50504E"/>
              </a:solidFill>
            </a:endParaRPr>
          </a:p>
          <a:p>
            <a:r>
              <a:rPr lang="en-US" sz="1600" dirty="0">
                <a:solidFill>
                  <a:srgbClr val="50504E"/>
                </a:solidFill>
              </a:rPr>
              <a:t>3ph power for turbopump at 75 VAC/150W, earth, and pump temperature sensor</a:t>
            </a:r>
          </a:p>
          <a:p>
            <a:r>
              <a:rPr lang="en-US" sz="1600" dirty="0">
                <a:solidFill>
                  <a:srgbClr val="50504E"/>
                </a:solidFill>
              </a:rPr>
              <a:t>Note: vacuum pump power cable may be a source of EMI (power frequency is ~1 kHz) and must be run in a separate penetration from sensitive signal cables</a:t>
            </a:r>
          </a:p>
          <a:p>
            <a:pPr marL="0" indent="0">
              <a:buNone/>
            </a:pPr>
            <a:endParaRPr lang="en-US" sz="1600" dirty="0">
              <a:solidFill>
                <a:srgbClr val="50504E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0504E"/>
                </a:solidFill>
              </a:rPr>
              <a:t>Belden 8773</a:t>
            </a:r>
          </a:p>
          <a:p>
            <a:r>
              <a:rPr lang="en-US" sz="1600" dirty="0">
                <a:solidFill>
                  <a:srgbClr val="50504E"/>
                </a:solidFill>
              </a:rPr>
              <a:t>22 AWG, 7/30 stranding, 27 individually shielded twisted pairs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Experiment Cables - Additional Details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5457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610599" cy="481422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Signal RG58:</a:t>
            </a:r>
          </a:p>
          <a:p>
            <a:pPr marL="0" indent="0">
              <a:buNone/>
            </a:pPr>
            <a:r>
              <a:rPr lang="en-US" sz="1500" dirty="0"/>
              <a:t>	(37) Neutron Detector Signals from Hamamatsu PMTs + (10) Muon Detector </a:t>
            </a:r>
            <a:r>
              <a:rPr lang="en-US" sz="1500" dirty="0" err="1"/>
              <a:t>SiPMs</a:t>
            </a:r>
            <a:r>
              <a:rPr lang="en-US" sz="1500" dirty="0"/>
              <a:t> +(4) 	Electron Detector </a:t>
            </a:r>
            <a:r>
              <a:rPr lang="en-US" sz="1500" dirty="0" err="1"/>
              <a:t>SiPMs</a:t>
            </a:r>
            <a:r>
              <a:rPr lang="en-US" sz="1500" dirty="0"/>
              <a:t> + (2) </a:t>
            </a:r>
            <a:r>
              <a:rPr lang="en-US" sz="1500" dirty="0" err="1"/>
              <a:t>HPGe</a:t>
            </a:r>
            <a:r>
              <a:rPr lang="en-US" sz="1500" dirty="0"/>
              <a:t> X-Ray Detector + (1) Video Camera + (4) Spares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	Total = 58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HV RG58:</a:t>
            </a:r>
          </a:p>
          <a:p>
            <a:pPr marL="0" indent="0">
              <a:buNone/>
            </a:pPr>
            <a:r>
              <a:rPr lang="en-US" sz="1500" dirty="0"/>
              <a:t>	(37) Neutron Detector Power for Hamamatsu PMTs + (1) </a:t>
            </a:r>
            <a:r>
              <a:rPr lang="en-US" sz="1500" dirty="0" err="1"/>
              <a:t>HPGe</a:t>
            </a:r>
            <a:r>
              <a:rPr lang="en-US" sz="1500" dirty="0"/>
              <a:t> X-Ray Detector + (4) 	Spares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	Total = 42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Optical Fiber:</a:t>
            </a:r>
          </a:p>
          <a:p>
            <a:pPr marL="0" indent="0">
              <a:buNone/>
            </a:pPr>
            <a:r>
              <a:rPr lang="en-US" sz="1500" dirty="0"/>
              <a:t>	(2) 785 nm Raman Probes to Ocean Insight CCD Spectrometer/Integrated Photonic 	Spectrometer + (2) 605 nm Raman Probe to Ocean Optics CCD Spectrometer/Laser 532 nm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	Total = 4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600" dirty="0"/>
              <a:t>CAT6 Ethernet:</a:t>
            </a:r>
          </a:p>
          <a:p>
            <a:pPr marL="0" indent="0">
              <a:buNone/>
            </a:pPr>
            <a:r>
              <a:rPr lang="en-US" sz="1500" dirty="0"/>
              <a:t>	(1) RGA + (1) Anvil Cell Pressure Control + (8) Spare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	Total = 10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Experiment Cables - Purposes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2205A81-F7D2-4FFE-A507-826422E4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8/23/2021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422ED89-4CBE-4975-BA88-49A0A902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Chris Izzo | MTA Secondary Line Review – Instrumentation and Cabling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803282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FNAL_PowerPoint_4x3-seasons_052121</Template>
  <TotalTime>1855</TotalTime>
  <Words>2341</Words>
  <Application>Microsoft Office PowerPoint</Application>
  <PresentationFormat>On-screen Show (4:3)</PresentationFormat>
  <Paragraphs>488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Helvetica</vt:lpstr>
      <vt:lpstr>Fermilab_PPT_090815</vt:lpstr>
      <vt:lpstr>PowerPoint Presentation</vt:lpstr>
      <vt:lpstr>Cabling Needs for Muon-Catalyzed Fusion Experiment</vt:lpstr>
      <vt:lpstr>PowerPoint Presentation</vt:lpstr>
      <vt:lpstr>Patch 1</vt:lpstr>
      <vt:lpstr>Patch 2</vt:lpstr>
      <vt:lpstr>Experiment Cables - Lengths</vt:lpstr>
      <vt:lpstr>Experiment Cables - Counts</vt:lpstr>
      <vt:lpstr>Experiment Cables - Additional Details</vt:lpstr>
      <vt:lpstr>Experiment Cables - Purposes</vt:lpstr>
      <vt:lpstr>Experiment Cables - Purposes</vt:lpstr>
      <vt:lpstr>Experiment Cables - Purposes</vt:lpstr>
      <vt:lpstr>Experiment Cables - Required Tasks</vt:lpstr>
      <vt:lpstr>Cabling Needs for New Beamline</vt:lpstr>
      <vt:lpstr>Beamline Instrumentation</vt:lpstr>
      <vt:lpstr>Beamline Cabling</vt:lpstr>
      <vt:lpstr>Diagnostics</vt:lpstr>
      <vt:lpstr>Diagnostics</vt:lpstr>
      <vt:lpstr>Penetration Availability</vt:lpstr>
      <vt:lpstr>Penetration Availability</vt:lpstr>
      <vt:lpstr>Penetrations for New Cables</vt:lpstr>
      <vt:lpstr>Penetrations for New Cables</vt:lpstr>
      <vt:lpstr>Penetrations for New Cables</vt:lpstr>
      <vt:lpstr>Penetrations for New Cables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Izzo</dc:creator>
  <cp:lastModifiedBy>Chris Izzo</cp:lastModifiedBy>
  <cp:revision>46</cp:revision>
  <cp:lastPrinted>2014-01-20T19:40:21Z</cp:lastPrinted>
  <dcterms:created xsi:type="dcterms:W3CDTF">2021-08-18T16:02:25Z</dcterms:created>
  <dcterms:modified xsi:type="dcterms:W3CDTF">2021-08-23T13:28:19Z</dcterms:modified>
</cp:coreProperties>
</file>