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  <p:sldMasterId id="2147484123" r:id="rId6"/>
  </p:sldMasterIdLst>
  <p:notesMasterIdLst>
    <p:notesMasterId r:id="rId32"/>
  </p:notesMasterIdLst>
  <p:handoutMasterIdLst>
    <p:handoutMasterId r:id="rId33"/>
  </p:handoutMasterIdLst>
  <p:sldIdLst>
    <p:sldId id="294" r:id="rId7"/>
    <p:sldId id="1008" r:id="rId8"/>
    <p:sldId id="1002" r:id="rId9"/>
    <p:sldId id="1003" r:id="rId10"/>
    <p:sldId id="957" r:id="rId11"/>
    <p:sldId id="1006" r:id="rId12"/>
    <p:sldId id="1018" r:id="rId13"/>
    <p:sldId id="1012" r:id="rId14"/>
    <p:sldId id="1007" r:id="rId15"/>
    <p:sldId id="1009" r:id="rId16"/>
    <p:sldId id="985" r:id="rId17"/>
    <p:sldId id="986" r:id="rId18"/>
    <p:sldId id="1011" r:id="rId19"/>
    <p:sldId id="1010" r:id="rId20"/>
    <p:sldId id="991" r:id="rId21"/>
    <p:sldId id="989" r:id="rId22"/>
    <p:sldId id="993" r:id="rId23"/>
    <p:sldId id="988" r:id="rId24"/>
    <p:sldId id="1015" r:id="rId25"/>
    <p:sldId id="1019" r:id="rId26"/>
    <p:sldId id="978" r:id="rId27"/>
    <p:sldId id="1020" r:id="rId28"/>
    <p:sldId id="1017" r:id="rId29"/>
    <p:sldId id="990" r:id="rId30"/>
    <p:sldId id="992" r:id="rId3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004C97"/>
    <a:srgbClr val="4E4E4E"/>
    <a:srgbClr val="0E3192"/>
    <a:srgbClr val="50504E"/>
    <a:srgbClr val="404040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8" autoAdjust="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701" y="5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75AAC81-3DE1-7044-BEF1-A950E09BFF26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7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429F3C9-5D81-0F40-A93D-D169EBB497AC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4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D63EE5D-B6E0-3646-8D2D-C9A11F95D639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7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605F514-C907-F94E-BA5A-616017D93653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47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fld id="{296188DA-63AD-954F-B9F2-0ED3938A975E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7399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224EC5-C185-8741-8589-50F9F1DA6C43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4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FB7BFFF-24AE-0346-9027-501FA32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B151F9A-85FC-8F46-B5EE-0DD6B88F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42E6E33-FDCD-A049-876E-55A14F9E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64C81B0-7652-C942-B5CD-F976EC6E8C35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FB9952B5-ED24-D145-9A93-85B85AA7DF11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2412A02-2C4B-F140-BAA0-F40825ADADA9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fld id="{071A9907-447D-A049-8F44-0BC7A67D09C0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28473-2C34-5F43-A7B3-4C4A99BBFCC7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361951"/>
            <a:ext cx="11567584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8/22/2021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Fermilab | High intensity low energy muon beamline at MTA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8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E13BAAB-190D-2D44-B509-91BD5EF10A0F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31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1F6629B-9755-A34E-AC53-CF0934C38AAF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875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s://pdg.lbl.gov/2021/AtomicNuclearProperties/critical_energy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dg.lbl.gov/2020/AtomicNuclearProperties/critical_energy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65924" y="3792044"/>
            <a:ext cx="9044732" cy="1003049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High-intensity low energy muon beamline at MTA</a:t>
            </a:r>
          </a:p>
          <a:p>
            <a:pPr algn="ctr"/>
            <a:r>
              <a:rPr lang="en-US" sz="28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Performance Simulations</a:t>
            </a:r>
            <a:endParaRPr lang="en-US" sz="2800" dirty="0">
              <a:latin typeface="Helvetic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DC091B-1BF8-B94F-9D3B-ADDE424E9F52}"/>
              </a:ext>
            </a:extLst>
          </p:cNvPr>
          <p:cNvSpPr/>
          <p:nvPr/>
        </p:nvSpPr>
        <p:spPr>
          <a:xfrm>
            <a:off x="1776470" y="5720604"/>
            <a:ext cx="91341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Carol Johnstone</a:t>
            </a:r>
            <a:r>
              <a:rPr lang="en-US" sz="2000" dirty="0">
                <a:latin typeface="Helvetica" pitchFamily="2" charset="0"/>
                <a:ea typeface="MS Mincho" panose="02020609040205080304" pitchFamily="49" charset="-128"/>
              </a:rPr>
              <a:t>, Anna Mazzacane, Rob Ridgway, Chris Izzo, J. Morgan 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E9156B-508B-424A-AAE6-293508243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5925" y="4717555"/>
            <a:ext cx="7310895" cy="1126742"/>
          </a:xfrm>
        </p:spPr>
        <p:txBody>
          <a:bodyPr/>
          <a:lstStyle/>
          <a:p>
            <a:r>
              <a:rPr lang="en-US" dirty="0"/>
              <a:t>C. Johnstone</a:t>
            </a:r>
          </a:p>
          <a:p>
            <a:r>
              <a:rPr lang="en-US" dirty="0"/>
              <a:t> Review 8-23-2021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8ABBF09-8D27-4E50-B787-645A385A781C}"/>
              </a:ext>
            </a:extLst>
          </p:cNvPr>
          <p:cNvSpPr/>
          <p:nvPr/>
        </p:nvSpPr>
        <p:spPr>
          <a:xfrm rot="19320633">
            <a:off x="6215818" y="4364696"/>
            <a:ext cx="1415192" cy="14337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920512-091A-43B0-A815-2A4A07C23C07}"/>
              </a:ext>
            </a:extLst>
          </p:cNvPr>
          <p:cNvSpPr/>
          <p:nvPr/>
        </p:nvSpPr>
        <p:spPr>
          <a:xfrm>
            <a:off x="1639410" y="3320250"/>
            <a:ext cx="1415192" cy="14337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690BAA-8959-494E-8C25-02B1C4633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47" y="887401"/>
            <a:ext cx="10187709" cy="1650859"/>
          </a:xfrm>
        </p:spPr>
        <p:txBody>
          <a:bodyPr/>
          <a:lstStyle/>
          <a:p>
            <a:r>
              <a:rPr lang="en-US" sz="2000" dirty="0"/>
              <a:t>A sliced target can be used to increase surface to volume</a:t>
            </a:r>
          </a:p>
          <a:p>
            <a:r>
              <a:rPr lang="en-US" sz="2000" dirty="0"/>
              <a:t>Opposite orientation rotates into a series of slices normal to the primary beam direction </a:t>
            </a:r>
          </a:p>
          <a:p>
            <a:r>
              <a:rPr lang="en-US" sz="2000" dirty="0" err="1"/>
              <a:t>Pions</a:t>
            </a:r>
            <a:r>
              <a:rPr lang="en-US" sz="2000" dirty="0"/>
              <a:t> produced from the opposing side of the target travel through significantly less volume</a:t>
            </a:r>
          </a:p>
          <a:p>
            <a:r>
              <a:rPr lang="en-US" sz="2000" dirty="0"/>
              <a:t>Net target length is reduced by ~half from the solid target approach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6DA73C-655C-4003-A3C9-C9539B2C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Sliced Target concept and opposite rotation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090EF-A01C-4A2D-B702-9BD95B35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AADC8-C7AC-45A2-B24C-A45C364F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Fermilab | High-intensity low energy mu- source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D413B-9A01-4391-B33A-29790B08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3EE556-7889-4E87-9BD5-25609B3567DC}"/>
              </a:ext>
            </a:extLst>
          </p:cNvPr>
          <p:cNvSpPr/>
          <p:nvPr/>
        </p:nvSpPr>
        <p:spPr>
          <a:xfrm>
            <a:off x="2740555" y="2699252"/>
            <a:ext cx="2940063" cy="26899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134B79-7895-4BDE-A73D-9A95D0605F91}"/>
              </a:ext>
            </a:extLst>
          </p:cNvPr>
          <p:cNvSpPr/>
          <p:nvPr/>
        </p:nvSpPr>
        <p:spPr>
          <a:xfrm>
            <a:off x="6923417" y="2699252"/>
            <a:ext cx="2940063" cy="26899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55FD85-7AD2-49DB-A962-8B53D83CFFAF}"/>
              </a:ext>
            </a:extLst>
          </p:cNvPr>
          <p:cNvCxnSpPr>
            <a:cxnSpLocks/>
          </p:cNvCxnSpPr>
          <p:nvPr/>
        </p:nvCxnSpPr>
        <p:spPr>
          <a:xfrm>
            <a:off x="4077417" y="3429001"/>
            <a:ext cx="340699" cy="264111"/>
          </a:xfrm>
          <a:prstGeom prst="line">
            <a:avLst/>
          </a:prstGeom>
          <a:ln w="3492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2888FA-9CA8-4F6D-9AB9-4DBAAD463A5C}"/>
              </a:ext>
            </a:extLst>
          </p:cNvPr>
          <p:cNvCxnSpPr>
            <a:cxnSpLocks/>
          </p:cNvCxnSpPr>
          <p:nvPr/>
        </p:nvCxnSpPr>
        <p:spPr>
          <a:xfrm>
            <a:off x="4130685" y="3878476"/>
            <a:ext cx="376213" cy="253459"/>
          </a:xfrm>
          <a:prstGeom prst="line">
            <a:avLst/>
          </a:prstGeom>
          <a:ln w="3492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43FADA-495D-4C4B-8C64-97F7F81CF519}"/>
              </a:ext>
            </a:extLst>
          </p:cNvPr>
          <p:cNvCxnSpPr>
            <a:cxnSpLocks/>
          </p:cNvCxnSpPr>
          <p:nvPr/>
        </p:nvCxnSpPr>
        <p:spPr>
          <a:xfrm>
            <a:off x="4122995" y="4290804"/>
            <a:ext cx="383902" cy="246355"/>
          </a:xfrm>
          <a:prstGeom prst="line">
            <a:avLst/>
          </a:prstGeom>
          <a:ln w="3492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C72FC1-B065-460B-A01F-FEEFE23E8E5C}"/>
              </a:ext>
            </a:extLst>
          </p:cNvPr>
          <p:cNvCxnSpPr>
            <a:cxnSpLocks/>
          </p:cNvCxnSpPr>
          <p:nvPr/>
        </p:nvCxnSpPr>
        <p:spPr>
          <a:xfrm flipH="1">
            <a:off x="1752602" y="3429000"/>
            <a:ext cx="2324815" cy="0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377950-6C65-4E24-B90B-070B25428585}"/>
              </a:ext>
            </a:extLst>
          </p:cNvPr>
          <p:cNvCxnSpPr>
            <a:cxnSpLocks/>
          </p:cNvCxnSpPr>
          <p:nvPr/>
        </p:nvCxnSpPr>
        <p:spPr>
          <a:xfrm flipH="1">
            <a:off x="1775662" y="3693111"/>
            <a:ext cx="2612735" cy="0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648C4E2-9F89-4490-95EC-4A034C784134}"/>
              </a:ext>
            </a:extLst>
          </p:cNvPr>
          <p:cNvCxnSpPr>
            <a:cxnSpLocks/>
          </p:cNvCxnSpPr>
          <p:nvPr/>
        </p:nvCxnSpPr>
        <p:spPr>
          <a:xfrm flipH="1" flipV="1">
            <a:off x="1775663" y="3853613"/>
            <a:ext cx="2347333" cy="24863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5582562-315C-4768-906B-B81AB60B16EA}"/>
              </a:ext>
            </a:extLst>
          </p:cNvPr>
          <p:cNvCxnSpPr>
            <a:cxnSpLocks/>
          </p:cNvCxnSpPr>
          <p:nvPr/>
        </p:nvCxnSpPr>
        <p:spPr>
          <a:xfrm flipH="1">
            <a:off x="1807442" y="4290803"/>
            <a:ext cx="2323243" cy="0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D16B1E-CA5C-4520-B0A2-82DDA81CD2F6}"/>
              </a:ext>
            </a:extLst>
          </p:cNvPr>
          <p:cNvCxnSpPr>
            <a:cxnSpLocks/>
          </p:cNvCxnSpPr>
          <p:nvPr/>
        </p:nvCxnSpPr>
        <p:spPr>
          <a:xfrm flipH="1">
            <a:off x="1807440" y="4537158"/>
            <a:ext cx="2592922" cy="0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7A5FADD-1464-4ABB-9875-E0B8C03F7CA6}"/>
              </a:ext>
            </a:extLst>
          </p:cNvPr>
          <p:cNvCxnSpPr>
            <a:cxnSpLocks/>
          </p:cNvCxnSpPr>
          <p:nvPr/>
        </p:nvCxnSpPr>
        <p:spPr>
          <a:xfrm flipH="1" flipV="1">
            <a:off x="1746250" y="4131935"/>
            <a:ext cx="2760648" cy="1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335940-24B6-43F3-879D-532B52900F44}"/>
              </a:ext>
            </a:extLst>
          </p:cNvPr>
          <p:cNvCxnSpPr>
            <a:cxnSpLocks/>
          </p:cNvCxnSpPr>
          <p:nvPr/>
        </p:nvCxnSpPr>
        <p:spPr>
          <a:xfrm>
            <a:off x="8158017" y="3275452"/>
            <a:ext cx="296261" cy="0"/>
          </a:xfrm>
          <a:prstGeom prst="line">
            <a:avLst/>
          </a:prstGeom>
          <a:ln w="1016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C268B1-D7B6-47B8-B92E-0B0F507A36BB}"/>
              </a:ext>
            </a:extLst>
          </p:cNvPr>
          <p:cNvCxnSpPr>
            <a:cxnSpLocks/>
          </p:cNvCxnSpPr>
          <p:nvPr/>
        </p:nvCxnSpPr>
        <p:spPr>
          <a:xfrm>
            <a:off x="8155832" y="3731443"/>
            <a:ext cx="312805" cy="0"/>
          </a:xfrm>
          <a:prstGeom prst="line">
            <a:avLst/>
          </a:prstGeom>
          <a:ln w="1016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4204D88-7CEC-4D8B-9E89-2D5298DDB66D}"/>
              </a:ext>
            </a:extLst>
          </p:cNvPr>
          <p:cNvCxnSpPr>
            <a:cxnSpLocks/>
          </p:cNvCxnSpPr>
          <p:nvPr/>
        </p:nvCxnSpPr>
        <p:spPr>
          <a:xfrm>
            <a:off x="8167829" y="4117724"/>
            <a:ext cx="276635" cy="0"/>
          </a:xfrm>
          <a:prstGeom prst="line">
            <a:avLst/>
          </a:prstGeom>
          <a:ln w="1016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5844E56-BD17-4A4E-8F68-4E35453235A7}"/>
              </a:ext>
            </a:extLst>
          </p:cNvPr>
          <p:cNvCxnSpPr>
            <a:cxnSpLocks/>
          </p:cNvCxnSpPr>
          <p:nvPr/>
        </p:nvCxnSpPr>
        <p:spPr>
          <a:xfrm flipH="1">
            <a:off x="6045042" y="3250791"/>
            <a:ext cx="2223378" cy="1737309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B85F3C1-DFE6-48F0-97C0-5D9930402024}"/>
              </a:ext>
            </a:extLst>
          </p:cNvPr>
          <p:cNvCxnSpPr>
            <a:cxnSpLocks/>
          </p:cNvCxnSpPr>
          <p:nvPr/>
        </p:nvCxnSpPr>
        <p:spPr>
          <a:xfrm flipH="1">
            <a:off x="6292000" y="3716489"/>
            <a:ext cx="1935901" cy="1472462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F59F8C-F975-4C55-90D1-059BBF013DF5}"/>
              </a:ext>
            </a:extLst>
          </p:cNvPr>
          <p:cNvCxnSpPr>
            <a:cxnSpLocks/>
          </p:cNvCxnSpPr>
          <p:nvPr/>
        </p:nvCxnSpPr>
        <p:spPr>
          <a:xfrm flipH="1">
            <a:off x="6558992" y="4212209"/>
            <a:ext cx="1845125" cy="1341299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623EF88-1EC1-4B3D-B34D-46EEB2EF45A0}"/>
              </a:ext>
            </a:extLst>
          </p:cNvPr>
          <p:cNvCxnSpPr>
            <a:cxnSpLocks/>
          </p:cNvCxnSpPr>
          <p:nvPr/>
        </p:nvCxnSpPr>
        <p:spPr>
          <a:xfrm flipH="1">
            <a:off x="6674922" y="4471443"/>
            <a:ext cx="1568985" cy="1198758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6D13B03-4B8B-4F79-9AE9-15E2E1B80BAC}"/>
              </a:ext>
            </a:extLst>
          </p:cNvPr>
          <p:cNvCxnSpPr/>
          <p:nvPr/>
        </p:nvCxnSpPr>
        <p:spPr>
          <a:xfrm>
            <a:off x="7650432" y="5434886"/>
            <a:ext cx="556110" cy="479394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C772FAB-BD87-4BAB-BFA2-10B276DA3AB4}"/>
              </a:ext>
            </a:extLst>
          </p:cNvPr>
          <p:cNvCxnSpPr/>
          <p:nvPr/>
        </p:nvCxnSpPr>
        <p:spPr>
          <a:xfrm flipV="1">
            <a:off x="4242747" y="4565544"/>
            <a:ext cx="0" cy="1623944"/>
          </a:xfrm>
          <a:prstGeom prst="straightConnector1">
            <a:avLst/>
          </a:prstGeom>
          <a:ln w="66675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6EC0AC2-016F-4BAB-8A21-811941042B49}"/>
              </a:ext>
            </a:extLst>
          </p:cNvPr>
          <p:cNvCxnSpPr>
            <a:cxnSpLocks/>
          </p:cNvCxnSpPr>
          <p:nvPr/>
        </p:nvCxnSpPr>
        <p:spPr>
          <a:xfrm flipH="1" flipV="1">
            <a:off x="8339774" y="4763635"/>
            <a:ext cx="9539" cy="1424866"/>
          </a:xfrm>
          <a:prstGeom prst="straightConnector1">
            <a:avLst/>
          </a:prstGeom>
          <a:ln w="66675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4628D0D-28B0-44EC-A54C-3804C3A84B60}"/>
              </a:ext>
            </a:extLst>
          </p:cNvPr>
          <p:cNvSpPr txBox="1"/>
          <p:nvPr/>
        </p:nvSpPr>
        <p:spPr>
          <a:xfrm>
            <a:off x="4388396" y="5745003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AF272F"/>
                </a:solidFill>
              </a:rPr>
              <a:t>Primary beam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FEEB543-2B0A-45D5-97FE-E6C2DA5B98DB}"/>
              </a:ext>
            </a:extLst>
          </p:cNvPr>
          <p:cNvSpPr txBox="1"/>
          <p:nvPr/>
        </p:nvSpPr>
        <p:spPr>
          <a:xfrm>
            <a:off x="6953535" y="5843138"/>
            <a:ext cx="1440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AF272F"/>
                </a:solidFill>
              </a:rPr>
              <a:t>45</a:t>
            </a:r>
            <a:r>
              <a:rPr lang="en-US" sz="1600" dirty="0">
                <a:solidFill>
                  <a:srgbClr val="AF272F"/>
                </a:solidFill>
                <a:sym typeface="Symbol" panose="05050102010706020507" pitchFamily="18" charset="2"/>
              </a:rPr>
              <a:t> </a:t>
            </a:r>
          </a:p>
          <a:p>
            <a:pPr algn="ctr">
              <a:defRPr/>
            </a:pPr>
            <a:r>
              <a:rPr lang="en-US" sz="1600" dirty="0">
                <a:solidFill>
                  <a:srgbClr val="AF272F"/>
                </a:solidFill>
                <a:sym typeface="Symbol" panose="05050102010706020507" pitchFamily="18" charset="2"/>
              </a:rPr>
              <a:t> (Actual 33.5)</a:t>
            </a:r>
            <a:endParaRPr lang="en-US" sz="1600" dirty="0">
              <a:solidFill>
                <a:srgbClr val="AF272F"/>
              </a:solidFill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C9C911F-5119-422C-80DB-F8B73D3D23A0}"/>
              </a:ext>
            </a:extLst>
          </p:cNvPr>
          <p:cNvCxnSpPr/>
          <p:nvPr/>
        </p:nvCxnSpPr>
        <p:spPr>
          <a:xfrm>
            <a:off x="4631184" y="3392800"/>
            <a:ext cx="0" cy="1235461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F40D946-687C-4FAB-B6B0-FB32B3C2E37B}"/>
              </a:ext>
            </a:extLst>
          </p:cNvPr>
          <p:cNvCxnSpPr>
            <a:cxnSpLocks/>
          </p:cNvCxnSpPr>
          <p:nvPr/>
        </p:nvCxnSpPr>
        <p:spPr>
          <a:xfrm>
            <a:off x="8837774" y="3275452"/>
            <a:ext cx="0" cy="147854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ACF4ED5C-FE01-47BA-9A27-70FEC62FA2AA}"/>
              </a:ext>
            </a:extLst>
          </p:cNvPr>
          <p:cNvSpPr txBox="1"/>
          <p:nvPr/>
        </p:nvSpPr>
        <p:spPr>
          <a:xfrm>
            <a:off x="4853127" y="3762602"/>
            <a:ext cx="65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3087"/>
                </a:solidFill>
              </a:rPr>
              <a:t>6 cm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C40534-2743-46AD-9903-B8257B06B847}"/>
              </a:ext>
            </a:extLst>
          </p:cNvPr>
          <p:cNvSpPr txBox="1"/>
          <p:nvPr/>
        </p:nvSpPr>
        <p:spPr>
          <a:xfrm>
            <a:off x="8837774" y="3750113"/>
            <a:ext cx="88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3087"/>
                </a:solidFill>
              </a:rPr>
              <a:t>8.5 cm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764B699-8A10-42E3-9F51-BB83B3D804CE}"/>
              </a:ext>
            </a:extLst>
          </p:cNvPr>
          <p:cNvSpPr txBox="1"/>
          <p:nvPr/>
        </p:nvSpPr>
        <p:spPr>
          <a:xfrm rot="3717776">
            <a:off x="7499103" y="4296311"/>
            <a:ext cx="65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6 cm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79EDCCE-2410-4EC7-8BA9-82E969FF1948}"/>
              </a:ext>
            </a:extLst>
          </p:cNvPr>
          <p:cNvCxnSpPr>
            <a:cxnSpLocks/>
          </p:cNvCxnSpPr>
          <p:nvPr/>
        </p:nvCxnSpPr>
        <p:spPr>
          <a:xfrm flipH="1">
            <a:off x="6167228" y="3329962"/>
            <a:ext cx="2292530" cy="1756279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CE96871-DACE-4B18-9BC1-4BEADCB3E30D}"/>
              </a:ext>
            </a:extLst>
          </p:cNvPr>
          <p:cNvCxnSpPr>
            <a:cxnSpLocks/>
          </p:cNvCxnSpPr>
          <p:nvPr/>
        </p:nvCxnSpPr>
        <p:spPr>
          <a:xfrm flipH="1">
            <a:off x="6403745" y="3796754"/>
            <a:ext cx="2017076" cy="1535140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BBCFB69-FD84-4BEE-9470-D6DC0DA6CBB1}"/>
              </a:ext>
            </a:extLst>
          </p:cNvPr>
          <p:cNvCxnSpPr>
            <a:cxnSpLocks/>
          </p:cNvCxnSpPr>
          <p:nvPr/>
        </p:nvCxnSpPr>
        <p:spPr>
          <a:xfrm>
            <a:off x="8167829" y="4481775"/>
            <a:ext cx="276635" cy="0"/>
          </a:xfrm>
          <a:prstGeom prst="line">
            <a:avLst/>
          </a:prstGeom>
          <a:ln w="1016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91C01A7-4A97-481C-8E5B-EEEBE44C3A4F}"/>
              </a:ext>
            </a:extLst>
          </p:cNvPr>
          <p:cNvCxnSpPr>
            <a:cxnSpLocks/>
          </p:cNvCxnSpPr>
          <p:nvPr/>
        </p:nvCxnSpPr>
        <p:spPr>
          <a:xfrm flipH="1">
            <a:off x="6477217" y="4069266"/>
            <a:ext cx="1794796" cy="1365621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82C6C65-B362-4CE5-96ED-DD84EC12923D}"/>
              </a:ext>
            </a:extLst>
          </p:cNvPr>
          <p:cNvCxnSpPr>
            <a:cxnSpLocks/>
          </p:cNvCxnSpPr>
          <p:nvPr/>
        </p:nvCxnSpPr>
        <p:spPr>
          <a:xfrm flipH="1">
            <a:off x="6781762" y="4524225"/>
            <a:ext cx="1686874" cy="1283897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A4280522-4326-457A-AB5D-92F40977E342}"/>
              </a:ext>
            </a:extLst>
          </p:cNvPr>
          <p:cNvSpPr/>
          <p:nvPr/>
        </p:nvSpPr>
        <p:spPr>
          <a:xfrm>
            <a:off x="8172460" y="3193498"/>
            <a:ext cx="305000" cy="1372046"/>
          </a:xfrm>
          <a:prstGeom prst="rect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610B84-69EA-4C33-8487-036B2BCA3156}"/>
              </a:ext>
            </a:extLst>
          </p:cNvPr>
          <p:cNvSpPr txBox="1"/>
          <p:nvPr/>
        </p:nvSpPr>
        <p:spPr>
          <a:xfrm>
            <a:off x="9085168" y="4494377"/>
            <a:ext cx="139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four 1 cm slices; 40% IL </a:t>
            </a:r>
          </a:p>
        </p:txBody>
      </p:sp>
    </p:spTree>
    <p:extLst>
      <p:ext uri="{BB962C8B-B14F-4D97-AF65-F5344CB8AC3E}">
        <p14:creationId xmlns:p14="http://schemas.microsoft.com/office/powerpoint/2010/main" val="173341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3F3FEC-5F2E-4B25-95BF-8D5DD382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Un-normalized Pion Production 8-cm long solid W target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E6F6B-ACCD-42B0-9932-CF2CA570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24EDA-14EC-483B-9CEB-9D4092CE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96F0D-5187-458F-8AF0-E478015C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19C4FF-239D-4F80-B56B-BD3A76036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86" y="1158240"/>
            <a:ext cx="10264994" cy="48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52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3F3FEC-5F2E-4B25-95BF-8D5DD382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Un-normalized </a:t>
            </a:r>
            <a:r>
              <a:rPr lang="en-US" dirty="0" err="1"/>
              <a:t>Pions</a:t>
            </a:r>
            <a:r>
              <a:rPr lang="en-US" dirty="0"/>
              <a:t>, 8 cm W target, entering solenoid aperture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E6F6B-ACCD-42B0-9932-CF2CA570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48908-A368-004D-A632-294C0E31F44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24EDA-14EC-483B-9CEB-9D4092CE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Fermilab | High-intensity low energy muon beamline at MTA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96F0D-5187-458F-8AF0-E478015C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4C6C2-B86B-4C9D-9E13-BA3CEA91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36" y="924560"/>
            <a:ext cx="10528843" cy="526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5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EAFADF-473C-46FD-83D0-F6751D61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of Energy loss and Multiple Scattering in 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38F5B-C537-4BF3-BB29-9367E925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91575-75C2-424D-BCD4-091D9AF4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6143A-F1A5-4394-8786-7AAA7AEE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 descr="&#10;&#10;Description automatically generated">
            <a:extLst>
              <a:ext uri="{FF2B5EF4-FFF2-40B4-BE49-F238E27FC236}">
                <a16:creationId xmlns:a16="http://schemas.microsoft.com/office/drawing/2014/main" id="{0201C110-B900-4B3D-9BBD-D80A0E4F3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77" t="22428" r="39153" b="14307"/>
          <a:stretch/>
        </p:blipFill>
        <p:spPr>
          <a:xfrm>
            <a:off x="296333" y="906508"/>
            <a:ext cx="5726546" cy="4137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D1F19E-5EAC-4250-AAC7-9E82D20A733B}"/>
              </a:ext>
            </a:extLst>
          </p:cNvPr>
          <p:cNvSpPr txBox="1"/>
          <p:nvPr/>
        </p:nvSpPr>
        <p:spPr>
          <a:xfrm>
            <a:off x="572558" y="4948112"/>
            <a:ext cx="5726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For ~30 MeV/cm, 4 cm to reduce 400 to 280 MeV pion production threshold.  This is an energy limitation of the Fermilab </a:t>
            </a:r>
            <a:r>
              <a:rPr lang="en-US" sz="1800" b="1" dirty="0" err="1"/>
              <a:t>Linac</a:t>
            </a:r>
            <a:r>
              <a:rPr lang="en-US" sz="1800" b="1" dirty="0"/>
              <a:t> and a tungsten target – lighter targets such as graphite can be longer.   PIPII @800 MeV will be able to use much longer tungsten production targets.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98A19E-1B3D-455A-8321-3E264B48C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691" y="742553"/>
            <a:ext cx="4543391" cy="9414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71E46B-E146-4F28-B03F-E4FE5D35BF5B}"/>
              </a:ext>
            </a:extLst>
          </p:cNvPr>
          <p:cNvSpPr txBox="1"/>
          <p:nvPr/>
        </p:nvSpPr>
        <p:spPr>
          <a:xfrm>
            <a:off x="6820951" y="3134708"/>
            <a:ext cx="4338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At 3 x </a:t>
            </a:r>
            <a:r>
              <a:rPr lang="en-US" sz="1800" b="1" dirty="0">
                <a:sym typeface="Symbol" panose="05050102010706020507" pitchFamily="18" charset="2"/>
              </a:rPr>
              <a:t></a:t>
            </a:r>
            <a:r>
              <a:rPr lang="en-US" sz="1800" b="1" baseline="-25000" dirty="0">
                <a:sym typeface="Symbol" panose="05050102010706020507" pitchFamily="18" charset="2"/>
              </a:rPr>
              <a:t>rms</a:t>
            </a:r>
            <a:r>
              <a:rPr lang="en-US" sz="1800" b="1" dirty="0"/>
              <a:t> beam scatters ~half a cm by the end of the 3 cm target. A 1.5 cm wide target is a reasonable choice to minimize pion reabsorption.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0AF11FD-E532-41DE-91BE-DE235B57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691" y="1746919"/>
            <a:ext cx="4610535" cy="427878"/>
          </a:xfrm>
        </p:spPr>
        <p:txBody>
          <a:bodyPr/>
          <a:lstStyle/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W Radiation length;  </a:t>
            </a:r>
            <a:r>
              <a:rPr lang="en-US" sz="18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Arial,Helvetica"/>
              </a:rPr>
              <a:t>6.76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g cm</a:t>
            </a:r>
            <a:r>
              <a:rPr lang="en-US" sz="1800" b="0" i="0" u="none" strike="noStrike" kern="1200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-2</a:t>
            </a:r>
            <a:r>
              <a:rPr lang="en-US" sz="180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en-US" sz="18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Arial,Helvetica"/>
              </a:rPr>
              <a:t>0.3504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cm</a:t>
            </a:r>
            <a:endParaRPr lang="en-US" sz="1800" b="0" i="0" u="none" strike="noStrike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4851FA-0DD8-4902-B65A-D360C90C31D7}"/>
                  </a:ext>
                </a:extLst>
              </p:cNvPr>
              <p:cNvSpPr txBox="1"/>
              <p:nvPr/>
            </p:nvSpPr>
            <p:spPr>
              <a:xfrm>
                <a:off x="7155401" y="2392817"/>
                <a:ext cx="18970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4851FA-0DD8-4902-B65A-D360C90C3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401" y="2392817"/>
                <a:ext cx="1897058" cy="369332"/>
              </a:xfrm>
              <a:prstGeom prst="rect">
                <a:avLst/>
              </a:prstGeom>
              <a:blipFill>
                <a:blip r:embed="rId4"/>
                <a:stretch>
                  <a:fillRect l="-3537" r="-160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72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10E916-86BC-41DF-A158-3162C7177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683" y="832131"/>
            <a:ext cx="3991928" cy="474182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1416" y="769164"/>
            <a:ext cx="11026066" cy="4982918"/>
          </a:xfrm>
        </p:spPr>
        <p:txBody>
          <a:bodyPr/>
          <a:lstStyle/>
          <a:p>
            <a:r>
              <a:rPr lang="en-US" sz="2000" dirty="0"/>
              <a:t>Nuclear interaction models show the expected 10 cm IL behavior</a:t>
            </a:r>
          </a:p>
          <a:p>
            <a:pPr lvl="1"/>
            <a:r>
              <a:rPr lang="en-US" sz="1800" dirty="0"/>
              <a:t> INCL++ and </a:t>
            </a:r>
            <a:r>
              <a:rPr lang="en-US" sz="1800" dirty="0" err="1"/>
              <a:t>UrQMD</a:t>
            </a:r>
            <a:r>
              <a:rPr lang="en-US" sz="1800" dirty="0"/>
              <a:t> standalone</a:t>
            </a:r>
          </a:p>
          <a:p>
            <a:r>
              <a:rPr lang="en-US" sz="2000" dirty="0" err="1"/>
              <a:t>Pions</a:t>
            </a:r>
            <a:r>
              <a:rPr lang="en-US" sz="2000" dirty="0"/>
              <a:t> are not produced beyond 4cm (due to energy loss)</a:t>
            </a:r>
          </a:p>
          <a:p>
            <a:r>
              <a:rPr lang="en-US" sz="2000" i="1" dirty="0">
                <a:solidFill>
                  <a:srgbClr val="004C97"/>
                </a:solidFill>
              </a:rPr>
              <a:t>Optimal target length is currently estimated to be 3 cm</a:t>
            </a:r>
          </a:p>
          <a:p>
            <a:pPr lvl="1"/>
            <a:r>
              <a:rPr lang="en-US" sz="1800" dirty="0"/>
              <a:t>3 cm </a:t>
            </a:r>
            <a:r>
              <a:rPr lang="en-US" sz="1800" dirty="0" err="1"/>
              <a:t>horz</a:t>
            </a:r>
            <a:r>
              <a:rPr lang="en-US" sz="1800" dirty="0"/>
              <a:t> x 1.5 cm wide (measured) x 3 cm vertically </a:t>
            </a:r>
          </a:p>
          <a:p>
            <a:pPr lvl="2"/>
            <a:r>
              <a:rPr lang="en-US" sz="1600" dirty="0"/>
              <a:t>equal </a:t>
            </a:r>
            <a:r>
              <a:rPr lang="en-US" sz="1600" dirty="0" err="1"/>
              <a:t>horz</a:t>
            </a:r>
            <a:r>
              <a:rPr lang="en-US" sz="1600" dirty="0"/>
              <a:t> and vert spot sizes generated by target</a:t>
            </a:r>
          </a:p>
          <a:p>
            <a:pPr lvl="2"/>
            <a:r>
              <a:rPr lang="en-US" sz="1600" dirty="0" err="1"/>
              <a:t>Horz</a:t>
            </a:r>
            <a:r>
              <a:rPr lang="en-US" sz="1600" dirty="0"/>
              <a:t> width will be reduced in Figure and vert increased</a:t>
            </a:r>
          </a:p>
          <a:p>
            <a:pPr lvl="1"/>
            <a:r>
              <a:rPr lang="en-US" sz="1800" dirty="0"/>
              <a:t>Production models are giving significantly different rates (x10)</a:t>
            </a:r>
          </a:p>
          <a:p>
            <a:pPr lvl="1"/>
            <a:r>
              <a:rPr lang="en-US" sz="1800" dirty="0"/>
              <a:t>Significant differences in momentum distributions</a:t>
            </a:r>
          </a:p>
          <a:p>
            <a:r>
              <a:rPr lang="en-US" sz="2000" dirty="0"/>
              <a:t>Exponential nature of cross sections for an extended target</a:t>
            </a:r>
          </a:p>
          <a:p>
            <a:pPr lvl="1"/>
            <a:r>
              <a:rPr lang="en-US" sz="1800" dirty="0"/>
              <a:t>Nonuniform filling of phase space</a:t>
            </a:r>
          </a:p>
          <a:p>
            <a:pPr lvl="1"/>
            <a:r>
              <a:rPr lang="en-US" sz="1800" dirty="0"/>
              <a:t>Mean of distribution positioned on centerline of beamline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Geometry and Position Considerations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60827" y="6504213"/>
            <a:ext cx="675368" cy="241300"/>
          </a:xfrm>
        </p:spPr>
        <p:txBody>
          <a:bodyPr/>
          <a:lstStyle/>
          <a:p>
            <a:pPr>
              <a:defRPr/>
            </a:pPr>
            <a:fld id="{574DF9B3-A7B5-6040-A34B-8FDAF6FB5279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4603" y="6504214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Fermilab | High-intensity low energy mu- source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6250" y="6504214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06A34-0904-4BEE-9EA7-84C530433206}"/>
              </a:ext>
            </a:extLst>
          </p:cNvPr>
          <p:cNvSpPr txBox="1"/>
          <p:nvPr/>
        </p:nvSpPr>
        <p:spPr>
          <a:xfrm>
            <a:off x="8308028" y="5484419"/>
            <a:ext cx="262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06120-9C14-46F1-9DAE-DBF61F682355}"/>
              </a:ext>
            </a:extLst>
          </p:cNvPr>
          <p:cNvSpPr txBox="1"/>
          <p:nvPr/>
        </p:nvSpPr>
        <p:spPr>
          <a:xfrm>
            <a:off x="7930785" y="5573953"/>
            <a:ext cx="395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/>
              <a:t>Horz</a:t>
            </a:r>
            <a:r>
              <a:rPr lang="en-US" sz="1800" b="1" dirty="0"/>
              <a:t> 99% width will be reduced to 1 cm and vert increased to 3cm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A09311-9E8F-4B3F-8573-8BA0D6338EE0}"/>
              </a:ext>
            </a:extLst>
          </p:cNvPr>
          <p:cNvSpPr txBox="1"/>
          <p:nvPr/>
        </p:nvSpPr>
        <p:spPr>
          <a:xfrm>
            <a:off x="10185626" y="1244704"/>
            <a:ext cx="189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Double minimum in </a:t>
            </a:r>
            <a:r>
              <a:rPr lang="en-US" sz="1800" b="1" dirty="0" err="1"/>
              <a:t>horz</a:t>
            </a:r>
            <a:r>
              <a:rPr lang="en-US" sz="1800" b="1" dirty="0"/>
              <a:t> and vert</a:t>
            </a:r>
          </a:p>
        </p:txBody>
      </p:sp>
    </p:spTree>
    <p:extLst>
      <p:ext uri="{BB962C8B-B14F-4D97-AF65-F5344CB8AC3E}">
        <p14:creationId xmlns:p14="http://schemas.microsoft.com/office/powerpoint/2010/main" val="303137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D82E8A6-F786-4DA1-B115-57D7433AEE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7874" y="775430"/>
                <a:ext cx="8672513" cy="5059363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en-US" sz="2000" dirty="0"/>
                  <a:t>Nuclear interactions follow an exponential curve with target length</a:t>
                </a:r>
              </a:p>
              <a:p>
                <a:r>
                  <a:rPr lang="en-US" sz="2000" dirty="0" err="1"/>
                  <a:t>N</a:t>
                </a:r>
                <a:r>
                  <a:rPr lang="en-US" sz="2000" baseline="-25000" dirty="0" err="1"/>
                  <a:t>primary</a:t>
                </a:r>
                <a:r>
                  <a:rPr lang="en-US" sz="2000" dirty="0"/>
                  <a:t>=N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e</a:t>
                </a:r>
                <a:r>
                  <a:rPr lang="en-US" sz="2000" baseline="30000" dirty="0"/>
                  <a:t>-</a:t>
                </a:r>
                <a:r>
                  <a:rPr lang="en-US" sz="2000" baseline="30000" dirty="0">
                    <a:latin typeface="Script MT Bold" panose="03040602040607080904" pitchFamily="66" charset="0"/>
                  </a:rPr>
                  <a:t>l</a:t>
                </a:r>
                <a:r>
                  <a:rPr lang="en-US" sz="2000" baseline="30000" dirty="0">
                    <a:latin typeface="Script MT Bold" panose="03040602040607080904" pitchFamily="66" charset="0"/>
                    <a:sym typeface="Symbol" panose="05050102010706020507" pitchFamily="18" charset="2"/>
                  </a:rPr>
                  <a:t></a:t>
                </a:r>
                <a:r>
                  <a:rPr lang="en-US" sz="2000" baseline="30000" dirty="0"/>
                  <a:t> </a:t>
                </a:r>
                <a:r>
                  <a:rPr lang="en-US" sz="2000" dirty="0"/>
                  <a:t>where </a:t>
                </a:r>
                <a:r>
                  <a:rPr lang="en-US" sz="2000" dirty="0">
                    <a:latin typeface="Script MT Bold" panose="03040602040607080904" pitchFamily="66" charset="0"/>
                  </a:rPr>
                  <a:t>l</a:t>
                </a:r>
                <a:r>
                  <a:rPr lang="en-US" sz="2000" dirty="0"/>
                  <a:t> is the length of the target and </a:t>
                </a:r>
                <a:r>
                  <a:rPr lang="en-US" sz="2000" dirty="0">
                    <a:latin typeface="Script MT Bold" panose="03040602040607080904" pitchFamily="66" charset="0"/>
                    <a:sym typeface="Symbol" panose="05050102010706020507" pitchFamily="18" charset="2"/>
                  </a:rPr>
                  <a:t></a:t>
                </a:r>
                <a:r>
                  <a:rPr lang="en-US" sz="2000" dirty="0"/>
                  <a:t> is cross-section times #particles/cm</a:t>
                </a:r>
                <a:r>
                  <a:rPr lang="en-US" sz="2000" baseline="30000" dirty="0"/>
                  <a:t>3</a:t>
                </a:r>
              </a:p>
              <a:p>
                <a:pPr lvl="1"/>
                <a:r>
                  <a:rPr lang="en-US" sz="1800" dirty="0"/>
                  <a:t>Cross sections are an effective area measured in barns – 10</a:t>
                </a:r>
                <a:r>
                  <a:rPr lang="en-US" sz="1800" baseline="30000" dirty="0"/>
                  <a:t>-24</a:t>
                </a:r>
                <a:r>
                  <a:rPr lang="en-US" sz="1800" dirty="0"/>
                  <a:t> cm</a:t>
                </a:r>
                <a:r>
                  <a:rPr lang="en-US" sz="1800" baseline="30000" dirty="0"/>
                  <a:t>2</a:t>
                </a:r>
              </a:p>
              <a:p>
                <a:pPr lvl="1"/>
                <a:r>
                  <a:rPr lang="en-US" sz="1800" dirty="0"/>
                  <a:t>Anna has presented and compared cross sections of different models</a:t>
                </a:r>
              </a:p>
              <a:p>
                <a:r>
                  <a:rPr lang="en-US" sz="2000" dirty="0"/>
                  <a:t>Nuclear interaction length is the mean distance traveled by a proton beam in a target before an inelastic nuclear interaction occurs,</a:t>
                </a:r>
              </a:p>
              <a:p>
                <a:endParaRPr lang="en-US" sz="1800" dirty="0"/>
              </a:p>
              <a:p>
                <a:r>
                  <a:rPr lang="en-US" sz="2000" dirty="0">
                    <a:latin typeface="+mn-lt"/>
                    <a:sym typeface="Symbol" panose="05050102010706020507" pitchFamily="18" charset="2"/>
                  </a:rPr>
                  <a:t> =[</a:t>
                </a:r>
                <a:r>
                  <a:rPr lang="en-US" sz="2000" i="1" dirty="0">
                    <a:latin typeface="+mn-lt"/>
                    <a:sym typeface="Symbol" panose="05050102010706020507" pitchFamily="18" charset="2"/>
                  </a:rPr>
                  <a:t></a:t>
                </a:r>
                <a:r>
                  <a:rPr lang="en-US" sz="2000" dirty="0">
                    <a:latin typeface="+mn-lt"/>
                    <a:sym typeface="Symbol" panose="05050102010706020507" pitchFamily="18" charset="2"/>
                  </a:rPr>
                  <a:t> (density in g/cm</a:t>
                </a:r>
                <a:r>
                  <a:rPr lang="en-US" sz="2000" baseline="30000" dirty="0">
                    <a:latin typeface="+mn-lt"/>
                    <a:sym typeface="Symbol" panose="05050102010706020507" pitchFamily="18" charset="2"/>
                  </a:rPr>
                  <a:t>3</a:t>
                </a:r>
                <a:r>
                  <a:rPr lang="en-US" sz="2000" dirty="0">
                    <a:latin typeface="+mn-lt"/>
                    <a:sym typeface="Symbol" panose="05050102010706020507" pitchFamily="18" charset="2"/>
                  </a:rPr>
                  <a:t>) x  (measured, cm</a:t>
                </a:r>
                <a:r>
                  <a:rPr lang="en-US" sz="2000" baseline="30000" dirty="0">
                    <a:latin typeface="+mn-lt"/>
                    <a:sym typeface="Symbol" panose="05050102010706020507" pitchFamily="18" charset="2"/>
                  </a:rPr>
                  <a:t>2</a:t>
                </a:r>
                <a:r>
                  <a:rPr lang="en-US" sz="2000" dirty="0">
                    <a:latin typeface="+mn-lt"/>
                    <a:sym typeface="Symbol" panose="05050102010706020507" pitchFamily="18" charset="2"/>
                  </a:rPr>
                  <a:t>) x 6.022 x 10</a:t>
                </a:r>
                <a:r>
                  <a:rPr lang="en-US" sz="2000" baseline="30000" dirty="0">
                    <a:latin typeface="+mn-lt"/>
                    <a:sym typeface="Symbol" panose="05050102010706020507" pitchFamily="18" charset="2"/>
                  </a:rPr>
                  <a:t>23 </a:t>
                </a:r>
                <a:r>
                  <a:rPr lang="en-US" sz="2000" dirty="0">
                    <a:latin typeface="+mn-lt"/>
                    <a:sym typeface="Symbol" panose="05050102010706020507" pitchFamily="18" charset="2"/>
                  </a:rPr>
                  <a:t>(</a:t>
                </a:r>
                <a:r>
                  <a:rPr lang="en-US" sz="2000" dirty="0" err="1">
                    <a:latin typeface="+mn-lt"/>
                    <a:sym typeface="Symbol" panose="05050102010706020507" pitchFamily="18" charset="2"/>
                  </a:rPr>
                  <a:t>Avogadros</a:t>
                </a:r>
                <a:r>
                  <a:rPr lang="en-US" sz="2000" dirty="0">
                    <a:latin typeface="+mn-lt"/>
                    <a:sym typeface="Symbol" panose="05050102010706020507" pitchFamily="18" charset="2"/>
                  </a:rPr>
                  <a:t> #)]/mole</a:t>
                </a:r>
                <a:endParaRPr lang="en-US" sz="2000" baseline="30000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nary>
                      <m:nary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D82E8A6-F786-4DA1-B115-57D7433AE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874" y="775430"/>
                <a:ext cx="8672513" cy="5059363"/>
              </a:xfrm>
              <a:blipFill>
                <a:blip r:embed="rId2"/>
                <a:stretch>
                  <a:fillRect l="-1687" t="-1446" r="-2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10361F0-7366-47D8-AC34-907CA7DB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Interactions - review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911DE-8FC8-456F-89D0-EFAC3AB6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78BAA-22CD-4A13-B4BD-F001D67E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70271-0E79-490C-861E-38AF431C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EDD56-844D-45E9-A602-44A35DF7912E}"/>
              </a:ext>
            </a:extLst>
          </p:cNvPr>
          <p:cNvSpPr/>
          <p:nvPr/>
        </p:nvSpPr>
        <p:spPr>
          <a:xfrm>
            <a:off x="7525306" y="4203531"/>
            <a:ext cx="115410" cy="870037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30AFB8-9193-4287-A7D7-B2D0ABFB29F7}"/>
              </a:ext>
            </a:extLst>
          </p:cNvPr>
          <p:cNvSpPr/>
          <p:nvPr/>
        </p:nvSpPr>
        <p:spPr>
          <a:xfrm>
            <a:off x="7695461" y="4203530"/>
            <a:ext cx="115410" cy="870038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3F7908-ACF4-434F-81C3-9D6D7E3EE6D1}"/>
              </a:ext>
            </a:extLst>
          </p:cNvPr>
          <p:cNvSpPr/>
          <p:nvPr/>
        </p:nvSpPr>
        <p:spPr>
          <a:xfrm>
            <a:off x="7865616" y="4205010"/>
            <a:ext cx="115410" cy="868559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A01830-2579-4C4A-ABAF-99C9E37BD38C}"/>
              </a:ext>
            </a:extLst>
          </p:cNvPr>
          <p:cNvSpPr/>
          <p:nvPr/>
        </p:nvSpPr>
        <p:spPr>
          <a:xfrm flipH="1">
            <a:off x="8041690" y="4203531"/>
            <a:ext cx="115410" cy="8685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E8310D-78B0-496F-A828-B98A7F409990}"/>
              </a:ext>
            </a:extLst>
          </p:cNvPr>
          <p:cNvSpPr txBox="1"/>
          <p:nvPr/>
        </p:nvSpPr>
        <p:spPr>
          <a:xfrm>
            <a:off x="6673051" y="4454312"/>
            <a:ext cx="50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0E2F8A-99BA-44B7-A5C0-D6EC3A45D2E7}"/>
              </a:ext>
            </a:extLst>
          </p:cNvPr>
          <p:cNvCxnSpPr>
            <a:cxnSpLocks/>
          </p:cNvCxnSpPr>
          <p:nvPr/>
        </p:nvCxnSpPr>
        <p:spPr>
          <a:xfrm>
            <a:off x="7081447" y="4696240"/>
            <a:ext cx="381740" cy="0"/>
          </a:xfrm>
          <a:prstGeom prst="straightConnector1">
            <a:avLst/>
          </a:prstGeom>
          <a:ln w="69850"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0A6347F-E2A5-4A26-85DC-42998DE9D12C}"/>
              </a:ext>
            </a:extLst>
          </p:cNvPr>
          <p:cNvSpPr txBox="1"/>
          <p:nvPr/>
        </p:nvSpPr>
        <p:spPr>
          <a:xfrm>
            <a:off x="7649594" y="3826738"/>
            <a:ext cx="284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cript MT Bold" panose="03040602040607080904" pitchFamily="66" charset="0"/>
              </a:rPr>
              <a:t>l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6C448-3D29-4E82-8FFA-5752446FC374}"/>
              </a:ext>
            </a:extLst>
          </p:cNvPr>
          <p:cNvSpPr txBox="1"/>
          <p:nvPr/>
        </p:nvSpPr>
        <p:spPr>
          <a:xfrm>
            <a:off x="6567525" y="5210824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N</a:t>
            </a:r>
            <a:r>
              <a:rPr lang="en-US" sz="1600" baseline="-25000" dirty="0">
                <a:latin typeface="+mn-lt"/>
              </a:rPr>
              <a:t>p</a:t>
            </a:r>
            <a:r>
              <a:rPr lang="en-US" sz="1600" dirty="0">
                <a:latin typeface="Script MT Bold" panose="03040602040607080904" pitchFamily="66" charset="0"/>
              </a:rPr>
              <a:t>-</a:t>
            </a:r>
            <a:r>
              <a:rPr lang="en-US" sz="1600" dirty="0">
                <a:latin typeface="+mn-lt"/>
              </a:rPr>
              <a:t>N</a:t>
            </a:r>
            <a:r>
              <a:rPr lang="en-US" sz="1600" baseline="-25000" dirty="0">
                <a:latin typeface="+mn-lt"/>
              </a:rPr>
              <a:t>p</a:t>
            </a:r>
            <a:r>
              <a:rPr lang="en-US" sz="1600" dirty="0">
                <a:latin typeface="Script MT Bold" panose="03040602040607080904" pitchFamily="66" charset="0"/>
                <a:sym typeface="Symbol" panose="05050102010706020507" pitchFamily="18" charset="2"/>
              </a:rPr>
              <a:t> </a:t>
            </a:r>
            <a:r>
              <a:rPr lang="en-US" sz="1600" dirty="0">
                <a:latin typeface="+mn-lt"/>
                <a:sym typeface="Symbol" panose="05050102010706020507" pitchFamily="18" charset="2"/>
              </a:rPr>
              <a:t>x</a:t>
            </a:r>
            <a:endParaRPr lang="en-US" sz="16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BDE180-4879-4757-97C9-642D6441ACD2}"/>
              </a:ext>
            </a:extLst>
          </p:cNvPr>
          <p:cNvCxnSpPr/>
          <p:nvPr/>
        </p:nvCxnSpPr>
        <p:spPr>
          <a:xfrm flipV="1">
            <a:off x="7649594" y="5169541"/>
            <a:ext cx="0" cy="24499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CA6C0D-9895-4F82-B0DE-4D0325DF8F69}"/>
              </a:ext>
            </a:extLst>
          </p:cNvPr>
          <p:cNvSpPr txBox="1"/>
          <p:nvPr/>
        </p:nvSpPr>
        <p:spPr>
          <a:xfrm>
            <a:off x="6980338" y="5669799"/>
            <a:ext cx="2526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N</a:t>
            </a:r>
            <a:r>
              <a:rPr lang="en-US" sz="1600" baseline="-25000" dirty="0">
                <a:latin typeface="+mn-lt"/>
              </a:rPr>
              <a:t>p</a:t>
            </a:r>
            <a:r>
              <a:rPr lang="en-US" sz="1600" dirty="0">
                <a:latin typeface="Script MT Bold" panose="03040602040607080904" pitchFamily="66" charset="0"/>
              </a:rPr>
              <a:t>-</a:t>
            </a:r>
            <a:r>
              <a:rPr lang="en-US" sz="1600" dirty="0">
                <a:latin typeface="+mn-lt"/>
              </a:rPr>
              <a:t>N</a:t>
            </a:r>
            <a:r>
              <a:rPr lang="en-US" sz="1600" baseline="-25000" dirty="0">
                <a:latin typeface="+mn-lt"/>
              </a:rPr>
              <a:t>p</a:t>
            </a:r>
            <a:r>
              <a:rPr lang="en-US" sz="1600" dirty="0">
                <a:latin typeface="Script MT Bold" panose="03040602040607080904" pitchFamily="66" charset="0"/>
                <a:sym typeface="Symbol" panose="05050102010706020507" pitchFamily="18" charset="2"/>
              </a:rPr>
              <a:t></a:t>
            </a:r>
            <a:r>
              <a:rPr lang="en-US" sz="1600" dirty="0">
                <a:latin typeface="+mn-lt"/>
                <a:sym typeface="Symbol" panose="05050102010706020507" pitchFamily="18" charset="2"/>
              </a:rPr>
              <a:t>x</a:t>
            </a:r>
            <a:r>
              <a:rPr lang="en-US" sz="1600" dirty="0">
                <a:latin typeface="Script MT Bold" panose="03040602040607080904" pitchFamily="66" charset="0"/>
                <a:sym typeface="Symbol" panose="05050102010706020507" pitchFamily="18" charset="2"/>
              </a:rPr>
              <a:t> -</a:t>
            </a:r>
            <a:r>
              <a:rPr lang="en-US" sz="1600" dirty="0">
                <a:latin typeface="+mn-lt"/>
              </a:rPr>
              <a:t> (N</a:t>
            </a:r>
            <a:r>
              <a:rPr lang="en-US" sz="1600" baseline="-25000" dirty="0">
                <a:latin typeface="+mn-lt"/>
              </a:rPr>
              <a:t>p</a:t>
            </a:r>
            <a:r>
              <a:rPr lang="en-US" sz="1600" dirty="0">
                <a:latin typeface="Script MT Bold" panose="03040602040607080904" pitchFamily="66" charset="0"/>
              </a:rPr>
              <a:t>-</a:t>
            </a:r>
            <a:r>
              <a:rPr lang="en-US" sz="1600" dirty="0">
                <a:latin typeface="+mn-lt"/>
              </a:rPr>
              <a:t>N</a:t>
            </a:r>
            <a:r>
              <a:rPr lang="en-US" sz="1600" baseline="-25000" dirty="0">
                <a:latin typeface="+mn-lt"/>
              </a:rPr>
              <a:t>p</a:t>
            </a:r>
            <a:r>
              <a:rPr lang="en-US" sz="1600" dirty="0">
                <a:latin typeface="Script MT Bold" panose="03040602040607080904" pitchFamily="66" charset="0"/>
                <a:sym typeface="Symbol" panose="05050102010706020507" pitchFamily="18" charset="2"/>
              </a:rPr>
              <a:t></a:t>
            </a:r>
            <a:r>
              <a:rPr lang="en-US" sz="1600" dirty="0">
                <a:latin typeface="+mn-lt"/>
                <a:sym typeface="Symbol" panose="05050102010706020507" pitchFamily="18" charset="2"/>
              </a:rPr>
              <a:t>x)</a:t>
            </a:r>
            <a:r>
              <a:rPr lang="en-US" sz="1600" dirty="0">
                <a:latin typeface="Script MT Bold" panose="03040602040607080904" pitchFamily="66" charset="0"/>
              </a:rPr>
              <a:t> </a:t>
            </a:r>
            <a:r>
              <a:rPr lang="en-US" sz="1600" dirty="0">
                <a:latin typeface="Script MT Bold" panose="03040602040607080904" pitchFamily="66" charset="0"/>
                <a:sym typeface="Symbol" panose="05050102010706020507" pitchFamily="18" charset="2"/>
              </a:rPr>
              <a:t></a:t>
            </a:r>
            <a:r>
              <a:rPr lang="en-US" sz="1600" dirty="0">
                <a:latin typeface="+mn-lt"/>
                <a:sym typeface="Symbol" panose="05050102010706020507" pitchFamily="18" charset="2"/>
              </a:rPr>
              <a:t>x</a:t>
            </a:r>
            <a:r>
              <a:rPr lang="en-US" sz="1600" dirty="0">
                <a:latin typeface="Script MT Bold" panose="03040602040607080904" pitchFamily="66" charset="0"/>
                <a:sym typeface="Symbol" panose="05050102010706020507" pitchFamily="18" charset="2"/>
              </a:rPr>
              <a:t>  </a:t>
            </a:r>
            <a:endParaRPr lang="en-US" sz="16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32D23A-6776-4C10-844F-F7B0AAF8ADD6}"/>
              </a:ext>
            </a:extLst>
          </p:cNvPr>
          <p:cNvCxnSpPr>
            <a:cxnSpLocks/>
          </p:cNvCxnSpPr>
          <p:nvPr/>
        </p:nvCxnSpPr>
        <p:spPr>
          <a:xfrm flipV="1">
            <a:off x="7830106" y="5169541"/>
            <a:ext cx="0" cy="39739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368805D-3D32-4EEC-8B6F-C0982E3B2F10}"/>
              </a:ext>
            </a:extLst>
          </p:cNvPr>
          <p:cNvSpPr txBox="1"/>
          <p:nvPr/>
        </p:nvSpPr>
        <p:spPr>
          <a:xfrm>
            <a:off x="8253989" y="518370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….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1AAC771-737D-41D4-B598-37328A6DCF72}"/>
              </a:ext>
            </a:extLst>
          </p:cNvPr>
          <p:cNvSpPr/>
          <p:nvPr/>
        </p:nvSpPr>
        <p:spPr>
          <a:xfrm>
            <a:off x="2300728" y="4322512"/>
            <a:ext cx="1769374" cy="1760058"/>
          </a:xfrm>
          <a:prstGeom prst="ellipse">
            <a:avLst/>
          </a:prstGeom>
          <a:gradFill>
            <a:gsLst>
              <a:gs pos="0">
                <a:srgbClr val="A7A8AA"/>
              </a:gs>
              <a:gs pos="100000">
                <a:srgbClr val="A7A8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38A0A3B-282F-4357-94AE-18235E5D5BE9}"/>
              </a:ext>
            </a:extLst>
          </p:cNvPr>
          <p:cNvSpPr/>
          <p:nvPr/>
        </p:nvSpPr>
        <p:spPr>
          <a:xfrm>
            <a:off x="2820141" y="458087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37AAE6B-687F-417A-8137-E902DFF62F5D}"/>
              </a:ext>
            </a:extLst>
          </p:cNvPr>
          <p:cNvSpPr/>
          <p:nvPr/>
        </p:nvSpPr>
        <p:spPr>
          <a:xfrm>
            <a:off x="2972541" y="473327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61EB1B3-85E8-4950-9BA4-532FD29B18E7}"/>
              </a:ext>
            </a:extLst>
          </p:cNvPr>
          <p:cNvSpPr/>
          <p:nvPr/>
        </p:nvSpPr>
        <p:spPr>
          <a:xfrm>
            <a:off x="3124941" y="488567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9F24C90-3DF7-4E8D-BA67-F9D2FCE5D5DE}"/>
              </a:ext>
            </a:extLst>
          </p:cNvPr>
          <p:cNvSpPr/>
          <p:nvPr/>
        </p:nvSpPr>
        <p:spPr>
          <a:xfrm>
            <a:off x="3277341" y="503807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4DBD51A-717C-417A-B60E-A739999AE912}"/>
              </a:ext>
            </a:extLst>
          </p:cNvPr>
          <p:cNvSpPr/>
          <p:nvPr/>
        </p:nvSpPr>
        <p:spPr>
          <a:xfrm>
            <a:off x="3429741" y="519047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FEE31A3-D860-4B8F-928A-D04DB16DD1C5}"/>
              </a:ext>
            </a:extLst>
          </p:cNvPr>
          <p:cNvSpPr/>
          <p:nvPr/>
        </p:nvSpPr>
        <p:spPr>
          <a:xfrm>
            <a:off x="3582141" y="534287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F72C17E-8AF1-4DDA-99AF-B2BE3586366C}"/>
              </a:ext>
            </a:extLst>
          </p:cNvPr>
          <p:cNvSpPr/>
          <p:nvPr/>
        </p:nvSpPr>
        <p:spPr>
          <a:xfrm>
            <a:off x="3734541" y="549527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0FEE4B-D4DE-4B7B-9F90-EEACFBE76FC7}"/>
              </a:ext>
            </a:extLst>
          </p:cNvPr>
          <p:cNvSpPr/>
          <p:nvPr/>
        </p:nvSpPr>
        <p:spPr>
          <a:xfrm>
            <a:off x="2373278" y="529472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C98A8B6-0920-4492-A40F-BFB16DA9ADDD}"/>
              </a:ext>
            </a:extLst>
          </p:cNvPr>
          <p:cNvSpPr/>
          <p:nvPr/>
        </p:nvSpPr>
        <p:spPr>
          <a:xfrm>
            <a:off x="3093082" y="4404314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2258145-FE7F-4820-9EDD-B8ABEFE07B81}"/>
              </a:ext>
            </a:extLst>
          </p:cNvPr>
          <p:cNvSpPr/>
          <p:nvPr/>
        </p:nvSpPr>
        <p:spPr>
          <a:xfrm>
            <a:off x="2525678" y="544712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B0B4A23-A4F9-4467-805E-DDF63A59F81A}"/>
              </a:ext>
            </a:extLst>
          </p:cNvPr>
          <p:cNvSpPr/>
          <p:nvPr/>
        </p:nvSpPr>
        <p:spPr>
          <a:xfrm>
            <a:off x="2678078" y="559952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B8A5D0D-C25B-4688-8332-2226F4E53211}"/>
              </a:ext>
            </a:extLst>
          </p:cNvPr>
          <p:cNvSpPr/>
          <p:nvPr/>
        </p:nvSpPr>
        <p:spPr>
          <a:xfrm>
            <a:off x="2830478" y="575192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6E39DCF-A77D-49FD-AEE8-1EDBB8949AAB}"/>
              </a:ext>
            </a:extLst>
          </p:cNvPr>
          <p:cNvSpPr/>
          <p:nvPr/>
        </p:nvSpPr>
        <p:spPr>
          <a:xfrm>
            <a:off x="2982878" y="590432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45E1DB7-E681-445F-8521-3EF0EAE304F3}"/>
              </a:ext>
            </a:extLst>
          </p:cNvPr>
          <p:cNvSpPr/>
          <p:nvPr/>
        </p:nvSpPr>
        <p:spPr>
          <a:xfrm>
            <a:off x="3245482" y="4556714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A1E96CA-0B64-4D7D-8155-B6BC6207E3BE}"/>
              </a:ext>
            </a:extLst>
          </p:cNvPr>
          <p:cNvSpPr/>
          <p:nvPr/>
        </p:nvSpPr>
        <p:spPr>
          <a:xfrm>
            <a:off x="3397882" y="4709114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6024894-B2AC-43F2-88A5-B91BEA7414C4}"/>
              </a:ext>
            </a:extLst>
          </p:cNvPr>
          <p:cNvSpPr/>
          <p:nvPr/>
        </p:nvSpPr>
        <p:spPr>
          <a:xfrm>
            <a:off x="3550282" y="4861514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C4586C4-4EBE-424E-873B-0181CEC0C251}"/>
              </a:ext>
            </a:extLst>
          </p:cNvPr>
          <p:cNvSpPr/>
          <p:nvPr/>
        </p:nvSpPr>
        <p:spPr>
          <a:xfrm>
            <a:off x="3702682" y="5013914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33C0162-3CA4-490D-AFDD-CB1D65131A3B}"/>
              </a:ext>
            </a:extLst>
          </p:cNvPr>
          <p:cNvSpPr/>
          <p:nvPr/>
        </p:nvSpPr>
        <p:spPr>
          <a:xfrm>
            <a:off x="3855082" y="5166314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A550665-F7D4-40D3-BA3A-B1F0639FAEE1}"/>
              </a:ext>
            </a:extLst>
          </p:cNvPr>
          <p:cNvSpPr/>
          <p:nvPr/>
        </p:nvSpPr>
        <p:spPr>
          <a:xfrm>
            <a:off x="2571397" y="496042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ABA4534-25AA-4285-B1C3-F51CC4F76BF0}"/>
              </a:ext>
            </a:extLst>
          </p:cNvPr>
          <p:cNvSpPr/>
          <p:nvPr/>
        </p:nvSpPr>
        <p:spPr>
          <a:xfrm>
            <a:off x="2723797" y="511282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D0AF01C-A341-4909-A2AA-715C6433BE80}"/>
              </a:ext>
            </a:extLst>
          </p:cNvPr>
          <p:cNvSpPr/>
          <p:nvPr/>
        </p:nvSpPr>
        <p:spPr>
          <a:xfrm>
            <a:off x="2876197" y="526522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DA41F88-2383-4EE1-877B-1CC578A0AC3D}"/>
              </a:ext>
            </a:extLst>
          </p:cNvPr>
          <p:cNvSpPr/>
          <p:nvPr/>
        </p:nvSpPr>
        <p:spPr>
          <a:xfrm>
            <a:off x="3028597" y="541762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96C5F0A-ED0F-4A0C-B5E5-86141EB9BA86}"/>
              </a:ext>
            </a:extLst>
          </p:cNvPr>
          <p:cNvSpPr/>
          <p:nvPr/>
        </p:nvSpPr>
        <p:spPr>
          <a:xfrm>
            <a:off x="3180997" y="557002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9567AE3-1EE2-4AC4-9FD3-7A3F7B0FC2E9}"/>
              </a:ext>
            </a:extLst>
          </p:cNvPr>
          <p:cNvSpPr/>
          <p:nvPr/>
        </p:nvSpPr>
        <p:spPr>
          <a:xfrm>
            <a:off x="3333397" y="572242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3675F96-0747-47BB-A7CF-CAA964652176}"/>
              </a:ext>
            </a:extLst>
          </p:cNvPr>
          <p:cNvSpPr/>
          <p:nvPr/>
        </p:nvSpPr>
        <p:spPr>
          <a:xfrm>
            <a:off x="3485797" y="5874822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B194BF2-FD19-44C3-8E87-A31B83B3140B}"/>
              </a:ext>
            </a:extLst>
          </p:cNvPr>
          <p:cNvSpPr txBox="1"/>
          <p:nvPr/>
        </p:nvSpPr>
        <p:spPr>
          <a:xfrm>
            <a:off x="4184878" y="4377367"/>
            <a:ext cx="2488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Cross section is area of dots – nuclei interaction region</a:t>
            </a:r>
          </a:p>
          <a:p>
            <a:r>
              <a:rPr lang="en-US" sz="1600" dirty="0"/>
              <a:t>Cross sections are measured experimentally and there are accurate models</a:t>
            </a:r>
          </a:p>
        </p:txBody>
      </p:sp>
    </p:spTree>
    <p:extLst>
      <p:ext uri="{BB962C8B-B14F-4D97-AF65-F5344CB8AC3E}">
        <p14:creationId xmlns:p14="http://schemas.microsoft.com/office/powerpoint/2010/main" val="187871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82E8A6-F786-4DA1-B115-57D7433AE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1" y="971551"/>
            <a:ext cx="4471386" cy="5059363"/>
          </a:xfrm>
        </p:spPr>
        <p:txBody>
          <a:bodyPr/>
          <a:lstStyle/>
          <a:p>
            <a:r>
              <a:rPr lang="en-US" sz="2000" dirty="0"/>
              <a:t>Mean of the distribution from the exponential interaction occurs about 1.3 cm into the target (4 – 2.7 cm).</a:t>
            </a:r>
          </a:p>
          <a:p>
            <a:r>
              <a:rPr lang="en-US" sz="2000" dirty="0"/>
              <a:t>For a 3 cm target this is only 2 mm from the center</a:t>
            </a:r>
          </a:p>
          <a:p>
            <a:pPr lvl="1"/>
            <a:r>
              <a:rPr lang="en-US" sz="1800" dirty="0"/>
              <a:t>The production is sufficiently flat as a function of angle that a 2mm offset  is likely insignificant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0361F0-7366-47D8-AC34-907CA7DB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50" y="265318"/>
            <a:ext cx="8686800" cy="427877"/>
          </a:xfrm>
        </p:spPr>
        <p:txBody>
          <a:bodyPr/>
          <a:lstStyle/>
          <a:p>
            <a:r>
              <a:rPr lang="en-US" dirty="0"/>
              <a:t>Target alignment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911DE-8FC8-456F-89D0-EFAC3AB6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78BAA-22CD-4A13-B4BD-F001D67E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70271-0E79-490C-861E-38AF431C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517523-1C68-4465-A81B-82B4240BF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537" y="1149549"/>
            <a:ext cx="5579642" cy="488136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89688E-94D6-44B6-9B17-FF96A7497B83}"/>
              </a:ext>
            </a:extLst>
          </p:cNvPr>
          <p:cNvCxnSpPr>
            <a:cxnSpLocks/>
          </p:cNvCxnSpPr>
          <p:nvPr/>
        </p:nvCxnSpPr>
        <p:spPr>
          <a:xfrm flipV="1">
            <a:off x="6184801" y="1455938"/>
            <a:ext cx="0" cy="422577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B49548-D79C-49C9-B20D-17698425568D}"/>
              </a:ext>
            </a:extLst>
          </p:cNvPr>
          <p:cNvCxnSpPr>
            <a:cxnSpLocks/>
          </p:cNvCxnSpPr>
          <p:nvPr/>
        </p:nvCxnSpPr>
        <p:spPr>
          <a:xfrm flipV="1">
            <a:off x="9009380" y="1455938"/>
            <a:ext cx="0" cy="422577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35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50CED811-D12C-43BD-87BF-33DE912E3A43}"/>
              </a:ext>
            </a:extLst>
          </p:cNvPr>
          <p:cNvSpPr/>
          <p:nvPr/>
        </p:nvSpPr>
        <p:spPr>
          <a:xfrm rot="18576450">
            <a:off x="6930488" y="3575259"/>
            <a:ext cx="1363662" cy="2348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ABBF09-8D27-4E50-B787-645A385A781C}"/>
              </a:ext>
            </a:extLst>
          </p:cNvPr>
          <p:cNvSpPr/>
          <p:nvPr/>
        </p:nvSpPr>
        <p:spPr>
          <a:xfrm rot="18840439">
            <a:off x="2283383" y="4222975"/>
            <a:ext cx="1415192" cy="14337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690BAA-8959-494E-8C25-02B1C4633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2" y="740909"/>
            <a:ext cx="9736010" cy="1456340"/>
          </a:xfrm>
        </p:spPr>
        <p:txBody>
          <a:bodyPr/>
          <a:lstStyle/>
          <a:p>
            <a:r>
              <a:rPr lang="en-US" sz="2000" dirty="0"/>
              <a:t>Centered @ mean of distribution produces most dense central phase space</a:t>
            </a:r>
          </a:p>
          <a:p>
            <a:pPr lvl="1"/>
            <a:r>
              <a:rPr lang="en-US" sz="1800" dirty="0"/>
              <a:t>Important for the small aperture muon catalyzed fusion experiment</a:t>
            </a:r>
          </a:p>
          <a:p>
            <a:pPr lvl="1"/>
            <a:r>
              <a:rPr lang="en-US" sz="1800" dirty="0"/>
              <a:t>Slices will be more important for distributed or even lower energy muon beams</a:t>
            </a:r>
          </a:p>
          <a:p>
            <a:r>
              <a:rPr lang="en-US" sz="2000" dirty="0"/>
              <a:t>Centering to be determined from target modeling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6DA73C-655C-4003-A3C9-C9539B2C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887" y="117044"/>
            <a:ext cx="8686800" cy="551848"/>
          </a:xfrm>
        </p:spPr>
        <p:txBody>
          <a:bodyPr/>
          <a:lstStyle/>
          <a:p>
            <a:pPr algn="ctr"/>
            <a:r>
              <a:rPr lang="en-US" sz="2400" dirty="0"/>
              <a:t>Optimized Solid Target concept: 3 cm path and not rotated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090EF-A01C-4A2D-B702-9BD95B35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AADC8-C7AC-45A2-B24C-A45C364F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D413B-9A01-4391-B33A-29790B08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134B79-7895-4BDE-A73D-9A95D0605F91}"/>
              </a:ext>
            </a:extLst>
          </p:cNvPr>
          <p:cNvSpPr/>
          <p:nvPr/>
        </p:nvSpPr>
        <p:spPr>
          <a:xfrm>
            <a:off x="2697636" y="2264242"/>
            <a:ext cx="2940063" cy="2689934"/>
          </a:xfrm>
          <a:prstGeom prst="ellips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B85F3C1-DFE6-48F0-97C0-5D9930402024}"/>
              </a:ext>
            </a:extLst>
          </p:cNvPr>
          <p:cNvCxnSpPr>
            <a:cxnSpLocks/>
          </p:cNvCxnSpPr>
          <p:nvPr/>
        </p:nvCxnSpPr>
        <p:spPr>
          <a:xfrm flipH="1">
            <a:off x="1908316" y="2943600"/>
            <a:ext cx="2133048" cy="2142927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6D13B03-4B8B-4F79-9AE9-15E2E1B80BAC}"/>
              </a:ext>
            </a:extLst>
          </p:cNvPr>
          <p:cNvCxnSpPr>
            <a:cxnSpLocks/>
          </p:cNvCxnSpPr>
          <p:nvPr/>
        </p:nvCxnSpPr>
        <p:spPr>
          <a:xfrm>
            <a:off x="3560887" y="5256081"/>
            <a:ext cx="491807" cy="178727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4628D0D-28B0-44EC-A54C-3804C3A84B60}"/>
              </a:ext>
            </a:extLst>
          </p:cNvPr>
          <p:cNvSpPr txBox="1"/>
          <p:nvPr/>
        </p:nvSpPr>
        <p:spPr>
          <a:xfrm>
            <a:off x="3462336" y="6018660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AF272F"/>
                </a:solidFill>
              </a:rPr>
              <a:t>Primary beam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FEEB543-2B0A-45D5-97FE-E6C2DA5B98DB}"/>
              </a:ext>
            </a:extLst>
          </p:cNvPr>
          <p:cNvSpPr txBox="1"/>
          <p:nvPr/>
        </p:nvSpPr>
        <p:spPr>
          <a:xfrm>
            <a:off x="2876573" y="5567795"/>
            <a:ext cx="1440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  <a:sym typeface="Symbol" panose="05050102010706020507" pitchFamily="18" charset="2"/>
              </a:rPr>
              <a:t> 33.5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C40534-2743-46AD-9903-B8257B06B847}"/>
              </a:ext>
            </a:extLst>
          </p:cNvPr>
          <p:cNvSpPr txBox="1"/>
          <p:nvPr/>
        </p:nvSpPr>
        <p:spPr>
          <a:xfrm rot="5400000">
            <a:off x="4245368" y="3604295"/>
            <a:ext cx="88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3087"/>
                </a:solidFill>
              </a:rPr>
              <a:t>3.0 cm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764B699-8A10-42E3-9F51-BB83B3D804CE}"/>
              </a:ext>
            </a:extLst>
          </p:cNvPr>
          <p:cNvSpPr txBox="1"/>
          <p:nvPr/>
        </p:nvSpPr>
        <p:spPr>
          <a:xfrm rot="2500367">
            <a:off x="1569207" y="5261344"/>
            <a:ext cx="65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6 cm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6AFA61FD-B2FD-49DC-AC15-85FA2755E727}"/>
              </a:ext>
            </a:extLst>
          </p:cNvPr>
          <p:cNvSpPr/>
          <p:nvPr/>
        </p:nvSpPr>
        <p:spPr>
          <a:xfrm rot="16200000">
            <a:off x="2523425" y="3499294"/>
            <a:ext cx="3282376" cy="491805"/>
          </a:xfrm>
          <a:prstGeom prst="rightArrow">
            <a:avLst/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1AA1AD-CB2C-441E-AE15-E4634C21E745}"/>
              </a:ext>
            </a:extLst>
          </p:cNvPr>
          <p:cNvSpPr/>
          <p:nvPr/>
        </p:nvSpPr>
        <p:spPr>
          <a:xfrm>
            <a:off x="3926941" y="3344366"/>
            <a:ext cx="483575" cy="653429"/>
          </a:xfrm>
          <a:prstGeom prst="rect">
            <a:avLst/>
          </a:prstGeom>
          <a:solidFill>
            <a:schemeClr val="bg2">
              <a:lumMod val="50000"/>
              <a:alpha val="36000"/>
            </a:schemeClr>
          </a:solidFill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59AA095-4BC5-4146-A18E-4287D4C970F9}"/>
              </a:ext>
            </a:extLst>
          </p:cNvPr>
          <p:cNvCxnSpPr>
            <a:cxnSpLocks/>
          </p:cNvCxnSpPr>
          <p:nvPr/>
        </p:nvCxnSpPr>
        <p:spPr>
          <a:xfrm>
            <a:off x="1801088" y="5042832"/>
            <a:ext cx="1022761" cy="99520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5BCCBD7-8D07-46AF-8203-E427000D1E8A}"/>
              </a:ext>
            </a:extLst>
          </p:cNvPr>
          <p:cNvSpPr txBox="1"/>
          <p:nvPr/>
        </p:nvSpPr>
        <p:spPr>
          <a:xfrm>
            <a:off x="4567261" y="5173088"/>
            <a:ext cx="162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1.5 cm target:</a:t>
            </a:r>
          </a:p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 beam size ~1 cm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2615A6-5FF3-47B3-B352-FC0D46ABF914}"/>
              </a:ext>
            </a:extLst>
          </p:cNvPr>
          <p:cNvSpPr txBox="1"/>
          <p:nvPr/>
        </p:nvSpPr>
        <p:spPr>
          <a:xfrm>
            <a:off x="8415000" y="1762900"/>
            <a:ext cx="88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3087"/>
                </a:solidFill>
              </a:rPr>
              <a:t>1.5 cm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F40D946-687C-4FAB-B6B0-FB32B3C2E37B}"/>
              </a:ext>
            </a:extLst>
          </p:cNvPr>
          <p:cNvCxnSpPr>
            <a:cxnSpLocks/>
          </p:cNvCxnSpPr>
          <p:nvPr/>
        </p:nvCxnSpPr>
        <p:spPr>
          <a:xfrm flipV="1">
            <a:off x="8333363" y="2134375"/>
            <a:ext cx="1221526" cy="1"/>
          </a:xfrm>
          <a:prstGeom prst="straightConnector1">
            <a:avLst/>
          </a:prstGeom>
          <a:ln w="222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623EF88-1EC1-4B3D-B34D-46EEB2EF45A0}"/>
              </a:ext>
            </a:extLst>
          </p:cNvPr>
          <p:cNvCxnSpPr>
            <a:cxnSpLocks/>
          </p:cNvCxnSpPr>
          <p:nvPr/>
        </p:nvCxnSpPr>
        <p:spPr>
          <a:xfrm flipH="1">
            <a:off x="2899117" y="4350912"/>
            <a:ext cx="1508755" cy="1567715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F2E52B93-68E4-4734-9004-33CF896FAB8C}"/>
              </a:ext>
            </a:extLst>
          </p:cNvPr>
          <p:cNvSpPr/>
          <p:nvPr/>
        </p:nvSpPr>
        <p:spPr>
          <a:xfrm rot="16200000">
            <a:off x="2524357" y="3662481"/>
            <a:ext cx="3282376" cy="201056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FACFA3F6-6A32-447A-9EF7-2BACC895932C}"/>
              </a:ext>
            </a:extLst>
          </p:cNvPr>
          <p:cNvSpPr/>
          <p:nvPr/>
        </p:nvSpPr>
        <p:spPr>
          <a:xfrm rot="8198175">
            <a:off x="1823776" y="4274186"/>
            <a:ext cx="2693305" cy="87356"/>
          </a:xfrm>
          <a:prstGeom prst="rightArrow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E785A198-45E6-4A12-9F5A-4E5E0BB9AEC4}"/>
              </a:ext>
            </a:extLst>
          </p:cNvPr>
          <p:cNvSpPr/>
          <p:nvPr/>
        </p:nvSpPr>
        <p:spPr>
          <a:xfrm rot="8198175">
            <a:off x="2118510" y="4658921"/>
            <a:ext cx="2396299" cy="89626"/>
          </a:xfrm>
          <a:prstGeom prst="rightArrow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3F479427-DB51-44A0-8E23-3D53B8E66A7A}"/>
              </a:ext>
            </a:extLst>
          </p:cNvPr>
          <p:cNvSpPr/>
          <p:nvPr/>
        </p:nvSpPr>
        <p:spPr>
          <a:xfrm rot="8198175">
            <a:off x="1881292" y="4363698"/>
            <a:ext cx="2619114" cy="106429"/>
          </a:xfrm>
          <a:prstGeom prst="rightArrow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43753D8E-395E-41D8-B301-27DFE41A2C74}"/>
              </a:ext>
            </a:extLst>
          </p:cNvPr>
          <p:cNvSpPr/>
          <p:nvPr/>
        </p:nvSpPr>
        <p:spPr>
          <a:xfrm rot="8198175">
            <a:off x="1967108" y="4476577"/>
            <a:ext cx="2528386" cy="84660"/>
          </a:xfrm>
          <a:prstGeom prst="rightArrow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6C782C36-AB20-4AC0-8235-F56C54132B14}"/>
              </a:ext>
            </a:extLst>
          </p:cNvPr>
          <p:cNvSpPr/>
          <p:nvPr/>
        </p:nvSpPr>
        <p:spPr>
          <a:xfrm rot="8198175">
            <a:off x="2057554" y="4580584"/>
            <a:ext cx="2396299" cy="89626"/>
          </a:xfrm>
          <a:prstGeom prst="rightArrow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7D698FD-A6CF-47F6-ACFC-2F689E3A4FF3}"/>
              </a:ext>
            </a:extLst>
          </p:cNvPr>
          <p:cNvSpPr txBox="1"/>
          <p:nvPr/>
        </p:nvSpPr>
        <p:spPr>
          <a:xfrm rot="2442429">
            <a:off x="1104191" y="5620712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Pion beam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E42FBD5-6B76-4845-9361-3C550F29E1FF}"/>
              </a:ext>
            </a:extLst>
          </p:cNvPr>
          <p:cNvSpPr/>
          <p:nvPr/>
        </p:nvSpPr>
        <p:spPr>
          <a:xfrm>
            <a:off x="8393889" y="2419976"/>
            <a:ext cx="1100477" cy="1456857"/>
          </a:xfrm>
          <a:prstGeom prst="rect">
            <a:avLst/>
          </a:prstGeom>
          <a:solidFill>
            <a:schemeClr val="bg2">
              <a:lumMod val="50000"/>
              <a:alpha val="36000"/>
            </a:schemeClr>
          </a:solidFill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188791-9766-4666-A7C2-830E9A54F5DB}"/>
              </a:ext>
            </a:extLst>
          </p:cNvPr>
          <p:cNvCxnSpPr>
            <a:cxnSpLocks/>
          </p:cNvCxnSpPr>
          <p:nvPr/>
        </p:nvCxnSpPr>
        <p:spPr>
          <a:xfrm>
            <a:off x="9747299" y="3301281"/>
            <a:ext cx="0" cy="61585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9483423-4F99-415A-9833-7E70F582B5C7}"/>
              </a:ext>
            </a:extLst>
          </p:cNvPr>
          <p:cNvCxnSpPr>
            <a:cxnSpLocks/>
          </p:cNvCxnSpPr>
          <p:nvPr/>
        </p:nvCxnSpPr>
        <p:spPr>
          <a:xfrm>
            <a:off x="9747299" y="2419976"/>
            <a:ext cx="0" cy="64520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CB31EE8-7176-46B2-983C-89174A4533DE}"/>
              </a:ext>
            </a:extLst>
          </p:cNvPr>
          <p:cNvCxnSpPr/>
          <p:nvPr/>
        </p:nvCxnSpPr>
        <p:spPr>
          <a:xfrm flipH="1">
            <a:off x="7267853" y="3252905"/>
            <a:ext cx="1651247" cy="190669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5517A4E8-27BA-4BD9-9D8E-4A5C382BDE4E}"/>
              </a:ext>
            </a:extLst>
          </p:cNvPr>
          <p:cNvSpPr txBox="1"/>
          <p:nvPr/>
        </p:nvSpPr>
        <p:spPr>
          <a:xfrm rot="5400000">
            <a:off x="9523707" y="3562026"/>
            <a:ext cx="101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3087"/>
                </a:solidFill>
              </a:rPr>
              <a:t>1.3 cm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7D87DE1-271F-4F1D-B492-C5A9B75C4F6C}"/>
              </a:ext>
            </a:extLst>
          </p:cNvPr>
          <p:cNvSpPr txBox="1"/>
          <p:nvPr/>
        </p:nvSpPr>
        <p:spPr>
          <a:xfrm rot="5400000">
            <a:off x="9564837" y="2646058"/>
            <a:ext cx="88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3087"/>
                </a:solidFill>
              </a:rPr>
              <a:t>1.7 cm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EC46C11-8052-4290-BF5C-062D47A34941}"/>
              </a:ext>
            </a:extLst>
          </p:cNvPr>
          <p:cNvSpPr/>
          <p:nvPr/>
        </p:nvSpPr>
        <p:spPr>
          <a:xfrm>
            <a:off x="8812567" y="3139399"/>
            <a:ext cx="210632" cy="222727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2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>
            <a:extLst>
              <a:ext uri="{FF2B5EF4-FFF2-40B4-BE49-F238E27FC236}">
                <a16:creationId xmlns:a16="http://schemas.microsoft.com/office/drawing/2014/main" id="{334476AE-5A4B-49F9-8735-A85F70FD2803}"/>
              </a:ext>
            </a:extLst>
          </p:cNvPr>
          <p:cNvSpPr/>
          <p:nvPr/>
        </p:nvSpPr>
        <p:spPr>
          <a:xfrm rot="16200000">
            <a:off x="2031886" y="3269658"/>
            <a:ext cx="2825084" cy="1305805"/>
          </a:xfrm>
          <a:prstGeom prst="parallelogram">
            <a:avLst>
              <a:gd name="adj" fmla="val 71396"/>
            </a:avLst>
          </a:prstGeom>
          <a:solidFill>
            <a:schemeClr val="bg2">
              <a:lumMod val="50000"/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690BAA-8959-494E-8C25-02B1C4633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018" y="740909"/>
            <a:ext cx="8672513" cy="1334777"/>
          </a:xfrm>
        </p:spPr>
        <p:txBody>
          <a:bodyPr/>
          <a:lstStyle/>
          <a:p>
            <a:r>
              <a:rPr lang="en-US" sz="2000" dirty="0"/>
              <a:t>Does rotation reduce mean free path?  NO</a:t>
            </a:r>
          </a:p>
          <a:p>
            <a:r>
              <a:rPr lang="en-US" sz="2000" dirty="0"/>
              <a:t>Rotation reduces density of particles – spreads out beam</a:t>
            </a:r>
          </a:p>
          <a:p>
            <a:pPr lvl="1"/>
            <a:r>
              <a:rPr lang="en-US" sz="1800" dirty="0"/>
              <a:t>More backward the secondary angle, the smaller the secondary beam size</a:t>
            </a:r>
          </a:p>
          <a:p>
            <a:r>
              <a:rPr lang="en-US" sz="2000" dirty="0"/>
              <a:t>Long narrow target – no rotation is optimal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6DA73C-655C-4003-A3C9-C9539B2C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887" y="117044"/>
            <a:ext cx="8686800" cy="551848"/>
          </a:xfrm>
        </p:spPr>
        <p:txBody>
          <a:bodyPr/>
          <a:lstStyle/>
          <a:p>
            <a:pPr algn="ctr"/>
            <a:r>
              <a:rPr lang="en-US" sz="2400" dirty="0"/>
              <a:t>Optimized Solid Target concept: 3 cm path, rotated?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090EF-A01C-4A2D-B702-9BD95B35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AADC8-C7AC-45A2-B24C-A45C364F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D413B-9A01-4391-B33A-29790B08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4628D0D-28B0-44EC-A54C-3804C3A84B60}"/>
              </a:ext>
            </a:extLst>
          </p:cNvPr>
          <p:cNvSpPr txBox="1"/>
          <p:nvPr/>
        </p:nvSpPr>
        <p:spPr>
          <a:xfrm>
            <a:off x="4021372" y="5771977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AF272F"/>
                </a:solidFill>
              </a:rPr>
              <a:t>Primary beam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764B699-8A10-42E3-9F51-BB83B3D804CE}"/>
              </a:ext>
            </a:extLst>
          </p:cNvPr>
          <p:cNvSpPr txBox="1"/>
          <p:nvPr/>
        </p:nvSpPr>
        <p:spPr>
          <a:xfrm rot="2500367">
            <a:off x="1722128" y="5057245"/>
            <a:ext cx="784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1.2 cm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7D698FD-A6CF-47F6-ACFC-2F689E3A4FF3}"/>
              </a:ext>
            </a:extLst>
          </p:cNvPr>
          <p:cNvSpPr txBox="1"/>
          <p:nvPr/>
        </p:nvSpPr>
        <p:spPr>
          <a:xfrm>
            <a:off x="1549412" y="5495112"/>
            <a:ext cx="139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Muon beam rays</a:t>
            </a:r>
          </a:p>
        </p:txBody>
      </p:sp>
      <p:sp>
        <p:nvSpPr>
          <p:cNvPr id="97" name="Arrow: Right 96">
            <a:extLst>
              <a:ext uri="{FF2B5EF4-FFF2-40B4-BE49-F238E27FC236}">
                <a16:creationId xmlns:a16="http://schemas.microsoft.com/office/drawing/2014/main" id="{E9C40B54-CABE-43C4-8D75-64AEB29169AA}"/>
              </a:ext>
            </a:extLst>
          </p:cNvPr>
          <p:cNvSpPr/>
          <p:nvPr/>
        </p:nvSpPr>
        <p:spPr>
          <a:xfrm rot="16200000">
            <a:off x="2538282" y="4678700"/>
            <a:ext cx="2679575" cy="51559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1C344464-0B4C-4464-9CFC-B44D6220CBE6}"/>
              </a:ext>
            </a:extLst>
          </p:cNvPr>
          <p:cNvSpPr/>
          <p:nvPr/>
        </p:nvSpPr>
        <p:spPr>
          <a:xfrm rot="16200000">
            <a:off x="1922463" y="4441607"/>
            <a:ext cx="3071932" cy="91440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5D3B0050-573F-4354-91CC-C844834F1B93}"/>
              </a:ext>
            </a:extLst>
          </p:cNvPr>
          <p:cNvSpPr/>
          <p:nvPr/>
        </p:nvSpPr>
        <p:spPr>
          <a:xfrm rot="7317576">
            <a:off x="1490626" y="3505540"/>
            <a:ext cx="2017826" cy="91440"/>
          </a:xfrm>
          <a:prstGeom prst="rightArrow">
            <a:avLst/>
          </a:prstGeom>
          <a:gradFill>
            <a:gsLst>
              <a:gs pos="0">
                <a:srgbClr val="FFC000"/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848C5F50-39AC-4505-8F1E-E174F1952724}"/>
              </a:ext>
            </a:extLst>
          </p:cNvPr>
          <p:cNvSpPr/>
          <p:nvPr/>
        </p:nvSpPr>
        <p:spPr>
          <a:xfrm rot="7024431" flipV="1">
            <a:off x="2167593" y="4326347"/>
            <a:ext cx="2368327" cy="91440"/>
          </a:xfrm>
          <a:prstGeom prst="rightArrow">
            <a:avLst/>
          </a:prstGeom>
          <a:gradFill>
            <a:gsLst>
              <a:gs pos="0">
                <a:srgbClr val="FFC000"/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0600F7E-66AB-4E8B-A7C9-C908752693A3}"/>
              </a:ext>
            </a:extLst>
          </p:cNvPr>
          <p:cNvSpPr/>
          <p:nvPr/>
        </p:nvSpPr>
        <p:spPr>
          <a:xfrm rot="16200000">
            <a:off x="7297117" y="2950283"/>
            <a:ext cx="2101809" cy="1239809"/>
          </a:xfrm>
          <a:prstGeom prst="rect">
            <a:avLst/>
          </a:prstGeom>
          <a:solidFill>
            <a:schemeClr val="bg2">
              <a:lumMod val="50000"/>
              <a:alpha val="36000"/>
            </a:schemeClr>
          </a:solidFill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DFFE0205-F9BC-4E4D-8B45-A722030B1573}"/>
              </a:ext>
            </a:extLst>
          </p:cNvPr>
          <p:cNvSpPr/>
          <p:nvPr/>
        </p:nvSpPr>
        <p:spPr>
          <a:xfrm rot="16200000">
            <a:off x="6597625" y="3869892"/>
            <a:ext cx="2859518" cy="91440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Arrow: Right 104">
            <a:extLst>
              <a:ext uri="{FF2B5EF4-FFF2-40B4-BE49-F238E27FC236}">
                <a16:creationId xmlns:a16="http://schemas.microsoft.com/office/drawing/2014/main" id="{08020E51-8E2B-48E3-9618-1F024615CDEE}"/>
              </a:ext>
            </a:extLst>
          </p:cNvPr>
          <p:cNvSpPr/>
          <p:nvPr/>
        </p:nvSpPr>
        <p:spPr>
          <a:xfrm rot="16200000">
            <a:off x="6929165" y="3909709"/>
            <a:ext cx="2874751" cy="91440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6" name="Arrow: Right 105">
            <a:extLst>
              <a:ext uri="{FF2B5EF4-FFF2-40B4-BE49-F238E27FC236}">
                <a16:creationId xmlns:a16="http://schemas.microsoft.com/office/drawing/2014/main" id="{5689029E-3272-48BB-A5B2-1A8100533943}"/>
              </a:ext>
            </a:extLst>
          </p:cNvPr>
          <p:cNvSpPr/>
          <p:nvPr/>
        </p:nvSpPr>
        <p:spPr>
          <a:xfrm rot="16200000">
            <a:off x="7270039" y="3912417"/>
            <a:ext cx="2854582" cy="68311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AE9676D9-C74D-44F0-92EB-8B059F4A5B31}"/>
              </a:ext>
            </a:extLst>
          </p:cNvPr>
          <p:cNvSpPr/>
          <p:nvPr/>
        </p:nvSpPr>
        <p:spPr>
          <a:xfrm rot="7156958">
            <a:off x="1733650" y="3890494"/>
            <a:ext cx="2241846" cy="91440"/>
          </a:xfrm>
          <a:prstGeom prst="rightArrow">
            <a:avLst/>
          </a:prstGeom>
          <a:gradFill>
            <a:gsLst>
              <a:gs pos="0">
                <a:srgbClr val="FFC000"/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Arrow: Right 107">
            <a:extLst>
              <a:ext uri="{FF2B5EF4-FFF2-40B4-BE49-F238E27FC236}">
                <a16:creationId xmlns:a16="http://schemas.microsoft.com/office/drawing/2014/main" id="{F1F8C3AD-0335-4F29-BFB0-9406750E8593}"/>
              </a:ext>
            </a:extLst>
          </p:cNvPr>
          <p:cNvSpPr/>
          <p:nvPr/>
        </p:nvSpPr>
        <p:spPr>
          <a:xfrm rot="7481413">
            <a:off x="6494079" y="3461466"/>
            <a:ext cx="2333322" cy="91998"/>
          </a:xfrm>
          <a:prstGeom prst="rightArrow">
            <a:avLst/>
          </a:prstGeom>
          <a:gradFill>
            <a:gsLst>
              <a:gs pos="0">
                <a:srgbClr val="FFC000"/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Arrow: Right 108">
            <a:extLst>
              <a:ext uri="{FF2B5EF4-FFF2-40B4-BE49-F238E27FC236}">
                <a16:creationId xmlns:a16="http://schemas.microsoft.com/office/drawing/2014/main" id="{26F7DA9A-9913-48D7-8A85-0F8CF3DA62C1}"/>
              </a:ext>
            </a:extLst>
          </p:cNvPr>
          <p:cNvSpPr/>
          <p:nvPr/>
        </p:nvSpPr>
        <p:spPr>
          <a:xfrm rot="7507437">
            <a:off x="6548091" y="3236375"/>
            <a:ext cx="1837975" cy="91440"/>
          </a:xfrm>
          <a:prstGeom prst="rightArrow">
            <a:avLst/>
          </a:prstGeom>
          <a:gradFill>
            <a:gsLst>
              <a:gs pos="0">
                <a:srgbClr val="FFC000"/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8BD889FE-5333-48A2-893A-50B4E75B29C4}"/>
              </a:ext>
            </a:extLst>
          </p:cNvPr>
          <p:cNvSpPr/>
          <p:nvPr/>
        </p:nvSpPr>
        <p:spPr>
          <a:xfrm rot="7451844" flipV="1">
            <a:off x="6601849" y="3556890"/>
            <a:ext cx="2747721" cy="91440"/>
          </a:xfrm>
          <a:prstGeom prst="rightArrow">
            <a:avLst/>
          </a:prstGeom>
          <a:gradFill>
            <a:gsLst>
              <a:gs pos="0">
                <a:srgbClr val="FFC000"/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DF11317D-9A82-4E33-9134-6B991FBFF14E}"/>
              </a:ext>
            </a:extLst>
          </p:cNvPr>
          <p:cNvSpPr/>
          <p:nvPr/>
        </p:nvSpPr>
        <p:spPr>
          <a:xfrm rot="16200000">
            <a:off x="1386661" y="4306820"/>
            <a:ext cx="3386175" cy="50292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E1E53D4-3927-4E9F-86B4-3A39171EF3FF}"/>
              </a:ext>
            </a:extLst>
          </p:cNvPr>
          <p:cNvCxnSpPr>
            <a:cxnSpLocks/>
          </p:cNvCxnSpPr>
          <p:nvPr/>
        </p:nvCxnSpPr>
        <p:spPr>
          <a:xfrm>
            <a:off x="2731016" y="2476210"/>
            <a:ext cx="1480119" cy="0"/>
          </a:xfrm>
          <a:prstGeom prst="straightConnector1">
            <a:avLst/>
          </a:prstGeom>
          <a:ln w="222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8B0005F-E33A-4090-88AD-10F9BB8A6C8F}"/>
              </a:ext>
            </a:extLst>
          </p:cNvPr>
          <p:cNvSpPr txBox="1"/>
          <p:nvPr/>
        </p:nvSpPr>
        <p:spPr>
          <a:xfrm>
            <a:off x="3125505" y="2177057"/>
            <a:ext cx="831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1.5 cm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0EF2357-D476-41C3-826F-26148787384E}"/>
              </a:ext>
            </a:extLst>
          </p:cNvPr>
          <p:cNvSpPr txBox="1"/>
          <p:nvPr/>
        </p:nvSpPr>
        <p:spPr>
          <a:xfrm rot="18337715">
            <a:off x="2204260" y="2584115"/>
            <a:ext cx="102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 0.5 cm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461E299-8B08-402E-9E0D-55515FABF4A0}"/>
              </a:ext>
            </a:extLst>
          </p:cNvPr>
          <p:cNvSpPr txBox="1"/>
          <p:nvPr/>
        </p:nvSpPr>
        <p:spPr>
          <a:xfrm rot="5400000">
            <a:off x="4266183" y="4257098"/>
            <a:ext cx="791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3 cm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383B3B-52B2-4AE6-9E1C-6D42B279AD75}"/>
              </a:ext>
            </a:extLst>
          </p:cNvPr>
          <p:cNvSpPr txBox="1"/>
          <p:nvPr/>
        </p:nvSpPr>
        <p:spPr>
          <a:xfrm rot="1622949">
            <a:off x="3399203" y="2649576"/>
            <a:ext cx="777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1.8 cm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837BF02-3E12-458F-932C-8DF60A0424ED}"/>
              </a:ext>
            </a:extLst>
          </p:cNvPr>
          <p:cNvSpPr txBox="1"/>
          <p:nvPr/>
        </p:nvSpPr>
        <p:spPr>
          <a:xfrm>
            <a:off x="3248864" y="5922184"/>
            <a:ext cx="65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1 cm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8766675-DBA8-495D-BDCC-C08057D8BE1F}"/>
              </a:ext>
            </a:extLst>
          </p:cNvPr>
          <p:cNvCxnSpPr>
            <a:cxnSpLocks/>
          </p:cNvCxnSpPr>
          <p:nvPr/>
        </p:nvCxnSpPr>
        <p:spPr>
          <a:xfrm>
            <a:off x="3031718" y="5790962"/>
            <a:ext cx="871860" cy="17010"/>
          </a:xfrm>
          <a:prstGeom prst="straightConnector1">
            <a:avLst/>
          </a:prstGeom>
          <a:ln w="222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1FA1389-6B1D-4821-922D-1D375F8C7675}"/>
              </a:ext>
            </a:extLst>
          </p:cNvPr>
          <p:cNvSpPr txBox="1"/>
          <p:nvPr/>
        </p:nvSpPr>
        <p:spPr>
          <a:xfrm>
            <a:off x="1705269" y="3787229"/>
            <a:ext cx="1440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  <a:sym typeface="Symbol" panose="05050102010706020507" pitchFamily="18" charset="2"/>
              </a:rPr>
              <a:t> 33.5</a:t>
            </a:r>
            <a:endParaRPr lang="en-US" sz="1600" dirty="0">
              <a:solidFill>
                <a:srgbClr val="00206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80047-18C8-45E5-B0A0-62D03BEA091F}"/>
              </a:ext>
            </a:extLst>
          </p:cNvPr>
          <p:cNvCxnSpPr>
            <a:cxnSpLocks/>
          </p:cNvCxnSpPr>
          <p:nvPr/>
        </p:nvCxnSpPr>
        <p:spPr>
          <a:xfrm>
            <a:off x="2791525" y="3095313"/>
            <a:ext cx="288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8B19A8C-8238-42AC-963A-222AC8AFA510}"/>
              </a:ext>
            </a:extLst>
          </p:cNvPr>
          <p:cNvCxnSpPr>
            <a:cxnSpLocks/>
          </p:cNvCxnSpPr>
          <p:nvPr/>
        </p:nvCxnSpPr>
        <p:spPr>
          <a:xfrm>
            <a:off x="2764911" y="4096691"/>
            <a:ext cx="712604" cy="2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BEE18D7-B0A3-44A9-B6E1-0DBAA79F2BDF}"/>
              </a:ext>
            </a:extLst>
          </p:cNvPr>
          <p:cNvSpPr txBox="1"/>
          <p:nvPr/>
        </p:nvSpPr>
        <p:spPr>
          <a:xfrm rot="18337715">
            <a:off x="2518543" y="3128319"/>
            <a:ext cx="102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 1.4 cm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9490AB-B257-4BF0-8BB6-65D0E27713ED}"/>
              </a:ext>
            </a:extLst>
          </p:cNvPr>
          <p:cNvCxnSpPr>
            <a:cxnSpLocks/>
          </p:cNvCxnSpPr>
          <p:nvPr/>
        </p:nvCxnSpPr>
        <p:spPr>
          <a:xfrm flipV="1">
            <a:off x="3236911" y="4642970"/>
            <a:ext cx="628767" cy="8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042ED36-77C0-4E69-96DB-B6935457DDCD}"/>
              </a:ext>
            </a:extLst>
          </p:cNvPr>
          <p:cNvSpPr txBox="1"/>
          <p:nvPr/>
        </p:nvSpPr>
        <p:spPr>
          <a:xfrm rot="18337715">
            <a:off x="3023945" y="3553280"/>
            <a:ext cx="102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 2.5  cm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E9384CE-7CDE-4A1E-ABD8-E7A14D919EEC}"/>
              </a:ext>
            </a:extLst>
          </p:cNvPr>
          <p:cNvCxnSpPr>
            <a:cxnSpLocks/>
          </p:cNvCxnSpPr>
          <p:nvPr/>
        </p:nvCxnSpPr>
        <p:spPr>
          <a:xfrm flipH="1">
            <a:off x="4354388" y="3586382"/>
            <a:ext cx="19435" cy="1785071"/>
          </a:xfrm>
          <a:prstGeom prst="straightConnector1">
            <a:avLst/>
          </a:prstGeom>
          <a:ln w="222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BE93E5F1-7ED1-470D-8FF3-505D47482854}"/>
              </a:ext>
            </a:extLst>
          </p:cNvPr>
          <p:cNvSpPr txBox="1"/>
          <p:nvPr/>
        </p:nvSpPr>
        <p:spPr>
          <a:xfrm>
            <a:off x="7801217" y="2091436"/>
            <a:ext cx="831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1.5 cm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8768C41-FD13-479E-9FAB-67ADACCBC8C1}"/>
              </a:ext>
            </a:extLst>
          </p:cNvPr>
          <p:cNvSpPr txBox="1"/>
          <p:nvPr/>
        </p:nvSpPr>
        <p:spPr>
          <a:xfrm rot="5400000">
            <a:off x="8863397" y="3434305"/>
            <a:ext cx="831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3.0 cm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E504D690-824C-46C6-9F18-1EC085AA1B72}"/>
              </a:ext>
            </a:extLst>
          </p:cNvPr>
          <p:cNvCxnSpPr>
            <a:cxnSpLocks/>
          </p:cNvCxnSpPr>
          <p:nvPr/>
        </p:nvCxnSpPr>
        <p:spPr>
          <a:xfrm>
            <a:off x="7587449" y="2424074"/>
            <a:ext cx="1380476" cy="26656"/>
          </a:xfrm>
          <a:prstGeom prst="straightConnector1">
            <a:avLst/>
          </a:prstGeom>
          <a:ln w="222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03D9941-54CF-40B0-9166-2B3E4151C6B1}"/>
              </a:ext>
            </a:extLst>
          </p:cNvPr>
          <p:cNvCxnSpPr>
            <a:cxnSpLocks/>
          </p:cNvCxnSpPr>
          <p:nvPr/>
        </p:nvCxnSpPr>
        <p:spPr>
          <a:xfrm>
            <a:off x="7729654" y="3001966"/>
            <a:ext cx="3133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53B6B7D-54B4-4A33-8F8D-74730ECD7310}"/>
              </a:ext>
            </a:extLst>
          </p:cNvPr>
          <p:cNvSpPr txBox="1"/>
          <p:nvPr/>
        </p:nvSpPr>
        <p:spPr>
          <a:xfrm rot="18487358">
            <a:off x="7214928" y="2517631"/>
            <a:ext cx="102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 0.5 cm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142E81C-6354-4CA3-B2F8-D3EED87A88EC}"/>
              </a:ext>
            </a:extLst>
          </p:cNvPr>
          <p:cNvCxnSpPr>
            <a:cxnSpLocks/>
          </p:cNvCxnSpPr>
          <p:nvPr/>
        </p:nvCxnSpPr>
        <p:spPr>
          <a:xfrm>
            <a:off x="7729654" y="3426986"/>
            <a:ext cx="615235" cy="17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4B26F3E-F75A-4B0B-8EA4-EE333397137D}"/>
              </a:ext>
            </a:extLst>
          </p:cNvPr>
          <p:cNvSpPr txBox="1"/>
          <p:nvPr/>
        </p:nvSpPr>
        <p:spPr>
          <a:xfrm rot="18208127">
            <a:off x="7283389" y="2759073"/>
            <a:ext cx="102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 1.4 cm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7671668-E22A-49E4-8FE2-4FEA94B3C3F6}"/>
              </a:ext>
            </a:extLst>
          </p:cNvPr>
          <p:cNvCxnSpPr>
            <a:cxnSpLocks/>
          </p:cNvCxnSpPr>
          <p:nvPr/>
        </p:nvCxnSpPr>
        <p:spPr>
          <a:xfrm>
            <a:off x="2883415" y="2510018"/>
            <a:ext cx="1213916" cy="759099"/>
          </a:xfrm>
          <a:prstGeom prst="straightConnector1">
            <a:avLst/>
          </a:prstGeom>
          <a:ln w="222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761EE0A-2634-439C-93CB-497CE9DC0EED}"/>
              </a:ext>
            </a:extLst>
          </p:cNvPr>
          <p:cNvCxnSpPr>
            <a:cxnSpLocks/>
          </p:cNvCxnSpPr>
          <p:nvPr/>
        </p:nvCxnSpPr>
        <p:spPr>
          <a:xfrm>
            <a:off x="7694375" y="4040501"/>
            <a:ext cx="1030243" cy="19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180493AF-D2C1-48A2-8911-AAA29145DD8F}"/>
              </a:ext>
            </a:extLst>
          </p:cNvPr>
          <p:cNvSpPr txBox="1"/>
          <p:nvPr/>
        </p:nvSpPr>
        <p:spPr>
          <a:xfrm rot="18129184">
            <a:off x="7526480" y="3163938"/>
            <a:ext cx="102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 2.3 cm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1EFEFD4-6A7D-4712-93F1-E6F8114397A6}"/>
              </a:ext>
            </a:extLst>
          </p:cNvPr>
          <p:cNvSpPr txBox="1"/>
          <p:nvPr/>
        </p:nvSpPr>
        <p:spPr>
          <a:xfrm rot="2572351">
            <a:off x="6543685" y="4439614"/>
            <a:ext cx="65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1 cm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53FF6B8-97C2-44BB-83B5-BE9F4164F1B2}"/>
              </a:ext>
            </a:extLst>
          </p:cNvPr>
          <p:cNvSpPr txBox="1"/>
          <p:nvPr/>
        </p:nvSpPr>
        <p:spPr>
          <a:xfrm>
            <a:off x="8084903" y="5577790"/>
            <a:ext cx="65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1 cm</a:t>
            </a:r>
          </a:p>
        </p:txBody>
      </p:sp>
    </p:spTree>
    <p:extLst>
      <p:ext uri="{BB962C8B-B14F-4D97-AF65-F5344CB8AC3E}">
        <p14:creationId xmlns:p14="http://schemas.microsoft.com/office/powerpoint/2010/main" val="1749693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FC6CCA-FDB3-4E4C-8D87-7558145FB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971551"/>
            <a:ext cx="5190476" cy="5059363"/>
          </a:xfrm>
        </p:spPr>
        <p:txBody>
          <a:bodyPr/>
          <a:lstStyle/>
          <a:p>
            <a:r>
              <a:rPr lang="en-US" dirty="0"/>
              <a:t>Modeled after </a:t>
            </a:r>
            <a:r>
              <a:rPr lang="en-US" dirty="0" err="1"/>
              <a:t>MuCool</a:t>
            </a:r>
            <a:r>
              <a:rPr lang="en-US" dirty="0"/>
              <a:t> operation</a:t>
            </a:r>
          </a:p>
          <a:p>
            <a:pPr lvl="1"/>
            <a:r>
              <a:rPr lang="en-US" dirty="0"/>
              <a:t>20 cm steel beam absorber after RF cavity (in air)</a:t>
            </a:r>
          </a:p>
          <a:p>
            <a:pPr lvl="1"/>
            <a:r>
              <a:rPr lang="en-US" dirty="0"/>
              <a:t>RF cavity: additional 2” of steel</a:t>
            </a:r>
          </a:p>
          <a:p>
            <a:endParaRPr lang="en-US" sz="1000" dirty="0"/>
          </a:p>
          <a:p>
            <a:r>
              <a:rPr lang="en-US" dirty="0"/>
              <a:t>Reuse two tungsten bricks</a:t>
            </a:r>
          </a:p>
          <a:p>
            <a:pPr lvl="1"/>
            <a:r>
              <a:rPr lang="en-US" dirty="0"/>
              <a:t>Used for beam tests</a:t>
            </a:r>
          </a:p>
          <a:p>
            <a:pPr lvl="1"/>
            <a:r>
              <a:rPr lang="en-US" dirty="0"/>
              <a:t>Removable (manual motion table)</a:t>
            </a:r>
          </a:p>
          <a:p>
            <a:pPr lvl="1"/>
            <a:r>
              <a:rPr lang="en-US" dirty="0"/>
              <a:t>In a vacuum break between target housing and MW8</a:t>
            </a:r>
          </a:p>
          <a:p>
            <a:pPr lvl="2"/>
            <a:r>
              <a:rPr lang="en-US" dirty="0"/>
              <a:t>As close as possible to target housing downstream port</a:t>
            </a:r>
          </a:p>
          <a:p>
            <a:pPr lvl="1"/>
            <a:r>
              <a:rPr lang="en-US" dirty="0"/>
              <a:t>Additional shielding will be installed</a:t>
            </a:r>
          </a:p>
          <a:p>
            <a:pPr lvl="2"/>
            <a:r>
              <a:rPr lang="en-US" dirty="0"/>
              <a:t>Target and beam absorber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E0C09C-ABC4-46C2-A003-EF023E0C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Absorber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B1700-CA58-4408-A7D0-69DBA23D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0F981-BADE-4F9C-9DA3-C95B25258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C948-9FB1-426F-9133-57C4E857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2EEE04-92BE-4A4A-828A-7B6981C27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205" y="125351"/>
            <a:ext cx="4808735" cy="28487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D63046-22D8-4039-AF91-8B44A2857078}"/>
              </a:ext>
            </a:extLst>
          </p:cNvPr>
          <p:cNvSpPr txBox="1"/>
          <p:nvPr/>
        </p:nvSpPr>
        <p:spPr>
          <a:xfrm>
            <a:off x="7459141" y="2327749"/>
            <a:ext cx="442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Schematic of HPRF cavity  Beam Test at MTA units in mm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1B481B-AF97-4D0F-AF46-C84583E14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204" y="2970737"/>
            <a:ext cx="5326602" cy="32879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E97A84-3D09-4CDB-B236-4D591171B192}"/>
              </a:ext>
            </a:extLst>
          </p:cNvPr>
          <p:cNvSpPr txBox="1"/>
          <p:nvPr/>
        </p:nvSpPr>
        <p:spPr>
          <a:xfrm>
            <a:off x="6653813" y="5160297"/>
            <a:ext cx="4181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TimesNewRoman"/>
              </a:rPr>
              <a:t>Residual activation of Cu insert in beam</a:t>
            </a:r>
          </a:p>
          <a:p>
            <a:pPr algn="l"/>
            <a:r>
              <a:rPr lang="en-US" sz="1400" b="0" i="0" u="none" strike="noStrike" baseline="0" dirty="0">
                <a:latin typeface="TimesNewRoman"/>
              </a:rPr>
              <a:t>absorber. (Two 50-μs pulses provide 4.3 × 10</a:t>
            </a:r>
            <a:r>
              <a:rPr lang="en-US" sz="1400" b="0" i="0" u="none" strike="noStrike" baseline="30000" dirty="0">
                <a:latin typeface="TimesNewRoman"/>
              </a:rPr>
              <a:t>11</a:t>
            </a:r>
            <a:r>
              <a:rPr lang="en-US" sz="1400" b="0" i="0" u="none" strike="noStrike" baseline="0" dirty="0">
                <a:latin typeface="TimesNewRoman"/>
              </a:rPr>
              <a:t> p/sec.) </a:t>
            </a:r>
            <a:r>
              <a:rPr lang="en-US" sz="1400" dirty="0">
                <a:latin typeface="TimesNewRoman"/>
              </a:rPr>
              <a:t>Will be repeated for W absorber.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041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5AE1A2-FD1D-4CD3-A10F-30ABA13A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899319"/>
            <a:ext cx="11055927" cy="5059363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Develop an economical approach to producing an intense </a:t>
            </a:r>
            <a:r>
              <a:rPr lang="en-US" sz="2000" dirty="0" err="1">
                <a:solidFill>
                  <a:schemeClr val="tx2"/>
                </a:solidFill>
              </a:rPr>
              <a:t>mutli</a:t>
            </a:r>
            <a:r>
              <a:rPr lang="en-US" sz="2000" dirty="0">
                <a:solidFill>
                  <a:schemeClr val="tx2"/>
                </a:solidFill>
              </a:rPr>
              <a:t>-application low energy muon source, </a:t>
            </a:r>
            <a:r>
              <a:rPr lang="en-US" sz="2000" i="1" dirty="0">
                <a:solidFill>
                  <a:schemeClr val="tx2"/>
                </a:solidFill>
              </a:rPr>
              <a:t>both </a:t>
            </a:r>
            <a:r>
              <a:rPr lang="en-US" sz="2000" i="1" dirty="0">
                <a:solidFill>
                  <a:schemeClr val="tx2"/>
                </a:solidFill>
                <a:sym typeface="Symbol" panose="05050102010706020507" pitchFamily="18" charset="2"/>
              </a:rPr>
              <a:t> </a:t>
            </a:r>
            <a:r>
              <a:rPr lang="en-US" sz="2000" i="1" baseline="30000" dirty="0">
                <a:solidFill>
                  <a:schemeClr val="tx2"/>
                </a:solidFill>
              </a:rPr>
              <a:t>-</a:t>
            </a:r>
            <a:r>
              <a:rPr lang="en-US" sz="2000" i="1" dirty="0">
                <a:solidFill>
                  <a:schemeClr val="tx2"/>
                </a:solidFill>
              </a:rPr>
              <a:t> and </a:t>
            </a:r>
            <a:r>
              <a:rPr lang="en-US" sz="2000" i="1" dirty="0">
                <a:solidFill>
                  <a:schemeClr val="tx2"/>
                </a:solidFill>
                <a:sym typeface="Symbol" panose="05050102010706020507" pitchFamily="18" charset="2"/>
              </a:rPr>
              <a:t> </a:t>
            </a:r>
            <a:r>
              <a:rPr lang="en-US" sz="2000" i="1" baseline="30000" dirty="0">
                <a:solidFill>
                  <a:schemeClr val="tx2"/>
                </a:solidFill>
              </a:rPr>
              <a:t>+</a:t>
            </a:r>
          </a:p>
          <a:p>
            <a:pPr lvl="2"/>
            <a:r>
              <a:rPr lang="en-US" sz="1800" i="1" dirty="0"/>
              <a:t>Emphasis on an intense, multi-application </a:t>
            </a:r>
            <a:r>
              <a:rPr lang="en-US" sz="1800" i="1" dirty="0">
                <a:sym typeface="Symbol" panose="05050102010706020507" pitchFamily="18" charset="2"/>
              </a:rPr>
              <a:t> </a:t>
            </a:r>
            <a:r>
              <a:rPr lang="en-US" sz="1800" i="1" baseline="30000" dirty="0"/>
              <a:t>-</a:t>
            </a:r>
            <a:r>
              <a:rPr lang="en-US" sz="1800" i="1" dirty="0"/>
              <a:t> beam</a:t>
            </a:r>
            <a:endParaRPr lang="en-US" sz="1800" dirty="0"/>
          </a:p>
          <a:p>
            <a:r>
              <a:rPr lang="en-US" sz="2000" dirty="0">
                <a:solidFill>
                  <a:schemeClr val="tx2"/>
                </a:solidFill>
              </a:rPr>
              <a:t>Provide essential R&amp;D for muon beam planning for PIP-II era</a:t>
            </a:r>
          </a:p>
          <a:p>
            <a:r>
              <a:rPr lang="en-US" sz="2000" dirty="0">
                <a:solidFill>
                  <a:schemeClr val="tx2"/>
                </a:solidFill>
              </a:rPr>
              <a:t>Develop a heavy target for lower-energy proton beams (&lt;1 GeV)</a:t>
            </a:r>
          </a:p>
          <a:p>
            <a:pPr lvl="2"/>
            <a:r>
              <a:rPr lang="en-US" sz="1800" i="1" dirty="0"/>
              <a:t>Optimize interaction length, beamline orientation and capture </a:t>
            </a:r>
            <a:r>
              <a:rPr lang="en-US" sz="1800" i="1" dirty="0">
                <a:sym typeface="Symbol" panose="05050102010706020507" pitchFamily="18" charset="2"/>
              </a:rPr>
              <a:t></a:t>
            </a:r>
            <a:endParaRPr lang="en-US" sz="1800" i="1" dirty="0"/>
          </a:p>
          <a:p>
            <a:pPr lvl="2"/>
            <a:r>
              <a:rPr lang="en-US" sz="1800" i="1" dirty="0"/>
              <a:t>Optimize target geometry and orientation</a:t>
            </a:r>
          </a:p>
          <a:p>
            <a:pPr lvl="2"/>
            <a:r>
              <a:rPr lang="en-US" sz="1800" i="1" dirty="0"/>
              <a:t>Optimize # of target slices and spacing</a:t>
            </a:r>
          </a:p>
          <a:p>
            <a:r>
              <a:rPr lang="en-US" sz="2000" dirty="0">
                <a:solidFill>
                  <a:schemeClr val="tx2"/>
                </a:solidFill>
              </a:rPr>
              <a:t>Test concepts at Fermilab MTA facility at the end of the 400 MeV </a:t>
            </a:r>
            <a:r>
              <a:rPr lang="en-US" sz="2000" dirty="0" err="1">
                <a:solidFill>
                  <a:schemeClr val="tx2"/>
                </a:solidFill>
              </a:rPr>
              <a:t>linac</a:t>
            </a:r>
            <a:endParaRPr lang="en-US" sz="2000" dirty="0">
              <a:solidFill>
                <a:schemeClr val="tx2"/>
              </a:solidFill>
            </a:endParaRPr>
          </a:p>
          <a:p>
            <a:pPr lvl="2"/>
            <a:r>
              <a:rPr lang="en-US" sz="1800" i="1" dirty="0"/>
              <a:t>Install a precision low-energy muon beamline in the MTA with in-house components during summer 2021 accelerator shutdown</a:t>
            </a:r>
          </a:p>
          <a:p>
            <a:pPr lvl="2" indent="-342900"/>
            <a:r>
              <a:rPr lang="en-US" sz="1800" i="1" dirty="0">
                <a:solidFill>
                  <a:srgbClr val="C00000"/>
                </a:solidFill>
              </a:rPr>
              <a:t>Study performance compared to simulations</a:t>
            </a:r>
          </a:p>
          <a:p>
            <a:pPr lvl="2" indent="-342900"/>
            <a:r>
              <a:rPr lang="en-US" sz="1800" i="1" dirty="0">
                <a:solidFill>
                  <a:schemeClr val="tx1"/>
                </a:solidFill>
              </a:rPr>
              <a:t>Support ARPA-E funded muon catalyzed fusion experiment to further quantify performance and successful application</a:t>
            </a:r>
          </a:p>
          <a:p>
            <a:pPr marL="457200" lvl="1" indent="0">
              <a:buNone/>
            </a:pPr>
            <a:endParaRPr lang="en-US" sz="1800" dirty="0">
              <a:sym typeface="Symbol" panose="05050102010706020507" pitchFamily="18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AA79E-9BF0-497F-9470-8BBABCC2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Fermilab LDRD 2021: Multi-slice Target Development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55760-2474-44F7-9D3C-8E758913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0827" y="6504213"/>
            <a:ext cx="675368" cy="241300"/>
          </a:xfrm>
        </p:spPr>
        <p:txBody>
          <a:bodyPr/>
          <a:lstStyle/>
          <a:p>
            <a:pPr>
              <a:defRPr/>
            </a:pPr>
            <a:fld id="{A094EC34-2AA2-594D-BC2F-D29EA01B2068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A1D02-A590-4714-B2A1-C4594D75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4603" y="6504214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430C6-B355-440E-9323-C1327BBD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6250" y="6504214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95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BDAA6-115A-44FD-92C5-92E0CF84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52B5-ED24-D145-9A93-85B85AA7DF11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82255-2239-4424-BC84-4CAF3A1E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Johnstone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9CA1E-AC5F-4A81-BB0E-EE787F3C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CCD11C1-C3D1-4507-A508-70674A72DD7A}"/>
              </a:ext>
            </a:extLst>
          </p:cNvPr>
          <p:cNvSpPr txBox="1">
            <a:spLocks/>
          </p:cNvSpPr>
          <p:nvPr/>
        </p:nvSpPr>
        <p:spPr>
          <a:xfrm>
            <a:off x="457201" y="11239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Highest center phase space density is created by a solid rod target</a:t>
            </a:r>
          </a:p>
          <a:p>
            <a:r>
              <a:rPr lang="en-US" dirty="0"/>
              <a:t>Increase in pion production per proton vs PSI:</a:t>
            </a:r>
          </a:p>
          <a:p>
            <a:pPr lvl="1"/>
            <a:r>
              <a:rPr lang="en-US" dirty="0"/>
              <a:t>30% vs 4% interaction length</a:t>
            </a:r>
          </a:p>
          <a:p>
            <a:pPr lvl="1"/>
            <a:r>
              <a:rPr lang="en-US" dirty="0"/>
              <a:t>Factor of 8 in </a:t>
            </a:r>
            <a:r>
              <a:rPr lang="en-US" dirty="0">
                <a:sym typeface="Symbol" panose="05050102010706020507" pitchFamily="18" charset="2"/>
              </a:rPr>
              <a:t>- production cross section, tungsten vs graphite</a:t>
            </a:r>
          </a:p>
          <a:p>
            <a:pPr lvl="2"/>
            <a:r>
              <a:rPr lang="en-US" dirty="0"/>
              <a:t>Factor of 2 rather than 5 less vs </a:t>
            </a:r>
            <a:r>
              <a:rPr lang="en-US" dirty="0">
                <a:sym typeface="Symbol" panose="05050102010706020507" pitchFamily="18" charset="2"/>
              </a:rPr>
              <a:t>+ production (this is seen in studies)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Factor of 10(?) increase in momentum acceptance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Maybe a total factor of 600 increase in # -/- per proton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Does not take into account pion production cross section is higher at 600 MeV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PSI is CW MTA hall operational ASE and </a:t>
            </a:r>
            <a:r>
              <a:rPr lang="en-US" dirty="0" err="1">
                <a:sym typeface="Symbol" panose="05050102010706020507" pitchFamily="18" charset="2"/>
              </a:rPr>
              <a:t>Linac</a:t>
            </a:r>
            <a:r>
              <a:rPr lang="en-US" dirty="0">
                <a:sym typeface="Symbol" panose="05050102010706020507" pitchFamily="18" charset="2"/>
              </a:rPr>
              <a:t> duty cycle</a:t>
            </a:r>
            <a:endParaRPr lang="en-US" dirty="0"/>
          </a:p>
          <a:p>
            <a:r>
              <a:rPr lang="en-US" dirty="0"/>
              <a:t>Two 1.5-cm targets separated by 1 cm will also be studied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1061F1C-E96E-4218-9EAB-6EE806CD208E}"/>
              </a:ext>
            </a:extLst>
          </p:cNvPr>
          <p:cNvSpPr txBox="1">
            <a:spLocks/>
          </p:cNvSpPr>
          <p:nvPr/>
        </p:nvSpPr>
        <p:spPr>
          <a:xfrm>
            <a:off x="457200" y="4041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Expectations -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53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209515" y="1621923"/>
            <a:ext cx="3708663" cy="427877"/>
          </a:xfrm>
        </p:spPr>
        <p:txBody>
          <a:bodyPr/>
          <a:lstStyle/>
          <a:p>
            <a:r>
              <a:rPr lang="en-US" dirty="0"/>
              <a:t>ITA operation (local “cave” shielding)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C7AED0B-F28D-8647-858A-9672983E5573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in MTA hall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Operational Parameters of 400-MeV Fermilab </a:t>
            </a:r>
            <a:r>
              <a:rPr lang="en-US" sz="2400" dirty="0" err="1"/>
              <a:t>Linac</a:t>
            </a:r>
            <a:r>
              <a:rPr lang="en-US" sz="2400" dirty="0"/>
              <a:t> beam and MTA/ITA limits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5E41EB-3DCE-4791-9426-9725EDC5AE05}"/>
              </a:ext>
            </a:extLst>
          </p:cNvPr>
          <p:cNvGraphicFramePr>
            <a:graphicFrameLocks noGrp="1"/>
          </p:cNvGraphicFramePr>
          <p:nvPr/>
        </p:nvGraphicFramePr>
        <p:xfrm>
          <a:off x="1589103" y="1760817"/>
          <a:ext cx="4213935" cy="32645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50813">
                  <a:extLst>
                    <a:ext uri="{9D8B030D-6E8A-4147-A177-3AD203B41FA5}">
                      <a16:colId xmlns:a16="http://schemas.microsoft.com/office/drawing/2014/main" val="1154945637"/>
                    </a:ext>
                  </a:extLst>
                </a:gridCol>
                <a:gridCol w="973009">
                  <a:extLst>
                    <a:ext uri="{9D8B030D-6E8A-4147-A177-3AD203B41FA5}">
                      <a16:colId xmlns:a16="http://schemas.microsoft.com/office/drawing/2014/main" val="3225448651"/>
                    </a:ext>
                  </a:extLst>
                </a:gridCol>
                <a:gridCol w="790113">
                  <a:extLst>
                    <a:ext uri="{9D8B030D-6E8A-4147-A177-3AD203B41FA5}">
                      <a16:colId xmlns:a16="http://schemas.microsoft.com/office/drawing/2014/main" val="3786105051"/>
                    </a:ext>
                  </a:extLst>
                </a:gridCol>
              </a:tblGrid>
              <a:tr h="251638"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5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Parameter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Value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4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Unit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2167379"/>
                  </a:ext>
                </a:extLst>
              </a:tr>
              <a:tr h="251638"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Kineti</a:t>
                      </a:r>
                      <a:r>
                        <a:rPr lang="en-US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en-US" sz="1100" spc="-35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spc="-15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Energy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401.5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35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MeV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4858101"/>
                  </a:ext>
                </a:extLst>
              </a:tr>
              <a:tr h="251638"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Repetition Rate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Hz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768504"/>
                  </a:ext>
                </a:extLst>
              </a:tr>
              <a:tr h="251638"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Energ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y</a:t>
                      </a:r>
                      <a:r>
                        <a:rPr lang="en-US" sz="1100" spc="-2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Spread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35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MeV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3536105"/>
                  </a:ext>
                </a:extLst>
              </a:tr>
              <a:tr h="251638"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</a:t>
                      </a:r>
                      <a:r>
                        <a:rPr lang="en-US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</a:t>
                      </a:r>
                      <a:r>
                        <a:rPr lang="en-US" sz="1100" spc="-15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spc="-1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Structure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201.24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15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MHz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5683852"/>
                  </a:ext>
                </a:extLst>
              </a:tr>
              <a:tr h="251638"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Bunc</a:t>
                      </a:r>
                      <a:r>
                        <a:rPr lang="en-US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lang="en-US" sz="1100" spc="-25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spc="-15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Length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0.05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3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ns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4335244"/>
                  </a:ext>
                </a:extLst>
              </a:tr>
              <a:tr h="251638"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Max Puls</a:t>
                      </a:r>
                      <a:r>
                        <a:rPr lang="en-US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1100" spc="-2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spc="-1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Length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35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µs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0050209"/>
                  </a:ext>
                </a:extLst>
              </a:tr>
              <a:tr h="244912"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Ma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r>
                        <a:rPr lang="en-US" sz="1100" spc="-15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Particle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en-US" sz="1100" spc="-15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Pe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</a:t>
                      </a:r>
                      <a:r>
                        <a:rPr lang="en-US" sz="1100" spc="-15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Bunch (28 mA)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0.88x10</a:t>
                      </a:r>
                      <a:r>
                        <a:rPr lang="en-US" sz="1100" baseline="30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323721"/>
                  </a:ext>
                </a:extLst>
              </a:tr>
              <a:tr h="251638"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Ma</a:t>
                      </a:r>
                      <a:r>
                        <a:rPr lang="en-US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r>
                        <a:rPr lang="en-US" sz="1100" spc="-15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spc="-1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Particle</a:t>
                      </a:r>
                      <a:r>
                        <a:rPr lang="en-US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en-US" sz="1100" spc="-15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spc="-1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Pe</a:t>
                      </a:r>
                      <a:r>
                        <a:rPr lang="en-US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</a:t>
                      </a:r>
                      <a:r>
                        <a:rPr lang="en-US" sz="1100" spc="-15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spc="-1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Pulse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1.4x10</a:t>
                      </a:r>
                      <a:r>
                        <a:rPr lang="en-US" sz="1100" baseline="30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9666321"/>
                  </a:ext>
                </a:extLst>
              </a:tr>
              <a:tr h="251638"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Pea</a:t>
                      </a:r>
                      <a:r>
                        <a:rPr lang="en-US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k</a:t>
                      </a:r>
                      <a:r>
                        <a:rPr lang="en-US" sz="1100" spc="-2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spc="-1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Current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28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mA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7336289"/>
                  </a:ext>
                </a:extLst>
              </a:tr>
              <a:tr h="251638"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Avg Current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34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µA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809088"/>
                  </a:ext>
                </a:extLst>
              </a:tr>
              <a:tr h="251638"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Ma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r>
                        <a:rPr lang="en-US" sz="1100" spc="-3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spc="-15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Bea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US" sz="1100" spc="-3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spc="-15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Power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13.4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65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kW</a:t>
                      </a:r>
                      <a:endParaRPr lang="en-US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9777777"/>
                  </a:ext>
                </a:extLst>
              </a:tr>
              <a:tr h="251638"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Bea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US" sz="1100" spc="-3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spc="-15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Emittanc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1100" spc="-3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spc="-15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(99%)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11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3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mm</a:t>
                      </a:r>
                      <a:r>
                        <a:rPr lang="en-US" sz="11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100" spc="-25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mrad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6403299"/>
                  </a:ext>
                </a:extLst>
              </a:tr>
            </a:tbl>
          </a:graphicData>
        </a:graphic>
      </p:graphicFrame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AFFADC8-7F75-4206-8E0D-99264B2AE545}"/>
              </a:ext>
            </a:extLst>
          </p:cNvPr>
          <p:cNvSpPr txBox="1">
            <a:spLocks/>
          </p:cNvSpPr>
          <p:nvPr/>
        </p:nvSpPr>
        <p:spPr>
          <a:xfrm>
            <a:off x="2273822" y="1405001"/>
            <a:ext cx="4029068" cy="42787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Full </a:t>
            </a:r>
            <a:r>
              <a:rPr lang="en-US" dirty="0" err="1"/>
              <a:t>Linac</a:t>
            </a:r>
            <a:r>
              <a:rPr lang="en-US" dirty="0"/>
              <a:t> Beam Capability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F734C8-F8CC-405E-A489-86F30B010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136" y="1956762"/>
            <a:ext cx="3929986" cy="1160868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45996989-DEFF-4CE1-896E-0ABE8C54219A}"/>
              </a:ext>
            </a:extLst>
          </p:cNvPr>
          <p:cNvSpPr txBox="1">
            <a:spLocks/>
          </p:cNvSpPr>
          <p:nvPr/>
        </p:nvSpPr>
        <p:spPr>
          <a:xfrm>
            <a:off x="6096000" y="3459175"/>
            <a:ext cx="3781888" cy="83918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Local shielding will be implemented for muon production target and a local beam absorber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582BBD-8875-46E6-A299-9A172B15650B}"/>
              </a:ext>
            </a:extLst>
          </p:cNvPr>
          <p:cNvSpPr/>
          <p:nvPr/>
        </p:nvSpPr>
        <p:spPr>
          <a:xfrm>
            <a:off x="6096000" y="2725445"/>
            <a:ext cx="3848122" cy="441170"/>
          </a:xfrm>
          <a:prstGeom prst="ellipse">
            <a:avLst/>
          </a:prstGeom>
          <a:noFill/>
          <a:ln w="19050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88C998-6316-494A-9AD8-DD110FA77F96}"/>
              </a:ext>
            </a:extLst>
          </p:cNvPr>
          <p:cNvSpPr txBox="1"/>
          <p:nvPr/>
        </p:nvSpPr>
        <p:spPr>
          <a:xfrm>
            <a:off x="6575394" y="4403325"/>
            <a:ext cx="3864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6.56</a:t>
            </a:r>
            <a:r>
              <a:rPr lang="en-US" sz="1600" dirty="0"/>
              <a:t>x</a:t>
            </a:r>
            <a:r>
              <a:rPr lang="en-US" dirty="0"/>
              <a:t>10</a:t>
            </a:r>
            <a:r>
              <a:rPr lang="en-US" baseline="30000" dirty="0"/>
              <a:t>12</a:t>
            </a:r>
            <a:r>
              <a:rPr lang="en-US" dirty="0"/>
              <a:t> p/40</a:t>
            </a:r>
            <a:r>
              <a:rPr lang="en-US" dirty="0">
                <a:sym typeface="Symbol" panose="05050102010706020507" pitchFamily="18" charset="2"/>
              </a:rPr>
              <a:t> sec</a:t>
            </a:r>
            <a:r>
              <a:rPr lang="en-US" dirty="0"/>
              <a:t> or 1.64</a:t>
            </a:r>
            <a:r>
              <a:rPr lang="en-US" sz="1600" dirty="0"/>
              <a:t>x</a:t>
            </a:r>
            <a:r>
              <a:rPr lang="en-US" dirty="0"/>
              <a:t>10</a:t>
            </a:r>
            <a:r>
              <a:rPr lang="en-US" baseline="30000" dirty="0"/>
              <a:t>11</a:t>
            </a:r>
            <a:r>
              <a:rPr lang="en-US" dirty="0"/>
              <a:t> p/</a:t>
            </a:r>
            <a:r>
              <a:rPr lang="en-US" dirty="0">
                <a:sym typeface="Symbol" panose="05050102010706020507" pitchFamily="18" charset="2"/>
              </a:rPr>
              <a:t>sec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93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909CEB-AF10-42F3-BD44-090294E2D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679630"/>
            <a:ext cx="11563351" cy="5059363"/>
          </a:xfrm>
        </p:spPr>
        <p:txBody>
          <a:bodyPr/>
          <a:lstStyle/>
          <a:p>
            <a:r>
              <a:rPr lang="en-US" sz="2000" dirty="0"/>
              <a:t>Optics Design Complete</a:t>
            </a:r>
          </a:p>
          <a:p>
            <a:r>
              <a:rPr lang="en-US" sz="2000" dirty="0"/>
              <a:t>Major target studies complete</a:t>
            </a:r>
          </a:p>
          <a:p>
            <a:pPr lvl="1"/>
            <a:r>
              <a:rPr lang="en-US" sz="1800" dirty="0"/>
              <a:t>Shielding assessment started</a:t>
            </a:r>
          </a:p>
          <a:p>
            <a:pPr lvl="1"/>
            <a:r>
              <a:rPr lang="en-US" sz="1800" dirty="0"/>
              <a:t>Final performance and rate studies initiating</a:t>
            </a:r>
          </a:p>
          <a:p>
            <a:r>
              <a:rPr lang="en-US" sz="2000" dirty="0"/>
              <a:t>Layout complete</a:t>
            </a:r>
          </a:p>
          <a:p>
            <a:r>
              <a:rPr lang="en-US" sz="2000" dirty="0"/>
              <a:t>All beamline components tested and ready for installation</a:t>
            </a:r>
          </a:p>
          <a:p>
            <a:r>
              <a:rPr lang="en-US" sz="2000" dirty="0"/>
              <a:t>Alignment stake-out of stands and final </a:t>
            </a:r>
            <a:r>
              <a:rPr lang="en-US" sz="2000" dirty="0" err="1"/>
              <a:t>beamsheet</a:t>
            </a:r>
            <a:r>
              <a:rPr lang="en-US" sz="2000" dirty="0"/>
              <a:t> ~end of week</a:t>
            </a:r>
          </a:p>
          <a:p>
            <a:r>
              <a:rPr lang="en-US" sz="2000" dirty="0"/>
              <a:t>Target and housing modeled and target thermal analysis complete</a:t>
            </a:r>
          </a:p>
          <a:p>
            <a:r>
              <a:rPr lang="en-US" sz="2000" dirty="0"/>
              <a:t>Vacuum and stands engineered including experimental stand</a:t>
            </a:r>
          </a:p>
          <a:p>
            <a:pPr lvl="1"/>
            <a:r>
              <a:rPr lang="en-US" sz="1800" dirty="0"/>
              <a:t>Drafting and engineering note in progress</a:t>
            </a:r>
          </a:p>
          <a:p>
            <a:pPr lvl="1"/>
            <a:r>
              <a:rPr lang="en-US" sz="1800" dirty="0"/>
              <a:t>Materials list ready for order</a:t>
            </a:r>
          </a:p>
          <a:p>
            <a:r>
              <a:rPr lang="en-US" sz="2000" dirty="0"/>
              <a:t>Power supplies identified</a:t>
            </a:r>
          </a:p>
          <a:p>
            <a:r>
              <a:rPr lang="en-US" sz="2000" dirty="0"/>
              <a:t>Cabling and cable runs complete </a:t>
            </a:r>
          </a:p>
          <a:p>
            <a:pPr lvl="1"/>
            <a:r>
              <a:rPr lang="en-US" sz="1800" dirty="0"/>
              <a:t>Electrician req was submitted a couple of months ago</a:t>
            </a:r>
          </a:p>
          <a:p>
            <a:r>
              <a:rPr lang="en-US" sz="2000" dirty="0"/>
              <a:t>Diagnostics – R&amp;D</a:t>
            </a:r>
          </a:p>
          <a:p>
            <a:pPr lvl="1"/>
            <a:r>
              <a:rPr lang="en-US" sz="1800" dirty="0"/>
              <a:t>Experiment has sophisticated muon and other radiation detectors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CD19C5-30A4-4607-83D6-3DFEBF21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Readiness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28EFC-28E7-4AED-944A-FB8D671D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5CC59-4F16-4C92-9AB5-7C623E78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Fermilab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4611D-4685-4447-AACE-ED5D8FAB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80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0DF2E3-B92D-43E9-8B70-90E440B5A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31A51D-1A2F-4963-A90F-B75B1E7F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5CEEE-1BD5-4C59-B606-173F0656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71397-C594-44B2-8BB6-906F0B225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Fermilab | High-intensity low energy mu- source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DC62-C488-41DA-8C98-BC5126ED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07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2601A98-6B64-4089-8511-6B1B56480F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53419" y="636030"/>
          <a:ext cx="5521600" cy="5234624"/>
        </p:xfrm>
        <a:graphic>
          <a:graphicData uri="http://schemas.openxmlformats.org/drawingml/2006/table">
            <a:tbl>
              <a:tblPr/>
              <a:tblGrid>
                <a:gridCol w="1104320">
                  <a:extLst>
                    <a:ext uri="{9D8B030D-6E8A-4147-A177-3AD203B41FA5}">
                      <a16:colId xmlns:a16="http://schemas.microsoft.com/office/drawing/2014/main" val="2774784944"/>
                    </a:ext>
                  </a:extLst>
                </a:gridCol>
                <a:gridCol w="1104320">
                  <a:extLst>
                    <a:ext uri="{9D8B030D-6E8A-4147-A177-3AD203B41FA5}">
                      <a16:colId xmlns:a16="http://schemas.microsoft.com/office/drawing/2014/main" val="2202053048"/>
                    </a:ext>
                  </a:extLst>
                </a:gridCol>
                <a:gridCol w="1104320">
                  <a:extLst>
                    <a:ext uri="{9D8B030D-6E8A-4147-A177-3AD203B41FA5}">
                      <a16:colId xmlns:a16="http://schemas.microsoft.com/office/drawing/2014/main" val="3625786027"/>
                    </a:ext>
                  </a:extLst>
                </a:gridCol>
                <a:gridCol w="1104320">
                  <a:extLst>
                    <a:ext uri="{9D8B030D-6E8A-4147-A177-3AD203B41FA5}">
                      <a16:colId xmlns:a16="http://schemas.microsoft.com/office/drawing/2014/main" val="1753409078"/>
                    </a:ext>
                  </a:extLst>
                </a:gridCol>
                <a:gridCol w="1104320">
                  <a:extLst>
                    <a:ext uri="{9D8B030D-6E8A-4147-A177-3AD203B41FA5}">
                      <a16:colId xmlns:a16="http://schemas.microsoft.com/office/drawing/2014/main" val="3523598822"/>
                    </a:ext>
                  </a:extLst>
                </a:gridCol>
              </a:tblGrid>
              <a:tr h="201322">
                <a:tc>
                  <a:txBody>
                    <a:bodyPr/>
                    <a:lstStyle/>
                    <a:p>
                      <a:r>
                        <a:rPr lang="en-US" sz="1100"/>
                        <a:t>Quantity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Value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Units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Value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Units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363374"/>
                  </a:ext>
                </a:extLst>
              </a:tr>
              <a:tr h="201322">
                <a:tc>
                  <a:txBody>
                    <a:bodyPr/>
                    <a:lstStyle/>
                    <a:p>
                      <a:r>
                        <a:rPr lang="en-US" sz="1100"/>
                        <a:t>Atomic number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74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 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534799"/>
                  </a:ext>
                </a:extLst>
              </a:tr>
              <a:tr h="201322">
                <a:tc>
                  <a:txBody>
                    <a:bodyPr/>
                    <a:lstStyle/>
                    <a:p>
                      <a:r>
                        <a:rPr lang="en-US" sz="1100"/>
                        <a:t>Atomic mass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183.84(1)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g mole</a:t>
                      </a:r>
                      <a:r>
                        <a:rPr lang="en-US" sz="1100" baseline="30000"/>
                        <a:t>-1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 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 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168147"/>
                  </a:ext>
                </a:extLst>
              </a:tr>
              <a:tr h="201322">
                <a:tc>
                  <a:txBody>
                    <a:bodyPr/>
                    <a:lstStyle/>
                    <a:p>
                      <a:r>
                        <a:rPr lang="en-US" sz="1100"/>
                        <a:t>Specific gravity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19.30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g cm</a:t>
                      </a:r>
                      <a:r>
                        <a:rPr lang="en-US" sz="1100" baseline="30000"/>
                        <a:t>-3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 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572524"/>
                  </a:ext>
                </a:extLst>
              </a:tr>
              <a:tr h="382537">
                <a:tc>
                  <a:txBody>
                    <a:bodyPr/>
                    <a:lstStyle/>
                    <a:p>
                      <a:r>
                        <a:rPr lang="en-US" sz="1100"/>
                        <a:t>Mean excitation energy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727.0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eV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 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442908"/>
                  </a:ext>
                </a:extLst>
              </a:tr>
              <a:tr h="382537">
                <a:tc>
                  <a:txBody>
                    <a:bodyPr/>
                    <a:lstStyle/>
                    <a:p>
                      <a:r>
                        <a:rPr lang="en-US" sz="1100"/>
                        <a:t>Minimum ionization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1.145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MeV g</a:t>
                      </a:r>
                      <a:r>
                        <a:rPr lang="en-US" sz="1100" baseline="30000"/>
                        <a:t>-1</a:t>
                      </a:r>
                      <a:r>
                        <a:rPr lang="en-US" sz="1100"/>
                        <a:t>cm</a:t>
                      </a:r>
                      <a:r>
                        <a:rPr lang="en-US" sz="1100" baseline="30000"/>
                        <a:t>2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22.10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MeV cm</a:t>
                      </a:r>
                      <a:r>
                        <a:rPr lang="en-US" sz="1100" baseline="30000"/>
                        <a:t>-1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228592"/>
                  </a:ext>
                </a:extLst>
              </a:tr>
              <a:tr h="382537">
                <a:tc>
                  <a:txBody>
                    <a:bodyPr/>
                    <a:lstStyle/>
                    <a:p>
                      <a:r>
                        <a:rPr lang="en-US" sz="1100"/>
                        <a:t>Nuclear collision length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110.4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g cm</a:t>
                      </a:r>
                      <a:r>
                        <a:rPr lang="en-US" sz="1100" baseline="30000"/>
                        <a:t>-2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5.719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cm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75714"/>
                  </a:ext>
                </a:extLst>
              </a:tr>
              <a:tr h="563752">
                <a:tc>
                  <a:txBody>
                    <a:bodyPr/>
                    <a:lstStyle/>
                    <a:p>
                      <a:r>
                        <a:rPr lang="en-US" sz="1100"/>
                        <a:t>Nuclear interaction length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191.9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g cm</a:t>
                      </a:r>
                      <a:r>
                        <a:rPr lang="en-US" sz="1100" baseline="30000"/>
                        <a:t>-2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9.946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cm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539332"/>
                  </a:ext>
                </a:extLst>
              </a:tr>
              <a:tr h="382537">
                <a:tc>
                  <a:txBody>
                    <a:bodyPr/>
                    <a:lstStyle/>
                    <a:p>
                      <a:r>
                        <a:rPr lang="en-US" sz="1100"/>
                        <a:t>Pion collision length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133.9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g cm</a:t>
                      </a:r>
                      <a:r>
                        <a:rPr lang="en-US" sz="1100" baseline="30000"/>
                        <a:t>-2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6.936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cm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253788"/>
                  </a:ext>
                </a:extLst>
              </a:tr>
              <a:tr h="382537">
                <a:tc>
                  <a:txBody>
                    <a:bodyPr/>
                    <a:lstStyle/>
                    <a:p>
                      <a:r>
                        <a:rPr lang="en-US" sz="1100"/>
                        <a:t>Pion interaction length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218.7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g cm</a:t>
                      </a:r>
                      <a:r>
                        <a:rPr lang="en-US" sz="1100" baseline="30000"/>
                        <a:t>-2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11.33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cm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367274"/>
                  </a:ext>
                </a:extLst>
              </a:tr>
              <a:tr h="201322">
                <a:tc>
                  <a:txBody>
                    <a:bodyPr/>
                    <a:lstStyle/>
                    <a:p>
                      <a:r>
                        <a:rPr lang="en-US" sz="1100"/>
                        <a:t>Radiation length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6.76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g cm</a:t>
                      </a:r>
                      <a:r>
                        <a:rPr lang="en-US" sz="1100" baseline="30000"/>
                        <a:t>-2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0.3504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cm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772312"/>
                  </a:ext>
                </a:extLst>
              </a:tr>
              <a:tr h="201322">
                <a:tc>
                  <a:txBody>
                    <a:bodyPr/>
                    <a:lstStyle/>
                    <a:p>
                      <a:r>
                        <a:rPr lang="en-US" sz="1100">
                          <a:hlinkClick r:id="rId2"/>
                        </a:rPr>
                        <a:t>Critical energy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7.97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MeV (for </a:t>
                      </a:r>
                      <a:r>
                        <a:rPr lang="en-US" sz="1100" i="1"/>
                        <a:t>e</a:t>
                      </a:r>
                      <a:r>
                        <a:rPr lang="en-US" sz="1100" baseline="30000"/>
                        <a:t>-</a:t>
                      </a:r>
                      <a:r>
                        <a:rPr lang="en-US" sz="1100"/>
                        <a:t>)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7.68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MeV (for </a:t>
                      </a:r>
                      <a:r>
                        <a:rPr lang="en-US" sz="1100" i="1"/>
                        <a:t>e</a:t>
                      </a:r>
                      <a:r>
                        <a:rPr lang="en-US" sz="1100" baseline="30000"/>
                        <a:t>+</a:t>
                      </a:r>
                      <a:r>
                        <a:rPr lang="en-US" sz="1100"/>
                        <a:t>)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337627"/>
                  </a:ext>
                </a:extLst>
              </a:tr>
              <a:tr h="201322">
                <a:tc>
                  <a:txBody>
                    <a:bodyPr/>
                    <a:lstStyle/>
                    <a:p>
                      <a:r>
                        <a:rPr lang="en-US" sz="1100"/>
                        <a:t>Molière radius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18.00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g cm</a:t>
                      </a:r>
                      <a:r>
                        <a:rPr lang="en-US" sz="1100" baseline="30000"/>
                        <a:t>-2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0.9327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544466"/>
                  </a:ext>
                </a:extLst>
              </a:tr>
              <a:tr h="382537">
                <a:tc>
                  <a:txBody>
                    <a:bodyPr/>
                    <a:lstStyle/>
                    <a:p>
                      <a:r>
                        <a:rPr lang="en-US" sz="1100"/>
                        <a:t>Plasma energy ℏ</a:t>
                      </a:r>
                      <a:r>
                        <a:rPr lang="el-GR" sz="1100"/>
                        <a:t>ω</a:t>
                      </a:r>
                      <a:r>
                        <a:rPr lang="en-US" sz="1100" i="1" baseline="-25000"/>
                        <a:t>p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80.32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eV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 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966485"/>
                  </a:ext>
                </a:extLst>
              </a:tr>
              <a:tr h="382537">
                <a:tc>
                  <a:txBody>
                    <a:bodyPr/>
                    <a:lstStyle/>
                    <a:p>
                      <a:r>
                        <a:rPr lang="en-US" sz="1100"/>
                        <a:t>Muon critical energy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150.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GeV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 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 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223063"/>
                  </a:ext>
                </a:extLst>
              </a:tr>
              <a:tr h="201322">
                <a:tc>
                  <a:txBody>
                    <a:bodyPr/>
                    <a:lstStyle/>
                    <a:p>
                      <a:r>
                        <a:rPr lang="en-US" sz="1100"/>
                        <a:t>Melting point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3695.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K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3422.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026763"/>
                  </a:ext>
                </a:extLst>
              </a:tr>
              <a:tr h="382537">
                <a:tc>
                  <a:txBody>
                    <a:bodyPr/>
                    <a:lstStyle/>
                    <a:p>
                      <a:r>
                        <a:rPr lang="en-US" sz="1100" dirty="0"/>
                        <a:t>Boiling point @ 1 atm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,Helvetica"/>
                        </a:rPr>
                        <a:t>5828.</a:t>
                      </a:r>
                      <a:endParaRPr lang="en-US" sz="1100" dirty="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K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,Helvetica"/>
                        </a:rPr>
                        <a:t>5555.</a:t>
                      </a:r>
                      <a:endParaRPr lang="en-US" sz="1100"/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</a:t>
                      </a:r>
                    </a:p>
                  </a:txBody>
                  <a:tcPr marL="9300" marR="9300" marT="9300" marB="9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8432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E5E74-93DA-4950-A93E-7F298F61F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1799C-1939-464E-9C59-D4C922FA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Fermilab | High-intensity low energy mu- source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85F34-822A-465A-841F-0DC97784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A055917-F369-423D-A5D5-8B8F5F942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419" y="215595"/>
            <a:ext cx="49760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2000" dirty="0">
                <a:solidFill>
                  <a:srgbClr val="006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and nuclear properties of tungsten (W)</a:t>
            </a:r>
            <a:br>
              <a:rPr lang="en-US" altLang="en-US" sz="2000" dirty="0"/>
            </a:br>
            <a:endParaRPr lang="en-US" alt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7A0538-C20C-4692-B98C-0512CE4CFB14}"/>
              </a:ext>
            </a:extLst>
          </p:cNvPr>
          <p:cNvSpPr txBox="1"/>
          <p:nvPr/>
        </p:nvSpPr>
        <p:spPr>
          <a:xfrm>
            <a:off x="7614082" y="1100831"/>
            <a:ext cx="2824401" cy="4603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800" dirty="0"/>
              <a:t>NOTES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nuclear interaction length is 10 cm.  An inelastic nuclear interaction is required to make </a:t>
            </a:r>
            <a:r>
              <a:rPr lang="en-US" sz="1600" dirty="0" err="1"/>
              <a:t>pions</a:t>
            </a:r>
            <a:endParaRPr lang="en-US" sz="1600" dirty="0"/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 cm was initially chosen (10% IL)  to be consistent with the shielding assessment for  a target in the MTA experimental hall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&gt;10% IL requires a local beam stop - Beam cannot be transported to the high intensity beam dump buried in the berm downstream of the hall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DD4BD5-B9C3-4E26-A712-6A3BF979FF9C}"/>
              </a:ext>
            </a:extLst>
          </p:cNvPr>
          <p:cNvSpPr/>
          <p:nvPr/>
        </p:nvSpPr>
        <p:spPr>
          <a:xfrm>
            <a:off x="4950781" y="2711784"/>
            <a:ext cx="914400" cy="359488"/>
          </a:xfrm>
          <a:prstGeom prst="ellipse">
            <a:avLst/>
          </a:prstGeom>
          <a:noFill/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C698BE-9A5D-4D7E-84AD-2AC02EE38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529" y="2572605"/>
            <a:ext cx="2399053" cy="2922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101317-26A8-40AA-B25C-BFAAEC685F03}"/>
              </a:ext>
            </a:extLst>
          </p:cNvPr>
          <p:cNvSpPr txBox="1"/>
          <p:nvPr/>
        </p:nvSpPr>
        <p:spPr>
          <a:xfrm>
            <a:off x="1753518" y="5940671"/>
            <a:ext cx="6394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30000" dirty="0"/>
              <a:t>https://pdg.lbl.gov/2021/reviews/constants_atomic_and_related.html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21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63A255-420A-405D-B0FB-BDCB0BFC8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14" y="899319"/>
            <a:ext cx="4392046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PROJECTED PERFORMANCE</a:t>
            </a:r>
          </a:p>
          <a:p>
            <a:r>
              <a:rPr lang="en-US" sz="2000" dirty="0"/>
              <a:t>PSI – 1.5 cm 4%IL C target</a:t>
            </a:r>
          </a:p>
          <a:p>
            <a:r>
              <a:rPr lang="en-US" sz="2000" dirty="0"/>
              <a:t>Factors</a:t>
            </a:r>
          </a:p>
          <a:p>
            <a:r>
              <a:rPr lang="en-US" sz="2000" dirty="0"/>
              <a:t>30% vs 4%</a:t>
            </a:r>
          </a:p>
          <a:p>
            <a:r>
              <a:rPr lang="en-US" sz="2000" dirty="0"/>
              <a:t>4 x nuclear interactions</a:t>
            </a:r>
          </a:p>
          <a:p>
            <a:r>
              <a:rPr lang="en-US" sz="2000" dirty="0"/>
              <a:t>Factor of 3 and 8 from</a:t>
            </a:r>
          </a:p>
          <a:p>
            <a:pPr marL="0" indent="0">
              <a:buNone/>
            </a:pPr>
            <a:r>
              <a:rPr lang="en-US" sz="2000" dirty="0">
                <a:sym typeface="Symbol" panose="05050102010706020507" pitchFamily="18" charset="2"/>
              </a:rPr>
              <a:t>       </a:t>
            </a:r>
            <a:r>
              <a:rPr lang="en-US" sz="2000" baseline="-25000" dirty="0">
                <a:sym typeface="Symbol" panose="05050102010706020507" pitchFamily="18" charset="2"/>
              </a:rPr>
              <a:t></a:t>
            </a:r>
            <a:r>
              <a:rPr lang="en-US" sz="2000" dirty="0">
                <a:sym typeface="Symbol" panose="05050102010706020507" pitchFamily="18" charset="2"/>
              </a:rPr>
              <a:t></a:t>
            </a:r>
            <a:r>
              <a:rPr lang="en-US" sz="2000" baseline="30000" dirty="0">
                <a:sym typeface="Symbol" panose="05050102010706020507" pitchFamily="18" charset="2"/>
              </a:rPr>
              <a:t>+</a:t>
            </a:r>
            <a:r>
              <a:rPr lang="en-US" sz="2000" dirty="0">
                <a:sym typeface="Symbol" panose="05050102010706020507" pitchFamily="18" charset="2"/>
              </a:rPr>
              <a:t>   </a:t>
            </a:r>
            <a:r>
              <a:rPr lang="en-US" sz="2000" baseline="30000" dirty="0">
                <a:sym typeface="Symbol" panose="05050102010706020507" pitchFamily="18" charset="2"/>
              </a:rPr>
              <a:t></a:t>
            </a:r>
            <a:endParaRPr lang="en-US" sz="20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000" dirty="0">
                <a:sym typeface="Symbol" panose="05050102010706020507" pitchFamily="18" charset="2"/>
              </a:rPr>
              <a:t>	 </a:t>
            </a:r>
            <a:r>
              <a:rPr lang="en-US" sz="2000" baseline="-25000" dirty="0">
                <a:sym typeface="Symbol" panose="05050102010706020507" pitchFamily="18" charset="2"/>
              </a:rPr>
              <a:t></a:t>
            </a:r>
            <a:r>
              <a:rPr lang="en-US" sz="2000" dirty="0">
                <a:sym typeface="Symbol" panose="05050102010706020507" pitchFamily="18" charset="2"/>
              </a:rPr>
              <a:t></a:t>
            </a:r>
            <a:r>
              <a:rPr lang="en-US" sz="2000" baseline="30000" dirty="0">
                <a:sym typeface="Symbol" panose="05050102010706020507" pitchFamily="18" charset="2"/>
              </a:rPr>
              <a:t>–</a:t>
            </a:r>
            <a:r>
              <a:rPr lang="en-US" sz="2000" dirty="0">
                <a:sym typeface="Symbol" panose="05050102010706020507" pitchFamily="18" charset="2"/>
              </a:rPr>
              <a:t>   </a:t>
            </a:r>
            <a:r>
              <a:rPr lang="en-US" sz="2000" baseline="30000" dirty="0">
                <a:sym typeface="Symbol" panose="05050102010706020507" pitchFamily="18" charset="2"/>
              </a:rPr>
              <a:t></a:t>
            </a:r>
          </a:p>
          <a:p>
            <a:r>
              <a:rPr lang="en-US" sz="2000" dirty="0"/>
              <a:t>Total increase from a carbon target = 60 for </a:t>
            </a:r>
            <a:r>
              <a:rPr lang="en-US" sz="2000" dirty="0">
                <a:sym typeface="Symbol" panose="05050102010706020507" pitchFamily="18" charset="2"/>
              </a:rPr>
              <a:t></a:t>
            </a:r>
            <a:r>
              <a:rPr lang="en-US" sz="2000" baseline="30000" dirty="0">
                <a:sym typeface="Symbol" panose="05050102010706020507" pitchFamily="18" charset="2"/>
              </a:rPr>
              <a:t>–</a:t>
            </a:r>
          </a:p>
          <a:p>
            <a:r>
              <a:rPr lang="en-US" sz="2000" dirty="0"/>
              <a:t>Momentum spread increase?</a:t>
            </a:r>
          </a:p>
          <a:p>
            <a:r>
              <a:rPr lang="en-US" sz="2000" dirty="0"/>
              <a:t>Rate correction for PSI CW beam (1 </a:t>
            </a:r>
            <a:r>
              <a:rPr lang="en-US" sz="2000" dirty="0">
                <a:sym typeface="Symbol" panose="05050102010706020507" pitchFamily="18" charset="2"/>
              </a:rPr>
              <a:t></a:t>
            </a:r>
            <a:r>
              <a:rPr lang="en-US" sz="2000" baseline="30000" dirty="0">
                <a:sym typeface="Symbol" panose="05050102010706020507" pitchFamily="18" charset="2"/>
              </a:rPr>
              <a:t>–</a:t>
            </a:r>
            <a:r>
              <a:rPr lang="en-US" sz="2000" dirty="0">
                <a:sym typeface="Symbol" panose="05050102010706020507" pitchFamily="18" charset="2"/>
              </a:rPr>
              <a:t>/10 sec) vs 20 Hz duty cycle of </a:t>
            </a:r>
            <a:r>
              <a:rPr lang="en-US" sz="2000" dirty="0" err="1">
                <a:sym typeface="Symbol" panose="05050102010706020507" pitchFamily="18" charset="2"/>
              </a:rPr>
              <a:t>Linac</a:t>
            </a:r>
            <a:r>
              <a:rPr lang="en-US" sz="2000" dirty="0">
                <a:sym typeface="Symbol" panose="05050102010706020507" pitchFamily="18" charset="2"/>
              </a:rPr>
              <a:t> and </a:t>
            </a:r>
            <a:r>
              <a:rPr lang="en-US" sz="2000" dirty="0" err="1">
                <a:sym typeface="Symbol" panose="05050102010706020507" pitchFamily="18" charset="2"/>
              </a:rPr>
              <a:t>macropulse</a:t>
            </a:r>
            <a:r>
              <a:rPr lang="en-US" sz="2000" dirty="0">
                <a:sym typeface="Symbol" panose="05050102010706020507" pitchFamily="18" charset="2"/>
              </a:rPr>
              <a:t> length</a:t>
            </a:r>
          </a:p>
          <a:p>
            <a:endParaRPr lang="en-US" sz="2000" baseline="30000" dirty="0">
              <a:sym typeface="Symbol" panose="05050102010706020507" pitchFamily="18" charset="2"/>
            </a:endParaRP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317EFA-05EA-4BEC-8D94-D2BDA8D9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with Carbon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D0D07-A1B6-4BCA-BA84-FBC4B27B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B8F2-D8A7-4F1E-B96E-09F640C3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Fermilab | High-intensity low energy mu- source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695EB-6DE2-4F83-85EF-45AFD76E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78CE8B4-AAAA-41B5-87BE-FFA8BF08C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12703"/>
              </p:ext>
            </p:extLst>
          </p:nvPr>
        </p:nvGraphicFramePr>
        <p:xfrm>
          <a:off x="1196297" y="903447"/>
          <a:ext cx="5018105" cy="5269585"/>
        </p:xfrm>
        <a:graphic>
          <a:graphicData uri="http://schemas.openxmlformats.org/drawingml/2006/table">
            <a:tbl>
              <a:tblPr/>
              <a:tblGrid>
                <a:gridCol w="1003621">
                  <a:extLst>
                    <a:ext uri="{9D8B030D-6E8A-4147-A177-3AD203B41FA5}">
                      <a16:colId xmlns:a16="http://schemas.microsoft.com/office/drawing/2014/main" val="2615828607"/>
                    </a:ext>
                  </a:extLst>
                </a:gridCol>
                <a:gridCol w="1003621">
                  <a:extLst>
                    <a:ext uri="{9D8B030D-6E8A-4147-A177-3AD203B41FA5}">
                      <a16:colId xmlns:a16="http://schemas.microsoft.com/office/drawing/2014/main" val="4012602382"/>
                    </a:ext>
                  </a:extLst>
                </a:gridCol>
                <a:gridCol w="1003621">
                  <a:extLst>
                    <a:ext uri="{9D8B030D-6E8A-4147-A177-3AD203B41FA5}">
                      <a16:colId xmlns:a16="http://schemas.microsoft.com/office/drawing/2014/main" val="2501040239"/>
                    </a:ext>
                  </a:extLst>
                </a:gridCol>
                <a:gridCol w="1003621">
                  <a:extLst>
                    <a:ext uri="{9D8B030D-6E8A-4147-A177-3AD203B41FA5}">
                      <a16:colId xmlns:a16="http://schemas.microsoft.com/office/drawing/2014/main" val="1651580062"/>
                    </a:ext>
                  </a:extLst>
                </a:gridCol>
                <a:gridCol w="1003621">
                  <a:extLst>
                    <a:ext uri="{9D8B030D-6E8A-4147-A177-3AD203B41FA5}">
                      <a16:colId xmlns:a16="http://schemas.microsoft.com/office/drawing/2014/main" val="915431649"/>
                    </a:ext>
                  </a:extLst>
                </a:gridCol>
              </a:tblGrid>
              <a:tr h="240756">
                <a:tc>
                  <a:txBody>
                    <a:bodyPr/>
                    <a:lstStyle/>
                    <a:p>
                      <a:r>
                        <a:rPr lang="en-US" sz="1400" b="1" dirty="0"/>
                        <a:t>Quantity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Value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Units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Value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Units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654016"/>
                  </a:ext>
                </a:extLst>
              </a:tr>
              <a:tr h="20876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Atomic number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6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 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 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 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28480"/>
                  </a:ext>
                </a:extLst>
              </a:tr>
              <a:tr h="20876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Atomic mass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12.0107(8)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g mole</a:t>
                      </a:r>
                      <a:r>
                        <a:rPr lang="en-US" sz="1200" baseline="30000">
                          <a:latin typeface="+mn-lt"/>
                        </a:rPr>
                        <a:t>-1</a:t>
                      </a:r>
                      <a:endParaRPr lang="en-US" sz="1200">
                        <a:latin typeface="+mn-lt"/>
                      </a:endParaRP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 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 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279839"/>
                  </a:ext>
                </a:extLst>
              </a:tr>
              <a:tr h="208769"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Specific gravity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2.210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g cm</a:t>
                      </a:r>
                      <a:r>
                        <a:rPr lang="en-US" sz="1200" baseline="30000">
                          <a:latin typeface="+mn-lt"/>
                        </a:rPr>
                        <a:t>-3</a:t>
                      </a:r>
                      <a:endParaRPr lang="en-US" sz="1200">
                        <a:latin typeface="+mn-lt"/>
                      </a:endParaRP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 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 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224647"/>
                  </a:ext>
                </a:extLst>
              </a:tr>
              <a:tr h="320155"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Mean excitation energy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78.0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eV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 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 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882692"/>
                  </a:ext>
                </a:extLst>
              </a:tr>
              <a:tr h="320155"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Minimum ionization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1.742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MeV g</a:t>
                      </a:r>
                      <a:r>
                        <a:rPr lang="en-US" sz="1200" baseline="30000">
                          <a:latin typeface="+mn-lt"/>
                        </a:rPr>
                        <a:t>-1</a:t>
                      </a:r>
                      <a:r>
                        <a:rPr lang="en-US" sz="1200">
                          <a:latin typeface="+mn-lt"/>
                        </a:rPr>
                        <a:t>cm</a:t>
                      </a:r>
                      <a:r>
                        <a:rPr lang="en-US" sz="1200" baseline="30000">
                          <a:latin typeface="+mn-lt"/>
                        </a:rPr>
                        <a:t>2</a:t>
                      </a:r>
                      <a:endParaRPr lang="en-US" sz="1200">
                        <a:latin typeface="+mn-lt"/>
                      </a:endParaRP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3.850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MeV cm</a:t>
                      </a:r>
                      <a:r>
                        <a:rPr lang="en-US" sz="1200" baseline="30000">
                          <a:latin typeface="+mn-lt"/>
                        </a:rPr>
                        <a:t>-1</a:t>
                      </a:r>
                      <a:endParaRPr lang="en-US" sz="1200">
                        <a:latin typeface="+mn-lt"/>
                      </a:endParaRP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8212"/>
                  </a:ext>
                </a:extLst>
              </a:tr>
              <a:tr h="320155"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Nuclear collision length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59.2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g cm</a:t>
                      </a:r>
                      <a:r>
                        <a:rPr lang="en-US" sz="1200" baseline="30000">
                          <a:latin typeface="+mn-lt"/>
                        </a:rPr>
                        <a:t>-2</a:t>
                      </a:r>
                      <a:endParaRPr lang="en-US" sz="1200">
                        <a:latin typeface="+mn-lt"/>
                      </a:endParaRP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26.79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cm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03317"/>
                  </a:ext>
                </a:extLst>
              </a:tr>
              <a:tr h="471807"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Nuclear interaction length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85.8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g cm</a:t>
                      </a:r>
                      <a:r>
                        <a:rPr lang="en-US" sz="1200" baseline="30000">
                          <a:latin typeface="+mn-lt"/>
                        </a:rPr>
                        <a:t>-2</a:t>
                      </a:r>
                      <a:endParaRPr lang="en-US" sz="1200">
                        <a:latin typeface="+mn-lt"/>
                      </a:endParaRP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38.83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cm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39045"/>
                  </a:ext>
                </a:extLst>
              </a:tr>
              <a:tr h="32015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Pion collision length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86.5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g cm</a:t>
                      </a:r>
                      <a:r>
                        <a:rPr lang="en-US" sz="1200" baseline="30000">
                          <a:latin typeface="+mn-lt"/>
                        </a:rPr>
                        <a:t>-2</a:t>
                      </a:r>
                      <a:endParaRPr lang="en-US" sz="1200">
                        <a:latin typeface="+mn-lt"/>
                      </a:endParaRP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39.12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cm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273305"/>
                  </a:ext>
                </a:extLst>
              </a:tr>
              <a:tr h="320155"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Pion interaction length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117.8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g cm</a:t>
                      </a:r>
                      <a:r>
                        <a:rPr lang="en-US" sz="1200" baseline="30000">
                          <a:latin typeface="+mn-lt"/>
                        </a:rPr>
                        <a:t>-2</a:t>
                      </a:r>
                      <a:endParaRPr lang="en-US" sz="1200">
                        <a:latin typeface="+mn-lt"/>
                      </a:endParaRP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53.30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cm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68515"/>
                  </a:ext>
                </a:extLst>
              </a:tr>
              <a:tr h="208769"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Radiation length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42.70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g cm</a:t>
                      </a:r>
                      <a:r>
                        <a:rPr lang="en-US" sz="1200" baseline="30000">
                          <a:latin typeface="+mn-lt"/>
                        </a:rPr>
                        <a:t>-2</a:t>
                      </a:r>
                      <a:endParaRPr lang="en-US" sz="1200">
                        <a:latin typeface="+mn-lt"/>
                      </a:endParaRP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19.32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cm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613649"/>
                  </a:ext>
                </a:extLst>
              </a:tr>
              <a:tr h="208769"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  <a:hlinkClick r:id="rId2"/>
                        </a:rPr>
                        <a:t>Critical energy</a:t>
                      </a:r>
                      <a:endParaRPr lang="en-US" sz="1200">
                        <a:latin typeface="+mn-lt"/>
                      </a:endParaRP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81.74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MeV (for </a:t>
                      </a:r>
                      <a:r>
                        <a:rPr lang="en-US" sz="1200" i="1">
                          <a:latin typeface="+mn-lt"/>
                        </a:rPr>
                        <a:t>e</a:t>
                      </a:r>
                      <a:r>
                        <a:rPr lang="en-US" sz="1200" baseline="30000">
                          <a:latin typeface="+mn-lt"/>
                        </a:rPr>
                        <a:t>-</a:t>
                      </a:r>
                      <a:r>
                        <a:rPr lang="en-US" sz="1200">
                          <a:latin typeface="+mn-lt"/>
                        </a:rPr>
                        <a:t>)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79.51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MeV (for </a:t>
                      </a:r>
                      <a:r>
                        <a:rPr lang="en-US" sz="1200" i="1">
                          <a:latin typeface="+mn-lt"/>
                        </a:rPr>
                        <a:t>e</a:t>
                      </a:r>
                      <a:r>
                        <a:rPr lang="en-US" sz="1200" baseline="30000">
                          <a:latin typeface="+mn-lt"/>
                        </a:rPr>
                        <a:t>+</a:t>
                      </a:r>
                      <a:r>
                        <a:rPr lang="en-US" sz="1200">
                          <a:latin typeface="+mn-lt"/>
                        </a:rPr>
                        <a:t>)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700758"/>
                  </a:ext>
                </a:extLst>
              </a:tr>
              <a:tr h="208769"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Molière radius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11.08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g cm</a:t>
                      </a:r>
                      <a:r>
                        <a:rPr lang="en-US" sz="1200" baseline="30000">
                          <a:latin typeface="+mn-lt"/>
                        </a:rPr>
                        <a:t>-2</a:t>
                      </a:r>
                      <a:endParaRPr lang="en-US" sz="1200">
                        <a:latin typeface="+mn-lt"/>
                      </a:endParaRP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5.012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cm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295756"/>
                  </a:ext>
                </a:extLst>
              </a:tr>
              <a:tr h="320155"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Plasma energy ℏ</a:t>
                      </a:r>
                      <a:r>
                        <a:rPr lang="el-GR" sz="1200">
                          <a:latin typeface="+mn-lt"/>
                        </a:rPr>
                        <a:t>ω</a:t>
                      </a:r>
                      <a:r>
                        <a:rPr lang="en-US" sz="1200" i="1" baseline="-25000">
                          <a:latin typeface="+mn-lt"/>
                        </a:rPr>
                        <a:t>p</a:t>
                      </a:r>
                      <a:endParaRPr lang="en-US" sz="1200">
                        <a:latin typeface="+mn-lt"/>
                      </a:endParaRP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30.28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eV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 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 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112656"/>
                  </a:ext>
                </a:extLst>
              </a:tr>
              <a:tr h="47180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Sublimination temperature (@ 1 atm)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4098.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K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3825.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</a:t>
                      </a:r>
                    </a:p>
                  </a:txBody>
                  <a:tcPr marL="8028" marR="8028" marT="8028" marB="80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565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35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BF627F64-23CE-42E4-B363-8FEF947DD41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2" t="26577" r="18601" b="32294"/>
          <a:stretch/>
        </p:blipFill>
        <p:spPr bwMode="auto">
          <a:xfrm>
            <a:off x="4930059" y="1104653"/>
            <a:ext cx="7199790" cy="4399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55760-2474-44F7-9D3C-8E758913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0827" y="6504213"/>
            <a:ext cx="675368" cy="241300"/>
          </a:xfrm>
        </p:spPr>
        <p:txBody>
          <a:bodyPr/>
          <a:lstStyle/>
          <a:p>
            <a:pPr>
              <a:defRPr/>
            </a:pPr>
            <a:fld id="{9DB63988-B749-3A49-879B-FBAE5E1495F2}" type="datetime1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A1D02-A590-4714-B2A1-C4594D75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4603" y="6504214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430C6-B355-440E-9323-C1327BBD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6250" y="6504214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02B590-4758-4777-8159-D69669F56B9C}"/>
              </a:ext>
            </a:extLst>
          </p:cNvPr>
          <p:cNvSpPr txBox="1"/>
          <p:nvPr/>
        </p:nvSpPr>
        <p:spPr>
          <a:xfrm rot="2701025">
            <a:off x="5387490" y="3147498"/>
            <a:ext cx="1388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505050">
                    <a:lumMod val="50000"/>
                  </a:srgbClr>
                </a:solidFill>
              </a:rPr>
              <a:t>Rollup Door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DA5AE9-9C67-471F-8A78-2C81643D0D38}"/>
              </a:ext>
            </a:extLst>
          </p:cNvPr>
          <p:cNvSpPr txBox="1"/>
          <p:nvPr/>
        </p:nvSpPr>
        <p:spPr>
          <a:xfrm rot="20272127">
            <a:off x="7790552" y="2633950"/>
            <a:ext cx="59062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srgbClr val="003087">
                    <a:lumMod val="75000"/>
                  </a:srgbClr>
                </a:solidFill>
              </a:rPr>
              <a:t>33.5</a:t>
            </a:r>
            <a:r>
              <a:rPr lang="en-US" sz="1200" b="1" i="1" dirty="0">
                <a:solidFill>
                  <a:srgbClr val="003087">
                    <a:lumMod val="75000"/>
                  </a:srgbClr>
                </a:solidFill>
                <a:sym typeface="Symbol" panose="05050102010706020507" pitchFamily="18" charset="2"/>
              </a:rPr>
              <a:t></a:t>
            </a:r>
            <a:endParaRPr lang="en-US" sz="1200" b="1" i="1" dirty="0">
              <a:solidFill>
                <a:srgbClr val="003087">
                  <a:lumMod val="75000"/>
                </a:srgb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AA79E-9BF0-497F-9470-8BBABCC2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Beamline Geometry &amp; Integration with Experiment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BD72A4-0DE7-44F9-AE52-913A77ED9539}"/>
              </a:ext>
            </a:extLst>
          </p:cNvPr>
          <p:cNvSpPr txBox="1"/>
          <p:nvPr/>
        </p:nvSpPr>
        <p:spPr>
          <a:xfrm rot="18934045">
            <a:off x="5582838" y="1214972"/>
            <a:ext cx="1388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505050">
                    <a:lumMod val="50000"/>
                  </a:srgbClr>
                </a:solidFill>
              </a:rPr>
              <a:t>ITA Cave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C2C8D75-275F-4013-AE67-5587B6B332A3}"/>
              </a:ext>
            </a:extLst>
          </p:cNvPr>
          <p:cNvSpPr txBox="1"/>
          <p:nvPr/>
        </p:nvSpPr>
        <p:spPr>
          <a:xfrm rot="18889823">
            <a:off x="6034315" y="1304743"/>
            <a:ext cx="1388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505050">
                    <a:lumMod val="50000"/>
                  </a:srgbClr>
                </a:solidFill>
              </a:rPr>
              <a:t>Front Porch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BB40690-E984-48A4-BAF3-C0704A7AB752}"/>
              </a:ext>
            </a:extLst>
          </p:cNvPr>
          <p:cNvCxnSpPr>
            <a:cxnSpLocks/>
          </p:cNvCxnSpPr>
          <p:nvPr/>
        </p:nvCxnSpPr>
        <p:spPr>
          <a:xfrm flipH="1">
            <a:off x="8063790" y="4594158"/>
            <a:ext cx="272221" cy="3004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E0FADB4-EDEB-4A55-8611-CCCBAFF68E51}"/>
              </a:ext>
            </a:extLst>
          </p:cNvPr>
          <p:cNvCxnSpPr>
            <a:cxnSpLocks/>
          </p:cNvCxnSpPr>
          <p:nvPr/>
        </p:nvCxnSpPr>
        <p:spPr>
          <a:xfrm flipV="1">
            <a:off x="8850340" y="3739428"/>
            <a:ext cx="371401" cy="3306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5EECAB5-0C6F-40BB-8CA7-4FA204A2B3FD}"/>
              </a:ext>
            </a:extLst>
          </p:cNvPr>
          <p:cNvCxnSpPr>
            <a:cxnSpLocks/>
          </p:cNvCxnSpPr>
          <p:nvPr/>
        </p:nvCxnSpPr>
        <p:spPr>
          <a:xfrm flipH="1" flipV="1">
            <a:off x="7875565" y="2113860"/>
            <a:ext cx="648670" cy="7188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A2510D-0A5D-43A9-9808-7623707F7B01}"/>
              </a:ext>
            </a:extLst>
          </p:cNvPr>
          <p:cNvCxnSpPr>
            <a:cxnSpLocks/>
          </p:cNvCxnSpPr>
          <p:nvPr/>
        </p:nvCxnSpPr>
        <p:spPr>
          <a:xfrm>
            <a:off x="8819859" y="3156692"/>
            <a:ext cx="490518" cy="510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4B5DEB6-B75D-44E3-A5F1-C5BC426FA803}"/>
              </a:ext>
            </a:extLst>
          </p:cNvPr>
          <p:cNvSpPr txBox="1"/>
          <p:nvPr/>
        </p:nvSpPr>
        <p:spPr>
          <a:xfrm rot="2771108">
            <a:off x="7841755" y="2658982"/>
            <a:ext cx="14378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505050">
                    <a:lumMod val="50000"/>
                  </a:srgbClr>
                </a:solidFill>
              </a:rPr>
              <a:t>234” / 5.9436 m (z)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809E2FE-F9B2-4404-9F96-4174602746DC}"/>
              </a:ext>
            </a:extLst>
          </p:cNvPr>
          <p:cNvSpPr txBox="1"/>
          <p:nvPr/>
        </p:nvSpPr>
        <p:spPr>
          <a:xfrm rot="18865963">
            <a:off x="8114490" y="3989905"/>
            <a:ext cx="972275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505050">
                    <a:lumMod val="50000"/>
                  </a:srgbClr>
                </a:solidFill>
              </a:rPr>
              <a:t>154.9”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505050">
                    <a:lumMod val="50000"/>
                  </a:srgbClr>
                </a:solidFill>
              </a:rPr>
              <a:t>3.934 m (x)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CA8352-0AB5-45EC-AC48-03021BCFE445}"/>
              </a:ext>
            </a:extLst>
          </p:cNvPr>
          <p:cNvSpPr txBox="1"/>
          <p:nvPr/>
        </p:nvSpPr>
        <p:spPr>
          <a:xfrm rot="15828807">
            <a:off x="7440689" y="3147714"/>
            <a:ext cx="79228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505050">
                    <a:lumMod val="50000"/>
                  </a:srgbClr>
                </a:solidFill>
              </a:rPr>
              <a:t>280.614” 7.1276 m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44787A-E7A9-4FF0-BA4E-0296D16240A6}"/>
              </a:ext>
            </a:extLst>
          </p:cNvPr>
          <p:cNvSpPr/>
          <p:nvPr/>
        </p:nvSpPr>
        <p:spPr>
          <a:xfrm rot="21112855">
            <a:off x="7713562" y="4130021"/>
            <a:ext cx="530812" cy="403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5D137A-2E76-41D4-A03E-3A7070C40A8F}"/>
              </a:ext>
            </a:extLst>
          </p:cNvPr>
          <p:cNvCxnSpPr>
            <a:cxnSpLocks/>
          </p:cNvCxnSpPr>
          <p:nvPr/>
        </p:nvCxnSpPr>
        <p:spPr>
          <a:xfrm>
            <a:off x="7678992" y="2154094"/>
            <a:ext cx="360797" cy="268460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3B373B5-423A-4020-85A9-DBC7BFD1D723}"/>
              </a:ext>
            </a:extLst>
          </p:cNvPr>
          <p:cNvSpPr txBox="1"/>
          <p:nvPr/>
        </p:nvSpPr>
        <p:spPr>
          <a:xfrm rot="21130282">
            <a:off x="7775371" y="4201491"/>
            <a:ext cx="393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505050">
                    <a:lumMod val="50000"/>
                  </a:srgbClr>
                </a:solidFill>
              </a:rPr>
              <a:t>EXP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E223BB6-236B-470F-83C9-C5E036F53A3D}"/>
              </a:ext>
            </a:extLst>
          </p:cNvPr>
          <p:cNvSpPr txBox="1"/>
          <p:nvPr/>
        </p:nvSpPr>
        <p:spPr>
          <a:xfrm rot="18865963">
            <a:off x="9049282" y="2961236"/>
            <a:ext cx="74137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505050">
                    <a:lumMod val="50000"/>
                  </a:srgbClr>
                </a:solidFill>
              </a:rPr>
              <a:t>85.1”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505050">
                    <a:lumMod val="50000"/>
                  </a:srgbClr>
                </a:solidFill>
              </a:rPr>
              <a:t>2.2 m (x)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6915A33-A25B-4AA2-9271-291FC03ABC8B}"/>
              </a:ext>
            </a:extLst>
          </p:cNvPr>
          <p:cNvCxnSpPr>
            <a:cxnSpLocks/>
          </p:cNvCxnSpPr>
          <p:nvPr/>
        </p:nvCxnSpPr>
        <p:spPr>
          <a:xfrm flipV="1">
            <a:off x="9279904" y="3192067"/>
            <a:ext cx="614505" cy="605192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0926075-0AF5-4C6A-8E87-35A4434D31D0}"/>
              </a:ext>
            </a:extLst>
          </p:cNvPr>
          <p:cNvCxnSpPr/>
          <p:nvPr/>
        </p:nvCxnSpPr>
        <p:spPr>
          <a:xfrm flipH="1">
            <a:off x="6452717" y="2819341"/>
            <a:ext cx="254064" cy="25444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2F03225-AE26-42B6-905E-A02661906AC8}"/>
              </a:ext>
            </a:extLst>
          </p:cNvPr>
          <p:cNvCxnSpPr>
            <a:cxnSpLocks/>
          </p:cNvCxnSpPr>
          <p:nvPr/>
        </p:nvCxnSpPr>
        <p:spPr>
          <a:xfrm flipH="1" flipV="1">
            <a:off x="6470733" y="2562145"/>
            <a:ext cx="283818" cy="27711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AFBB2F7-1761-4179-AF98-B22B1A411936}"/>
              </a:ext>
            </a:extLst>
          </p:cNvPr>
          <p:cNvSpPr txBox="1"/>
          <p:nvPr/>
        </p:nvSpPr>
        <p:spPr>
          <a:xfrm rot="18807670">
            <a:off x="6546165" y="2395145"/>
            <a:ext cx="371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505050">
                    <a:lumMod val="50000"/>
                  </a:srgbClr>
                </a:solidFill>
              </a:rPr>
              <a:t>z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5E4BDE-2940-48DC-BDE8-97AB8E9BAEF6}"/>
              </a:ext>
            </a:extLst>
          </p:cNvPr>
          <p:cNvSpPr txBox="1"/>
          <p:nvPr/>
        </p:nvSpPr>
        <p:spPr>
          <a:xfrm rot="19106877">
            <a:off x="6510550" y="2867557"/>
            <a:ext cx="371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505050">
                    <a:lumMod val="50000"/>
                  </a:srgbClr>
                </a:solidFill>
              </a:rPr>
              <a:t>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3D8FE-5CDE-4A1C-A8FB-BA46876B3EEE}"/>
              </a:ext>
            </a:extLst>
          </p:cNvPr>
          <p:cNvSpPr txBox="1"/>
          <p:nvPr/>
        </p:nvSpPr>
        <p:spPr>
          <a:xfrm>
            <a:off x="9710050" y="1763261"/>
            <a:ext cx="2127380" cy="369332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</a:rPr>
              <a:t>TUNGSTEN TARGET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FBB139-395E-4261-9810-C02E164D73E1}"/>
              </a:ext>
            </a:extLst>
          </p:cNvPr>
          <p:cNvSpPr txBox="1"/>
          <p:nvPr/>
        </p:nvSpPr>
        <p:spPr>
          <a:xfrm>
            <a:off x="9759085" y="2192382"/>
            <a:ext cx="23291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Target is 3’ upstream of MW8 connecting flange </a:t>
            </a:r>
          </a:p>
        </p:txBody>
      </p:sp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C13F6800-56F5-40D1-B495-5E1E8C8D9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67" y="1104653"/>
            <a:ext cx="5356524" cy="5059363"/>
          </a:xfrm>
        </p:spPr>
        <p:txBody>
          <a:bodyPr/>
          <a:lstStyle/>
          <a:p>
            <a:r>
              <a:rPr lang="en-US" sz="2200" dirty="0"/>
              <a:t>Straight shot to corner is 146.5</a:t>
            </a:r>
            <a:r>
              <a:rPr lang="en-US" sz="2200" dirty="0">
                <a:sym typeface="Symbol" panose="05050102010706020507" pitchFamily="18" charset="2"/>
              </a:rPr>
              <a:t></a:t>
            </a:r>
            <a:endParaRPr lang="en-US" sz="2200" dirty="0"/>
          </a:p>
          <a:p>
            <a:r>
              <a:rPr lang="en-US" sz="2200" dirty="0"/>
              <a:t>Experiment ~2m insertion length</a:t>
            </a:r>
          </a:p>
          <a:p>
            <a:r>
              <a:rPr lang="en-US" dirty="0"/>
              <a:t>Remaining length for beamline </a:t>
            </a:r>
          </a:p>
          <a:p>
            <a:pPr lvl="1"/>
            <a:r>
              <a:rPr lang="en-US" sz="2000" dirty="0">
                <a:sym typeface="Symbol" panose="05050102010706020507" pitchFamily="18" charset="2"/>
              </a:rPr>
              <a:t>~5m</a:t>
            </a:r>
          </a:p>
          <a:p>
            <a:pPr lvl="1"/>
            <a:r>
              <a:rPr lang="en-US" sz="2000" dirty="0">
                <a:sym typeface="Symbol" panose="05050102010706020507" pitchFamily="18" charset="2"/>
              </a:rPr>
              <a:t>Insufficient for a full FODO cell</a:t>
            </a:r>
          </a:p>
          <a:p>
            <a:pPr lvl="1"/>
            <a:r>
              <a:rPr lang="en-US" sz="2000" dirty="0">
                <a:sym typeface="Symbol" panose="05050102010706020507" pitchFamily="18" charset="2"/>
              </a:rPr>
              <a:t>Even with more quads and ramped currents</a:t>
            </a:r>
          </a:p>
          <a:p>
            <a:r>
              <a:rPr lang="en-US" sz="2200" dirty="0">
                <a:solidFill>
                  <a:srgbClr val="C00000"/>
                </a:solidFill>
              </a:rPr>
              <a:t>No dispersion - bonus</a:t>
            </a:r>
          </a:p>
          <a:p>
            <a:r>
              <a:rPr lang="en-US" sz="2200" dirty="0">
                <a:solidFill>
                  <a:srgbClr val="C00000"/>
                </a:solidFill>
              </a:rPr>
              <a:t>Large transverse acceptance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On and off momentum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A1A1863-CB88-4A19-9613-AC563F78F2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02442" y="3859280"/>
            <a:ext cx="2101581" cy="2323666"/>
          </a:xfrm>
          <a:prstGeom prst="rect">
            <a:avLst/>
          </a:prstGeom>
          <a:ln>
            <a:solidFill>
              <a:srgbClr val="404040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A91A591-B5F9-43AF-923C-A27E264C362C}"/>
              </a:ext>
            </a:extLst>
          </p:cNvPr>
          <p:cNvSpPr txBox="1"/>
          <p:nvPr/>
        </p:nvSpPr>
        <p:spPr>
          <a:xfrm>
            <a:off x="6548474" y="5864197"/>
            <a:ext cx="2232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505050">
                    <a:lumMod val="50000"/>
                  </a:srgbClr>
                </a:solidFill>
              </a:rPr>
              <a:t>EXP – side view</a:t>
            </a:r>
          </a:p>
        </p:txBody>
      </p:sp>
    </p:spTree>
    <p:extLst>
      <p:ext uri="{BB962C8B-B14F-4D97-AF65-F5344CB8AC3E}">
        <p14:creationId xmlns:p14="http://schemas.microsoft.com/office/powerpoint/2010/main" val="61707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43AF7E-936E-4F33-B41D-58ABA3C1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656" y="653842"/>
            <a:ext cx="9766688" cy="5172497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dirty="0">
                <a:sym typeface="Symbol" panose="05050102010706020507" pitchFamily="18" charset="2"/>
              </a:rPr>
              <a:t>beam envelope</a:t>
            </a:r>
            <a:r>
              <a:rPr lang="en-US" dirty="0"/>
              <a:t> solutions because the linear dynamics solution is quadratic in target beam size – beam diverges from the target:</a:t>
            </a:r>
          </a:p>
          <a:p>
            <a:pPr marL="457200" lvl="1" indent="0" algn="ctr">
              <a:buNone/>
            </a:pPr>
            <a:r>
              <a:rPr lang="en-US" b="1" dirty="0">
                <a:solidFill>
                  <a:srgbClr val="004C97"/>
                </a:solidFill>
                <a:sym typeface="Symbol" panose="05050102010706020507" pitchFamily="18" charset="2"/>
              </a:rPr>
              <a:t></a:t>
            </a:r>
            <a:r>
              <a:rPr lang="en-US" b="1" baseline="-25000" dirty="0">
                <a:solidFill>
                  <a:srgbClr val="004C97"/>
                </a:solidFill>
                <a:sym typeface="Symbol" panose="05050102010706020507" pitchFamily="18" charset="2"/>
              </a:rPr>
              <a:t>sol</a:t>
            </a:r>
            <a:r>
              <a:rPr lang="en-US" b="1" dirty="0">
                <a:solidFill>
                  <a:srgbClr val="004C97"/>
                </a:solidFill>
                <a:sym typeface="Symbol" panose="05050102010706020507" pitchFamily="18" charset="2"/>
              </a:rPr>
              <a:t> </a:t>
            </a:r>
            <a:r>
              <a:rPr lang="en-US" sz="1200" b="1" dirty="0">
                <a:solidFill>
                  <a:srgbClr val="004C97"/>
                </a:solidFill>
                <a:sym typeface="Symbol" panose="05050102010706020507" pitchFamily="18" charset="2"/>
              </a:rPr>
              <a:t>(thin lens)</a:t>
            </a:r>
            <a:r>
              <a:rPr lang="en-US" b="1" dirty="0">
                <a:solidFill>
                  <a:srgbClr val="004C97"/>
                </a:solidFill>
                <a:sym typeface="Symbol" panose="05050102010706020507" pitchFamily="18" charset="2"/>
              </a:rPr>
              <a:t> </a:t>
            </a:r>
            <a:r>
              <a:rPr lang="en-US" b="1" baseline="-25000" dirty="0" err="1">
                <a:solidFill>
                  <a:srgbClr val="004C97"/>
                </a:solidFill>
                <a:sym typeface="Symbol" panose="05050102010706020507" pitchFamily="18" charset="2"/>
              </a:rPr>
              <a:t>tgt</a:t>
            </a:r>
            <a:r>
              <a:rPr lang="en-US" b="1" dirty="0">
                <a:solidFill>
                  <a:srgbClr val="004C97"/>
                </a:solidFill>
                <a:sym typeface="Symbol" panose="05050102010706020507" pitchFamily="18" charset="2"/>
              </a:rPr>
              <a:t>+ s</a:t>
            </a:r>
            <a:r>
              <a:rPr lang="en-US" b="1" baseline="30000" dirty="0">
                <a:solidFill>
                  <a:srgbClr val="004C97"/>
                </a:solidFill>
                <a:sym typeface="Symbol" panose="05050102010706020507" pitchFamily="18" charset="2"/>
              </a:rPr>
              <a:t>2</a:t>
            </a:r>
            <a:r>
              <a:rPr lang="en-US" b="1" dirty="0">
                <a:solidFill>
                  <a:srgbClr val="004C97"/>
                </a:solidFill>
                <a:sym typeface="Symbol" panose="05050102010706020507" pitchFamily="18" charset="2"/>
              </a:rPr>
              <a:t></a:t>
            </a:r>
            <a:r>
              <a:rPr lang="en-US" b="1" baseline="-25000" dirty="0" err="1">
                <a:solidFill>
                  <a:srgbClr val="004C97"/>
                </a:solidFill>
                <a:sym typeface="Symbol" panose="05050102010706020507" pitchFamily="18" charset="2"/>
              </a:rPr>
              <a:t>tgt</a:t>
            </a:r>
            <a:r>
              <a:rPr lang="en-US" b="1" baseline="-25000" dirty="0">
                <a:solidFill>
                  <a:srgbClr val="004C97"/>
                </a:solidFill>
                <a:sym typeface="Symbol" panose="05050102010706020507" pitchFamily="18" charset="2"/>
              </a:rPr>
              <a:t>  </a:t>
            </a:r>
            <a:r>
              <a:rPr lang="en-US" sz="2000" dirty="0">
                <a:sym typeface="Symbol" panose="05050102010706020507" pitchFamily="18" charset="2"/>
              </a:rPr>
              <a:t>(where  is  beam size</a:t>
            </a:r>
            <a:r>
              <a:rPr lang="en-US" sz="2000" baseline="30000" dirty="0">
                <a:sym typeface="Symbol" panose="05050102010706020507" pitchFamily="18" charset="2"/>
              </a:rPr>
              <a:t>2</a:t>
            </a:r>
            <a:r>
              <a:rPr lang="en-US" sz="2000" dirty="0">
                <a:sym typeface="Symbol" panose="05050102010706020507" pitchFamily="18" charset="2"/>
              </a:rPr>
              <a:t>)</a:t>
            </a:r>
          </a:p>
          <a:p>
            <a:pPr marL="457200" lvl="1" indent="0">
              <a:buNone/>
            </a:pPr>
            <a:r>
              <a:rPr lang="en-US" sz="2000" dirty="0">
                <a:sym typeface="Symbol" panose="05050102010706020507" pitchFamily="18" charset="2"/>
              </a:rPr>
              <a:t>For </a:t>
            </a:r>
            <a:r>
              <a:rPr lang="en-US" sz="2000" baseline="-25000" dirty="0">
                <a:sym typeface="Symbol" panose="05050102010706020507" pitchFamily="18" charset="2"/>
              </a:rPr>
              <a:t>sol</a:t>
            </a:r>
            <a:r>
              <a:rPr lang="en-US" sz="2000" dirty="0">
                <a:sym typeface="Symbol" panose="05050102010706020507" pitchFamily="18" charset="2"/>
              </a:rPr>
              <a:t> =5m and distance to center of solenoid = 0.4102m</a:t>
            </a:r>
          </a:p>
          <a:p>
            <a:pPr marL="457200" lvl="1" indent="0" algn="ctr">
              <a:buNone/>
            </a:pPr>
            <a:endParaRPr lang="en-US" sz="900" dirty="0">
              <a:sym typeface="Symbol" panose="05050102010706020507" pitchFamily="18" charset="2"/>
            </a:endParaRPr>
          </a:p>
          <a:p>
            <a:pPr lvl="2"/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</a:t>
            </a:r>
            <a:r>
              <a:rPr lang="en-US" sz="1800" b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tgt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 = 0.03 m </a:t>
            </a:r>
            <a:r>
              <a:rPr lang="en-US" sz="1800" dirty="0">
                <a:sym typeface="Symbol" panose="05050102010706020507" pitchFamily="18" charset="2"/>
              </a:rPr>
              <a:t>– solenoid captures a small, high divergent beam spot</a:t>
            </a:r>
          </a:p>
          <a:p>
            <a:pPr lvl="2"/>
            <a:r>
              <a:rPr lang="en-US" sz="1800" b="1" dirty="0">
                <a:solidFill>
                  <a:srgbClr val="92D050"/>
                </a:solidFill>
                <a:sym typeface="Symbol" panose="05050102010706020507" pitchFamily="18" charset="2"/>
              </a:rPr>
              <a:t></a:t>
            </a:r>
            <a:r>
              <a:rPr lang="en-US" sz="1800" b="1" baseline="-25000" dirty="0" err="1">
                <a:solidFill>
                  <a:srgbClr val="92D050"/>
                </a:solidFill>
                <a:sym typeface="Symbol" panose="05050102010706020507" pitchFamily="18" charset="2"/>
              </a:rPr>
              <a:t>tgt</a:t>
            </a:r>
            <a:r>
              <a:rPr lang="en-US" sz="1800" b="1" dirty="0">
                <a:solidFill>
                  <a:srgbClr val="92D050"/>
                </a:solidFill>
                <a:sym typeface="Symbol" panose="05050102010706020507" pitchFamily="18" charset="2"/>
              </a:rPr>
              <a:t> = 4.85 m </a:t>
            </a:r>
            <a:r>
              <a:rPr lang="en-US" sz="1800" dirty="0">
                <a:sym typeface="Symbol" panose="05050102010706020507" pitchFamily="18" charset="2"/>
              </a:rPr>
              <a:t>– solenoid captures a parallel beam</a:t>
            </a:r>
          </a:p>
          <a:p>
            <a:r>
              <a:rPr lang="en-US" dirty="0">
                <a:sym typeface="Symbol" panose="05050102010706020507" pitchFamily="18" charset="2"/>
              </a:rPr>
              <a:t>Using the acceptance of the beamline (180 mm-</a:t>
            </a:r>
            <a:r>
              <a:rPr lang="en-US" dirty="0" err="1">
                <a:sym typeface="Symbol" panose="05050102010706020507" pitchFamily="18" charset="2"/>
              </a:rPr>
              <a:t>mr</a:t>
            </a:r>
            <a:r>
              <a:rPr lang="en-US" dirty="0">
                <a:sym typeface="Symbol" panose="05050102010706020507" pitchFamily="18" charset="2"/>
              </a:rPr>
              <a:t>) gives target size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     </a:t>
            </a:r>
            <a:r>
              <a:rPr lang="en-US" i="1" dirty="0" err="1">
                <a:sym typeface="Symbol" panose="05050102010706020507" pitchFamily="18" charset="2"/>
              </a:rPr>
              <a:t>l</a:t>
            </a:r>
            <a:r>
              <a:rPr lang="en-US" i="1" baseline="-25000" dirty="0" err="1">
                <a:sym typeface="Symbol" panose="05050102010706020507" pitchFamily="18" charset="2"/>
              </a:rPr>
              <a:t>tgt@low</a:t>
            </a:r>
            <a:r>
              <a:rPr lang="en-US" i="1" baseline="-25000" dirty="0">
                <a:sym typeface="Symbol" panose="05050102010706020507" pitchFamily="18" charset="2"/>
              </a:rPr>
              <a:t>  </a:t>
            </a:r>
            <a:r>
              <a:rPr lang="en-US" dirty="0">
                <a:sym typeface="Symbol" panose="05050102010706020507" pitchFamily="18" charset="2"/>
              </a:rPr>
              <a:t> 2.3 mm;                    </a:t>
            </a:r>
            <a:r>
              <a:rPr lang="en-US" i="1" dirty="0" err="1">
                <a:sym typeface="Symbol" panose="05050102010706020507" pitchFamily="18" charset="2"/>
              </a:rPr>
              <a:t>l</a:t>
            </a:r>
            <a:r>
              <a:rPr lang="en-US" i="1" baseline="-25000" dirty="0" err="1">
                <a:sym typeface="Symbol" panose="05050102010706020507" pitchFamily="18" charset="2"/>
              </a:rPr>
              <a:t>tgt@high</a:t>
            </a:r>
            <a:r>
              <a:rPr lang="en-US" i="1" baseline="-25000" dirty="0">
                <a:sym typeface="Symbol" panose="05050102010706020507" pitchFamily="18" charset="2"/>
              </a:rPr>
              <a:t>   </a:t>
            </a:r>
            <a:r>
              <a:rPr lang="en-US" dirty="0">
                <a:sym typeface="Symbol" panose="05050102010706020507" pitchFamily="18" charset="2"/>
              </a:rPr>
              <a:t>  30 mm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sz="900" dirty="0">
              <a:sym typeface="Symbol" panose="05050102010706020507" pitchFamily="18" charset="2"/>
            </a:endParaRPr>
          </a:p>
          <a:p>
            <a:pPr lvl="1"/>
            <a:endParaRPr lang="en-US" i="1" dirty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C27376-F18F-45EC-9F86-874B9CBE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Matching Solenoid to Production Target size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914E9-4B66-4969-9500-62ED0B06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97FB0-B958-412F-BBC6-25A33E49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B6295-F71A-49D5-8CC8-9DBAAA38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471571-ECA2-40CF-BE9C-E34793AF9607}"/>
              </a:ext>
            </a:extLst>
          </p:cNvPr>
          <p:cNvSpPr/>
          <p:nvPr/>
        </p:nvSpPr>
        <p:spPr>
          <a:xfrm>
            <a:off x="6479714" y="5236216"/>
            <a:ext cx="476243" cy="1586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B1630F-6B3D-42FF-B89F-BF489FD78604}"/>
              </a:ext>
            </a:extLst>
          </p:cNvPr>
          <p:cNvSpPr/>
          <p:nvPr/>
        </p:nvSpPr>
        <p:spPr>
          <a:xfrm>
            <a:off x="2730759" y="5185972"/>
            <a:ext cx="476243" cy="1586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BEC96B-C5DC-4800-95A2-F5735BD7BF53}"/>
              </a:ext>
            </a:extLst>
          </p:cNvPr>
          <p:cNvSpPr/>
          <p:nvPr/>
        </p:nvSpPr>
        <p:spPr>
          <a:xfrm>
            <a:off x="2730760" y="4231804"/>
            <a:ext cx="476243" cy="1586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2F19E-4256-475D-B695-C20098B643D2}"/>
              </a:ext>
            </a:extLst>
          </p:cNvPr>
          <p:cNvSpPr/>
          <p:nvPr/>
        </p:nvSpPr>
        <p:spPr>
          <a:xfrm>
            <a:off x="6478213" y="4268609"/>
            <a:ext cx="476243" cy="1586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999B8D-2D72-4979-9476-FBB1C481DF80}"/>
              </a:ext>
            </a:extLst>
          </p:cNvPr>
          <p:cNvSpPr/>
          <p:nvPr/>
        </p:nvSpPr>
        <p:spPr>
          <a:xfrm flipH="1">
            <a:off x="7166383" y="4473970"/>
            <a:ext cx="100463" cy="70329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8673BB-96DF-4422-BF30-B2C0608FEC6F}"/>
              </a:ext>
            </a:extLst>
          </p:cNvPr>
          <p:cNvCxnSpPr/>
          <p:nvPr/>
        </p:nvCxnSpPr>
        <p:spPr>
          <a:xfrm flipV="1">
            <a:off x="3464767" y="5026461"/>
            <a:ext cx="0" cy="4665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1D72D5-E4EB-4951-A0B3-0FD233EC139A}"/>
              </a:ext>
            </a:extLst>
          </p:cNvPr>
          <p:cNvCxnSpPr>
            <a:cxnSpLocks/>
          </p:cNvCxnSpPr>
          <p:nvPr/>
        </p:nvCxnSpPr>
        <p:spPr>
          <a:xfrm flipV="1">
            <a:off x="7230674" y="5278204"/>
            <a:ext cx="0" cy="2332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ctangle: Top Corners Snipped 22">
            <a:extLst>
              <a:ext uri="{FF2B5EF4-FFF2-40B4-BE49-F238E27FC236}">
                <a16:creationId xmlns:a16="http://schemas.microsoft.com/office/drawing/2014/main" id="{E81A066A-6251-4919-BAFC-05CDB3596D8F}"/>
              </a:ext>
            </a:extLst>
          </p:cNvPr>
          <p:cNvSpPr/>
          <p:nvPr/>
        </p:nvSpPr>
        <p:spPr>
          <a:xfrm rot="5400000">
            <a:off x="6354469" y="4374789"/>
            <a:ext cx="723733" cy="903428"/>
          </a:xfrm>
          <a:prstGeom prst="snip2SameRect">
            <a:avLst>
              <a:gd name="adj1" fmla="val 10221"/>
              <a:gd name="adj2" fmla="val 38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A2B1396F-99B1-419F-94A8-542BA339FFF2}"/>
              </a:ext>
            </a:extLst>
          </p:cNvPr>
          <p:cNvSpPr/>
          <p:nvPr/>
        </p:nvSpPr>
        <p:spPr>
          <a:xfrm rot="5400000">
            <a:off x="2600754" y="4346096"/>
            <a:ext cx="723733" cy="903428"/>
          </a:xfrm>
          <a:prstGeom prst="snip2SameRect">
            <a:avLst>
              <a:gd name="adj1" fmla="val 43740"/>
              <a:gd name="adj2" fmla="val 3868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3B820F-C7C1-4197-9F9C-CCA5284E11A6}"/>
              </a:ext>
            </a:extLst>
          </p:cNvPr>
          <p:cNvSpPr/>
          <p:nvPr/>
        </p:nvSpPr>
        <p:spPr>
          <a:xfrm>
            <a:off x="3418119" y="4746543"/>
            <a:ext cx="92368" cy="12129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421435-20DE-40D8-BB74-2176E29CB86A}"/>
              </a:ext>
            </a:extLst>
          </p:cNvPr>
          <p:cNvSpPr txBox="1"/>
          <p:nvPr/>
        </p:nvSpPr>
        <p:spPr>
          <a:xfrm>
            <a:off x="3307799" y="4047212"/>
            <a:ext cx="3101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Two optical solutions</a:t>
            </a:r>
          </a:p>
          <a:p>
            <a:pPr algn="ctr"/>
            <a:r>
              <a:rPr lang="en-US" b="1" dirty="0"/>
              <a:t>Two target solutions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08C377-EC1E-4BF9-86EF-83C754E47830}"/>
              </a:ext>
            </a:extLst>
          </p:cNvPr>
          <p:cNvSpPr txBox="1"/>
          <p:nvPr/>
        </p:nvSpPr>
        <p:spPr>
          <a:xfrm>
            <a:off x="3480442" y="5089397"/>
            <a:ext cx="189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Primary beam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878D2F-0E08-4E88-B7C4-D0E5502EBC3A}"/>
              </a:ext>
            </a:extLst>
          </p:cNvPr>
          <p:cNvSpPr txBox="1"/>
          <p:nvPr/>
        </p:nvSpPr>
        <p:spPr>
          <a:xfrm>
            <a:off x="1855768" y="5521049"/>
            <a:ext cx="262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505050"/>
                </a:solidFill>
              </a:rPr>
              <a:t>For low </a:t>
            </a:r>
            <a:r>
              <a:rPr lang="en-US" sz="1800" b="1" dirty="0">
                <a:solidFill>
                  <a:srgbClr val="505050"/>
                </a:solidFill>
                <a:sym typeface="Symbol" panose="05050102010706020507" pitchFamily="18" charset="2"/>
              </a:rPr>
              <a:t>,</a:t>
            </a:r>
            <a:r>
              <a:rPr lang="en-US" sz="1800" b="1" dirty="0">
                <a:solidFill>
                  <a:srgbClr val="505050"/>
                </a:solidFill>
              </a:rPr>
              <a:t> IL = 2.3% for W</a:t>
            </a:r>
          </a:p>
          <a:p>
            <a:pPr algn="ctr"/>
            <a:r>
              <a:rPr lang="en-US" sz="1800" b="1" dirty="0">
                <a:solidFill>
                  <a:srgbClr val="505050"/>
                </a:solidFill>
              </a:rPr>
              <a:t>0.5 cm target length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DFCCA7-51FE-4754-9829-9298BA1C15B7}"/>
              </a:ext>
            </a:extLst>
          </p:cNvPr>
          <p:cNvSpPr txBox="1"/>
          <p:nvPr/>
        </p:nvSpPr>
        <p:spPr>
          <a:xfrm>
            <a:off x="6479714" y="5702315"/>
            <a:ext cx="2808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505050"/>
                </a:solidFill>
              </a:rPr>
              <a:t>For higher </a:t>
            </a:r>
            <a:r>
              <a:rPr lang="en-US" sz="1800" b="1" dirty="0">
                <a:solidFill>
                  <a:srgbClr val="505050"/>
                </a:solidFill>
                <a:sym typeface="Symbol" panose="05050102010706020507" pitchFamily="18" charset="2"/>
              </a:rPr>
              <a:t>,</a:t>
            </a:r>
            <a:r>
              <a:rPr lang="en-US" sz="1800" b="1" dirty="0">
                <a:solidFill>
                  <a:srgbClr val="505050"/>
                </a:solidFill>
              </a:rPr>
              <a:t> IL = 60% for W</a:t>
            </a:r>
          </a:p>
          <a:p>
            <a:pPr algn="ctr"/>
            <a:r>
              <a:rPr lang="en-US" sz="1800" b="1" dirty="0">
                <a:solidFill>
                  <a:srgbClr val="505050"/>
                </a:solidFill>
              </a:rPr>
              <a:t>6 cm target length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9CA2E2-40EF-4AF3-B4D9-6AF924689EAE}"/>
              </a:ext>
            </a:extLst>
          </p:cNvPr>
          <p:cNvSpPr/>
          <p:nvPr/>
        </p:nvSpPr>
        <p:spPr>
          <a:xfrm>
            <a:off x="1290642" y="3982284"/>
            <a:ext cx="351507" cy="2167221"/>
          </a:xfrm>
          <a:prstGeom prst="rect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7335235-7622-4CE7-9ECD-7555F7BAF258}"/>
              </a:ext>
            </a:extLst>
          </p:cNvPr>
          <p:cNvSpPr/>
          <p:nvPr/>
        </p:nvSpPr>
        <p:spPr>
          <a:xfrm>
            <a:off x="1274617" y="3982284"/>
            <a:ext cx="374846" cy="21672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BCD85E2-74BC-4899-9CF8-D6A333A4FB87}"/>
              </a:ext>
            </a:extLst>
          </p:cNvPr>
          <p:cNvCxnSpPr>
            <a:cxnSpLocks/>
            <a:endCxn id="21" idx="0"/>
          </p:cNvCxnSpPr>
          <p:nvPr/>
        </p:nvCxnSpPr>
        <p:spPr>
          <a:xfrm flipV="1">
            <a:off x="1466396" y="3982284"/>
            <a:ext cx="0" cy="220353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2019964-F6C3-4B9E-9CCB-7AAAAD85210E}"/>
              </a:ext>
            </a:extLst>
          </p:cNvPr>
          <p:cNvSpPr txBox="1"/>
          <p:nvPr/>
        </p:nvSpPr>
        <p:spPr>
          <a:xfrm>
            <a:off x="999075" y="518173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Spot size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747D57D-A5AD-4D0E-8517-E6255E78CDA9}"/>
              </a:ext>
            </a:extLst>
          </p:cNvPr>
          <p:cNvCxnSpPr>
            <a:cxnSpLocks/>
          </p:cNvCxnSpPr>
          <p:nvPr/>
        </p:nvCxnSpPr>
        <p:spPr>
          <a:xfrm>
            <a:off x="1274616" y="4902045"/>
            <a:ext cx="382416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A55FFD-DC26-4ED6-9D64-077A390C75EC}"/>
              </a:ext>
            </a:extLst>
          </p:cNvPr>
          <p:cNvCxnSpPr>
            <a:cxnSpLocks/>
          </p:cNvCxnSpPr>
          <p:nvPr/>
        </p:nvCxnSpPr>
        <p:spPr>
          <a:xfrm>
            <a:off x="1046017" y="5027842"/>
            <a:ext cx="83691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C28AB37-F0A8-4498-8A82-CF02BEEB2E91}"/>
              </a:ext>
            </a:extLst>
          </p:cNvPr>
          <p:cNvSpPr txBox="1"/>
          <p:nvPr/>
        </p:nvSpPr>
        <p:spPr>
          <a:xfrm>
            <a:off x="1924179" y="4878043"/>
            <a:ext cx="46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B80D01-8C2F-4498-BB3F-24A01598323B}"/>
              </a:ext>
            </a:extLst>
          </p:cNvPr>
          <p:cNvSpPr txBox="1"/>
          <p:nvPr/>
        </p:nvSpPr>
        <p:spPr>
          <a:xfrm>
            <a:off x="1731953" y="3961607"/>
            <a:ext cx="46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x’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73A250-624E-4F86-A052-FEB2D0BD1486}"/>
              </a:ext>
            </a:extLst>
          </p:cNvPr>
          <p:cNvSpPr/>
          <p:nvPr/>
        </p:nvSpPr>
        <p:spPr>
          <a:xfrm rot="5400000">
            <a:off x="9030249" y="3577399"/>
            <a:ext cx="357776" cy="2540348"/>
          </a:xfrm>
          <a:prstGeom prst="rect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135C8B-98AB-4756-B2D9-8421C076509C}"/>
              </a:ext>
            </a:extLst>
          </p:cNvPr>
          <p:cNvSpPr/>
          <p:nvPr/>
        </p:nvSpPr>
        <p:spPr>
          <a:xfrm rot="5400000">
            <a:off x="9018043" y="3576751"/>
            <a:ext cx="369332" cy="25532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9F0463-3938-43D6-9C30-0C4D792B2C7C}"/>
              </a:ext>
            </a:extLst>
          </p:cNvPr>
          <p:cNvCxnSpPr>
            <a:cxnSpLocks/>
            <a:stCxn id="38" idx="2"/>
            <a:endCxn id="39" idx="0"/>
          </p:cNvCxnSpPr>
          <p:nvPr/>
        </p:nvCxnSpPr>
        <p:spPr>
          <a:xfrm>
            <a:off x="7938963" y="4847573"/>
            <a:ext cx="2540347" cy="577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DA1ABDA-4BEE-4518-B15B-6163437C3B70}"/>
              </a:ext>
            </a:extLst>
          </p:cNvPr>
          <p:cNvSpPr txBox="1"/>
          <p:nvPr/>
        </p:nvSpPr>
        <p:spPr>
          <a:xfrm>
            <a:off x="8744026" y="5280244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Spot size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D132848-2D6C-45C9-9343-3F797E9A1361}"/>
              </a:ext>
            </a:extLst>
          </p:cNvPr>
          <p:cNvCxnSpPr>
            <a:cxnSpLocks/>
            <a:stCxn id="39" idx="0"/>
          </p:cNvCxnSpPr>
          <p:nvPr/>
        </p:nvCxnSpPr>
        <p:spPr>
          <a:xfrm flipH="1">
            <a:off x="7926114" y="4853352"/>
            <a:ext cx="2553196" cy="15084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C2CBB42-CB6A-4709-A7E7-62E7815DFE13}"/>
              </a:ext>
            </a:extLst>
          </p:cNvPr>
          <p:cNvCxnSpPr>
            <a:cxnSpLocks/>
          </p:cNvCxnSpPr>
          <p:nvPr/>
        </p:nvCxnSpPr>
        <p:spPr>
          <a:xfrm flipV="1">
            <a:off x="9236357" y="4609893"/>
            <a:ext cx="0" cy="4795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1873145-095D-421F-A673-ABCEAC18EFC2}"/>
              </a:ext>
            </a:extLst>
          </p:cNvPr>
          <p:cNvSpPr txBox="1"/>
          <p:nvPr/>
        </p:nvSpPr>
        <p:spPr>
          <a:xfrm>
            <a:off x="10079948" y="4978543"/>
            <a:ext cx="46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9B75F7-467D-43E2-AEC4-B482FAEA6896}"/>
              </a:ext>
            </a:extLst>
          </p:cNvPr>
          <p:cNvSpPr txBox="1"/>
          <p:nvPr/>
        </p:nvSpPr>
        <p:spPr>
          <a:xfrm>
            <a:off x="8978228" y="4111941"/>
            <a:ext cx="46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x’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4BA9D34-6F4B-4DD3-95E1-F04B1206BCD4}"/>
              </a:ext>
            </a:extLst>
          </p:cNvPr>
          <p:cNvSpPr/>
          <p:nvPr/>
        </p:nvSpPr>
        <p:spPr>
          <a:xfrm>
            <a:off x="6096000" y="3429000"/>
            <a:ext cx="5033085" cy="3075214"/>
          </a:xfrm>
          <a:prstGeom prst="ellipse">
            <a:avLst/>
          </a:prstGeom>
          <a:noFill/>
          <a:ln>
            <a:solidFill>
              <a:srgbClr val="505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8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4702" y="679630"/>
            <a:ext cx="10875147" cy="5561372"/>
          </a:xfrm>
        </p:spPr>
        <p:txBody>
          <a:bodyPr/>
          <a:lstStyle/>
          <a:p>
            <a:r>
              <a:rPr lang="en-US" sz="2000" dirty="0"/>
              <a:t>The experimental line captures ultra-low energy secondaries at a 146.5</a:t>
            </a:r>
            <a:r>
              <a:rPr lang="en-US" sz="2000" dirty="0">
                <a:sym typeface="Symbol" panose="05050102010706020507" pitchFamily="18" charset="2"/>
              </a:rPr>
              <a:t> backward angle</a:t>
            </a:r>
            <a:r>
              <a:rPr lang="en-US" sz="2000" dirty="0"/>
              <a:t> relative to primary beam</a:t>
            </a:r>
          </a:p>
          <a:p>
            <a:r>
              <a:rPr lang="en-US" sz="2000" dirty="0"/>
              <a:t>At low energies, the geometric emittance is large; don’t have the advantage of long distances at MTA; optics must be highly efficient and compatible</a:t>
            </a:r>
            <a:endParaRPr lang="en-US" sz="2000" dirty="0">
              <a:sym typeface="Symbol" panose="05050102010706020507" pitchFamily="18" charset="2"/>
            </a:endParaRPr>
          </a:p>
          <a:p>
            <a:pPr lvl="1"/>
            <a:r>
              <a:rPr lang="en-US" sz="1800" dirty="0">
                <a:sym typeface="Symbol" panose="05050102010706020507" pitchFamily="18" charset="2"/>
              </a:rPr>
              <a:t>The experiment has requested 10-50 MeV muons</a:t>
            </a:r>
            <a:r>
              <a:rPr lang="en-US" sz="1800" dirty="0"/>
              <a:t>; </a:t>
            </a:r>
            <a:r>
              <a:rPr lang="en-US" sz="1800" b="1" dirty="0" err="1">
                <a:solidFill>
                  <a:srgbClr val="C00000"/>
                </a:solidFill>
              </a:rPr>
              <a:t>dp</a:t>
            </a:r>
            <a:r>
              <a:rPr lang="en-US" sz="1800" b="1" dirty="0">
                <a:solidFill>
                  <a:srgbClr val="C00000"/>
                </a:solidFill>
              </a:rPr>
              <a:t>/p ~ </a:t>
            </a:r>
            <a:r>
              <a:rPr lang="en-US" sz="1800" b="1" dirty="0">
                <a:solidFill>
                  <a:srgbClr val="C00000"/>
                </a:solidFill>
                <a:sym typeface="Symbol" panose="05050102010706020507" pitchFamily="18" charset="2"/>
              </a:rPr>
              <a:t></a:t>
            </a:r>
            <a:endParaRPr lang="en-US" sz="1800" b="1" dirty="0">
              <a:solidFill>
                <a:srgbClr val="C00000"/>
              </a:solidFill>
            </a:endParaRPr>
          </a:p>
          <a:p>
            <a:pPr lvl="2"/>
            <a:r>
              <a:rPr lang="en-US" sz="1600" dirty="0">
                <a:solidFill>
                  <a:srgbClr val="C00000"/>
                </a:solidFill>
              </a:rPr>
              <a:t>Energy has been finalized at 100 MeV/c (~30 MeV muons) based on simulations/components; </a:t>
            </a:r>
            <a:r>
              <a:rPr lang="en-US" sz="1600" b="1" dirty="0" err="1">
                <a:solidFill>
                  <a:srgbClr val="C00000"/>
                </a:solidFill>
              </a:rPr>
              <a:t>dp</a:t>
            </a:r>
            <a:r>
              <a:rPr lang="en-US" sz="1600" b="1" dirty="0">
                <a:solidFill>
                  <a:srgbClr val="C00000"/>
                </a:solidFill>
              </a:rPr>
              <a:t>/p &gt; </a:t>
            </a:r>
            <a:r>
              <a:rPr lang="en-US" sz="1600" b="1" dirty="0">
                <a:solidFill>
                  <a:srgbClr val="C00000"/>
                </a:solidFill>
                <a:sym typeface="Symbol" panose="05050102010706020507" pitchFamily="18" charset="2"/>
              </a:rPr>
              <a:t>2 </a:t>
            </a:r>
          </a:p>
          <a:p>
            <a:pPr lvl="2"/>
            <a:r>
              <a:rPr lang="en-US" sz="1600" dirty="0"/>
              <a:t>Experiment has adapted to this energy and momentum spread</a:t>
            </a:r>
          </a:p>
          <a:p>
            <a:r>
              <a:rPr lang="en-US" sz="2000" dirty="0">
                <a:sym typeface="Symbol" panose="05050102010706020507" pitchFamily="18" charset="2"/>
              </a:rPr>
              <a:t>For large acceptance (small betas) and a large </a:t>
            </a:r>
            <a:r>
              <a:rPr lang="en-US" sz="2000" dirty="0" err="1">
                <a:sym typeface="Symbol" panose="05050102010706020507" pitchFamily="18" charset="2"/>
              </a:rPr>
              <a:t>dp</a:t>
            </a:r>
            <a:r>
              <a:rPr lang="en-US" sz="2000" dirty="0">
                <a:sym typeface="Symbol" panose="05050102010706020507" pitchFamily="18" charset="2"/>
              </a:rPr>
              <a:t>/p</a:t>
            </a:r>
          </a:p>
          <a:p>
            <a:pPr lvl="1"/>
            <a:r>
              <a:rPr lang="en-US" sz="1800" dirty="0">
                <a:sym typeface="Symbol" panose="05050102010706020507" pitchFamily="18" charset="2"/>
              </a:rPr>
              <a:t>Beamline optics are built on a short 90 FODO cell</a:t>
            </a:r>
          </a:p>
          <a:p>
            <a:pPr lvl="1"/>
            <a:r>
              <a:rPr lang="en-US" sz="1800" dirty="0">
                <a:sym typeface="Symbol" panose="05050102010706020507" pitchFamily="18" charset="2"/>
              </a:rPr>
              <a:t>Focal length must be ~4 m to fit (half cell length ~3m); for magnetic length ~0.247  k ~1.0 m</a:t>
            </a:r>
            <a:r>
              <a:rPr lang="en-US" sz="1800" baseline="30000" dirty="0">
                <a:sym typeface="Symbol" panose="05050102010706020507" pitchFamily="18" charset="2"/>
              </a:rPr>
              <a:t>-2</a:t>
            </a:r>
            <a:r>
              <a:rPr lang="en-US" sz="1800" dirty="0">
                <a:sym typeface="Symbol" panose="05050102010706020507" pitchFamily="18" charset="2"/>
              </a:rPr>
              <a:t> </a:t>
            </a:r>
          </a:p>
          <a:p>
            <a:pPr lvl="2"/>
            <a:r>
              <a:rPr lang="en-US" sz="1600" dirty="0">
                <a:sym typeface="Symbol" panose="05050102010706020507" pitchFamily="18" charset="2"/>
              </a:rPr>
              <a:t>At 100 MeV/c, 8.9 gauss/cm; k ~0.25 m</a:t>
            </a:r>
            <a:r>
              <a:rPr lang="en-US" sz="1600" baseline="30000" dirty="0">
                <a:sym typeface="Symbol" panose="05050102010706020507" pitchFamily="18" charset="2"/>
              </a:rPr>
              <a:t>-2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</a:p>
          <a:p>
            <a:pPr lvl="2"/>
            <a:r>
              <a:rPr lang="en-US" sz="1600" dirty="0">
                <a:sym typeface="Symbol" panose="05050102010706020507" pitchFamily="18" charset="2"/>
              </a:rPr>
              <a:t>Requires 4 quads – to achieve this focal length</a:t>
            </a:r>
          </a:p>
          <a:p>
            <a:pPr lvl="1"/>
            <a:r>
              <a:rPr lang="en-US" sz="1800" dirty="0">
                <a:sym typeface="Symbol" panose="05050102010706020507" pitchFamily="18" charset="2"/>
              </a:rPr>
              <a:t>For thick lens and 4 quads, k~0.5 m</a:t>
            </a:r>
            <a:r>
              <a:rPr lang="en-US" sz="1800" baseline="30000" dirty="0">
                <a:sym typeface="Symbol" panose="05050102010706020507" pitchFamily="18" charset="2"/>
              </a:rPr>
              <a:t>-2</a:t>
            </a:r>
            <a:r>
              <a:rPr lang="en-US" sz="1800" dirty="0">
                <a:sym typeface="Symbol" panose="05050102010706020507" pitchFamily="18" charset="2"/>
              </a:rPr>
              <a:t>– this translates into ~2A @100 MeV/c</a:t>
            </a:r>
          </a:p>
          <a:p>
            <a:r>
              <a:rPr lang="en-US" sz="2000" dirty="0">
                <a:solidFill>
                  <a:srgbClr val="C00000"/>
                </a:solidFill>
                <a:sym typeface="Symbol" panose="05050102010706020507" pitchFamily="18" charset="2"/>
              </a:rPr>
              <a:t>Solenoid is used to capture </a:t>
            </a:r>
            <a:r>
              <a:rPr lang="en-US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pions</a:t>
            </a:r>
            <a:r>
              <a:rPr lang="en-US" sz="2000" dirty="0">
                <a:solidFill>
                  <a:srgbClr val="C00000"/>
                </a:solidFill>
                <a:sym typeface="Symbol" panose="05050102010706020507" pitchFamily="18" charset="2"/>
              </a:rPr>
              <a:t> with equal phase space distributions in both planes</a:t>
            </a:r>
          </a:p>
          <a:p>
            <a:pPr lvl="1"/>
            <a:r>
              <a:rPr lang="en-US" sz="1800" dirty="0">
                <a:sym typeface="Symbol" panose="05050102010706020507" pitchFamily="18" charset="2"/>
              </a:rPr>
              <a:t>Focus to the </a:t>
            </a:r>
            <a:r>
              <a:rPr lang="en-US" sz="1800" dirty="0" err="1">
                <a:sym typeface="Symbol" panose="05050102010706020507" pitchFamily="18" charset="2"/>
              </a:rPr>
              <a:t>the</a:t>
            </a:r>
            <a:r>
              <a:rPr lang="en-US" sz="1800" dirty="0">
                <a:sym typeface="Symbol" panose="05050102010706020507" pitchFamily="18" charset="2"/>
              </a:rPr>
              <a:t> “crossing” beta function of the FODO cell</a:t>
            </a:r>
          </a:p>
          <a:p>
            <a:pPr lvl="1"/>
            <a:r>
              <a:rPr lang="en-US" sz="1800" dirty="0">
                <a:sym typeface="Symbol" panose="05050102010706020507" pitchFamily="18" charset="2"/>
              </a:rPr>
              <a:t>3 Quads match to FODO – similar k value</a:t>
            </a:r>
            <a:endParaRPr lang="en-US" sz="2000" dirty="0">
              <a:sym typeface="Symbol" panose="05050102010706020507" pitchFamily="18" charset="2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Design Approach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60827" y="6504213"/>
            <a:ext cx="675368" cy="241300"/>
          </a:xfrm>
        </p:spPr>
        <p:txBody>
          <a:bodyPr/>
          <a:lstStyle/>
          <a:p>
            <a:pPr>
              <a:defRPr/>
            </a:pPr>
            <a:fld id="{574DF9B3-A7B5-6040-A34B-8FDAF6FB5279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4603" y="6504214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6250" y="6504214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8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Dependence of Design and Tracking to end of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60827" y="6504213"/>
            <a:ext cx="675368" cy="241300"/>
          </a:xfrm>
        </p:spPr>
        <p:txBody>
          <a:bodyPr/>
          <a:lstStyle/>
          <a:p>
            <a:pPr>
              <a:defRPr/>
            </a:pPr>
            <a:fld id="{574DF9B3-A7B5-6040-A34B-8FDAF6FB5279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4603" y="6504214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6250" y="6504214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CCD8A9-1004-46F0-9B2E-7AA342848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17"/>
          <a:stretch/>
        </p:blipFill>
        <p:spPr>
          <a:xfrm>
            <a:off x="276982" y="953925"/>
            <a:ext cx="3767211" cy="2466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DF1ED9-6FBA-46E0-8D09-A7E67AF91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97"/>
          <a:stretch/>
        </p:blipFill>
        <p:spPr>
          <a:xfrm>
            <a:off x="7937659" y="985825"/>
            <a:ext cx="3731009" cy="25597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B2A06A4-EA75-4A14-B636-8C6AB6832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321" y="1021428"/>
            <a:ext cx="3767210" cy="252662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7390DB1-7F36-4651-B20D-4FDA2DFD4933}"/>
              </a:ext>
            </a:extLst>
          </p:cNvPr>
          <p:cNvSpPr txBox="1"/>
          <p:nvPr/>
        </p:nvSpPr>
        <p:spPr>
          <a:xfrm>
            <a:off x="1767852" y="1496178"/>
            <a:ext cx="262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On Momentum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3576EF-F9F5-4E2C-9616-05ED295B3B90}"/>
              </a:ext>
            </a:extLst>
          </p:cNvPr>
          <p:cNvSpPr txBox="1"/>
          <p:nvPr/>
        </p:nvSpPr>
        <p:spPr>
          <a:xfrm>
            <a:off x="5507501" y="1680844"/>
            <a:ext cx="262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/>
              <a:t>dp</a:t>
            </a:r>
            <a:r>
              <a:rPr lang="en-US" sz="1800" b="1" dirty="0"/>
              <a:t>/p = -20%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A11A95-EAE2-4F41-B407-1481CCCE4DE9}"/>
              </a:ext>
            </a:extLst>
          </p:cNvPr>
          <p:cNvSpPr txBox="1"/>
          <p:nvPr/>
        </p:nvSpPr>
        <p:spPr>
          <a:xfrm>
            <a:off x="9247150" y="1604938"/>
            <a:ext cx="262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/>
              <a:t>dp</a:t>
            </a:r>
            <a:r>
              <a:rPr lang="en-US" sz="1800" b="1" dirty="0"/>
              <a:t>/p = +20%</a:t>
            </a:r>
          </a:p>
        </p:txBody>
      </p:sp>
      <p:pic>
        <p:nvPicPr>
          <p:cNvPr id="29" name="image2.jpeg" descr="Chart, scatter chart&#10;&#10;Description automatically generated">
            <a:extLst>
              <a:ext uri="{FF2B5EF4-FFF2-40B4-BE49-F238E27FC236}">
                <a16:creationId xmlns:a16="http://schemas.microsoft.com/office/drawing/2014/main" id="{A2F5F60E-482D-4B8E-BDEF-9CF6FF20F08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76" y="3437278"/>
            <a:ext cx="2635250" cy="2288555"/>
          </a:xfrm>
          <a:prstGeom prst="rect">
            <a:avLst/>
          </a:prstGeom>
        </p:spPr>
      </p:pic>
      <p:pic>
        <p:nvPicPr>
          <p:cNvPr id="31" name="image3.jpeg">
            <a:extLst>
              <a:ext uri="{FF2B5EF4-FFF2-40B4-BE49-F238E27FC236}">
                <a16:creationId xmlns:a16="http://schemas.microsoft.com/office/drawing/2014/main" id="{FB6F306C-89FF-4049-B35B-C6B5E0D0105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17596" y="3505395"/>
            <a:ext cx="2962536" cy="2254989"/>
          </a:xfrm>
          <a:prstGeom prst="rect">
            <a:avLst/>
          </a:prstGeom>
        </p:spPr>
      </p:pic>
      <p:pic>
        <p:nvPicPr>
          <p:cNvPr id="32" name="Picture 31" descr="Chart, scatter chart&#10;&#10;Description automatically generated">
            <a:extLst>
              <a:ext uri="{FF2B5EF4-FFF2-40B4-BE49-F238E27FC236}">
                <a16:creationId xmlns:a16="http://schemas.microsoft.com/office/drawing/2014/main" id="{A8AE4C98-9FED-4F44-B6D3-7F0E5144CCF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73" y="3437278"/>
            <a:ext cx="2680970" cy="228855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1E38A3C-A000-460B-B844-D587B2AB183A}"/>
              </a:ext>
            </a:extLst>
          </p:cNvPr>
          <p:cNvSpPr txBox="1"/>
          <p:nvPr/>
        </p:nvSpPr>
        <p:spPr>
          <a:xfrm>
            <a:off x="848380" y="5779964"/>
            <a:ext cx="262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/>
              <a:t>x,y</a:t>
            </a:r>
            <a:r>
              <a:rPr lang="en-US" sz="1800" b="1" dirty="0"/>
              <a:t> tracking @experiment</a:t>
            </a:r>
          </a:p>
          <a:p>
            <a:pPr algn="ctr"/>
            <a:r>
              <a:rPr lang="en-US" sz="1800" b="1" dirty="0"/>
              <a:t>200</a:t>
            </a:r>
            <a:r>
              <a:rPr lang="en-US" sz="1800" b="1" dirty="0">
                <a:sym typeface="Symbol" panose="05050102010706020507" pitchFamily="18" charset="2"/>
              </a:rPr>
              <a:t> mm </a:t>
            </a:r>
            <a:r>
              <a:rPr lang="en-US" sz="1800" b="1" dirty="0" err="1">
                <a:sym typeface="Symbol" panose="05050102010706020507" pitchFamily="18" charset="2"/>
              </a:rPr>
              <a:t>mr</a:t>
            </a:r>
            <a:endParaRPr lang="en-US" sz="18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7592C6-9AF2-4A80-B1AC-FB670AF4CAEE}"/>
              </a:ext>
            </a:extLst>
          </p:cNvPr>
          <p:cNvSpPr txBox="1"/>
          <p:nvPr/>
        </p:nvSpPr>
        <p:spPr>
          <a:xfrm>
            <a:off x="4735950" y="5773386"/>
            <a:ext cx="262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/>
              <a:t>x,y</a:t>
            </a:r>
            <a:r>
              <a:rPr lang="en-US" sz="1800" b="1" dirty="0"/>
              <a:t> losses @experiment</a:t>
            </a:r>
          </a:p>
          <a:p>
            <a:pPr algn="ctr"/>
            <a:r>
              <a:rPr lang="en-US" sz="1800" b="1" dirty="0"/>
              <a:t>200</a:t>
            </a:r>
            <a:r>
              <a:rPr lang="en-US" sz="1800" b="1" dirty="0">
                <a:sym typeface="Symbol" panose="05050102010706020507" pitchFamily="18" charset="2"/>
              </a:rPr>
              <a:t> mm </a:t>
            </a:r>
            <a:r>
              <a:rPr lang="en-US" sz="1800" b="1" dirty="0" err="1">
                <a:sym typeface="Symbol" panose="05050102010706020507" pitchFamily="18" charset="2"/>
              </a:rPr>
              <a:t>mr</a:t>
            </a:r>
            <a:endParaRPr lang="en-US" sz="18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D45511-AF95-4880-8629-8C201698030C}"/>
              </a:ext>
            </a:extLst>
          </p:cNvPr>
          <p:cNvSpPr txBox="1"/>
          <p:nvPr/>
        </p:nvSpPr>
        <p:spPr>
          <a:xfrm>
            <a:off x="7997112" y="5779347"/>
            <a:ext cx="340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/>
              <a:t>Horz</a:t>
            </a:r>
            <a:r>
              <a:rPr lang="en-US" sz="1800" b="1" dirty="0"/>
              <a:t> Phase space @experiment</a:t>
            </a:r>
          </a:p>
          <a:p>
            <a:pPr algn="ctr"/>
            <a:r>
              <a:rPr lang="en-US" sz="1800" b="1" dirty="0"/>
              <a:t>200</a:t>
            </a:r>
            <a:r>
              <a:rPr lang="en-US" sz="1800" b="1" dirty="0">
                <a:sym typeface="Symbol" panose="05050102010706020507" pitchFamily="18" charset="2"/>
              </a:rPr>
              <a:t> mm </a:t>
            </a:r>
            <a:r>
              <a:rPr lang="en-US" sz="1800" b="1" dirty="0" err="1">
                <a:sym typeface="Symbol" panose="05050102010706020507" pitchFamily="18" charset="2"/>
              </a:rPr>
              <a:t>mr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1399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40042-325A-48FA-A90A-057ADAFA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E3589-4D8F-400C-A92A-5C5D4F83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Fermilab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22B37-22AE-44F7-A4C1-CB068EC6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9">
                <a:extLst>
                  <a:ext uri="{FF2B5EF4-FFF2-40B4-BE49-F238E27FC236}">
                    <a16:creationId xmlns:a16="http://schemas.microsoft.com/office/drawing/2014/main" id="{32523A15-BCA2-4534-AED5-F5C2FD51841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2897" y="976964"/>
                <a:ext cx="11563351" cy="505936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1800" dirty="0">
                    <a:latin typeface="Helvetica" panose="020B0604020202020204" pitchFamily="34" charset="0"/>
                    <a:ea typeface="Geneva" pitchFamily="121" charset="-128"/>
                  </a:rPr>
                  <a:t>100,000 </a:t>
                </a:r>
                <a:r>
                  <a:rPr lang="el-GR" altLang="en-US" sz="1800" dirty="0">
                    <a:latin typeface="Times New Roman" panose="02020603050405020304" pitchFamily="18" charset="0"/>
                    <a:ea typeface="Geneva" pitchFamily="121" charset="-128"/>
                    <a:cs typeface="Times New Roman" panose="02020603050405020304" pitchFamily="18" charset="0"/>
                  </a:rPr>
                  <a:t>π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Geneva" pitchFamily="121" charset="-128"/>
                    <a:cs typeface="Times New Roman" panose="02020603050405020304" pitchFamily="18" charset="0"/>
                  </a:rPr>
                  <a:t> tracked/run.</a:t>
                </a:r>
              </a:p>
              <a:p>
                <a:r>
                  <a:rPr lang="en-US" altLang="en-US" sz="1800" dirty="0">
                    <a:latin typeface="Times New Roman" panose="02020603050405020304" pitchFamily="18" charset="0"/>
                    <a:ea typeface="Geneva" pitchFamily="121" charset="-128"/>
                    <a:cs typeface="Times New Roman" panose="02020603050405020304" pitchFamily="18" charset="0"/>
                  </a:rPr>
                  <a:t>Emittances are 100%, geometric.</a:t>
                </a:r>
              </a:p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en-US" sz="1800" i="1">
                            <a:latin typeface="Cambria Math" panose="02040503050406030204" pitchFamily="18" charset="0"/>
                            <a:ea typeface="Geneva" pitchFamily="121" charset="-128"/>
                          </a:rPr>
                        </m:ctrlPr>
                      </m:fPr>
                      <m:num>
                        <m:r>
                          <a:rPr lang="en-US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  <a:ea typeface="Geneva" pitchFamily="121" charset="-128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latin typeface="Cambria Math" panose="02040503050406030204" pitchFamily="18" charset="0"/>
                                <a:ea typeface="Geneva" pitchFamily="121" charset="-128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1800" i="1">
                                <a:latin typeface="Cambria Math" panose="02040503050406030204" pitchFamily="18" charset="0"/>
                                <a:ea typeface="Geneva" pitchFamily="121" charset="-128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1800" dirty="0">
                    <a:latin typeface="Helvetica" panose="020B0604020202020204" pitchFamily="34" charset="0"/>
                    <a:ea typeface="Geneva" pitchFamily="121" charset="-128"/>
                  </a:rPr>
                  <a:t> 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Geneva" pitchFamily="121" charset="-128"/>
                    <a:cs typeface="Times New Roman" panose="02020603050405020304" pitchFamily="18" charset="0"/>
                  </a:rPr>
                  <a:t>are 100% momentum spreads.</a:t>
                </a:r>
              </a:p>
              <a:p>
                <a:r>
                  <a:rPr lang="en-US" altLang="en-US" sz="1800" dirty="0">
                    <a:latin typeface="Times New Roman" panose="02020603050405020304" pitchFamily="18" charset="0"/>
                    <a:ea typeface="Geneva" pitchFamily="121" charset="-128"/>
                    <a:cs typeface="Times New Roman" panose="02020603050405020304" pitchFamily="18" charset="0"/>
                  </a:rPr>
                  <a:t>Phase-space &amp;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en-US" sz="1800" i="1">
                            <a:latin typeface="Cambria Math" panose="02040503050406030204" pitchFamily="18" charset="0"/>
                            <a:ea typeface="Geneva" pitchFamily="121" charset="-128"/>
                          </a:rPr>
                        </m:ctrlPr>
                      </m:fPr>
                      <m:num>
                        <m:r>
                          <a:rPr lang="en-US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  <a:ea typeface="Geneva" pitchFamily="121" charset="-128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latin typeface="Cambria Math" panose="02040503050406030204" pitchFamily="18" charset="0"/>
                                <a:ea typeface="Geneva" pitchFamily="121" charset="-128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1800" i="1">
                                <a:latin typeface="Cambria Math" panose="02040503050406030204" pitchFamily="18" charset="0"/>
                                <a:ea typeface="Geneva" pitchFamily="121" charset="-128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1800" dirty="0">
                    <a:latin typeface="Times New Roman" panose="02020603050405020304" pitchFamily="18" charset="0"/>
                    <a:ea typeface="Geneva" pitchFamily="121" charset="-128"/>
                    <a:cs typeface="Times New Roman" panose="02020603050405020304" pitchFamily="18" charset="0"/>
                  </a:rPr>
                  <a:t> distributions are uniformly populated.</a:t>
                </a:r>
              </a:p>
              <a:p>
                <a:endParaRPr lang="en-US" altLang="en-US" sz="1800" dirty="0">
                  <a:latin typeface="Times New Roman" panose="02020603050405020304" pitchFamily="18" charset="0"/>
                  <a:ea typeface="Geneva" pitchFamily="121" charset="-128"/>
                  <a:cs typeface="Times New Roman" panose="02020603050405020304" pitchFamily="18" charset="0"/>
                </a:endParaRPr>
              </a:p>
              <a:p>
                <a:endParaRPr lang="en-US" altLang="en-US" sz="1800" dirty="0">
                  <a:latin typeface="Times New Roman" panose="02020603050405020304" pitchFamily="18" charset="0"/>
                  <a:ea typeface="Geneva" pitchFamily="121" charset="-128"/>
                  <a:cs typeface="Times New Roman" panose="02020603050405020304" pitchFamily="18" charset="0"/>
                </a:endParaRPr>
              </a:p>
              <a:p>
                <a:endParaRPr lang="en-US" altLang="en-US" sz="1800" dirty="0">
                  <a:latin typeface="Times New Roman" panose="02020603050405020304" pitchFamily="18" charset="0"/>
                  <a:ea typeface="Geneva" pitchFamily="121" charset="-128"/>
                  <a:cs typeface="Times New Roman" panose="02020603050405020304" pitchFamily="18" charset="0"/>
                </a:endParaRPr>
              </a:p>
              <a:p>
                <a:endParaRPr lang="en-US" altLang="en-US" sz="1800" dirty="0">
                  <a:latin typeface="Times New Roman" panose="02020603050405020304" pitchFamily="18" charset="0"/>
                  <a:ea typeface="Geneva" pitchFamily="121" charset="-128"/>
                  <a:cs typeface="Times New Roman" panose="02020603050405020304" pitchFamily="18" charset="0"/>
                </a:endParaRPr>
              </a:p>
              <a:p>
                <a:endParaRPr lang="en-US" altLang="en-US" sz="1800" dirty="0">
                  <a:latin typeface="Times New Roman" panose="02020603050405020304" pitchFamily="18" charset="0"/>
                  <a:ea typeface="Geneva" pitchFamily="121" charset="-128"/>
                  <a:cs typeface="Times New Roman" panose="02020603050405020304" pitchFamily="18" charset="0"/>
                </a:endParaRPr>
              </a:p>
              <a:p>
                <a:endParaRPr lang="en-US" altLang="en-US" sz="1800" dirty="0">
                  <a:latin typeface="Times New Roman" panose="02020603050405020304" pitchFamily="18" charset="0"/>
                  <a:ea typeface="Geneva" pitchFamily="121" charset="-128"/>
                  <a:cs typeface="Times New Roman" panose="02020603050405020304" pitchFamily="18" charset="0"/>
                </a:endParaRPr>
              </a:p>
              <a:p>
                <a:endParaRPr lang="en-US" altLang="en-US" sz="1800" dirty="0">
                  <a:latin typeface="Times New Roman" panose="02020603050405020304" pitchFamily="18" charset="0"/>
                  <a:ea typeface="Geneva" pitchFamily="121" charset="-128"/>
                  <a:cs typeface="Times New Roman" panose="02020603050405020304" pitchFamily="18" charset="0"/>
                </a:endParaRPr>
              </a:p>
              <a:p>
                <a:endParaRPr lang="en-US" altLang="en-US" sz="1800" dirty="0">
                  <a:latin typeface="Times New Roman" panose="02020603050405020304" pitchFamily="18" charset="0"/>
                  <a:ea typeface="Geneva" pitchFamily="121" charset="-128"/>
                  <a:cs typeface="Times New Roman" panose="02020603050405020304" pitchFamily="18" charset="0"/>
                </a:endParaRPr>
              </a:p>
              <a:p>
                <a:endParaRPr lang="en-US" altLang="en-US" sz="1800" dirty="0">
                  <a:latin typeface="Times New Roman" panose="02020603050405020304" pitchFamily="18" charset="0"/>
                  <a:ea typeface="Geneva" pitchFamily="121" charset="-128"/>
                  <a:cs typeface="Times New Roman" panose="02020603050405020304" pitchFamily="18" charset="0"/>
                </a:endParaRPr>
              </a:p>
              <a:p>
                <a:pPr marL="0" indent="0">
                  <a:buFont typeface="Arial" charset="0"/>
                  <a:buNone/>
                </a:pPr>
                <a:endParaRPr lang="en-US" altLang="en-US" sz="1800" dirty="0">
                  <a:latin typeface="Times New Roman" panose="02020603050405020304" pitchFamily="18" charset="0"/>
                  <a:ea typeface="Geneva" pitchFamily="121" charset="-128"/>
                  <a:cs typeface="Times New Roman" panose="02020603050405020304" pitchFamily="18" charset="0"/>
                </a:endParaRPr>
              </a:p>
              <a:p>
                <a:r>
                  <a:rPr lang="en-US" altLang="en-US" sz="1800" dirty="0">
                    <a:latin typeface="Times New Roman" panose="02020603050405020304" pitchFamily="18" charset="0"/>
                    <a:ea typeface="Geneva" pitchFamily="121" charset="-128"/>
                    <a:cs typeface="Times New Roman" panose="02020603050405020304" pitchFamily="18" charset="0"/>
                  </a:rPr>
                  <a:t>The large horizontally defocusing kick provided by the Q01-series quadrupoles causes losses to build up almost entirely on the Q02A/B/C magnets’ 4” apertures.</a:t>
                </a:r>
              </a:p>
            </p:txBody>
          </p:sp>
        </mc:Choice>
        <mc:Fallback xmlns="">
          <p:sp>
            <p:nvSpPr>
              <p:cNvPr id="7" name="Content Placeholder 9">
                <a:extLst>
                  <a:ext uri="{FF2B5EF4-FFF2-40B4-BE49-F238E27FC236}">
                    <a16:creationId xmlns:a16="http://schemas.microsoft.com/office/drawing/2014/main" id="{32523A15-BCA2-4534-AED5-F5C2FD518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897" y="976964"/>
                <a:ext cx="11563351" cy="5059363"/>
              </a:xfrm>
              <a:prstGeom prst="rect">
                <a:avLst/>
              </a:prstGeom>
              <a:blipFill>
                <a:blip r:embed="rId2"/>
                <a:stretch>
                  <a:fillRect l="-1107" t="-1566" b="-6627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02CFE8E-F721-4C6F-9620-D644DD0004D7}"/>
              </a:ext>
            </a:extLst>
          </p:cNvPr>
          <p:cNvSpPr txBox="1">
            <a:spLocks/>
          </p:cNvSpPr>
          <p:nvPr/>
        </p:nvSpPr>
        <p:spPr>
          <a:xfrm>
            <a:off x="323848" y="307024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Performance of Beamline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523452-CC9F-49C7-9BE8-D14A6942A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9" y="2503507"/>
            <a:ext cx="45910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9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031636-5375-4AD2-92D7-233444DBC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971551"/>
            <a:ext cx="5376908" cy="505936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horz</a:t>
            </a:r>
            <a:r>
              <a:rPr lang="en-US" dirty="0"/>
              <a:t> inner dipole followed by a vertical inner dipole will be added to the first two quadrupoles in the beamline just after the solenoid</a:t>
            </a:r>
          </a:p>
          <a:p>
            <a:r>
              <a:rPr lang="en-US" dirty="0"/>
              <a:t>Another </a:t>
            </a:r>
            <a:r>
              <a:rPr lang="en-US" dirty="0" err="1"/>
              <a:t>horz</a:t>
            </a:r>
            <a:r>
              <a:rPr lang="en-US" dirty="0"/>
              <a:t> and vert inner dipole will be added to the last two quadrupoles in the beamline to steer into the experiment’s target area</a:t>
            </a:r>
          </a:p>
          <a:p>
            <a:r>
              <a:rPr lang="en-US" dirty="0"/>
              <a:t>The trim dipoles are able to provide 10mr of steering @4A. </a:t>
            </a:r>
          </a:p>
          <a:p>
            <a:r>
              <a:rPr lang="en-US" dirty="0"/>
              <a:t>Upstream moves the beam ~1” at experimental apparatus.</a:t>
            </a:r>
          </a:p>
          <a:p>
            <a:r>
              <a:rPr lang="en-US" dirty="0"/>
              <a:t>Angle is adjusted with downstream trim dipoles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666748-317F-4A28-B032-57565C56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Steering in the beamline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96EB6-7C0A-43B5-91F5-2B10398D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26960-3C1D-4930-A368-D20C7CB3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F5533-D1CA-42E9-A243-FBBE742D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F67370-7AEE-42FA-817D-9BBC7E874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710" y="1152930"/>
            <a:ext cx="6078828" cy="41828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E82C19-AE55-4E81-B3E8-D1238B39F73E}"/>
              </a:ext>
            </a:extLst>
          </p:cNvPr>
          <p:cNvSpPr txBox="1"/>
          <p:nvPr/>
        </p:nvSpPr>
        <p:spPr>
          <a:xfrm>
            <a:off x="7408915" y="5058739"/>
            <a:ext cx="414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Position and angle for 10 </a:t>
            </a:r>
            <a:r>
              <a:rPr lang="en-US" sz="1800" b="1" dirty="0" err="1"/>
              <a:t>mr</a:t>
            </a:r>
            <a:r>
              <a:rPr lang="en-US" sz="1800" b="1" dirty="0"/>
              <a:t> steering down the beamline</a:t>
            </a:r>
          </a:p>
        </p:txBody>
      </p:sp>
    </p:spTree>
    <p:extLst>
      <p:ext uri="{BB962C8B-B14F-4D97-AF65-F5344CB8AC3E}">
        <p14:creationId xmlns:p14="http://schemas.microsoft.com/office/powerpoint/2010/main" val="382951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8ABBF09-8D27-4E50-B787-645A385A781C}"/>
              </a:ext>
            </a:extLst>
          </p:cNvPr>
          <p:cNvSpPr/>
          <p:nvPr/>
        </p:nvSpPr>
        <p:spPr>
          <a:xfrm rot="19320633">
            <a:off x="6215818" y="4364696"/>
            <a:ext cx="1415192" cy="14337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920512-091A-43B0-A815-2A4A07C23C07}"/>
              </a:ext>
            </a:extLst>
          </p:cNvPr>
          <p:cNvSpPr/>
          <p:nvPr/>
        </p:nvSpPr>
        <p:spPr>
          <a:xfrm>
            <a:off x="1639410" y="3320250"/>
            <a:ext cx="1415192" cy="14337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690BAA-8959-494E-8C25-02B1C4633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728" y="971551"/>
            <a:ext cx="10400146" cy="1650859"/>
          </a:xfrm>
        </p:spPr>
        <p:txBody>
          <a:bodyPr/>
          <a:lstStyle/>
          <a:p>
            <a:r>
              <a:rPr lang="en-US" sz="2000" dirty="0"/>
              <a:t>Target slices reduce the mean free path – initial concept was a 90</a:t>
            </a:r>
            <a:r>
              <a:rPr lang="en-US" sz="2000" dirty="0">
                <a:sym typeface="Symbol" panose="05050102010706020507" pitchFamily="18" charset="2"/>
              </a:rPr>
              <a:t></a:t>
            </a:r>
            <a:r>
              <a:rPr lang="en-US" sz="2000" dirty="0"/>
              <a:t> facing secondary line</a:t>
            </a:r>
          </a:p>
          <a:p>
            <a:pPr lvl="1"/>
            <a:r>
              <a:rPr lang="en-US" sz="1800" dirty="0"/>
              <a:t>This had to be rotated backward and concept adapted as dipoles could not be implemented</a:t>
            </a:r>
          </a:p>
          <a:p>
            <a:r>
              <a:rPr lang="en-US" sz="2000" dirty="0"/>
              <a:t>Filling the Loma Linda solenoid 2.5” (6 cm) aperture with target slices shown on left </a:t>
            </a:r>
          </a:p>
          <a:p>
            <a:pPr lvl="1"/>
            <a:r>
              <a:rPr lang="en-US" sz="1800" dirty="0"/>
              <a:t>Rotating slices turns it into a longer solid target</a:t>
            </a:r>
          </a:p>
          <a:p>
            <a:r>
              <a:rPr lang="en-US" sz="2000" dirty="0"/>
              <a:t>8 cm is the longest target that can be accepted by the secondary beamline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6DA73C-655C-4003-A3C9-C9539B2C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51753"/>
            <a:ext cx="11724443" cy="427877"/>
          </a:xfrm>
        </p:spPr>
        <p:txBody>
          <a:bodyPr/>
          <a:lstStyle/>
          <a:p>
            <a:r>
              <a:rPr lang="en-US" dirty="0"/>
              <a:t>The Target: Initial slice concept and rotation to backward production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090EF-A01C-4A2D-B702-9BD95B35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AADC8-C7AC-45A2-B24C-A45C364F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D413B-9A01-4391-B33A-29790B08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3EE556-7889-4E87-9BD5-25609B3567DC}"/>
              </a:ext>
            </a:extLst>
          </p:cNvPr>
          <p:cNvSpPr/>
          <p:nvPr/>
        </p:nvSpPr>
        <p:spPr>
          <a:xfrm>
            <a:off x="2740555" y="2699252"/>
            <a:ext cx="2940063" cy="26899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134B79-7895-4BDE-A73D-9A95D0605F91}"/>
              </a:ext>
            </a:extLst>
          </p:cNvPr>
          <p:cNvSpPr/>
          <p:nvPr/>
        </p:nvSpPr>
        <p:spPr>
          <a:xfrm>
            <a:off x="6923417" y="2699252"/>
            <a:ext cx="2940063" cy="26899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55FD85-7AD2-49DB-A962-8B53D83CFFAF}"/>
              </a:ext>
            </a:extLst>
          </p:cNvPr>
          <p:cNvCxnSpPr/>
          <p:nvPr/>
        </p:nvCxnSpPr>
        <p:spPr>
          <a:xfrm flipH="1">
            <a:off x="3991993" y="3429001"/>
            <a:ext cx="218593" cy="264111"/>
          </a:xfrm>
          <a:prstGeom prst="line">
            <a:avLst/>
          </a:prstGeom>
          <a:ln w="3492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2888FA-9CA8-4F6D-9AB9-4DBAAD463A5C}"/>
              </a:ext>
            </a:extLst>
          </p:cNvPr>
          <p:cNvCxnSpPr/>
          <p:nvPr/>
        </p:nvCxnSpPr>
        <p:spPr>
          <a:xfrm flipH="1">
            <a:off x="3991993" y="3878476"/>
            <a:ext cx="218593" cy="264111"/>
          </a:xfrm>
          <a:prstGeom prst="line">
            <a:avLst/>
          </a:prstGeom>
          <a:ln w="3492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43FADA-495D-4C4B-8C64-97F7F81CF519}"/>
              </a:ext>
            </a:extLst>
          </p:cNvPr>
          <p:cNvCxnSpPr/>
          <p:nvPr/>
        </p:nvCxnSpPr>
        <p:spPr>
          <a:xfrm flipH="1">
            <a:off x="4046450" y="4290804"/>
            <a:ext cx="218593" cy="264111"/>
          </a:xfrm>
          <a:prstGeom prst="line">
            <a:avLst/>
          </a:prstGeom>
          <a:ln w="3492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C72FC1-B065-460B-A01F-FEEFE23E8E5C}"/>
              </a:ext>
            </a:extLst>
          </p:cNvPr>
          <p:cNvCxnSpPr/>
          <p:nvPr/>
        </p:nvCxnSpPr>
        <p:spPr>
          <a:xfrm flipH="1">
            <a:off x="1752601" y="3429000"/>
            <a:ext cx="2403145" cy="0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377950-6C65-4E24-B90B-070B25428585}"/>
              </a:ext>
            </a:extLst>
          </p:cNvPr>
          <p:cNvCxnSpPr>
            <a:cxnSpLocks/>
          </p:cNvCxnSpPr>
          <p:nvPr/>
        </p:nvCxnSpPr>
        <p:spPr>
          <a:xfrm flipH="1">
            <a:off x="1775661" y="3693111"/>
            <a:ext cx="2219870" cy="0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648C4E2-9F89-4490-95EC-4A034C784134}"/>
              </a:ext>
            </a:extLst>
          </p:cNvPr>
          <p:cNvCxnSpPr/>
          <p:nvPr/>
        </p:nvCxnSpPr>
        <p:spPr>
          <a:xfrm flipH="1">
            <a:off x="1775662" y="3853612"/>
            <a:ext cx="2403145" cy="0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5582562-315C-4768-906B-B81AB60B16EA}"/>
              </a:ext>
            </a:extLst>
          </p:cNvPr>
          <p:cNvCxnSpPr/>
          <p:nvPr/>
        </p:nvCxnSpPr>
        <p:spPr>
          <a:xfrm flipH="1">
            <a:off x="1807441" y="4290803"/>
            <a:ext cx="2403145" cy="0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D16B1E-CA5C-4520-B0A2-82DDA81CD2F6}"/>
              </a:ext>
            </a:extLst>
          </p:cNvPr>
          <p:cNvCxnSpPr>
            <a:cxnSpLocks/>
          </p:cNvCxnSpPr>
          <p:nvPr/>
        </p:nvCxnSpPr>
        <p:spPr>
          <a:xfrm flipH="1">
            <a:off x="1807440" y="4554914"/>
            <a:ext cx="2239010" cy="0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7A5FADD-1464-4ABB-9875-E0B8C03F7CA6}"/>
              </a:ext>
            </a:extLst>
          </p:cNvPr>
          <p:cNvCxnSpPr>
            <a:cxnSpLocks/>
          </p:cNvCxnSpPr>
          <p:nvPr/>
        </p:nvCxnSpPr>
        <p:spPr>
          <a:xfrm flipH="1">
            <a:off x="1746250" y="4100949"/>
            <a:ext cx="2239010" cy="0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5844E56-BD17-4A4E-8F68-4E35453235A7}"/>
              </a:ext>
            </a:extLst>
          </p:cNvPr>
          <p:cNvCxnSpPr>
            <a:cxnSpLocks/>
          </p:cNvCxnSpPr>
          <p:nvPr/>
        </p:nvCxnSpPr>
        <p:spPr>
          <a:xfrm flipH="1">
            <a:off x="6065393" y="3315052"/>
            <a:ext cx="2223378" cy="1737309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B85F3C1-DFE6-48F0-97C0-5D9930402024}"/>
              </a:ext>
            </a:extLst>
          </p:cNvPr>
          <p:cNvCxnSpPr>
            <a:cxnSpLocks/>
          </p:cNvCxnSpPr>
          <p:nvPr/>
        </p:nvCxnSpPr>
        <p:spPr>
          <a:xfrm flipH="1">
            <a:off x="6365865" y="3761723"/>
            <a:ext cx="2153565" cy="1527839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F59F8C-F975-4C55-90D1-059BBF013DF5}"/>
              </a:ext>
            </a:extLst>
          </p:cNvPr>
          <p:cNvCxnSpPr>
            <a:cxnSpLocks/>
          </p:cNvCxnSpPr>
          <p:nvPr/>
        </p:nvCxnSpPr>
        <p:spPr>
          <a:xfrm flipH="1">
            <a:off x="6613733" y="4179884"/>
            <a:ext cx="1864845" cy="1428121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623EF88-1EC1-4B3D-B34D-46EEB2EF45A0}"/>
              </a:ext>
            </a:extLst>
          </p:cNvPr>
          <p:cNvCxnSpPr>
            <a:cxnSpLocks/>
          </p:cNvCxnSpPr>
          <p:nvPr/>
        </p:nvCxnSpPr>
        <p:spPr>
          <a:xfrm flipH="1">
            <a:off x="6781761" y="4796666"/>
            <a:ext cx="1458918" cy="1112305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6D13B03-4B8B-4F79-9AE9-15E2E1B80BAC}"/>
              </a:ext>
            </a:extLst>
          </p:cNvPr>
          <p:cNvCxnSpPr/>
          <p:nvPr/>
        </p:nvCxnSpPr>
        <p:spPr>
          <a:xfrm>
            <a:off x="7650432" y="5434886"/>
            <a:ext cx="556110" cy="479394"/>
          </a:xfrm>
          <a:prstGeom prst="straightConnector1">
            <a:avLst/>
          </a:prstGeom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4628D0D-28B0-44EC-A54C-3804C3A84B60}"/>
              </a:ext>
            </a:extLst>
          </p:cNvPr>
          <p:cNvSpPr txBox="1"/>
          <p:nvPr/>
        </p:nvSpPr>
        <p:spPr>
          <a:xfrm>
            <a:off x="4388396" y="5745003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AF272F"/>
                </a:solidFill>
              </a:rPr>
              <a:t>Primary beam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FEEB543-2B0A-45D5-97FE-E6C2DA5B98DB}"/>
              </a:ext>
            </a:extLst>
          </p:cNvPr>
          <p:cNvSpPr txBox="1"/>
          <p:nvPr/>
        </p:nvSpPr>
        <p:spPr>
          <a:xfrm>
            <a:off x="6953534" y="5843138"/>
            <a:ext cx="1996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AF272F"/>
                </a:solidFill>
              </a:rPr>
              <a:t>45</a:t>
            </a:r>
            <a:r>
              <a:rPr lang="en-US" sz="1600" dirty="0">
                <a:solidFill>
                  <a:srgbClr val="AF272F"/>
                </a:solidFill>
                <a:sym typeface="Symbol" panose="05050102010706020507" pitchFamily="18" charset="2"/>
              </a:rPr>
              <a:t> </a:t>
            </a:r>
          </a:p>
          <a:p>
            <a:pPr algn="ctr">
              <a:defRPr/>
            </a:pPr>
            <a:r>
              <a:rPr lang="en-US" sz="1600" dirty="0">
                <a:solidFill>
                  <a:srgbClr val="AF272F"/>
                </a:solidFill>
                <a:sym typeface="Symbol" panose="05050102010706020507" pitchFamily="18" charset="2"/>
              </a:rPr>
              <a:t> (Actual  33.5)</a:t>
            </a:r>
            <a:endParaRPr lang="en-US" sz="1600" dirty="0">
              <a:solidFill>
                <a:srgbClr val="AF272F"/>
              </a:solidFill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C9C911F-5119-422C-80DB-F8B73D3D23A0}"/>
              </a:ext>
            </a:extLst>
          </p:cNvPr>
          <p:cNvCxnSpPr/>
          <p:nvPr/>
        </p:nvCxnSpPr>
        <p:spPr>
          <a:xfrm>
            <a:off x="4631184" y="3392800"/>
            <a:ext cx="0" cy="1235461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F40D946-687C-4FAB-B6B0-FB32B3C2E37B}"/>
              </a:ext>
            </a:extLst>
          </p:cNvPr>
          <p:cNvCxnSpPr>
            <a:cxnSpLocks/>
          </p:cNvCxnSpPr>
          <p:nvPr/>
        </p:nvCxnSpPr>
        <p:spPr>
          <a:xfrm>
            <a:off x="8837774" y="3275452"/>
            <a:ext cx="0" cy="147854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ACF4ED5C-FE01-47BA-9A27-70FEC62FA2AA}"/>
              </a:ext>
            </a:extLst>
          </p:cNvPr>
          <p:cNvSpPr txBox="1"/>
          <p:nvPr/>
        </p:nvSpPr>
        <p:spPr>
          <a:xfrm>
            <a:off x="4853127" y="3762602"/>
            <a:ext cx="65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3087"/>
                </a:solidFill>
              </a:rPr>
              <a:t>6 cm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C40534-2743-46AD-9903-B8257B06B847}"/>
              </a:ext>
            </a:extLst>
          </p:cNvPr>
          <p:cNvSpPr txBox="1"/>
          <p:nvPr/>
        </p:nvSpPr>
        <p:spPr>
          <a:xfrm>
            <a:off x="8837774" y="3750113"/>
            <a:ext cx="88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3087"/>
                </a:solidFill>
              </a:rPr>
              <a:t>8.5 cm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764B699-8A10-42E3-9F51-BB83B3D804CE}"/>
              </a:ext>
            </a:extLst>
          </p:cNvPr>
          <p:cNvSpPr txBox="1"/>
          <p:nvPr/>
        </p:nvSpPr>
        <p:spPr>
          <a:xfrm rot="3300260">
            <a:off x="7499103" y="4296311"/>
            <a:ext cx="65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087"/>
                </a:solidFill>
              </a:rPr>
              <a:t>6 cm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BFD51B-859F-4799-A062-AA8241422961}"/>
              </a:ext>
            </a:extLst>
          </p:cNvPr>
          <p:cNvSpPr/>
          <p:nvPr/>
        </p:nvSpPr>
        <p:spPr>
          <a:xfrm>
            <a:off x="3963935" y="3392789"/>
            <a:ext cx="305000" cy="1168645"/>
          </a:xfrm>
          <a:prstGeom prst="rect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489806F-84F0-4B38-B883-A1AF26FF0E90}"/>
              </a:ext>
            </a:extLst>
          </p:cNvPr>
          <p:cNvSpPr/>
          <p:nvPr/>
        </p:nvSpPr>
        <p:spPr>
          <a:xfrm rot="16200000">
            <a:off x="3645942" y="4972048"/>
            <a:ext cx="1019921" cy="310117"/>
          </a:xfrm>
          <a:prstGeom prst="rightArrow">
            <a:avLst/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6AFA61FD-B2FD-49DC-AC15-85FA2755E727}"/>
              </a:ext>
            </a:extLst>
          </p:cNvPr>
          <p:cNvSpPr/>
          <p:nvPr/>
        </p:nvSpPr>
        <p:spPr>
          <a:xfrm rot="16200000">
            <a:off x="7875054" y="5199802"/>
            <a:ext cx="1019921" cy="310117"/>
          </a:xfrm>
          <a:prstGeom prst="rightArrow">
            <a:avLst/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1AA1AD-CB2C-441E-AE15-E4634C21E745}"/>
              </a:ext>
            </a:extLst>
          </p:cNvPr>
          <p:cNvSpPr/>
          <p:nvPr/>
        </p:nvSpPr>
        <p:spPr>
          <a:xfrm>
            <a:off x="8214429" y="3275453"/>
            <a:ext cx="305000" cy="1546754"/>
          </a:xfrm>
          <a:prstGeom prst="rect">
            <a:avLst/>
          </a:prstGeom>
          <a:solidFill>
            <a:schemeClr val="bg2">
              <a:lumMod val="50000"/>
              <a:alpha val="36000"/>
            </a:schemeClr>
          </a:solidFill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59AA095-4BC5-4146-A18E-4287D4C970F9}"/>
              </a:ext>
            </a:extLst>
          </p:cNvPr>
          <p:cNvCxnSpPr>
            <a:cxnSpLocks/>
          </p:cNvCxnSpPr>
          <p:nvPr/>
        </p:nvCxnSpPr>
        <p:spPr>
          <a:xfrm>
            <a:off x="7383262" y="4081045"/>
            <a:ext cx="648070" cy="88157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6DFE699-A207-4694-A2D6-6063EC71C0C4}"/>
              </a:ext>
            </a:extLst>
          </p:cNvPr>
          <p:cNvSpPr txBox="1"/>
          <p:nvPr/>
        </p:nvSpPr>
        <p:spPr>
          <a:xfrm>
            <a:off x="4540796" y="5897403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AF272F"/>
                </a:solidFill>
              </a:rPr>
              <a:t>Primary beam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08BD8D-7FE0-43C5-9D9E-0BF04ACBC332}"/>
              </a:ext>
            </a:extLst>
          </p:cNvPr>
          <p:cNvSpPr txBox="1"/>
          <p:nvPr/>
        </p:nvSpPr>
        <p:spPr>
          <a:xfrm>
            <a:off x="9085167" y="4494377"/>
            <a:ext cx="1636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8 cm rod; 80% IL </a:t>
            </a:r>
          </a:p>
        </p:txBody>
      </p:sp>
    </p:spTree>
    <p:extLst>
      <p:ext uri="{BB962C8B-B14F-4D97-AF65-F5344CB8AC3E}">
        <p14:creationId xmlns:p14="http://schemas.microsoft.com/office/powerpoint/2010/main" val="28090657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7C97582A83304EB80042CC3C578730" ma:contentTypeVersion="22" ma:contentTypeDescription="Create a new document." ma:contentTypeScope="" ma:versionID="9bed1be8e4de9f18c5f1f7c4a037ca6c">
  <xsd:schema xmlns:xsd="http://www.w3.org/2001/XMLSchema" xmlns:xs="http://www.w3.org/2001/XMLSchema" xmlns:p="http://schemas.microsoft.com/office/2006/metadata/properties" xmlns:ns1="http://schemas.microsoft.com/sharepoint/v3" xmlns:ns2="9784aa1b-c4a5-4a02-9ce4-f2970fc2bdcc" targetNamespace="http://schemas.microsoft.com/office/2006/metadata/properties" ma:root="true" ma:fieldsID="916a9c583169a1f179cfd703ea8fa74f" ns1:_="" ns2:_="">
    <xsd:import namespace="http://schemas.microsoft.com/sharepoint/v3"/>
    <xsd:import namespace="9784aa1b-c4a5-4a02-9ce4-f2970fc2bdc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4aa1b-c4a5-4a02-9ce4-f2970fc2bdc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21D11-1A01-4616-A910-DD63A8F2374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06867EF-D0E7-4826-9658-0883745328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784aa1b-c4a5-4a02-9ce4-f2970fc2bd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F339B4-8FDA-455E-B568-9061F57A0E4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F7D231F0-1D38-4338-BC61-47F0982EC2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80342</TotalTime>
  <Words>2840</Words>
  <Application>Microsoft Office PowerPoint</Application>
  <PresentationFormat>Widescreen</PresentationFormat>
  <Paragraphs>571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Arial,Helvetica</vt:lpstr>
      <vt:lpstr>Calibri</vt:lpstr>
      <vt:lpstr>Cambria Math</vt:lpstr>
      <vt:lpstr>Helvetica</vt:lpstr>
      <vt:lpstr>Script MT Bold</vt:lpstr>
      <vt:lpstr>Times New Roman</vt:lpstr>
      <vt:lpstr>TimesNewRoman</vt:lpstr>
      <vt:lpstr>Fermilab_PPT_090815</vt:lpstr>
      <vt:lpstr>1_Fermilab_PPT_090815</vt:lpstr>
      <vt:lpstr>PowerPoint Presentation</vt:lpstr>
      <vt:lpstr>Fermilab LDRD 2021: Multi-slice Target Development </vt:lpstr>
      <vt:lpstr>Final Beamline Geometry &amp; Integration with Experiment</vt:lpstr>
      <vt:lpstr> Matching Solenoid to Production Target size</vt:lpstr>
      <vt:lpstr>Summary of Design Approach</vt:lpstr>
      <vt:lpstr>Momentum Dependence of Design and Tracking to end of line</vt:lpstr>
      <vt:lpstr>PowerPoint Presentation</vt:lpstr>
      <vt:lpstr>Steering in the beamline</vt:lpstr>
      <vt:lpstr>The Target: Initial slice concept and rotation to backward production</vt:lpstr>
      <vt:lpstr>Sliced Target concept and opposite rotation</vt:lpstr>
      <vt:lpstr>Preliminary Un-normalized Pion Production 8-cm long solid W target</vt:lpstr>
      <vt:lpstr>Un-normalized Pions, 8 cm W target, entering solenoid aperture</vt:lpstr>
      <vt:lpstr>Check of Energy loss and Multiple Scattering in W</vt:lpstr>
      <vt:lpstr>Target Geometry and Position Considerations</vt:lpstr>
      <vt:lpstr>Nuclear Interactions - review</vt:lpstr>
      <vt:lpstr>Target alignment</vt:lpstr>
      <vt:lpstr>Optimized Solid Target concept: 3 cm path and not rotated</vt:lpstr>
      <vt:lpstr>Optimized Solid Target concept: 3 cm path, rotated?</vt:lpstr>
      <vt:lpstr>Beam Absorber</vt:lpstr>
      <vt:lpstr>PowerPoint Presentation</vt:lpstr>
      <vt:lpstr>Operational Parameters of 400-MeV Fermilab Linac beam and MTA/ITA limits </vt:lpstr>
      <vt:lpstr>Readiness Summary</vt:lpstr>
      <vt:lpstr>PowerPoint Presentation</vt:lpstr>
      <vt:lpstr>PowerPoint Presentation</vt:lpstr>
      <vt:lpstr>Compare with Carbon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J Johnstone</dc:creator>
  <cp:lastModifiedBy>Carol J Johnstone</cp:lastModifiedBy>
  <cp:revision>626</cp:revision>
  <cp:lastPrinted>2020-09-30T19:44:28Z</cp:lastPrinted>
  <dcterms:created xsi:type="dcterms:W3CDTF">2020-08-20T00:49:28Z</dcterms:created>
  <dcterms:modified xsi:type="dcterms:W3CDTF">2021-08-23T13:02:16Z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0x010100937C97582A83304EB80042CC3C578730</vt:lpwstr>
  </property>
</Properties>
</file>