
<file path=[Content_Types].xml><?xml version="1.0" encoding="utf-8"?>
<Types xmlns="http://schemas.openxmlformats.org/package/2006/content-types"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2" r:id="rId1"/>
  </p:sldMasterIdLst>
  <p:notesMasterIdLst>
    <p:notesMasterId r:id="rId29"/>
  </p:notesMasterIdLst>
  <p:handoutMasterIdLst>
    <p:handoutMasterId r:id="rId30"/>
  </p:handoutMasterIdLst>
  <p:sldIdLst>
    <p:sldId id="294" r:id="rId2"/>
    <p:sldId id="328" r:id="rId3"/>
    <p:sldId id="305" r:id="rId4"/>
    <p:sldId id="303" r:id="rId5"/>
    <p:sldId id="330" r:id="rId6"/>
    <p:sldId id="331" r:id="rId7"/>
    <p:sldId id="333" r:id="rId8"/>
    <p:sldId id="332" r:id="rId9"/>
    <p:sldId id="334" r:id="rId10"/>
    <p:sldId id="350" r:id="rId11"/>
    <p:sldId id="335" r:id="rId12"/>
    <p:sldId id="336" r:id="rId13"/>
    <p:sldId id="337" r:id="rId14"/>
    <p:sldId id="349" r:id="rId15"/>
    <p:sldId id="338" r:id="rId16"/>
    <p:sldId id="339" r:id="rId17"/>
    <p:sldId id="340" r:id="rId18"/>
    <p:sldId id="341" r:id="rId19"/>
    <p:sldId id="342" r:id="rId20"/>
    <p:sldId id="343" r:id="rId21"/>
    <p:sldId id="311" r:id="rId22"/>
    <p:sldId id="344" r:id="rId23"/>
    <p:sldId id="345" r:id="rId24"/>
    <p:sldId id="346" r:id="rId25"/>
    <p:sldId id="348" r:id="rId26"/>
    <p:sldId id="351" r:id="rId27"/>
    <p:sldId id="329" r:id="rId28"/>
  </p:sldIdLst>
  <p:sldSz cx="9144000" cy="5143500" type="screen16x9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Calibri" charset="0"/>
        <a:ea typeface="Geneva" charset="0"/>
        <a:cs typeface="Geneva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3107">
          <p15:clr>
            <a:srgbClr val="A4A3A4"/>
          </p15:clr>
        </p15:guide>
        <p15:guide id="2" orient="horz" pos="1274">
          <p15:clr>
            <a:srgbClr val="A4A3A4"/>
          </p15:clr>
        </p15:guide>
        <p15:guide id="3" orient="horz" pos="114">
          <p15:clr>
            <a:srgbClr val="A4A3A4"/>
          </p15:clr>
        </p15:guide>
        <p15:guide id="4" orient="horz" pos="2093">
          <p15:clr>
            <a:srgbClr val="A4A3A4"/>
          </p15:clr>
        </p15:guide>
        <p15:guide id="5" orient="horz" pos="453">
          <p15:clr>
            <a:srgbClr val="A4A3A4"/>
          </p15:clr>
        </p15:guide>
        <p15:guide id="6" orient="horz" pos="3001">
          <p15:clr>
            <a:srgbClr val="A4A3A4"/>
          </p15:clr>
        </p15:guide>
        <p15:guide id="7" pos="5616">
          <p15:clr>
            <a:srgbClr val="A4A3A4"/>
          </p15:clr>
        </p15:guide>
        <p15:guide id="8" pos="136">
          <p15:clr>
            <a:srgbClr val="A4A3A4"/>
          </p15:clr>
        </p15:guide>
        <p15:guide id="9" pos="589">
          <p15:clr>
            <a:srgbClr val="A4A3A4"/>
          </p15:clr>
        </p15:guide>
        <p15:guide id="10" pos="4453">
          <p15:clr>
            <a:srgbClr val="A4A3A4"/>
          </p15:clr>
        </p15:guide>
        <p15:guide id="11" pos="5163">
          <p15:clr>
            <a:srgbClr val="A4A3A4"/>
          </p15:clr>
        </p15:guide>
        <p15:guide id="12" pos="463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87"/>
    <a:srgbClr val="004C97"/>
    <a:srgbClr val="99D6EA"/>
    <a:srgbClr val="FFFF99"/>
    <a:srgbClr val="505050"/>
    <a:srgbClr val="50504E"/>
    <a:srgbClr val="4E4E4E"/>
    <a:srgbClr val="404040"/>
    <a:srgbClr val="63666A"/>
    <a:srgbClr val="A7A8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130" autoAdjust="0"/>
    <p:restoredTop sz="94660"/>
  </p:normalViewPr>
  <p:slideViewPr>
    <p:cSldViewPr snapToGrid="0" snapToObjects="1" showGuides="1">
      <p:cViewPr varScale="1">
        <p:scale>
          <a:sx n="104" d="100"/>
          <a:sy n="104" d="100"/>
        </p:scale>
        <p:origin x="102" y="348"/>
      </p:cViewPr>
      <p:guideLst>
        <p:guide orient="horz" pos="3107"/>
        <p:guide orient="horz" pos="1274"/>
        <p:guide orient="horz" pos="114"/>
        <p:guide orient="horz" pos="2093"/>
        <p:guide orient="horz" pos="453"/>
        <p:guide orient="horz" pos="3001"/>
        <p:guide pos="5616"/>
        <p:guide pos="136"/>
        <p:guide pos="589"/>
        <p:guide pos="4453"/>
        <p:guide pos="5163"/>
        <p:guide pos="4632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 showGuide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DBB872F3-6144-3148-BC13-C063BA20AE80}" type="datetimeFigureOut">
              <a:rPr lang="en-US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0ACDB0ED-0BEE-9846-B9EA-5C7BFF0628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16456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31CFD29-8380-B24A-89EC-384D8B8A981B}" type="datetimeFigureOut">
              <a:rPr lang="en-US"/>
              <a:pPr>
                <a:defRPr/>
              </a:pPr>
              <a:t>8/23/2021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/>
              <a:t>Click to edit Master text styles</a:t>
            </a:r>
          </a:p>
          <a:p>
            <a:pPr lvl="1"/>
            <a:r>
              <a:rPr lang="en-US" noProof="0" dirty="0"/>
              <a:t>Second level</a:t>
            </a:r>
          </a:p>
          <a:p>
            <a:pPr lvl="2"/>
            <a:r>
              <a:rPr lang="en-US" noProof="0" dirty="0"/>
              <a:t>Third level</a:t>
            </a:r>
          </a:p>
          <a:p>
            <a:pPr lvl="3"/>
            <a:r>
              <a:rPr lang="en-US" noProof="0" dirty="0"/>
              <a:t>Fourth level</a:t>
            </a:r>
          </a:p>
          <a:p>
            <a:pPr lvl="4"/>
            <a:r>
              <a:rPr lang="en-US" noProof="0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CAD08E57-B576-F641-BEA6-C3D752DF7F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64002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341927" y="3996570"/>
            <a:ext cx="8499231" cy="935794"/>
          </a:xfrm>
          <a:prstGeom prst="rect">
            <a:avLst/>
          </a:prstGeom>
        </p:spPr>
        <p:txBody>
          <a:bodyPr lIns="0" tIns="45720" rIns="0" bIns="45720">
            <a:noAutofit/>
          </a:bodyPr>
          <a:lstStyle>
            <a:lvl1pPr marL="0" indent="0">
              <a:buFontTx/>
              <a:buNone/>
              <a:defRPr sz="16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-17762" y="-1"/>
            <a:ext cx="9189720" cy="672702"/>
          </a:xfrm>
          <a:prstGeom prst="rect">
            <a:avLst/>
          </a:prstGeom>
          <a:solidFill>
            <a:srgbClr val="004C9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 Placeholder 24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499232" cy="752287"/>
          </a:xfrm>
          <a:prstGeom prst="rect">
            <a:avLst/>
          </a:prstGeom>
        </p:spPr>
        <p:txBody>
          <a:bodyPr vert="horz" wrap="square" lIns="0" tIns="45720" anchor="ctr" anchorCtr="0">
            <a:normAutofit/>
          </a:bodyPr>
          <a:lstStyle>
            <a:lvl1pPr marL="0" indent="0" algn="l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Tx/>
              <a:buNone/>
              <a:defRPr sz="2400" b="1" i="0">
                <a:solidFill>
                  <a:srgbClr val="004C97"/>
                </a:solidFill>
              </a:defRPr>
            </a:lvl1pPr>
            <a:lvl2pPr marL="0" indent="0">
              <a:buFontTx/>
              <a:buNone/>
              <a:defRPr sz="2800" b="1" i="0">
                <a:solidFill>
                  <a:srgbClr val="004C97"/>
                </a:solidFill>
              </a:defRPr>
            </a:lvl2pPr>
            <a:lvl3pPr marL="0" indent="0">
              <a:buFontTx/>
              <a:buNone/>
              <a:defRPr sz="2800" b="1" i="0">
                <a:solidFill>
                  <a:srgbClr val="004C97"/>
                </a:solidFill>
              </a:defRPr>
            </a:lvl3pPr>
            <a:lvl4pPr marL="0" indent="0">
              <a:buFontTx/>
              <a:buNone/>
              <a:defRPr sz="2800" b="1" i="0">
                <a:solidFill>
                  <a:srgbClr val="004C97"/>
                </a:solidFill>
              </a:defRPr>
            </a:lvl4pPr>
            <a:lvl5pPr marL="0" indent="0">
              <a:buFontTx/>
              <a:buNone/>
              <a:defRPr sz="2800" b="1" i="0">
                <a:solidFill>
                  <a:srgbClr val="004C97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Picture 12" descr="14-0218-16D.lr.jpg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9524" b="29524"/>
          <a:stretch/>
        </p:blipFill>
        <p:spPr>
          <a:xfrm>
            <a:off x="-17762" y="612759"/>
            <a:ext cx="9189720" cy="2508919"/>
          </a:xfrm>
          <a:prstGeom prst="rect">
            <a:avLst/>
          </a:prstGeom>
        </p:spPr>
      </p:pic>
      <p:pic>
        <p:nvPicPr>
          <p:cNvPr id="11" name="Picture 10" descr="title_header_16x9.pdf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56"/>
          <a:stretch/>
        </p:blipFill>
        <p:spPr>
          <a:xfrm>
            <a:off x="-17761" y="187384"/>
            <a:ext cx="9010786" cy="233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441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3794522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92269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728663"/>
            <a:ext cx="4206240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3275" indent="-230188">
              <a:defRPr sz="1500">
                <a:solidFill>
                  <a:srgbClr val="505050"/>
                </a:solidFill>
              </a:defRPr>
            </a:lvl3pPr>
            <a:lvl4pPr marL="1085850" indent="-228600">
              <a:defRPr sz="1400">
                <a:solidFill>
                  <a:srgbClr val="505050"/>
                </a:solidFill>
              </a:defRPr>
            </a:lvl4pPr>
            <a:lvl5pPr marL="1370013" indent="-230188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692455" y="728663"/>
            <a:ext cx="4215383" cy="2725341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2763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3573827"/>
            <a:ext cx="4205476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692452" y="3573827"/>
            <a:ext cx="4206239" cy="9493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B099EE7B-C01A-E94A-AA76-2F04CF97FC05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2" y="4878161"/>
            <a:ext cx="626211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395800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719138"/>
            <a:ext cx="3027894" cy="3767007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542715" y="719139"/>
            <a:ext cx="5347605" cy="3767006"/>
          </a:xfrm>
          <a:prstGeom prst="rect">
            <a:avLst/>
          </a:prstGeom>
        </p:spPr>
        <p:txBody>
          <a:bodyPr lIns="0" tIns="0" rIns="0" bIns="0"/>
          <a:lstStyle>
            <a:lvl1pPr marL="230188" indent="-230188">
              <a:defRPr sz="1800">
                <a:solidFill>
                  <a:srgbClr val="505050"/>
                </a:solidFill>
              </a:defRPr>
            </a:lvl1pPr>
            <a:lvl2pPr marL="514350" indent="-230188">
              <a:defRPr sz="1600">
                <a:solidFill>
                  <a:srgbClr val="505050"/>
                </a:solidFill>
              </a:defRPr>
            </a:lvl2pPr>
            <a:lvl3pPr marL="806450" indent="-228600">
              <a:defRPr sz="1500">
                <a:solidFill>
                  <a:srgbClr val="505050"/>
                </a:solidFill>
              </a:defRPr>
            </a:lvl3pPr>
            <a:lvl4pPr marL="1087438" indent="-228600">
              <a:defRPr sz="1400">
                <a:solidFill>
                  <a:srgbClr val="505050"/>
                </a:solidFill>
              </a:defRPr>
            </a:lvl4pPr>
            <a:lvl5pPr marL="1370013" indent="-228600">
              <a:buFont typeface="Arial"/>
              <a:buChar char="•"/>
              <a:defRPr sz="14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09EA2773-F02A-CC43-B1C5-479A1F34EDA7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>
          <a:xfrm>
            <a:off x="1530604" y="4878161"/>
            <a:ext cx="6262119" cy="187523"/>
          </a:xfrm>
          <a:prstGeom prst="rect">
            <a:avLst/>
          </a:prstGeom>
        </p:spPr>
        <p:txBody>
          <a:bodyPr/>
          <a:lstStyle>
            <a:lvl1pPr>
              <a:defRPr sz="900" dirty="0" smtClean="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900" smtClean="0"/>
            </a:lvl1pPr>
          </a:lstStyle>
          <a:p>
            <a:pPr>
              <a:defRPr/>
            </a:pPr>
            <a:fld id="{979A04A2-726F-2143-A443-7788AF27176E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90520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183633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728664"/>
            <a:ext cx="8686800" cy="2795038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3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3707254"/>
            <a:ext cx="8686800" cy="81844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1300" b="1" i="0">
                <a:solidFill>
                  <a:srgbClr val="004C97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4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8FEA58B7-095F-6844-8E3C-8A1DDD22BF89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3" y="4878161"/>
            <a:ext cx="6251958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119153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36827" y="4878161"/>
            <a:ext cx="675368" cy="18097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3C7E1B65-1920-CF40-87B8-818D6517E0EA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/>
          </p:nvPr>
        </p:nvSpPr>
        <p:spPr>
          <a:xfrm>
            <a:off x="222250" y="190501"/>
            <a:ext cx="8675688" cy="4352192"/>
          </a:xfrm>
          <a:prstGeom prst="rect">
            <a:avLst/>
          </a:prstGeom>
        </p:spPr>
        <p:txBody>
          <a:bodyPr vert="horz"/>
          <a:lstStyle>
            <a:lvl1pPr marL="230188" indent="-230188">
              <a:defRPr sz="14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22215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Bottom: Extra Log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38FDACF-6E1B-814B-BDB6-B66F2ED862D6}" type="datetime1">
              <a:rPr lang="en-US" smtClean="0"/>
              <a:t>8/23/2021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530603" y="4878161"/>
            <a:ext cx="6272278" cy="182155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228600" y="188814"/>
            <a:ext cx="8686800" cy="320908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200">
                <a:solidFill>
                  <a:srgbClr val="004C97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4" name="Picture Placeholder 14"/>
          <p:cNvSpPr>
            <a:spLocks noGrp="1"/>
          </p:cNvSpPr>
          <p:nvPr>
            <p:ph type="pic" sz="quarter" idx="19"/>
          </p:nvPr>
        </p:nvSpPr>
        <p:spPr>
          <a:xfrm>
            <a:off x="205694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Picture Placeholder 14"/>
          <p:cNvSpPr>
            <a:spLocks noGrp="1"/>
          </p:cNvSpPr>
          <p:nvPr>
            <p:ph type="pic" sz="quarter" idx="20"/>
          </p:nvPr>
        </p:nvSpPr>
        <p:spPr>
          <a:xfrm>
            <a:off x="197942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6" name="Picture Placeholder 14"/>
          <p:cNvSpPr>
            <a:spLocks noGrp="1"/>
          </p:cNvSpPr>
          <p:nvPr>
            <p:ph type="pic" sz="quarter" idx="21"/>
          </p:nvPr>
        </p:nvSpPr>
        <p:spPr>
          <a:xfrm>
            <a:off x="375320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Picture Placeholder 14"/>
          <p:cNvSpPr>
            <a:spLocks noGrp="1"/>
          </p:cNvSpPr>
          <p:nvPr>
            <p:ph type="pic" sz="quarter" idx="22"/>
          </p:nvPr>
        </p:nvSpPr>
        <p:spPr>
          <a:xfrm>
            <a:off x="5534456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8" name="Picture Placeholder 14"/>
          <p:cNvSpPr>
            <a:spLocks noGrp="1"/>
          </p:cNvSpPr>
          <p:nvPr>
            <p:ph type="pic" sz="quarter" idx="23"/>
          </p:nvPr>
        </p:nvSpPr>
        <p:spPr>
          <a:xfrm>
            <a:off x="7300765" y="203667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9" name="Picture Placeholder 14"/>
          <p:cNvSpPr>
            <a:spLocks noGrp="1"/>
          </p:cNvSpPr>
          <p:nvPr>
            <p:ph type="pic" sz="quarter" idx="14"/>
          </p:nvPr>
        </p:nvSpPr>
        <p:spPr>
          <a:xfrm>
            <a:off x="205694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0" name="Picture Placeholder 14"/>
          <p:cNvSpPr>
            <a:spLocks noGrp="1"/>
          </p:cNvSpPr>
          <p:nvPr>
            <p:ph type="pic" sz="quarter" idx="15"/>
          </p:nvPr>
        </p:nvSpPr>
        <p:spPr>
          <a:xfrm>
            <a:off x="197942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1" name="Picture Placeholder 14"/>
          <p:cNvSpPr>
            <a:spLocks noGrp="1"/>
          </p:cNvSpPr>
          <p:nvPr>
            <p:ph type="pic" sz="quarter" idx="16"/>
          </p:nvPr>
        </p:nvSpPr>
        <p:spPr>
          <a:xfrm>
            <a:off x="375320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2" name="Picture Placeholder 14"/>
          <p:cNvSpPr>
            <a:spLocks noGrp="1"/>
          </p:cNvSpPr>
          <p:nvPr>
            <p:ph type="pic" sz="quarter" idx="17"/>
          </p:nvPr>
        </p:nvSpPr>
        <p:spPr>
          <a:xfrm>
            <a:off x="5534456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3" name="Picture Placeholder 14"/>
          <p:cNvSpPr>
            <a:spLocks noGrp="1"/>
          </p:cNvSpPr>
          <p:nvPr>
            <p:ph type="pic" sz="quarter" idx="18"/>
          </p:nvPr>
        </p:nvSpPr>
        <p:spPr>
          <a:xfrm>
            <a:off x="7300765" y="729132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4" name="Picture Placeholder 14"/>
          <p:cNvSpPr>
            <a:spLocks noGrp="1"/>
          </p:cNvSpPr>
          <p:nvPr>
            <p:ph type="pic" sz="quarter" idx="24"/>
          </p:nvPr>
        </p:nvSpPr>
        <p:spPr>
          <a:xfrm>
            <a:off x="205694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5" name="Picture Placeholder 14"/>
          <p:cNvSpPr>
            <a:spLocks noGrp="1"/>
          </p:cNvSpPr>
          <p:nvPr>
            <p:ph type="pic" sz="quarter" idx="25"/>
          </p:nvPr>
        </p:nvSpPr>
        <p:spPr>
          <a:xfrm>
            <a:off x="197942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6" name="Picture Placeholder 14"/>
          <p:cNvSpPr>
            <a:spLocks noGrp="1"/>
          </p:cNvSpPr>
          <p:nvPr>
            <p:ph type="pic" sz="quarter" idx="26"/>
          </p:nvPr>
        </p:nvSpPr>
        <p:spPr>
          <a:xfrm>
            <a:off x="375320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7" name="Picture Placeholder 14"/>
          <p:cNvSpPr>
            <a:spLocks noGrp="1"/>
          </p:cNvSpPr>
          <p:nvPr>
            <p:ph type="pic" sz="quarter" idx="27"/>
          </p:nvPr>
        </p:nvSpPr>
        <p:spPr>
          <a:xfrm>
            <a:off x="5534456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8" name="Picture Placeholder 14"/>
          <p:cNvSpPr>
            <a:spLocks noGrp="1"/>
          </p:cNvSpPr>
          <p:nvPr>
            <p:ph type="pic" sz="quarter" idx="28"/>
          </p:nvPr>
        </p:nvSpPr>
        <p:spPr>
          <a:xfrm>
            <a:off x="7300765" y="3336601"/>
            <a:ext cx="1600200" cy="1200150"/>
          </a:xfrm>
          <a:prstGeom prst="rect">
            <a:avLst/>
          </a:prstGeom>
        </p:spPr>
        <p:txBody>
          <a:bodyPr vert="horz"/>
          <a:lstStyle>
            <a:lvl1pPr marL="0" indent="0">
              <a:buFontTx/>
              <a:buNone/>
              <a:defRPr sz="1100">
                <a:solidFill>
                  <a:srgbClr val="50505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301617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Date Placeholder 3"/>
          <p:cNvSpPr>
            <a:spLocks noGrp="1"/>
          </p:cNvSpPr>
          <p:nvPr>
            <p:ph type="dt" sz="half" idx="2"/>
          </p:nvPr>
        </p:nvSpPr>
        <p:spPr>
          <a:xfrm>
            <a:off x="736827" y="4878161"/>
            <a:ext cx="675368" cy="180975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l"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E2EF4938-6162-EE4E-9ED3-73016E21644A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1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530605" y="4878161"/>
            <a:ext cx="6260399" cy="182155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dirty="0"/>
              <a:t>Presenter | Presentation Title or Meeting Title</a:t>
            </a:r>
            <a:endParaRPr lang="en-US" b="1" dirty="0"/>
          </a:p>
          <a:p>
            <a:pPr>
              <a:defRPr/>
            </a:pPr>
            <a:endParaRPr lang="en-US" b="1" dirty="0"/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2250" y="4878161"/>
            <a:ext cx="414338" cy="177964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004C97"/>
                </a:solidFill>
                <a:latin typeface="Helvetica" charset="0"/>
                <a:cs typeface="ＭＳ Ｐゴシック" charset="0"/>
              </a:defRPr>
            </a:lvl1pPr>
          </a:lstStyle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20" name="Date Placeholder 3"/>
          <p:cNvSpPr txBox="1">
            <a:spLocks/>
          </p:cNvSpPr>
          <p:nvPr/>
        </p:nvSpPr>
        <p:spPr>
          <a:xfrm>
            <a:off x="6450016" y="3358114"/>
            <a:ext cx="1076325" cy="18097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Calibri" charset="0"/>
                <a:ea typeface="Geneva" charset="0"/>
                <a:cs typeface="Geneva" charset="0"/>
              </a:defRPr>
            </a:lvl9pPr>
          </a:lstStyle>
          <a:p>
            <a:endParaRPr lang="en-US" dirty="0"/>
          </a:p>
        </p:txBody>
      </p:sp>
      <p:grpSp>
        <p:nvGrpSpPr>
          <p:cNvPr id="25" name="Group 24"/>
          <p:cNvGrpSpPr>
            <a:grpSpLocks noChangeAspect="1"/>
          </p:cNvGrpSpPr>
          <p:nvPr userDrawn="1"/>
        </p:nvGrpSpPr>
        <p:grpSpPr>
          <a:xfrm>
            <a:off x="215900" y="4670857"/>
            <a:ext cx="8699500" cy="202387"/>
            <a:chOff x="600217" y="6229673"/>
            <a:chExt cx="8297721" cy="257386"/>
          </a:xfrm>
        </p:grpSpPr>
        <p:cxnSp>
          <p:nvCxnSpPr>
            <p:cNvPr id="26" name="Straight Connector 25"/>
            <p:cNvCxnSpPr/>
            <p:nvPr userDrawn="1"/>
          </p:nvCxnSpPr>
          <p:spPr>
            <a:xfrm>
              <a:off x="600217" y="6357936"/>
              <a:ext cx="7190785" cy="0"/>
            </a:xfrm>
            <a:prstGeom prst="line">
              <a:avLst/>
            </a:prstGeom>
            <a:ln w="76200" cmpd="sng">
              <a:solidFill>
                <a:srgbClr val="99D6EA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27" name="Picture 6" descr="FermiLogo_RGB_NALBlue.png"/>
            <p:cNvPicPr>
              <a:picLocks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53781" y="6229673"/>
              <a:ext cx="1044157" cy="25738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9" r:id="rId1"/>
    <p:sldLayoutId id="2147484104" r:id="rId2"/>
    <p:sldLayoutId id="2147484105" r:id="rId3"/>
    <p:sldLayoutId id="2147484120" r:id="rId4"/>
    <p:sldLayoutId id="2147484103" r:id="rId5"/>
    <p:sldLayoutId id="2147484122" r:id="rId6"/>
    <p:sldLayoutId id="2147484116" r:id="rId7"/>
  </p:sldLayoutIdLst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6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14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200" kern="1200">
          <a:solidFill>
            <a:srgbClr val="7F7F7F"/>
          </a:solidFill>
          <a:latin typeface="Helvetica"/>
          <a:ea typeface="ＭＳ Ｐゴシック" charset="0"/>
          <a:cs typeface="ＭＳ Ｐゴシック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hyperlink" Target="https://cdcvs.fnal.gov/redmine/projects/larsoft/wiki/_GPU_as_a_Service_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341924" y="3237621"/>
            <a:ext cx="8698314" cy="752287"/>
          </a:xfrm>
        </p:spPr>
        <p:txBody>
          <a:bodyPr>
            <a:noAutofit/>
          </a:bodyPr>
          <a:lstStyle/>
          <a:p>
            <a:r>
              <a:rPr lang="en-US" dirty="0"/>
              <a:t>Using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the </a:t>
            </a:r>
            <a:r>
              <a:rPr lang="en-US" dirty="0" err="1"/>
              <a:t>NuSONIC</a:t>
            </a:r>
            <a:r>
              <a:rPr lang="en-US" dirty="0"/>
              <a:t> inference client interface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en-US" dirty="0"/>
              <a:t>Michael Wang</a:t>
            </a:r>
          </a:p>
          <a:p>
            <a:r>
              <a:rPr lang="en-US" dirty="0" err="1"/>
              <a:t>LArSoft</a:t>
            </a:r>
            <a:r>
              <a:rPr lang="en-US" dirty="0"/>
              <a:t> Coordination Meeting</a:t>
            </a:r>
          </a:p>
          <a:p>
            <a:r>
              <a:rPr lang="en-US" dirty="0"/>
              <a:t>24 August 2021</a:t>
            </a:r>
          </a:p>
        </p:txBody>
      </p:sp>
    </p:spTree>
    <p:extLst>
      <p:ext uri="{BB962C8B-B14F-4D97-AF65-F5344CB8AC3E}">
        <p14:creationId xmlns:p14="http://schemas.microsoft.com/office/powerpoint/2010/main" val="1989597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4DA2B-361D-4D48-83B2-EDB7A1F8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1231811"/>
          </a:xfrm>
        </p:spPr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1</a:t>
            </a:r>
            <a:r>
              <a:rPr lang="en-US" dirty="0"/>
              <a:t>: create a Triton client by constructing a </a:t>
            </a:r>
            <a:r>
              <a:rPr lang="en-US" dirty="0" err="1"/>
              <a:t>lartriton</a:t>
            </a:r>
            <a:r>
              <a:rPr lang="en-US" dirty="0"/>
              <a:t>::</a:t>
            </a:r>
            <a:r>
              <a:rPr lang="en-US" dirty="0" err="1"/>
              <a:t>TritonClient</a:t>
            </a:r>
            <a:r>
              <a:rPr lang="en-US" dirty="0"/>
              <a:t> object: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A19F3-DA3B-4F02-A431-D99B1C32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1:</a:t>
            </a:r>
            <a:r>
              <a:rPr lang="en-US" dirty="0"/>
              <a:t> client constructor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75E28-EF91-427A-A2EB-B453E1C2F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B811-1C03-4839-BEBC-15B2F7191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998A-D0DA-4408-9CAE-F74B4C32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7052DD1-2C21-4AB5-B1EE-DC4C727595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19" y="1182182"/>
            <a:ext cx="8143875" cy="5619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E50BD4D8-7B16-4461-9801-C81BACEF30EC}"/>
              </a:ext>
            </a:extLst>
          </p:cNvPr>
          <p:cNvSpPr/>
          <p:nvPr/>
        </p:nvSpPr>
        <p:spPr>
          <a:xfrm>
            <a:off x="5909051" y="1364340"/>
            <a:ext cx="999749" cy="379818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AB0B9EB4-E5DC-485C-A87C-1E9FE58A2CDE}"/>
              </a:ext>
            </a:extLst>
          </p:cNvPr>
          <p:cNvCxnSpPr>
            <a:cxnSpLocks/>
          </p:cNvCxnSpPr>
          <p:nvPr/>
        </p:nvCxnSpPr>
        <p:spPr>
          <a:xfrm flipV="1">
            <a:off x="5357091" y="1744159"/>
            <a:ext cx="905164" cy="6757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id="{21122120-4025-434C-95C8-49D39053676E}"/>
              </a:ext>
            </a:extLst>
          </p:cNvPr>
          <p:cNvSpPr txBox="1">
            <a:spLocks/>
          </p:cNvSpPr>
          <p:nvPr/>
        </p:nvSpPr>
        <p:spPr>
          <a:xfrm>
            <a:off x="222250" y="2419927"/>
            <a:ext cx="8672513" cy="962117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The argument for the constructor is a </a:t>
            </a:r>
            <a:r>
              <a:rPr lang="en-US" dirty="0" err="1"/>
              <a:t>fhicl</a:t>
            </a:r>
            <a:r>
              <a:rPr lang="en-US" dirty="0"/>
              <a:t>::Parameter set with the user-specified parameters described on the next slide.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129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2633D77-FD9F-401B-A667-BBD774D36B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1:</a:t>
            </a:r>
            <a:r>
              <a:rPr lang="en-US" dirty="0"/>
              <a:t> client constructor (continued)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3E21B21-F5A6-48E3-B3CE-7743EEA14C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D88C72-ACD3-4CD1-BCB3-FE003DD1C47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A86C54-E4B4-47E9-8309-A94158273CF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53A337F-8BB7-4508-B1A0-A6DE523F26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7984" y="631830"/>
            <a:ext cx="6688032" cy="387984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9072746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286E9-E21F-4307-9AA1-1187A007F8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1044718"/>
          </a:xfrm>
        </p:spPr>
        <p:txBody>
          <a:bodyPr/>
          <a:lstStyle/>
          <a:p>
            <a:r>
              <a:rPr lang="en-US" dirty="0"/>
              <a:t>Set the batch size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724BC-1FB1-4798-AE50-C190F975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2:</a:t>
            </a:r>
            <a:r>
              <a:rPr lang="en-US" dirty="0"/>
              <a:t> Preparing the data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D8CA-0504-4707-BD4F-62AE3FA709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4D11-1439-4462-A573-4A861F756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935F7-7122-4565-AD1E-0271D6A7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E529733-3278-429F-B4E4-BD8A327B68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167915"/>
            <a:ext cx="8143875" cy="381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BC14C02-550E-45F6-91C6-882F4844CC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932605"/>
            <a:ext cx="8143875" cy="5619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" name="Oval 8">
            <a:extLst>
              <a:ext uri="{FF2B5EF4-FFF2-40B4-BE49-F238E27FC236}">
                <a16:creationId xmlns:a16="http://schemas.microsoft.com/office/drawing/2014/main" id="{78F13BF5-67C3-46D3-8387-6189BB7BDABC}"/>
              </a:ext>
            </a:extLst>
          </p:cNvPr>
          <p:cNvSpPr/>
          <p:nvPr/>
        </p:nvSpPr>
        <p:spPr>
          <a:xfrm>
            <a:off x="5530360" y="2922542"/>
            <a:ext cx="677007" cy="413239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4B6A2DB2-8751-4374-812C-4401C5511CB5}"/>
              </a:ext>
            </a:extLst>
          </p:cNvPr>
          <p:cNvCxnSpPr>
            <a:cxnSpLocks/>
          </p:cNvCxnSpPr>
          <p:nvPr/>
        </p:nvCxnSpPr>
        <p:spPr>
          <a:xfrm flipH="1">
            <a:off x="6057900" y="2321169"/>
            <a:ext cx="685800" cy="6013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ontent Placeholder 1">
            <a:extLst>
              <a:ext uri="{FF2B5EF4-FFF2-40B4-BE49-F238E27FC236}">
                <a16:creationId xmlns:a16="http://schemas.microsoft.com/office/drawing/2014/main" id="{03F6B423-1454-4728-B144-910CFC10938D}"/>
              </a:ext>
            </a:extLst>
          </p:cNvPr>
          <p:cNvSpPr txBox="1">
            <a:spLocks/>
          </p:cNvSpPr>
          <p:nvPr/>
        </p:nvSpPr>
        <p:spPr>
          <a:xfrm>
            <a:off x="228603" y="2029169"/>
            <a:ext cx="8672513" cy="647649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Create a </a:t>
            </a:r>
            <a:r>
              <a:rPr lang="en-US" dirty="0" err="1"/>
              <a:t>lartriton</a:t>
            </a:r>
            <a:r>
              <a:rPr lang="en-US" dirty="0"/>
              <a:t>::</a:t>
            </a:r>
            <a:r>
              <a:rPr lang="en-US" dirty="0" err="1"/>
              <a:t>TritonInput</a:t>
            </a:r>
            <a:r>
              <a:rPr lang="en-US" dirty="0"/>
              <a:t> container of the appropriate </a:t>
            </a:r>
            <a:r>
              <a:rPr lang="en-US" u="sng" dirty="0"/>
              <a:t>data type</a:t>
            </a:r>
            <a:r>
              <a:rPr lang="en-US" dirty="0"/>
              <a:t> for the model and reserve enough capacity for the specified batch size:</a:t>
            </a:r>
          </a:p>
        </p:txBody>
      </p:sp>
    </p:spTree>
    <p:extLst>
      <p:ext uri="{BB962C8B-B14F-4D97-AF65-F5344CB8AC3E}">
        <p14:creationId xmlns:p14="http://schemas.microsoft.com/office/powerpoint/2010/main" val="1627937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286E9-E21F-4307-9AA1-1187A007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Fill each element of container with  flattened 1D representation of image: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724BC-1FB1-4798-AE50-C190F975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2:</a:t>
            </a:r>
            <a:r>
              <a:rPr lang="en-US" dirty="0"/>
              <a:t> Preparing the data (continued)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D8CA-0504-4707-BD4F-62AE3FA709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4D11-1439-4462-A573-4A861F756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935F7-7122-4565-AD1E-0271D6A7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D9344987-3AE5-4D38-BBD6-4208AEB264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189761"/>
            <a:ext cx="8143875" cy="16478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7715676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E286E9-E21F-4307-9AA1-1187A007F83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</a:t>
            </a:r>
            <a:r>
              <a:rPr lang="en-US" dirty="0" err="1"/>
              <a:t>TritonInputData</a:t>
            </a:r>
            <a:r>
              <a:rPr lang="en-US" dirty="0"/>
              <a:t> instance associated with the model input to which data will be sent:</a:t>
            </a:r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Convert data into native format of the inference server: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7724BC-1FB1-4798-AE50-C190F975E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2:</a:t>
            </a:r>
            <a:r>
              <a:rPr lang="en-US" dirty="0"/>
              <a:t> Preparing the data (continued)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B05D8CA-0504-4707-BD4F-62AE3FA70989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B384D11-1439-4462-A573-4A861F756B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3935F7-7122-4565-AD1E-0271D6A76D2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DA0DAE5-B55F-490F-A6C7-53EAB621E77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2694019"/>
            <a:ext cx="8143875" cy="381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E28A126-AF1C-4003-8A00-6135F8661A8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4" y="1384057"/>
            <a:ext cx="8172450" cy="400050"/>
          </a:xfrm>
          <a:prstGeom prst="rect">
            <a:avLst/>
          </a:prstGeom>
          <a:ln w="9525"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96962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D6630-8DEB-4ACF-8181-0D52D914A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Send the entire batch of images prepared in the previous step to the server with the dispatch method of the Triton client: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And wait for the blocking call above to return 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76DDE-EB0C-40DF-8F8F-A8E5B35A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3:</a:t>
            </a:r>
            <a:r>
              <a:rPr lang="en-US" dirty="0"/>
              <a:t> Send the inference request to the Triton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1A5E-6D89-4CF0-8F90-2000B92893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F9B2C-277D-4F61-A178-4253D3B44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A4D1-B075-496C-92A1-41460E7CD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15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532563A-D314-4705-B525-F1AA4F62C0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393947"/>
            <a:ext cx="8143875" cy="5619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9026628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D6630-8DEB-4ACF-8181-0D52D914A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Once the dispatch call in the previous step returns successfully, the predictions can be retrieved by name for any output through the </a:t>
            </a:r>
            <a:r>
              <a:rPr lang="en-US" dirty="0" err="1"/>
              <a:t>TritonOutputData</a:t>
            </a:r>
            <a:r>
              <a:rPr lang="en-US" dirty="0"/>
              <a:t> object:  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The results need to be converted from the native format of the server back into the data type associated with each output: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76DDE-EB0C-40DF-8F8F-A8E5B35A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4:</a:t>
            </a:r>
            <a:r>
              <a:rPr lang="en-US" dirty="0"/>
              <a:t> Retrieving the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1A5E-6D89-4CF0-8F90-2000B92893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F9B2C-277D-4F61-A178-4253D3B44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A4D1-B075-496C-92A1-41460E7CD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16</a:t>
            </a:fld>
            <a:endParaRPr lang="en-US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596A5554-167D-4D30-99E1-042626FEA2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473077"/>
            <a:ext cx="8143875" cy="5619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8CF6EC3-A2E9-42B1-AA3A-7A3CF64F6D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967767"/>
            <a:ext cx="8143875" cy="5619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42029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4BD6630-8DEB-4ACF-8181-0D52D914AB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Get the number of classifications or categories associated with each output: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Get predictions for each classification/category in each output for every image in the batch.  In this example, we store these results in a 2D vector: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F876DDE-EB0C-40DF-8F8F-A8E5B35A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0000"/>
                </a:solidFill>
              </a:rPr>
              <a:t>Step 4:</a:t>
            </a:r>
            <a:r>
              <a:rPr lang="en-US" dirty="0"/>
              <a:t> Retrieving the results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8B1A5E-6D89-4CF0-8F90-2000B928939A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2F9B2C-277D-4F61-A178-4253D3B44D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4DA4D1-B075-496C-92A1-41460E7CD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17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AA63CFE-6D48-484D-8DF8-F37CA8C5B6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068627"/>
            <a:ext cx="8143875" cy="56197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D76B280-1006-43CB-82D2-DBD7AEEF05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62" y="2703637"/>
            <a:ext cx="8143875" cy="18288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BA161DE-7797-42B8-809D-6E95F7F98FDF}"/>
              </a:ext>
            </a:extLst>
          </p:cNvPr>
          <p:cNvGrpSpPr/>
          <p:nvPr/>
        </p:nvGrpSpPr>
        <p:grpSpPr>
          <a:xfrm>
            <a:off x="3393452" y="3101459"/>
            <a:ext cx="4813982" cy="1242337"/>
            <a:chOff x="3393452" y="3101459"/>
            <a:chExt cx="4813982" cy="1242337"/>
          </a:xfrm>
        </p:grpSpPr>
        <p:cxnSp>
          <p:nvCxnSpPr>
            <p:cNvPr id="12" name="Straight Arrow Connector 11">
              <a:extLst>
                <a:ext uri="{FF2B5EF4-FFF2-40B4-BE49-F238E27FC236}">
                  <a16:creationId xmlns:a16="http://schemas.microsoft.com/office/drawing/2014/main" id="{30406148-5491-43A7-8846-6B08D1A7363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695093" y="3270738"/>
              <a:ext cx="650630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F3DF9AC-0937-4161-9D04-0F197A3212F3}"/>
                </a:ext>
              </a:extLst>
            </p:cNvPr>
            <p:cNvSpPr txBox="1"/>
            <p:nvPr/>
          </p:nvSpPr>
          <p:spPr>
            <a:xfrm>
              <a:off x="5345723" y="3101459"/>
              <a:ext cx="235891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Loop over images in batch</a:t>
              </a: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BECCD2D4-2174-48EB-B59D-6F5FD1E69FF0}"/>
                </a:ext>
              </a:extLst>
            </p:cNvPr>
            <p:cNvSpPr txBox="1"/>
            <p:nvPr/>
          </p:nvSpPr>
          <p:spPr>
            <a:xfrm>
              <a:off x="6553201" y="3844050"/>
              <a:ext cx="1051185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1st output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665EBAF5-2726-4593-8F9E-8628391AE43E}"/>
                </a:ext>
              </a:extLst>
            </p:cNvPr>
            <p:cNvSpPr txBox="1"/>
            <p:nvPr/>
          </p:nvSpPr>
          <p:spPr>
            <a:xfrm>
              <a:off x="6556133" y="4005242"/>
              <a:ext cx="111921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2nd output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F2BD121-A7C5-4B2A-ABCB-5FE736C2C4EB}"/>
                </a:ext>
              </a:extLst>
            </p:cNvPr>
            <p:cNvSpPr txBox="1"/>
            <p:nvPr/>
          </p:nvSpPr>
          <p:spPr>
            <a:xfrm>
              <a:off x="3829954" y="3633392"/>
              <a:ext cx="4377480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dirty="0">
                  <a:solidFill>
                    <a:srgbClr val="FF0000"/>
                  </a:solidFill>
                </a:rPr>
                <a:t>Make enough room for all categories in all outputs</a:t>
              </a: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9E5E11B0-6C06-4D88-9E36-61B19E86E393}"/>
                </a:ext>
              </a:extLst>
            </p:cNvPr>
            <p:cNvCxnSpPr>
              <a:cxnSpLocks/>
              <a:stCxn id="16" idx="1"/>
            </p:cNvCxnSpPr>
            <p:nvPr/>
          </p:nvCxnSpPr>
          <p:spPr>
            <a:xfrm flipH="1">
              <a:off x="3393452" y="3802669"/>
              <a:ext cx="4365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132FDAF8-83AA-4B66-A5F1-91AE69D531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9631" y="4013327"/>
              <a:ext cx="4365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FFFECE0-CC1E-4A3F-8BFC-A974188AE5D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113770" y="4183311"/>
              <a:ext cx="436502" cy="0"/>
            </a:xfrm>
            <a:prstGeom prst="straightConnector1">
              <a:avLst/>
            </a:prstGeom>
            <a:ln>
              <a:solidFill>
                <a:srgbClr val="FF0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750704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38585F2-BE40-403D-96D3-2D1669B37B9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Before repeating the 4 steps described above for a new batch of images, you will need to reset the Triton client. This will re-initialize all </a:t>
            </a:r>
            <a:r>
              <a:rPr lang="en-US" dirty="0" err="1"/>
              <a:t>TritonInputData</a:t>
            </a:r>
            <a:r>
              <a:rPr lang="en-US" dirty="0"/>
              <a:t> instances by clearing out any values set by previous calls in the data preparation phase: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5A2B6C6-05B6-4D55-A89C-9F09F068D1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Resetting the client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20A8D1-A0C9-47B1-B1B3-6F0CB3E0903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3FCA64-D136-4B1E-95EA-1C78FF41BCA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D23453-4AD9-4CA2-A768-41324310ED8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18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9CD8CF-3B06-4261-80F2-0E80BB6114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651487"/>
            <a:ext cx="8143875" cy="381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84446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D96104B-E818-4453-A5B4-7138B458C6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1400" dirty="0"/>
              <a:t>The ML model used to perform the inference must be installed in the model repository of the inference server.  In our example server, the root directory of this repository is “/models”. Each model is installed in a subdirectory of its own.  For example, the </a:t>
            </a:r>
            <a:r>
              <a:rPr lang="en-US" sz="1400" dirty="0" err="1"/>
              <a:t>EmTrackMichelId</a:t>
            </a:r>
            <a:r>
              <a:rPr lang="en-US" sz="1400" dirty="0"/>
              <a:t> model is in “cnn_emtrkmichel_1”: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BEFBAE-2B3F-44BD-8516-A4B5BE39E4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Model repository on the inference server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203ACFB-5AA5-46AC-97AB-5A259E5D55A8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4F9A63-CE70-4522-A781-F276B00B0FB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42FA4E-72B1-4F33-AAF6-308458D6407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19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95BCFF1-163A-4406-B6C6-3D74F2B98DE8}"/>
              </a:ext>
            </a:extLst>
          </p:cNvPr>
          <p:cNvSpPr txBox="1"/>
          <p:nvPr/>
        </p:nvSpPr>
        <p:spPr>
          <a:xfrm>
            <a:off x="415935" y="1492392"/>
            <a:ext cx="8159786" cy="3170099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models]$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pwd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/models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models]$ 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cnn_emtrkmichel_1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densenet_onnx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particlenet_AK8_MassRegression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deepcalo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facile_all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particlenet_AK8_MD-2prong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deepmet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facile_all_v2     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pseudofacile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deeptau_core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facile_plan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pseudofacile_plan_10k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deeptau_ensemble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facile_plan_10k   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pseudofacile_tf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deeptau_inner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facile_tf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resnet50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deeptau_nosplit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inception_graphdef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simple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deeptau_outer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particlenet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deeptau_python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   particlenet_AK4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models]$ ls -R cnn_emtrkmichel_1/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cnn_emtrkmichel_1/: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config.pbtxt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labels_em_trk_none.txt  labels_michel.txt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cnn_emtrkmichel_1/1: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model.graphdef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214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1D20BAA-C8E9-48ED-B920-6A2199C653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past few years have seen a sharp increase in the use of deep learning algorithms in </a:t>
            </a:r>
            <a:r>
              <a:rPr lang="en-US" dirty="0" err="1"/>
              <a:t>LArTPC</a:t>
            </a:r>
            <a:r>
              <a:rPr lang="en-US" dirty="0"/>
              <a:t> based experiments, which is understandable because the data are essentially images that are well suited to a DL approach.</a:t>
            </a:r>
          </a:p>
          <a:p>
            <a:r>
              <a:rPr lang="en-US" dirty="0"/>
              <a:t>Unfortunately, the CPU-centric grid worker nodes on which offline reconstruction is performed are ill-suited for DL algorithms, because CPU architectures are terribly inefficient for DL inference tasks.</a:t>
            </a:r>
          </a:p>
          <a:p>
            <a:r>
              <a:rPr lang="en-US" dirty="0"/>
              <a:t>The result is a dramatic increase in the computational workload of </a:t>
            </a:r>
            <a:r>
              <a:rPr lang="en-US" dirty="0" err="1"/>
              <a:t>LArTPC</a:t>
            </a:r>
            <a:r>
              <a:rPr lang="en-US" dirty="0"/>
              <a:t> reconstruction workflows, with DL algorithms responsible for a significant fraction.</a:t>
            </a:r>
          </a:p>
          <a:p>
            <a:r>
              <a:rPr lang="en-US" dirty="0"/>
              <a:t>An obvious solution is to use accelerator hardware like GPUs that are purpose built for DL applications.  But the question is how?</a:t>
            </a:r>
          </a:p>
          <a:p>
            <a:r>
              <a:rPr lang="en-US" dirty="0"/>
              <a:t>In this presentation, we describe the practical approach of deploying GPUs “as a Service” (</a:t>
            </a:r>
            <a:r>
              <a:rPr lang="en-US" dirty="0" err="1"/>
              <a:t>GPU</a:t>
            </a:r>
            <a:r>
              <a:rPr lang="en-US" u="sng" dirty="0" err="1"/>
              <a:t>aaS</a:t>
            </a:r>
            <a:r>
              <a:rPr lang="en-US" dirty="0"/>
              <a:t>).  We will show you how to do this using the latest tools available in </a:t>
            </a:r>
            <a:r>
              <a:rPr lang="en-US" dirty="0" err="1"/>
              <a:t>LArSoft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C59179B-C27B-414C-B346-0EA21D6C9F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Introduction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F99184-2065-425B-8C57-F158B03E764E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20DB79A-236D-42A6-941A-E7477963FB2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B0122F-DDAB-4D33-956E-69BAB889C73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62294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6E9855AC-D56A-40E3-BE04-06F906FD3B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name of the subdirectory containing all the files associated with the model is what you use to identify which model to use when constructing the </a:t>
            </a:r>
            <a:r>
              <a:rPr lang="en-US" dirty="0" err="1"/>
              <a:t>NuSonic</a:t>
            </a:r>
            <a:r>
              <a:rPr lang="en-US" dirty="0"/>
              <a:t> Triton inference client.  The </a:t>
            </a:r>
            <a:r>
              <a:rPr lang="en-US" i="1" dirty="0" err="1"/>
              <a:t>modelName</a:t>
            </a:r>
            <a:r>
              <a:rPr lang="en-US" dirty="0"/>
              <a:t> </a:t>
            </a:r>
            <a:r>
              <a:rPr lang="en-US" dirty="0" err="1"/>
              <a:t>fhicl</a:t>
            </a:r>
            <a:r>
              <a:rPr lang="en-US" dirty="0"/>
              <a:t> parameter passed to the Triton client constructor is set to this subdirectory name.  For the </a:t>
            </a:r>
            <a:r>
              <a:rPr lang="en-US" dirty="0" err="1"/>
              <a:t>EmTrackMichelId</a:t>
            </a:r>
            <a:r>
              <a:rPr lang="en-US" dirty="0"/>
              <a:t> example, </a:t>
            </a:r>
            <a:r>
              <a:rPr lang="en-US" i="1" dirty="0" err="1"/>
              <a:t>modelName</a:t>
            </a:r>
            <a:r>
              <a:rPr lang="en-US" dirty="0"/>
              <a:t> should be set to “cnn_emtrackmichel_1”</a:t>
            </a:r>
          </a:p>
          <a:p>
            <a:r>
              <a:rPr lang="en-US" dirty="0"/>
              <a:t>Under the main subdirectory for a particular model are additional subdirectories for different versions of the model specified by a numeric value that does not begin with zero.  For our example, there is only one version (version 1) of the model, thus we have a subdirectory named “1” as in “cnn_emtrkmichel_1/1”</a:t>
            </a:r>
          </a:p>
          <a:p>
            <a:r>
              <a:rPr lang="en-US" dirty="0"/>
              <a:t>In our example, the model is contained in a frozen </a:t>
            </a:r>
            <a:r>
              <a:rPr lang="en-US" dirty="0" err="1"/>
              <a:t>tensorflow</a:t>
            </a:r>
            <a:r>
              <a:rPr lang="en-US" dirty="0"/>
              <a:t> “</a:t>
            </a:r>
            <a:r>
              <a:rPr lang="en-US" dirty="0" err="1"/>
              <a:t>graphdef</a:t>
            </a:r>
            <a:r>
              <a:rPr lang="en-US" dirty="0"/>
              <a:t>” with extension .pb.  We copied this frozen </a:t>
            </a:r>
            <a:r>
              <a:rPr lang="en-US" dirty="0" err="1"/>
              <a:t>graphdef</a:t>
            </a:r>
            <a:r>
              <a:rPr lang="en-US" dirty="0"/>
              <a:t> with extension .pb from the </a:t>
            </a:r>
            <a:r>
              <a:rPr lang="en-US" dirty="0" err="1"/>
              <a:t>dune_pardata</a:t>
            </a:r>
            <a:r>
              <a:rPr lang="en-US" dirty="0"/>
              <a:t> area to the cnn_emtrackmichelid_1/1 subdirectory, and renamed it </a:t>
            </a:r>
            <a:r>
              <a:rPr lang="en-US" dirty="0" err="1"/>
              <a:t>model.graphdef</a:t>
            </a:r>
            <a:r>
              <a:rPr lang="en-US" dirty="0"/>
              <a:t>, which the inference server expects by default.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396934E-0206-4BBA-89B6-268A257E04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Directory structure &amp; naming conventions for model repository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DC2E92-3A50-44EA-AAEC-B2C690F0831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CC1BA4-8E7D-4B67-BAD0-E090A72EB3F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DBF296-85A9-4476-B493-9096029435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07814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816C28A5-125C-45C8-AE63-E9E21B9667D6}"/>
              </a:ext>
            </a:extLst>
          </p:cNvPr>
          <p:cNvSpPr txBox="1"/>
          <p:nvPr/>
        </p:nvSpPr>
        <p:spPr>
          <a:xfrm>
            <a:off x="4590482" y="3113725"/>
            <a:ext cx="418255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models]$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pwd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/models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models]$ ls -R cnn_emtrkmichel_1/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cnn_emtrkmichel_1/: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config.pbtxt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labels_em_trk_none.txt  labels_michel.txt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cnn_emtrkmichel_1/1: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model.graphdef</a:t>
            </a:r>
            <a:endParaRPr lang="en-US" sz="16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AC244847-64A3-4FCA-A92F-0FA21066B8E7}"/>
              </a:ext>
            </a:extLst>
          </p:cNvPr>
          <p:cNvSpPr txBox="1"/>
          <p:nvPr/>
        </p:nvSpPr>
        <p:spPr>
          <a:xfrm>
            <a:off x="4590482" y="3113724"/>
            <a:ext cx="4182555" cy="1200329"/>
          </a:xfrm>
          <a:prstGeom prst="rect">
            <a:avLst/>
          </a:prstGeom>
          <a:solidFill>
            <a:schemeClr val="accent6">
              <a:lumMod val="50000"/>
            </a:schemeClr>
          </a:solidFill>
        </p:spPr>
        <p:txBody>
          <a:bodyPr wrap="non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models]$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pwd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/models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models]$ ls -R cnn_emtrkmichel_1/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cnn_emtrkmichel_1/: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US" sz="9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config.pbtxt</a:t>
            </a: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labels_em_trk_none.txt  labels_michel.txt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cnn_emtrkmichel_1/1:</a:t>
            </a:r>
            <a:br>
              <a:rPr lang="en-US" sz="9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900" b="1" dirty="0" err="1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model.graphdef</a:t>
            </a:r>
            <a:endParaRPr lang="en-US" sz="1600" b="1" dirty="0">
              <a:solidFill>
                <a:srgbClr val="FFFF00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E09554A-88F8-4E20-8EC4-D18DA05621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Installing the model in the repository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2E20F17-00A1-4CF5-97E6-D1757069D2B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63CA92-50DB-4395-921D-533D285472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2FE38A-274F-4007-8CAD-EEC16CFB704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21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E19F996-DEF4-4320-9241-696BEB99F3D4}"/>
              </a:ext>
            </a:extLst>
          </p:cNvPr>
          <p:cNvSpPr txBox="1"/>
          <p:nvPr/>
        </p:nvSpPr>
        <p:spPr>
          <a:xfrm>
            <a:off x="415935" y="1095262"/>
            <a:ext cx="8159786" cy="1477328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mwts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{mwang}1029%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pwd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/products/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dune_pardata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/v01_54_01/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CnnModels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mwts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{mwang}1030% ls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cnn_emtrkmichel_pitch_5_wire_44_drift_48_down_6_mean_notes_protoduneBeamAndCosmics_calib_cascadedouts.pb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cnn_emtrkmichl_pitch_5_wire_48_drift_48_down_6_mean_notes_protoduneBeamAndCosmicsMCC11.pb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cnn_ndkemtrk_pitch_5_wire_44_drift_48_down_6_mean_notes_AtmAndNdk.nnet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pdune_em-trk-michel_clean_on_neutrinos_iter100_aw.nnet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README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README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0E5D936-A93C-4741-A576-263BA2E43DAC}"/>
              </a:ext>
            </a:extLst>
          </p:cNvPr>
          <p:cNvSpPr txBox="1"/>
          <p:nvPr/>
        </p:nvSpPr>
        <p:spPr>
          <a:xfrm>
            <a:off x="300373" y="730872"/>
            <a:ext cx="783291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>
                <a:solidFill>
                  <a:srgbClr val="FF0000"/>
                </a:solidFill>
              </a:rPr>
              <a:t>Took the frozen .pb </a:t>
            </a:r>
            <a:r>
              <a:rPr lang="en-US" sz="2000" i="1" dirty="0" err="1">
                <a:solidFill>
                  <a:srgbClr val="FF0000"/>
                </a:solidFill>
              </a:rPr>
              <a:t>tensorflow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en-US" sz="2000" i="1" dirty="0" err="1">
                <a:solidFill>
                  <a:srgbClr val="FF0000"/>
                </a:solidFill>
              </a:rPr>
              <a:t>graphdef</a:t>
            </a:r>
            <a:r>
              <a:rPr lang="en-US" sz="2000" i="1" dirty="0">
                <a:solidFill>
                  <a:srgbClr val="FF0000"/>
                </a:solidFill>
              </a:rPr>
              <a:t> of the CNN from </a:t>
            </a:r>
            <a:r>
              <a:rPr lang="en-US" sz="2000" i="1" dirty="0" err="1">
                <a:solidFill>
                  <a:srgbClr val="FF0000"/>
                </a:solidFill>
              </a:rPr>
              <a:t>dune_pardata</a:t>
            </a:r>
            <a:r>
              <a:rPr lang="en-US" sz="2000" i="1" dirty="0">
                <a:solidFill>
                  <a:srgbClr val="FF0000"/>
                </a:solidFill>
              </a:rPr>
              <a:t> …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D029614-5AB2-421C-9C95-233C17313E38}"/>
              </a:ext>
            </a:extLst>
          </p:cNvPr>
          <p:cNvSpPr txBox="1"/>
          <p:nvPr/>
        </p:nvSpPr>
        <p:spPr>
          <a:xfrm>
            <a:off x="2570783" y="2774134"/>
            <a:ext cx="41883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 dirty="0">
                <a:solidFill>
                  <a:srgbClr val="FF0000"/>
                </a:solidFill>
              </a:rPr>
              <a:t>… and copied it into the /models repository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on ailab01.fnal.gov,</a:t>
            </a:r>
          </a:p>
          <a:p>
            <a:r>
              <a:rPr lang="en-US" sz="1800" i="1" dirty="0">
                <a:solidFill>
                  <a:srgbClr val="FF0000"/>
                </a:solidFill>
              </a:rPr>
              <a:t>renaming it to</a:t>
            </a:r>
          </a:p>
          <a:p>
            <a:r>
              <a:rPr lang="en-US" sz="1800" i="1" dirty="0" err="1">
                <a:solidFill>
                  <a:srgbClr val="FF0000"/>
                </a:solidFill>
              </a:rPr>
              <a:t>model.graphdef</a:t>
            </a:r>
            <a:r>
              <a:rPr lang="en-US" sz="1800" i="1" dirty="0">
                <a:solidFill>
                  <a:srgbClr val="FF0000"/>
                </a:solidFill>
              </a:rPr>
              <a:t>: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635749-CCC7-4090-81F8-C452FBC8BFF9}"/>
              </a:ext>
            </a:extLst>
          </p:cNvPr>
          <p:cNvSpPr txBox="1"/>
          <p:nvPr/>
        </p:nvSpPr>
        <p:spPr>
          <a:xfrm>
            <a:off x="415935" y="1096729"/>
            <a:ext cx="8159786" cy="1477328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mwts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{mwang}1029% 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pwd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/products/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dune_pardata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/v01_54_01/</a:t>
            </a: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CnnModels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mwts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{mwang}1030% ls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cnn_emtrkmichel_pitch_5_wire_44_drift_48_down_6_mean_notes_protoduneBeamAndCosmics_calib_cascadedouts.pb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b="1" dirty="0">
                <a:solidFill>
                  <a:srgbClr val="FFFF00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cnn_emtrkmichl_pitch_5_wire_48_drift_48_down_6_mean_notes_protoduneBeamAndCosmicsMCC11.pb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cnn_ndkemtrk_pitch_5_wire_44_drift_48_down_6_mean_notes_AtmAndNdk.nnet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pdune_em-trk-michel_clean_on_neutrinos_iter100_aw.nnet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README</a:t>
            </a:r>
            <a:b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000" dirty="0" err="1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README</a:t>
            </a:r>
            <a:r>
              <a:rPr lang="en-US" sz="1000" dirty="0">
                <a:solidFill>
                  <a:schemeClr val="bg1"/>
                </a:solidFill>
                <a:latin typeface="Courier New" panose="020703090202050204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~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6913B500-9301-47DF-8DF5-F7C25C677A98}"/>
              </a:ext>
            </a:extLst>
          </p:cNvPr>
          <p:cNvSpPr/>
          <p:nvPr/>
        </p:nvSpPr>
        <p:spPr>
          <a:xfrm>
            <a:off x="348496" y="1894950"/>
            <a:ext cx="4302216" cy="2294213"/>
          </a:xfrm>
          <a:custGeom>
            <a:avLst/>
            <a:gdLst>
              <a:gd name="connsiteX0" fmla="*/ 151826 w 4302216"/>
              <a:gd name="connsiteY0" fmla="*/ 0 h 2294213"/>
              <a:gd name="connsiteX1" fmla="*/ 502254 w 4302216"/>
              <a:gd name="connsiteY1" fmla="*/ 1511224 h 2294213"/>
              <a:gd name="connsiteX2" fmla="*/ 4302216 w 4302216"/>
              <a:gd name="connsiteY2" fmla="*/ 2294213 h 22942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302216" h="2294213">
                <a:moveTo>
                  <a:pt x="151826" y="0"/>
                </a:moveTo>
                <a:cubicBezTo>
                  <a:pt x="-18826" y="564427"/>
                  <a:pt x="-189478" y="1128855"/>
                  <a:pt x="502254" y="1511224"/>
                </a:cubicBezTo>
                <a:cubicBezTo>
                  <a:pt x="1193986" y="1893593"/>
                  <a:pt x="2748101" y="2093903"/>
                  <a:pt x="4302216" y="2294213"/>
                </a:cubicBezTo>
              </a:path>
            </a:pathLst>
          </a:custGeom>
          <a:noFill/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75492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71C32AAB-0DC5-4832-B0A1-040F77BDD4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the main subdirectory for the model is a “</a:t>
            </a:r>
            <a:r>
              <a:rPr lang="en-US" dirty="0" err="1"/>
              <a:t>config.pbtxt</a:t>
            </a:r>
            <a:r>
              <a:rPr lang="en-US" dirty="0"/>
              <a:t>” file (refer to bash shell output on slide 17).  This file describes the detailed properties of the model.</a:t>
            </a:r>
          </a:p>
          <a:p>
            <a:r>
              <a:rPr lang="en-US" dirty="0"/>
              <a:t>Let’s take a closer look at the </a:t>
            </a:r>
            <a:r>
              <a:rPr lang="en-US" dirty="0" err="1"/>
              <a:t>config.pbtxt</a:t>
            </a:r>
            <a:r>
              <a:rPr lang="en-US" dirty="0"/>
              <a:t> file for the </a:t>
            </a:r>
            <a:r>
              <a:rPr lang="en-US" dirty="0" err="1"/>
              <a:t>EmTrackMichelId</a:t>
            </a:r>
            <a:r>
              <a:rPr lang="en-US" dirty="0"/>
              <a:t> CNN: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7D852E8-7CB2-4218-9403-AF07176F1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</a:t>
            </a:r>
            <a:r>
              <a:rPr lang="en-US" dirty="0" err="1"/>
              <a:t>config.pbtxt</a:t>
            </a:r>
            <a:r>
              <a:rPr lang="en-US" dirty="0"/>
              <a:t>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2812FB-571D-4360-860A-66A9E761A9AC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C5305E-772A-47EB-9943-0ACB6F03C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BB8AD6-8EB4-4C79-AB87-E304922A8A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22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7FAE9BB-FEAE-428C-9477-F348CC1BDF7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928446"/>
            <a:ext cx="8143875" cy="20955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37BF508B-275E-447F-9657-859BC2415356}"/>
              </a:ext>
            </a:extLst>
          </p:cNvPr>
          <p:cNvCxnSpPr>
            <a:cxnSpLocks/>
          </p:cNvCxnSpPr>
          <p:nvPr/>
        </p:nvCxnSpPr>
        <p:spPr>
          <a:xfrm flipH="1">
            <a:off x="2794221" y="2077913"/>
            <a:ext cx="661156" cy="5339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71DD8392-0684-4A68-AA7E-9FE132662CB7}"/>
              </a:ext>
            </a:extLst>
          </p:cNvPr>
          <p:cNvSpPr txBox="1"/>
          <p:nvPr/>
        </p:nvSpPr>
        <p:spPr>
          <a:xfrm>
            <a:off x="3451074" y="1860823"/>
            <a:ext cx="12105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err="1">
                <a:solidFill>
                  <a:srgbClr val="FF0000"/>
                </a:solidFill>
              </a:rPr>
              <a:t>modelName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DC92156-9972-451C-B024-4B28E538FBD1}"/>
              </a:ext>
            </a:extLst>
          </p:cNvPr>
          <p:cNvSpPr txBox="1"/>
          <p:nvPr/>
        </p:nvSpPr>
        <p:spPr>
          <a:xfrm>
            <a:off x="3721200" y="2148625"/>
            <a:ext cx="45309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Model backend: </a:t>
            </a:r>
            <a:r>
              <a:rPr lang="en-US" sz="1600" dirty="0" err="1">
                <a:solidFill>
                  <a:srgbClr val="FF0000"/>
                </a:solidFill>
              </a:rPr>
              <a:t>tensorflow</a:t>
            </a:r>
            <a:r>
              <a:rPr lang="en-US" sz="1600" dirty="0">
                <a:solidFill>
                  <a:srgbClr val="FF0000"/>
                </a:solidFill>
              </a:rPr>
              <a:t>, Model format: </a:t>
            </a:r>
            <a:r>
              <a:rPr lang="en-US" sz="1600" dirty="0" err="1">
                <a:solidFill>
                  <a:srgbClr val="FF0000"/>
                </a:solidFill>
              </a:rPr>
              <a:t>graphdef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85A0860-646F-43D5-8808-975EEA11E80A}"/>
              </a:ext>
            </a:extLst>
          </p:cNvPr>
          <p:cNvSpPr txBox="1"/>
          <p:nvPr/>
        </p:nvSpPr>
        <p:spPr>
          <a:xfrm>
            <a:off x="3322485" y="2447959"/>
            <a:ext cx="293856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Max number of images per batch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A87A487-70E0-492E-9EDB-4F55E4C1E440}"/>
              </a:ext>
            </a:extLst>
          </p:cNvPr>
          <p:cNvSpPr txBox="1"/>
          <p:nvPr/>
        </p:nvSpPr>
        <p:spPr>
          <a:xfrm>
            <a:off x="3322485" y="2769636"/>
            <a:ext cx="224965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Name of the CNN’s input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ED1C7DE-7E82-4559-95D8-00DDA055C1D5}"/>
              </a:ext>
            </a:extLst>
          </p:cNvPr>
          <p:cNvSpPr txBox="1"/>
          <p:nvPr/>
        </p:nvSpPr>
        <p:spPr>
          <a:xfrm>
            <a:off x="3305787" y="2991572"/>
            <a:ext cx="448693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Datatype expected at input: TYPE_FP32==DT_FLOAT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8CA48DD-2923-4D27-AF14-888A28B56479}"/>
              </a:ext>
            </a:extLst>
          </p:cNvPr>
          <p:cNvSpPr txBox="1"/>
          <p:nvPr/>
        </p:nvSpPr>
        <p:spPr>
          <a:xfrm>
            <a:off x="3204797" y="3285377"/>
            <a:ext cx="578927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Format of input data: N: # batches, H: height, W: width, C: channels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86E59FC-F65C-4B9D-8AC8-B5037D93A02A}"/>
              </a:ext>
            </a:extLst>
          </p:cNvPr>
          <p:cNvSpPr txBox="1"/>
          <p:nvPr/>
        </p:nvSpPr>
        <p:spPr>
          <a:xfrm>
            <a:off x="3340608" y="3551028"/>
            <a:ext cx="26997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Dimensions: H=48, W=48, C=1</a:t>
            </a:r>
          </a:p>
        </p:txBody>
      </p: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9ACD04A-39B6-4108-AC16-09831D367413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2506451" y="2497368"/>
            <a:ext cx="816034" cy="1198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4D1576-071C-43B6-9658-7F0E4B2FD30B}"/>
              </a:ext>
            </a:extLst>
          </p:cNvPr>
          <p:cNvCxnSpPr>
            <a:cxnSpLocks/>
          </p:cNvCxnSpPr>
          <p:nvPr/>
        </p:nvCxnSpPr>
        <p:spPr>
          <a:xfrm flipH="1">
            <a:off x="3305439" y="2300581"/>
            <a:ext cx="424680" cy="5811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E796EF51-72F2-43BF-BDB7-7623E1FAB79B}"/>
              </a:ext>
            </a:extLst>
          </p:cNvPr>
          <p:cNvCxnSpPr>
            <a:cxnSpLocks/>
          </p:cNvCxnSpPr>
          <p:nvPr/>
        </p:nvCxnSpPr>
        <p:spPr>
          <a:xfrm flipH="1">
            <a:off x="2633579" y="2955415"/>
            <a:ext cx="692376" cy="5257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9CAB22E2-ED2A-474C-8869-F8B8C8D1F618}"/>
              </a:ext>
            </a:extLst>
          </p:cNvPr>
          <p:cNvCxnSpPr>
            <a:cxnSpLocks/>
          </p:cNvCxnSpPr>
          <p:nvPr/>
        </p:nvCxnSpPr>
        <p:spPr>
          <a:xfrm flipH="1">
            <a:off x="2794221" y="3165260"/>
            <a:ext cx="501160" cy="3224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FB9A7B90-B2F6-4637-B016-E551EDA3F97A}"/>
              </a:ext>
            </a:extLst>
          </p:cNvPr>
          <p:cNvCxnSpPr>
            <a:cxnSpLocks/>
            <a:stCxn id="18" idx="1"/>
          </p:cNvCxnSpPr>
          <p:nvPr/>
        </p:nvCxnSpPr>
        <p:spPr>
          <a:xfrm flipH="1" flipV="1">
            <a:off x="2633581" y="3374988"/>
            <a:ext cx="571216" cy="7966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43A13122-53BD-447A-B8C7-2A6430374F4A}"/>
              </a:ext>
            </a:extLst>
          </p:cNvPr>
          <p:cNvCxnSpPr>
            <a:cxnSpLocks/>
          </p:cNvCxnSpPr>
          <p:nvPr/>
        </p:nvCxnSpPr>
        <p:spPr>
          <a:xfrm flipH="1" flipV="1">
            <a:off x="2633579" y="3580073"/>
            <a:ext cx="723618" cy="130014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947803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/>
      <p:bldP spid="15" grpId="0"/>
      <p:bldP spid="16" grpId="0"/>
      <p:bldP spid="17" grpId="0"/>
      <p:bldP spid="18" grpId="0"/>
      <p:bldP spid="1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E67C9B7-3BD1-477C-AF34-A44AC487D4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Output section: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4223F94-4D8B-4EE2-9621-FC18412867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</a:t>
            </a:r>
            <a:r>
              <a:rPr lang="en-US" dirty="0" err="1"/>
              <a:t>config.pbtxt</a:t>
            </a:r>
            <a:r>
              <a:rPr lang="en-US" dirty="0"/>
              <a:t>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6E5E5B-D905-41DE-8EC2-8681CFAB81C0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FC4ACA-226D-452B-93B0-69652ECFE54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BFFE7-5147-47AA-8CF0-6736D8BC46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2530FD2-5FC4-4CF4-BE9A-319C883087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282578"/>
            <a:ext cx="8143875" cy="2543175"/>
          </a:xfrm>
          <a:prstGeom prst="rect">
            <a:avLst/>
          </a:prstGeom>
          <a:ln>
            <a:solidFill>
              <a:srgbClr val="003087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C5115EE-EA2D-488E-B7EE-34BD632C9CBD}"/>
              </a:ext>
            </a:extLst>
          </p:cNvPr>
          <p:cNvCxnSpPr>
            <a:cxnSpLocks/>
          </p:cNvCxnSpPr>
          <p:nvPr/>
        </p:nvCxnSpPr>
        <p:spPr>
          <a:xfrm flipH="1">
            <a:off x="4004809" y="1565661"/>
            <a:ext cx="921731" cy="149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01868D1-1B49-4521-A76F-0014D9C7FE20}"/>
              </a:ext>
            </a:extLst>
          </p:cNvPr>
          <p:cNvSpPr txBox="1"/>
          <p:nvPr/>
        </p:nvSpPr>
        <p:spPr>
          <a:xfrm>
            <a:off x="1674104" y="1414041"/>
            <a:ext cx="115666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First output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D017218-7799-45F9-B011-9FA9E8AD23BE}"/>
              </a:ext>
            </a:extLst>
          </p:cNvPr>
          <p:cNvSpPr txBox="1"/>
          <p:nvPr/>
        </p:nvSpPr>
        <p:spPr>
          <a:xfrm>
            <a:off x="1606697" y="2507976"/>
            <a:ext cx="138358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>
                <a:solidFill>
                  <a:srgbClr val="FF0000"/>
                </a:solidFill>
              </a:rPr>
              <a:t>Second output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6242EBB-EACB-4D64-8EA6-FD7B57894760}"/>
              </a:ext>
            </a:extLst>
          </p:cNvPr>
          <p:cNvSpPr txBox="1"/>
          <p:nvPr/>
        </p:nvSpPr>
        <p:spPr>
          <a:xfrm>
            <a:off x="4900163" y="1369859"/>
            <a:ext cx="12987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Output name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A76C6E1-A31C-420B-A91F-ADB90FDC5F8D}"/>
              </a:ext>
            </a:extLst>
          </p:cNvPr>
          <p:cNvSpPr txBox="1"/>
          <p:nvPr/>
        </p:nvSpPr>
        <p:spPr>
          <a:xfrm>
            <a:off x="4706682" y="1664250"/>
            <a:ext cx="15649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Output datatype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2BD4703-E729-4C7C-9AE2-A06017F18EA4}"/>
              </a:ext>
            </a:extLst>
          </p:cNvPr>
          <p:cNvSpPr txBox="1"/>
          <p:nvPr/>
        </p:nvSpPr>
        <p:spPr>
          <a:xfrm>
            <a:off x="4863572" y="1982693"/>
            <a:ext cx="260597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Number of output categories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71CD4C3-1C03-4781-9741-0E21684115EC}"/>
              </a:ext>
            </a:extLst>
          </p:cNvPr>
          <p:cNvSpPr txBox="1"/>
          <p:nvPr/>
        </p:nvSpPr>
        <p:spPr>
          <a:xfrm>
            <a:off x="5298474" y="2252165"/>
            <a:ext cx="273369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Name of file containing output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category names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726307D6-565B-4687-B9C2-349F1CEB476E}"/>
              </a:ext>
            </a:extLst>
          </p:cNvPr>
          <p:cNvCxnSpPr>
            <a:cxnSpLocks/>
          </p:cNvCxnSpPr>
          <p:nvPr/>
        </p:nvCxnSpPr>
        <p:spPr>
          <a:xfrm flipH="1">
            <a:off x="2830770" y="1841816"/>
            <a:ext cx="1890699" cy="9699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E37CDDC0-9FEA-40EF-9B2D-E2E153DE000E}"/>
              </a:ext>
            </a:extLst>
          </p:cNvPr>
          <p:cNvCxnSpPr>
            <a:cxnSpLocks/>
            <a:stCxn id="14" idx="1"/>
          </p:cNvCxnSpPr>
          <p:nvPr/>
        </p:nvCxnSpPr>
        <p:spPr>
          <a:xfrm flipH="1" flipV="1">
            <a:off x="2016016" y="2108084"/>
            <a:ext cx="2847556" cy="4388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C0E18F2F-C0D7-459D-A5F0-9620A561E268}"/>
              </a:ext>
            </a:extLst>
          </p:cNvPr>
          <p:cNvCxnSpPr>
            <a:cxnSpLocks/>
          </p:cNvCxnSpPr>
          <p:nvPr/>
        </p:nvCxnSpPr>
        <p:spPr>
          <a:xfrm flipH="1" flipV="1">
            <a:off x="4428670" y="2323521"/>
            <a:ext cx="869804" cy="12103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6" name="Rectangle 25">
            <a:extLst>
              <a:ext uri="{FF2B5EF4-FFF2-40B4-BE49-F238E27FC236}">
                <a16:creationId xmlns:a16="http://schemas.microsoft.com/office/drawing/2014/main" id="{658948F7-804E-4DC4-9B5E-9611A5D89784}"/>
              </a:ext>
            </a:extLst>
          </p:cNvPr>
          <p:cNvSpPr/>
          <p:nvPr/>
        </p:nvSpPr>
        <p:spPr>
          <a:xfrm>
            <a:off x="736827" y="1476440"/>
            <a:ext cx="3814346" cy="106842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9238D7AA-2963-46EE-9BAA-E2F3B1B055B0}"/>
              </a:ext>
            </a:extLst>
          </p:cNvPr>
          <p:cNvSpPr/>
          <p:nvPr/>
        </p:nvSpPr>
        <p:spPr>
          <a:xfrm>
            <a:off x="750513" y="2586800"/>
            <a:ext cx="3814346" cy="1068424"/>
          </a:xfrm>
          <a:prstGeom prst="rect">
            <a:avLst/>
          </a:prstGeom>
          <a:noFill/>
          <a:ln w="22225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70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3" grpId="0"/>
      <p:bldP spid="14" grpId="0"/>
      <p:bldP spid="15" grpId="0"/>
      <p:bldP spid="26" grpId="0" animBg="1"/>
      <p:bldP spid="2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5302BF-2E41-49FA-8E8F-8D01B152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Instance group section: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823C8-977F-419C-84B7-EE2ACF39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</a:t>
            </a:r>
            <a:r>
              <a:rPr lang="en-US" dirty="0" err="1"/>
              <a:t>config.pbtxt</a:t>
            </a:r>
            <a:r>
              <a:rPr lang="en-US" dirty="0"/>
              <a:t>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7EC4-284A-41E2-8993-D61317618A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8C05-319A-469F-8303-92CF6397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353D-109D-42B2-B35A-1FA1164E9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171224F-587B-45CA-96FF-0A1A5ABD36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1567962"/>
            <a:ext cx="8143875" cy="11811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CC95EF0D-E5D6-45CF-B976-F7C163DAF58B}"/>
              </a:ext>
            </a:extLst>
          </p:cNvPr>
          <p:cNvCxnSpPr>
            <a:cxnSpLocks/>
          </p:cNvCxnSpPr>
          <p:nvPr/>
        </p:nvCxnSpPr>
        <p:spPr>
          <a:xfrm flipH="1">
            <a:off x="2294792" y="1853585"/>
            <a:ext cx="1004833" cy="14952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A2FD898B-9122-4163-89A0-4180199E89DB}"/>
              </a:ext>
            </a:extLst>
          </p:cNvPr>
          <p:cNvSpPr txBox="1"/>
          <p:nvPr/>
        </p:nvSpPr>
        <p:spPr>
          <a:xfrm>
            <a:off x="3273247" y="1657783"/>
            <a:ext cx="318830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Type of available hardware resource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01C9020-CB03-46FD-8DFF-4E3A6327F810}"/>
              </a:ext>
            </a:extLst>
          </p:cNvPr>
          <p:cNvSpPr txBox="1"/>
          <p:nvPr/>
        </p:nvSpPr>
        <p:spPr>
          <a:xfrm>
            <a:off x="3194434" y="2119461"/>
            <a:ext cx="52442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solidFill>
                  <a:srgbClr val="FF0000"/>
                </a:solidFill>
              </a:rPr>
              <a:t>Number of model instances to run on the hardware resource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7308409-55E2-44E3-8970-8EEC65461FD5}"/>
              </a:ext>
            </a:extLst>
          </p:cNvPr>
          <p:cNvCxnSpPr>
            <a:cxnSpLocks/>
          </p:cNvCxnSpPr>
          <p:nvPr/>
        </p:nvCxnSpPr>
        <p:spPr>
          <a:xfrm flipH="1" flipV="1">
            <a:off x="1767254" y="2198916"/>
            <a:ext cx="1427181" cy="8982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98974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Box 15">
            <a:extLst>
              <a:ext uri="{FF2B5EF4-FFF2-40B4-BE49-F238E27FC236}">
                <a16:creationId xmlns:a16="http://schemas.microsoft.com/office/drawing/2014/main" id="{9165160D-CF34-4E00-B7E8-BD1CD630DB8B}"/>
              </a:ext>
            </a:extLst>
          </p:cNvPr>
          <p:cNvSpPr txBox="1"/>
          <p:nvPr/>
        </p:nvSpPr>
        <p:spPr>
          <a:xfrm>
            <a:off x="415935" y="2239737"/>
            <a:ext cx="8159786" cy="2092881"/>
          </a:xfrm>
          <a:prstGeom prst="rect">
            <a:avLst/>
          </a:prstGeom>
          <a:solidFill>
            <a:srgbClr val="004C97"/>
          </a:solidFill>
        </p:spPr>
        <p:txBody>
          <a:bodyPr wrap="square" rtlCol="0">
            <a:spAutoFit/>
          </a:bodyPr>
          <a:lstStyle/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cnn_emtrkmichel_1]$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pwd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/models/cnn_emtrkmichel_1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cnn_emtrkmichel_1]$ ls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1  </a:t>
            </a: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config.pbtxt</a:t>
            </a: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  labels_em_trk_none.txt  labels_michel.txt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cnn_emtrkmichel_1]$ cat labels_em_trk_none.txt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track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em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none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[mwang@ailab01 cnn_emtrkmichel_1]$ cat labels_michel.txt </a:t>
            </a:r>
          </a:p>
          <a:p>
            <a:pPr marL="0" marR="0">
              <a:spcBef>
                <a:spcPts val="0"/>
              </a:spcBef>
              <a:spcAft>
                <a:spcPts val="0"/>
              </a:spcAft>
            </a:pPr>
            <a:r>
              <a:rPr lang="en-US" sz="1000" dirty="0" err="1">
                <a:solidFill>
                  <a:schemeClr val="bg1"/>
                </a:solidFill>
                <a:latin typeface="Consolas" panose="020B0609020204030204" pitchFamily="49" charset="0"/>
                <a:ea typeface="Calibri" panose="020F0502020204030204" pitchFamily="34" charset="0"/>
                <a:cs typeface="Times New Roman" panose="02020603050405020304" pitchFamily="18" charset="0"/>
              </a:rPr>
              <a:t>michel</a:t>
            </a:r>
            <a:endParaRPr lang="en-US" sz="1000" dirty="0">
              <a:solidFill>
                <a:schemeClr val="bg1"/>
              </a:solidFill>
              <a:latin typeface="Consolas" panose="020B0609020204030204" pitchFamily="49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F5302BF-2E41-49FA-8E8F-8D01B15297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 the same directory level as the </a:t>
            </a:r>
            <a:r>
              <a:rPr lang="en-US" dirty="0" err="1"/>
              <a:t>config.pbtxt</a:t>
            </a:r>
            <a:r>
              <a:rPr lang="en-US" dirty="0"/>
              <a:t> file are the “labels” files that contain the names of each category in an output (refer to slide 21).</a:t>
            </a:r>
          </a:p>
          <a:p>
            <a:r>
              <a:rPr lang="en-US" dirty="0"/>
              <a:t>Our example has one </a:t>
            </a:r>
            <a:r>
              <a:rPr lang="en-US" u="sng" dirty="0">
                <a:solidFill>
                  <a:schemeClr val="accent2">
                    <a:lumMod val="60000"/>
                    <a:lumOff val="40000"/>
                  </a:schemeClr>
                </a:solidFill>
              </a:rPr>
              <a:t>3-category output </a:t>
            </a:r>
            <a:r>
              <a:rPr lang="en-US" dirty="0"/>
              <a:t>(</a:t>
            </a:r>
            <a:r>
              <a:rPr lang="en-US" dirty="0" err="1"/>
              <a:t>em_trk_none_netout</a:t>
            </a:r>
            <a:r>
              <a:rPr lang="en-US" dirty="0"/>
              <a:t>/</a:t>
            </a:r>
            <a:r>
              <a:rPr lang="en-US" dirty="0" err="1"/>
              <a:t>Softmax</a:t>
            </a:r>
            <a:r>
              <a:rPr lang="en-US" dirty="0"/>
              <a:t>) and one </a:t>
            </a:r>
            <a:r>
              <a:rPr lang="en-US" u="sng" dirty="0">
                <a:solidFill>
                  <a:srgbClr val="92D050"/>
                </a:solidFill>
              </a:rPr>
              <a:t>single category output</a:t>
            </a:r>
            <a:r>
              <a:rPr lang="en-US" dirty="0"/>
              <a:t> (</a:t>
            </a:r>
            <a:r>
              <a:rPr lang="en-US" dirty="0" err="1"/>
              <a:t>michel_netout</a:t>
            </a:r>
            <a:r>
              <a:rPr lang="en-US" dirty="0"/>
              <a:t>/Sigmoid):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D823C8-977F-419C-84B7-EE2ACF396F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Anatomy of the </a:t>
            </a:r>
            <a:r>
              <a:rPr lang="en-US" dirty="0" err="1"/>
              <a:t>config.pbtxt</a:t>
            </a:r>
            <a:r>
              <a:rPr lang="en-US" dirty="0"/>
              <a:t> file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377EC4-284A-41E2-8993-D61317618A1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898C05-319A-469F-8303-92CF63973CA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01E353D-109D-42B2-B35A-1FA1164E9AD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0063785-F513-4AA6-879D-617B1EF58917}"/>
              </a:ext>
            </a:extLst>
          </p:cNvPr>
          <p:cNvCxnSpPr>
            <a:cxnSpLocks/>
            <a:endCxn id="17" idx="0"/>
          </p:cNvCxnSpPr>
          <p:nvPr/>
        </p:nvCxnSpPr>
        <p:spPr>
          <a:xfrm>
            <a:off x="3546305" y="1591408"/>
            <a:ext cx="442631" cy="1468803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9CDADDF-1340-4B22-9A1E-8231544ABD7F}"/>
              </a:ext>
            </a:extLst>
          </p:cNvPr>
          <p:cNvCxnSpPr>
            <a:cxnSpLocks/>
            <a:endCxn id="18" idx="0"/>
          </p:cNvCxnSpPr>
          <p:nvPr/>
        </p:nvCxnSpPr>
        <p:spPr>
          <a:xfrm>
            <a:off x="2103107" y="1884762"/>
            <a:ext cx="1733339" cy="1911995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B9F8F7F1-6874-45FD-A747-9B5E297031AD}"/>
              </a:ext>
            </a:extLst>
          </p:cNvPr>
          <p:cNvSpPr/>
          <p:nvPr/>
        </p:nvSpPr>
        <p:spPr>
          <a:xfrm>
            <a:off x="3193349" y="3060211"/>
            <a:ext cx="1591174" cy="413239"/>
          </a:xfrm>
          <a:prstGeom prst="ellipse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914DD137-CEAE-499A-AE49-ED6275713D2C}"/>
              </a:ext>
            </a:extLst>
          </p:cNvPr>
          <p:cNvSpPr/>
          <p:nvPr/>
        </p:nvSpPr>
        <p:spPr>
          <a:xfrm>
            <a:off x="3197607" y="3796757"/>
            <a:ext cx="1277678" cy="413239"/>
          </a:xfrm>
          <a:prstGeom prst="ellipse">
            <a:avLst/>
          </a:prstGeom>
          <a:noFill/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9C37F60A-B41E-4B87-B3ED-ED582E3D0BD5}"/>
              </a:ext>
            </a:extLst>
          </p:cNvPr>
          <p:cNvSpPr/>
          <p:nvPr/>
        </p:nvSpPr>
        <p:spPr>
          <a:xfrm>
            <a:off x="472278" y="3340314"/>
            <a:ext cx="543563" cy="474028"/>
          </a:xfrm>
          <a:prstGeom prst="rect">
            <a:avLst/>
          </a:prstGeom>
          <a:noFill/>
          <a:ln w="222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603569F-B94F-4F3F-9F50-3CDEB1BA12BF}"/>
              </a:ext>
            </a:extLst>
          </p:cNvPr>
          <p:cNvSpPr/>
          <p:nvPr/>
        </p:nvSpPr>
        <p:spPr>
          <a:xfrm>
            <a:off x="465045" y="4089526"/>
            <a:ext cx="543563" cy="187722"/>
          </a:xfrm>
          <a:prstGeom prst="rect">
            <a:avLst/>
          </a:prstGeom>
          <a:noFill/>
          <a:ln w="22225">
            <a:solidFill>
              <a:srgbClr val="92D05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D401F52C-F027-446E-919B-84AEE8CD88D2}"/>
              </a:ext>
            </a:extLst>
          </p:cNvPr>
          <p:cNvCxnSpPr>
            <a:cxnSpLocks/>
            <a:stCxn id="17" idx="2"/>
            <a:endCxn id="22" idx="3"/>
          </p:cNvCxnSpPr>
          <p:nvPr/>
        </p:nvCxnSpPr>
        <p:spPr>
          <a:xfrm flipH="1">
            <a:off x="1015841" y="3266831"/>
            <a:ext cx="2177508" cy="310497"/>
          </a:xfrm>
          <a:prstGeom prst="straightConnector1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>
            <a:extLst>
              <a:ext uri="{FF2B5EF4-FFF2-40B4-BE49-F238E27FC236}">
                <a16:creationId xmlns:a16="http://schemas.microsoft.com/office/drawing/2014/main" id="{1395EFB2-3EA0-4B98-BE2B-D236FDEE0AA5}"/>
              </a:ext>
            </a:extLst>
          </p:cNvPr>
          <p:cNvCxnSpPr>
            <a:cxnSpLocks/>
            <a:stCxn id="18" idx="2"/>
            <a:endCxn id="23" idx="3"/>
          </p:cNvCxnSpPr>
          <p:nvPr/>
        </p:nvCxnSpPr>
        <p:spPr>
          <a:xfrm flipH="1">
            <a:off x="1008608" y="4003377"/>
            <a:ext cx="2188999" cy="180010"/>
          </a:xfrm>
          <a:prstGeom prst="straightConnector1">
            <a:avLst/>
          </a:prstGeom>
          <a:ln>
            <a:solidFill>
              <a:srgbClr val="92D05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7398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7" grpId="1" animBg="1"/>
      <p:bldP spid="18" grpId="0" animBg="1"/>
      <p:bldP spid="22" grpId="0" animBg="1"/>
      <p:bldP spid="22" grpId="1" animBg="1"/>
      <p:bldP spid="2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5A03DCC-C044-40DA-8665-ED9DD62D52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 have demonstrated how to take advantage of the </a:t>
            </a:r>
            <a:r>
              <a:rPr lang="en-US" dirty="0" err="1"/>
              <a:t>NuSonic</a:t>
            </a:r>
            <a:r>
              <a:rPr lang="en-US" dirty="0"/>
              <a:t> inference client libraries in your </a:t>
            </a:r>
            <a:r>
              <a:rPr lang="en-US" dirty="0" err="1"/>
              <a:t>LArSoft</a:t>
            </a:r>
            <a:r>
              <a:rPr lang="en-US" dirty="0"/>
              <a:t> applications to greatly simplify the use of </a:t>
            </a:r>
            <a:r>
              <a:rPr lang="en-US" dirty="0" err="1"/>
              <a:t>GPUaaS</a:t>
            </a:r>
            <a:r>
              <a:rPr lang="en-US" dirty="0"/>
              <a:t> in order to perform inference tasks more efficiently</a:t>
            </a:r>
          </a:p>
          <a:p>
            <a:endParaRPr lang="en-US" dirty="0"/>
          </a:p>
          <a:p>
            <a:r>
              <a:rPr lang="en-US" dirty="0"/>
              <a:t>For more details, please refer to the </a:t>
            </a:r>
            <a:r>
              <a:rPr lang="en-US" dirty="0" err="1"/>
              <a:t>NuSonic</a:t>
            </a:r>
            <a:r>
              <a:rPr lang="en-US" dirty="0"/>
              <a:t> documentation in the </a:t>
            </a:r>
            <a:r>
              <a:rPr lang="en-US" dirty="0" err="1"/>
              <a:t>LArSoft</a:t>
            </a:r>
            <a:r>
              <a:rPr lang="en-US" dirty="0"/>
              <a:t> </a:t>
            </a:r>
            <a:r>
              <a:rPr lang="en-US" dirty="0" err="1"/>
              <a:t>redmine</a:t>
            </a:r>
            <a:r>
              <a:rPr lang="en-US" dirty="0"/>
              <a:t> wiki pages: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hlinkClick r:id="rId2"/>
              </a:rPr>
              <a:t>https://cdcvs.fnal.gov/redmine/projects/larsoft/wiki/_GPU_as_a_Service_</a:t>
            </a:r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FDF2B15-B0FC-485D-9A7C-2A969D2D39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8A09AD-61A8-4138-BFDB-6D3B0E548CB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C29D8F-EC9C-4B24-99D9-527AF34F421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39E3DD-F9C4-4087-B422-93847723B5D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91641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2B8BE3-3D24-40AB-9350-192C12685603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CEA5B2-A580-4EA1-9BAD-21993647F8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82AD700-E5EB-4419-906A-C66D956DD2B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  <p:sp>
        <p:nvSpPr>
          <p:cNvPr id="7" name="Text Box 4">
            <a:extLst>
              <a:ext uri="{FF2B5EF4-FFF2-40B4-BE49-F238E27FC236}">
                <a16:creationId xmlns:a16="http://schemas.microsoft.com/office/drawing/2014/main" id="{230EB056-BC7D-42F3-8AE4-B0562B5490D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77381" y="2046287"/>
            <a:ext cx="2789237" cy="1050925"/>
          </a:xfrm>
          <a:prstGeom prst="rect">
            <a:avLst/>
          </a:prstGeom>
          <a:solidFill>
            <a:srgbClr val="66FF99"/>
          </a:solidFill>
          <a:ln w="44450" algn="ctr">
            <a:solidFill>
              <a:schemeClr val="tx1"/>
            </a:solidFill>
            <a:miter lim="800000"/>
            <a:headEnd/>
            <a:tailEnd type="none" w="lg" len="lg"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6000" b="0" dirty="0">
                <a:latin typeface="+mn-lt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5769317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12CDDB-56CD-4848-ABB1-9209664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Naïve solution: deploy GPUs on every worker node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DF4F-3933-4F07-8488-B2AD9728DB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26FA7-6259-454E-8A18-A3DA1E4BB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838D-D584-454B-A72B-3FB11C2A8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F6E32A-1F70-46F3-AE6F-4AF518328A88}"/>
              </a:ext>
            </a:extLst>
          </p:cNvPr>
          <p:cNvGrpSpPr/>
          <p:nvPr/>
        </p:nvGrpSpPr>
        <p:grpSpPr>
          <a:xfrm>
            <a:off x="931891" y="1333254"/>
            <a:ext cx="1907269" cy="3101552"/>
            <a:chOff x="931891" y="1196774"/>
            <a:chExt cx="1907269" cy="31015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88A310-9355-4693-95BF-2E750DE94EB6}"/>
                </a:ext>
              </a:extLst>
            </p:cNvPr>
            <p:cNvSpPr txBox="1"/>
            <p:nvPr/>
          </p:nvSpPr>
          <p:spPr>
            <a:xfrm>
              <a:off x="1258852" y="3928994"/>
              <a:ext cx="14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 Worker node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70DF58-4E73-4B72-B58F-8BA18B7A2788}"/>
                </a:ext>
              </a:extLst>
            </p:cNvPr>
            <p:cNvGrpSpPr/>
            <p:nvPr/>
          </p:nvGrpSpPr>
          <p:grpSpPr>
            <a:xfrm>
              <a:off x="1776630" y="2417426"/>
              <a:ext cx="69563" cy="831563"/>
              <a:chOff x="1839780" y="2979962"/>
              <a:chExt cx="69563" cy="83156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9B9740-9313-437B-9DB5-57F1C7CB4940}"/>
                  </a:ext>
                </a:extLst>
              </p:cNvPr>
              <p:cNvSpPr/>
              <p:nvPr/>
            </p:nvSpPr>
            <p:spPr bwMode="auto">
              <a:xfrm>
                <a:off x="1839780" y="2979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E52815-20F2-45F0-80AF-B2EC448D970B}"/>
                  </a:ext>
                </a:extLst>
              </p:cNvPr>
              <p:cNvSpPr/>
              <p:nvPr/>
            </p:nvSpPr>
            <p:spPr bwMode="auto">
              <a:xfrm>
                <a:off x="1839780" y="31323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06361A1-5A46-47E9-8F6B-C240B01BC70F}"/>
                  </a:ext>
                </a:extLst>
              </p:cNvPr>
              <p:cNvSpPr/>
              <p:nvPr/>
            </p:nvSpPr>
            <p:spPr bwMode="auto">
              <a:xfrm>
                <a:off x="1839780" y="32847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641847-64D0-43AB-AF58-DFEB6B88CAF5}"/>
                  </a:ext>
                </a:extLst>
              </p:cNvPr>
              <p:cNvSpPr/>
              <p:nvPr/>
            </p:nvSpPr>
            <p:spPr bwMode="auto">
              <a:xfrm>
                <a:off x="1839780" y="34371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0F7EE-46DC-4CD9-93DA-F35B5888F3BD}"/>
                  </a:ext>
                </a:extLst>
              </p:cNvPr>
              <p:cNvSpPr/>
              <p:nvPr/>
            </p:nvSpPr>
            <p:spPr bwMode="auto">
              <a:xfrm>
                <a:off x="1839780" y="35895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F061F6F-C9FA-4B3E-8D8C-629AA1550509}"/>
                  </a:ext>
                </a:extLst>
              </p:cNvPr>
              <p:cNvSpPr/>
              <p:nvPr/>
            </p:nvSpPr>
            <p:spPr bwMode="auto">
              <a:xfrm>
                <a:off x="1839780" y="3741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69DD26A0-73F9-4268-B69F-56FFFD2E2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203" y="1196774"/>
              <a:ext cx="1899957" cy="52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751E7983-214D-490F-81E2-500268677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91" y="1803934"/>
              <a:ext cx="1899957" cy="52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5F1803A3-C0FD-4E77-BFE4-FBF6244B7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91" y="3321834"/>
              <a:ext cx="1899957" cy="52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44DE5F-C5B1-45D1-97F1-2F7621178373}"/>
              </a:ext>
            </a:extLst>
          </p:cNvPr>
          <p:cNvGrpSpPr/>
          <p:nvPr/>
        </p:nvGrpSpPr>
        <p:grpSpPr>
          <a:xfrm>
            <a:off x="2839159" y="1333482"/>
            <a:ext cx="1057181" cy="3106070"/>
            <a:chOff x="2839159" y="1197002"/>
            <a:chExt cx="1057181" cy="31060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AA529B-8107-4BCB-9D67-28BABF70C98C}"/>
                </a:ext>
              </a:extLst>
            </p:cNvPr>
            <p:cNvSpPr txBox="1"/>
            <p:nvPr/>
          </p:nvSpPr>
          <p:spPr>
            <a:xfrm>
              <a:off x="2839160" y="1305720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5E77BB-C73C-49D9-8823-FB08F82D6657}"/>
                </a:ext>
              </a:extLst>
            </p:cNvPr>
            <p:cNvSpPr txBox="1"/>
            <p:nvPr/>
          </p:nvSpPr>
          <p:spPr>
            <a:xfrm>
              <a:off x="2839159" y="1873892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DDC45D-2869-4BE9-A01F-93B89B5B51C4}"/>
                </a:ext>
              </a:extLst>
            </p:cNvPr>
            <p:cNvSpPr txBox="1"/>
            <p:nvPr/>
          </p:nvSpPr>
          <p:spPr>
            <a:xfrm>
              <a:off x="2839160" y="3403651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F257B4-1C90-4A2A-9BF8-ECEFD072260E}"/>
                </a:ext>
              </a:extLst>
            </p:cNvPr>
            <p:cNvGrpSpPr/>
            <p:nvPr/>
          </p:nvGrpSpPr>
          <p:grpSpPr>
            <a:xfrm>
              <a:off x="3463514" y="2417426"/>
              <a:ext cx="69563" cy="831563"/>
              <a:chOff x="1839780" y="2979962"/>
              <a:chExt cx="69563" cy="83156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19D5C29-672D-4F48-8AE2-A6242A61784F}"/>
                  </a:ext>
                </a:extLst>
              </p:cNvPr>
              <p:cNvSpPr/>
              <p:nvPr/>
            </p:nvSpPr>
            <p:spPr bwMode="auto">
              <a:xfrm>
                <a:off x="1839780" y="2979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767B056-B920-43B5-9FE5-5ED8245A7EE5}"/>
                  </a:ext>
                </a:extLst>
              </p:cNvPr>
              <p:cNvSpPr/>
              <p:nvPr/>
            </p:nvSpPr>
            <p:spPr bwMode="auto">
              <a:xfrm>
                <a:off x="1839780" y="31323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3F75F1D-D540-4FA9-BC49-E98537824B6B}"/>
                  </a:ext>
                </a:extLst>
              </p:cNvPr>
              <p:cNvSpPr/>
              <p:nvPr/>
            </p:nvSpPr>
            <p:spPr bwMode="auto">
              <a:xfrm>
                <a:off x="1839780" y="32847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B07435-A3C4-48E2-842E-C88471C27D73}"/>
                  </a:ext>
                </a:extLst>
              </p:cNvPr>
              <p:cNvSpPr/>
              <p:nvPr/>
            </p:nvSpPr>
            <p:spPr bwMode="auto">
              <a:xfrm>
                <a:off x="1839780" y="34371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F08B04-1B4D-4F94-BA75-E2DDE4686B76}"/>
                  </a:ext>
                </a:extLst>
              </p:cNvPr>
              <p:cNvSpPr/>
              <p:nvPr/>
            </p:nvSpPr>
            <p:spPr bwMode="auto">
              <a:xfrm>
                <a:off x="1839780" y="35895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C75A0A-ABD6-487A-B5C4-FDCB04285661}"/>
                  </a:ext>
                </a:extLst>
              </p:cNvPr>
              <p:cNvSpPr/>
              <p:nvPr/>
            </p:nvSpPr>
            <p:spPr bwMode="auto">
              <a:xfrm>
                <a:off x="1839780" y="3741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BF5C52-241B-4F72-BB5A-BF1D709F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2842" y="1197002"/>
              <a:ext cx="739747" cy="53261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A7C5AD0-3EA9-4AA6-8B84-F7BB1393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593" y="1799666"/>
              <a:ext cx="739747" cy="5326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8C1742-0F74-4A0C-A0F3-61FC280C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592" y="3317088"/>
              <a:ext cx="739747" cy="53261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2DD5C-597B-4A7B-90F2-D03066BDC110}"/>
                </a:ext>
              </a:extLst>
            </p:cNvPr>
            <p:cNvSpPr txBox="1"/>
            <p:nvPr/>
          </p:nvSpPr>
          <p:spPr>
            <a:xfrm>
              <a:off x="2840086" y="3933740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+     GPU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2A1E8E-15D9-4E2C-832A-B108EE5D53B6}"/>
              </a:ext>
            </a:extLst>
          </p:cNvPr>
          <p:cNvSpPr txBox="1"/>
          <p:nvPr/>
        </p:nvSpPr>
        <p:spPr>
          <a:xfrm>
            <a:off x="663884" y="723389"/>
            <a:ext cx="249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Cloud computing cluster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2620930-DF07-409E-B791-D89975183055}"/>
              </a:ext>
            </a:extLst>
          </p:cNvPr>
          <p:cNvSpPr txBox="1"/>
          <p:nvPr/>
        </p:nvSpPr>
        <p:spPr>
          <a:xfrm>
            <a:off x="4146271" y="1683933"/>
            <a:ext cx="4688015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Assuming a moderately sized cluster with 100 nodes: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Even with low to mid-range “gamer-class” GPUs,</a:t>
            </a:r>
          </a:p>
          <a:p>
            <a:r>
              <a:rPr lang="en-US" sz="1600" dirty="0"/>
              <a:t>      easily cost $20k-30k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Increased hardware and software maintenance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Increased power and cooling requirements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Inefficient use of GPU resources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1600" dirty="0"/>
              <a:t>Less flexible and more costly to upgrade or replace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3454190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5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D512CDDB-56CD-4848-ABB1-920966474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Alternative: GPU as a Service (</a:t>
            </a:r>
            <a:r>
              <a:rPr lang="en-US" dirty="0" err="1"/>
              <a:t>GPUaaS</a:t>
            </a:r>
            <a:r>
              <a:rPr lang="en-US" dirty="0"/>
              <a:t>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7FDF4F-3933-4F07-8488-B2AD9728DB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8D26FA7-6259-454E-8A18-A3DA1E4BB6E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09838D-D584-454B-A72B-3FB11C2A896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FF6E32A-1F70-46F3-AE6F-4AF518328A88}"/>
              </a:ext>
            </a:extLst>
          </p:cNvPr>
          <p:cNvGrpSpPr/>
          <p:nvPr/>
        </p:nvGrpSpPr>
        <p:grpSpPr>
          <a:xfrm>
            <a:off x="931891" y="1333254"/>
            <a:ext cx="1907269" cy="3101552"/>
            <a:chOff x="931891" y="1196774"/>
            <a:chExt cx="1907269" cy="3101552"/>
          </a:xfrm>
        </p:grpSpPr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E188A310-9355-4693-95BF-2E750DE94EB6}"/>
                </a:ext>
              </a:extLst>
            </p:cNvPr>
            <p:cNvSpPr txBox="1"/>
            <p:nvPr/>
          </p:nvSpPr>
          <p:spPr>
            <a:xfrm>
              <a:off x="1258852" y="3928994"/>
              <a:ext cx="146116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 Worker node</a:t>
              </a: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B370DF58-4E73-4B72-B58F-8BA18B7A2788}"/>
                </a:ext>
              </a:extLst>
            </p:cNvPr>
            <p:cNvGrpSpPr/>
            <p:nvPr/>
          </p:nvGrpSpPr>
          <p:grpSpPr>
            <a:xfrm>
              <a:off x="1776630" y="2417426"/>
              <a:ext cx="69563" cy="831563"/>
              <a:chOff x="1839780" y="2979962"/>
              <a:chExt cx="69563" cy="831563"/>
            </a:xfrm>
          </p:grpSpPr>
          <p:sp>
            <p:nvSpPr>
              <p:cNvPr id="13" name="Oval 12">
                <a:extLst>
                  <a:ext uri="{FF2B5EF4-FFF2-40B4-BE49-F238E27FC236}">
                    <a16:creationId xmlns:a16="http://schemas.microsoft.com/office/drawing/2014/main" id="{9C9B9740-9313-437B-9DB5-57F1C7CB4940}"/>
                  </a:ext>
                </a:extLst>
              </p:cNvPr>
              <p:cNvSpPr/>
              <p:nvPr/>
            </p:nvSpPr>
            <p:spPr bwMode="auto">
              <a:xfrm>
                <a:off x="1839780" y="2979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4" name="Oval 13">
                <a:extLst>
                  <a:ext uri="{FF2B5EF4-FFF2-40B4-BE49-F238E27FC236}">
                    <a16:creationId xmlns:a16="http://schemas.microsoft.com/office/drawing/2014/main" id="{C5E52815-20F2-45F0-80AF-B2EC448D970B}"/>
                  </a:ext>
                </a:extLst>
              </p:cNvPr>
              <p:cNvSpPr/>
              <p:nvPr/>
            </p:nvSpPr>
            <p:spPr bwMode="auto">
              <a:xfrm>
                <a:off x="1839780" y="31323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5" name="Oval 14">
                <a:extLst>
                  <a:ext uri="{FF2B5EF4-FFF2-40B4-BE49-F238E27FC236}">
                    <a16:creationId xmlns:a16="http://schemas.microsoft.com/office/drawing/2014/main" id="{006361A1-5A46-47E9-8F6B-C240B01BC70F}"/>
                  </a:ext>
                </a:extLst>
              </p:cNvPr>
              <p:cNvSpPr/>
              <p:nvPr/>
            </p:nvSpPr>
            <p:spPr bwMode="auto">
              <a:xfrm>
                <a:off x="1839780" y="32847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6" name="Oval 15">
                <a:extLst>
                  <a:ext uri="{FF2B5EF4-FFF2-40B4-BE49-F238E27FC236}">
                    <a16:creationId xmlns:a16="http://schemas.microsoft.com/office/drawing/2014/main" id="{38641847-64D0-43AB-AF58-DFEB6B88CAF5}"/>
                  </a:ext>
                </a:extLst>
              </p:cNvPr>
              <p:cNvSpPr/>
              <p:nvPr/>
            </p:nvSpPr>
            <p:spPr bwMode="auto">
              <a:xfrm>
                <a:off x="1839780" y="34371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7" name="Oval 16">
                <a:extLst>
                  <a:ext uri="{FF2B5EF4-FFF2-40B4-BE49-F238E27FC236}">
                    <a16:creationId xmlns:a16="http://schemas.microsoft.com/office/drawing/2014/main" id="{6440F7EE-46DC-4CD9-93DA-F35B5888F3BD}"/>
                  </a:ext>
                </a:extLst>
              </p:cNvPr>
              <p:cNvSpPr/>
              <p:nvPr/>
            </p:nvSpPr>
            <p:spPr bwMode="auto">
              <a:xfrm>
                <a:off x="1839780" y="35895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18" name="Oval 17">
                <a:extLst>
                  <a:ext uri="{FF2B5EF4-FFF2-40B4-BE49-F238E27FC236}">
                    <a16:creationId xmlns:a16="http://schemas.microsoft.com/office/drawing/2014/main" id="{4F061F6F-C9FA-4B3E-8D8C-629AA1550509}"/>
                  </a:ext>
                </a:extLst>
              </p:cNvPr>
              <p:cNvSpPr/>
              <p:nvPr/>
            </p:nvSpPr>
            <p:spPr bwMode="auto">
              <a:xfrm>
                <a:off x="1839780" y="3741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10" name="Picture 13">
              <a:extLst>
                <a:ext uri="{FF2B5EF4-FFF2-40B4-BE49-F238E27FC236}">
                  <a16:creationId xmlns:a16="http://schemas.microsoft.com/office/drawing/2014/main" id="{69DD26A0-73F9-4268-B69F-56FFFD2E28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9203" y="1196774"/>
              <a:ext cx="1899957" cy="52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13">
              <a:extLst>
                <a:ext uri="{FF2B5EF4-FFF2-40B4-BE49-F238E27FC236}">
                  <a16:creationId xmlns:a16="http://schemas.microsoft.com/office/drawing/2014/main" id="{751E7983-214D-490F-81E2-50026867749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91" y="1803934"/>
              <a:ext cx="1899957" cy="52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13">
              <a:extLst>
                <a:ext uri="{FF2B5EF4-FFF2-40B4-BE49-F238E27FC236}">
                  <a16:creationId xmlns:a16="http://schemas.microsoft.com/office/drawing/2014/main" id="{5F1803A3-C0FD-4E77-BFE4-FBF6244B71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31891" y="3321834"/>
              <a:ext cx="1899957" cy="52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C44DE5F-C5B1-45D1-97F1-2F7621178373}"/>
              </a:ext>
            </a:extLst>
          </p:cNvPr>
          <p:cNvGrpSpPr/>
          <p:nvPr/>
        </p:nvGrpSpPr>
        <p:grpSpPr>
          <a:xfrm>
            <a:off x="2839159" y="1333482"/>
            <a:ext cx="1057181" cy="3106070"/>
            <a:chOff x="2839159" y="1197002"/>
            <a:chExt cx="1057181" cy="310607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26AA529B-8107-4BCB-9D67-28BABF70C98C}"/>
                </a:ext>
              </a:extLst>
            </p:cNvPr>
            <p:cNvSpPr txBox="1"/>
            <p:nvPr/>
          </p:nvSpPr>
          <p:spPr>
            <a:xfrm>
              <a:off x="2839160" y="1305720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D5E77BB-C73C-49D9-8823-FB08F82D6657}"/>
                </a:ext>
              </a:extLst>
            </p:cNvPr>
            <p:cNvSpPr txBox="1"/>
            <p:nvPr/>
          </p:nvSpPr>
          <p:spPr>
            <a:xfrm>
              <a:off x="2839159" y="1873892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55DDC45D-2869-4BE9-A01F-93B89B5B51C4}"/>
                </a:ext>
              </a:extLst>
            </p:cNvPr>
            <p:cNvSpPr txBox="1"/>
            <p:nvPr/>
          </p:nvSpPr>
          <p:spPr>
            <a:xfrm>
              <a:off x="2839160" y="3403651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  <p:grpSp>
          <p:nvGrpSpPr>
            <p:cNvPr id="23" name="Group 22">
              <a:extLst>
                <a:ext uri="{FF2B5EF4-FFF2-40B4-BE49-F238E27FC236}">
                  <a16:creationId xmlns:a16="http://schemas.microsoft.com/office/drawing/2014/main" id="{F3F257B4-1C90-4A2A-9BF8-ECEFD072260E}"/>
                </a:ext>
              </a:extLst>
            </p:cNvPr>
            <p:cNvGrpSpPr/>
            <p:nvPr/>
          </p:nvGrpSpPr>
          <p:grpSpPr>
            <a:xfrm>
              <a:off x="3463514" y="2417426"/>
              <a:ext cx="69563" cy="831563"/>
              <a:chOff x="1839780" y="2979962"/>
              <a:chExt cx="69563" cy="831563"/>
            </a:xfrm>
          </p:grpSpPr>
          <p:sp>
            <p:nvSpPr>
              <p:cNvPr id="28" name="Oval 27">
                <a:extLst>
                  <a:ext uri="{FF2B5EF4-FFF2-40B4-BE49-F238E27FC236}">
                    <a16:creationId xmlns:a16="http://schemas.microsoft.com/office/drawing/2014/main" id="{119D5C29-672D-4F48-8AE2-A6242A61784F}"/>
                  </a:ext>
                </a:extLst>
              </p:cNvPr>
              <p:cNvSpPr/>
              <p:nvPr/>
            </p:nvSpPr>
            <p:spPr bwMode="auto">
              <a:xfrm>
                <a:off x="1839780" y="2979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29" name="Oval 28">
                <a:extLst>
                  <a:ext uri="{FF2B5EF4-FFF2-40B4-BE49-F238E27FC236}">
                    <a16:creationId xmlns:a16="http://schemas.microsoft.com/office/drawing/2014/main" id="{7767B056-B920-43B5-9FE5-5ED8245A7EE5}"/>
                  </a:ext>
                </a:extLst>
              </p:cNvPr>
              <p:cNvSpPr/>
              <p:nvPr/>
            </p:nvSpPr>
            <p:spPr bwMode="auto">
              <a:xfrm>
                <a:off x="1839780" y="31323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0" name="Oval 29">
                <a:extLst>
                  <a:ext uri="{FF2B5EF4-FFF2-40B4-BE49-F238E27FC236}">
                    <a16:creationId xmlns:a16="http://schemas.microsoft.com/office/drawing/2014/main" id="{43F75F1D-D540-4FA9-BC49-E98537824B6B}"/>
                  </a:ext>
                </a:extLst>
              </p:cNvPr>
              <p:cNvSpPr/>
              <p:nvPr/>
            </p:nvSpPr>
            <p:spPr bwMode="auto">
              <a:xfrm>
                <a:off x="1839780" y="32847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1" name="Oval 30">
                <a:extLst>
                  <a:ext uri="{FF2B5EF4-FFF2-40B4-BE49-F238E27FC236}">
                    <a16:creationId xmlns:a16="http://schemas.microsoft.com/office/drawing/2014/main" id="{1AB07435-A3C4-48E2-842E-C88471C27D73}"/>
                  </a:ext>
                </a:extLst>
              </p:cNvPr>
              <p:cNvSpPr/>
              <p:nvPr/>
            </p:nvSpPr>
            <p:spPr bwMode="auto">
              <a:xfrm>
                <a:off x="1839780" y="34371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2" name="Oval 31">
                <a:extLst>
                  <a:ext uri="{FF2B5EF4-FFF2-40B4-BE49-F238E27FC236}">
                    <a16:creationId xmlns:a16="http://schemas.microsoft.com/office/drawing/2014/main" id="{05F08B04-1B4D-4F94-BA75-E2DDE4686B76}"/>
                  </a:ext>
                </a:extLst>
              </p:cNvPr>
              <p:cNvSpPr/>
              <p:nvPr/>
            </p:nvSpPr>
            <p:spPr bwMode="auto">
              <a:xfrm>
                <a:off x="1839780" y="35895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  <p:sp>
            <p:nvSpPr>
              <p:cNvPr id="33" name="Oval 32">
                <a:extLst>
                  <a:ext uri="{FF2B5EF4-FFF2-40B4-BE49-F238E27FC236}">
                    <a16:creationId xmlns:a16="http://schemas.microsoft.com/office/drawing/2014/main" id="{DAC75A0A-ABD6-487A-B5C4-FDCB04285661}"/>
                  </a:ext>
                </a:extLst>
              </p:cNvPr>
              <p:cNvSpPr/>
              <p:nvPr/>
            </p:nvSpPr>
            <p:spPr bwMode="auto">
              <a:xfrm>
                <a:off x="1839780" y="3741962"/>
                <a:ext cx="69563" cy="69563"/>
              </a:xfrm>
              <a:prstGeom prst="ellipse">
                <a:avLst/>
              </a:prstGeom>
              <a:solidFill>
                <a:schemeClr val="tx1"/>
              </a:solidFill>
              <a:ln w="19050" cap="flat" cmpd="sng" algn="ctr">
                <a:noFill/>
                <a:prstDash val="solid"/>
                <a:round/>
                <a:headEnd type="none" w="med" len="med"/>
                <a:tailEnd type="none" w="med" len="med"/>
              </a:ln>
              <a:effectLst/>
            </p:spPr>
            <p:txBody>
              <a:bodyPr vert="horz" wrap="none" lIns="91440" tIns="45720" rIns="91440" bIns="45720" numCol="1" rtlCol="0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342900" marR="0" indent="-342900" algn="ctr" defTabSz="914400" rtl="0" eaLnBrk="1" fontAlgn="base" latinLnBrk="0" hangingPunct="1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 typeface="Arial" charset="0"/>
                  <a:buNone/>
                  <a:tabLst/>
                </a:pPr>
                <a:endParaRPr kumimoji="0" lang="en-US" sz="1200" b="1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Arial" charset="0"/>
                </a:endParaRPr>
              </a:p>
            </p:txBody>
          </p:sp>
        </p:grp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77BF5C52-241B-4F72-BB5A-BF1D709FCD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22842" y="1197002"/>
              <a:ext cx="739747" cy="532617"/>
            </a:xfrm>
            <a:prstGeom prst="rect">
              <a:avLst/>
            </a:prstGeom>
          </p:spPr>
        </p:pic>
        <p:pic>
          <p:nvPicPr>
            <p:cNvPr id="25" name="Picture 24">
              <a:extLst>
                <a:ext uri="{FF2B5EF4-FFF2-40B4-BE49-F238E27FC236}">
                  <a16:creationId xmlns:a16="http://schemas.microsoft.com/office/drawing/2014/main" id="{BA7C5AD0-3EA9-4AA6-8B84-F7BB1393A46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593" y="1799666"/>
              <a:ext cx="739747" cy="532617"/>
            </a:xfrm>
            <a:prstGeom prst="rect">
              <a:avLst/>
            </a:prstGeom>
          </p:spPr>
        </p:pic>
        <p:pic>
          <p:nvPicPr>
            <p:cNvPr id="26" name="Picture 25">
              <a:extLst>
                <a:ext uri="{FF2B5EF4-FFF2-40B4-BE49-F238E27FC236}">
                  <a16:creationId xmlns:a16="http://schemas.microsoft.com/office/drawing/2014/main" id="{D18C1742-0F74-4A0C-A0F3-61FC280C23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56592" y="3317088"/>
              <a:ext cx="739747" cy="532617"/>
            </a:xfrm>
            <a:prstGeom prst="rect">
              <a:avLst/>
            </a:prstGeom>
          </p:spPr>
        </p:pic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39E2DD5C-597B-4A7B-90F2-D03066BDC110}"/>
                </a:ext>
              </a:extLst>
            </p:cNvPr>
            <p:cNvSpPr txBox="1"/>
            <p:nvPr/>
          </p:nvSpPr>
          <p:spPr>
            <a:xfrm>
              <a:off x="2840086" y="3933740"/>
              <a:ext cx="9765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1800" dirty="0"/>
                <a:t>+     GPU</a:t>
              </a:r>
            </a:p>
          </p:txBody>
        </p:sp>
      </p:grpSp>
      <p:sp>
        <p:nvSpPr>
          <p:cNvPr id="38" name="TextBox 37">
            <a:extLst>
              <a:ext uri="{FF2B5EF4-FFF2-40B4-BE49-F238E27FC236}">
                <a16:creationId xmlns:a16="http://schemas.microsoft.com/office/drawing/2014/main" id="{6F2A1E8E-15D9-4E2C-832A-B108EE5D53B6}"/>
              </a:ext>
            </a:extLst>
          </p:cNvPr>
          <p:cNvSpPr txBox="1"/>
          <p:nvPr/>
        </p:nvSpPr>
        <p:spPr>
          <a:xfrm>
            <a:off x="663884" y="723389"/>
            <a:ext cx="2499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Cloud computing cluster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34E34E22-6308-414D-8256-27E1B0FAA96A}"/>
              </a:ext>
            </a:extLst>
          </p:cNvPr>
          <p:cNvGrpSpPr/>
          <p:nvPr/>
        </p:nvGrpSpPr>
        <p:grpSpPr>
          <a:xfrm>
            <a:off x="5134719" y="2154620"/>
            <a:ext cx="3443809" cy="868133"/>
            <a:chOff x="5134719" y="2170540"/>
            <a:chExt cx="3443809" cy="868133"/>
          </a:xfrm>
        </p:grpSpPr>
        <p:pic>
          <p:nvPicPr>
            <p:cNvPr id="40" name="Picture 13">
              <a:extLst>
                <a:ext uri="{FF2B5EF4-FFF2-40B4-BE49-F238E27FC236}">
                  <a16:creationId xmlns:a16="http://schemas.microsoft.com/office/drawing/2014/main" id="{F81C87CF-85A1-4C64-9790-B44B680D751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34719" y="2311186"/>
              <a:ext cx="1899957" cy="52834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3A35AA08-AB0E-4ACF-8F1E-F38D774B9D0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7367180" y="2170540"/>
              <a:ext cx="1211348" cy="868133"/>
            </a:xfrm>
            <a:prstGeom prst="rect">
              <a:avLst/>
            </a:prstGeom>
          </p:spPr>
        </p:pic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8B607D03-7CF2-464A-9955-0EBC05FC30E3}"/>
                </a:ext>
              </a:extLst>
            </p:cNvPr>
            <p:cNvSpPr txBox="1"/>
            <p:nvPr/>
          </p:nvSpPr>
          <p:spPr>
            <a:xfrm>
              <a:off x="7110478" y="2394037"/>
              <a:ext cx="31931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800" dirty="0"/>
                <a:t>+</a:t>
              </a:r>
            </a:p>
          </p:txBody>
        </p:sp>
      </p:grpSp>
      <p:grpSp>
        <p:nvGrpSpPr>
          <p:cNvPr id="52" name="Group 51">
            <a:extLst>
              <a:ext uri="{FF2B5EF4-FFF2-40B4-BE49-F238E27FC236}">
                <a16:creationId xmlns:a16="http://schemas.microsoft.com/office/drawing/2014/main" id="{8150ACD8-0AE4-496D-9B8F-FF590EE8C21C}"/>
              </a:ext>
            </a:extLst>
          </p:cNvPr>
          <p:cNvGrpSpPr/>
          <p:nvPr/>
        </p:nvGrpSpPr>
        <p:grpSpPr>
          <a:xfrm>
            <a:off x="2979657" y="1626866"/>
            <a:ext cx="2031822" cy="2091308"/>
            <a:chOff x="2979657" y="1626866"/>
            <a:chExt cx="2031822" cy="2091308"/>
          </a:xfrm>
        </p:grpSpPr>
        <p:cxnSp>
          <p:nvCxnSpPr>
            <p:cNvPr id="44" name="Straight Arrow Connector 43">
              <a:extLst>
                <a:ext uri="{FF2B5EF4-FFF2-40B4-BE49-F238E27FC236}">
                  <a16:creationId xmlns:a16="http://schemas.microsoft.com/office/drawing/2014/main" id="{79234632-604C-4364-AA5F-8D2A27F123DC}"/>
                </a:ext>
              </a:extLst>
            </p:cNvPr>
            <p:cNvCxnSpPr/>
            <p:nvPr/>
          </p:nvCxnSpPr>
          <p:spPr>
            <a:xfrm>
              <a:off x="2998818" y="1626866"/>
              <a:ext cx="2012661" cy="841897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Straight Arrow Connector 45">
              <a:extLst>
                <a:ext uri="{FF2B5EF4-FFF2-40B4-BE49-F238E27FC236}">
                  <a16:creationId xmlns:a16="http://schemas.microsoft.com/office/drawing/2014/main" id="{6275A9D4-B8B5-4CEC-854A-2CF91D6F6B90}"/>
                </a:ext>
              </a:extLst>
            </p:cNvPr>
            <p:cNvCxnSpPr>
              <a:cxnSpLocks/>
            </p:cNvCxnSpPr>
            <p:nvPr/>
          </p:nvCxnSpPr>
          <p:spPr>
            <a:xfrm>
              <a:off x="2979657" y="2197628"/>
              <a:ext cx="2031822" cy="389004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Arrow Connector 47">
              <a:extLst>
                <a:ext uri="{FF2B5EF4-FFF2-40B4-BE49-F238E27FC236}">
                  <a16:creationId xmlns:a16="http://schemas.microsoft.com/office/drawing/2014/main" id="{BB467800-0AEA-4795-A1FF-27C69BA48DC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99036" y="2696198"/>
              <a:ext cx="2012443" cy="1021976"/>
            </a:xfrm>
            <a:prstGeom prst="straightConnector1">
              <a:avLst/>
            </a:prstGeom>
            <a:ln>
              <a:solidFill>
                <a:srgbClr val="FFC000"/>
              </a:solidFill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4E547A2-9AAB-4D8F-8BE6-CC0671E076F6}"/>
              </a:ext>
            </a:extLst>
          </p:cNvPr>
          <p:cNvGrpSpPr/>
          <p:nvPr/>
        </p:nvGrpSpPr>
        <p:grpSpPr>
          <a:xfrm>
            <a:off x="2950312" y="1680912"/>
            <a:ext cx="2049318" cy="2114952"/>
            <a:chOff x="2950312" y="1680912"/>
            <a:chExt cx="2049318" cy="2114952"/>
          </a:xfrm>
        </p:grpSpPr>
        <p:cxnSp>
          <p:nvCxnSpPr>
            <p:cNvPr id="45" name="Straight Arrow Connector 44">
              <a:extLst>
                <a:ext uri="{FF2B5EF4-FFF2-40B4-BE49-F238E27FC236}">
                  <a16:creationId xmlns:a16="http://schemas.microsoft.com/office/drawing/2014/main" id="{396B674B-2327-49CC-87C4-2E668CCF6CCD}"/>
                </a:ext>
              </a:extLst>
            </p:cNvPr>
            <p:cNvCxnSpPr/>
            <p:nvPr/>
          </p:nvCxnSpPr>
          <p:spPr>
            <a:xfrm>
              <a:off x="2950312" y="1680912"/>
              <a:ext cx="2012661" cy="841897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Straight Arrow Connector 49">
              <a:extLst>
                <a:ext uri="{FF2B5EF4-FFF2-40B4-BE49-F238E27FC236}">
                  <a16:creationId xmlns:a16="http://schemas.microsoft.com/office/drawing/2014/main" id="{9DA91433-6F91-4540-8BCB-85BD0AC690E3}"/>
                </a:ext>
              </a:extLst>
            </p:cNvPr>
            <p:cNvCxnSpPr>
              <a:cxnSpLocks/>
            </p:cNvCxnSpPr>
            <p:nvPr/>
          </p:nvCxnSpPr>
          <p:spPr>
            <a:xfrm>
              <a:off x="2955088" y="2253148"/>
              <a:ext cx="2031822" cy="389004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Arrow Connector 50">
              <a:extLst>
                <a:ext uri="{FF2B5EF4-FFF2-40B4-BE49-F238E27FC236}">
                  <a16:creationId xmlns:a16="http://schemas.microsoft.com/office/drawing/2014/main" id="{3923BB84-2B2A-4E38-8EE8-FB8BA253823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87187" y="2773888"/>
              <a:ext cx="2012443" cy="1021976"/>
            </a:xfrm>
            <a:prstGeom prst="straightConnector1">
              <a:avLst/>
            </a:prstGeom>
            <a:ln>
              <a:solidFill>
                <a:srgbClr val="00B050"/>
              </a:solidFill>
              <a:headEnd type="triangle"/>
              <a:tailEnd type="non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C4E40C8-6928-4E3F-AB20-556A91F0A46B}"/>
              </a:ext>
            </a:extLst>
          </p:cNvPr>
          <p:cNvSpPr txBox="1"/>
          <p:nvPr/>
        </p:nvSpPr>
        <p:spPr>
          <a:xfrm>
            <a:off x="4572000" y="3253916"/>
            <a:ext cx="4058355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Worker nodes send inference requests to</a:t>
            </a:r>
          </a:p>
          <a:p>
            <a:r>
              <a:rPr lang="en-US" sz="1600" dirty="0"/>
              <a:t>and receive results from a machine equipped</a:t>
            </a:r>
          </a:p>
          <a:p>
            <a:r>
              <a:rPr lang="en-US" sz="1600" dirty="0"/>
              <a:t>with a GPU, running Nvidia’s free, off-the-shelf</a:t>
            </a:r>
          </a:p>
          <a:p>
            <a:r>
              <a:rPr lang="en-US" sz="1600" dirty="0"/>
              <a:t>Triton Inference Server</a:t>
            </a:r>
          </a:p>
          <a:p>
            <a:r>
              <a:rPr lang="en-US" sz="1600" dirty="0"/>
              <a:t>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17CC62AC-7DD9-46F2-BFA9-43FC1F22FF6F}"/>
              </a:ext>
            </a:extLst>
          </p:cNvPr>
          <p:cNvSpPr txBox="1"/>
          <p:nvPr/>
        </p:nvSpPr>
        <p:spPr>
          <a:xfrm>
            <a:off x="5335888" y="1664612"/>
            <a:ext cx="23058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u="sng" dirty="0"/>
              <a:t>Triton inference server</a:t>
            </a:r>
          </a:p>
        </p:txBody>
      </p:sp>
    </p:spTree>
    <p:extLst>
      <p:ext uri="{BB962C8B-B14F-4D97-AF65-F5344CB8AC3E}">
        <p14:creationId xmlns:p14="http://schemas.microsoft.com/office/powerpoint/2010/main" val="2043515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5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25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25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3BC452C0-1FBD-44B3-A5A7-3F42D42FBF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9810"/>
          <a:stretch/>
        </p:blipFill>
        <p:spPr>
          <a:xfrm>
            <a:off x="3546261" y="2076623"/>
            <a:ext cx="5354855" cy="257726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</p:pic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7092195-6BF0-4146-AFA8-35B268BA28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1304797"/>
          </a:xfrm>
        </p:spPr>
        <p:txBody>
          <a:bodyPr/>
          <a:lstStyle/>
          <a:p>
            <a:r>
              <a:rPr lang="en-US" sz="1600" dirty="0"/>
              <a:t>In the past year, we have demonstrated a proof-of-principle by applying </a:t>
            </a:r>
            <a:r>
              <a:rPr lang="en-US" sz="1600" dirty="0" err="1"/>
              <a:t>GPUaaS</a:t>
            </a:r>
            <a:r>
              <a:rPr lang="en-US" sz="1600" dirty="0"/>
              <a:t> to the </a:t>
            </a:r>
            <a:r>
              <a:rPr lang="en-US" sz="1600" dirty="0" err="1"/>
              <a:t>EMTrackMichelId</a:t>
            </a:r>
            <a:r>
              <a:rPr lang="en-US" sz="1600" dirty="0"/>
              <a:t> module in the </a:t>
            </a:r>
            <a:r>
              <a:rPr lang="en-US" sz="1600" dirty="0" err="1"/>
              <a:t>ProtoDUNE</a:t>
            </a:r>
            <a:r>
              <a:rPr lang="en-US" sz="1600" dirty="0"/>
              <a:t> workflow.  This module uses a CNN to classify hits as being shower-like, tracklike, or Michel electron like.</a:t>
            </a:r>
          </a:p>
          <a:p>
            <a:r>
              <a:rPr lang="en-US" sz="1600" dirty="0"/>
              <a:t>Details of the implementation including scaling studies using an inference server deployed on a 4-GPU Kubernetes cluster on the Google cloud platform are described in this paper: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FE3FEE7-ED56-4744-8981-81F2E22A26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GPUaaS</a:t>
            </a:r>
            <a:r>
              <a:rPr lang="en-US" dirty="0"/>
              <a:t> approach actually works!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E79BCC7-808F-4FE9-ABB6-760556196197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CEEB3F-3BE7-4239-A76F-FC6BAE28FD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68BB380-45A9-4BA1-B1DF-74218A89C5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sp>
        <p:nvSpPr>
          <p:cNvPr id="11" name="Content Placeholder 1">
            <a:extLst>
              <a:ext uri="{FF2B5EF4-FFF2-40B4-BE49-F238E27FC236}">
                <a16:creationId xmlns:a16="http://schemas.microsoft.com/office/drawing/2014/main" id="{1552F22F-8AE8-4A04-AECC-707D61217254}"/>
              </a:ext>
            </a:extLst>
          </p:cNvPr>
          <p:cNvSpPr txBox="1">
            <a:spLocks/>
          </p:cNvSpPr>
          <p:nvPr/>
        </p:nvSpPr>
        <p:spPr>
          <a:xfrm>
            <a:off x="222250" y="2361475"/>
            <a:ext cx="3282773" cy="2013601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u="sng" dirty="0"/>
              <a:t>Summary of results with MC </a:t>
            </a:r>
            <a:r>
              <a:rPr lang="en-US" sz="1200" u="sng" dirty="0" err="1"/>
              <a:t>ProtoDUNE</a:t>
            </a:r>
            <a:r>
              <a:rPr lang="en-US" sz="1200" u="sng" dirty="0"/>
              <a:t> events: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/>
              <a:t>On CPUs: </a:t>
            </a:r>
            <a:r>
              <a:rPr lang="en-US" sz="1200" dirty="0" err="1"/>
              <a:t>EmTrackMichelId</a:t>
            </a:r>
            <a:r>
              <a:rPr lang="en-US" sz="1200" dirty="0"/>
              <a:t> module consumed 65% of entire workflow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/>
              <a:t>With </a:t>
            </a:r>
            <a:r>
              <a:rPr lang="en-US" sz="1200" dirty="0" err="1"/>
              <a:t>GPUaaS</a:t>
            </a:r>
            <a:r>
              <a:rPr lang="en-US" sz="1200" dirty="0"/>
              <a:t>: module execution time reduced by </a:t>
            </a:r>
            <a:r>
              <a:rPr lang="en-US" sz="1200" b="1" dirty="0"/>
              <a:t>17x</a:t>
            </a:r>
            <a:r>
              <a:rPr lang="en-US" sz="1200" dirty="0"/>
              <a:t>, from 330s to 123s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/>
              <a:t>Overall event processing time reduced by </a:t>
            </a:r>
            <a:r>
              <a:rPr lang="en-US" sz="1200" b="1" dirty="0"/>
              <a:t>2.4x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1200" dirty="0"/>
              <a:t>Optimal processing achieved at a ratio of  </a:t>
            </a:r>
            <a:r>
              <a:rPr lang="en-US" sz="1200" b="1" dirty="0"/>
              <a:t>68:1</a:t>
            </a:r>
            <a:r>
              <a:rPr lang="en-US" sz="1200" dirty="0"/>
              <a:t> simultaneous grid jobs per GPU.</a:t>
            </a:r>
          </a:p>
          <a:p>
            <a:pPr marL="0" indent="0">
              <a:buNone/>
            </a:pPr>
            <a:endParaRPr lang="en-US" sz="1100" dirty="0"/>
          </a:p>
        </p:txBody>
      </p:sp>
    </p:spTree>
    <p:extLst>
      <p:ext uri="{BB962C8B-B14F-4D97-AF65-F5344CB8AC3E}">
        <p14:creationId xmlns:p14="http://schemas.microsoft.com/office/powerpoint/2010/main" val="17484038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565AEA3E-C301-4931-9C45-4E4371B96A4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For the </a:t>
            </a:r>
            <a:r>
              <a:rPr lang="en-US" dirty="0" err="1"/>
              <a:t>ProtoDUNE</a:t>
            </a:r>
            <a:r>
              <a:rPr lang="en-US" dirty="0"/>
              <a:t> proof-of-principle in the previous slide, we used the Nvidia Triton C++ client library API directly in the relevant </a:t>
            </a:r>
            <a:r>
              <a:rPr lang="en-US" dirty="0" err="1"/>
              <a:t>LArSoft</a:t>
            </a:r>
            <a:r>
              <a:rPr lang="en-US" dirty="0"/>
              <a:t> code for </a:t>
            </a:r>
            <a:r>
              <a:rPr lang="en-US" dirty="0" err="1"/>
              <a:t>EmTrackMichelId</a:t>
            </a:r>
            <a:endParaRPr lang="en-US" dirty="0"/>
          </a:p>
          <a:p>
            <a:r>
              <a:rPr lang="en-US" dirty="0"/>
              <a:t>Recently, we introduced the </a:t>
            </a:r>
            <a:r>
              <a:rPr lang="en-US" dirty="0" err="1"/>
              <a:t>NuSONIC</a:t>
            </a:r>
            <a:r>
              <a:rPr lang="en-US" dirty="0"/>
              <a:t> inference client library, which is a layer sitting on top of the Triton C++ API:</a:t>
            </a:r>
          </a:p>
          <a:p>
            <a:pPr lvl="1"/>
            <a:r>
              <a:rPr lang="en-US" dirty="0"/>
              <a:t>Based on CMSSW’s SONIC (Services for Optimized Network Inference on Coprocessors), essentially a pared down version retaining only components most relevant for </a:t>
            </a:r>
            <a:r>
              <a:rPr lang="en-US" dirty="0" err="1"/>
              <a:t>LArSoft</a:t>
            </a:r>
            <a:endParaRPr lang="en-US" dirty="0"/>
          </a:p>
          <a:p>
            <a:pPr lvl="1"/>
            <a:r>
              <a:rPr lang="en-US" dirty="0"/>
              <a:t>Higher level interface that abstracts away Triton specific details, making it easier to use</a:t>
            </a:r>
          </a:p>
          <a:p>
            <a:pPr lvl="1"/>
            <a:r>
              <a:rPr lang="en-US" dirty="0"/>
              <a:t>Insulates the </a:t>
            </a:r>
            <a:r>
              <a:rPr lang="en-US" dirty="0" err="1"/>
              <a:t>LArSoft</a:t>
            </a:r>
            <a:r>
              <a:rPr lang="en-US" dirty="0"/>
              <a:t> user from future updates to the Triton API, simplifying maintenance</a:t>
            </a:r>
          </a:p>
          <a:p>
            <a:pPr lvl="1"/>
            <a:r>
              <a:rPr lang="en-US" dirty="0"/>
              <a:t>Found in </a:t>
            </a:r>
            <a:r>
              <a:rPr lang="en-US" dirty="0" err="1"/>
              <a:t>LArSoft</a:t>
            </a:r>
            <a:r>
              <a:rPr lang="en-US" dirty="0"/>
              <a:t>  since v09_27_00, specifically since </a:t>
            </a:r>
            <a:r>
              <a:rPr lang="en-US" dirty="0" err="1"/>
              <a:t>larrecodnn</a:t>
            </a:r>
            <a:r>
              <a:rPr lang="en-US" dirty="0"/>
              <a:t> v09_08_00 </a:t>
            </a:r>
          </a:p>
          <a:p>
            <a:r>
              <a:rPr lang="en-US" dirty="0"/>
              <a:t>In the following slides, we demonstrate how to use it in </a:t>
            </a:r>
            <a:r>
              <a:rPr lang="en-US" dirty="0" err="1"/>
              <a:t>LArSoft</a:t>
            </a:r>
            <a:r>
              <a:rPr lang="en-US" dirty="0"/>
              <a:t> code, once again, with </a:t>
            </a:r>
            <a:r>
              <a:rPr lang="en-US" dirty="0" err="1"/>
              <a:t>EmTrackMichelId</a:t>
            </a:r>
            <a:r>
              <a:rPr lang="en-US" dirty="0"/>
              <a:t> as an example application.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6E57614-B55E-4398-BBB9-6B6FCB86CC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 SONIC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B7E87F-9E28-43F0-BA78-F70DDC69F32F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570B0E-1163-4C23-AAB8-F5D776FE9C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C130FF3-A188-49D3-8EDB-EE0C737FB8F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65175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DDDE7023-613A-4049-8F48-ABBE496E48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i="1" u="sng" dirty="0">
                <a:solidFill>
                  <a:srgbClr val="FF0000"/>
                </a:solidFill>
              </a:rPr>
              <a:t>Server side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</a:p>
          <a:p>
            <a:endParaRPr lang="en-US" dirty="0"/>
          </a:p>
          <a:p>
            <a:r>
              <a:rPr lang="en-US" dirty="0"/>
              <a:t>Must have an Nvidia Triton inference server running:</a:t>
            </a:r>
          </a:p>
          <a:p>
            <a:pPr lvl="1"/>
            <a:r>
              <a:rPr lang="en-US" dirty="0"/>
              <a:t>Either locally on computer, in a docker container for example</a:t>
            </a:r>
          </a:p>
          <a:p>
            <a:pPr lvl="1"/>
            <a:r>
              <a:rPr lang="en-US" dirty="0"/>
              <a:t>Or remotely on a dedicated server</a:t>
            </a:r>
          </a:p>
          <a:p>
            <a:r>
              <a:rPr lang="en-US" dirty="0"/>
              <a:t>Machine learning model for your algorithm must be available in the model repository of the Triton inference server</a:t>
            </a:r>
          </a:p>
          <a:p>
            <a:pPr lvl="1"/>
            <a:r>
              <a:rPr lang="en-US" dirty="0"/>
              <a:t>Must be configured in a specific way and we will provide instructions on how to do this later on in these slides</a:t>
            </a:r>
          </a:p>
          <a:p>
            <a:pPr lvl="1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65D40B5-C107-4CD8-B6EA-AE2DF15211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for using Nu SONIC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33E1B7-EE08-428C-A58D-69E686E5043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7D5B50-936A-4F2E-9AC4-A67283F8B7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A4C5CF-0B1F-4D94-8B28-086FAE52193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0106573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035BE2A-8D22-4589-ADD1-076DD7696F5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616559"/>
          </a:xfrm>
        </p:spPr>
        <p:txBody>
          <a:bodyPr/>
          <a:lstStyle/>
          <a:p>
            <a:pPr marL="0" indent="0">
              <a:buNone/>
            </a:pPr>
            <a:r>
              <a:rPr lang="en-US" b="1" i="1" u="sng" dirty="0">
                <a:solidFill>
                  <a:srgbClr val="FF0000"/>
                </a:solidFill>
              </a:rPr>
              <a:t>Client side software</a:t>
            </a:r>
            <a:r>
              <a:rPr lang="en-US" b="1" i="1" dirty="0">
                <a:solidFill>
                  <a:srgbClr val="FF0000"/>
                </a:solidFill>
              </a:rPr>
              <a:t>:</a:t>
            </a:r>
            <a:endParaRPr lang="en-US" dirty="0"/>
          </a:p>
          <a:p>
            <a:r>
              <a:rPr lang="en-US" dirty="0"/>
              <a:t>Modify the CMakeLists.txt file to include line for </a:t>
            </a:r>
            <a:r>
              <a:rPr lang="en-US" dirty="0" err="1"/>
              <a:t>NuSonic</a:t>
            </a:r>
            <a:r>
              <a:rPr lang="en-US" dirty="0"/>
              <a:t> Triton library: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0654659-5BB0-4DF2-BAE2-494F0F5CB7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Prerequisites for using </a:t>
            </a:r>
            <a:r>
              <a:rPr lang="en-US" dirty="0" err="1"/>
              <a:t>NuSonic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8F53F-4971-4CCD-869F-F23AC14CC666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A07A72-F917-4D6B-8880-892080F4B6C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 dirty="0"/>
              <a:t>Mike Wang | </a:t>
            </a:r>
            <a:r>
              <a:rPr lang="en-US" dirty="0" err="1"/>
              <a:t>GPUaaS</a:t>
            </a:r>
            <a:r>
              <a:rPr lang="en-US" dirty="0"/>
              <a:t> in </a:t>
            </a:r>
            <a:r>
              <a:rPr lang="en-US" dirty="0" err="1"/>
              <a:t>LArSoft</a:t>
            </a:r>
            <a:r>
              <a:rPr lang="en-US" dirty="0"/>
              <a:t> with </a:t>
            </a:r>
            <a:r>
              <a:rPr lang="en-US" dirty="0" err="1"/>
              <a:t>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323FC-9DD9-40D9-B859-0BF36FFF79C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8" name="Content Placeholder 1">
            <a:extLst>
              <a:ext uri="{FF2B5EF4-FFF2-40B4-BE49-F238E27FC236}">
                <a16:creationId xmlns:a16="http://schemas.microsoft.com/office/drawing/2014/main" id="{59A4BD5A-3B5A-4FC8-9375-94C8601D08AA}"/>
              </a:ext>
            </a:extLst>
          </p:cNvPr>
          <p:cNvSpPr txBox="1">
            <a:spLocks/>
          </p:cNvSpPr>
          <p:nvPr/>
        </p:nvSpPr>
        <p:spPr>
          <a:xfrm>
            <a:off x="222250" y="3237951"/>
            <a:ext cx="8672513" cy="320908"/>
          </a:xfrm>
          <a:prstGeom prst="rect">
            <a:avLst/>
          </a:prstGeom>
        </p:spPr>
        <p:txBody>
          <a:bodyPr lIns="0" tIns="0" rIns="0" bIns="0"/>
          <a:lstStyle>
            <a:lvl1pPr marL="230188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800" kern="1200">
                <a:solidFill>
                  <a:srgbClr val="505050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marL="51276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6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2pPr>
            <a:lvl3pPr marL="803275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15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3pPr>
            <a:lvl4pPr marL="108585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4pPr>
            <a:lvl5pPr marL="1370013" indent="-230188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/>
              <a:buChar char="•"/>
              <a:defRPr sz="1400" kern="1200">
                <a:solidFill>
                  <a:srgbClr val="505050"/>
                </a:solidFill>
                <a:latin typeface="Helvetica"/>
                <a:ea typeface="ＭＳ Ｐゴシック" charset="0"/>
                <a:cs typeface="ＭＳ Ｐゴシック" charset="0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Include the following header in your code: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A52EA97-6360-482C-992E-42C16F8912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62" y="3705841"/>
            <a:ext cx="8143875" cy="381000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28339D-E273-4BD1-8022-A169EEED13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6568" y="1433153"/>
            <a:ext cx="8143875" cy="1647825"/>
          </a:xfrm>
          <a:prstGeom prst="rect">
            <a:avLst/>
          </a:prstGeom>
          <a:ln>
            <a:solidFill>
              <a:schemeClr val="accent6">
                <a:lumMod val="50000"/>
              </a:schemeClr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5180910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544DA2B-361D-4D48-83B2-EDB7A1F832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8603" y="728664"/>
            <a:ext cx="8672513" cy="2673959"/>
          </a:xfrm>
        </p:spPr>
        <p:txBody>
          <a:bodyPr/>
          <a:lstStyle/>
          <a:p>
            <a:r>
              <a:rPr lang="en-US" dirty="0"/>
              <a:t>Once the requirements in the previous slides are satisfied, implementing an inference client in your code with </a:t>
            </a:r>
            <a:r>
              <a:rPr lang="en-US" dirty="0" err="1"/>
              <a:t>NuSonic</a:t>
            </a:r>
            <a:r>
              <a:rPr lang="en-US" dirty="0"/>
              <a:t> involves only the following 4 simple steps: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Creating the client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Describe or prepare the data for the corresponding model input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Send the inference request to the server</a:t>
            </a:r>
          </a:p>
          <a:p>
            <a:pPr marL="625475" lvl="1" indent="-342900">
              <a:buFont typeface="+mj-lt"/>
              <a:buAutoNum type="arabicPeriod"/>
            </a:pPr>
            <a:r>
              <a:rPr lang="en-US" dirty="0"/>
              <a:t>Retrieve the inference results from the server</a:t>
            </a:r>
          </a:p>
          <a:p>
            <a:pPr marL="282575" lvl="1" indent="0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B71A19F3-DA3B-4F02-A431-D99B1C32F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Four basic steps in using </a:t>
            </a:r>
            <a:r>
              <a:rPr lang="en-US" dirty="0" err="1"/>
              <a:t>NuSonic</a:t>
            </a:r>
            <a:r>
              <a:rPr lang="en-US" dirty="0"/>
              <a:t> client in code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0575E28-EF91-427A-A2EB-B453E1C2FC6D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pPr>
              <a:defRPr/>
            </a:pPr>
            <a:fld id="{57ADAB69-348E-2C41-AF41-E98D046040A4}" type="datetime1">
              <a:rPr lang="en-US" smtClean="0"/>
              <a:pPr>
                <a:defRPr/>
              </a:pPr>
              <a:t>8/23/2021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06B811-1C03-4839-BEBC-15B2F7191B6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Mike Wang | GPUaaS in LArSoft with NuSONIC</a:t>
            </a:r>
            <a:endParaRPr lang="en-US" b="1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CC4998A-D0DA-4408-9CAE-F74B4C328EA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148C009B-CB69-E04A-B9B3-34B26D69E9CF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673811"/>
      </p:ext>
    </p:extLst>
  </p:cSld>
  <p:clrMapOvr>
    <a:masterClrMapping/>
  </p:clrMapOvr>
</p:sld>
</file>

<file path=ppt/theme/theme1.xml><?xml version="1.0" encoding="utf-8"?>
<a:theme xmlns:a="http://schemas.openxmlformats.org/drawingml/2006/main" name="Fermilab_PPT_090915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FNAL_PowerPoint_16x9_100716</Template>
  <TotalTime>5361</TotalTime>
  <Words>2595</Words>
  <Application>Microsoft Office PowerPoint</Application>
  <PresentationFormat>On-screen Show (16:9)</PresentationFormat>
  <Paragraphs>284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4" baseType="lpstr">
      <vt:lpstr>Arial</vt:lpstr>
      <vt:lpstr>Calibri</vt:lpstr>
      <vt:lpstr>Consolas</vt:lpstr>
      <vt:lpstr>Courier New</vt:lpstr>
      <vt:lpstr>Helvetica</vt:lpstr>
      <vt:lpstr>Wingdings</vt:lpstr>
      <vt:lpstr>Fermilab_PPT_090915</vt:lpstr>
      <vt:lpstr>PowerPoint Presentation</vt:lpstr>
      <vt:lpstr>Introduction</vt:lpstr>
      <vt:lpstr>Naïve solution: deploy GPUs on every worker node</vt:lpstr>
      <vt:lpstr>Alternative: GPU as a Service (GPUaaS)</vt:lpstr>
      <vt:lpstr>GPUaaS approach actually works!</vt:lpstr>
      <vt:lpstr>Nu SONIC</vt:lpstr>
      <vt:lpstr>Prerequisites for using Nu SONIC</vt:lpstr>
      <vt:lpstr>Prerequisites for using NuSonic</vt:lpstr>
      <vt:lpstr>Four basic steps in using NuSonic client in code</vt:lpstr>
      <vt:lpstr>Step 1: client constructor</vt:lpstr>
      <vt:lpstr>Step 1: client constructor (continued)</vt:lpstr>
      <vt:lpstr>Step 2: Preparing the data</vt:lpstr>
      <vt:lpstr>Step 2: Preparing the data (continued)</vt:lpstr>
      <vt:lpstr>Step 2: Preparing the data (continued)</vt:lpstr>
      <vt:lpstr>Step 3: Send the inference request to the Triton server</vt:lpstr>
      <vt:lpstr>Step 4: Retrieving the results</vt:lpstr>
      <vt:lpstr>Step 4: Retrieving the results</vt:lpstr>
      <vt:lpstr>Resetting the client</vt:lpstr>
      <vt:lpstr>Model repository on the inference server</vt:lpstr>
      <vt:lpstr>Directory structure &amp; naming conventions for model repository</vt:lpstr>
      <vt:lpstr>Installing the model in the repository</vt:lpstr>
      <vt:lpstr>Anatomy of the config.pbtxt file</vt:lpstr>
      <vt:lpstr>Anatomy of the config.pbtxt file</vt:lpstr>
      <vt:lpstr>Anatomy of the config.pbtxt file</vt:lpstr>
      <vt:lpstr>Anatomy of the config.pbtxt file</vt:lpstr>
      <vt:lpstr>Conclusion</vt:lpstr>
      <vt:lpstr>PowerPoint Presentation</vt:lpstr>
    </vt:vector>
  </TitlesOfParts>
  <Company>Sandbox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Michael H Wang</dc:creator>
  <cp:lastModifiedBy>mhlswang mhlswang</cp:lastModifiedBy>
  <cp:revision>138</cp:revision>
  <cp:lastPrinted>2014-01-20T19:40:21Z</cp:lastPrinted>
  <dcterms:created xsi:type="dcterms:W3CDTF">2020-02-20T17:28:21Z</dcterms:created>
  <dcterms:modified xsi:type="dcterms:W3CDTF">2021-08-24T03:36:48Z</dcterms:modified>
</cp:coreProperties>
</file>