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UxfCI5Fiy6OLPNlVhW476QDP+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2B751B-0E55-48A0-A7B6-704181F35F7F}">
  <a:tblStyle styleId="{302B751B-0E55-48A0-A7B6-704181F35F7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08"/>
    <p:restoredTop sz="94631"/>
  </p:normalViewPr>
  <p:slideViewPr>
    <p:cSldViewPr snapToGrid="0">
      <p:cViewPr varScale="1">
        <p:scale>
          <a:sx n="129" d="100"/>
          <a:sy n="129" d="100"/>
        </p:scale>
        <p:origin x="6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customschemas.google.com/relationships/presentationmetadata" Target="metadata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0531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695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9670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353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509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2728c045d_0_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gf2728c045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259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" name="Google Shape;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947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" name="Google Shape;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685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135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6951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6861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902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947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22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body" idx="1"/>
          </p:nvPr>
        </p:nvSpPr>
        <p:spPr>
          <a:xfrm>
            <a:off x="216568" y="658730"/>
            <a:ext cx="8686800" cy="419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216568" y="658730"/>
            <a:ext cx="8686800" cy="419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2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24264/" TargetMode="External"/><Relationship Id="rId4" Type="http://schemas.openxmlformats.org/officeDocument/2006/relationships/hyperlink" Target="https://indico.fnal.gov/event/43963/timetable/?view=standard" TargetMode="External"/><Relationship Id="rId5" Type="http://schemas.openxmlformats.org/officeDocument/2006/relationships/hyperlink" Target="https://indico.fnal.gov/event/43963/sessions/15345/attachments/132456/162829/go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9756/" TargetMode="External"/><Relationship Id="rId4" Type="http://schemas.openxmlformats.org/officeDocument/2006/relationships/hyperlink" Target="https://indico.fnal.gov/event/24264/" TargetMode="External"/><Relationship Id="rId5" Type="http://schemas.openxmlformats.org/officeDocument/2006/relationships/hyperlink" Target="https://indico.fnal.gov/event/43963/timetable/?view=standard" TargetMode="External"/><Relationship Id="rId6" Type="http://schemas.openxmlformats.org/officeDocument/2006/relationships/hyperlink" Target="https://indico.fnal.gov/event/43963/sessions/15345/attachments/132456/162829/go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energy/start" TargetMode="External"/><Relationship Id="rId4" Type="http://schemas.openxmlformats.org/officeDocument/2006/relationships/hyperlink" Target="https://snowmass21.org/energy/start#topical_group_pages" TargetMode="External"/><Relationship Id="rId5" Type="http://schemas.openxmlformats.org/officeDocument/2006/relationships/hyperlink" Target="https://indico.fnal.gov/category/1100/" TargetMode="External"/><Relationship Id="rId6" Type="http://schemas.openxmlformats.org/officeDocument/2006/relationships/hyperlink" Target="https://calendar.google.com/calendar/embed?src=brown.edu_njuueqjsrlu8qgdulatqrrmtj4@group.calendar.google.com&amp;ctz=America/New_York" TargetMode="External"/><Relationship Id="rId7" Type="http://schemas.openxmlformats.org/officeDocument/2006/relationships/hyperlink" Target="http://communica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energy/start#muon_forum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ec8mf@virginia.edu" TargetMode="External"/><Relationship Id="rId4" Type="http://schemas.openxmlformats.org/officeDocument/2006/relationships/hyperlink" Target="mailto:matt.leblanc@cern.ch" TargetMode="External"/><Relationship Id="rId5" Type="http://schemas.openxmlformats.org/officeDocument/2006/relationships/hyperlink" Target="https://snowmass21.org/start/you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energy/start#submitted_loi" TargetMode="External"/><Relationship Id="rId4" Type="http://schemas.openxmlformats.org/officeDocument/2006/relationships/hyperlink" Target="https://indico.fnal.gov/event/4487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/>
          <p:nvPr/>
        </p:nvSpPr>
        <p:spPr>
          <a:xfrm>
            <a:off x="662940" y="1167453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Snowmass 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Energy Frontier 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05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662939" y="2594479"/>
            <a:ext cx="81894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1800" b="1">
                <a:solidFill>
                  <a:srgbClr val="57576E"/>
                </a:solidFill>
              </a:rPr>
              <a:t>Snowmass 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1800" b="0" i="1" u="none" strike="noStrike" cap="none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rPr>
              <a:t>September </a:t>
            </a:r>
            <a:r>
              <a:rPr lang="en-US" sz="1800" i="1">
                <a:solidFill>
                  <a:srgbClr val="57576E"/>
                </a:solidFill>
              </a:rPr>
              <a:t>24</a:t>
            </a:r>
            <a:r>
              <a:rPr lang="en-US" sz="1800" b="0" i="1" u="none" strike="noStrike" cap="none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1"/>
          <p:cNvCxnSpPr/>
          <p:nvPr/>
        </p:nvCxnSpPr>
        <p:spPr>
          <a:xfrm>
            <a:off x="662939" y="2430379"/>
            <a:ext cx="7848601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1"/>
          <p:cNvSpPr txBox="1"/>
          <p:nvPr/>
        </p:nvSpPr>
        <p:spPr>
          <a:xfrm>
            <a:off x="168166" y="4096328"/>
            <a:ext cx="8684098" cy="75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2000" b="0" i="0" u="none" strike="noStrike" cap="none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Laura Reina (FSU), Meenakshi Narain (Brown U.), </a:t>
            </a:r>
            <a:r>
              <a:rPr lang="en-US" sz="2000" b="0" i="0" u="sng" strike="noStrike" cap="none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Alessandro Tricoli (BNL)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2000" b="0" i="0" u="none" strike="noStrike" cap="none">
              <a:solidFill>
                <a:srgbClr val="0076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1550250" y="3820900"/>
            <a:ext cx="6232800" cy="7308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6B7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FF0000"/>
                </a:solidFill>
              </a:rPr>
              <a:t>Join the </a:t>
            </a:r>
            <a:r>
              <a:rPr lang="en-US" b="1">
                <a:solidFill>
                  <a:srgbClr val="FF0000"/>
                </a:solidFill>
              </a:rPr>
              <a:t>EF Parallel session!</a:t>
            </a:r>
            <a:r>
              <a:rPr lang="en-US">
                <a:solidFill>
                  <a:srgbClr val="FF0000"/>
                </a:solidFill>
              </a:rPr>
              <a:t> today </a:t>
            </a:r>
            <a:r>
              <a:rPr lang="en-US" u="sng">
                <a:solidFill>
                  <a:srgbClr val="FF0000"/>
                </a:solidFill>
              </a:rPr>
              <a:t>2:30 pm - 5:00 pm</a:t>
            </a:r>
            <a:r>
              <a:rPr lang="en-US">
                <a:solidFill>
                  <a:srgbClr val="FF0000"/>
                </a:solidFill>
              </a:rPr>
              <a:t> (EDT) </a:t>
            </a:r>
            <a:endParaRPr>
              <a:solidFill>
                <a:srgbClr val="FF0000"/>
              </a:solidFill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-US" sz="1300">
                <a:solidFill>
                  <a:schemeClr val="dk1"/>
                </a:solidFill>
              </a:rPr>
              <a:t>TG Highlights given by </a:t>
            </a:r>
            <a:r>
              <a:rPr lang="en-US" sz="1300" u="sng">
                <a:solidFill>
                  <a:schemeClr val="dk1"/>
                </a:solidFill>
              </a:rPr>
              <a:t>Early Career speakers</a:t>
            </a:r>
            <a:r>
              <a:rPr lang="en-US" sz="1300">
                <a:solidFill>
                  <a:schemeClr val="dk1"/>
                </a:solidFill>
              </a:rPr>
              <a:t> </a:t>
            </a:r>
            <a:endParaRPr sz="1300">
              <a:solidFill>
                <a:schemeClr val="dk1"/>
              </a:solidFill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-US" sz="1300">
                <a:solidFill>
                  <a:schemeClr val="dk1"/>
                </a:solidFill>
              </a:rPr>
              <a:t>An Early Career perspective to EF activity and highlight of EC studies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700">
                <a:solidFill>
                  <a:srgbClr val="C00000"/>
                </a:solidFill>
              </a:rPr>
              <a:t>Summary</a:t>
            </a:r>
            <a:endParaRPr sz="2700">
              <a:solidFill>
                <a:srgbClr val="C00000"/>
              </a:solidFill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40050" y="759201"/>
            <a:ext cx="9063900" cy="29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3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Ambitious Energy Frontier plans to pave the way towards addressing big questions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3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Cross-fertilization across fields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(Theory, Cosmics, Accelerators, Instrumentation etc.)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3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nomalies in related fields require dedicated and long-term effort in the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 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confirm new physics and unveil their origins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3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Energy Frontier activities have taken off in 2020, and have already restarted</a:t>
            </a: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 full steam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3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interest and response from national and international community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umerous LOIs, and ongoing contributions)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3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Char char="•"/>
            </a:pPr>
            <a:r>
              <a:rPr lang="en-US" sz="14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EF organization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carries on from 2020 with few additions</a:t>
            </a:r>
            <a:r>
              <a:rPr lang="en-US" sz="14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Strategic</a:t>
            </a: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plans</a:t>
            </a: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have been laid out, </a:t>
            </a:r>
            <a:r>
              <a:rPr lang="en-US" sz="14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Connection with other frontiers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sz="14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established, </a:t>
            </a:r>
            <a:r>
              <a:rPr lang="en-US" sz="14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Early Career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representation is active,</a:t>
            </a:r>
            <a:r>
              <a:rPr lang="en-US" sz="14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Monte Carlo sample production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has started, </a:t>
            </a:r>
            <a:r>
              <a:rPr lang="en-US" sz="14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Studies</a:t>
            </a: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are on-going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3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Plenty of time to join activities, propose new studies and address the many open questions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6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Backup</a:t>
            </a: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220725" y="768574"/>
            <a:ext cx="8870700" cy="2543400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100000">
                <a:srgbClr val="CDD4D0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671513" dist="127000" dir="12600000" sx="75000" sy="75000" algn="b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29845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Why is physics at the energy frontier important?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should the US be involved in near future and far future energy-frontier machines after HL-LHC?</a:t>
            </a:r>
            <a:endParaRPr sz="1400" b="0" i="1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could be the energy-frontier machines that follow the HL-LHC?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can the US continue to play a leadership role in energy-frontier experiments?</a:t>
            </a:r>
            <a:endParaRPr sz="1400" b="0" i="1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can the Snowmass process help develop a plan </a:t>
            </a: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 the energy-frontier research and convince the community about our priorities?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Should we start entertaining the idea of a future collider in the US again? </a:t>
            </a: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If so, what are our goals, the benefits for the US and the international community, and how can we get there?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etc...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80010" y="3421749"/>
            <a:ext cx="9063900" cy="1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Energy Frontier Kick-off Meeting on May 21, 2020,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see agenda</a:t>
            </a: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These questions were discussed in the Panel: </a:t>
            </a:r>
            <a:r>
              <a:rPr lang="en-US"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“The importance of the Energy Frontier in the US HEP future planning”</a:t>
            </a: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at the </a:t>
            </a:r>
            <a:r>
              <a:rPr lang="en-US" sz="1200" b="0" i="0" u="sng" strike="noStrike" cap="non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“Energy Frontier Workshop - Open Questions and New Ideas”, July 20-22, 2020</a:t>
            </a:r>
            <a:endParaRPr sz="1200" b="0" i="0" u="none" strike="noStrike" cap="non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Jorgen D'Hondt, Nima Arkani-Hamed, Sarah Eno, Vladimir Shiltsev, Xinchou Lou, Young-Kee Kim </a:t>
            </a:r>
            <a:r>
              <a:rPr lang="en-US" sz="1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-US" sz="11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Zoom recording of Panel Discussion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700">
                <a:solidFill>
                  <a:srgbClr val="C00000"/>
                </a:solidFill>
              </a:rPr>
              <a:t>Big Picture Questions</a:t>
            </a:r>
            <a:endParaRPr sz="2700">
              <a:solidFill>
                <a:srgbClr val="C00000"/>
              </a:solidFill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2728c045d_0_14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82" name="Google Shape;182;gf2728c045d_0_14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500">
                <a:solidFill>
                  <a:srgbClr val="C00000"/>
                </a:solidFill>
              </a:rPr>
              <a:t>Accelerator Benchmark Parameters</a:t>
            </a:r>
            <a:endParaRPr sz="3500">
              <a:solidFill>
                <a:srgbClr val="C00000"/>
              </a:solidFill>
            </a:endParaRPr>
          </a:p>
        </p:txBody>
      </p:sp>
      <p:pic>
        <p:nvPicPr>
          <p:cNvPr id="183" name="Google Shape;183;gf2728c045d_0_14" descr="https://lh4.googleusercontent.com/3MgAYvV5m5CeCQVnR91LtQxPDzu65Kueje92r8L2ac4sFjE14eFkby77RrGhJcxdGKpf5hoYF0Ddjn7F2wD1aodg4TCty9K0_IxxEBj8C6U_BNC2whic6PXii7T7f7nBG67fDT_FuaA"/>
          <p:cNvPicPr preferRelativeResize="0"/>
          <p:nvPr/>
        </p:nvPicPr>
        <p:blipFill rotWithShape="1">
          <a:blip r:embed="rId3">
            <a:alphaModFix/>
          </a:blip>
          <a:srcRect b="39124"/>
          <a:stretch/>
        </p:blipFill>
        <p:spPr>
          <a:xfrm>
            <a:off x="301247" y="774796"/>
            <a:ext cx="3657600" cy="327523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f2728c045d_0_14"/>
          <p:cNvSpPr/>
          <p:nvPr/>
        </p:nvSpPr>
        <p:spPr>
          <a:xfrm>
            <a:off x="4023350" y="3439025"/>
            <a:ext cx="4964100" cy="1217700"/>
          </a:xfrm>
          <a:prstGeom prst="rect">
            <a:avLst/>
          </a:prstGeom>
          <a:solidFill>
            <a:srgbClr val="E7E5B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Other options to explore: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Muon collider at a very high energy ( &gt;30 TeV?)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FCC pp &gt;150 TeV? and ~75 TeV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documenting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sensitivity loss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high energy e+e- collider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emerging ideas:, e.g.  γ-γ collider, and the C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collider 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[C</a:t>
            </a:r>
            <a:r>
              <a:rPr lang="en-US" sz="9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=Cool Copper Collider]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gf2728c045d_0_14"/>
          <p:cNvGrpSpPr/>
          <p:nvPr/>
        </p:nvGrpSpPr>
        <p:grpSpPr>
          <a:xfrm>
            <a:off x="3958847" y="764594"/>
            <a:ext cx="3751836" cy="2576832"/>
            <a:chOff x="3769465" y="638376"/>
            <a:chExt cx="3751836" cy="2825784"/>
          </a:xfrm>
        </p:grpSpPr>
        <p:pic>
          <p:nvPicPr>
            <p:cNvPr id="186" name="Google Shape;186;gf2728c045d_0_14" descr="https://lh4.googleusercontent.com/3MgAYvV5m5CeCQVnR91LtQxPDzu65Kueje92r8L2ac4sFjE14eFkby77RrGhJcxdGKpf5hoYF0Ddjn7F2wD1aodg4TCty9K0_IxxEBj8C6U_BNC2whic6PXii7T7f7nBG67fDT_FuaA"/>
            <p:cNvPicPr preferRelativeResize="0"/>
            <p:nvPr/>
          </p:nvPicPr>
          <p:blipFill rotWithShape="1">
            <a:blip r:embed="rId3">
              <a:alphaModFix/>
            </a:blip>
            <a:srcRect t="60508"/>
            <a:stretch/>
          </p:blipFill>
          <p:spPr>
            <a:xfrm>
              <a:off x="3777019" y="1132197"/>
              <a:ext cx="3744282" cy="2331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gf2728c045d_0_14" descr="https://lh4.googleusercontent.com/3MgAYvV5m5CeCQVnR91LtQxPDzu65Kueje92r8L2ac4sFjE14eFkby77RrGhJcxdGKpf5hoYF0Ddjn7F2wD1aodg4TCty9K0_IxxEBj8C6U_BNC2whic6PXii7T7f7nBG67fDT_FuaA"/>
            <p:cNvPicPr preferRelativeResize="0"/>
            <p:nvPr/>
          </p:nvPicPr>
          <p:blipFill rotWithShape="1">
            <a:blip r:embed="rId3">
              <a:alphaModFix/>
            </a:blip>
            <a:srcRect b="91043"/>
            <a:stretch/>
          </p:blipFill>
          <p:spPr>
            <a:xfrm>
              <a:off x="3769465" y="638376"/>
              <a:ext cx="3751835" cy="5166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gf2728c045d_0_14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11700" y="93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700">
                <a:solidFill>
                  <a:srgbClr val="C00000"/>
                </a:solidFill>
              </a:rPr>
              <a:t>Energy Frontier Restart </a:t>
            </a:r>
            <a:endParaRPr sz="2700">
              <a:solidFill>
                <a:srgbClr val="C00000"/>
              </a:solidFill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4743775" y="1023325"/>
            <a:ext cx="4182900" cy="1413300"/>
          </a:xfrm>
          <a:prstGeom prst="rect">
            <a:avLst/>
          </a:prstGeom>
          <a:solidFill>
            <a:srgbClr val="E7E5B9"/>
          </a:solidFill>
          <a:ln w="9525" cap="flat" cmpd="sng">
            <a:solidFill>
              <a:srgbClr val="FF2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Arial"/>
              <a:buChar char="●"/>
            </a:pPr>
            <a:r>
              <a:rPr lang="en-US" sz="13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EF slowed down activities in 202</a:t>
            </a:r>
            <a:r>
              <a:rPr lang="en-US" sz="1300" b="1">
                <a:solidFill>
                  <a:srgbClr val="073763"/>
                </a:solidFill>
              </a:rPr>
              <a:t>1</a:t>
            </a:r>
            <a:r>
              <a:rPr lang="en-US" sz="13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until June</a:t>
            </a:r>
            <a:endParaRPr sz="1300" b="1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continued to work collaboratively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Monte Carlo production activities continued to support the needs of EF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Occasional and informal Topical Group ‘conversations’ to assure scientific continuity and support of ongoing activities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269700" y="2781697"/>
            <a:ext cx="86046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Arial"/>
              <a:buChar char="●"/>
            </a:pPr>
            <a:r>
              <a:rPr lang="en-US" b="1">
                <a:solidFill>
                  <a:srgbClr val="073763"/>
                </a:solidFill>
              </a:rPr>
              <a:t>EF Restart Workshop, Aug. 30-Sept. 3:</a:t>
            </a:r>
            <a:r>
              <a:rPr lang="en-US" sz="1200" b="1" u="sng">
                <a:solidFill>
                  <a:schemeClr val="hlink"/>
                </a:solidFill>
                <a:hlinkClick r:id="rId3"/>
              </a:rPr>
              <a:t>https://indico.fnal.gov/event/49756/</a:t>
            </a:r>
            <a:endParaRPr sz="10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100">
                <a:solidFill>
                  <a:schemeClr val="dk1"/>
                </a:solidFill>
              </a:rPr>
              <a:t>Many interesting talks in plenary and parallel sessions</a:t>
            </a:r>
            <a:endParaRPr sz="11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100">
                <a:solidFill>
                  <a:schemeClr val="dk1"/>
                </a:solidFill>
              </a:rPr>
              <a:t>Joint parallel sessions with CompF and CF</a:t>
            </a:r>
            <a:endParaRPr sz="11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100">
                <a:solidFill>
                  <a:schemeClr val="dk1"/>
                </a:solidFill>
              </a:rPr>
              <a:t>Unstructured discussion sessions with CEF and AF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54325" y="983025"/>
            <a:ext cx="4023900" cy="1554000"/>
          </a:xfrm>
          <a:prstGeom prst="rect">
            <a:avLst/>
          </a:prstGeom>
          <a:noFill/>
          <a:ln w="9525" cap="flat" cmpd="sng">
            <a:solidFill>
              <a:srgbClr val="FF2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Energy Frontier </a:t>
            </a:r>
            <a:r>
              <a:rPr lang="en-US" sz="1200" b="1" i="0" u="none" strike="noStrike" cap="none">
                <a:solidFill>
                  <a:srgbClr val="002060"/>
                </a:solidFill>
              </a:rPr>
              <a:t>Kick-off Meeting</a:t>
            </a:r>
            <a:r>
              <a:rPr lang="en-US" sz="1200">
                <a:solidFill>
                  <a:srgbClr val="002060"/>
                </a:solidFill>
              </a:rPr>
              <a:t>, </a:t>
            </a: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May 21, 2020,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see agenda</a:t>
            </a:r>
            <a:endParaRPr sz="1200">
              <a:solidFill>
                <a:srgbClr val="002060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1" i="0" u="sng" strike="noStrike" cap="none">
                <a:solidFill>
                  <a:srgbClr val="0432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Energy Frontier Workshop </a:t>
            </a:r>
            <a:r>
              <a:rPr lang="en-US" sz="1200" b="1" u="sng">
                <a:solidFill>
                  <a:srgbClr val="0432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“</a:t>
            </a:r>
            <a:r>
              <a:rPr lang="en-US" sz="1200" b="1" i="0" u="sng" strike="noStrike" cap="none">
                <a:solidFill>
                  <a:srgbClr val="0432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Open Questions and New Ideas”</a:t>
            </a:r>
            <a:r>
              <a:rPr lang="en-US" sz="1200" b="0" i="0" u="sng" strike="noStrike" cap="non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, July 20-22, 2020</a:t>
            </a:r>
            <a:r>
              <a:rPr lang="en-US" sz="1100">
                <a:solidFill>
                  <a:srgbClr val="002060"/>
                </a:solidFill>
              </a:rPr>
              <a:t>,</a:t>
            </a:r>
            <a:r>
              <a:rPr lang="en-US" sz="1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with Panel discussion on </a:t>
            </a:r>
            <a:r>
              <a:rPr lang="en-US" sz="1200">
                <a:solidFill>
                  <a:srgbClr val="002060"/>
                </a:solidFill>
              </a:rPr>
              <a:t>“</a:t>
            </a:r>
            <a:r>
              <a:rPr lang="en-US" sz="1200" i="1">
                <a:solidFill>
                  <a:srgbClr val="002060"/>
                </a:solidFill>
              </a:rPr>
              <a:t>The importance of the Energy Frontier in the US HEP future planning” </a:t>
            </a:r>
            <a:r>
              <a:rPr lang="en-US" sz="1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0" i="0" strike="noStrike" cap="none">
                <a:solidFill>
                  <a:srgbClr val="0432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Zoom recording of Panel Discussion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311700" y="3673875"/>
            <a:ext cx="7836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100" b="1">
                <a:solidFill>
                  <a:schemeClr val="dk1"/>
                </a:solidFill>
              </a:rPr>
              <a:t>Regroup</a:t>
            </a:r>
            <a:r>
              <a:rPr lang="en-US" sz="1100">
                <a:solidFill>
                  <a:schemeClr val="dk1"/>
                </a:solidFill>
              </a:rPr>
              <a:t> after the few months of slowdown/pause of Snowmass activities </a:t>
            </a:r>
            <a:endParaRPr sz="11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100">
                <a:solidFill>
                  <a:schemeClr val="dk1"/>
                </a:solidFill>
              </a:rPr>
              <a:t>Assess </a:t>
            </a:r>
            <a:r>
              <a:rPr lang="en-US" sz="1100" b="1">
                <a:solidFill>
                  <a:schemeClr val="dk1"/>
                </a:solidFill>
              </a:rPr>
              <a:t>progress</a:t>
            </a:r>
            <a:r>
              <a:rPr lang="en-US" sz="1100">
                <a:solidFill>
                  <a:schemeClr val="dk1"/>
                </a:solidFill>
              </a:rPr>
              <a:t> made so far </a:t>
            </a:r>
            <a:endParaRPr sz="11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100">
                <a:solidFill>
                  <a:schemeClr val="dk1"/>
                </a:solidFill>
              </a:rPr>
              <a:t>Share </a:t>
            </a:r>
            <a:r>
              <a:rPr lang="en-US" sz="1100" b="1">
                <a:solidFill>
                  <a:schemeClr val="dk1"/>
                </a:solidFill>
              </a:rPr>
              <a:t>new studies</a:t>
            </a:r>
            <a:r>
              <a:rPr lang="en-US" sz="1100">
                <a:solidFill>
                  <a:schemeClr val="dk1"/>
                </a:solidFill>
              </a:rPr>
              <a:t> that may have been started in the meantime </a:t>
            </a:r>
            <a:endParaRPr sz="11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100">
                <a:solidFill>
                  <a:schemeClr val="dk1"/>
                </a:solidFill>
              </a:rPr>
              <a:t>Identify </a:t>
            </a:r>
            <a:r>
              <a:rPr lang="en-US" sz="1100" b="1">
                <a:solidFill>
                  <a:schemeClr val="dk1"/>
                </a:solidFill>
              </a:rPr>
              <a:t>gaps</a:t>
            </a:r>
            <a:r>
              <a:rPr lang="en-US" sz="1100">
                <a:solidFill>
                  <a:schemeClr val="dk1"/>
                </a:solidFill>
              </a:rPr>
              <a:t> in our strategies</a:t>
            </a:r>
            <a:endParaRPr sz="11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100">
                <a:solidFill>
                  <a:schemeClr val="dk1"/>
                </a:solidFill>
              </a:rPr>
              <a:t>Update the community with </a:t>
            </a:r>
            <a:r>
              <a:rPr lang="en-US" sz="1100" b="1">
                <a:solidFill>
                  <a:schemeClr val="dk1"/>
                </a:solidFill>
              </a:rPr>
              <a:t>schedule, goals and plans</a:t>
            </a:r>
            <a:r>
              <a:rPr lang="en-US" sz="1100">
                <a:solidFill>
                  <a:schemeClr val="dk1"/>
                </a:solidFill>
              </a:rPr>
              <a:t> towards the final reports in summer 2022</a:t>
            </a:r>
            <a:endParaRPr sz="1300"/>
          </a:p>
        </p:txBody>
      </p:sp>
      <p:sp>
        <p:nvSpPr>
          <p:cNvPr id="40" name="Google Shape;40;p5"/>
          <p:cNvSpPr/>
          <p:nvPr/>
        </p:nvSpPr>
        <p:spPr>
          <a:xfrm>
            <a:off x="4146225" y="1636575"/>
            <a:ext cx="423000" cy="24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/>
          <p:nvPr/>
        </p:nvSpPr>
        <p:spPr>
          <a:xfrm>
            <a:off x="1547000" y="626100"/>
            <a:ext cx="733800" cy="384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2300"/>
                </a:solidFill>
              </a:rPr>
              <a:t>2020</a:t>
            </a:r>
            <a:endParaRPr sz="1300">
              <a:solidFill>
                <a:srgbClr val="FF2300"/>
              </a:solidFill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6519475" y="666575"/>
            <a:ext cx="733800" cy="384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2300"/>
                </a:solidFill>
              </a:rPr>
              <a:t>2021</a:t>
            </a:r>
            <a:endParaRPr sz="1300">
              <a:solidFill>
                <a:srgbClr val="FF2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aphicFrame>
        <p:nvGraphicFramePr>
          <p:cNvPr id="48" name="Google Shape;48;p6"/>
          <p:cNvGraphicFramePr/>
          <p:nvPr/>
        </p:nvGraphicFramePr>
        <p:xfrm>
          <a:off x="62003" y="1304475"/>
          <a:ext cx="9018925" cy="2735800"/>
        </p:xfrm>
        <a:graphic>
          <a:graphicData uri="http://schemas.openxmlformats.org/drawingml/2006/table">
            <a:tbl>
              <a:tblPr>
                <a:noFill/>
                <a:tableStyleId>{302B751B-0E55-48A0-A7B6-704181F35F7F}</a:tableStyleId>
              </a:tblPr>
              <a:tblGrid>
                <a:gridCol w="4299700"/>
                <a:gridCol w="4719225"/>
              </a:tblGrid>
              <a:tr h="16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Topical Group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Co-Conveners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EF01: EW Physics: Higgs Boson properties and couplings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Sally Dawson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(BNL),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Andrey Korytov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(U Florida),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Caterina Vernieri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(SLAC)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EF02: EW Physics: Higgs Boson as a portal to new physics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Patrick Meade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(Stony Brook),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Isobel Ojalvo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(Princeton)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EF03: EW Physics: Heavy flavor and top quark physics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Reinhard Schwienhorst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(MSU),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Doreen Wackeroth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(Buffalo)  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4353FF"/>
                          </a:solidFill>
                        </a:rPr>
                        <a:t>EF04: EW Physics: EW Precision Physics and constraining new physics 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Alberto Belloni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(Maryland),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Ayres Freitas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(Pittsburgh), </a:t>
                      </a:r>
                      <a:r>
                        <a:rPr lang="en-US" sz="11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Junping Tian</a:t>
                      </a: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(Tokyo)</a:t>
                      </a:r>
                      <a:endParaRPr sz="1400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EF05: QCD and strong interactions: Precision QCD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Michael Begel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(BNL),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Stefan Hoeche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(FNAL),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Michael Schmitt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(Northwestern)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EF06: QCD and strong interactions: Hadronic structure and forward QCD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Huey-Wen Lin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(MSU), </a:t>
                      </a:r>
                      <a:r>
                        <a:rPr lang="en-US" sz="11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Pavel Nadolsky </a:t>
                      </a: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(SMU),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Christophe Royon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(Kansas) 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EF07: QCD and strong interactions: Heavy Ions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Yen-Jie Lee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(MIT),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Swagato Mukherjee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(BNL)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EF08: BSM: Model specific explorations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Jim Hirschauer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(FNAL),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Elliot Lipeles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(UPenn),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Nausheen Shah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(Wayne State)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4353FF"/>
                          </a:solidFill>
                        </a:rPr>
                        <a:t>EF09: BSM: More general explorations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Tulika Bose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(U Wisconsin),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Zhen Liu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(Maryland),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Simone Pagan-Griso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(LBL)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EF10: BSM: Dark Matter at colliders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Caterina Doglioni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(Lund),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LianTao Wang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(Chicago), </a:t>
                      </a:r>
                      <a:r>
                        <a:rPr lang="en-US" sz="1100" b="1" i="0" u="none" strike="noStrike" cap="none">
                          <a:solidFill>
                            <a:srgbClr val="FF00F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Antonio Boveia (O</a:t>
                      </a:r>
                      <a:r>
                        <a:rPr lang="en-US" sz="1100" b="1">
                          <a:solidFill>
                            <a:srgbClr val="FF00FF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hio State)</a:t>
                      </a:r>
                      <a:endParaRPr sz="1100" b="1" u="none" strike="noStrike" cap="none">
                        <a:solidFill>
                          <a:srgbClr val="FF00FF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312350" y="27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Energy Frontier Group (I)</a:t>
            </a:r>
            <a:endParaRPr sz="2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679550" y="599950"/>
            <a:ext cx="7787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EF</a:t>
            </a:r>
            <a:r>
              <a:rPr lang="en-US" sz="1400" b="1" i="0" u="none" strike="noStrike" cap="none">
                <a:solidFill>
                  <a:srgbClr val="5A80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Convenors</a:t>
            </a:r>
            <a:r>
              <a:rPr lang="en-US" sz="1400" b="1" i="0" u="none" strike="noStrike" cap="none">
                <a:solidFill>
                  <a:srgbClr val="5A80E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b="0" i="1" u="none" strike="noStrike" cap="none">
                <a:solidFill>
                  <a:srgbClr val="FF2300"/>
                </a:solidFill>
                <a:latin typeface="Arial"/>
                <a:ea typeface="Arial"/>
                <a:cs typeface="Arial"/>
                <a:sym typeface="Arial"/>
              </a:rPr>
              <a:t>Laura Reina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(FSU), </a:t>
            </a:r>
            <a:r>
              <a:rPr lang="en-US" sz="1400" b="0" i="1" u="none" strike="noStrike" cap="none">
                <a:solidFill>
                  <a:srgbClr val="FF2300"/>
                </a:solidFill>
                <a:latin typeface="Arial"/>
                <a:ea typeface="Arial"/>
                <a:cs typeface="Arial"/>
                <a:sym typeface="Arial"/>
              </a:rPr>
              <a:t>Meenakshi Narain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(Brown U.), </a:t>
            </a:r>
            <a:r>
              <a:rPr lang="en-US" sz="1400" b="0" i="1" u="none" strike="noStrike" cap="none">
                <a:solidFill>
                  <a:srgbClr val="FF2300"/>
                </a:solidFill>
                <a:latin typeface="Arial"/>
                <a:ea typeface="Arial"/>
                <a:cs typeface="Arial"/>
                <a:sym typeface="Arial"/>
              </a:rPr>
              <a:t>Alessandro Tricoli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(BNL)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Ten Topical Groups (TGs)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312338" y="4117828"/>
            <a:ext cx="7038000" cy="6309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Monte Carlo Task Force and Production Team</a:t>
            </a:r>
            <a:r>
              <a:rPr lang="en-US" sz="1200" b="0" i="0" u="none" strike="noStrike" cap="none">
                <a:solidFill>
                  <a:srgbClr val="5A80E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coordinated by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John Stupak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(U. Oklahoma)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Assess the MC needs ⇒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“Task force” (work completed)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2) Produce MC samples ⇒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“Production Team” (ongoing)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7693675" y="3815275"/>
            <a:ext cx="70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FF"/>
                </a:solidFill>
                <a:highlight>
                  <a:srgbClr val="FFFF00"/>
                </a:highlight>
              </a:rPr>
              <a:t>NEW</a:t>
            </a:r>
            <a:endParaRPr>
              <a:solidFill>
                <a:srgbClr val="FF00FF"/>
              </a:solidFill>
              <a:highlight>
                <a:srgbClr val="FFFF00"/>
              </a:highlight>
            </a:endParaRPr>
          </a:p>
        </p:txBody>
      </p:sp>
      <p:sp>
        <p:nvSpPr>
          <p:cNvPr id="53" name="Google Shape;53;p6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1913020" y="73550"/>
            <a:ext cx="513929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</a:rPr>
              <a:t>Topical Group Activities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0" y="1145875"/>
            <a:ext cx="4522500" cy="18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General </a:t>
            </a:r>
            <a:r>
              <a:rPr lang="en-US" sz="16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Energy Frontier Wiki</a:t>
            </a:r>
            <a:endParaRPr sz="1600" b="1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Electroweak TGs</a:t>
            </a:r>
            <a:endParaRPr sz="1600" b="1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EF01, EF02, EF03, EF04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QCD and Strong Interaction TGs</a:t>
            </a:r>
            <a:endParaRPr sz="1600" b="1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EF05, EF06, EF07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BSM TGs </a:t>
            </a:r>
            <a:endParaRPr sz="1600" b="1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EF08, EF09, EF10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254100" y="4001025"/>
            <a:ext cx="7658100" cy="6945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114300" dir="9120000" algn="bl" rotWithShape="0">
              <a:srgbClr val="000000">
                <a:alpha val="6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Multiple Ongoing Activities</a:t>
            </a:r>
            <a:endParaRPr sz="14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Topical Group </a:t>
            </a: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Wiki pages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indico meeting agendas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details of ongoing activities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EF calendar 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communications</a:t>
            </a:r>
            <a:r>
              <a:rPr lang="en-US" sz="1300"/>
              <a:t> via mailing lists and Slack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7"/>
          <p:cNvGrpSpPr/>
          <p:nvPr/>
        </p:nvGrpSpPr>
        <p:grpSpPr>
          <a:xfrm>
            <a:off x="3253425" y="952590"/>
            <a:ext cx="5814350" cy="2995613"/>
            <a:chOff x="2948625" y="899250"/>
            <a:chExt cx="5814350" cy="2995613"/>
          </a:xfrm>
        </p:grpSpPr>
        <p:grpSp>
          <p:nvGrpSpPr>
            <p:cNvPr id="63" name="Google Shape;63;p7"/>
            <p:cNvGrpSpPr/>
            <p:nvPr/>
          </p:nvGrpSpPr>
          <p:grpSpPr>
            <a:xfrm>
              <a:off x="3914650" y="899250"/>
              <a:ext cx="4848325" cy="2230325"/>
              <a:chOff x="4295650" y="1280250"/>
              <a:chExt cx="4848325" cy="2230325"/>
            </a:xfrm>
          </p:grpSpPr>
          <p:sp>
            <p:nvSpPr>
              <p:cNvPr id="64" name="Google Shape;64;p7"/>
              <p:cNvSpPr/>
              <p:nvPr/>
            </p:nvSpPr>
            <p:spPr>
              <a:xfrm>
                <a:off x="4295650" y="1280250"/>
                <a:ext cx="2732100" cy="1291500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44705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sng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EW Topical Groups</a:t>
                </a:r>
                <a:endParaRPr sz="1400" b="1" i="0" u="sng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EF01, EF02, EF03, EF04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7"/>
              <p:cNvSpPr/>
              <p:nvPr/>
            </p:nvSpPr>
            <p:spPr>
              <a:xfrm>
                <a:off x="6597575" y="1282675"/>
                <a:ext cx="2546400" cy="1291500"/>
              </a:xfrm>
              <a:prstGeom prst="roundRect">
                <a:avLst>
                  <a:gd name="adj" fmla="val 16667"/>
                </a:avLst>
              </a:prstGeom>
              <a:solidFill>
                <a:srgbClr val="00E5FF">
                  <a:alpha val="22745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</a:t>
                </a:r>
                <a:r>
                  <a:rPr lang="en-US" sz="1400" b="1" i="0" u="sng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QCD &amp; Strong Interact. </a:t>
                </a:r>
                <a:endParaRPr sz="1400" b="1" i="0" u="sng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sng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Topical Groups</a:t>
                </a:r>
                <a:endParaRPr sz="1400" b="1" i="0" u="sng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EF05, EF06, EF07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7"/>
              <p:cNvSpPr/>
              <p:nvPr/>
            </p:nvSpPr>
            <p:spPr>
              <a:xfrm>
                <a:off x="5374800" y="2361275"/>
                <a:ext cx="2958000" cy="1149300"/>
              </a:xfrm>
              <a:prstGeom prst="roundRect">
                <a:avLst>
                  <a:gd name="adj" fmla="val 16667"/>
                </a:avLst>
              </a:prstGeom>
              <a:solidFill>
                <a:srgbClr val="FF2600">
                  <a:alpha val="37254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sng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BSM Topical Groups</a:t>
                </a:r>
                <a:endParaRPr sz="1400" b="1" i="0" u="sng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EF08, EF09, EF10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7"/>
            <p:cNvGrpSpPr/>
            <p:nvPr/>
          </p:nvGrpSpPr>
          <p:grpSpPr>
            <a:xfrm>
              <a:off x="2948625" y="2130158"/>
              <a:ext cx="1623425" cy="1512704"/>
              <a:chOff x="-834400" y="63846"/>
              <a:chExt cx="1623425" cy="1512704"/>
            </a:xfrm>
          </p:grpSpPr>
          <p:sp>
            <p:nvSpPr>
              <p:cNvPr id="68" name="Google Shape;68;p7"/>
              <p:cNvSpPr/>
              <p:nvPr/>
            </p:nvSpPr>
            <p:spPr>
              <a:xfrm rot="-2827474">
                <a:off x="-406028" y="490377"/>
                <a:ext cx="1293197" cy="296122"/>
              </a:xfrm>
              <a:prstGeom prst="quadArrow">
                <a:avLst>
                  <a:gd name="adj1" fmla="val 22500"/>
                  <a:gd name="adj2" fmla="val 22500"/>
                  <a:gd name="adj3" fmla="val 275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7"/>
              <p:cNvSpPr/>
              <p:nvPr/>
            </p:nvSpPr>
            <p:spPr>
              <a:xfrm>
                <a:off x="-834400" y="1072250"/>
                <a:ext cx="1040100" cy="504300"/>
              </a:xfrm>
              <a:prstGeom prst="ellipse">
                <a:avLst/>
              </a:prstGeom>
              <a:solidFill>
                <a:srgbClr val="EEEEEE">
                  <a:alpha val="5098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Other</a:t>
                </a:r>
                <a:endParaRPr sz="1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Frontiers</a:t>
                </a:r>
                <a:endParaRPr sz="1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" name="Google Shape;70;p7"/>
            <p:cNvSpPr/>
            <p:nvPr/>
          </p:nvSpPr>
          <p:spPr>
            <a:xfrm>
              <a:off x="3651975" y="3238163"/>
              <a:ext cx="1040100" cy="504300"/>
            </a:xfrm>
            <a:prstGeom prst="ellipse">
              <a:avLst/>
            </a:prstGeom>
            <a:solidFill>
              <a:srgbClr val="EEEEEE">
                <a:alpha val="5098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endParaRPr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Frontiers</a:t>
              </a:r>
              <a:endParaRPr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4490175" y="3390563"/>
              <a:ext cx="1040100" cy="504300"/>
            </a:xfrm>
            <a:prstGeom prst="ellipse">
              <a:avLst/>
            </a:prstGeom>
            <a:solidFill>
              <a:srgbClr val="EEEEEE">
                <a:alpha val="5098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endParaRPr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Frontiers</a:t>
              </a:r>
              <a:endParaRPr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 rot="-3228800">
              <a:off x="4009290" y="2667821"/>
              <a:ext cx="1293152" cy="296418"/>
            </a:xfrm>
            <a:prstGeom prst="quadArrow">
              <a:avLst>
                <a:gd name="adj1" fmla="val 22500"/>
                <a:gd name="adj2" fmla="val 22500"/>
                <a:gd name="adj3" fmla="val 27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 rot="-4112215">
              <a:off x="4794942" y="2963384"/>
              <a:ext cx="707567" cy="264118"/>
            </a:xfrm>
            <a:prstGeom prst="quadArrow">
              <a:avLst>
                <a:gd name="adj1" fmla="val 22500"/>
                <a:gd name="adj2" fmla="val 22500"/>
                <a:gd name="adj3" fmla="val 27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0" name="Google Shape;80;p8"/>
          <p:cNvSpPr txBox="1"/>
          <p:nvPr/>
        </p:nvSpPr>
        <p:spPr>
          <a:xfrm>
            <a:off x="311700" y="1397586"/>
            <a:ext cx="4601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Liaisons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high-level and bi-directional communication b/w Frontiers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311700" y="82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Energy Frontier Group (II)</a:t>
            </a:r>
            <a:endParaRPr sz="2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8"/>
          <p:cNvSpPr txBox="1"/>
          <p:nvPr/>
        </p:nvSpPr>
        <p:spPr>
          <a:xfrm>
            <a:off x="1797903" y="3884197"/>
            <a:ext cx="5298300" cy="9081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Muon Collider Forum Coordinators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sng" strike="noStrike" cap="none">
              <a:solidFill>
                <a:srgbClr val="4167A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EF: 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Kevin Black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(U. Wisconsin-Madison),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Sergo Jindariani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(Fermilab)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AF: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Derun Li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(LBNL),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Diktys Stratakis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(Fermilab)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TF:  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Patrick Meade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(Stony Brook U.),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Fabio Maltoni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(Louvain U., Bologna)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210600" y="3236200"/>
            <a:ext cx="8722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Renew interest in Snowmass community for Muon Collider: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Muon Collider Forum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established with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Accelerator and Theory Frontiers → </a:t>
            </a:r>
            <a:r>
              <a:rPr lang="en-US" sz="1600" b="1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Wiki (new)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8"/>
          <p:cNvPicPr preferRelativeResize="0"/>
          <p:nvPr/>
        </p:nvPicPr>
        <p:blipFill rotWithShape="1">
          <a:blip r:embed="rId4">
            <a:alphaModFix/>
          </a:blip>
          <a:srcRect t="1574"/>
          <a:stretch/>
        </p:blipFill>
        <p:spPr>
          <a:xfrm>
            <a:off x="4272725" y="769937"/>
            <a:ext cx="3764370" cy="2355213"/>
          </a:xfrm>
          <a:prstGeom prst="rect">
            <a:avLst/>
          </a:prstGeom>
          <a:noFill/>
          <a:ln w="9525" cap="flat" cmpd="sng">
            <a:solidFill>
              <a:srgbClr val="D354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" name="Google Shape;85;p8"/>
          <p:cNvSpPr txBox="1"/>
          <p:nvPr/>
        </p:nvSpPr>
        <p:spPr>
          <a:xfrm>
            <a:off x="7267800" y="1218975"/>
            <a:ext cx="70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FF"/>
                </a:solidFill>
                <a:highlight>
                  <a:srgbClr val="FFFF00"/>
                </a:highlight>
              </a:rPr>
              <a:t>NEW</a:t>
            </a:r>
            <a:endParaRPr>
              <a:solidFill>
                <a:srgbClr val="FF00FF"/>
              </a:solidFill>
              <a:highlight>
                <a:srgbClr val="FFFF00"/>
              </a:highlight>
            </a:endParaRPr>
          </a:p>
        </p:txBody>
      </p:sp>
      <p:sp>
        <p:nvSpPr>
          <p:cNvPr id="86" name="Google Shape;86;p8"/>
          <p:cNvSpPr/>
          <p:nvPr/>
        </p:nvSpPr>
        <p:spPr>
          <a:xfrm>
            <a:off x="5850875" y="1311275"/>
            <a:ext cx="1416900" cy="180300"/>
          </a:xfrm>
          <a:prstGeom prst="rect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93" name="Google Shape;93;p9"/>
          <p:cNvSpPr txBox="1"/>
          <p:nvPr/>
        </p:nvSpPr>
        <p:spPr>
          <a:xfrm>
            <a:off x="120316" y="865650"/>
            <a:ext cx="89316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Snowmass thrives on the participation of Early Career (EC) physicists and offers an ideal environment for young people to get involved and promote their own initiatives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311700" y="82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Energy Frontier Group (III)</a:t>
            </a:r>
            <a:endParaRPr sz="2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9"/>
          <p:cNvSpPr/>
          <p:nvPr/>
        </p:nvSpPr>
        <p:spPr>
          <a:xfrm>
            <a:off x="2057000" y="1683125"/>
            <a:ext cx="5052600" cy="8553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sng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Early Career Representatives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700" b="1" i="0" u="sng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Grace Cummings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(U. Virginia) -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gec8mf@virginia.edu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Matt LeBlanc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(U. Arizona) -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matt.leblanc@cern.ch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155850" y="2354175"/>
            <a:ext cx="88323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 leadership is for  a 3-month term (staggered): Grace and Matt are current EF representatives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in touch especially if you want to get involved in EF activities, but need guidance how to do it effectively: Grace and Matt will help build bridges between projects and new collaborators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 txBox="1"/>
          <p:nvPr/>
        </p:nvSpPr>
        <p:spPr>
          <a:xfrm>
            <a:off x="311700" y="3743475"/>
            <a:ext cx="8144700" cy="1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Additional Snowmass resources for Early Careers:</a:t>
            </a:r>
            <a:endParaRPr sz="1400" b="1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US" sz="13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#snowmass-young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3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#welcome-to-snowmass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points of entry for newcomers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Snowmass Early Career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twiki, which includes a description of our structure, current leadership, and the SEC calendar of all events.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0" y="117980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500">
                <a:solidFill>
                  <a:srgbClr val="C00000"/>
                </a:solidFill>
              </a:rPr>
              <a:t>Probing the energy scale for new physics </a:t>
            </a:r>
            <a:endParaRPr sz="3500">
              <a:solidFill>
                <a:srgbClr val="C00000"/>
              </a:solidFill>
            </a:endParaRPr>
          </a:p>
        </p:txBody>
      </p:sp>
      <p:grpSp>
        <p:nvGrpSpPr>
          <p:cNvPr id="105" name="Google Shape;105;p12"/>
          <p:cNvGrpSpPr/>
          <p:nvPr/>
        </p:nvGrpSpPr>
        <p:grpSpPr>
          <a:xfrm>
            <a:off x="5179198" y="1412812"/>
            <a:ext cx="3755711" cy="2339203"/>
            <a:chOff x="1312250" y="768437"/>
            <a:chExt cx="4709946" cy="2828199"/>
          </a:xfrm>
        </p:grpSpPr>
        <p:pic>
          <p:nvPicPr>
            <p:cNvPr id="106" name="Google Shape;106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12250" y="768437"/>
              <a:ext cx="4709946" cy="2828199"/>
            </a:xfrm>
            <a:prstGeom prst="rect">
              <a:avLst/>
            </a:prstGeom>
            <a:noFill/>
            <a:ln w="9525" cap="flat" cmpd="sng">
              <a:solidFill>
                <a:srgbClr val="FF23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7" name="Google Shape;107;p12"/>
            <p:cNvSpPr txBox="1"/>
            <p:nvPr/>
          </p:nvSpPr>
          <p:spPr>
            <a:xfrm rot="-5400000">
              <a:off x="4909858" y="1842788"/>
              <a:ext cx="10857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Patrick Meade</a:t>
              </a:r>
              <a:endParaRPr sz="10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2"/>
          <p:cNvSpPr txBox="1"/>
          <p:nvPr/>
        </p:nvSpPr>
        <p:spPr>
          <a:xfrm>
            <a:off x="4513225" y="3842850"/>
            <a:ext cx="4597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100" b="1"/>
              <a:t>Broad reach of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Collider </a:t>
            </a:r>
            <a:r>
              <a:rPr lang="en-US" sz="1100" b="1"/>
              <a:t>physics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colliders are needed to test models across </a:t>
            </a:r>
            <a:r>
              <a:rPr lang="en-US" sz="1100"/>
              <a:t>a broad range of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observables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Unique complementarity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between electroweak precision fits and flavor observables</a:t>
            </a:r>
            <a:r>
              <a:rPr lang="en-US" sz="1100"/>
              <a:t> etc.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2"/>
          <p:cNvSpPr/>
          <p:nvPr/>
        </p:nvSpPr>
        <p:spPr>
          <a:xfrm rot="-1925">
            <a:off x="3692087" y="2405255"/>
            <a:ext cx="1071300" cy="2403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117675" y="839775"/>
            <a:ext cx="9028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lvl="0" indent="-232407" algn="l" rtl="0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SzPts val="1500"/>
              <a:buChar char="●"/>
            </a:pPr>
            <a:r>
              <a:rPr lang="en-US" sz="1200" b="1">
                <a:solidFill>
                  <a:srgbClr val="002060"/>
                </a:solidFill>
              </a:rPr>
              <a:t>Landscape changed since we started Snowmass → Evidence of the breaking of the SM in the lepton flavor sector?</a:t>
            </a:r>
            <a:endParaRPr sz="1200" b="1"/>
          </a:p>
        </p:txBody>
      </p:sp>
      <p:sp>
        <p:nvSpPr>
          <p:cNvPr id="111" name="Google Shape;111;p12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849" y="1483875"/>
            <a:ext cx="2827726" cy="286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/>
          <p:nvPr/>
        </p:nvSpPr>
        <p:spPr>
          <a:xfrm>
            <a:off x="1307750" y="1314525"/>
            <a:ext cx="187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i="1"/>
              <a:t>by Wolfgang Altmannshofer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/>
          </p:nvPr>
        </p:nvSpPr>
        <p:spPr>
          <a:xfrm>
            <a:off x="0" y="10253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500">
                <a:solidFill>
                  <a:srgbClr val="C00000"/>
                </a:solidFill>
              </a:rPr>
              <a:t>Which machines?</a:t>
            </a:r>
            <a:endParaRPr sz="3500">
              <a:solidFill>
                <a:srgbClr val="C00000"/>
              </a:solidFill>
            </a:endParaRPr>
          </a:p>
        </p:txBody>
      </p:sp>
      <p:grpSp>
        <p:nvGrpSpPr>
          <p:cNvPr id="120" name="Google Shape;120;p13"/>
          <p:cNvGrpSpPr/>
          <p:nvPr/>
        </p:nvGrpSpPr>
        <p:grpSpPr>
          <a:xfrm>
            <a:off x="7231241" y="717380"/>
            <a:ext cx="1738232" cy="2141079"/>
            <a:chOff x="6189916" y="2354318"/>
            <a:chExt cx="2375093" cy="2509662"/>
          </a:xfrm>
        </p:grpSpPr>
        <p:pic>
          <p:nvPicPr>
            <p:cNvPr id="121" name="Google Shape;121;p13" descr="http://www.fnal.gov/pub/muon_collider/images/photos/Site_Map.jpg"/>
            <p:cNvPicPr preferRelativeResize="0"/>
            <p:nvPr/>
          </p:nvPicPr>
          <p:blipFill rotWithShape="1">
            <a:blip r:embed="rId3">
              <a:alphaModFix/>
            </a:blip>
            <a:srcRect l="43635" t="26667" r="14544" b="15685"/>
            <a:stretch/>
          </p:blipFill>
          <p:spPr>
            <a:xfrm>
              <a:off x="6208986" y="2354318"/>
              <a:ext cx="2356023" cy="2509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3"/>
            <p:cNvSpPr txBox="1"/>
            <p:nvPr/>
          </p:nvSpPr>
          <p:spPr>
            <a:xfrm>
              <a:off x="6189916" y="2354318"/>
              <a:ext cx="1292337" cy="613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Muon Collider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13"/>
          <p:cNvGrpSpPr/>
          <p:nvPr/>
        </p:nvGrpSpPr>
        <p:grpSpPr>
          <a:xfrm>
            <a:off x="0" y="2427782"/>
            <a:ext cx="2230432" cy="1876075"/>
            <a:chOff x="6212799" y="165591"/>
            <a:chExt cx="2931200" cy="2611793"/>
          </a:xfrm>
        </p:grpSpPr>
        <p:pic>
          <p:nvPicPr>
            <p:cNvPr id="124" name="Google Shape;124;p13"/>
            <p:cNvPicPr preferRelativeResize="0"/>
            <p:nvPr/>
          </p:nvPicPr>
          <p:blipFill rotWithShape="1">
            <a:blip r:embed="rId4">
              <a:alphaModFix/>
            </a:blip>
            <a:srcRect l="4572"/>
            <a:stretch/>
          </p:blipFill>
          <p:spPr>
            <a:xfrm>
              <a:off x="6212799" y="165591"/>
              <a:ext cx="2931200" cy="26117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3"/>
            <p:cNvSpPr txBox="1"/>
            <p:nvPr/>
          </p:nvSpPr>
          <p:spPr>
            <a:xfrm>
              <a:off x="7065786" y="1583150"/>
              <a:ext cx="1332752" cy="581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CEPC SppC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13"/>
          <p:cNvGrpSpPr/>
          <p:nvPr/>
        </p:nvGrpSpPr>
        <p:grpSpPr>
          <a:xfrm>
            <a:off x="7129684" y="3238150"/>
            <a:ext cx="1955308" cy="1523036"/>
            <a:chOff x="217316" y="1146801"/>
            <a:chExt cx="2782074" cy="2079875"/>
          </a:xfrm>
        </p:grpSpPr>
        <p:pic>
          <p:nvPicPr>
            <p:cNvPr id="127" name="Google Shape;127;p13"/>
            <p:cNvPicPr preferRelativeResize="0"/>
            <p:nvPr/>
          </p:nvPicPr>
          <p:blipFill rotWithShape="1">
            <a:blip r:embed="rId5">
              <a:alphaModFix/>
            </a:blip>
            <a:srcRect l="16000" t="12356" r="14286" b="950"/>
            <a:stretch/>
          </p:blipFill>
          <p:spPr>
            <a:xfrm>
              <a:off x="217316" y="1146801"/>
              <a:ext cx="2782074" cy="207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3"/>
            <p:cNvSpPr txBox="1"/>
            <p:nvPr/>
          </p:nvSpPr>
          <p:spPr>
            <a:xfrm>
              <a:off x="375949" y="1911185"/>
              <a:ext cx="1233854" cy="403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CLIC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13"/>
          <p:cNvGrpSpPr/>
          <p:nvPr/>
        </p:nvGrpSpPr>
        <p:grpSpPr>
          <a:xfrm>
            <a:off x="4244044" y="3498578"/>
            <a:ext cx="2784555" cy="1104994"/>
            <a:chOff x="274256" y="3310759"/>
            <a:chExt cx="3804680" cy="1312615"/>
          </a:xfrm>
        </p:grpSpPr>
        <p:pic>
          <p:nvPicPr>
            <p:cNvPr id="130" name="Google Shape;130;p13" descr="http://upload.wikimedia.org/wikipedia/commons/thumb/d/dd/ILC_SchemeTDR.jpg/800px-ILC_SchemeTDR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4256" y="3310759"/>
              <a:ext cx="3804680" cy="131261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31" name="Google Shape;131;p13"/>
            <p:cNvSpPr txBox="1"/>
            <p:nvPr/>
          </p:nvSpPr>
          <p:spPr>
            <a:xfrm>
              <a:off x="573487" y="3379046"/>
              <a:ext cx="716551" cy="365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ILC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13"/>
          <p:cNvGrpSpPr/>
          <p:nvPr/>
        </p:nvGrpSpPr>
        <p:grpSpPr>
          <a:xfrm>
            <a:off x="2338897" y="3249365"/>
            <a:ext cx="1846205" cy="1511821"/>
            <a:chOff x="2152275" y="3249365"/>
            <a:chExt cx="1927728" cy="1591491"/>
          </a:xfrm>
        </p:grpSpPr>
        <p:pic>
          <p:nvPicPr>
            <p:cNvPr id="133" name="Google Shape;133;p13"/>
            <p:cNvPicPr preferRelativeResize="0"/>
            <p:nvPr/>
          </p:nvPicPr>
          <p:blipFill rotWithShape="1">
            <a:blip r:embed="rId7">
              <a:alphaModFix/>
            </a:blip>
            <a:srcRect l="13387" t="7791" r="46623" b="4166"/>
            <a:stretch/>
          </p:blipFill>
          <p:spPr>
            <a:xfrm>
              <a:off x="2152275" y="3249365"/>
              <a:ext cx="1927728" cy="1591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3"/>
            <p:cNvSpPr txBox="1"/>
            <p:nvPr/>
          </p:nvSpPr>
          <p:spPr>
            <a:xfrm>
              <a:off x="3116139" y="4013744"/>
              <a:ext cx="6967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LHeC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13"/>
          <p:cNvGrpSpPr/>
          <p:nvPr/>
        </p:nvGrpSpPr>
        <p:grpSpPr>
          <a:xfrm>
            <a:off x="51065" y="319996"/>
            <a:ext cx="2235283" cy="1933547"/>
            <a:chOff x="124635" y="330506"/>
            <a:chExt cx="2235283" cy="1933547"/>
          </a:xfrm>
        </p:grpSpPr>
        <p:pic>
          <p:nvPicPr>
            <p:cNvPr id="136" name="Google Shape;136;p13"/>
            <p:cNvPicPr preferRelativeResize="0"/>
            <p:nvPr/>
          </p:nvPicPr>
          <p:blipFill rotWithShape="1">
            <a:blip r:embed="rId8">
              <a:alphaModFix/>
            </a:blip>
            <a:srcRect l="5033"/>
            <a:stretch/>
          </p:blipFill>
          <p:spPr>
            <a:xfrm>
              <a:off x="124635" y="330506"/>
              <a:ext cx="2235283" cy="1933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3"/>
            <p:cNvSpPr txBox="1"/>
            <p:nvPr/>
          </p:nvSpPr>
          <p:spPr>
            <a:xfrm>
              <a:off x="473206" y="909841"/>
              <a:ext cx="106311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e</a:t>
              </a:r>
              <a:r>
                <a:rPr lang="en-US" sz="900" b="0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-US" sz="900" b="0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hadron-hadron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hadron-electron</a:t>
              </a:r>
              <a:endParaRPr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124635" y="1919253"/>
              <a:ext cx="6846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FCC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9" name="Google Shape;139;p13"/>
          <p:cNvPicPr preferRelativeResize="0"/>
          <p:nvPr/>
        </p:nvPicPr>
        <p:blipFill rotWithShape="1">
          <a:blip r:embed="rId9">
            <a:alphaModFix/>
          </a:blip>
          <a:srcRect l="-1880" t="8285" b="1075"/>
          <a:stretch/>
        </p:blipFill>
        <p:spPr>
          <a:xfrm>
            <a:off x="2009523" y="665673"/>
            <a:ext cx="5120161" cy="250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3"/>
          <p:cNvSpPr/>
          <p:nvPr/>
        </p:nvSpPr>
        <p:spPr>
          <a:xfrm>
            <a:off x="-3039" y="4563857"/>
            <a:ext cx="22365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gamma-gamma colliders?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3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264406" y="81638"/>
            <a:ext cx="8154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Activities and Timeline</a:t>
            </a:r>
            <a:endParaRPr sz="2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8" name="Google Shape;148;p15"/>
          <p:cNvGraphicFramePr/>
          <p:nvPr/>
        </p:nvGraphicFramePr>
        <p:xfrm>
          <a:off x="75916" y="2062449"/>
          <a:ext cx="8992175" cy="97537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D6B5B2"/>
                    </a:gs>
                    <a:gs pos="35000">
                      <a:srgbClr val="E1CCC9"/>
                    </a:gs>
                    <a:gs pos="100000">
                      <a:srgbClr val="F2EBEB"/>
                    </a:gs>
                  </a:gsLst>
                  <a:lin ang="16200038" scaled="0"/>
                </a:gradFill>
                <a:tableStyleId>{302B751B-0E55-48A0-A7B6-704181F35F7F}</a:tableStyleId>
              </a:tblPr>
              <a:tblGrid>
                <a:gridCol w="905000"/>
                <a:gridCol w="767825"/>
                <a:gridCol w="788500"/>
                <a:gridCol w="811975"/>
                <a:gridCol w="870500"/>
                <a:gridCol w="845950"/>
                <a:gridCol w="760100"/>
                <a:gridCol w="750925"/>
                <a:gridCol w="864975"/>
                <a:gridCol w="749250"/>
                <a:gridCol w="877175"/>
              </a:tblGrid>
              <a:tr h="67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</a:rPr>
                        <a:t>1/21-6/21</a:t>
                      </a:r>
                      <a:endParaRPr sz="9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Activity 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Slowdown 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</a:rPr>
                        <a:t>6/30/21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Restart of Activities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</a:rPr>
                        <a:t>7/12/21</a:t>
                      </a: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DPF Meeting + Snowmass Townhall</a:t>
                      </a:r>
                      <a:endParaRPr sz="13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</a:rPr>
                        <a:t>8/30/21</a:t>
                      </a: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0000"/>
                          </a:solidFill>
                        </a:rPr>
                        <a:t>EF restart Workshop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</a:rPr>
                        <a:t>9/24/21</a:t>
                      </a:r>
                      <a:endParaRPr sz="13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00FF"/>
                          </a:solidFill>
                        </a:rPr>
                        <a:t>Snowmass day</a:t>
                      </a:r>
                      <a:endParaRPr sz="1400" u="none" strike="noStrike" cap="none">
                        <a:solidFill>
                          <a:srgbClr val="FF00F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</a:rPr>
                        <a:t>3/15/22</a:t>
                      </a:r>
                      <a:endParaRPr sz="95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Deadline Contributed Paper Submission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</a:rPr>
                        <a:t>5/31/22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Prelim. TG Reports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</a:rPr>
                        <a:t>6/30/22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Prelim. Frontier Reports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</a:rPr>
                        <a:t>7/22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Community Summer Study 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(UW-Seattle)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</a:rPr>
                        <a:t>9/30/22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Final Reports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</a:rPr>
                        <a:t>10/31/22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Snowmass Book &amp; ArXiv docs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9" name="Google Shape;149;p15"/>
          <p:cNvSpPr/>
          <p:nvPr/>
        </p:nvSpPr>
        <p:spPr>
          <a:xfrm>
            <a:off x="1466275" y="806750"/>
            <a:ext cx="6091800" cy="1139400"/>
          </a:xfrm>
          <a:prstGeom prst="rect">
            <a:avLst/>
          </a:prstGeom>
          <a:solidFill>
            <a:srgbClr val="E7E5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Broad effort of LOI solicitation through dedicated Topical Group meetings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- 376 received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see list </a:t>
            </a:r>
            <a:r>
              <a:rPr lang="en-US" sz="11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here</a:t>
            </a:r>
            <a:endParaRPr sz="11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268 have EF as primary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Cross-frontier LOIs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 TF (21), AF (20), IF(17), RF (16), CF (14), NF (11), CompF (9)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LOIs have contributed to shaping Topical Group activities</a:t>
            </a:r>
            <a:endParaRPr sz="12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breakout sessions of the </a:t>
            </a:r>
            <a:r>
              <a:rPr lang="en-US" sz="11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Community Planning Meeting (CPM), Oct 5-8, 2020</a:t>
            </a:r>
            <a:endParaRPr sz="11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103966" y="3114037"/>
            <a:ext cx="89922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Winter 2021-2022:</a:t>
            </a: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 one-day virtual EF workshops by topic (SM, Higgs, BSM, Colliders,…)</a:t>
            </a:r>
            <a:endParaRPr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progress towards March deadline for contributed papers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 overlap with other frontiers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US" sz="15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pring 2022:</a:t>
            </a: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EF workshop to review contributed papers</a:t>
            </a:r>
            <a:endParaRPr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 on main themes and messages by contributed papers, towards May deadline for TG reports.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Converge on summary plots and other contributions involving multiple TGs or multiple frontiers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March-July 2022:</a:t>
            </a: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circulations of preliminary TG and EF reports, then public readings 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1913020" y="4859187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</a:t>
            </a:r>
            <a:r>
              <a:rPr lang="en-US" sz="1200" i="1"/>
              <a:t>Day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Sept </a:t>
            </a:r>
            <a:r>
              <a:rPr lang="en-US" sz="1200" i="1"/>
              <a:t>24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1496</Words>
  <Application>Microsoft Macintosh PowerPoint</Application>
  <PresentationFormat>On-screen Show (16:9)</PresentationFormat>
  <Paragraphs>227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Courier New</vt:lpstr>
      <vt:lpstr>Arial</vt:lpstr>
      <vt:lpstr>Clarity</vt:lpstr>
      <vt:lpstr>PowerPoint Presentation</vt:lpstr>
      <vt:lpstr>Energy Frontier Restart </vt:lpstr>
      <vt:lpstr>The Energy Frontier Group (I)</vt:lpstr>
      <vt:lpstr>Topical Group Activities</vt:lpstr>
      <vt:lpstr>The Energy Frontier Group (II)</vt:lpstr>
      <vt:lpstr>The Energy Frontier Group (III)</vt:lpstr>
      <vt:lpstr>Probing the energy scale for new physics </vt:lpstr>
      <vt:lpstr>Which machines?</vt:lpstr>
      <vt:lpstr>Activities and Timeline</vt:lpstr>
      <vt:lpstr>Summary</vt:lpstr>
      <vt:lpstr>Backup</vt:lpstr>
      <vt:lpstr>Big Picture Questions</vt:lpstr>
      <vt:lpstr>Accelerator Benchmark Parameters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New Alessandro Tricoli</cp:lastModifiedBy>
  <cp:revision>1</cp:revision>
  <dcterms:modified xsi:type="dcterms:W3CDTF">2021-09-24T17:01:29Z</dcterms:modified>
</cp:coreProperties>
</file>