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85" r:id="rId4"/>
    <p:sldId id="286" r:id="rId5"/>
    <p:sldId id="287" r:id="rId6"/>
    <p:sldId id="288" r:id="rId7"/>
    <p:sldId id="29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1" autoAdjust="0"/>
    <p:restoredTop sz="94647"/>
  </p:normalViewPr>
  <p:slideViewPr>
    <p:cSldViewPr snapToGrid="0" snapToObjects="1" showGuides="1">
      <p:cViewPr varScale="1">
        <p:scale>
          <a:sx n="83" d="100"/>
          <a:sy n="83" d="100"/>
        </p:scale>
        <p:origin x="528" y="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053" b="4344"/>
          <a:stretch/>
        </p:blipFill>
        <p:spPr>
          <a:xfrm>
            <a:off x="2058202" y="220599"/>
            <a:ext cx="7113756" cy="288776"/>
          </a:xfrm>
          <a:prstGeom prst="rect">
            <a:avLst/>
          </a:prstGeom>
        </p:spPr>
      </p:pic>
      <p:pic>
        <p:nvPicPr>
          <p:cNvPr id="10" name="Picture 9" descr="FermiLogoBar_DOE_KO_horiz.eps">
            <a:extLst>
              <a:ext uri="{FF2B5EF4-FFF2-40B4-BE49-F238E27FC236}">
                <a16:creationId xmlns:a16="http://schemas.microsoft.com/office/drawing/2014/main" id="{CC4C60A1-F78D-1A4F-B6F1-606638184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6945" b="1401"/>
          <a:stretch/>
        </p:blipFill>
        <p:spPr>
          <a:xfrm>
            <a:off x="736879" y="220599"/>
            <a:ext cx="3125069" cy="297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BDCE57-8BCE-594A-95DD-69C1AE5821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83" y="56961"/>
            <a:ext cx="687352" cy="7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881A9-68BE-424C-9EDC-11598F67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84CC7-C06F-E043-A617-539C703E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Apresyan, L. Linssen, T. Affolder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6646-C909-B54B-A3C0-1954DD67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Apresyan, L. Linssen, T. Affolder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11/19/20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A. Apresyan, L. Linssen, T. Affolder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Apresyan, L. Linssen, T. Affolder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11/19/20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A. Apresyan, L. Linssen, T. Affolder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A. Apresyan, L. Linssen, T. Affolder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Apresyan, L. Linssen, T. Affolder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Apresyan, L. Linssen, T. Affolder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130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7905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Apresyan, L. Linssen, T. Affolder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553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4882" y="6258863"/>
            <a:ext cx="8370518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61E416C-EF68-C24F-B864-D9FB3016129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4044" y="6258863"/>
            <a:ext cx="424417" cy="44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instrumentation/track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category/1183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2CDE-1428-6C41-BA1E-DDD3BA8A9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4283"/>
            <a:ext cx="84582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IF03: Solid State Detectors and Tracking</a:t>
            </a:r>
            <a:br>
              <a:rPr lang="en-US" dirty="0"/>
            </a:br>
            <a:r>
              <a:rPr lang="en-US" sz="5300" dirty="0"/>
              <a:t>Status and Plans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9205A-71CD-E849-82EB-994149566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77759"/>
            <a:ext cx="6858000" cy="1655762"/>
          </a:xfrm>
        </p:spPr>
        <p:txBody>
          <a:bodyPr/>
          <a:lstStyle/>
          <a:p>
            <a:r>
              <a:rPr lang="en-US" dirty="0"/>
              <a:t>Artur Apresyan, Steve Worm, </a:t>
            </a:r>
            <a:r>
              <a:rPr lang="en-US" u="sng" dirty="0"/>
              <a:t>Tony Affolder</a:t>
            </a:r>
          </a:p>
          <a:p>
            <a:endParaRPr lang="en-US" sz="1800" i="1" dirty="0"/>
          </a:p>
          <a:p>
            <a:r>
              <a:rPr lang="en-US" sz="1800" i="1" dirty="0"/>
              <a:t>September 24, 2021</a:t>
            </a:r>
          </a:p>
          <a:p>
            <a:r>
              <a:rPr lang="en-US" sz="1800" i="1" dirty="0"/>
              <a:t>Snowmass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F55D8-094A-F14F-8FDC-D77063BF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5" y="6012424"/>
            <a:ext cx="2882900" cy="54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85D67-AD94-B740-BB62-627E8F53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53" y="5901318"/>
            <a:ext cx="2067742" cy="768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F8CF8-5904-42E2-97B8-524377908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" y="79362"/>
            <a:ext cx="2006349" cy="126984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282FF7-4932-4663-AD58-91E8C6579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6092" y="5533521"/>
            <a:ext cx="1251816" cy="12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410-864C-5242-9077-4450A98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6"/>
            <a:ext cx="8341179" cy="7408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IF03: Solid State Detectors and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F1EB-7DB0-CE42-8FA3-996CAFBA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5989"/>
            <a:ext cx="9047747" cy="531748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IF03 tracking: </a:t>
            </a:r>
            <a:r>
              <a:rPr lang="en-US" sz="2400" dirty="0">
                <a:hlinkClick r:id="rId3"/>
              </a:rPr>
              <a:t>https://snowmass21.org/instrumentation/tracking</a:t>
            </a:r>
            <a:endParaRPr lang="en-US" sz="2200" dirty="0"/>
          </a:p>
          <a:p>
            <a:endParaRPr lang="en-US" sz="2400" dirty="0"/>
          </a:p>
          <a:p>
            <a:r>
              <a:rPr lang="en-US" sz="2400" dirty="0"/>
              <a:t>This topical group aims to study detectors and technologies needed for charged particle tracking:</a:t>
            </a:r>
          </a:p>
          <a:p>
            <a:pPr lvl="1"/>
            <a:r>
              <a:rPr lang="en-US" sz="2000" dirty="0"/>
              <a:t>Technologies for colliders, fixed target, or precision measurement experiments</a:t>
            </a:r>
          </a:p>
          <a:p>
            <a:pPr lvl="1"/>
            <a:r>
              <a:rPr lang="en-US" sz="2000" dirty="0"/>
              <a:t>Ranging from silicon to diamond and other alternative materials. </a:t>
            </a:r>
          </a:p>
          <a:p>
            <a:pPr lvl="1"/>
            <a:r>
              <a:rPr lang="en-US" sz="2000" dirty="0"/>
              <a:t>Also non-solid-state trackers, e.g. for high-intensity experiments. </a:t>
            </a:r>
          </a:p>
          <a:p>
            <a:pPr lvl="1"/>
            <a:r>
              <a:rPr lang="en-US" sz="2000" dirty="0"/>
              <a:t>3D integration, ultra-lightweight materials for mechanical support &amp; cooling.</a:t>
            </a:r>
          </a:p>
          <a:p>
            <a:endParaRPr lang="en-US" sz="2400" dirty="0"/>
          </a:p>
          <a:p>
            <a:r>
              <a:rPr lang="en-US" sz="2400" dirty="0"/>
              <a:t>Trackers should be discussed in the context of future experimental challenges</a:t>
            </a:r>
          </a:p>
          <a:p>
            <a:pPr lvl="1"/>
            <a:r>
              <a:rPr lang="en-US" sz="2000" dirty="0"/>
              <a:t>Identify technological challenges and technology opportunities with different future accelerators</a:t>
            </a:r>
          </a:p>
          <a:p>
            <a:pPr lvl="1"/>
            <a:r>
              <a:rPr lang="en-US" sz="2000" dirty="0"/>
              <a:t>Moreover “blue sky” R&amp;D is important =&gt; opportunities for future transformative breakthroughs’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13D9-3146-144E-B15E-4EC2132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7C2E-0E29-0548-B5DA-F8E11A8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Apresyan, S. Worm, T. Affolder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0CD7-F1CF-2F49-8F14-97CCF7E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410-864C-5242-9077-4450A98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9" y="64659"/>
            <a:ext cx="8341179" cy="740863"/>
          </a:xfrm>
        </p:spPr>
        <p:txBody>
          <a:bodyPr>
            <a:noAutofit/>
          </a:bodyPr>
          <a:lstStyle/>
          <a:p>
            <a:r>
              <a:rPr lang="en-US" sz="2800" dirty="0"/>
              <a:t>Progress before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F1EB-7DB0-CE42-8FA3-996CAFBA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9" y="805522"/>
            <a:ext cx="8904398" cy="5617949"/>
          </a:xfrm>
        </p:spPr>
        <p:txBody>
          <a:bodyPr>
            <a:normAutofit/>
          </a:bodyPr>
          <a:lstStyle/>
          <a:p>
            <a:r>
              <a:rPr lang="en-US" sz="2200" dirty="0"/>
              <a:t>~Bi-weekly meetings Thursday at 1 pm Central</a:t>
            </a:r>
          </a:p>
          <a:p>
            <a:pPr lvl="1"/>
            <a:r>
              <a:rPr lang="en-US" sz="2000" dirty="0">
                <a:hlinkClick r:id="rId2"/>
              </a:rPr>
              <a:t>https://indico.fnal.gov/category/1183/</a:t>
            </a:r>
            <a:endParaRPr lang="en-US" sz="2000" dirty="0"/>
          </a:p>
          <a:p>
            <a:pPr lvl="1"/>
            <a:r>
              <a:rPr lang="en-US" sz="2000" dirty="0"/>
              <a:t>Presentations made to gather community, to find common themes and to understand and supplement </a:t>
            </a:r>
            <a:r>
              <a:rPr lang="en-US" sz="2000" dirty="0" err="1"/>
              <a:t>LoI</a:t>
            </a:r>
            <a:r>
              <a:rPr lang="en-US" sz="2000" dirty="0"/>
              <a:t> submissions </a:t>
            </a:r>
          </a:p>
          <a:p>
            <a:r>
              <a:rPr lang="en-US" sz="2200" dirty="0"/>
              <a:t>We received about 60 LOIs with some indication of IF03</a:t>
            </a:r>
          </a:p>
          <a:p>
            <a:pPr lvl="1"/>
            <a:r>
              <a:rPr lang="en-US" sz="1800" dirty="0"/>
              <a:t>Two main groupings: Experiments that include trackers, &amp;  tracker technology LOIs</a:t>
            </a:r>
          </a:p>
          <a:p>
            <a:pPr lvl="2"/>
            <a:r>
              <a:rPr lang="en-US" sz="1600" dirty="0"/>
              <a:t>Experiments system description </a:t>
            </a:r>
            <a:r>
              <a:rPr lang="en-US" sz="1600" dirty="0" err="1"/>
              <a:t>LoI</a:t>
            </a:r>
            <a:r>
              <a:rPr lang="en-US" sz="1600" dirty="0"/>
              <a:t> will covered at the IF/EF/RF level</a:t>
            </a:r>
          </a:p>
          <a:p>
            <a:pPr lvl="1"/>
            <a:r>
              <a:rPr lang="en-US" sz="1800" dirty="0"/>
              <a:t>In several cases the LOIs submitted to IF03 fit into many categories (e.g. calorimeters, quantum, </a:t>
            </a:r>
            <a:r>
              <a:rPr lang="en-US" sz="1800" dirty="0" err="1"/>
              <a:t>etc</a:t>
            </a:r>
            <a:r>
              <a:rPr lang="en-US" sz="1800" dirty="0"/>
              <a:t>), </a:t>
            </a:r>
            <a:endParaRPr lang="en-US" sz="2200" dirty="0"/>
          </a:p>
          <a:p>
            <a:pPr lvl="2"/>
            <a:r>
              <a:rPr lang="en-US" sz="1600" dirty="0"/>
              <a:t>In those cases, we coordinated with other IF groups to identify the </a:t>
            </a:r>
            <a:r>
              <a:rPr lang="en-US" sz="1600" b="1" dirty="0"/>
              <a:t>lead</a:t>
            </a:r>
            <a:r>
              <a:rPr lang="en-US" sz="1600" dirty="0"/>
              <a:t> group where the contribution will be taken</a:t>
            </a:r>
          </a:p>
          <a:p>
            <a:pPr lvl="1"/>
            <a:r>
              <a:rPr lang="en-US" sz="1800" dirty="0"/>
              <a:t>In our last meetings, we confirmed contribution placement with contacts </a:t>
            </a:r>
          </a:p>
          <a:p>
            <a:r>
              <a:rPr lang="en-US" sz="2000" dirty="0"/>
              <a:t>These topics and </a:t>
            </a:r>
            <a:r>
              <a:rPr lang="en-US" sz="2000" dirty="0" err="1"/>
              <a:t>LoI</a:t>
            </a:r>
            <a:r>
              <a:rPr lang="en-US" sz="2000" dirty="0"/>
              <a:t> were then organized around 7 White Paper (next slides)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13D9-3146-144E-B15E-4EC2132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7C2E-0E29-0548-B5DA-F8E11A8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Apresyan, L. </a:t>
            </a:r>
            <a:r>
              <a:rPr lang="en-US" dirty="0" err="1"/>
              <a:t>Linssen</a:t>
            </a:r>
            <a:r>
              <a:rPr lang="en-US" dirty="0"/>
              <a:t>, T. </a:t>
            </a:r>
            <a:r>
              <a:rPr lang="en-US" dirty="0" err="1"/>
              <a:t>Affolder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0CD7-F1CF-2F49-8F14-97CCF7E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410-864C-5242-9077-4450A98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9" y="64659"/>
            <a:ext cx="8341179" cy="740863"/>
          </a:xfrm>
        </p:spPr>
        <p:txBody>
          <a:bodyPr>
            <a:noAutofit/>
          </a:bodyPr>
          <a:lstStyle/>
          <a:p>
            <a:r>
              <a:rPr lang="en-US" sz="2800" dirty="0"/>
              <a:t>White paper candidates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F1EB-7DB0-CE42-8FA3-996CAFBA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9" y="805522"/>
            <a:ext cx="8904398" cy="56179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Studies focusing on physics motivations for tracking detectors (Requirements)</a:t>
            </a:r>
          </a:p>
          <a:p>
            <a:pPr lvl="1"/>
            <a:r>
              <a:rPr lang="en-US" sz="1400" dirty="0"/>
              <a:t>IF9_IF3-EF9_EF0-AF4_AF1-143: </a:t>
            </a:r>
            <a:r>
              <a:rPr lang="en-US" sz="1400" b="1" dirty="0"/>
              <a:t>Muon collider tracker requirements</a:t>
            </a:r>
            <a:r>
              <a:rPr lang="en-US" sz="1400" dirty="0"/>
              <a:t>: contact S. </a:t>
            </a:r>
            <a:r>
              <a:rPr lang="en-US" sz="1400" dirty="0" err="1"/>
              <a:t>Jindariani</a:t>
            </a:r>
            <a:r>
              <a:rPr lang="en-US" sz="1400" dirty="0"/>
              <a:t> (FNAL)</a:t>
            </a:r>
          </a:p>
          <a:p>
            <a:pPr lvl="1"/>
            <a:r>
              <a:rPr lang="en-US" sz="1400" dirty="0"/>
              <a:t>EF1_EF2-IF3_IF0_Valentina_Maria_Martina_Cairo-047: </a:t>
            </a:r>
            <a:r>
              <a:rPr lang="en-US" sz="1400" b="1" dirty="0"/>
              <a:t>Strange Quark as a probe for new physics in the Higgs Sector</a:t>
            </a:r>
            <a:r>
              <a:rPr lang="en-US" sz="1400" dirty="0"/>
              <a:t>: contact V.M.M. Cairo (SLAC)</a:t>
            </a:r>
          </a:p>
          <a:p>
            <a:pPr lvl="1"/>
            <a:r>
              <a:rPr lang="en-US" sz="1400" dirty="0"/>
              <a:t>EF3_EF0-RF1_RF0-IF3_IF6-077: </a:t>
            </a:r>
            <a:r>
              <a:rPr lang="en-US" sz="1400" b="1" dirty="0"/>
              <a:t>Searching for Bs--&gt;</a:t>
            </a:r>
            <a:r>
              <a:rPr lang="en-US" sz="1400" b="1" dirty="0" err="1"/>
              <a:t>PhiNuNu</a:t>
            </a:r>
            <a:r>
              <a:rPr lang="en-US" sz="1400" b="1" dirty="0"/>
              <a:t> and other b--&gt;</a:t>
            </a:r>
            <a:r>
              <a:rPr lang="en-US" sz="1400" b="1" dirty="0" err="1"/>
              <a:t>sNuNu</a:t>
            </a:r>
            <a:r>
              <a:rPr lang="en-US" sz="1400" b="1" dirty="0"/>
              <a:t> processes at CEPC</a:t>
            </a:r>
            <a:r>
              <a:rPr lang="en-US" sz="1400" dirty="0"/>
              <a:t>: contact M. </a:t>
            </a:r>
            <a:r>
              <a:rPr lang="en-US" sz="1400" dirty="0" err="1"/>
              <a:t>Ruan</a:t>
            </a:r>
            <a:r>
              <a:rPr lang="en-US" sz="1400" dirty="0"/>
              <a:t> (IHEP China) </a:t>
            </a:r>
          </a:p>
          <a:p>
            <a:pPr lvl="1"/>
            <a:r>
              <a:rPr lang="en-US" sz="1400" dirty="0"/>
              <a:t>EF4_EF0-AF3_AF0-IF3_IF5_GrahamWilson-119: </a:t>
            </a:r>
            <a:r>
              <a:rPr lang="en-US" sz="1400" b="1" dirty="0"/>
              <a:t>Exploring precision electroweak physics measurement potential of </a:t>
            </a:r>
            <a:r>
              <a:rPr lang="en-US" sz="1400" b="1" dirty="0" err="1"/>
              <a:t>e+e</a:t>
            </a:r>
            <a:r>
              <a:rPr lang="en-US" sz="1400" b="1" dirty="0"/>
              <a:t>- colliders</a:t>
            </a:r>
            <a:r>
              <a:rPr lang="en-US" sz="1400" dirty="0"/>
              <a:t>: contact G. Wilson (KU)</a:t>
            </a:r>
          </a:p>
          <a:p>
            <a:pPr lvl="1"/>
            <a:r>
              <a:rPr lang="en-US" sz="1400" dirty="0"/>
              <a:t>EF5_EF7-TF7_TF0-IF6_IF3-CompF3_CompF0_Ben_Nachman_(bpnachman@lbl.gov)-035</a:t>
            </a:r>
            <a:r>
              <a:rPr lang="en-US" sz="1400" b="1" dirty="0"/>
              <a:t>: Jets and jet substructure at future colliders</a:t>
            </a:r>
            <a:r>
              <a:rPr lang="en-US" sz="1400" dirty="0"/>
              <a:t>: contact B. Nachman (LBNL)</a:t>
            </a:r>
          </a:p>
          <a:p>
            <a:pPr lvl="1"/>
            <a:r>
              <a:rPr lang="en-US" sz="1400" dirty="0"/>
              <a:t>RF-EF-OF-CompF-011: </a:t>
            </a:r>
            <a:r>
              <a:rPr lang="en-US" sz="1400" b="1" dirty="0"/>
              <a:t>Letter of interest from the US </a:t>
            </a:r>
            <a:r>
              <a:rPr lang="en-US" sz="1400" b="1" dirty="0" err="1"/>
              <a:t>LHCb</a:t>
            </a:r>
            <a:r>
              <a:rPr lang="en-US" sz="1400" b="1" dirty="0"/>
              <a:t> Group</a:t>
            </a:r>
            <a:r>
              <a:rPr lang="en-US" sz="1400" dirty="0"/>
              <a:t>: contact M. </a:t>
            </a:r>
            <a:r>
              <a:rPr lang="en-US" sz="1400" dirty="0" err="1"/>
              <a:t>Artuso</a:t>
            </a:r>
            <a:r>
              <a:rPr lang="en-US" sz="1400" dirty="0"/>
              <a:t> (Syracuse0</a:t>
            </a:r>
            <a:endParaRPr lang="en-US" sz="1400" b="1" dirty="0"/>
          </a:p>
          <a:p>
            <a:pPr lvl="1"/>
            <a:r>
              <a:rPr lang="en-US" sz="1400" b="1" dirty="0"/>
              <a:t>Solid State &amp; Tracking in BRN</a:t>
            </a:r>
            <a:r>
              <a:rPr lang="en-US" sz="1400" dirty="0"/>
              <a:t>- Marina </a:t>
            </a:r>
            <a:r>
              <a:rPr lang="en-US" sz="1400" dirty="0" err="1"/>
              <a:t>Artuso</a:t>
            </a:r>
            <a:r>
              <a:rPr lang="en-US" sz="1400" dirty="0"/>
              <a:t> (Syracuse)-IF03 Presentation</a:t>
            </a:r>
          </a:p>
          <a:p>
            <a:pPr lvl="1"/>
            <a:r>
              <a:rPr lang="en-US" sz="1400" b="1" dirty="0"/>
              <a:t>Silicon detectors R&amp;D and physics drivers for future machines</a:t>
            </a:r>
            <a:r>
              <a:rPr lang="en-US" sz="1400" dirty="0"/>
              <a:t>- Caterina </a:t>
            </a:r>
            <a:r>
              <a:rPr lang="en-US" sz="1400" dirty="0" err="1"/>
              <a:t>Vernieri</a:t>
            </a:r>
            <a:r>
              <a:rPr lang="en-US" sz="1400" dirty="0"/>
              <a:t>- IF03 Presentation</a:t>
            </a:r>
          </a:p>
          <a:p>
            <a:pPr lvl="1"/>
            <a:r>
              <a:rPr lang="en-US" sz="1400" b="1" dirty="0"/>
              <a:t>Parameters for future trackers</a:t>
            </a:r>
            <a:r>
              <a:rPr lang="en-US" sz="1400" dirty="0"/>
              <a:t>- Simone </a:t>
            </a:r>
            <a:r>
              <a:rPr lang="en-US" sz="1400" dirty="0" err="1"/>
              <a:t>Griso</a:t>
            </a:r>
            <a:r>
              <a:rPr lang="en-US" sz="1400" dirty="0"/>
              <a:t> (LBNL)-IF03 Presentation</a:t>
            </a:r>
          </a:p>
          <a:p>
            <a:pPr lvl="1"/>
            <a:r>
              <a:rPr lang="en-US" sz="1400" b="1" dirty="0"/>
              <a:t>EF perspective (Maxim </a:t>
            </a:r>
            <a:r>
              <a:rPr lang="en-US" sz="1400" b="1" dirty="0" err="1"/>
              <a:t>Titov</a:t>
            </a:r>
            <a:r>
              <a:rPr lang="en-US" sz="1400" b="1" dirty="0"/>
              <a:t>) and RF perspective (Mariana </a:t>
            </a:r>
            <a:r>
              <a:rPr lang="en-US" sz="1400" b="1" dirty="0" err="1"/>
              <a:t>Artuso</a:t>
            </a:r>
            <a:r>
              <a:rPr lang="en-US" sz="1400" b="1" dirty="0"/>
              <a:t> (Syracuse)</a:t>
            </a:r>
            <a:r>
              <a:rPr lang="en-US" sz="1400" dirty="0"/>
              <a:t>-CPM 130</a:t>
            </a:r>
          </a:p>
          <a:p>
            <a:endParaRPr lang="en-US" sz="1600" dirty="0"/>
          </a:p>
          <a:p>
            <a:r>
              <a:rPr lang="en-US" sz="1600" dirty="0"/>
              <a:t>Will be organized by EF and RF liaisons to IF (Maxim, Caterina, Marina)</a:t>
            </a:r>
          </a:p>
          <a:p>
            <a:endParaRPr lang="en-US" sz="1600" dirty="0"/>
          </a:p>
          <a:p>
            <a:pPr lvl="1"/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13D9-3146-144E-B15E-4EC2132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7C2E-0E29-0548-B5DA-F8E11A8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Apresyan, L. Linssen, T. Affolder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0CD7-F1CF-2F49-8F14-97CCF7E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0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410-864C-5242-9077-4450A98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9" y="64659"/>
            <a:ext cx="8341179" cy="740863"/>
          </a:xfrm>
        </p:spPr>
        <p:txBody>
          <a:bodyPr>
            <a:noAutofit/>
          </a:bodyPr>
          <a:lstStyle/>
          <a:p>
            <a:r>
              <a:rPr lang="en-US" sz="2800" dirty="0"/>
              <a:t>White paper candidates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F1EB-7DB0-CE42-8FA3-996CAFBA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9" y="805522"/>
            <a:ext cx="8904398" cy="56179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200" b="1" dirty="0"/>
              <a:t>4D trackers, precision time + position; OR precision position + moderately good time (Timing)</a:t>
            </a:r>
          </a:p>
          <a:p>
            <a:pPr lvl="1"/>
            <a:r>
              <a:rPr lang="en-US" sz="1400" dirty="0"/>
              <a:t>IF3_IF0_University_of_California_Santa_Cruz-018: </a:t>
            </a:r>
            <a:r>
              <a:rPr lang="en-US" sz="1400" b="1" dirty="0"/>
              <a:t>Use of extremely thin ‘LGAD’ ultra-fast silicon detectors for fast timing and tracking in high radiation sections at future colliders</a:t>
            </a:r>
            <a:r>
              <a:rPr lang="en-US" sz="1400" dirty="0"/>
              <a:t>: contact: S. Mazza (UCSC)</a:t>
            </a:r>
          </a:p>
          <a:p>
            <a:pPr lvl="1"/>
            <a:r>
              <a:rPr lang="en-US" sz="1400" dirty="0"/>
              <a:t>IF3_IF7_Karri_DiPetrillo-142: </a:t>
            </a:r>
            <a:r>
              <a:rPr lang="en-US" sz="1400" b="1" dirty="0"/>
              <a:t>Precision timing detectors for future colliders</a:t>
            </a:r>
            <a:r>
              <a:rPr lang="en-US" sz="1400" dirty="0"/>
              <a:t>: contact K. </a:t>
            </a:r>
            <a:r>
              <a:rPr lang="en-US" sz="1400" dirty="0" err="1"/>
              <a:t>DiPetrillo</a:t>
            </a:r>
            <a:endParaRPr lang="en-US" sz="1400" dirty="0"/>
          </a:p>
          <a:p>
            <a:pPr lvl="1"/>
            <a:r>
              <a:rPr lang="en-US" sz="1400" dirty="0"/>
              <a:t>IF3_IF7-131: </a:t>
            </a:r>
            <a:r>
              <a:rPr lang="en-US" sz="1400" b="1" dirty="0"/>
              <a:t>4-dimensional trackers</a:t>
            </a:r>
            <a:r>
              <a:rPr lang="en-US" sz="1400" dirty="0"/>
              <a:t>: contact A. Schwartzman (SLAC)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200" b="1" dirty="0"/>
              <a:t>Monolithic integrated silicon detectors, CMOS (MAPs)</a:t>
            </a:r>
          </a:p>
          <a:p>
            <a:pPr lvl="1"/>
            <a:r>
              <a:rPr lang="en-US" sz="1400" dirty="0"/>
              <a:t>IF3_IF2_Jessica_Metcalfe-154: </a:t>
            </a:r>
            <a:r>
              <a:rPr lang="en-US" sz="1400" b="1" dirty="0"/>
              <a:t>Silicon Pixel Detectors in Space</a:t>
            </a:r>
            <a:r>
              <a:rPr lang="en-US" sz="1400" dirty="0"/>
              <a:t>; contact. J. Metcalfe (ANL) </a:t>
            </a:r>
          </a:p>
          <a:p>
            <a:pPr lvl="1"/>
            <a:r>
              <a:rPr lang="en-US" sz="1400" dirty="0"/>
              <a:t>IF3_IF7_Martin_Breidenbach-113: </a:t>
            </a:r>
            <a:r>
              <a:rPr lang="en-US" sz="1400" b="1" dirty="0"/>
              <a:t>Large area CMOS monolithic active pixel sensors for future colliders</a:t>
            </a:r>
            <a:r>
              <a:rPr lang="en-US" sz="1400" dirty="0"/>
              <a:t>: contact M. </a:t>
            </a:r>
            <a:r>
              <a:rPr lang="en-US" sz="1400" dirty="0" err="1"/>
              <a:t>Breitenbach</a:t>
            </a:r>
            <a:r>
              <a:rPr lang="en-US" sz="1400" dirty="0"/>
              <a:t> (SLAC)</a:t>
            </a:r>
          </a:p>
          <a:p>
            <a:pPr lvl="1"/>
            <a:r>
              <a:rPr lang="en-US" sz="1400" dirty="0"/>
              <a:t>IF7_IF3_Leo_Greiner-160: </a:t>
            </a:r>
            <a:r>
              <a:rPr lang="en-US" sz="1400" b="1" dirty="0"/>
              <a:t>Monolithic active pixel sensors for high performance tracking</a:t>
            </a:r>
            <a:r>
              <a:rPr lang="en-US" sz="1400" dirty="0"/>
              <a:t>: contact L. Greiner (LBNL)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200" b="1" dirty="0"/>
              <a:t>Integration and Packaging (Integration)</a:t>
            </a:r>
          </a:p>
          <a:p>
            <a:pPr lvl="1"/>
            <a:r>
              <a:rPr lang="en-US" sz="1400" dirty="0"/>
              <a:t>IF3_IF5_Simone_Mazza-175: </a:t>
            </a:r>
            <a:r>
              <a:rPr lang="en-US" sz="1400" b="1" dirty="0"/>
              <a:t>High density 3D integration of LGAD sensors through wafer-to-wafer bonding</a:t>
            </a:r>
            <a:r>
              <a:rPr lang="en-US" sz="1400" dirty="0"/>
              <a:t>: contact S. Mazza (UCSC)</a:t>
            </a:r>
          </a:p>
          <a:p>
            <a:pPr lvl="1"/>
            <a:r>
              <a:rPr lang="en-US" sz="1400" dirty="0"/>
              <a:t>IF3_IF0_Ronald_Lipton-080: </a:t>
            </a:r>
            <a:r>
              <a:rPr lang="en-US" sz="1400" b="1" dirty="0"/>
              <a:t>3D Integration of Sensors and Electronics</a:t>
            </a:r>
            <a:r>
              <a:rPr lang="en-US" sz="1400" dirty="0"/>
              <a:t>: contact R. Lipton (FNAL)</a:t>
            </a:r>
          </a:p>
          <a:p>
            <a:pPr lvl="1"/>
            <a:r>
              <a:rPr lang="en-US" sz="1400" b="1" dirty="0"/>
              <a:t>2.5/3D integration</a:t>
            </a:r>
            <a:r>
              <a:rPr lang="en-US" sz="1400" dirty="0"/>
              <a:t>- Robert Patti (</a:t>
            </a:r>
            <a:r>
              <a:rPr lang="en-US" sz="1400" dirty="0" err="1"/>
              <a:t>NHanced</a:t>
            </a:r>
            <a:r>
              <a:rPr lang="en-US" sz="1400" dirty="0"/>
              <a:t> Semiconductor INC)-IF03 presentation</a:t>
            </a:r>
          </a:p>
          <a:p>
            <a:endParaRPr lang="en-US" sz="1600" dirty="0"/>
          </a:p>
          <a:p>
            <a:endParaRPr lang="en-US" dirty="0"/>
          </a:p>
          <a:p>
            <a:pPr lvl="1"/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13D9-3146-144E-B15E-4EC2132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7C2E-0E29-0548-B5DA-F8E11A8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Apresyan, L. Linssen, T. Affolder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0CD7-F1CF-2F49-8F14-97CCF7E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410-864C-5242-9077-4450A98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9" y="64659"/>
            <a:ext cx="8341179" cy="740863"/>
          </a:xfrm>
        </p:spPr>
        <p:txBody>
          <a:bodyPr>
            <a:noAutofit/>
          </a:bodyPr>
          <a:lstStyle/>
          <a:p>
            <a:r>
              <a:rPr lang="en-US" sz="2800" dirty="0"/>
              <a:t>White paper candidates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F1EB-7DB0-CE42-8FA3-996CAFBA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9" y="805522"/>
            <a:ext cx="8904398" cy="56179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b="1" dirty="0"/>
              <a:t>Mechanics, lightweight materials, cooling (Mechanics)</a:t>
            </a:r>
          </a:p>
          <a:p>
            <a:pPr lvl="1"/>
            <a:r>
              <a:rPr lang="en-US" sz="1400" dirty="0"/>
              <a:t>IF3_IF0_Jung-118: Li</a:t>
            </a:r>
            <a:r>
              <a:rPr lang="en-US" sz="1400" b="1" dirty="0"/>
              <a:t>ght-weight and highly thermally conductive support structures for future tracking detectors</a:t>
            </a:r>
            <a:r>
              <a:rPr lang="en-US" sz="1400" dirty="0"/>
              <a:t>: contact: A. Jung (Purdue)</a:t>
            </a:r>
          </a:p>
          <a:p>
            <a:pPr lvl="1"/>
            <a:r>
              <a:rPr lang="en-US" sz="1400" b="1" dirty="0"/>
              <a:t>Mechanics supports for future tracking detector</a:t>
            </a:r>
            <a:r>
              <a:rPr lang="en-US" sz="1400" dirty="0"/>
              <a:t>-Eric </a:t>
            </a:r>
            <a:r>
              <a:rPr lang="en-US" sz="1400" dirty="0" err="1"/>
              <a:t>Anderssen</a:t>
            </a:r>
            <a:r>
              <a:rPr lang="en-US" sz="1400" dirty="0"/>
              <a:t> (LBNL)-IF03 presentation</a:t>
            </a:r>
          </a:p>
          <a:p>
            <a:pPr lvl="1"/>
            <a:r>
              <a:rPr lang="en-US" sz="1400" b="1" dirty="0"/>
              <a:t>Future cooling </a:t>
            </a:r>
            <a:r>
              <a:rPr lang="en-US" sz="1400" dirty="0"/>
              <a:t>- Yadira Padilla- upcoming IF03 meeting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200" b="1" dirty="0"/>
              <a:t>Exotic Solid-state Materials and Gaseous trackers: (Exotic)</a:t>
            </a:r>
          </a:p>
          <a:p>
            <a:pPr lvl="1"/>
            <a:r>
              <a:rPr lang="en-US" sz="1400" dirty="0"/>
              <a:t>IF3_IF0_N._Fourches-107: </a:t>
            </a:r>
            <a:r>
              <a:rPr lang="en-US" sz="1400" b="1" dirty="0"/>
              <a:t>Beyond CMOS sensors, submicron pixels for the vertex detector : contact</a:t>
            </a:r>
            <a:r>
              <a:rPr lang="en-US" sz="1400" dirty="0"/>
              <a:t>: N.T. </a:t>
            </a:r>
            <a:r>
              <a:rPr lang="en-US" sz="1400" dirty="0" err="1"/>
              <a:t>Fourches</a:t>
            </a:r>
            <a:r>
              <a:rPr lang="en-US" sz="1400" dirty="0"/>
              <a:t> (CEA-</a:t>
            </a:r>
            <a:r>
              <a:rPr lang="en-US" sz="1400" dirty="0" err="1"/>
              <a:t>Saclay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IF3_IF9_Jessica_Metcalfe-161: </a:t>
            </a:r>
            <a:r>
              <a:rPr lang="en-US" sz="1400" b="1" dirty="0"/>
              <a:t>Thin Film Detectors</a:t>
            </a:r>
            <a:r>
              <a:rPr lang="en-US" sz="1400" dirty="0"/>
              <a:t>: contact Jessica Metcalfe (ANL) </a:t>
            </a:r>
          </a:p>
          <a:p>
            <a:pPr lvl="1"/>
            <a:r>
              <a:rPr lang="en-US" sz="1400" dirty="0"/>
              <a:t>IF3_IF0_H_Kagan-130: </a:t>
            </a:r>
            <a:r>
              <a:rPr lang="en-US" sz="1400" b="1" dirty="0"/>
              <a:t>3D Diamond Detectors</a:t>
            </a:r>
            <a:r>
              <a:rPr lang="en-US" sz="1400" dirty="0"/>
              <a:t>: contact: H. Kagan (OSU)</a:t>
            </a:r>
          </a:p>
          <a:p>
            <a:pPr lvl="1"/>
            <a:r>
              <a:rPr lang="en-US" sz="1400" b="1" dirty="0"/>
              <a:t>Silicon Sensors in 3D Technology</a:t>
            </a:r>
            <a:r>
              <a:rPr lang="en-US" sz="1400" dirty="0"/>
              <a:t>: contract S. Seidel (New Mexico)</a:t>
            </a:r>
          </a:p>
          <a:p>
            <a:pPr lvl="1"/>
            <a:r>
              <a:rPr lang="en-US" sz="1400" dirty="0"/>
              <a:t>IF3_IF2_Mazziotta-100: </a:t>
            </a:r>
            <a:r>
              <a:rPr lang="en-US" sz="1400" b="1" dirty="0"/>
              <a:t>Gamma-ray Scintillator Fiber Tracker</a:t>
            </a:r>
            <a:r>
              <a:rPr lang="en-US" sz="1400" dirty="0"/>
              <a:t>: contact M. Nicola </a:t>
            </a:r>
            <a:r>
              <a:rPr lang="en-US" sz="1400" dirty="0" err="1"/>
              <a:t>Mazziotta</a:t>
            </a:r>
            <a:r>
              <a:rPr lang="en-US" sz="1400" dirty="0"/>
              <a:t> (INFN Bari)</a:t>
            </a:r>
          </a:p>
          <a:p>
            <a:pPr lvl="1"/>
            <a:r>
              <a:rPr lang="en-US" sz="1400" dirty="0"/>
              <a:t>IF0_IF0-RF0_RF0_Daniel_Ambrose-094: </a:t>
            </a:r>
            <a:r>
              <a:rPr lang="en-US" sz="1400" b="1" dirty="0"/>
              <a:t>Mu2e-II Tracker</a:t>
            </a:r>
            <a:r>
              <a:rPr lang="en-US" sz="1400" dirty="0"/>
              <a:t>: contact D. Ambrose (Minnesota)</a:t>
            </a:r>
          </a:p>
          <a:p>
            <a:pPr lvl="1"/>
            <a:r>
              <a:rPr lang="en-US" sz="1400" dirty="0"/>
              <a:t>IF0_IF0-043: </a:t>
            </a:r>
            <a:r>
              <a:rPr lang="en-US" sz="1400" b="1" dirty="0"/>
              <a:t>Identification of </a:t>
            </a:r>
            <a:r>
              <a:rPr lang="en-US" sz="1400" b="1" dirty="0" err="1"/>
              <a:t>TeV</a:t>
            </a:r>
            <a:r>
              <a:rPr lang="en-US" sz="1400" b="1" dirty="0"/>
              <a:t> hadrons: Transition Radiation Detectors</a:t>
            </a:r>
            <a:r>
              <a:rPr lang="en-US" sz="1400" dirty="0"/>
              <a:t>: contact M. </a:t>
            </a:r>
            <a:r>
              <a:rPr lang="en-US" sz="1400" dirty="0" err="1"/>
              <a:t>Albrow</a:t>
            </a:r>
            <a:r>
              <a:rPr lang="en-US" sz="1400" dirty="0"/>
              <a:t> (FNAL)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200" b="1" dirty="0"/>
              <a:t>Simulation Tools (Simulation)</a:t>
            </a:r>
          </a:p>
          <a:p>
            <a:pPr lvl="1"/>
            <a:r>
              <a:rPr lang="en-US" sz="1400" b="1" dirty="0"/>
              <a:t>Simulation tools and radiation damage </a:t>
            </a:r>
            <a:r>
              <a:rPr lang="en-US" sz="1400" dirty="0"/>
              <a:t>-</a:t>
            </a:r>
            <a:r>
              <a:rPr lang="en-US" sz="1400" b="1" dirty="0"/>
              <a:t> </a:t>
            </a:r>
            <a:r>
              <a:rPr lang="en-US" sz="1400" dirty="0"/>
              <a:t>Ben Nachman (LBNL)-IF 03 presentation</a:t>
            </a:r>
          </a:p>
          <a:p>
            <a:pPr lvl="1"/>
            <a:r>
              <a:rPr lang="en-US" sz="1400" b="1" dirty="0"/>
              <a:t>Simulation tools and radiation damage </a:t>
            </a:r>
            <a:r>
              <a:rPr lang="en-US" sz="1400" dirty="0"/>
              <a:t>- Timo </a:t>
            </a:r>
            <a:r>
              <a:rPr lang="en-US" sz="1400" dirty="0" err="1"/>
              <a:t>Peltola</a:t>
            </a:r>
            <a:r>
              <a:rPr lang="en-US" sz="1400" dirty="0"/>
              <a:t> (Texas Tech)- IF03 presentation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2000" b="1" dirty="0"/>
          </a:p>
          <a:p>
            <a:endParaRPr lang="en-US" sz="2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13D9-3146-144E-B15E-4EC2132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7C2E-0E29-0548-B5DA-F8E11A8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Apresyan, L. Linssen, T. Affolder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0CD7-F1CF-2F49-8F14-97CCF7E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410-864C-5242-9077-4450A98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9" y="64659"/>
            <a:ext cx="8341179" cy="740863"/>
          </a:xfrm>
        </p:spPr>
        <p:txBody>
          <a:bodyPr>
            <a:noAutofit/>
          </a:bodyPr>
          <a:lstStyle/>
          <a:p>
            <a:r>
              <a:rPr lang="en-US" sz="28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F1EB-7DB0-CE42-8FA3-996CAFBA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9" y="805522"/>
            <a:ext cx="8904398" cy="561794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Reconvene regular IF03 meetings at Thursday, 1 pm Central (every 2-3 weeks)</a:t>
            </a:r>
          </a:p>
          <a:p>
            <a:pPr lvl="1"/>
            <a:r>
              <a:rPr lang="en-US" sz="1800" dirty="0"/>
              <a:t>Collect any new inputs/developments by requesting presentations/short write-ups</a:t>
            </a:r>
          </a:p>
          <a:p>
            <a:pPr lvl="2"/>
            <a:r>
              <a:rPr lang="en-US" sz="1600" dirty="0"/>
              <a:t>May also include more existing </a:t>
            </a:r>
            <a:r>
              <a:rPr lang="en-US" sz="1600" dirty="0" err="1"/>
              <a:t>LoIs</a:t>
            </a:r>
            <a:r>
              <a:rPr lang="en-US" sz="1600" dirty="0"/>
              <a:t> depending on how IF topic group arrangements completes</a:t>
            </a:r>
          </a:p>
          <a:p>
            <a:pPr lvl="1"/>
            <a:r>
              <a:rPr lang="en-US" sz="1800" dirty="0"/>
              <a:t>Confirm current plans for White Papers.  </a:t>
            </a:r>
          </a:p>
          <a:p>
            <a:pPr lvl="1"/>
            <a:r>
              <a:rPr lang="en-US" sz="1800" dirty="0"/>
              <a:t>Adding to the White Paper list or splitting them if desired by community</a:t>
            </a:r>
          </a:p>
          <a:p>
            <a:pPr lvl="1"/>
            <a:r>
              <a:rPr lang="en-US" sz="1800" dirty="0"/>
              <a:t>Find editors for each of the White Paper who will coordinate document writing</a:t>
            </a:r>
          </a:p>
          <a:p>
            <a:pPr lvl="2"/>
            <a:r>
              <a:rPr lang="en-US" sz="1600" dirty="0"/>
              <a:t>Before pause, we had 3 volunteers for the 7 White Papers</a:t>
            </a:r>
          </a:p>
          <a:p>
            <a:r>
              <a:rPr lang="en-US" sz="2000" dirty="0"/>
              <a:t>Meetings will evolve towards White Paper finalization</a:t>
            </a:r>
          </a:p>
          <a:p>
            <a:pPr lvl="1"/>
            <a:r>
              <a:rPr lang="en-US" sz="1800" dirty="0"/>
              <a:t>Ensuring full inputs of community is included.</a:t>
            </a:r>
            <a:endParaRPr lang="en-US" sz="2400" dirty="0"/>
          </a:p>
          <a:p>
            <a:endParaRPr lang="en-US" sz="2200" dirty="0"/>
          </a:p>
          <a:p>
            <a:r>
              <a:rPr lang="en-US" sz="2200" dirty="0"/>
              <a:t>This is all </a:t>
            </a:r>
            <a:r>
              <a:rPr lang="en-US" sz="2200" b="1" u="sng" dirty="0"/>
              <a:t>community-lead.  </a:t>
            </a:r>
          </a:p>
          <a:p>
            <a:pPr lvl="1"/>
            <a:r>
              <a:rPr lang="en-US" sz="2000" dirty="0"/>
              <a:t>Please let us know if there are additional White Papers needed to capture communities inputs fully.</a:t>
            </a:r>
          </a:p>
          <a:p>
            <a:pPr lvl="1"/>
            <a:r>
              <a:rPr lang="en-US" sz="2000" dirty="0"/>
              <a:t>Please volunteer to edit White Papers.  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13D9-3146-144E-B15E-4EC2132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7C2E-0E29-0548-B5DA-F8E11A8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Apresyan, L. Linssen, T. Affolder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0CD7-F1CF-2F49-8F14-97CCF7E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A2F-3DCE-3546-8C9B-8C9AAAF7D8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190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39AD5F2E-5FBE-F942-8485-E176E71FDF04}" vid="{E413C712-FB51-FA45-BABE-8FF6849BFF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4177</TotalTime>
  <Words>1244</Words>
  <Application>Microsoft Office PowerPoint</Application>
  <PresentationFormat>On-screen Show (4:3)</PresentationFormat>
  <Paragraphs>107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Geneva</vt:lpstr>
      <vt:lpstr>Helvetica</vt:lpstr>
      <vt:lpstr>Fermilab_PPT_090815</vt:lpstr>
      <vt:lpstr>IF03: Solid State Detectors and Tracking Status and Plans</vt:lpstr>
      <vt:lpstr>IF03: Solid State Detectors and Tracking</vt:lpstr>
      <vt:lpstr>Progress before Pause</vt:lpstr>
      <vt:lpstr>White paper candidates </vt:lpstr>
      <vt:lpstr>White paper candidates </vt:lpstr>
      <vt:lpstr>White paper candidates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IF03: Solid State Detectors and Tracking</dc:title>
  <dc:creator>Artur Apresyan</dc:creator>
  <cp:lastModifiedBy>Tony Affolder</cp:lastModifiedBy>
  <cp:revision>283</cp:revision>
  <cp:lastPrinted>2020-08-27T14:41:10Z</cp:lastPrinted>
  <dcterms:created xsi:type="dcterms:W3CDTF">2020-06-18T02:27:53Z</dcterms:created>
  <dcterms:modified xsi:type="dcterms:W3CDTF">2021-09-22T23:07:19Z</dcterms:modified>
</cp:coreProperties>
</file>