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1297" r:id="rId2"/>
    <p:sldId id="1308" r:id="rId3"/>
    <p:sldId id="1309" r:id="rId4"/>
    <p:sldId id="1305" r:id="rId5"/>
    <p:sldId id="1291" r:id="rId6"/>
    <p:sldId id="1288" r:id="rId7"/>
    <p:sldId id="1292" r:id="rId8"/>
    <p:sldId id="1293" r:id="rId9"/>
    <p:sldId id="1294" r:id="rId10"/>
    <p:sldId id="1278" r:id="rId11"/>
    <p:sldId id="1306" r:id="rId12"/>
    <p:sldId id="1285" r:id="rId13"/>
    <p:sldId id="1295" r:id="rId14"/>
    <p:sldId id="12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"/>
    <p:restoredTop sz="94687"/>
  </p:normalViewPr>
  <p:slideViewPr>
    <p:cSldViewPr snapToGrid="0" snapToObjects="1">
      <p:cViewPr varScale="1">
        <p:scale>
          <a:sx n="101" d="100"/>
          <a:sy n="101" d="100"/>
        </p:scale>
        <p:origin x="22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6A6AA-D2FE-A743-927C-FFA38699AE1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74788-9AF4-5142-8813-39AFCC2B2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5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10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45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8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3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September 20,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Sven Vahsen, Snowmass IF5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8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9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9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7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0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95046"/>
            <a:ext cx="10515600" cy="478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September 20,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8D460-0FD0-C141-97F9-B4C18A92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31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category/1185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owmass21.org/docs/files/summaries/IF/SNOWMASS21-IF6_IF5_Laktineh-Calice-050.pdf" TargetMode="External"/><Relationship Id="rId7" Type="http://schemas.openxmlformats.org/officeDocument/2006/relationships/hyperlink" Target="https://www.snowmass21.org/docs/files/summaries/IF/SNOWMASS21-IF7_IF5_H.MULLER-101.pdf" TargetMode="External"/><Relationship Id="rId2" Type="http://schemas.openxmlformats.org/officeDocument/2006/relationships/hyperlink" Target="https://www.snowmass21.org/docs/files/summaries/IF/SNOWMASS21-IF3_IF5_Simone_Mazza-17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nowmass21.org/docs/files/summaries/EF/SNOWMASS21-EF4_EF0-AF3_AF0-IF3_IF5_GrahamWilson-119.pdf" TargetMode="External"/><Relationship Id="rId5" Type="http://schemas.openxmlformats.org/officeDocument/2006/relationships/hyperlink" Target="https://www.snowmass21.org/docs/files/summaries/EF/SNOWMASS21-EF3_EF4-IF3_IF5-031.pdf" TargetMode="External"/><Relationship Id="rId4" Type="http://schemas.openxmlformats.org/officeDocument/2006/relationships/hyperlink" Target="https://www.snowmass21.org/docs/files/summaries/IF/SNOWMASS21-IF8_IF5-NF10_NF0_Ben_Jones-07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owmass21.org/docs/files/summaries/IF/SNOWMASS21-IF9_IF8-NF3_NF10-CF1_CF0-145.pdf" TargetMode="External"/><Relationship Id="rId2" Type="http://schemas.openxmlformats.org/officeDocument/2006/relationships/hyperlink" Target="https://www.snowmass21.org/docs/files/summaries/IF/SNOWMASS21-IF8_IF0-NF10_NF6_Jacob_Zettlemoyer-150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nowmass21.org/docs/files/summaries/IF/SNOWMASS21-IF5-005.pdf" TargetMode="External"/><Relationship Id="rId13" Type="http://schemas.openxmlformats.org/officeDocument/2006/relationships/hyperlink" Target="https://www.snowmass21.org/docs/files/summaries/IF/SNOWMASS21-IF5_IF0-193.pdf" TargetMode="External"/><Relationship Id="rId18" Type="http://schemas.openxmlformats.org/officeDocument/2006/relationships/hyperlink" Target="https://www.snowmass21.org/docs/files/summaries/IF/SNOWMASS21-IF5_IF0_M_Hohlmann-040.pdf" TargetMode="External"/><Relationship Id="rId3" Type="http://schemas.openxmlformats.org/officeDocument/2006/relationships/hyperlink" Target="https://www.snowmass21.org/docs/files/summaries/EF/SNOWMASS21-EF3_EF4-IF3_IF5-031.pdf" TargetMode="External"/><Relationship Id="rId21" Type="http://schemas.openxmlformats.org/officeDocument/2006/relationships/hyperlink" Target="https://www.snowmass21.org/docs/files/summaries/IF/SNOWMASS21-IF5_IF6-EF4_EF0_COLALEO-068.pdf" TargetMode="External"/><Relationship Id="rId7" Type="http://schemas.openxmlformats.org/officeDocument/2006/relationships/hyperlink" Target="https://www.snowmass21.org/docs/files/summaries/IF/SNOWMASS21-IF3_IF5_Simone_Mazza-175.pdf" TargetMode="External"/><Relationship Id="rId12" Type="http://schemas.openxmlformats.org/officeDocument/2006/relationships/hyperlink" Target="https://www.snowmass21.org/docs/files/summaries/IF/SNOWMASS21-IF5_IF0-184.pdf" TargetMode="External"/><Relationship Id="rId17" Type="http://schemas.openxmlformats.org/officeDocument/2006/relationships/hyperlink" Target="https://www.snowmass21.org/docs/files/summaries/IF/SNOWMASS21-IF5_IF0_Kondo_Gnanvo-159.pdf" TargetMode="External"/><Relationship Id="rId25" Type="http://schemas.openxmlformats.org/officeDocument/2006/relationships/hyperlink" Target="https://www.snowmass21.org/docs/files/summaries/IF/SNOWMASS21-IF8_IF5-NF10_NF0_Ben_Jones-070.pdf" TargetMode="External"/><Relationship Id="rId2" Type="http://schemas.openxmlformats.org/officeDocument/2006/relationships/hyperlink" Target="https://www.snowmass21.org/docs/files/summaries/CF/SNOWMASS21-CF1_CF0-NF10_NF4-IF5_IF4_Vahsen-189.pdf" TargetMode="External"/><Relationship Id="rId16" Type="http://schemas.openxmlformats.org/officeDocument/2006/relationships/hyperlink" Target="https://www.snowmass21.org/docs/files/summaries/IF/SNOWMASS21-IF5_IF0_Gnanvo_Hohlmann_Posik_Surrow-044.pdf" TargetMode="External"/><Relationship Id="rId20" Type="http://schemas.openxmlformats.org/officeDocument/2006/relationships/hyperlink" Target="https://www.snowmass21.org/docs/files/summaries/IF/SNOWMASS21-IF5_IF3-015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snowmass21.org/docs/files/summaries/IF/SNOWMASS21-IF3_IF5-EF1_EF4-183.pdf" TargetMode="External"/><Relationship Id="rId11" Type="http://schemas.openxmlformats.org/officeDocument/2006/relationships/hyperlink" Target="https://www.snowmass21.org/docs/files/summaries/IF/SNOWMASS21-IF5_IF0-057.pdf" TargetMode="External"/><Relationship Id="rId24" Type="http://schemas.openxmlformats.org/officeDocument/2006/relationships/hyperlink" Target="https://www.snowmass21.org/docs/files/summaries/IF/SNOWMASS21-IF7_IF5_H.MULLER-101.pdf" TargetMode="External"/><Relationship Id="rId5" Type="http://schemas.openxmlformats.org/officeDocument/2006/relationships/hyperlink" Target="https://www.snowmass21.org/docs/files/summaries/IF/SNOWMASS21-IF2_IF7_IF3_IF4_IF5_IF6-056.pdf" TargetMode="External"/><Relationship Id="rId15" Type="http://schemas.openxmlformats.org/officeDocument/2006/relationships/hyperlink" Target="https://www.snowmass21.org/docs/files/summaries/IF/SNOWMASS21-IF5_IF0_C.Lampoudis-098.pdf" TargetMode="External"/><Relationship Id="rId23" Type="http://schemas.openxmlformats.org/officeDocument/2006/relationships/hyperlink" Target="https://www.snowmass21.org/docs/files/summaries/IF/SNOWMASS21-IF6_IF5_Laktineh-Calice-050.pdf" TargetMode="External"/><Relationship Id="rId10" Type="http://schemas.openxmlformats.org/officeDocument/2006/relationships/hyperlink" Target="https://www.snowmass21.org/docs/files/summaries/IF/SNOWMASS21-IF5_CF2_AF5_Ferrer-Ribas-020.pdf" TargetMode="External"/><Relationship Id="rId19" Type="http://schemas.openxmlformats.org/officeDocument/2006/relationships/hyperlink" Target="https://www.snowmass21.org/docs/files/summaries/IF/SNOWMASS21-IF5_IF0_Marco_Cortesi-103.pdf" TargetMode="External"/><Relationship Id="rId4" Type="http://schemas.openxmlformats.org/officeDocument/2006/relationships/hyperlink" Target="https://www.snowmass21.org/docs/files/summaries/EF/SNOWMASS21-EF4_EF0-AF3_AF0-IF3_IF5_GrahamWilson-119.pdf" TargetMode="External"/><Relationship Id="rId9" Type="http://schemas.openxmlformats.org/officeDocument/2006/relationships/hyperlink" Target="https://www.snowmass21.org/docs/files/summaries/IF/SNOWMASS21-IF5-EF4-007.pdf" TargetMode="External"/><Relationship Id="rId14" Type="http://schemas.openxmlformats.org/officeDocument/2006/relationships/hyperlink" Target="https://www.snowmass21.org/docs/files/summaries/IF/SNOWMASS21-IF5_IF0_Brunbauer-096.pdf" TargetMode="External"/><Relationship Id="rId22" Type="http://schemas.openxmlformats.org/officeDocument/2006/relationships/hyperlink" Target="https://www.snowmass21.org/docs/files/summaries/IF/SNOWMASS21-IF5_IF9-EF0_EF0-168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category/1185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7C2D3-E7D8-F741-8B5C-0E052BFF3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091" y="2113808"/>
            <a:ext cx="11637818" cy="2125683"/>
          </a:xfrm>
        </p:spPr>
        <p:txBody>
          <a:bodyPr>
            <a:normAutofit fontScale="70000" lnSpcReduction="20000"/>
          </a:bodyPr>
          <a:lstStyle/>
          <a:p>
            <a:r>
              <a:rPr lang="en-US" sz="6600" dirty="0"/>
              <a:t>IF5:	Instrumentation Frontier </a:t>
            </a:r>
            <a:r>
              <a:rPr lang="en-US" sz="6500" dirty="0"/>
              <a:t>Topical group on</a:t>
            </a:r>
            <a:br>
              <a:rPr lang="en-US" sz="6500" dirty="0"/>
            </a:br>
            <a:r>
              <a:rPr lang="en-US" sz="6500" dirty="0"/>
              <a:t>	</a:t>
            </a:r>
            <a:r>
              <a:rPr lang="en-US" sz="6500" dirty="0">
                <a:solidFill>
                  <a:srgbClr val="00B0F0"/>
                </a:solidFill>
              </a:rPr>
              <a:t>Micro-Pattern Gaseous Detectors </a:t>
            </a:r>
            <a:r>
              <a:rPr lang="en-US" sz="6500" dirty="0">
                <a:solidFill>
                  <a:srgbClr val="FFFF00"/>
                </a:solidFill>
              </a:rPr>
              <a:t>(MPGDs)</a:t>
            </a:r>
          </a:p>
          <a:p>
            <a:endParaRPr lang="en-US" dirty="0"/>
          </a:p>
          <a:p>
            <a:r>
              <a:rPr lang="en-US" dirty="0"/>
              <a:t>Conveners: Bernd </a:t>
            </a:r>
            <a:r>
              <a:rPr lang="en-US" dirty="0" err="1"/>
              <a:t>Surrow</a:t>
            </a:r>
            <a:r>
              <a:rPr lang="en-US" dirty="0"/>
              <a:t>, Maxim </a:t>
            </a:r>
            <a:r>
              <a:rPr lang="en-US" dirty="0" err="1"/>
              <a:t>Titov</a:t>
            </a:r>
            <a:r>
              <a:rPr lang="en-US" dirty="0"/>
              <a:t>, </a:t>
            </a:r>
            <a:r>
              <a:rPr lang="en-US" u="sng" dirty="0"/>
              <a:t>Sven Vahsen</a:t>
            </a:r>
          </a:p>
          <a:p>
            <a:r>
              <a:rPr lang="en-US" dirty="0">
                <a:solidFill>
                  <a:srgbClr val="FFFF00"/>
                </a:solidFill>
              </a:rPr>
              <a:t>https://snowmass21.org/instrumentation/</a:t>
            </a:r>
            <a:r>
              <a:rPr lang="en-US" dirty="0" err="1">
                <a:solidFill>
                  <a:srgbClr val="FFFF00"/>
                </a:solidFill>
              </a:rPr>
              <a:t>mpgd</a:t>
            </a:r>
            <a:r>
              <a:rPr lang="en-US" dirty="0">
                <a:solidFill>
                  <a:srgbClr val="FFFF00"/>
                </a:solidFill>
              </a:rPr>
              <a:t> &lt;--- convenor contact info, mailing list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A0471-23D3-1740-9ACE-5C9E1825A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September 20,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90DC4-9FB9-D147-83D1-B61B4DEC3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165CA-E691-4A42-83C5-0003AA21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698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C82D5-BF7F-E846-AD59-9E9AAACF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IF5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8D457-F9D8-D744-8AAC-3A5CD488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046"/>
            <a:ext cx="10663052" cy="43882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Restart bi-weekly IF5 Friday meetings</a:t>
            </a:r>
          </a:p>
          <a:p>
            <a:pPr lvl="1"/>
            <a:r>
              <a:rPr lang="en-US" dirty="0">
                <a:hlinkClick r:id="rId2"/>
              </a:rPr>
              <a:t>https://indico.fnal.gov/category/1185/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Presentations on new ideas for which no LOIs were submitted (most urgent), to capture these as part of the Snowmass process</a:t>
            </a:r>
          </a:p>
          <a:p>
            <a:pPr lvl="1"/>
            <a:r>
              <a:rPr lang="en-US" dirty="0"/>
              <a:t>Technical presentations on LOI topics</a:t>
            </a:r>
          </a:p>
          <a:p>
            <a:pPr lvl="1"/>
            <a:r>
              <a:rPr lang="en-US" dirty="0"/>
              <a:t>Monitor progress on White Paper</a:t>
            </a:r>
          </a:p>
          <a:p>
            <a:r>
              <a:rPr lang="en-US" dirty="0"/>
              <a:t>Finalize all white paper lead authors (3/5 confirmed, 2/5 pending)</a:t>
            </a:r>
          </a:p>
          <a:p>
            <a:r>
              <a:rPr lang="en-US" dirty="0"/>
              <a:t>Re-evaluate milestones and schedule</a:t>
            </a:r>
          </a:p>
          <a:p>
            <a:pPr lvl="1"/>
            <a:r>
              <a:rPr lang="en-US" dirty="0"/>
              <a:t>Workshop on recoil imaging (white paper #3)</a:t>
            </a:r>
          </a:p>
          <a:p>
            <a:pPr lvl="1"/>
            <a:r>
              <a:rPr lang="en-US" dirty="0"/>
              <a:t>Draft executive summaries: </a:t>
            </a:r>
            <a:r>
              <a:rPr lang="en-US" dirty="0" err="1"/>
              <a:t>tbd</a:t>
            </a:r>
            <a:endParaRPr lang="en-US" dirty="0"/>
          </a:p>
          <a:p>
            <a:pPr lvl="1"/>
            <a:r>
              <a:rPr lang="en-US" dirty="0"/>
              <a:t>Draft White Papers: </a:t>
            </a:r>
            <a:r>
              <a:rPr lang="en-US" dirty="0" err="1"/>
              <a:t>tbd</a:t>
            </a:r>
            <a:endParaRPr lang="en-US" dirty="0"/>
          </a:p>
          <a:p>
            <a:pPr lvl="1"/>
            <a:r>
              <a:rPr lang="en-US" dirty="0"/>
              <a:t>White papers completed: </a:t>
            </a:r>
            <a:r>
              <a:rPr lang="en-US" dirty="0" err="1"/>
              <a:t>tbd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714A9-5AD2-A643-90C2-35DBF84A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12/4/20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C14D5-933D-E64C-B42A-C82A5BAF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2173C-6439-B747-9653-4F6A734C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66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4EB85DD-1365-3A44-8E14-AED67EF21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E7CA499-EDD9-434E-9CD3-B33F86B44F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0986F-B433-ED42-A409-EFBB5AFCA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C8156-1863-9148-BB78-DB791F22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DAFC2-1A73-0E4B-AE4E-CADDDA89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7DF9F-1E93-AE4C-9965-B36DFF3A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47" y="22967"/>
            <a:ext cx="10515600" cy="1325563"/>
          </a:xfrm>
        </p:spPr>
        <p:txBody>
          <a:bodyPr/>
          <a:lstStyle/>
          <a:p>
            <a:r>
              <a:rPr lang="en-US" dirty="0"/>
              <a:t>6 LOIs were co-assigned to IF5, </a:t>
            </a:r>
            <a:br>
              <a:rPr lang="en-US" dirty="0"/>
            </a:br>
            <a:r>
              <a:rPr lang="en-US" dirty="0"/>
              <a:t>but another TG should take the lead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B045D85-FE6C-D246-911E-44311C140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682060"/>
              </p:ext>
            </p:extLst>
          </p:nvPr>
        </p:nvGraphicFramePr>
        <p:xfrm>
          <a:off x="153389" y="1520722"/>
          <a:ext cx="11885221" cy="443475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18509">
                  <a:extLst>
                    <a:ext uri="{9D8B030D-6E8A-4147-A177-3AD203B41FA5}">
                      <a16:colId xmlns:a16="http://schemas.microsoft.com/office/drawing/2014/main" val="2318974108"/>
                    </a:ext>
                  </a:extLst>
                </a:gridCol>
                <a:gridCol w="4835533">
                  <a:extLst>
                    <a:ext uri="{9D8B030D-6E8A-4147-A177-3AD203B41FA5}">
                      <a16:colId xmlns:a16="http://schemas.microsoft.com/office/drawing/2014/main" val="626151633"/>
                    </a:ext>
                  </a:extLst>
                </a:gridCol>
                <a:gridCol w="2171830">
                  <a:extLst>
                    <a:ext uri="{9D8B030D-6E8A-4147-A177-3AD203B41FA5}">
                      <a16:colId xmlns:a16="http://schemas.microsoft.com/office/drawing/2014/main" val="3486299804"/>
                    </a:ext>
                  </a:extLst>
                </a:gridCol>
                <a:gridCol w="2259349">
                  <a:extLst>
                    <a:ext uri="{9D8B030D-6E8A-4147-A177-3AD203B41FA5}">
                      <a16:colId xmlns:a16="http://schemas.microsoft.com/office/drawing/2014/main" val="623265607"/>
                    </a:ext>
                  </a:extLst>
                </a:gridCol>
              </a:tblGrid>
              <a:tr h="682340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u="sng" dirty="0">
                          <a:effectLst/>
                          <a:latin typeface="+mn-lt"/>
                          <a:hlinkClick r:id="rId2"/>
                        </a:rPr>
                        <a:t>IF3_IF5_Simone_Mazza-175.pdf</a:t>
                      </a:r>
                      <a:endParaRPr lang="en-US" sz="1400" u="sng" dirty="0">
                        <a:solidFill>
                          <a:srgbClr val="1155CC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  <a:latin typeface="+mn-lt"/>
                        </a:rPr>
                        <a:t>High density 3D integration of LGAD sensors through wafer to wafer bonding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  <a:latin typeface="+mn-lt"/>
                        </a:rPr>
                        <a:t>simazza@ucsc.edu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effectLst/>
                          <a:latin typeface="+mn-lt"/>
                        </a:rPr>
                        <a:t>Suggest IF3</a:t>
                      </a:r>
                      <a:endParaRPr lang="en-US" sz="1400" b="1" dirty="0"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19050" marB="1905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135458"/>
                  </a:ext>
                </a:extLst>
              </a:tr>
              <a:tr h="763470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u="sng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3"/>
                        </a:rPr>
                        <a:t>IF6_IF5_Laktineh-Calice-050.pdf</a:t>
                      </a:r>
                      <a:endParaRPr lang="en-US" sz="1400" u="sng" dirty="0">
                        <a:solidFill>
                          <a:srgbClr val="1155CC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Timing semi-digital hadronic calorimeter (T-SDHCAL)</a:t>
                      </a:r>
                    </a:p>
                    <a:p>
                      <a:pPr rtl="0" fontAlgn="b"/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  <a:latin typeface="+mn-lt"/>
                        </a:rPr>
                        <a:t>laktineh@in2p3.fr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effectLst/>
                          <a:latin typeface="+mn-lt"/>
                        </a:rPr>
                        <a:t>Suggest IF6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(?)</a:t>
                      </a:r>
                    </a:p>
                  </a:txBody>
                  <a:tcPr marL="28575" marR="28575" marT="19050" marB="1905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314004"/>
                  </a:ext>
                </a:extLst>
              </a:tr>
              <a:tr h="75777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u="sng" dirty="0">
                          <a:effectLst/>
                          <a:latin typeface="+mn-lt"/>
                          <a:hlinkClick r:id="rId4"/>
                        </a:rPr>
                        <a:t>IF8_IF5-NF10_NF0_Ben_Jones-070.pdf</a:t>
                      </a:r>
                      <a:endParaRPr lang="en-US" sz="1400" u="sng" dirty="0">
                        <a:solidFill>
                          <a:srgbClr val="1155CC"/>
                        </a:solidFill>
                        <a:effectLst/>
                        <a:latin typeface="+mn-lt"/>
                      </a:endParaRPr>
                    </a:p>
                  </a:txBody>
                  <a:tcPr marL="24918" marR="24918" marT="16612" marB="16612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  <a:latin typeface="+mn-lt"/>
                        </a:rPr>
                        <a:t>Scintillating and quenched gas mixtures for HPGTPCs</a:t>
                      </a:r>
                    </a:p>
                  </a:txBody>
                  <a:tcPr marL="24918" marR="24918" marT="16612" marB="16612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  <a:latin typeface="+mn-lt"/>
                        </a:rPr>
                        <a:t>ben.jones@uta.edu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24918" marR="24918" marT="16612" marB="166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n-lt"/>
                        </a:rPr>
                        <a:t>Focused on scintillation and gas physics. </a:t>
                      </a:r>
                      <a:br>
                        <a:rPr lang="en-US" sz="1400" b="0" dirty="0">
                          <a:effectLst/>
                          <a:latin typeface="+mn-lt"/>
                        </a:rPr>
                      </a:br>
                      <a:r>
                        <a:rPr lang="en-US" sz="1400" b="1" dirty="0">
                          <a:effectLst/>
                          <a:latin typeface="+mn-lt"/>
                        </a:rPr>
                        <a:t>Let other TG take lead.</a:t>
                      </a:r>
                      <a:endParaRPr lang="en-US" sz="1400" b="1" dirty="0"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L="24918" marR="24918" marT="16612" marB="16612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952459"/>
                  </a:ext>
                </a:extLst>
              </a:tr>
              <a:tr h="524174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u="sng" dirty="0">
                          <a:effectLst/>
                          <a:latin typeface="+mn-lt"/>
                          <a:hlinkClick r:id="rId5"/>
                        </a:rPr>
                        <a:t>EF3_EF4-IF3_IF5-031.pdf</a:t>
                      </a:r>
                      <a:endParaRPr lang="en-US" sz="1400" u="sng" dirty="0">
                        <a:solidFill>
                          <a:srgbClr val="1155CC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  <a:latin typeface="+mn-lt"/>
                        </a:rPr>
                        <a:t>The IDEA drift chamber for a Lepton Collider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  <a:latin typeface="+mn-lt"/>
                        </a:rPr>
                        <a:t>franco.grancagnolo@le.infn.it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effectLst/>
                          <a:latin typeface="+mn-lt"/>
                        </a:rPr>
                        <a:t>IDEA drift chamber. Tracking. Suggest IF3. </a:t>
                      </a:r>
                      <a:endParaRPr lang="en-US" sz="1400" b="1" dirty="0"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19050" marB="1905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435150"/>
                  </a:ext>
                </a:extLst>
              </a:tr>
              <a:tr h="797656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u="sng" dirty="0">
                          <a:effectLst/>
                          <a:latin typeface="+mn-lt"/>
                          <a:hlinkClick r:id="rId6"/>
                        </a:rPr>
                        <a:t>EF4_EF0-AF3_AF0-IF3_IF5_GrahamWilson-119.pdf</a:t>
                      </a:r>
                      <a:endParaRPr lang="en-US" sz="1400" u="sng" dirty="0">
                        <a:solidFill>
                          <a:srgbClr val="1155CC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  <a:latin typeface="+mn-lt"/>
                        </a:rPr>
                        <a:t>Exploring precision electroweak physics measurement potential of </a:t>
                      </a:r>
                      <a:r>
                        <a:rPr lang="en-US" sz="1400" dirty="0" err="1">
                          <a:effectLst/>
                          <a:latin typeface="+mn-lt"/>
                        </a:rPr>
                        <a:t>e+e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- colliders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  <a:latin typeface="+mn-lt"/>
                        </a:rPr>
                        <a:t>gwwilson@ku.edu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effectLst/>
                          <a:latin typeface="+mn-lt"/>
                        </a:rPr>
                        <a:t>Focused on physics, not MPGDs. Needs another TG.</a:t>
                      </a:r>
                      <a:endParaRPr lang="en-US" sz="1400" b="1" dirty="0"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19050" marB="1905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190689"/>
                  </a:ext>
                </a:extLst>
              </a:tr>
              <a:tr h="90933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IF7_IF5_H.MULLER-101.pdf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Trigger extensions for the scalable readout system SRS</a:t>
                      </a:r>
                    </a:p>
                    <a:p>
                      <a:pPr rtl="0" fontAlgn="b"/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+mn-lt"/>
                        </a:rPr>
                        <a:t>Hans.Muller@cern.ch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  <a:latin typeface="+mn-lt"/>
                        </a:rPr>
                        <a:t>Let IF7 take lead, </a:t>
                      </a:r>
                      <a:r>
                        <a:rPr lang="en-US" sz="14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but 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should also be discussed in IF5 whitepaper</a:t>
                      </a:r>
                    </a:p>
                  </a:txBody>
                  <a:tcPr marL="28575" marR="28575" marT="19050" marB="1905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4603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01F56-FDDE-FB47-9B8C-F678F250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7A6DC-7F7F-9E4A-905F-052180BE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F1244-BDF6-0B46-AD60-8C1A2A5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52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A29B3-CF9E-6C44-B2F2-25E1BE2E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283029"/>
            <a:ext cx="10515600" cy="1325563"/>
          </a:xfrm>
        </p:spPr>
        <p:txBody>
          <a:bodyPr/>
          <a:lstStyle/>
          <a:p>
            <a:r>
              <a:rPr lang="en-US" dirty="0"/>
              <a:t>LOIs that did not indicate IF5, </a:t>
            </a:r>
            <a:br>
              <a:rPr lang="en-US" dirty="0"/>
            </a:br>
            <a:r>
              <a:rPr lang="en-US" dirty="0"/>
              <a:t>but which are relevant to our White Papers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BA774-14D4-8D47-A152-5622CBB8F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321371"/>
              </p:ext>
            </p:extLst>
          </p:nvPr>
        </p:nvGraphicFramePr>
        <p:xfrm>
          <a:off x="403266" y="2369448"/>
          <a:ext cx="11527971" cy="18026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428011">
                  <a:extLst>
                    <a:ext uri="{9D8B030D-6E8A-4147-A177-3AD203B41FA5}">
                      <a16:colId xmlns:a16="http://schemas.microsoft.com/office/drawing/2014/main" val="1133571664"/>
                    </a:ext>
                  </a:extLst>
                </a:gridCol>
                <a:gridCol w="4524499">
                  <a:extLst>
                    <a:ext uri="{9D8B030D-6E8A-4147-A177-3AD203B41FA5}">
                      <a16:colId xmlns:a16="http://schemas.microsoft.com/office/drawing/2014/main" val="1914012703"/>
                    </a:ext>
                  </a:extLst>
                </a:gridCol>
                <a:gridCol w="3575461">
                  <a:extLst>
                    <a:ext uri="{9D8B030D-6E8A-4147-A177-3AD203B41FA5}">
                      <a16:colId xmlns:a16="http://schemas.microsoft.com/office/drawing/2014/main" val="4163966512"/>
                    </a:ext>
                  </a:extLst>
                </a:gridCol>
              </a:tblGrid>
              <a:tr h="443976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u="sng" dirty="0">
                          <a:solidFill>
                            <a:srgbClr val="1155CC"/>
                          </a:solidFill>
                          <a:effectLst/>
                          <a:hlinkClick r:id="rId2"/>
                        </a:rPr>
                        <a:t>IF8_IF0-NF10_NF6_Jacob_Zettlemoyer-150.pdf</a:t>
                      </a:r>
                      <a:endParaRPr lang="en-US" sz="1600" u="sng" dirty="0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21622" marR="21622" marT="14415" marB="14415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Towards directional nuclear recoil detectors: tracking of nuclear recoils in gas Argon TPCs</a:t>
                      </a:r>
                    </a:p>
                  </a:txBody>
                  <a:tcPr marL="21622" marR="21622" marT="14415" marB="14415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Caratelli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(​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davidc@fnal.gov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​)</a:t>
                      </a:r>
                      <a:endParaRPr lang="en-US" sz="1600" dirty="0">
                        <a:effectLst/>
                      </a:endParaRPr>
                    </a:p>
                  </a:txBody>
                  <a:tcPr marL="21622" marR="21622" marT="14415" marB="14415" anchor="b"/>
                </a:tc>
                <a:extLst>
                  <a:ext uri="{0D108BD9-81ED-4DB2-BD59-A6C34878D82A}">
                    <a16:rowId xmlns:a16="http://schemas.microsoft.com/office/drawing/2014/main" val="4058662455"/>
                  </a:ext>
                </a:extLst>
              </a:tr>
              <a:tr h="443976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IF/SNOWMASS21-IF9_IF8-NF3_NF10-CF1_CF0-145.pdf</a:t>
                      </a:r>
                      <a:endParaRPr lang="en-US" sz="1600" u="sng" dirty="0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21622" marR="21622" marT="14415" marB="14415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Dual-Readout Time Projection Chamber: exploring sub-millimeter pitch for directional dark matter and tau identification in </a:t>
                      </a:r>
                      <a:r>
                        <a:rPr lang="el-GR" sz="1600" dirty="0">
                          <a:effectLst/>
                        </a:rPr>
                        <a:t>ν​τ</a:t>
                      </a:r>
                      <a:r>
                        <a:rPr lang="en-US" sz="1600" dirty="0">
                          <a:effectLst/>
                        </a:rPr>
                        <a:t>C​ C interactions. </a:t>
                      </a:r>
                    </a:p>
                  </a:txBody>
                  <a:tcPr marL="21622" marR="21622" marT="14415" marB="14415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Elena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Gramellini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(Fermi National Accelerator Laboratory),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elenag@fnal.gov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21622" marR="21622" marT="14415" marB="14415" anchor="b"/>
                </a:tc>
                <a:extLst>
                  <a:ext uri="{0D108BD9-81ED-4DB2-BD59-A6C34878D82A}">
                    <a16:rowId xmlns:a16="http://schemas.microsoft.com/office/drawing/2014/main" val="376366232"/>
                  </a:ext>
                </a:extLst>
              </a:tr>
              <a:tr h="443976">
                <a:tc>
                  <a:txBody>
                    <a:bodyPr/>
                    <a:lstStyle/>
                    <a:p>
                      <a:pPr rtl="0" fontAlgn="b"/>
                      <a:endParaRPr lang="en-US" sz="1600" u="sng" dirty="0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21622" marR="21622" marT="14415" marB="14415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Directional detectors for </a:t>
                      </a:r>
                      <a:r>
                        <a:rPr lang="en-US" sz="1600" dirty="0" err="1"/>
                        <a:t>CEvNS</a:t>
                      </a:r>
                      <a:r>
                        <a:rPr lang="en-US" sz="1600" dirty="0"/>
                        <a:t> and physics beyond the Standard Model 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effectLst/>
                        </a:rPr>
                        <a:t>Difft@oxy.edu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Daniel Snowden </a:t>
                      </a:r>
                      <a:r>
                        <a:rPr lang="en-US" sz="1600" dirty="0" err="1">
                          <a:effectLst/>
                        </a:rPr>
                        <a:t>Ifft</a:t>
                      </a:r>
                      <a:endParaRPr lang="en-US" sz="16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94640581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ED1DA-1FC5-7E45-96BD-F131EA765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B7087-4CD2-2E4A-BEA2-1B76551A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DDB47-93C3-E246-B224-DCB2167E3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E73404-F67E-3749-9298-D1FC89B1D937}"/>
              </a:ext>
            </a:extLst>
          </p:cNvPr>
          <p:cNvSpPr/>
          <p:nvPr/>
        </p:nvSpPr>
        <p:spPr>
          <a:xfrm>
            <a:off x="294301" y="1958588"/>
            <a:ext cx="7482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Authors of these LOIs agreed to contribute to White paper #3 (Recoil imaging)</a:t>
            </a:r>
          </a:p>
        </p:txBody>
      </p:sp>
    </p:spTree>
    <p:extLst>
      <p:ext uri="{BB962C8B-B14F-4D97-AF65-F5344CB8AC3E}">
        <p14:creationId xmlns:p14="http://schemas.microsoft.com/office/powerpoint/2010/main" val="3404852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3B0B-F645-CF4C-9D3B-35002682E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Submitted LOIs: 24 (</a:t>
            </a:r>
            <a:r>
              <a:rPr lang="en-US" dirty="0">
                <a:solidFill>
                  <a:srgbClr val="FFFF00"/>
                </a:solidFill>
              </a:rPr>
              <a:t>links below are clickable</a:t>
            </a:r>
            <a:r>
              <a:rPr lang="en-US" dirty="0"/>
              <a:t>)</a:t>
            </a:r>
            <a:br>
              <a:rPr lang="en-US" dirty="0"/>
            </a:br>
            <a:r>
              <a:rPr lang="en-US" sz="2200" dirty="0"/>
              <a:t>https://snowmass21.org/instrumentation/</a:t>
            </a:r>
            <a:r>
              <a:rPr lang="en-US" sz="2200" dirty="0" err="1"/>
              <a:t>mpgd</a:t>
            </a:r>
            <a:endParaRPr lang="en-US" sz="2200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CB72247-A9EF-2640-8AEF-A9C1A3A135F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22909" y="1180652"/>
          <a:ext cx="11746181" cy="5236173"/>
        </p:xfrm>
        <a:graphic>
          <a:graphicData uri="http://schemas.openxmlformats.org/drawingml/2006/table">
            <a:tbl>
              <a:tblPr/>
              <a:tblGrid>
                <a:gridCol w="672647">
                  <a:extLst>
                    <a:ext uri="{9D8B030D-6E8A-4147-A177-3AD203B41FA5}">
                      <a16:colId xmlns:a16="http://schemas.microsoft.com/office/drawing/2014/main" val="3617366658"/>
                    </a:ext>
                  </a:extLst>
                </a:gridCol>
                <a:gridCol w="9160072">
                  <a:extLst>
                    <a:ext uri="{9D8B030D-6E8A-4147-A177-3AD203B41FA5}">
                      <a16:colId xmlns:a16="http://schemas.microsoft.com/office/drawing/2014/main" val="719568566"/>
                    </a:ext>
                  </a:extLst>
                </a:gridCol>
                <a:gridCol w="1913462">
                  <a:extLst>
                    <a:ext uri="{9D8B030D-6E8A-4147-A177-3AD203B41FA5}">
                      <a16:colId xmlns:a16="http://schemas.microsoft.com/office/drawing/2014/main" val="3418479130"/>
                    </a:ext>
                  </a:extLst>
                </a:gridCol>
              </a:tblGrid>
              <a:tr h="273669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CF/SNOWMASS21-CF1_CF0-NF10_NF4-IF5_IF4_Vahsen-189.pdf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31/08/2020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759815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EF/SNOWMASS21-EF3_EF4-IF3_IF5-031.pdf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06/08/2020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624717"/>
                  </a:ext>
                </a:extLst>
              </a:tr>
              <a:tr h="273669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EF/SNOWMASS21-EF4_EF0-AF3_AF0-IF3_IF5_GrahamWilson-119.pdf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30/08/2020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800116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IF/SNOWMASS21-IF2_IF7_IF3_IF4_IF5_IF6-056.pdf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29/08/2020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500181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IF/SNOWMASS21-IF3_IF5-EF1_EF4-183.pdf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01/09/2020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878035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IF/SNOWMASS21-IF3_IF5_Simone_Mazza-175.pdf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31/08/2020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787530"/>
                  </a:ext>
                </a:extLst>
              </a:tr>
              <a:tr h="1094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IF/SNOWMASS21-IF5-005.pdf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27/07/2020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364908"/>
                  </a:ext>
                </a:extLst>
              </a:tr>
              <a:tr h="1094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IF/SNOWMASS21-IF5-EF4-007.pdf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07/08/2020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632675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IF/SNOWMASS21-IF5_CF2_AF5_Ferrer-Ribas-020.pdf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27/08/2020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513053"/>
                  </a:ext>
                </a:extLst>
              </a:tr>
              <a:tr h="1094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IF/SNOWMASS21-IF5_IF0-057.pdf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30/08/2020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615661"/>
                  </a:ext>
                </a:extLst>
              </a:tr>
              <a:tr h="1094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IF/SNOWMASS21-IF5_IF0-184.pdf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01/09/2020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588533"/>
                  </a:ext>
                </a:extLst>
              </a:tr>
              <a:tr h="1094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IF/SNOWMASS21-IF5_IF0-193.pdf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08/09/2020 late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581049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IF/SNOWMASS21-IF5_IF0_Brunbauer-096.pdf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31/08/2020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276011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IF/SNOWMASS21-IF5_IF0_C.Lampoudis-098.pdf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31/08/2020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050194"/>
                  </a:ext>
                </a:extLst>
              </a:tr>
              <a:tr h="273669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IF/SNOWMASS21-IF5_IF0_Gnanvo_Hohlmann_Posik_Surrow-044.pdf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28/08/2020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497418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IF/SNOWMASS21-IF5_IF0_Kondo_Gnanvo-159.pdf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31/08/2020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00385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IF/SNOWMASS21-IF5_IF0_M_Hohlmann-040.pdf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28/08/2020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895746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IF/SNOWMASS21-IF5_IF0_Marco_Cortesi-103.pdf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31/08/2020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952148"/>
                  </a:ext>
                </a:extLst>
              </a:tr>
              <a:tr h="1094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IF/SNOWMASS21-IF5_IF3-015.pdf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24/08/2020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561628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IF/SNOWMASS21-IF5_IF6-EF4_EF0_COLALEO-068.pdf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30/08/2020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885432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IF/SNOWMASS21-IF5_IF9-EF0_EF0-168.pdf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31/08/2020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811300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IF/SNOWMASS21-IF6_IF5_Laktineh-Calice-050.pdf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29/08/2020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769213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IF/SNOWMASS21-IF7_IF5_H.MULLER-101.pdf 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31/08/2020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667717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FF00"/>
                          </a:solidFill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IF/SNOWMASS21-IF8_IF5-NF10_NF0_Ben_Jones-070.pdf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30/08/2020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988688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2F2D9-EC18-864F-AAFD-F02950F4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September 20,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CED94-9F71-634A-A75E-ADF239F8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Sven Vahsen, Snowmass IF5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F2DAE-4902-984B-8EB0-9844B9D3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51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C56AD87-94B4-384E-AF4A-598B7B252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IF5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47D6312-232B-BB4E-B5B7-6A825B9AA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This Snowmass 2021 topical group </a:t>
            </a:r>
            <a:r>
              <a:rPr lang="en-US" dirty="0">
                <a:solidFill>
                  <a:srgbClr val="FFFF00"/>
                </a:solidFill>
              </a:rPr>
              <a:t>will identify and document recent developments and future needs for Micro-Pattern Gaseous Detector (MPGD) technologies, driven by the availability of modern photolithographic techniques. </a:t>
            </a:r>
          </a:p>
          <a:p>
            <a:r>
              <a:rPr lang="en-US" dirty="0"/>
              <a:t>Current MPGD technologies include the Gas Electron Multiplier (GEM), the Micro-Mesh Gaseous Structure (</a:t>
            </a:r>
            <a:r>
              <a:rPr lang="en-US" dirty="0" err="1"/>
              <a:t>MicroMegas</a:t>
            </a:r>
            <a:r>
              <a:rPr lang="en-US" dirty="0"/>
              <a:t>), </a:t>
            </a:r>
            <a:r>
              <a:rPr lang="en-US" dirty="0" err="1"/>
              <a:t>THick</a:t>
            </a:r>
            <a:r>
              <a:rPr lang="en-US" dirty="0"/>
              <a:t> GEMs (THGEMs), also referred to in the literature as Large Electron Multipliers (LEMs), the Resistive Plate WELL (RPWELL), the GEM-derived architecture (micro-RWELL), the Micro-Pixel Gas Chamber (</a:t>
            </a:r>
            <a:r>
              <a:rPr lang="el-GR" dirty="0"/>
              <a:t>μ-</a:t>
            </a:r>
            <a:r>
              <a:rPr lang="en-US" dirty="0"/>
              <a:t>PIC), and the integrated pixel readout (</a:t>
            </a:r>
            <a:r>
              <a:rPr lang="en-US" dirty="0" err="1"/>
              <a:t>InGrid</a:t>
            </a:r>
            <a:r>
              <a:rPr lang="en-US" dirty="0"/>
              <a:t>). </a:t>
            </a:r>
          </a:p>
          <a:p>
            <a:r>
              <a:rPr lang="en-US" dirty="0"/>
              <a:t>In recent years, there has been a surge in the use of MPGDs. MPGDs are now used in major ongoing particle-collider experiments (e.g., ATLAS, CMS, and ALICE at the </a:t>
            </a:r>
            <a:r>
              <a:rPr lang="en-US" dirty="0" err="1"/>
              <a:t>LHCb</a:t>
            </a:r>
            <a:r>
              <a:rPr lang="en-US" dirty="0"/>
              <a:t>) and are in development for future facilities (e.g., EIC, ILC, FCC, and FAIR). A majority of MPGD developers and users coordinate and collaborate as part of the CERN-RD51 collaboration.</a:t>
            </a:r>
          </a:p>
          <a:p>
            <a:r>
              <a:rPr lang="en-US" dirty="0"/>
              <a:t>MPGDs are of interest for </a:t>
            </a:r>
            <a:r>
              <a:rPr lang="en-US" dirty="0">
                <a:solidFill>
                  <a:srgbClr val="FFFF00"/>
                </a:solidFill>
              </a:rPr>
              <a:t>particle/hadron/heavy-ion/nuclear physics, charged particle tracking, photon detectors and calorimetry, neutron detection and beam diagnostics, neutrino physics, and dark matter detection</a:t>
            </a:r>
            <a:r>
              <a:rPr lang="en-US" dirty="0"/>
              <a:t>, including operation at cryogenic temperatures. Beyond fundamental research, MPGDs are in use and considered for scientific, social, and industrial purposes; this includes the fields of material sciences, medical imaging, hadron therapy systems, and homeland security.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5546-250D-C146-AF1F-5521F166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8F567-4E8B-9648-A8C8-1A22530A4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7AAAB-0D6F-6D4B-B363-7EB05374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5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39D635F-4EC4-2D47-856F-8A2F6AD6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activities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C3878-809D-384E-8F68-4115E2BBB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held bi-weekly meetings before the Snowmass pause </a:t>
            </a:r>
            <a:r>
              <a:rPr lang="en-US" dirty="0">
                <a:hlinkClick r:id="rId2"/>
              </a:rPr>
              <a:t>https://indico.fnal.gov/category/1185/</a:t>
            </a:r>
            <a:endParaRPr lang="en-US" dirty="0"/>
          </a:p>
          <a:p>
            <a:pPr lvl="1"/>
            <a:r>
              <a:rPr lang="en-US" dirty="0"/>
              <a:t>Collected input from the community</a:t>
            </a:r>
          </a:p>
          <a:p>
            <a:pPr lvl="1"/>
            <a:r>
              <a:rPr lang="en-US" dirty="0"/>
              <a:t>Reviewed technical presentations</a:t>
            </a:r>
          </a:p>
          <a:p>
            <a:pPr lvl="1"/>
            <a:r>
              <a:rPr lang="en-US" dirty="0"/>
              <a:t>Encouraged submission of Letters of intent (LOIs) </a:t>
            </a:r>
          </a:p>
          <a:p>
            <a:r>
              <a:rPr lang="en-US" dirty="0"/>
              <a:t>40 LOIs were submitted to IF5</a:t>
            </a:r>
          </a:p>
          <a:p>
            <a:pPr lvl="1"/>
            <a:r>
              <a:rPr lang="en-US" dirty="0"/>
              <a:t>https://snowmass21.org/instrumentation/</a:t>
            </a:r>
            <a:r>
              <a:rPr lang="en-US" dirty="0" err="1"/>
              <a:t>mpgd</a:t>
            </a:r>
            <a:endParaRPr lang="en-US" dirty="0"/>
          </a:p>
          <a:p>
            <a:r>
              <a:rPr lang="en-US" dirty="0"/>
              <a:t>We identified a few additional LOIs relevant to IF5</a:t>
            </a:r>
          </a:p>
          <a:p>
            <a:r>
              <a:rPr lang="en-US" dirty="0"/>
              <a:t>Most LOIs were consolidated into five White Papers</a:t>
            </a:r>
          </a:p>
          <a:p>
            <a:pPr lvl="1"/>
            <a:r>
              <a:rPr lang="en-US" dirty="0"/>
              <a:t>A few LOIs passed on to other topical groups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EF279-6601-5344-8F12-2B0409F0C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C8001-8CF0-664C-8F46-0B4400D64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C202A-7866-EE45-911D-CE733B29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7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36A69-45F4-764D-9E15-7BEB764A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list of IF5 White Papers</a:t>
            </a:r>
            <a:endParaRPr lang="en-US" i="1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1224B640-6253-B24F-B900-784EBD22D8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126119"/>
              </p:ext>
            </p:extLst>
          </p:nvPr>
        </p:nvGraphicFramePr>
        <p:xfrm>
          <a:off x="838202" y="1122280"/>
          <a:ext cx="10515598" cy="2948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45952">
                  <a:extLst>
                    <a:ext uri="{9D8B030D-6E8A-4147-A177-3AD203B41FA5}">
                      <a16:colId xmlns:a16="http://schemas.microsoft.com/office/drawing/2014/main" val="835764170"/>
                    </a:ext>
                  </a:extLst>
                </a:gridCol>
                <a:gridCol w="5347275">
                  <a:extLst>
                    <a:ext uri="{9D8B030D-6E8A-4147-A177-3AD203B41FA5}">
                      <a16:colId xmlns:a16="http://schemas.microsoft.com/office/drawing/2014/main" val="3372174471"/>
                    </a:ext>
                  </a:extLst>
                </a:gridCol>
                <a:gridCol w="1769423">
                  <a:extLst>
                    <a:ext uri="{9D8B030D-6E8A-4147-A177-3AD203B41FA5}">
                      <a16:colId xmlns:a16="http://schemas.microsoft.com/office/drawing/2014/main" val="2715381876"/>
                    </a:ext>
                  </a:extLst>
                </a:gridCol>
                <a:gridCol w="3052948">
                  <a:extLst>
                    <a:ext uri="{9D8B030D-6E8A-4147-A177-3AD203B41FA5}">
                      <a16:colId xmlns:a16="http://schemas.microsoft.com/office/drawing/2014/main" val="3735156147"/>
                    </a:ext>
                  </a:extLst>
                </a:gridCol>
              </a:tblGrid>
              <a:tr h="335765">
                <a:tc>
                  <a:txBody>
                    <a:bodyPr/>
                    <a:lstStyle/>
                    <a:p>
                      <a:pPr rtl="0" fontAlgn="b"/>
                      <a:endParaRPr lang="en-US" sz="2000" b="1" dirty="0">
                        <a:effectLst/>
                      </a:endParaRP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1" dirty="0">
                          <a:effectLst/>
                        </a:rPr>
                        <a:t>Topic</a:t>
                      </a:r>
                    </a:p>
                  </a:txBody>
                  <a:tcPr marL="20539" marR="20539" marT="13693" marB="13693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1" dirty="0">
                          <a:effectLst/>
                        </a:rPr>
                        <a:t>Executive Summary Length</a:t>
                      </a:r>
                    </a:p>
                  </a:txBody>
                  <a:tcPr marL="20539" marR="20539" marT="13693" marB="13693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b="1" dirty="0">
                          <a:effectLst/>
                        </a:rPr>
                        <a:t>Lead organizer(s)</a:t>
                      </a:r>
                    </a:p>
                  </a:txBody>
                  <a:tcPr marL="20539" marR="20539" marT="13693" marB="13693"/>
                </a:tc>
                <a:extLst>
                  <a:ext uri="{0D108BD9-81ED-4DB2-BD59-A6C34878D82A}">
                    <a16:rowId xmlns:a16="http://schemas.microsoft.com/office/drawing/2014/main" val="282344648"/>
                  </a:ext>
                </a:extLst>
              </a:tr>
              <a:tr h="1626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MPGDs: Recent advances and current R&amp;D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effectLst/>
                        </a:rPr>
                        <a:t>Klaus </a:t>
                      </a:r>
                      <a:r>
                        <a:rPr lang="en-US" sz="2000" b="0" dirty="0" err="1">
                          <a:effectLst/>
                        </a:rPr>
                        <a:t>Dehmelt</a:t>
                      </a:r>
                      <a:r>
                        <a:rPr lang="en-US" sz="2000" b="0" dirty="0">
                          <a:effectLst/>
                        </a:rPr>
                        <a:t>, Andy White</a:t>
                      </a:r>
                    </a:p>
                  </a:txBody>
                  <a:tcPr marL="20539" marR="20539" marT="13693" marB="13693" anchor="b"/>
                </a:tc>
                <a:extLst>
                  <a:ext uri="{0D108BD9-81ED-4DB2-BD59-A6C34878D82A}">
                    <a16:rowId xmlns:a16="http://schemas.microsoft.com/office/drawing/2014/main" val="760271192"/>
                  </a:ext>
                </a:extLst>
              </a:tr>
              <a:tr h="34528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2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dirty="0">
                          <a:effectLst/>
                        </a:rPr>
                        <a:t>MPGDs for nuclear physics experiments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dirty="0">
                          <a:effectLst/>
                        </a:rPr>
                        <a:t>1.5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dirty="0" err="1">
                          <a:effectLst/>
                        </a:rPr>
                        <a:t>t.b.c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</a:p>
                  </a:txBody>
                  <a:tcPr marL="20539" marR="20539" marT="13693" marB="13693" anchor="b"/>
                </a:tc>
                <a:extLst>
                  <a:ext uri="{0D108BD9-81ED-4DB2-BD59-A6C34878D82A}">
                    <a16:rowId xmlns:a16="http://schemas.microsoft.com/office/drawing/2014/main" val="1419002105"/>
                  </a:ext>
                </a:extLst>
              </a:tr>
              <a:tr h="2245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3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dirty="0">
                          <a:effectLst/>
                        </a:rPr>
                        <a:t>Recoil imaging for DM, neutrino, and BSM physics*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dirty="0">
                          <a:effectLst/>
                        </a:rPr>
                        <a:t>1.5 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dirty="0">
                          <a:effectLst/>
                        </a:rPr>
                        <a:t>Sven Vahsen</a:t>
                      </a:r>
                    </a:p>
                  </a:txBody>
                  <a:tcPr marL="20539" marR="20539" marT="13693" marB="13693" anchor="b"/>
                </a:tc>
                <a:extLst>
                  <a:ext uri="{0D108BD9-81ED-4DB2-BD59-A6C34878D82A}">
                    <a16:rowId xmlns:a16="http://schemas.microsoft.com/office/drawing/2014/main" val="161215911"/>
                  </a:ext>
                </a:extLst>
              </a:tr>
              <a:tr h="2245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4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dirty="0">
                          <a:effectLst/>
                        </a:rPr>
                        <a:t>MPGDs for TPCs at future lepton colliders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dirty="0">
                          <a:effectLst/>
                        </a:rPr>
                        <a:t>1.5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dirty="0">
                          <a:effectLst/>
                        </a:rPr>
                        <a:t>Alain Bellerive</a:t>
                      </a:r>
                    </a:p>
                  </a:txBody>
                  <a:tcPr marL="20539" marR="20539" marT="13693" marB="13693" anchor="b"/>
                </a:tc>
                <a:extLst>
                  <a:ext uri="{0D108BD9-81ED-4DB2-BD59-A6C34878D82A}">
                    <a16:rowId xmlns:a16="http://schemas.microsoft.com/office/drawing/2014/main" val="1957760191"/>
                  </a:ext>
                </a:extLst>
              </a:tr>
              <a:tr h="2245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5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MPGDs for muon detection at future colliders 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1.5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/>
                        </a:rPr>
                        <a:t>t.b.c</a:t>
                      </a:r>
                      <a:endParaRPr lang="en-US" sz="2000" dirty="0">
                        <a:effectLst/>
                      </a:endParaRPr>
                    </a:p>
                  </a:txBody>
                  <a:tcPr marL="20539" marR="20539" marT="13693" marB="13693" anchor="b"/>
                </a:tc>
                <a:extLst>
                  <a:ext uri="{0D108BD9-81ED-4DB2-BD59-A6C34878D82A}">
                    <a16:rowId xmlns:a16="http://schemas.microsoft.com/office/drawing/2014/main" val="990946061"/>
                  </a:ext>
                </a:extLst>
              </a:tr>
              <a:tr h="224563">
                <a:tc>
                  <a:txBody>
                    <a:bodyPr/>
                    <a:lstStyle/>
                    <a:p>
                      <a:pPr algn="ctr" rtl="0" fontAlgn="b"/>
                      <a:endParaRPr lang="en-US" sz="2000" dirty="0">
                        <a:effectLst/>
                      </a:endParaRP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Grand summary table + text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20539" marR="20539" marT="13693" marB="13693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IF5 conveners</a:t>
                      </a:r>
                    </a:p>
                  </a:txBody>
                  <a:tcPr marL="20539" marR="20539" marT="13693" marB="13693" anchor="b"/>
                </a:tc>
                <a:extLst>
                  <a:ext uri="{0D108BD9-81ED-4DB2-BD59-A6C34878D82A}">
                    <a16:rowId xmlns:a16="http://schemas.microsoft.com/office/drawing/2014/main" val="3223824543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B1FCB-5ECC-1147-BAF3-2F7C1F9C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49F9D-ABE1-1E47-BBCA-DCD15CCB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20B5B-51E0-0E43-83BA-0A04ECAC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6A604-88F0-EE4B-B9FF-1B9E3B4D52A4}"/>
              </a:ext>
            </a:extLst>
          </p:cNvPr>
          <p:cNvSpPr/>
          <p:nvPr/>
        </p:nvSpPr>
        <p:spPr>
          <a:xfrm>
            <a:off x="1144232" y="4070280"/>
            <a:ext cx="5554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*inter-frontier paper with Cosmic and Neutrino Frontiers 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5DD965A6-D805-B144-A5D3-305904512AC5}"/>
              </a:ext>
            </a:extLst>
          </p:cNvPr>
          <p:cNvSpPr txBox="1">
            <a:spLocks/>
          </p:cNvSpPr>
          <p:nvPr/>
        </p:nvSpPr>
        <p:spPr>
          <a:xfrm>
            <a:off x="838200" y="4870281"/>
            <a:ext cx="10515600" cy="1055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White Papers can be any length</a:t>
            </a:r>
          </a:p>
          <a:p>
            <a:r>
              <a:rPr lang="en-US" dirty="0"/>
              <a:t>Total of executive summaries should be &lt;= 10 pages, to be used for IF5 summary</a:t>
            </a:r>
          </a:p>
        </p:txBody>
      </p:sp>
    </p:spTree>
    <p:extLst>
      <p:ext uri="{BB962C8B-B14F-4D97-AF65-F5344CB8AC3E}">
        <p14:creationId xmlns:p14="http://schemas.microsoft.com/office/powerpoint/2010/main" val="422962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E38D-C184-8B49-96FB-2F7C0175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48" y="37435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Whitepaper 1:</a:t>
            </a:r>
            <a:br>
              <a:rPr lang="en-US" dirty="0"/>
            </a:br>
            <a:r>
              <a:rPr lang="en-US" dirty="0"/>
              <a:t>MPGDs: Recent advances and current R&amp;D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905998D-7DE6-4943-8AFE-EA6CD2856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084525"/>
              </p:ext>
            </p:extLst>
          </p:nvPr>
        </p:nvGraphicFramePr>
        <p:xfrm>
          <a:off x="372665" y="2149434"/>
          <a:ext cx="11446669" cy="337017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239342">
                  <a:extLst>
                    <a:ext uri="{9D8B030D-6E8A-4147-A177-3AD203B41FA5}">
                      <a16:colId xmlns:a16="http://schemas.microsoft.com/office/drawing/2014/main" val="1929222788"/>
                    </a:ext>
                  </a:extLst>
                </a:gridCol>
                <a:gridCol w="3207327">
                  <a:extLst>
                    <a:ext uri="{9D8B030D-6E8A-4147-A177-3AD203B41FA5}">
                      <a16:colId xmlns:a16="http://schemas.microsoft.com/office/drawing/2014/main" val="2974682868"/>
                    </a:ext>
                  </a:extLst>
                </a:gridCol>
              </a:tblGrid>
              <a:tr h="376194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LOI title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Contact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27743"/>
                  </a:ext>
                </a:extLst>
              </a:tr>
              <a:tr h="701012">
                <a:tc>
                  <a:txBody>
                    <a:bodyPr/>
                    <a:lstStyle/>
                    <a:p>
                      <a:pPr marL="0" indent="0" rtl="0" fontAlgn="b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Development of the Micro-Pattern gaseous detector technologies: 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an overview of the CERN-RD51 collaboration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 err="1">
                          <a:effectLst/>
                        </a:rPr>
                        <a:t>Silvia.DallaTorre@ts.infn.it</a:t>
                      </a:r>
                      <a:endParaRPr lang="en-US" sz="18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16868793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marL="0" indent="0" rtl="0" fontAlgn="b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High precision timing with the PICOSEC micromegas detector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 err="1">
                          <a:effectLst/>
                        </a:rPr>
                        <a:t>Christos.Lampoudis@cern.ch</a:t>
                      </a:r>
                      <a:endParaRPr lang="en-US" sz="18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68553507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marL="0" indent="0" rtl="0" fontAlgn="b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Optical readout of </a:t>
                      </a:r>
                      <a:r>
                        <a:rPr lang="en-US" sz="1800" dirty="0" err="1">
                          <a:effectLst/>
                        </a:rPr>
                        <a:t>MicroPattern</a:t>
                      </a:r>
                      <a:r>
                        <a:rPr lang="en-US" sz="1800" dirty="0">
                          <a:effectLst/>
                        </a:rPr>
                        <a:t> Gaseous Detectors: developments and perspectives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 err="1">
                          <a:effectLst/>
                        </a:rPr>
                        <a:t>florian.brunbauer@cern.ch</a:t>
                      </a:r>
                      <a:endParaRPr lang="en-US" sz="18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41903355"/>
                  </a:ext>
                </a:extLst>
              </a:tr>
              <a:tr h="359486">
                <a:tc>
                  <a:txBody>
                    <a:bodyPr/>
                    <a:lstStyle/>
                    <a:p>
                      <a:pPr marL="0" indent="0" rtl="0" fontAlgn="b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Pixelated resistive </a:t>
                      </a:r>
                      <a:r>
                        <a:rPr lang="en-US" sz="1800" dirty="0" err="1">
                          <a:effectLst/>
                        </a:rPr>
                        <a:t>MicroMegas</a:t>
                      </a:r>
                      <a:r>
                        <a:rPr lang="en-US" sz="1800" dirty="0">
                          <a:effectLst/>
                        </a:rPr>
                        <a:t> for high-rates environment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massimo.della.pietra@cern.ch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483675650"/>
                  </a:ext>
                </a:extLst>
              </a:tr>
              <a:tr h="3732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Trigger extensions for the scalable readout system SRS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+mn-lt"/>
                        </a:rPr>
                        <a:t>Hans.Muller@cern.ch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801749406"/>
                  </a:ext>
                </a:extLst>
              </a:tr>
              <a:tr h="373266">
                <a:tc>
                  <a:txBody>
                    <a:bodyPr/>
                    <a:lstStyle/>
                    <a:p>
                      <a:pPr marL="0" indent="0" rtl="0" fontAlgn="b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A high-gain, low ion-backflow double micro-mesh gaseous structure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 err="1">
                          <a:effectLst/>
                        </a:rPr>
                        <a:t>zhzhy@ustc.edu.cn</a:t>
                      </a:r>
                      <a:endParaRPr lang="en-US" sz="18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81711136"/>
                  </a:ext>
                </a:extLst>
              </a:tr>
              <a:tr h="373266">
                <a:tc>
                  <a:txBody>
                    <a:bodyPr/>
                    <a:lstStyle/>
                    <a:p>
                      <a:pPr marL="0" indent="0" rtl="0" fontAlgn="b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LOI from NSCL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 err="1">
                          <a:effectLst/>
                        </a:rPr>
                        <a:t>cortesi@nscl.msu.edu</a:t>
                      </a:r>
                      <a:endParaRPr lang="en-US" sz="18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336675319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095D-0A10-4842-BE4E-BB42CAF4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949C7-36E3-764E-AB70-FD429055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18E24-25B2-0D41-A80E-B01E1FFC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3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E38D-C184-8B49-96FB-2F7C0175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631" y="37435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Whitepaper 2:</a:t>
            </a:r>
            <a:br>
              <a:rPr lang="en-US" dirty="0"/>
            </a:br>
            <a:r>
              <a:rPr lang="en-US" dirty="0"/>
              <a:t>MPGDs for nuclear physics experiments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905998D-7DE6-4943-8AFE-EA6CD2856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572923"/>
              </p:ext>
            </p:extLst>
          </p:nvPr>
        </p:nvGraphicFramePr>
        <p:xfrm>
          <a:off x="372665" y="2149434"/>
          <a:ext cx="11446669" cy="272135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806961">
                  <a:extLst>
                    <a:ext uri="{9D8B030D-6E8A-4147-A177-3AD203B41FA5}">
                      <a16:colId xmlns:a16="http://schemas.microsoft.com/office/drawing/2014/main" val="1929222788"/>
                    </a:ext>
                  </a:extLst>
                </a:gridCol>
                <a:gridCol w="2639708">
                  <a:extLst>
                    <a:ext uri="{9D8B030D-6E8A-4147-A177-3AD203B41FA5}">
                      <a16:colId xmlns:a16="http://schemas.microsoft.com/office/drawing/2014/main" val="2974682868"/>
                    </a:ext>
                  </a:extLst>
                </a:gridCol>
              </a:tblGrid>
              <a:tr h="376194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LOI title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Contact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27743"/>
                  </a:ext>
                </a:extLst>
              </a:tr>
              <a:tr h="701012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Advanced Micro-Pattern Gas Detectors for Tracking at the Electron Ion Collider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hohlmann@fit.edu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16868793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Development of large micro pattern gaseous detectors for high rate tracking at Jefferson Lab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kgnanvo@virginia.edu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68553507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LOI from NSCL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cortesi@nscl.msu.edu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4190335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The role of MPGD-based photon detectors in RICH technologies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S. Dalla Torre (Trieste)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483675650"/>
                  </a:ext>
                </a:extLst>
              </a:tr>
              <a:tr h="373266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Snowmass 2021 Expression of Interest: MPGD-based Transition Radiation Detector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yulia@jlab.org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81711136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095D-0A10-4842-BE4E-BB42CAF4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949C7-36E3-764E-AB70-FD429055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18E24-25B2-0D41-A80E-B01E1FFC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E38D-C184-8B49-96FB-2F7C0175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6" y="1365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Whitepaper 3:</a:t>
            </a:r>
            <a:br>
              <a:rPr lang="en-US" dirty="0"/>
            </a:br>
            <a:r>
              <a:rPr lang="en-US" dirty="0"/>
              <a:t>Recoil imaging for DM, neutrino, and BSM physics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095D-0A10-4842-BE4E-BB42CAF4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949C7-36E3-764E-AB70-FD429055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18E24-25B2-0D41-A80E-B01E1FFC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3CD1B7-1DCC-D84E-B772-741E0846C02F}"/>
              </a:ext>
            </a:extLst>
          </p:cNvPr>
          <p:cNvSpPr txBox="1"/>
          <p:nvPr/>
        </p:nvSpPr>
        <p:spPr>
          <a:xfrm>
            <a:off x="499051" y="5332855"/>
            <a:ext cx="11193898" cy="64633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Inter-frontier (Neutrino, Dark Matter, Instrumentation) White Paper on directional nuclear + electron recoil detection </a:t>
            </a:r>
            <a:br>
              <a:rPr lang="en-US" dirty="0"/>
            </a:br>
            <a:r>
              <a:rPr lang="en-US" dirty="0"/>
              <a:t>w/ dedicated executive summaries for each Snowmass topical group (including MPGD requirements for IF5)</a:t>
            </a: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6BEE0C87-DD54-B14C-B1FD-D3D5C9639C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691326"/>
              </p:ext>
            </p:extLst>
          </p:nvPr>
        </p:nvGraphicFramePr>
        <p:xfrm>
          <a:off x="339436" y="1525145"/>
          <a:ext cx="11915601" cy="359212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9167753">
                  <a:extLst>
                    <a:ext uri="{9D8B030D-6E8A-4147-A177-3AD203B41FA5}">
                      <a16:colId xmlns:a16="http://schemas.microsoft.com/office/drawing/2014/main" val="1929222788"/>
                    </a:ext>
                  </a:extLst>
                </a:gridCol>
                <a:gridCol w="2747848">
                  <a:extLst>
                    <a:ext uri="{9D8B030D-6E8A-4147-A177-3AD203B41FA5}">
                      <a16:colId xmlns:a16="http://schemas.microsoft.com/office/drawing/2014/main" val="2974682868"/>
                    </a:ext>
                  </a:extLst>
                </a:gridCol>
              </a:tblGrid>
              <a:tr h="27669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LOI title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Contact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27743"/>
                  </a:ext>
                </a:extLst>
              </a:tr>
              <a:tr h="319434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CYGNUS: a nuclear recoil observatory with directional sensitivity to dark matter and neutrinos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 err="1">
                          <a:effectLst/>
                        </a:rPr>
                        <a:t>sevahsen@hawaii.edu</a:t>
                      </a:r>
                      <a:endParaRPr lang="en-US" sz="18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68553507"/>
                  </a:ext>
                </a:extLst>
              </a:tr>
              <a:tr h="319434">
                <a:tc>
                  <a:txBody>
                    <a:bodyPr/>
                    <a:lstStyle/>
                    <a:p>
                      <a:pPr marL="0" indent="0" rtl="0" fontAlgn="b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</a:rPr>
                        <a:t>Optical readout of </a:t>
                      </a:r>
                      <a:r>
                        <a:rPr lang="en-US" sz="1800" dirty="0" err="1">
                          <a:effectLst/>
                        </a:rPr>
                        <a:t>MicroPattern</a:t>
                      </a:r>
                      <a:r>
                        <a:rPr lang="en-US" sz="1800" dirty="0">
                          <a:effectLst/>
                        </a:rPr>
                        <a:t> Gaseous Detectors: developments and perspectives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 err="1">
                          <a:effectLst/>
                        </a:rPr>
                        <a:t>florian.brunbauer@cern.ch</a:t>
                      </a:r>
                      <a:endParaRPr lang="en-US" sz="18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062486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Towards directional nuclear recoil detectors: tracking of nuclear recoils in gas Argon TPCs</a:t>
                      </a:r>
                    </a:p>
                  </a:txBody>
                  <a:tcPr marL="21622" marR="21622" marT="14415" marB="14415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Caratelli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(​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davidc@fnal.gov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​)</a:t>
                      </a:r>
                      <a:endParaRPr lang="en-US" sz="1800" dirty="0">
                        <a:effectLst/>
                      </a:endParaRPr>
                    </a:p>
                  </a:txBody>
                  <a:tcPr marL="21622" marR="21622" marT="14415" marB="14415" anchor="b"/>
                </a:tc>
                <a:extLst>
                  <a:ext uri="{0D108BD9-81ED-4DB2-BD59-A6C34878D82A}">
                    <a16:rowId xmlns:a16="http://schemas.microsoft.com/office/drawing/2014/main" val="2149084768"/>
                  </a:ext>
                </a:extLst>
              </a:tr>
              <a:tr h="561349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Dual-Readout Time Projection Chamber: exploring sub-millimeter pitch for directional dark matter and tau identification in </a:t>
                      </a:r>
                      <a:r>
                        <a:rPr lang="el-GR" sz="1800" dirty="0">
                          <a:effectLst/>
                        </a:rPr>
                        <a:t>ν​τ</a:t>
                      </a:r>
                      <a:r>
                        <a:rPr lang="en-US" sz="1800" dirty="0">
                          <a:effectLst/>
                        </a:rPr>
                        <a:t>C​ C interactions. </a:t>
                      </a:r>
                    </a:p>
                  </a:txBody>
                  <a:tcPr marL="21622" marR="21622" marT="14415" marB="14415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Elena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Gramellini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elenag@fnal.gov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dirty="0">
                        <a:effectLst/>
                      </a:endParaRPr>
                    </a:p>
                  </a:txBody>
                  <a:tcPr marL="21622" marR="21622" marT="14415" marB="14415" anchor="b"/>
                </a:tc>
                <a:extLst>
                  <a:ext uri="{0D108BD9-81ED-4DB2-BD59-A6C34878D82A}">
                    <a16:rowId xmlns:a16="http://schemas.microsoft.com/office/drawing/2014/main" val="2541903355"/>
                  </a:ext>
                </a:extLst>
              </a:tr>
              <a:tr h="4606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Directional detectors for </a:t>
                      </a:r>
                      <a:r>
                        <a:rPr lang="en-US" dirty="0" err="1"/>
                        <a:t>CEvNS</a:t>
                      </a:r>
                      <a:r>
                        <a:rPr lang="en-US" dirty="0"/>
                        <a:t> and physics beyond the Standard Model </a:t>
                      </a:r>
                    </a:p>
                    <a:p>
                      <a:pPr rtl="0" fontAlgn="b"/>
                      <a:endParaRPr lang="en-US" sz="18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</a:rPr>
                        <a:t>Difft@oxy.edu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Daniel Snowden </a:t>
                      </a:r>
                      <a:r>
                        <a:rPr lang="en-US" sz="1800" dirty="0" err="1">
                          <a:effectLst/>
                        </a:rPr>
                        <a:t>Ifft</a:t>
                      </a:r>
                      <a:endParaRPr lang="en-US" sz="18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483675650"/>
                  </a:ext>
                </a:extLst>
              </a:tr>
              <a:tr h="2930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Trigger extensions for the scalable readout system SRS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+mn-lt"/>
                        </a:rPr>
                        <a:t>Hans.Muller@cern.ch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181711136"/>
                  </a:ext>
                </a:extLst>
              </a:tr>
              <a:tr h="2930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International Axion Observatory (IAXO): MPGD development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 Ferrer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Ribas</a:t>
                      </a:r>
                      <a:endParaRPr lang="en-US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+mn-lt"/>
                        </a:rPr>
                        <a:t>esther.ferrer-ribas@cea.fr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595986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510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E38D-C184-8B49-96FB-2F7C0175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631" y="37435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Whitepaper 4:</a:t>
            </a:r>
            <a:br>
              <a:rPr lang="en-US" dirty="0"/>
            </a:br>
            <a:r>
              <a:rPr lang="en-US" dirty="0"/>
              <a:t>MPGDs for TPCs at future lepton colliders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905998D-7DE6-4943-8AFE-EA6CD2856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879548"/>
              </p:ext>
            </p:extLst>
          </p:nvPr>
        </p:nvGraphicFramePr>
        <p:xfrm>
          <a:off x="225631" y="2149434"/>
          <a:ext cx="11845637" cy="252798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9116057">
                  <a:extLst>
                    <a:ext uri="{9D8B030D-6E8A-4147-A177-3AD203B41FA5}">
                      <a16:colId xmlns:a16="http://schemas.microsoft.com/office/drawing/2014/main" val="1929222788"/>
                    </a:ext>
                  </a:extLst>
                </a:gridCol>
                <a:gridCol w="2729580">
                  <a:extLst>
                    <a:ext uri="{9D8B030D-6E8A-4147-A177-3AD203B41FA5}">
                      <a16:colId xmlns:a16="http://schemas.microsoft.com/office/drawing/2014/main" val="2974682868"/>
                    </a:ext>
                  </a:extLst>
                </a:gridCol>
              </a:tblGrid>
              <a:tr h="376194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LOI title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Contact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27743"/>
                  </a:ext>
                </a:extLst>
              </a:tr>
              <a:tr h="701012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Belle II detector upgrades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for TPC: Peter Lewis; </a:t>
                      </a:r>
                      <a:r>
                        <a:rPr lang="en-US" dirty="0" err="1">
                          <a:effectLst/>
                        </a:rPr>
                        <a:t>lewis@physik.uni-bonn.de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16868793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Time projection chamber R&amp;D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qihr@ihep.ac.cn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68553507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 time projection chamber using advanced technology for the International Large Detector at the International Linear Collider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A. Bellerive (Carleton)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4190335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 high-gain, low ion-backflow double micro-mesh gaseous structure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zhzhy@ustc.edu.cn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48367565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095D-0A10-4842-BE4E-BB42CAF4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949C7-36E3-764E-AB70-FD429055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18E24-25B2-0D41-A80E-B01E1FFC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27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E38D-C184-8B49-96FB-2F7C0175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631" y="37435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Whitepaper 5:</a:t>
            </a:r>
            <a:br>
              <a:rPr lang="en-US" dirty="0"/>
            </a:br>
            <a:r>
              <a:rPr lang="en-US" dirty="0"/>
              <a:t>MPGD for muon detection at future colliders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905998D-7DE6-4943-8AFE-EA6CD2856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098279"/>
              </p:ext>
            </p:extLst>
          </p:nvPr>
        </p:nvGraphicFramePr>
        <p:xfrm>
          <a:off x="372665" y="2149434"/>
          <a:ext cx="11550161" cy="186925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299435">
                  <a:extLst>
                    <a:ext uri="{9D8B030D-6E8A-4147-A177-3AD203B41FA5}">
                      <a16:colId xmlns:a16="http://schemas.microsoft.com/office/drawing/2014/main" val="1929222788"/>
                    </a:ext>
                  </a:extLst>
                </a:gridCol>
                <a:gridCol w="3250726">
                  <a:extLst>
                    <a:ext uri="{9D8B030D-6E8A-4147-A177-3AD203B41FA5}">
                      <a16:colId xmlns:a16="http://schemas.microsoft.com/office/drawing/2014/main" val="2974682868"/>
                    </a:ext>
                  </a:extLst>
                </a:gridCol>
              </a:tblGrid>
              <a:tr h="376194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LOI title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Contact</a:t>
                      </a:r>
                    </a:p>
                  </a:txBody>
                  <a:tcPr marL="28575" marR="28575" marT="19050" marB="1905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27743"/>
                  </a:ext>
                </a:extLst>
              </a:tr>
              <a:tr h="373266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MPGDs for tracking and muon detection: progress review and updated R&amp;D roadmap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hohlmann@fit.edu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81711136"/>
                  </a:ext>
                </a:extLst>
              </a:tr>
              <a:tr h="373266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Pixelated resistive </a:t>
                      </a:r>
                      <a:r>
                        <a:rPr lang="en-US" dirty="0" err="1">
                          <a:effectLst/>
                        </a:rPr>
                        <a:t>MicroMegas</a:t>
                      </a:r>
                      <a:r>
                        <a:rPr lang="en-US" dirty="0">
                          <a:effectLst/>
                        </a:rPr>
                        <a:t> for high-rates environment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massimo.della.pietra@cern.ch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336675319"/>
                  </a:ext>
                </a:extLst>
              </a:tr>
              <a:tr h="373266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Advanced GEM detectors for future collider experiments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A.Colaleo</a:t>
                      </a:r>
                      <a:r>
                        <a:rPr lang="en-US" dirty="0">
                          <a:effectLst/>
                        </a:rPr>
                        <a:t> (Bari)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82108728"/>
                  </a:ext>
                </a:extLst>
              </a:tr>
              <a:tr h="373266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micro-RWELL detector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Giovanni.Bencivenni@lnf.infn.it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890467016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095D-0A10-4842-BE4E-BB42CAF4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949C7-36E3-764E-AB70-FD429055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Sven Vahsen, Snowmass IF5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18E24-25B2-0D41-A80E-B01E1FFC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881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{96F35A06-C4E5-FE45-9634-29BF3F7BD40F}tf16401369</Template>
  <TotalTime>9101</TotalTime>
  <Words>1967</Words>
  <Application>Microsoft Macintosh PowerPoint</Application>
  <PresentationFormat>Widescreen</PresentationFormat>
  <Paragraphs>285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1_Office Theme</vt:lpstr>
      <vt:lpstr>PowerPoint Presentation</vt:lpstr>
      <vt:lpstr>Scope of IF5</vt:lpstr>
      <vt:lpstr>Past activities</vt:lpstr>
      <vt:lpstr>Proposed list of IF5 White Papers</vt:lpstr>
      <vt:lpstr>Whitepaper 1: MPGDs: Recent advances and current R&amp;D </vt:lpstr>
      <vt:lpstr>Whitepaper 2: MPGDs for nuclear physics experiments</vt:lpstr>
      <vt:lpstr>Whitepaper 3: Recoil imaging for DM, neutrino, and BSM physics</vt:lpstr>
      <vt:lpstr>Whitepaper 4: MPGDs for TPCs at future lepton colliders</vt:lpstr>
      <vt:lpstr>Whitepaper 5: MPGD for muon detection at future colliders </vt:lpstr>
      <vt:lpstr>IF5 Plans</vt:lpstr>
      <vt:lpstr>BACKUP</vt:lpstr>
      <vt:lpstr>6 LOIs were co-assigned to IF5,  but another TG should take the lead</vt:lpstr>
      <vt:lpstr>LOIs that did not indicate IF5,  but which are relevant to our White Papers</vt:lpstr>
      <vt:lpstr>Submitted LOIs: 24 (links below are clickable) https://snowmass21.org/instrumentation/mpgd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news from Sven, mainly on procurements</dc:title>
  <dc:creator>Sven Vahsen</dc:creator>
  <cp:lastModifiedBy>Sven Vahsen</cp:lastModifiedBy>
  <cp:revision>122</cp:revision>
  <dcterms:created xsi:type="dcterms:W3CDTF">2020-07-27T23:30:50Z</dcterms:created>
  <dcterms:modified xsi:type="dcterms:W3CDTF">2021-09-24T18:26:41Z</dcterms:modified>
</cp:coreProperties>
</file>