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9" r:id="rId4"/>
    <p:sldId id="258"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61"/>
    <p:restoredTop sz="94694"/>
  </p:normalViewPr>
  <p:slideViewPr>
    <p:cSldViewPr snapToGrid="0" snapToObjects="1">
      <p:cViewPr varScale="1">
        <p:scale>
          <a:sx n="121" d="100"/>
          <a:sy n="121" d="100"/>
        </p:scale>
        <p:origin x="48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A82380-DB37-7941-A40F-D692EBA4DA7D}" type="datetimeFigureOut">
              <a:rPr lang="en-US" smtClean="0"/>
              <a:t>9/24/21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0963BB-9184-CF40-9214-C005738C88E2}" type="slidenum">
              <a:rPr lang="en-US" smtClean="0"/>
              <a:t>‹#›</a:t>
            </a:fld>
            <a:endParaRPr lang="en-US"/>
          </a:p>
        </p:txBody>
      </p:sp>
    </p:spTree>
    <p:extLst>
      <p:ext uri="{BB962C8B-B14F-4D97-AF65-F5344CB8AC3E}">
        <p14:creationId xmlns:p14="http://schemas.microsoft.com/office/powerpoint/2010/main" val="473439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0963BB-9184-CF40-9214-C005738C88E2}" type="slidenum">
              <a:rPr lang="en-US" smtClean="0"/>
              <a:t>3</a:t>
            </a:fld>
            <a:endParaRPr lang="en-US"/>
          </a:p>
        </p:txBody>
      </p:sp>
    </p:spTree>
    <p:extLst>
      <p:ext uri="{BB962C8B-B14F-4D97-AF65-F5344CB8AC3E}">
        <p14:creationId xmlns:p14="http://schemas.microsoft.com/office/powerpoint/2010/main" val="1676466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0963BB-9184-CF40-9214-C005738C88E2}" type="slidenum">
              <a:rPr lang="en-US" smtClean="0"/>
              <a:t>4</a:t>
            </a:fld>
            <a:endParaRPr lang="en-US"/>
          </a:p>
        </p:txBody>
      </p:sp>
    </p:spTree>
    <p:extLst>
      <p:ext uri="{BB962C8B-B14F-4D97-AF65-F5344CB8AC3E}">
        <p14:creationId xmlns:p14="http://schemas.microsoft.com/office/powerpoint/2010/main" val="3749624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0963BB-9184-CF40-9214-C005738C88E2}" type="slidenum">
              <a:rPr lang="en-US" smtClean="0"/>
              <a:t>5</a:t>
            </a:fld>
            <a:endParaRPr lang="en-US"/>
          </a:p>
        </p:txBody>
      </p:sp>
    </p:spTree>
    <p:extLst>
      <p:ext uri="{BB962C8B-B14F-4D97-AF65-F5344CB8AC3E}">
        <p14:creationId xmlns:p14="http://schemas.microsoft.com/office/powerpoint/2010/main" val="3403444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7D75F-3881-234A-859C-44D7BDC3C1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FA3A0F-21D6-E74E-950B-8FE66B3DBF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770818-67AF-3449-8A5A-0F288EC31AEC}"/>
              </a:ext>
            </a:extLst>
          </p:cNvPr>
          <p:cNvSpPr>
            <a:spLocks noGrp="1"/>
          </p:cNvSpPr>
          <p:nvPr>
            <p:ph type="dt" sz="half" idx="10"/>
          </p:nvPr>
        </p:nvSpPr>
        <p:spPr/>
        <p:txBody>
          <a:bodyPr/>
          <a:lstStyle/>
          <a:p>
            <a:fld id="{3A620DD4-D584-7B4C-A17B-37E93C4ED18D}" type="datetimeFigureOut">
              <a:rPr lang="en-US" smtClean="0"/>
              <a:t>9/24/21</a:t>
            </a:fld>
            <a:endParaRPr lang="en-US"/>
          </a:p>
        </p:txBody>
      </p:sp>
      <p:sp>
        <p:nvSpPr>
          <p:cNvPr id="5" name="Footer Placeholder 4">
            <a:extLst>
              <a:ext uri="{FF2B5EF4-FFF2-40B4-BE49-F238E27FC236}">
                <a16:creationId xmlns:a16="http://schemas.microsoft.com/office/drawing/2014/main" id="{D5DFC526-0F5C-1F48-977B-AA1DD5EED9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622183-8FA1-6940-A831-CB71C9717F2D}"/>
              </a:ext>
            </a:extLst>
          </p:cNvPr>
          <p:cNvSpPr>
            <a:spLocks noGrp="1"/>
          </p:cNvSpPr>
          <p:nvPr>
            <p:ph type="sldNum" sz="quarter" idx="12"/>
          </p:nvPr>
        </p:nvSpPr>
        <p:spPr/>
        <p:txBody>
          <a:bodyPr/>
          <a:lstStyle/>
          <a:p>
            <a:fld id="{4F84E1C9-9CEE-F848-BDB0-68CDCE4EB02D}" type="slidenum">
              <a:rPr lang="en-US" smtClean="0"/>
              <a:t>‹#›</a:t>
            </a:fld>
            <a:endParaRPr lang="en-US"/>
          </a:p>
        </p:txBody>
      </p:sp>
    </p:spTree>
    <p:extLst>
      <p:ext uri="{BB962C8B-B14F-4D97-AF65-F5344CB8AC3E}">
        <p14:creationId xmlns:p14="http://schemas.microsoft.com/office/powerpoint/2010/main" val="236285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811E7-6E40-874E-A94D-834033ACDA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F83A46-0801-C347-BEF4-A5E9E0B060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92D98E-DDB5-7744-8F7B-4DE61328A1B2}"/>
              </a:ext>
            </a:extLst>
          </p:cNvPr>
          <p:cNvSpPr>
            <a:spLocks noGrp="1"/>
          </p:cNvSpPr>
          <p:nvPr>
            <p:ph type="dt" sz="half" idx="10"/>
          </p:nvPr>
        </p:nvSpPr>
        <p:spPr/>
        <p:txBody>
          <a:bodyPr/>
          <a:lstStyle/>
          <a:p>
            <a:fld id="{3A620DD4-D584-7B4C-A17B-37E93C4ED18D}" type="datetimeFigureOut">
              <a:rPr lang="en-US" smtClean="0"/>
              <a:t>9/24/21</a:t>
            </a:fld>
            <a:endParaRPr lang="en-US"/>
          </a:p>
        </p:txBody>
      </p:sp>
      <p:sp>
        <p:nvSpPr>
          <p:cNvPr id="5" name="Footer Placeholder 4">
            <a:extLst>
              <a:ext uri="{FF2B5EF4-FFF2-40B4-BE49-F238E27FC236}">
                <a16:creationId xmlns:a16="http://schemas.microsoft.com/office/drawing/2014/main" id="{2E1A8E89-4FC2-C54A-A085-161D68712F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235623-1FE2-2B43-A3AA-E23DD5F4C427}"/>
              </a:ext>
            </a:extLst>
          </p:cNvPr>
          <p:cNvSpPr>
            <a:spLocks noGrp="1"/>
          </p:cNvSpPr>
          <p:nvPr>
            <p:ph type="sldNum" sz="quarter" idx="12"/>
          </p:nvPr>
        </p:nvSpPr>
        <p:spPr/>
        <p:txBody>
          <a:bodyPr/>
          <a:lstStyle/>
          <a:p>
            <a:fld id="{4F84E1C9-9CEE-F848-BDB0-68CDCE4EB02D}" type="slidenum">
              <a:rPr lang="en-US" smtClean="0"/>
              <a:t>‹#›</a:t>
            </a:fld>
            <a:endParaRPr lang="en-US"/>
          </a:p>
        </p:txBody>
      </p:sp>
    </p:spTree>
    <p:extLst>
      <p:ext uri="{BB962C8B-B14F-4D97-AF65-F5344CB8AC3E}">
        <p14:creationId xmlns:p14="http://schemas.microsoft.com/office/powerpoint/2010/main" val="2842946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6E8250-7790-B44B-8661-A34D286499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1344A2-E628-7143-9535-16C2ACA7C0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520104-AC0C-9F40-B58F-ED0FFA9EDBC5}"/>
              </a:ext>
            </a:extLst>
          </p:cNvPr>
          <p:cNvSpPr>
            <a:spLocks noGrp="1"/>
          </p:cNvSpPr>
          <p:nvPr>
            <p:ph type="dt" sz="half" idx="10"/>
          </p:nvPr>
        </p:nvSpPr>
        <p:spPr/>
        <p:txBody>
          <a:bodyPr/>
          <a:lstStyle/>
          <a:p>
            <a:fld id="{3A620DD4-D584-7B4C-A17B-37E93C4ED18D}" type="datetimeFigureOut">
              <a:rPr lang="en-US" smtClean="0"/>
              <a:t>9/24/21</a:t>
            </a:fld>
            <a:endParaRPr lang="en-US"/>
          </a:p>
        </p:txBody>
      </p:sp>
      <p:sp>
        <p:nvSpPr>
          <p:cNvPr id="5" name="Footer Placeholder 4">
            <a:extLst>
              <a:ext uri="{FF2B5EF4-FFF2-40B4-BE49-F238E27FC236}">
                <a16:creationId xmlns:a16="http://schemas.microsoft.com/office/drawing/2014/main" id="{7D6FA9CC-FF01-9C43-BB12-27187F009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486CA1-95F9-3044-B539-A3294CFFF90B}"/>
              </a:ext>
            </a:extLst>
          </p:cNvPr>
          <p:cNvSpPr>
            <a:spLocks noGrp="1"/>
          </p:cNvSpPr>
          <p:nvPr>
            <p:ph type="sldNum" sz="quarter" idx="12"/>
          </p:nvPr>
        </p:nvSpPr>
        <p:spPr/>
        <p:txBody>
          <a:bodyPr/>
          <a:lstStyle/>
          <a:p>
            <a:fld id="{4F84E1C9-9CEE-F848-BDB0-68CDCE4EB02D}" type="slidenum">
              <a:rPr lang="en-US" smtClean="0"/>
              <a:t>‹#›</a:t>
            </a:fld>
            <a:endParaRPr lang="en-US"/>
          </a:p>
        </p:txBody>
      </p:sp>
    </p:spTree>
    <p:extLst>
      <p:ext uri="{BB962C8B-B14F-4D97-AF65-F5344CB8AC3E}">
        <p14:creationId xmlns:p14="http://schemas.microsoft.com/office/powerpoint/2010/main" val="1174385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6F95D-1C20-4D44-B012-9749B15BC0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AA97D4-B5CB-3A4B-BBDA-204EBD971A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860BA7-4346-5D42-A9F6-2561EB087654}"/>
              </a:ext>
            </a:extLst>
          </p:cNvPr>
          <p:cNvSpPr>
            <a:spLocks noGrp="1"/>
          </p:cNvSpPr>
          <p:nvPr>
            <p:ph type="dt" sz="half" idx="10"/>
          </p:nvPr>
        </p:nvSpPr>
        <p:spPr/>
        <p:txBody>
          <a:bodyPr/>
          <a:lstStyle/>
          <a:p>
            <a:fld id="{3A620DD4-D584-7B4C-A17B-37E93C4ED18D}" type="datetimeFigureOut">
              <a:rPr lang="en-US" smtClean="0"/>
              <a:t>9/24/21</a:t>
            </a:fld>
            <a:endParaRPr lang="en-US"/>
          </a:p>
        </p:txBody>
      </p:sp>
      <p:sp>
        <p:nvSpPr>
          <p:cNvPr id="5" name="Footer Placeholder 4">
            <a:extLst>
              <a:ext uri="{FF2B5EF4-FFF2-40B4-BE49-F238E27FC236}">
                <a16:creationId xmlns:a16="http://schemas.microsoft.com/office/drawing/2014/main" id="{70510096-6AC9-F34D-A49D-091AA582B7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2F1B10-E6D0-8940-ACC6-FEDD6BBFB9C4}"/>
              </a:ext>
            </a:extLst>
          </p:cNvPr>
          <p:cNvSpPr>
            <a:spLocks noGrp="1"/>
          </p:cNvSpPr>
          <p:nvPr>
            <p:ph type="sldNum" sz="quarter" idx="12"/>
          </p:nvPr>
        </p:nvSpPr>
        <p:spPr/>
        <p:txBody>
          <a:bodyPr/>
          <a:lstStyle/>
          <a:p>
            <a:fld id="{4F84E1C9-9CEE-F848-BDB0-68CDCE4EB02D}" type="slidenum">
              <a:rPr lang="en-US" smtClean="0"/>
              <a:t>‹#›</a:t>
            </a:fld>
            <a:endParaRPr lang="en-US"/>
          </a:p>
        </p:txBody>
      </p:sp>
    </p:spTree>
    <p:extLst>
      <p:ext uri="{BB962C8B-B14F-4D97-AF65-F5344CB8AC3E}">
        <p14:creationId xmlns:p14="http://schemas.microsoft.com/office/powerpoint/2010/main" val="194784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57F20-45ED-A641-8856-DD05D5FAFA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65ABBA4-7776-4546-AAD7-51CC8B518C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E34853-D3F3-FD46-8D47-73FDBB447EA4}"/>
              </a:ext>
            </a:extLst>
          </p:cNvPr>
          <p:cNvSpPr>
            <a:spLocks noGrp="1"/>
          </p:cNvSpPr>
          <p:nvPr>
            <p:ph type="dt" sz="half" idx="10"/>
          </p:nvPr>
        </p:nvSpPr>
        <p:spPr/>
        <p:txBody>
          <a:bodyPr/>
          <a:lstStyle/>
          <a:p>
            <a:fld id="{3A620DD4-D584-7B4C-A17B-37E93C4ED18D}" type="datetimeFigureOut">
              <a:rPr lang="en-US" smtClean="0"/>
              <a:t>9/24/21</a:t>
            </a:fld>
            <a:endParaRPr lang="en-US"/>
          </a:p>
        </p:txBody>
      </p:sp>
      <p:sp>
        <p:nvSpPr>
          <p:cNvPr id="5" name="Footer Placeholder 4">
            <a:extLst>
              <a:ext uri="{FF2B5EF4-FFF2-40B4-BE49-F238E27FC236}">
                <a16:creationId xmlns:a16="http://schemas.microsoft.com/office/drawing/2014/main" id="{36666320-C852-F94D-85C8-4930CC665F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D37BCD-66CF-504D-B97E-395C023C7402}"/>
              </a:ext>
            </a:extLst>
          </p:cNvPr>
          <p:cNvSpPr>
            <a:spLocks noGrp="1"/>
          </p:cNvSpPr>
          <p:nvPr>
            <p:ph type="sldNum" sz="quarter" idx="12"/>
          </p:nvPr>
        </p:nvSpPr>
        <p:spPr/>
        <p:txBody>
          <a:bodyPr/>
          <a:lstStyle/>
          <a:p>
            <a:fld id="{4F84E1C9-9CEE-F848-BDB0-68CDCE4EB02D}" type="slidenum">
              <a:rPr lang="en-US" smtClean="0"/>
              <a:t>‹#›</a:t>
            </a:fld>
            <a:endParaRPr lang="en-US"/>
          </a:p>
        </p:txBody>
      </p:sp>
    </p:spTree>
    <p:extLst>
      <p:ext uri="{BB962C8B-B14F-4D97-AF65-F5344CB8AC3E}">
        <p14:creationId xmlns:p14="http://schemas.microsoft.com/office/powerpoint/2010/main" val="3644232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08F71-0807-3D40-B5D7-3809183F86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AE298B-5467-E44F-B863-E0F1BFC60A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6E32E9-15EB-CC44-B8F5-C7A920C55E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2493F2-446E-EF4E-ACAB-DB458287C048}"/>
              </a:ext>
            </a:extLst>
          </p:cNvPr>
          <p:cNvSpPr>
            <a:spLocks noGrp="1"/>
          </p:cNvSpPr>
          <p:nvPr>
            <p:ph type="dt" sz="half" idx="10"/>
          </p:nvPr>
        </p:nvSpPr>
        <p:spPr/>
        <p:txBody>
          <a:bodyPr/>
          <a:lstStyle/>
          <a:p>
            <a:fld id="{3A620DD4-D584-7B4C-A17B-37E93C4ED18D}" type="datetimeFigureOut">
              <a:rPr lang="en-US" smtClean="0"/>
              <a:t>9/24/21</a:t>
            </a:fld>
            <a:endParaRPr lang="en-US"/>
          </a:p>
        </p:txBody>
      </p:sp>
      <p:sp>
        <p:nvSpPr>
          <p:cNvPr id="6" name="Footer Placeholder 5">
            <a:extLst>
              <a:ext uri="{FF2B5EF4-FFF2-40B4-BE49-F238E27FC236}">
                <a16:creationId xmlns:a16="http://schemas.microsoft.com/office/drawing/2014/main" id="{7019AD6D-870D-A149-B5F9-775052EC0E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C4B79C-BB94-564E-A872-21369AF10754}"/>
              </a:ext>
            </a:extLst>
          </p:cNvPr>
          <p:cNvSpPr>
            <a:spLocks noGrp="1"/>
          </p:cNvSpPr>
          <p:nvPr>
            <p:ph type="sldNum" sz="quarter" idx="12"/>
          </p:nvPr>
        </p:nvSpPr>
        <p:spPr/>
        <p:txBody>
          <a:bodyPr/>
          <a:lstStyle/>
          <a:p>
            <a:fld id="{4F84E1C9-9CEE-F848-BDB0-68CDCE4EB02D}" type="slidenum">
              <a:rPr lang="en-US" smtClean="0"/>
              <a:t>‹#›</a:t>
            </a:fld>
            <a:endParaRPr lang="en-US"/>
          </a:p>
        </p:txBody>
      </p:sp>
    </p:spTree>
    <p:extLst>
      <p:ext uri="{BB962C8B-B14F-4D97-AF65-F5344CB8AC3E}">
        <p14:creationId xmlns:p14="http://schemas.microsoft.com/office/powerpoint/2010/main" val="2980725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FEE6F-7309-F44E-A444-49413A069A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85583D-568A-2D4F-9F37-BCE94F50E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91D6E9-4039-8E41-8B35-DFC64ECCB1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767FFD-3183-0546-B2F4-EF221990C2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3DFEDA-FF55-6349-8328-D25FCE7C0B2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BCE242-AD0B-5540-AA08-2DBA66E703E0}"/>
              </a:ext>
            </a:extLst>
          </p:cNvPr>
          <p:cNvSpPr>
            <a:spLocks noGrp="1"/>
          </p:cNvSpPr>
          <p:nvPr>
            <p:ph type="dt" sz="half" idx="10"/>
          </p:nvPr>
        </p:nvSpPr>
        <p:spPr/>
        <p:txBody>
          <a:bodyPr/>
          <a:lstStyle/>
          <a:p>
            <a:fld id="{3A620DD4-D584-7B4C-A17B-37E93C4ED18D}" type="datetimeFigureOut">
              <a:rPr lang="en-US" smtClean="0"/>
              <a:t>9/24/21</a:t>
            </a:fld>
            <a:endParaRPr lang="en-US"/>
          </a:p>
        </p:txBody>
      </p:sp>
      <p:sp>
        <p:nvSpPr>
          <p:cNvPr id="8" name="Footer Placeholder 7">
            <a:extLst>
              <a:ext uri="{FF2B5EF4-FFF2-40B4-BE49-F238E27FC236}">
                <a16:creationId xmlns:a16="http://schemas.microsoft.com/office/drawing/2014/main" id="{20F83F74-71C8-244A-BE88-326642F52B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7FF889-8378-8D4D-BF42-45A4B701A7D3}"/>
              </a:ext>
            </a:extLst>
          </p:cNvPr>
          <p:cNvSpPr>
            <a:spLocks noGrp="1"/>
          </p:cNvSpPr>
          <p:nvPr>
            <p:ph type="sldNum" sz="quarter" idx="12"/>
          </p:nvPr>
        </p:nvSpPr>
        <p:spPr/>
        <p:txBody>
          <a:bodyPr/>
          <a:lstStyle/>
          <a:p>
            <a:fld id="{4F84E1C9-9CEE-F848-BDB0-68CDCE4EB02D}" type="slidenum">
              <a:rPr lang="en-US" smtClean="0"/>
              <a:t>‹#›</a:t>
            </a:fld>
            <a:endParaRPr lang="en-US"/>
          </a:p>
        </p:txBody>
      </p:sp>
    </p:spTree>
    <p:extLst>
      <p:ext uri="{BB962C8B-B14F-4D97-AF65-F5344CB8AC3E}">
        <p14:creationId xmlns:p14="http://schemas.microsoft.com/office/powerpoint/2010/main" val="2610428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D125B-11E8-9646-B1A3-0EA939544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1863C0-1274-314E-8F8E-5EE59B1D1485}"/>
              </a:ext>
            </a:extLst>
          </p:cNvPr>
          <p:cNvSpPr>
            <a:spLocks noGrp="1"/>
          </p:cNvSpPr>
          <p:nvPr>
            <p:ph type="dt" sz="half" idx="10"/>
          </p:nvPr>
        </p:nvSpPr>
        <p:spPr/>
        <p:txBody>
          <a:bodyPr/>
          <a:lstStyle/>
          <a:p>
            <a:fld id="{3A620DD4-D584-7B4C-A17B-37E93C4ED18D}" type="datetimeFigureOut">
              <a:rPr lang="en-US" smtClean="0"/>
              <a:t>9/24/21</a:t>
            </a:fld>
            <a:endParaRPr lang="en-US"/>
          </a:p>
        </p:txBody>
      </p:sp>
      <p:sp>
        <p:nvSpPr>
          <p:cNvPr id="4" name="Footer Placeholder 3">
            <a:extLst>
              <a:ext uri="{FF2B5EF4-FFF2-40B4-BE49-F238E27FC236}">
                <a16:creationId xmlns:a16="http://schemas.microsoft.com/office/drawing/2014/main" id="{348018AB-4FD1-4447-8CBC-B3CBB60835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D7DDAD-558F-E54C-8965-2AD7B17B2AC2}"/>
              </a:ext>
            </a:extLst>
          </p:cNvPr>
          <p:cNvSpPr>
            <a:spLocks noGrp="1"/>
          </p:cNvSpPr>
          <p:nvPr>
            <p:ph type="sldNum" sz="quarter" idx="12"/>
          </p:nvPr>
        </p:nvSpPr>
        <p:spPr/>
        <p:txBody>
          <a:bodyPr/>
          <a:lstStyle/>
          <a:p>
            <a:fld id="{4F84E1C9-9CEE-F848-BDB0-68CDCE4EB02D}" type="slidenum">
              <a:rPr lang="en-US" smtClean="0"/>
              <a:t>‹#›</a:t>
            </a:fld>
            <a:endParaRPr lang="en-US"/>
          </a:p>
        </p:txBody>
      </p:sp>
    </p:spTree>
    <p:extLst>
      <p:ext uri="{BB962C8B-B14F-4D97-AF65-F5344CB8AC3E}">
        <p14:creationId xmlns:p14="http://schemas.microsoft.com/office/powerpoint/2010/main" val="1341997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7778E9-0BDD-5749-9487-71B93878F06E}"/>
              </a:ext>
            </a:extLst>
          </p:cNvPr>
          <p:cNvSpPr>
            <a:spLocks noGrp="1"/>
          </p:cNvSpPr>
          <p:nvPr>
            <p:ph type="dt" sz="half" idx="10"/>
          </p:nvPr>
        </p:nvSpPr>
        <p:spPr/>
        <p:txBody>
          <a:bodyPr/>
          <a:lstStyle/>
          <a:p>
            <a:fld id="{3A620DD4-D584-7B4C-A17B-37E93C4ED18D}" type="datetimeFigureOut">
              <a:rPr lang="en-US" smtClean="0"/>
              <a:t>9/24/21</a:t>
            </a:fld>
            <a:endParaRPr lang="en-US"/>
          </a:p>
        </p:txBody>
      </p:sp>
      <p:sp>
        <p:nvSpPr>
          <p:cNvPr id="3" name="Footer Placeholder 2">
            <a:extLst>
              <a:ext uri="{FF2B5EF4-FFF2-40B4-BE49-F238E27FC236}">
                <a16:creationId xmlns:a16="http://schemas.microsoft.com/office/drawing/2014/main" id="{6997D884-2EB0-CB46-AA29-0B18298B6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98A608-EA2A-2B4D-A542-EBECC413AEA1}"/>
              </a:ext>
            </a:extLst>
          </p:cNvPr>
          <p:cNvSpPr>
            <a:spLocks noGrp="1"/>
          </p:cNvSpPr>
          <p:nvPr>
            <p:ph type="sldNum" sz="quarter" idx="12"/>
          </p:nvPr>
        </p:nvSpPr>
        <p:spPr/>
        <p:txBody>
          <a:bodyPr/>
          <a:lstStyle/>
          <a:p>
            <a:fld id="{4F84E1C9-9CEE-F848-BDB0-68CDCE4EB02D}" type="slidenum">
              <a:rPr lang="en-US" smtClean="0"/>
              <a:t>‹#›</a:t>
            </a:fld>
            <a:endParaRPr lang="en-US"/>
          </a:p>
        </p:txBody>
      </p:sp>
    </p:spTree>
    <p:extLst>
      <p:ext uri="{BB962C8B-B14F-4D97-AF65-F5344CB8AC3E}">
        <p14:creationId xmlns:p14="http://schemas.microsoft.com/office/powerpoint/2010/main" val="3018076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A006A-8E5A-2248-A818-BEA98FEBB5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3B81A5-09D9-314B-95BB-30ABD33230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D38F24-8825-0443-A09A-61DFF46EEA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E03A7E-770B-CF47-8333-9E910ECDBFED}"/>
              </a:ext>
            </a:extLst>
          </p:cNvPr>
          <p:cNvSpPr>
            <a:spLocks noGrp="1"/>
          </p:cNvSpPr>
          <p:nvPr>
            <p:ph type="dt" sz="half" idx="10"/>
          </p:nvPr>
        </p:nvSpPr>
        <p:spPr/>
        <p:txBody>
          <a:bodyPr/>
          <a:lstStyle/>
          <a:p>
            <a:fld id="{3A620DD4-D584-7B4C-A17B-37E93C4ED18D}" type="datetimeFigureOut">
              <a:rPr lang="en-US" smtClean="0"/>
              <a:t>9/24/21</a:t>
            </a:fld>
            <a:endParaRPr lang="en-US"/>
          </a:p>
        </p:txBody>
      </p:sp>
      <p:sp>
        <p:nvSpPr>
          <p:cNvPr id="6" name="Footer Placeholder 5">
            <a:extLst>
              <a:ext uri="{FF2B5EF4-FFF2-40B4-BE49-F238E27FC236}">
                <a16:creationId xmlns:a16="http://schemas.microsoft.com/office/drawing/2014/main" id="{6FDC972C-48C6-6B4A-9EBB-8F31AB1E22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5F24E4-9E20-5341-9FB7-FFC8B092A4E8}"/>
              </a:ext>
            </a:extLst>
          </p:cNvPr>
          <p:cNvSpPr>
            <a:spLocks noGrp="1"/>
          </p:cNvSpPr>
          <p:nvPr>
            <p:ph type="sldNum" sz="quarter" idx="12"/>
          </p:nvPr>
        </p:nvSpPr>
        <p:spPr/>
        <p:txBody>
          <a:bodyPr/>
          <a:lstStyle/>
          <a:p>
            <a:fld id="{4F84E1C9-9CEE-F848-BDB0-68CDCE4EB02D}" type="slidenum">
              <a:rPr lang="en-US" smtClean="0"/>
              <a:t>‹#›</a:t>
            </a:fld>
            <a:endParaRPr lang="en-US"/>
          </a:p>
        </p:txBody>
      </p:sp>
    </p:spTree>
    <p:extLst>
      <p:ext uri="{BB962C8B-B14F-4D97-AF65-F5344CB8AC3E}">
        <p14:creationId xmlns:p14="http://schemas.microsoft.com/office/powerpoint/2010/main" val="1311820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5BE4D-75A6-324D-937C-E8630842D3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4F6044-759F-0144-9817-D59C038CB4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D5FF87-F5CB-A444-829F-954854A9E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AECD68-9382-9346-8DD3-746F33731173}"/>
              </a:ext>
            </a:extLst>
          </p:cNvPr>
          <p:cNvSpPr>
            <a:spLocks noGrp="1"/>
          </p:cNvSpPr>
          <p:nvPr>
            <p:ph type="dt" sz="half" idx="10"/>
          </p:nvPr>
        </p:nvSpPr>
        <p:spPr/>
        <p:txBody>
          <a:bodyPr/>
          <a:lstStyle/>
          <a:p>
            <a:fld id="{3A620DD4-D584-7B4C-A17B-37E93C4ED18D}" type="datetimeFigureOut">
              <a:rPr lang="en-US" smtClean="0"/>
              <a:t>9/24/21</a:t>
            </a:fld>
            <a:endParaRPr lang="en-US"/>
          </a:p>
        </p:txBody>
      </p:sp>
      <p:sp>
        <p:nvSpPr>
          <p:cNvPr id="6" name="Footer Placeholder 5">
            <a:extLst>
              <a:ext uri="{FF2B5EF4-FFF2-40B4-BE49-F238E27FC236}">
                <a16:creationId xmlns:a16="http://schemas.microsoft.com/office/drawing/2014/main" id="{94157C9D-AE86-9949-93BB-4A80844805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867BB7-6515-3044-9CB4-3FCC78F5CBB8}"/>
              </a:ext>
            </a:extLst>
          </p:cNvPr>
          <p:cNvSpPr>
            <a:spLocks noGrp="1"/>
          </p:cNvSpPr>
          <p:nvPr>
            <p:ph type="sldNum" sz="quarter" idx="12"/>
          </p:nvPr>
        </p:nvSpPr>
        <p:spPr/>
        <p:txBody>
          <a:bodyPr/>
          <a:lstStyle/>
          <a:p>
            <a:fld id="{4F84E1C9-9CEE-F848-BDB0-68CDCE4EB02D}" type="slidenum">
              <a:rPr lang="en-US" smtClean="0"/>
              <a:t>‹#›</a:t>
            </a:fld>
            <a:endParaRPr lang="en-US"/>
          </a:p>
        </p:txBody>
      </p:sp>
    </p:spTree>
    <p:extLst>
      <p:ext uri="{BB962C8B-B14F-4D97-AF65-F5344CB8AC3E}">
        <p14:creationId xmlns:p14="http://schemas.microsoft.com/office/powerpoint/2010/main" val="1227779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88D5ED-3D28-DD4E-9D38-FAF058A610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FC8641-9EDE-D240-B5AB-39382C8C56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305B3D-6F3A-1D48-AE7F-C8DF764AEC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620DD4-D584-7B4C-A17B-37E93C4ED18D}" type="datetimeFigureOut">
              <a:rPr lang="en-US" smtClean="0"/>
              <a:t>9/24/21</a:t>
            </a:fld>
            <a:endParaRPr lang="en-US"/>
          </a:p>
        </p:txBody>
      </p:sp>
      <p:sp>
        <p:nvSpPr>
          <p:cNvPr id="5" name="Footer Placeholder 4">
            <a:extLst>
              <a:ext uri="{FF2B5EF4-FFF2-40B4-BE49-F238E27FC236}">
                <a16:creationId xmlns:a16="http://schemas.microsoft.com/office/drawing/2014/main" id="{B1FEB68A-293F-2A4A-AFB7-D01B85923D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38D7788-8F86-8A44-95BF-A0A06A22D9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4E1C9-9CEE-F848-BDB0-68CDCE4EB02D}" type="slidenum">
              <a:rPr lang="en-US" smtClean="0"/>
              <a:t>‹#›</a:t>
            </a:fld>
            <a:endParaRPr lang="en-US"/>
          </a:p>
        </p:txBody>
      </p:sp>
    </p:spTree>
    <p:extLst>
      <p:ext uri="{BB962C8B-B14F-4D97-AF65-F5344CB8AC3E}">
        <p14:creationId xmlns:p14="http://schemas.microsoft.com/office/powerpoint/2010/main" val="4169174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mmtodd@gmai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rschulte@llu.ed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029DE7B6-DC7C-4BA1-B406-EDDA0C0A3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140783E-BFCA-A74A-B977-1B4D8CDE98B4}"/>
              </a:ext>
            </a:extLst>
          </p:cNvPr>
          <p:cNvSpPr>
            <a:spLocks noGrp="1"/>
          </p:cNvSpPr>
          <p:nvPr>
            <p:ph type="ctrTitle"/>
          </p:nvPr>
        </p:nvSpPr>
        <p:spPr>
          <a:xfrm>
            <a:off x="5189619" y="993307"/>
            <a:ext cx="5478379" cy="2663407"/>
          </a:xfrm>
        </p:spPr>
        <p:txBody>
          <a:bodyPr>
            <a:normAutofit/>
          </a:bodyPr>
          <a:lstStyle/>
          <a:p>
            <a:pPr algn="l"/>
            <a:r>
              <a:rPr lang="en-US" sz="5400" dirty="0">
                <a:solidFill>
                  <a:srgbClr val="FFFFFF"/>
                </a:solidFill>
              </a:rPr>
              <a:t>CommF1: Applications and Industry</a:t>
            </a:r>
          </a:p>
        </p:txBody>
      </p:sp>
      <p:sp>
        <p:nvSpPr>
          <p:cNvPr id="3" name="Subtitle 2">
            <a:extLst>
              <a:ext uri="{FF2B5EF4-FFF2-40B4-BE49-F238E27FC236}">
                <a16:creationId xmlns:a16="http://schemas.microsoft.com/office/drawing/2014/main" id="{1F33282A-E42E-E041-9626-920277D67CE4}"/>
              </a:ext>
            </a:extLst>
          </p:cNvPr>
          <p:cNvSpPr>
            <a:spLocks noGrp="1"/>
          </p:cNvSpPr>
          <p:nvPr>
            <p:ph type="subTitle" idx="1"/>
          </p:nvPr>
        </p:nvSpPr>
        <p:spPr>
          <a:xfrm>
            <a:off x="5189619" y="4106004"/>
            <a:ext cx="6487516" cy="676203"/>
          </a:xfrm>
        </p:spPr>
        <p:txBody>
          <a:bodyPr>
            <a:normAutofit/>
          </a:bodyPr>
          <a:lstStyle/>
          <a:p>
            <a:pPr algn="l"/>
            <a:r>
              <a:rPr lang="en-US" sz="2800" dirty="0">
                <a:solidFill>
                  <a:srgbClr val="FFFFFF"/>
                </a:solidFill>
              </a:rPr>
              <a:t>Farah Fahim, Alex Murokh, Koji Yoshimura</a:t>
            </a:r>
          </a:p>
          <a:p>
            <a:pPr algn="l"/>
            <a:endParaRPr lang="en-US" dirty="0">
              <a:solidFill>
                <a:srgbClr val="FFFFFF"/>
              </a:solidFill>
              <a:effectLst/>
            </a:endParaRPr>
          </a:p>
        </p:txBody>
      </p:sp>
      <p:pic>
        <p:nvPicPr>
          <p:cNvPr id="1026" name="Picture 2">
            <a:extLst>
              <a:ext uri="{FF2B5EF4-FFF2-40B4-BE49-F238E27FC236}">
                <a16:creationId xmlns:a16="http://schemas.microsoft.com/office/drawing/2014/main" id="{4CB0BB7D-1C6B-7944-A504-D3659791129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91876" y="461966"/>
            <a:ext cx="2290997" cy="62552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3D8DF5B5-91F2-A443-8B43-69927C7D7A13}"/>
              </a:ext>
            </a:extLst>
          </p:cNvPr>
          <p:cNvPicPr>
            <a:picLocks noChangeAspect="1"/>
          </p:cNvPicPr>
          <p:nvPr/>
        </p:nvPicPr>
        <p:blipFill>
          <a:blip r:embed="rId3"/>
          <a:stretch>
            <a:fillRect/>
          </a:stretch>
        </p:blipFill>
        <p:spPr>
          <a:xfrm>
            <a:off x="207494" y="2052191"/>
            <a:ext cx="4259760" cy="4107626"/>
          </a:xfrm>
          <a:prstGeom prst="rect">
            <a:avLst/>
          </a:prstGeom>
        </p:spPr>
      </p:pic>
    </p:spTree>
    <p:extLst>
      <p:ext uri="{BB962C8B-B14F-4D97-AF65-F5344CB8AC3E}">
        <p14:creationId xmlns:p14="http://schemas.microsoft.com/office/powerpoint/2010/main" val="1630030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FB408-8082-344C-9187-FE103B347040}"/>
              </a:ext>
            </a:extLst>
          </p:cNvPr>
          <p:cNvSpPr>
            <a:spLocks noGrp="1"/>
          </p:cNvSpPr>
          <p:nvPr>
            <p:ph type="title"/>
          </p:nvPr>
        </p:nvSpPr>
        <p:spPr/>
        <p:txBody>
          <a:bodyPr/>
          <a:lstStyle/>
          <a:p>
            <a:r>
              <a:rPr lang="en-US" dirty="0"/>
              <a:t>White papers currently under development</a:t>
            </a:r>
          </a:p>
        </p:txBody>
      </p:sp>
      <p:sp>
        <p:nvSpPr>
          <p:cNvPr id="3" name="Content Placeholder 2">
            <a:extLst>
              <a:ext uri="{FF2B5EF4-FFF2-40B4-BE49-F238E27FC236}">
                <a16:creationId xmlns:a16="http://schemas.microsoft.com/office/drawing/2014/main" id="{36C6BD18-DA40-5141-B943-B0377F3A80FF}"/>
              </a:ext>
            </a:extLst>
          </p:cNvPr>
          <p:cNvSpPr>
            <a:spLocks noGrp="1"/>
          </p:cNvSpPr>
          <p:nvPr>
            <p:ph idx="1"/>
          </p:nvPr>
        </p:nvSpPr>
        <p:spPr/>
        <p:txBody>
          <a:bodyPr/>
          <a:lstStyle/>
          <a:p>
            <a:r>
              <a:rPr lang="en-US" dirty="0"/>
              <a:t>Engaging Scaleups (Lead: Ash Ravikumar, CERN)</a:t>
            </a:r>
          </a:p>
          <a:p>
            <a:r>
              <a:rPr lang="en-US" dirty="0"/>
              <a:t>Tech transfer from National Labs (Lead: Mauricio Suarez, Fermilab)</a:t>
            </a:r>
          </a:p>
          <a:p>
            <a:r>
              <a:rPr lang="en-US" dirty="0"/>
              <a:t>Application-driven engagement with universities leveraging synergies with other funding agencies (Lead: Jim Hoff, Fermilab, Seda </a:t>
            </a:r>
            <a:r>
              <a:rPr lang="en-US" dirty="0" err="1"/>
              <a:t>Memik</a:t>
            </a:r>
            <a:r>
              <a:rPr lang="en-US" dirty="0"/>
              <a:t>, Northwestern University)</a:t>
            </a:r>
          </a:p>
          <a:p>
            <a:r>
              <a:rPr lang="en-US" dirty="0"/>
              <a:t>Big Industry engagement to benefit HEP: Microelectronics Support from large CAD companies (Lead: </a:t>
            </a:r>
            <a:r>
              <a:rPr lang="en-US" dirty="0" err="1"/>
              <a:t>Shaorui</a:t>
            </a:r>
            <a:r>
              <a:rPr lang="en-US" dirty="0"/>
              <a:t> Li)</a:t>
            </a:r>
          </a:p>
          <a:p>
            <a:endParaRPr lang="en-US" dirty="0"/>
          </a:p>
        </p:txBody>
      </p:sp>
    </p:spTree>
    <p:extLst>
      <p:ext uri="{BB962C8B-B14F-4D97-AF65-F5344CB8AC3E}">
        <p14:creationId xmlns:p14="http://schemas.microsoft.com/office/powerpoint/2010/main" val="4076136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FB408-8082-344C-9187-FE103B347040}"/>
              </a:ext>
            </a:extLst>
          </p:cNvPr>
          <p:cNvSpPr>
            <a:spLocks noGrp="1"/>
          </p:cNvSpPr>
          <p:nvPr>
            <p:ph type="title"/>
          </p:nvPr>
        </p:nvSpPr>
        <p:spPr/>
        <p:txBody>
          <a:bodyPr/>
          <a:lstStyle/>
          <a:p>
            <a:r>
              <a:rPr lang="en-US" dirty="0"/>
              <a:t>A&amp;I TG areas of interest</a:t>
            </a:r>
          </a:p>
        </p:txBody>
      </p:sp>
      <p:sp>
        <p:nvSpPr>
          <p:cNvPr id="3" name="Content Placeholder 2">
            <a:extLst>
              <a:ext uri="{FF2B5EF4-FFF2-40B4-BE49-F238E27FC236}">
                <a16:creationId xmlns:a16="http://schemas.microsoft.com/office/drawing/2014/main" id="{36C6BD18-DA40-5141-B943-B0377F3A80FF}"/>
              </a:ext>
            </a:extLst>
          </p:cNvPr>
          <p:cNvSpPr>
            <a:spLocks noGrp="1"/>
          </p:cNvSpPr>
          <p:nvPr>
            <p:ph idx="1"/>
          </p:nvPr>
        </p:nvSpPr>
        <p:spPr/>
        <p:txBody>
          <a:bodyPr>
            <a:normAutofit/>
          </a:bodyPr>
          <a:lstStyle/>
          <a:p>
            <a:pPr>
              <a:spcBef>
                <a:spcPts val="1800"/>
              </a:spcBef>
            </a:pPr>
            <a:r>
              <a:rPr lang="en-US" sz="2600" dirty="0"/>
              <a:t>Application and Industry topical group is considering the relationship between HEP laboratories, Universities, and Industrial stakeholders.  In particular, there are two objectives under consideration: </a:t>
            </a:r>
          </a:p>
          <a:p>
            <a:pPr marL="914400" lvl="1" indent="-457200">
              <a:spcBef>
                <a:spcPts val="1800"/>
              </a:spcBef>
              <a:buAutoNum type="arabicParenBoth"/>
            </a:pPr>
            <a:r>
              <a:rPr lang="en-US" sz="2600" dirty="0">
                <a:solidFill>
                  <a:schemeClr val="accent1">
                    <a:lumMod val="75000"/>
                  </a:schemeClr>
                </a:solidFill>
              </a:rPr>
              <a:t>how to maximize the HEP funded research outcomes which benefit practical applications, and </a:t>
            </a:r>
          </a:p>
          <a:p>
            <a:pPr marL="914400" lvl="1" indent="-457200">
              <a:spcBef>
                <a:spcPts val="1800"/>
              </a:spcBef>
              <a:buAutoNum type="arabicParenBoth"/>
            </a:pPr>
            <a:r>
              <a:rPr lang="en-US" sz="2600" dirty="0">
                <a:solidFill>
                  <a:schemeClr val="accent1">
                    <a:lumMod val="75000"/>
                  </a:schemeClr>
                </a:solidFill>
              </a:rPr>
              <a:t>how to better engage the industrial technology base in support of the long term HEP facilities needs.  </a:t>
            </a:r>
          </a:p>
          <a:p>
            <a:pPr>
              <a:spcBef>
                <a:spcPts val="1800"/>
              </a:spcBef>
            </a:pPr>
            <a:r>
              <a:rPr lang="en-US" sz="2600" dirty="0"/>
              <a:t>The following two white papers serve as examples.</a:t>
            </a:r>
          </a:p>
        </p:txBody>
      </p:sp>
    </p:spTree>
    <p:extLst>
      <p:ext uri="{BB962C8B-B14F-4D97-AF65-F5344CB8AC3E}">
        <p14:creationId xmlns:p14="http://schemas.microsoft.com/office/powerpoint/2010/main" val="2237006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FB408-8082-344C-9187-FE103B347040}"/>
              </a:ext>
            </a:extLst>
          </p:cNvPr>
          <p:cNvSpPr>
            <a:spLocks noGrp="1"/>
          </p:cNvSpPr>
          <p:nvPr>
            <p:ph type="title"/>
          </p:nvPr>
        </p:nvSpPr>
        <p:spPr/>
        <p:txBody>
          <a:bodyPr>
            <a:normAutofit/>
          </a:bodyPr>
          <a:lstStyle/>
          <a:p>
            <a:r>
              <a:rPr lang="en-US" sz="3600" dirty="0"/>
              <a:t>WP: </a:t>
            </a:r>
            <a:r>
              <a:rPr lang="en-US" sz="3600" b="1" dirty="0"/>
              <a:t>Nurturing the Industrial Accelerator Technology Base in the US </a:t>
            </a:r>
            <a:endParaRPr lang="en-US" sz="3600" dirty="0"/>
          </a:p>
        </p:txBody>
      </p:sp>
      <p:sp>
        <p:nvSpPr>
          <p:cNvPr id="3" name="Content Placeholder 2">
            <a:extLst>
              <a:ext uri="{FF2B5EF4-FFF2-40B4-BE49-F238E27FC236}">
                <a16:creationId xmlns:a16="http://schemas.microsoft.com/office/drawing/2014/main" id="{36C6BD18-DA40-5141-B943-B0377F3A80FF}"/>
              </a:ext>
            </a:extLst>
          </p:cNvPr>
          <p:cNvSpPr>
            <a:spLocks noGrp="1"/>
          </p:cNvSpPr>
          <p:nvPr>
            <p:ph idx="1"/>
          </p:nvPr>
        </p:nvSpPr>
        <p:spPr>
          <a:xfrm>
            <a:off x="649013" y="1570859"/>
            <a:ext cx="11143593" cy="4922016"/>
          </a:xfrm>
        </p:spPr>
        <p:txBody>
          <a:bodyPr>
            <a:normAutofit fontScale="92500" lnSpcReduction="10000"/>
          </a:bodyPr>
          <a:lstStyle/>
          <a:p>
            <a:pPr marL="0" indent="0">
              <a:buNone/>
            </a:pPr>
            <a:endParaRPr lang="en-US" dirty="0"/>
          </a:p>
          <a:p>
            <a:r>
              <a:rPr lang="en-US" i="1" dirty="0"/>
              <a:t>Lead author: Alan Todd, </a:t>
            </a:r>
            <a:r>
              <a:rPr lang="en-US" i="1" u="sng" dirty="0">
                <a:hlinkClick r:id="rId3"/>
              </a:rPr>
              <a:t>ammtodd@gmail.com</a:t>
            </a:r>
            <a:endParaRPr lang="en-US" i="1" u="sng" dirty="0"/>
          </a:p>
          <a:p>
            <a:endParaRPr lang="en-US" dirty="0"/>
          </a:p>
          <a:p>
            <a:r>
              <a:rPr lang="en-US" dirty="0"/>
              <a:t>Status: workshop held, WP 50% completed</a:t>
            </a:r>
          </a:p>
          <a:p>
            <a:endParaRPr lang="en-US" dirty="0"/>
          </a:p>
          <a:p>
            <a:r>
              <a:rPr lang="en-US" dirty="0"/>
              <a:t>The purpose of this white paper is to discuss the importance of having a world class domestic industrial vendors base, capable of supporting the needs of the accelerator facilities, and necessary steps to support and develop such base in the United States. The paper focuses on the economic, regulatory, and policy-driven barriers and hurdles, which presently limit the depth and scope of the broader industrial participation in the accelerator construction projects, discusses international competition landscape, and steps to improve the strength and vitality of the domestic industrial sector in this field. </a:t>
            </a:r>
          </a:p>
        </p:txBody>
      </p:sp>
    </p:spTree>
    <p:extLst>
      <p:ext uri="{BB962C8B-B14F-4D97-AF65-F5344CB8AC3E}">
        <p14:creationId xmlns:p14="http://schemas.microsoft.com/office/powerpoint/2010/main" val="785564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FB408-8082-344C-9187-FE103B347040}"/>
              </a:ext>
            </a:extLst>
          </p:cNvPr>
          <p:cNvSpPr>
            <a:spLocks noGrp="1"/>
          </p:cNvSpPr>
          <p:nvPr>
            <p:ph type="title"/>
          </p:nvPr>
        </p:nvSpPr>
        <p:spPr/>
        <p:txBody>
          <a:bodyPr>
            <a:normAutofit/>
          </a:bodyPr>
          <a:lstStyle/>
          <a:p>
            <a:r>
              <a:rPr lang="en-US" sz="3600" dirty="0"/>
              <a:t>WP: </a:t>
            </a:r>
            <a:r>
              <a:rPr lang="en-US" b="1" dirty="0"/>
              <a:t>FLASH Radiation Therapy</a:t>
            </a:r>
            <a:r>
              <a:rPr lang="en-US" sz="3600" dirty="0"/>
              <a:t> </a:t>
            </a:r>
          </a:p>
        </p:txBody>
      </p:sp>
      <p:sp>
        <p:nvSpPr>
          <p:cNvPr id="3" name="Content Placeholder 2">
            <a:extLst>
              <a:ext uri="{FF2B5EF4-FFF2-40B4-BE49-F238E27FC236}">
                <a16:creationId xmlns:a16="http://schemas.microsoft.com/office/drawing/2014/main" id="{36C6BD18-DA40-5141-B943-B0377F3A80FF}"/>
              </a:ext>
            </a:extLst>
          </p:cNvPr>
          <p:cNvSpPr>
            <a:spLocks noGrp="1"/>
          </p:cNvSpPr>
          <p:nvPr>
            <p:ph idx="1"/>
          </p:nvPr>
        </p:nvSpPr>
        <p:spPr>
          <a:xfrm>
            <a:off x="649013" y="1570859"/>
            <a:ext cx="11143593" cy="4922016"/>
          </a:xfrm>
        </p:spPr>
        <p:txBody>
          <a:bodyPr>
            <a:normAutofit fontScale="92500" lnSpcReduction="10000"/>
          </a:bodyPr>
          <a:lstStyle/>
          <a:p>
            <a:pPr marL="0" indent="0">
              <a:buNone/>
            </a:pPr>
            <a:endParaRPr lang="en-US" dirty="0"/>
          </a:p>
          <a:p>
            <a:r>
              <a:rPr lang="en-US" i="1" dirty="0"/>
              <a:t>Lead author: Reinhard Schulte, </a:t>
            </a:r>
            <a:r>
              <a:rPr lang="en-US" i="1" u="sng" dirty="0">
                <a:hlinkClick r:id="rId3"/>
              </a:rPr>
              <a:t>rschulte@llu.edu</a:t>
            </a:r>
            <a:r>
              <a:rPr lang="en-US" dirty="0"/>
              <a:t> </a:t>
            </a:r>
            <a:endParaRPr lang="en-US" i="1" u="sng" dirty="0"/>
          </a:p>
          <a:p>
            <a:endParaRPr lang="en-US" dirty="0"/>
          </a:p>
          <a:p>
            <a:r>
              <a:rPr lang="en-US" dirty="0"/>
              <a:t>Status: workshop held, put together a WP working group</a:t>
            </a:r>
          </a:p>
          <a:p>
            <a:endParaRPr lang="en-US" dirty="0"/>
          </a:p>
          <a:p>
            <a:r>
              <a:rPr lang="en-US" dirty="0"/>
              <a:t>The purpose of this white paper is to discuss challenges and opportunities in the emerging field of FLASH radiation therapy (FLASH-RT).  FLASH-RT refers to ultra-high dose rate delivery of therapeutic radiation doses within microseconds to a fraction of a second. At these dose rates, radiation-induced side effects are greatly reduced, but tumors are not spared. The white paper will cover promising advances in the accelerator and detector technologies, which could potentially accelerate the development and practical realization of FLASH-RT.</a:t>
            </a:r>
          </a:p>
        </p:txBody>
      </p:sp>
    </p:spTree>
    <p:extLst>
      <p:ext uri="{BB962C8B-B14F-4D97-AF65-F5344CB8AC3E}">
        <p14:creationId xmlns:p14="http://schemas.microsoft.com/office/powerpoint/2010/main" val="2385876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TotalTime>
  <Words>409</Words>
  <Application>Microsoft Macintosh PowerPoint</Application>
  <PresentationFormat>Widescreen</PresentationFormat>
  <Paragraphs>29</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CommF1: Applications and Industry</vt:lpstr>
      <vt:lpstr>White papers currently under development</vt:lpstr>
      <vt:lpstr>A&amp;I TG areas of interest</vt:lpstr>
      <vt:lpstr>WP: Nurturing the Industrial Accelerator Technology Base in the US </vt:lpstr>
      <vt:lpstr>WP: FLASH Radiation Therapy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CommF1: Applications and Industry</dc:title>
  <dc:creator>Alex Murokh</dc:creator>
  <cp:lastModifiedBy>Alex Murokh</cp:lastModifiedBy>
  <cp:revision>22</cp:revision>
  <dcterms:created xsi:type="dcterms:W3CDTF">2020-09-23T03:29:05Z</dcterms:created>
  <dcterms:modified xsi:type="dcterms:W3CDTF">2021-09-24T18:19:24Z</dcterms:modified>
</cp:coreProperties>
</file>