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24"/>
  </p:notesMasterIdLst>
  <p:sldIdLst>
    <p:sldId id="256" r:id="rId2"/>
    <p:sldId id="257" r:id="rId3"/>
    <p:sldId id="269" r:id="rId4"/>
    <p:sldId id="258" r:id="rId5"/>
    <p:sldId id="259" r:id="rId6"/>
    <p:sldId id="260" r:id="rId7"/>
    <p:sldId id="261" r:id="rId8"/>
    <p:sldId id="262" r:id="rId9"/>
    <p:sldId id="263" r:id="rId10"/>
    <p:sldId id="264" r:id="rId11"/>
    <p:sldId id="270" r:id="rId12"/>
    <p:sldId id="271" r:id="rId13"/>
    <p:sldId id="265" r:id="rId14"/>
    <p:sldId id="273" r:id="rId15"/>
    <p:sldId id="266" r:id="rId16"/>
    <p:sldId id="1062" r:id="rId17"/>
    <p:sldId id="1063" r:id="rId18"/>
    <p:sldId id="1064" r:id="rId19"/>
    <p:sldId id="1065" r:id="rId20"/>
    <p:sldId id="1066" r:id="rId21"/>
    <p:sldId id="1067" r:id="rId22"/>
    <p:sldId id="268"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Helvetica" panose="020B060402020202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MS PGothic" panose="020B0600070205080204" pitchFamily="34" charset="-128"/>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07">
          <p15:clr>
            <a:srgbClr val="000000"/>
          </p15:clr>
        </p15:guide>
        <p15:guide id="2" orient="horz" pos="1274">
          <p15:clr>
            <a:srgbClr val="000000"/>
          </p15:clr>
        </p15:guide>
        <p15:guide id="3" orient="horz" pos="114">
          <p15:clr>
            <a:srgbClr val="000000"/>
          </p15:clr>
        </p15:guide>
        <p15:guide id="4" orient="horz" pos="2093">
          <p15:clr>
            <a:srgbClr val="000000"/>
          </p15:clr>
        </p15:guide>
        <p15:guide id="5" orient="horz" pos="453">
          <p15:clr>
            <a:srgbClr val="000000"/>
          </p15:clr>
        </p15:guide>
        <p15:guide id="6" orient="horz" pos="3001">
          <p15:clr>
            <a:srgbClr val="000000"/>
          </p15:clr>
        </p15:guide>
        <p15:guide id="7" pos="5616">
          <p15:clr>
            <a:srgbClr val="000000"/>
          </p15:clr>
        </p15:guide>
        <p15:guide id="8" pos="136">
          <p15:clr>
            <a:srgbClr val="000000"/>
          </p15:clr>
        </p15:guide>
        <p15:guide id="9" pos="589">
          <p15:clr>
            <a:srgbClr val="000000"/>
          </p15:clr>
        </p15:guide>
        <p15:guide id="10" pos="4453">
          <p15:clr>
            <a:srgbClr val="000000"/>
          </p15:clr>
        </p15:guide>
        <p15:guide id="11" pos="5163">
          <p15:clr>
            <a:srgbClr val="000000"/>
          </p15:clr>
        </p15:guide>
        <p15:guide id="12" pos="463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7333E-EB2F-4790-A129-C5717E746AC8}" v="91" dt="2021-10-27T02:37:51.444"/>
  </p1510:revLst>
</p1510:revInfo>
</file>

<file path=ppt/tableStyles.xml><?xml version="1.0" encoding="utf-8"?>
<a:tblStyleLst xmlns:a="http://schemas.openxmlformats.org/drawingml/2006/main" def="{EB17A03A-7EB9-41C7-BDD5-EDF8FD6C2D9E}">
  <a:tblStyle styleId="{EB17A03A-7EB9-41C7-BDD5-EDF8FD6C2D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7" autoAdjust="0"/>
    <p:restoredTop sz="94660"/>
  </p:normalViewPr>
  <p:slideViewPr>
    <p:cSldViewPr snapToGrid="0">
      <p:cViewPr varScale="1">
        <p:scale>
          <a:sx n="116" d="100"/>
          <a:sy n="116" d="100"/>
        </p:scale>
        <p:origin x="320" y="72"/>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userId="a94c96d6-7f52-4e49-9d1d-e5de5ba07c41" providerId="ADAL" clId="{EC67333E-EB2F-4790-A129-C5717E746AC8}"/>
    <pc:docChg chg="custSel addSld modSld sldOrd">
      <pc:chgData name="Daniel" userId="a94c96d6-7f52-4e49-9d1d-e5de5ba07c41" providerId="ADAL" clId="{EC67333E-EB2F-4790-A129-C5717E746AC8}" dt="2021-10-27T14:55:31.352" v="281" actId="20577"/>
      <pc:docMkLst>
        <pc:docMk/>
      </pc:docMkLst>
      <pc:sldChg chg="addSp delSp modSp">
        <pc:chgData name="Daniel" userId="a94c96d6-7f52-4e49-9d1d-e5de5ba07c41" providerId="ADAL" clId="{EC67333E-EB2F-4790-A129-C5717E746AC8}" dt="2021-10-27T01:00:17.843" v="2"/>
        <pc:sldMkLst>
          <pc:docMk/>
          <pc:sldMk cId="2551245338" sldId="269"/>
        </pc:sldMkLst>
        <pc:spChg chg="del">
          <ac:chgData name="Daniel" userId="a94c96d6-7f52-4e49-9d1d-e5de5ba07c41" providerId="ADAL" clId="{EC67333E-EB2F-4790-A129-C5717E746AC8}" dt="2021-10-27T00:58:29.306" v="0" actId="931"/>
          <ac:spMkLst>
            <pc:docMk/>
            <pc:sldMk cId="2551245338" sldId="269"/>
            <ac:spMk id="4" creationId="{9E052038-41B0-4578-8AF9-60A2BC7F39DE}"/>
          </ac:spMkLst>
        </pc:spChg>
        <pc:picChg chg="add mod">
          <ac:chgData name="Daniel" userId="a94c96d6-7f52-4e49-9d1d-e5de5ba07c41" providerId="ADAL" clId="{EC67333E-EB2F-4790-A129-C5717E746AC8}" dt="2021-10-27T01:00:17.843" v="2"/>
          <ac:picMkLst>
            <pc:docMk/>
            <pc:sldMk cId="2551245338" sldId="269"/>
            <ac:picMk id="6" creationId="{14C636C5-1240-42E4-B57A-EC773EDAE52C}"/>
          </ac:picMkLst>
        </pc:picChg>
      </pc:sldChg>
      <pc:sldChg chg="addSp delSp modSp">
        <pc:chgData name="Daniel" userId="a94c96d6-7f52-4e49-9d1d-e5de5ba07c41" providerId="ADAL" clId="{EC67333E-EB2F-4790-A129-C5717E746AC8}" dt="2021-10-27T01:21:33.354" v="64"/>
        <pc:sldMkLst>
          <pc:docMk/>
          <pc:sldMk cId="1864915542" sldId="270"/>
        </pc:sldMkLst>
        <pc:spChg chg="del">
          <ac:chgData name="Daniel" userId="a94c96d6-7f52-4e49-9d1d-e5de5ba07c41" providerId="ADAL" clId="{EC67333E-EB2F-4790-A129-C5717E746AC8}" dt="2021-10-27T01:15:56.431" v="3" actId="931"/>
          <ac:spMkLst>
            <pc:docMk/>
            <pc:sldMk cId="1864915542" sldId="270"/>
            <ac:spMk id="4" creationId="{C4B585F2-84E5-4A5A-8DF8-3B6219C67D6C}"/>
          </ac:spMkLst>
        </pc:spChg>
        <pc:picChg chg="add mod">
          <ac:chgData name="Daniel" userId="a94c96d6-7f52-4e49-9d1d-e5de5ba07c41" providerId="ADAL" clId="{EC67333E-EB2F-4790-A129-C5717E746AC8}" dt="2021-10-27T01:21:33.354" v="64"/>
          <ac:picMkLst>
            <pc:docMk/>
            <pc:sldMk cId="1864915542" sldId="270"/>
            <ac:picMk id="6" creationId="{7CF16377-A90D-4948-A1E5-26F196D12646}"/>
          </ac:picMkLst>
        </pc:picChg>
      </pc:sldChg>
      <pc:sldChg chg="addSp modSp">
        <pc:chgData name="Daniel" userId="a94c96d6-7f52-4e49-9d1d-e5de5ba07c41" providerId="ADAL" clId="{EC67333E-EB2F-4790-A129-C5717E746AC8}" dt="2021-10-27T01:37:39.424" v="69" actId="14100"/>
        <pc:sldMkLst>
          <pc:docMk/>
          <pc:sldMk cId="2732376491" sldId="271"/>
        </pc:sldMkLst>
        <pc:picChg chg="add mod">
          <ac:chgData name="Daniel" userId="a94c96d6-7f52-4e49-9d1d-e5de5ba07c41" providerId="ADAL" clId="{EC67333E-EB2F-4790-A129-C5717E746AC8}" dt="2021-10-27T01:37:39.424" v="69" actId="14100"/>
          <ac:picMkLst>
            <pc:docMk/>
            <pc:sldMk cId="2732376491" sldId="271"/>
            <ac:picMk id="1026" creationId="{CD0CD776-EFDA-4AD5-945A-61EA3890EBDB}"/>
          </ac:picMkLst>
        </pc:picChg>
      </pc:sldChg>
      <pc:sldChg chg="addSp delSp modSp add ord">
        <pc:chgData name="Daniel" userId="a94c96d6-7f52-4e49-9d1d-e5de5ba07c41" providerId="ADAL" clId="{EC67333E-EB2F-4790-A129-C5717E746AC8}" dt="2021-10-27T01:44:35.126" v="73"/>
        <pc:sldMkLst>
          <pc:docMk/>
          <pc:sldMk cId="1857749760" sldId="273"/>
        </pc:sldMkLst>
        <pc:spChg chg="mod">
          <ac:chgData name="Daniel" userId="a94c96d6-7f52-4e49-9d1d-e5de5ba07c41" providerId="ADAL" clId="{EC67333E-EB2F-4790-A129-C5717E746AC8}" dt="2021-10-27T01:43:46.115" v="72" actId="164"/>
          <ac:spMkLst>
            <pc:docMk/>
            <pc:sldMk cId="1857749760" sldId="273"/>
            <ac:spMk id="16" creationId="{9AA2FCB5-4870-4A18-8E8E-1CE0A9EB8A08}"/>
          </ac:spMkLst>
        </pc:spChg>
        <pc:spChg chg="mod topLvl">
          <ac:chgData name="Daniel" userId="a94c96d6-7f52-4e49-9d1d-e5de5ba07c41" providerId="ADAL" clId="{EC67333E-EB2F-4790-A129-C5717E746AC8}" dt="2021-10-27T01:43:46.115" v="72" actId="164"/>
          <ac:spMkLst>
            <pc:docMk/>
            <pc:sldMk cId="1857749760" sldId="273"/>
            <ac:spMk id="17" creationId="{CCFC8600-D442-47F0-ADF6-F02FEB948AE8}"/>
          </ac:spMkLst>
        </pc:spChg>
        <pc:spChg chg="mod topLvl">
          <ac:chgData name="Daniel" userId="a94c96d6-7f52-4e49-9d1d-e5de5ba07c41" providerId="ADAL" clId="{EC67333E-EB2F-4790-A129-C5717E746AC8}" dt="2021-10-27T01:43:46.115" v="72" actId="164"/>
          <ac:spMkLst>
            <pc:docMk/>
            <pc:sldMk cId="1857749760" sldId="273"/>
            <ac:spMk id="21" creationId="{0FE52910-F6DE-49E9-B256-8A8B39AA6464}"/>
          </ac:spMkLst>
        </pc:spChg>
        <pc:spChg chg="mod topLvl">
          <ac:chgData name="Daniel" userId="a94c96d6-7f52-4e49-9d1d-e5de5ba07c41" providerId="ADAL" clId="{EC67333E-EB2F-4790-A129-C5717E746AC8}" dt="2021-10-27T01:43:46.115" v="72" actId="164"/>
          <ac:spMkLst>
            <pc:docMk/>
            <pc:sldMk cId="1857749760" sldId="273"/>
            <ac:spMk id="23" creationId="{D258D751-0AD1-431D-AB45-A378A2B95A2F}"/>
          </ac:spMkLst>
        </pc:spChg>
        <pc:spChg chg="mod topLvl">
          <ac:chgData name="Daniel" userId="a94c96d6-7f52-4e49-9d1d-e5de5ba07c41" providerId="ADAL" clId="{EC67333E-EB2F-4790-A129-C5717E746AC8}" dt="2021-10-27T01:43:46.115" v="72" actId="164"/>
          <ac:spMkLst>
            <pc:docMk/>
            <pc:sldMk cId="1857749760" sldId="273"/>
            <ac:spMk id="24" creationId="{6135E63C-041B-4687-837F-F16E68BF3912}"/>
          </ac:spMkLst>
        </pc:spChg>
        <pc:spChg chg="mod topLvl">
          <ac:chgData name="Daniel" userId="a94c96d6-7f52-4e49-9d1d-e5de5ba07c41" providerId="ADAL" clId="{EC67333E-EB2F-4790-A129-C5717E746AC8}" dt="2021-10-27T01:43:46.115" v="72" actId="164"/>
          <ac:spMkLst>
            <pc:docMk/>
            <pc:sldMk cId="1857749760" sldId="273"/>
            <ac:spMk id="25" creationId="{9AA2FCB5-4870-4A18-8E8E-1CE0A9EB8A08}"/>
          </ac:spMkLst>
        </pc:spChg>
        <pc:spChg chg="mod topLvl">
          <ac:chgData name="Daniel" userId="a94c96d6-7f52-4e49-9d1d-e5de5ba07c41" providerId="ADAL" clId="{EC67333E-EB2F-4790-A129-C5717E746AC8}" dt="2021-10-27T01:43:46.115" v="72" actId="164"/>
          <ac:spMkLst>
            <pc:docMk/>
            <pc:sldMk cId="1857749760" sldId="273"/>
            <ac:spMk id="26" creationId="{4BC8E3A4-8D12-4D18-9335-A5CC1C992A59}"/>
          </ac:spMkLst>
        </pc:spChg>
        <pc:grpChg chg="add mod">
          <ac:chgData name="Daniel" userId="a94c96d6-7f52-4e49-9d1d-e5de5ba07c41" providerId="ADAL" clId="{EC67333E-EB2F-4790-A129-C5717E746AC8}" dt="2021-10-27T01:43:46.115" v="72" actId="164"/>
          <ac:grpSpMkLst>
            <pc:docMk/>
            <pc:sldMk cId="1857749760" sldId="273"/>
            <ac:grpSpMk id="2" creationId="{DF2E570C-10F9-42FE-A90D-B5F33BE6E547}"/>
          </ac:grpSpMkLst>
        </pc:grpChg>
        <pc:grpChg chg="del">
          <ac:chgData name="Daniel" userId="a94c96d6-7f52-4e49-9d1d-e5de5ba07c41" providerId="ADAL" clId="{EC67333E-EB2F-4790-A129-C5717E746AC8}" dt="2021-10-27T01:43:02.264" v="71" actId="165"/>
          <ac:grpSpMkLst>
            <pc:docMk/>
            <pc:sldMk cId="1857749760" sldId="273"/>
            <ac:grpSpMk id="28" creationId="{9F488558-C3DD-4D5B-811F-1C424F11B5DC}"/>
          </ac:grpSpMkLst>
        </pc:grpChg>
        <pc:picChg chg="mod topLvl">
          <ac:chgData name="Daniel" userId="a94c96d6-7f52-4e49-9d1d-e5de5ba07c41" providerId="ADAL" clId="{EC67333E-EB2F-4790-A129-C5717E746AC8}" dt="2021-10-27T01:43:46.115" v="72" actId="164"/>
          <ac:picMkLst>
            <pc:docMk/>
            <pc:sldMk cId="1857749760" sldId="273"/>
            <ac:picMk id="11" creationId="{6C183AD9-F0EF-4CFC-9524-A8B527B1669C}"/>
          </ac:picMkLst>
        </pc:picChg>
        <pc:cxnChg chg="mod topLvl">
          <ac:chgData name="Daniel" userId="a94c96d6-7f52-4e49-9d1d-e5de5ba07c41" providerId="ADAL" clId="{EC67333E-EB2F-4790-A129-C5717E746AC8}" dt="2021-10-27T01:43:46.115" v="72" actId="164"/>
          <ac:cxnSpMkLst>
            <pc:docMk/>
            <pc:sldMk cId="1857749760" sldId="273"/>
            <ac:cxnSpMk id="15" creationId="{E063177E-1DC7-4855-A291-C453B1ED66F9}"/>
          </ac:cxnSpMkLst>
        </pc:cxnChg>
        <pc:cxnChg chg="mod topLvl">
          <ac:chgData name="Daniel" userId="a94c96d6-7f52-4e49-9d1d-e5de5ba07c41" providerId="ADAL" clId="{EC67333E-EB2F-4790-A129-C5717E746AC8}" dt="2021-10-27T01:43:46.115" v="72" actId="164"/>
          <ac:cxnSpMkLst>
            <pc:docMk/>
            <pc:sldMk cId="1857749760" sldId="273"/>
            <ac:cxnSpMk id="20" creationId="{DF4691B4-2626-469F-8C98-94482010F596}"/>
          </ac:cxnSpMkLst>
        </pc:cxnChg>
      </pc:sldChg>
      <pc:sldChg chg="modSp add">
        <pc:chgData name="Daniel" userId="a94c96d6-7f52-4e49-9d1d-e5de5ba07c41" providerId="ADAL" clId="{EC67333E-EB2F-4790-A129-C5717E746AC8}" dt="2021-10-27T02:26:57.417" v="76" actId="1076"/>
        <pc:sldMkLst>
          <pc:docMk/>
          <pc:sldMk cId="225917875" sldId="1062"/>
        </pc:sldMkLst>
        <pc:picChg chg="mod">
          <ac:chgData name="Daniel" userId="a94c96d6-7f52-4e49-9d1d-e5de5ba07c41" providerId="ADAL" clId="{EC67333E-EB2F-4790-A129-C5717E746AC8}" dt="2021-10-27T02:26:57.417" v="76" actId="1076"/>
          <ac:picMkLst>
            <pc:docMk/>
            <pc:sldMk cId="225917875" sldId="1062"/>
            <ac:picMk id="7" creationId="{01A71C53-7D4C-B24F-AC93-392CB1605A72}"/>
          </ac:picMkLst>
        </pc:picChg>
      </pc:sldChg>
      <pc:sldChg chg="add ord">
        <pc:chgData name="Daniel" userId="a94c96d6-7f52-4e49-9d1d-e5de5ba07c41" providerId="ADAL" clId="{EC67333E-EB2F-4790-A129-C5717E746AC8}" dt="2021-10-27T02:27:38.907" v="78"/>
        <pc:sldMkLst>
          <pc:docMk/>
          <pc:sldMk cId="2923801384" sldId="1063"/>
        </pc:sldMkLst>
      </pc:sldChg>
      <pc:sldChg chg="add">
        <pc:chgData name="Daniel" userId="a94c96d6-7f52-4e49-9d1d-e5de5ba07c41" providerId="ADAL" clId="{EC67333E-EB2F-4790-A129-C5717E746AC8}" dt="2021-10-27T02:28:10.209" v="79"/>
        <pc:sldMkLst>
          <pc:docMk/>
          <pc:sldMk cId="3835859777" sldId="1064"/>
        </pc:sldMkLst>
      </pc:sldChg>
      <pc:sldChg chg="add">
        <pc:chgData name="Daniel" userId="a94c96d6-7f52-4e49-9d1d-e5de5ba07c41" providerId="ADAL" clId="{EC67333E-EB2F-4790-A129-C5717E746AC8}" dt="2021-10-27T02:29:37.959" v="80"/>
        <pc:sldMkLst>
          <pc:docMk/>
          <pc:sldMk cId="615324327" sldId="1065"/>
        </pc:sldMkLst>
      </pc:sldChg>
      <pc:sldChg chg="addSp delSp modSp add mod">
        <pc:chgData name="Daniel" userId="a94c96d6-7f52-4e49-9d1d-e5de5ba07c41" providerId="ADAL" clId="{EC67333E-EB2F-4790-A129-C5717E746AC8}" dt="2021-10-27T14:55:31.352" v="281" actId="20577"/>
        <pc:sldMkLst>
          <pc:docMk/>
          <pc:sldMk cId="1421431638" sldId="1066"/>
        </pc:sldMkLst>
        <pc:spChg chg="add del mod">
          <ac:chgData name="Daniel" userId="a94c96d6-7f52-4e49-9d1d-e5de5ba07c41" providerId="ADAL" clId="{EC67333E-EB2F-4790-A129-C5717E746AC8}" dt="2021-10-27T02:37:51.436" v="91"/>
          <ac:spMkLst>
            <pc:docMk/>
            <pc:sldMk cId="1421431638" sldId="1066"/>
            <ac:spMk id="8" creationId="{601B2863-EE7E-4352-B197-C8083FFD9BFE}"/>
          </ac:spMkLst>
        </pc:spChg>
        <pc:spChg chg="add mod">
          <ac:chgData name="Daniel" userId="a94c96d6-7f52-4e49-9d1d-e5de5ba07c41" providerId="ADAL" clId="{EC67333E-EB2F-4790-A129-C5717E746AC8}" dt="2021-10-27T14:55:31.352" v="281" actId="20577"/>
          <ac:spMkLst>
            <pc:docMk/>
            <pc:sldMk cId="1421431638" sldId="1066"/>
            <ac:spMk id="9" creationId="{BF7B22B8-F7AF-4F7B-A1E3-080D97E61B78}"/>
          </ac:spMkLst>
        </pc:spChg>
      </pc:sldChg>
      <pc:sldChg chg="addSp delSp modSp add">
        <pc:chgData name="Daniel" userId="a94c96d6-7f52-4e49-9d1d-e5de5ba07c41" providerId="ADAL" clId="{EC67333E-EB2F-4790-A129-C5717E746AC8}" dt="2021-10-27T02:35:40.940" v="87"/>
        <pc:sldMkLst>
          <pc:docMk/>
          <pc:sldMk cId="4143125346" sldId="1067"/>
        </pc:sldMkLst>
        <pc:spChg chg="add del mod">
          <ac:chgData name="Daniel" userId="a94c96d6-7f52-4e49-9d1d-e5de5ba07c41" providerId="ADAL" clId="{EC67333E-EB2F-4790-A129-C5717E746AC8}" dt="2021-10-27T02:35:40.934" v="86"/>
          <ac:spMkLst>
            <pc:docMk/>
            <pc:sldMk cId="4143125346" sldId="1067"/>
            <ac:spMk id="10" creationId="{932234B2-E49E-4267-8263-DC8198DD57B8}"/>
          </ac:spMkLst>
        </pc:spChg>
        <pc:spChg chg="add mod">
          <ac:chgData name="Daniel" userId="a94c96d6-7f52-4e49-9d1d-e5de5ba07c41" providerId="ADAL" clId="{EC67333E-EB2F-4790-A129-C5717E746AC8}" dt="2021-10-27T02:35:40.940" v="87"/>
          <ac:spMkLst>
            <pc:docMk/>
            <pc:sldMk cId="4143125346" sldId="1067"/>
            <ac:spMk id="11" creationId="{B1360183-EE10-45F8-95E2-F81971426F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8e163603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8e163603e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 name="Google Shape;149;g88e163603e_0_1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e163603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8e163603e_0_1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g88e163603e_0_1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9c2e911f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9c2e911f7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7" name="Google Shape;177;g89c2e911f7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e16360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e163603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g88e163603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8e163603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8e163603e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 name="Google Shape;86;g88e163603e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9c2e911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9c2e911f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 name="Google Shape;93;g89c2e911f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8e163603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8e163603e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g88e163603e_0_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8e163603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8e163603e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 name="Google Shape;111;g88e163603e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8e163603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8e163603e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g88e163603e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8e163603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8e163603e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g88e163603e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8e163603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8e163603e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g88e163603e_0_1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alpha val="0"/>
          </a:schemeClr>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341927" y="3996570"/>
            <a:ext cx="8499231" cy="935794"/>
          </a:xfrm>
          <a:prstGeom prst="rect">
            <a:avLst/>
          </a:prstGeom>
          <a:noFill/>
          <a:ln>
            <a:noFill/>
          </a:ln>
        </p:spPr>
        <p:txBody>
          <a:bodyPr spcFirstLastPara="1" wrap="square" lIns="0" tIns="45700" rIns="0" bIns="45700" anchor="t" anchorCtr="0">
            <a:noAutofit/>
          </a:bodyPr>
          <a:lstStyle>
            <a:lvl1pPr marL="457200" marR="0" lvl="0" indent="-228600" algn="l" rtl="0">
              <a:spcBef>
                <a:spcPts val="320"/>
              </a:spcBef>
              <a:spcAft>
                <a:spcPts val="0"/>
              </a:spcAft>
              <a:buClr>
                <a:srgbClr val="004C97"/>
              </a:buClr>
              <a:buSzPts val="1600"/>
              <a:buFont typeface="Arial"/>
              <a:buNone/>
              <a:defRPr sz="1600" b="0" i="0" u="none" strike="noStrike" cap="none">
                <a:solidFill>
                  <a:srgbClr val="004C97"/>
                </a:solidFill>
                <a:latin typeface="Helvetica Neue"/>
                <a:ea typeface="Helvetica Neue"/>
                <a:cs typeface="Helvetica Neue"/>
                <a:sym typeface="Helvetica Neue"/>
              </a:defRPr>
            </a:lvl1pPr>
            <a:lvl2pPr marL="914400" marR="0" lvl="1"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2pPr>
            <a:lvl3pPr marL="1371600" marR="0" lvl="2"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3pPr>
            <a:lvl4pPr marL="1828800" marR="0" lvl="3"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4pPr>
            <a:lvl5pPr marL="2286000" marR="0" lvl="4"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p:nvPr/>
        </p:nvSpPr>
        <p:spPr>
          <a:xfrm>
            <a:off x="-17762" y="-1"/>
            <a:ext cx="9189720" cy="672702"/>
          </a:xfrm>
          <a:prstGeom prst="rect">
            <a:avLst/>
          </a:prstGeom>
          <a:solidFill>
            <a:srgbClr val="004C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body" idx="2"/>
          </p:nvPr>
        </p:nvSpPr>
        <p:spPr>
          <a:xfrm>
            <a:off x="341924" y="3237621"/>
            <a:ext cx="8499232" cy="752287"/>
          </a:xfrm>
          <a:prstGeom prst="rect">
            <a:avLst/>
          </a:prstGeom>
          <a:noFill/>
          <a:ln>
            <a:noFill/>
          </a:ln>
        </p:spPr>
        <p:txBody>
          <a:bodyPr spcFirstLastPara="1" wrap="square" lIns="0" tIns="45700" rIns="91425" bIns="45700" anchor="ctr" anchorCtr="0">
            <a:noAutofit/>
          </a:bodyPr>
          <a:lstStyle>
            <a:lvl1pPr marL="457200" marR="0" lvl="0" indent="-228600" algn="l" rtl="0">
              <a:lnSpc>
                <a:spcPct val="100000"/>
              </a:lnSpc>
              <a:spcBef>
                <a:spcPts val="700"/>
              </a:spcBef>
              <a:spcAft>
                <a:spcPts val="0"/>
              </a:spcAft>
              <a:buClr>
                <a:srgbClr val="004C97"/>
              </a:buClr>
              <a:buSzPts val="2400"/>
              <a:buFont typeface="Arial"/>
              <a:buNone/>
              <a:defRPr sz="24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2pPr>
            <a:lvl3pPr marL="1371600" marR="0" lvl="2"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3pPr>
            <a:lvl4pPr marL="1828800" marR="0" lvl="3"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4pPr>
            <a:lvl5pPr marL="2286000" marR="0" lvl="4"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9" name="Google Shape;19;p2" descr="14-0218-16D.lr.jpg"/>
          <p:cNvPicPr preferRelativeResize="0"/>
          <p:nvPr/>
        </p:nvPicPr>
        <p:blipFill rotWithShape="1">
          <a:blip r:embed="rId2">
            <a:alphaModFix/>
          </a:blip>
          <a:srcRect t="29524" b="29524"/>
          <a:stretch/>
        </p:blipFill>
        <p:spPr>
          <a:xfrm>
            <a:off x="-17762" y="612759"/>
            <a:ext cx="9189720" cy="2508919"/>
          </a:xfrm>
          <a:prstGeom prst="rect">
            <a:avLst/>
          </a:prstGeom>
          <a:noFill/>
          <a:ln>
            <a:noFill/>
          </a:ln>
        </p:spPr>
      </p:pic>
      <p:pic>
        <p:nvPicPr>
          <p:cNvPr id="20" name="Google Shape;20;p2" descr="title_header_16x9.pdf"/>
          <p:cNvPicPr preferRelativeResize="0"/>
          <p:nvPr/>
        </p:nvPicPr>
        <p:blipFill rotWithShape="1">
          <a:blip r:embed="rId3">
            <a:alphaModFix/>
          </a:blip>
          <a:srcRect l="1455"/>
          <a:stretch/>
        </p:blipFill>
        <p:spPr>
          <a:xfrm>
            <a:off x="-17761" y="187384"/>
            <a:ext cx="9010786" cy="233162"/>
          </a:xfrm>
          <a:prstGeom prst="rect">
            <a:avLst/>
          </a:prstGeom>
          <a:noFill/>
          <a:ln>
            <a:noFill/>
          </a:ln>
        </p:spPr>
      </p:pic>
      <p:sp>
        <p:nvSpPr>
          <p:cNvPr id="21" name="Google Shape;21;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3"/>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10/27/21</a:t>
            </a:r>
            <a:endParaRPr lang="en-US" dirty="0"/>
          </a:p>
        </p:txBody>
      </p:sp>
      <p:sp>
        <p:nvSpPr>
          <p:cNvPr id="9" name="Footer Placeholder 4"/>
          <p:cNvSpPr>
            <a:spLocks noGrp="1"/>
          </p:cNvSpPr>
          <p:nvPr>
            <p:ph type="ftr" sz="quarter" idx="3"/>
          </p:nvPr>
        </p:nvSpPr>
        <p:spPr>
          <a:xfrm>
            <a:off x="1530603" y="4878160"/>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A.Valishev | NIO@IOTA</a:t>
            </a:r>
            <a:endParaRPr lang="en-US" b="1" dirty="0"/>
          </a:p>
        </p:txBody>
      </p:sp>
      <p:sp>
        <p:nvSpPr>
          <p:cNvPr id="10" name="Slide Number Placeholder 5"/>
          <p:cNvSpPr>
            <a:spLocks noGrp="1"/>
          </p:cNvSpPr>
          <p:nvPr>
            <p:ph type="sldNum" sz="quarter" idx="4"/>
          </p:nvPr>
        </p:nvSpPr>
        <p:spPr>
          <a:xfrm>
            <a:off x="222250" y="4878160"/>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35004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3"/>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10/27/21</a:t>
            </a:r>
            <a:endParaRPr lang="en-US" dirty="0"/>
          </a:p>
        </p:txBody>
      </p:sp>
      <p:sp>
        <p:nvSpPr>
          <p:cNvPr id="9" name="Footer Placeholder 4"/>
          <p:cNvSpPr>
            <a:spLocks noGrp="1"/>
          </p:cNvSpPr>
          <p:nvPr>
            <p:ph type="ftr" sz="quarter" idx="3"/>
          </p:nvPr>
        </p:nvSpPr>
        <p:spPr>
          <a:xfrm>
            <a:off x="1530603" y="4878160"/>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A.Valishev | NIO@IOTA</a:t>
            </a:r>
            <a:endParaRPr lang="en-US" b="1" dirty="0"/>
          </a:p>
        </p:txBody>
      </p:sp>
      <p:sp>
        <p:nvSpPr>
          <p:cNvPr id="10" name="Slide Number Placeholder 5"/>
          <p:cNvSpPr>
            <a:spLocks noGrp="1"/>
          </p:cNvSpPr>
          <p:nvPr>
            <p:ph type="sldNum" sz="quarter" idx="4"/>
          </p:nvPr>
        </p:nvSpPr>
        <p:spPr>
          <a:xfrm>
            <a:off x="222250" y="4878160"/>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07591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3"/>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10/27/21</a:t>
            </a:r>
            <a:endParaRPr lang="en-US" dirty="0"/>
          </a:p>
        </p:txBody>
      </p:sp>
      <p:sp>
        <p:nvSpPr>
          <p:cNvPr id="9" name="Footer Placeholder 4"/>
          <p:cNvSpPr>
            <a:spLocks noGrp="1"/>
          </p:cNvSpPr>
          <p:nvPr>
            <p:ph type="ftr" sz="quarter" idx="3"/>
          </p:nvPr>
        </p:nvSpPr>
        <p:spPr>
          <a:xfrm>
            <a:off x="1530603" y="4878160"/>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A.Valishev | NIO@IOTA</a:t>
            </a:r>
            <a:endParaRPr lang="en-US" b="1" dirty="0"/>
          </a:p>
        </p:txBody>
      </p:sp>
      <p:sp>
        <p:nvSpPr>
          <p:cNvPr id="10" name="Slide Number Placeholder 5"/>
          <p:cNvSpPr>
            <a:spLocks noGrp="1"/>
          </p:cNvSpPr>
          <p:nvPr>
            <p:ph type="sldNum" sz="quarter" idx="4"/>
          </p:nvPr>
        </p:nvSpPr>
        <p:spPr>
          <a:xfrm>
            <a:off x="222250" y="4878160"/>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19057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3"/>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10/27/21</a:t>
            </a:r>
            <a:endParaRPr lang="en-US" dirty="0"/>
          </a:p>
        </p:txBody>
      </p:sp>
      <p:sp>
        <p:nvSpPr>
          <p:cNvPr id="9" name="Footer Placeholder 4"/>
          <p:cNvSpPr>
            <a:spLocks noGrp="1"/>
          </p:cNvSpPr>
          <p:nvPr>
            <p:ph type="ftr" sz="quarter" idx="3"/>
          </p:nvPr>
        </p:nvSpPr>
        <p:spPr>
          <a:xfrm>
            <a:off x="1530603" y="4878160"/>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A.Valishev | NIO@IOTA</a:t>
            </a:r>
            <a:endParaRPr lang="en-US" b="1" dirty="0"/>
          </a:p>
        </p:txBody>
      </p:sp>
      <p:sp>
        <p:nvSpPr>
          <p:cNvPr id="10" name="Slide Number Placeholder 5"/>
          <p:cNvSpPr>
            <a:spLocks noGrp="1"/>
          </p:cNvSpPr>
          <p:nvPr>
            <p:ph type="sldNum" sz="quarter" idx="4"/>
          </p:nvPr>
        </p:nvSpPr>
        <p:spPr>
          <a:xfrm>
            <a:off x="222250" y="4878160"/>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87901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3"/>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10/27/21</a:t>
            </a:r>
            <a:endParaRPr lang="en-US" dirty="0"/>
          </a:p>
        </p:txBody>
      </p:sp>
      <p:sp>
        <p:nvSpPr>
          <p:cNvPr id="9" name="Footer Placeholder 4"/>
          <p:cNvSpPr>
            <a:spLocks noGrp="1"/>
          </p:cNvSpPr>
          <p:nvPr>
            <p:ph type="ftr" sz="quarter" idx="3"/>
          </p:nvPr>
        </p:nvSpPr>
        <p:spPr>
          <a:xfrm>
            <a:off x="1530603" y="4878160"/>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A.Valishev | NIO@IOTA</a:t>
            </a:r>
            <a:endParaRPr lang="en-US" b="1" dirty="0"/>
          </a:p>
        </p:txBody>
      </p:sp>
      <p:sp>
        <p:nvSpPr>
          <p:cNvPr id="10" name="Slide Number Placeholder 5"/>
          <p:cNvSpPr>
            <a:spLocks noGrp="1"/>
          </p:cNvSpPr>
          <p:nvPr>
            <p:ph type="sldNum" sz="quarter" idx="4"/>
          </p:nvPr>
        </p:nvSpPr>
        <p:spPr>
          <a:xfrm>
            <a:off x="222250" y="4878160"/>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79888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Bottom: Title &amp; Content">
  <p:cSld name="Logo Bottom: Title &amp; Content">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228603" y="728664"/>
            <a:ext cx="8672513" cy="3794522"/>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0200" algn="l" rtl="0">
              <a:spcBef>
                <a:spcPts val="320"/>
              </a:spcBef>
              <a:spcAft>
                <a:spcPts val="0"/>
              </a:spcAft>
              <a:buClr>
                <a:srgbClr val="505050"/>
              </a:buClr>
              <a:buSzPts val="1600"/>
              <a:buFont typeface="Arial"/>
              <a:buChar char="–"/>
              <a:defRPr sz="1600" b="0" i="0" u="none" strike="noStrike" cap="none">
                <a:solidFill>
                  <a:srgbClr val="505050"/>
                </a:solidFill>
                <a:latin typeface="Helvetica Neue"/>
                <a:ea typeface="Helvetica Neue"/>
                <a:cs typeface="Helvetica Neue"/>
                <a:sym typeface="Helvetica Neue"/>
              </a:defRPr>
            </a:lvl2pPr>
            <a:lvl3pPr marL="1371600" marR="0" lvl="2" indent="-323850" algn="l" rtl="0">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title"/>
          </p:nvPr>
        </p:nvSpPr>
        <p:spPr>
          <a:xfrm>
            <a:off x="228600" y="188814"/>
            <a:ext cx="8686800" cy="320908"/>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
        <p:nvSpPr>
          <p:cNvPr id="25" name="Google Shape;25;p3"/>
          <p:cNvSpPr txBox="1">
            <a:spLocks noGrp="1"/>
          </p:cNvSpPr>
          <p:nvPr>
            <p:ph type="sldNum" idx="12"/>
          </p:nvPr>
        </p:nvSpPr>
        <p:spPr>
          <a:xfrm>
            <a:off x="228600" y="4913175"/>
            <a:ext cx="296100" cy="135300"/>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228601" y="728663"/>
            <a:ext cx="4206240" cy="2725341"/>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0200" algn="l" rtl="0">
              <a:spcBef>
                <a:spcPts val="320"/>
              </a:spcBef>
              <a:spcAft>
                <a:spcPts val="0"/>
              </a:spcAft>
              <a:buClr>
                <a:srgbClr val="505050"/>
              </a:buClr>
              <a:buSzPts val="1600"/>
              <a:buFont typeface="Arial"/>
              <a:buChar char="–"/>
              <a:defRPr sz="1600" b="0" i="0" u="none" strike="noStrike" cap="none">
                <a:solidFill>
                  <a:srgbClr val="505050"/>
                </a:solidFill>
                <a:latin typeface="Helvetica Neue"/>
                <a:ea typeface="Helvetica Neue"/>
                <a:cs typeface="Helvetica Neue"/>
                <a:sym typeface="Helvetica Neue"/>
              </a:defRPr>
            </a:lvl2pPr>
            <a:lvl3pPr marL="1371600" marR="0" lvl="2" indent="-323850" algn="l" rtl="0">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body" idx="2"/>
          </p:nvPr>
        </p:nvSpPr>
        <p:spPr>
          <a:xfrm>
            <a:off x="4692455" y="728663"/>
            <a:ext cx="4215383" cy="2725341"/>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0200" algn="l" rtl="0">
              <a:spcBef>
                <a:spcPts val="320"/>
              </a:spcBef>
              <a:spcAft>
                <a:spcPts val="0"/>
              </a:spcAft>
              <a:buClr>
                <a:srgbClr val="505050"/>
              </a:buClr>
              <a:buSzPts val="1600"/>
              <a:buFont typeface="Arial"/>
              <a:buChar char="–"/>
              <a:defRPr sz="1600" b="0" i="0" u="none" strike="noStrike" cap="none">
                <a:solidFill>
                  <a:srgbClr val="505050"/>
                </a:solidFill>
                <a:latin typeface="Helvetica Neue"/>
                <a:ea typeface="Helvetica Neue"/>
                <a:cs typeface="Helvetica Neue"/>
                <a:sym typeface="Helvetica Neue"/>
              </a:defRPr>
            </a:lvl2pPr>
            <a:lvl3pPr marL="1371600" marR="0" lvl="2" indent="-323850" algn="l" rtl="0">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3"/>
          </p:nvPr>
        </p:nvSpPr>
        <p:spPr>
          <a:xfrm>
            <a:off x="229365" y="3573827"/>
            <a:ext cx="4205476" cy="949359"/>
          </a:xfrm>
          <a:prstGeom prst="rect">
            <a:avLst/>
          </a:prstGeom>
          <a:noFill/>
          <a:ln>
            <a:noFill/>
          </a:ln>
        </p:spPr>
        <p:txBody>
          <a:bodyPr spcFirstLastPara="1" wrap="square" lIns="0" tIns="0" rIns="0" bIns="0" anchor="t" anchorCtr="0">
            <a:noAutofit/>
          </a:bodyPr>
          <a:lstStyle>
            <a:lvl1pPr marL="457200" marR="0" lvl="0" indent="-228600" algn="l" rtl="0">
              <a:spcBef>
                <a:spcPts val="260"/>
              </a:spcBef>
              <a:spcAft>
                <a:spcPts val="0"/>
              </a:spcAft>
              <a:buClr>
                <a:srgbClr val="004C97"/>
              </a:buClr>
              <a:buSzPts val="1300"/>
              <a:buFont typeface="Arial"/>
              <a:buNone/>
              <a:defRPr sz="13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body" idx="4"/>
          </p:nvPr>
        </p:nvSpPr>
        <p:spPr>
          <a:xfrm>
            <a:off x="4692452" y="3573827"/>
            <a:ext cx="4206239" cy="949359"/>
          </a:xfrm>
          <a:prstGeom prst="rect">
            <a:avLst/>
          </a:prstGeom>
          <a:noFill/>
          <a:ln>
            <a:noFill/>
          </a:ln>
        </p:spPr>
        <p:txBody>
          <a:bodyPr spcFirstLastPara="1" wrap="square" lIns="0" tIns="0" rIns="0" bIns="0" anchor="t" anchorCtr="0">
            <a:noAutofit/>
          </a:bodyPr>
          <a:lstStyle>
            <a:lvl1pPr marL="457200" marR="0" lvl="0" indent="-228600" algn="l" rtl="0">
              <a:spcBef>
                <a:spcPts val="260"/>
              </a:spcBef>
              <a:spcAft>
                <a:spcPts val="0"/>
              </a:spcAft>
              <a:buClr>
                <a:srgbClr val="004C97"/>
              </a:buClr>
              <a:buSzPts val="1300"/>
              <a:buFont typeface="Arial"/>
              <a:buNone/>
              <a:defRPr sz="13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222250" y="4896150"/>
            <a:ext cx="223800" cy="159900"/>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4"/>
          <p:cNvSpPr txBox="1">
            <a:spLocks noGrp="1"/>
          </p:cNvSpPr>
          <p:nvPr>
            <p:ph type="title"/>
          </p:nvPr>
        </p:nvSpPr>
        <p:spPr>
          <a:xfrm>
            <a:off x="228600" y="188814"/>
            <a:ext cx="8686800" cy="320908"/>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228600" y="719138"/>
            <a:ext cx="3027894" cy="3767007"/>
          </a:xfrm>
          <a:prstGeom prst="rect">
            <a:avLst/>
          </a:prstGeom>
          <a:noFill/>
          <a:ln>
            <a:noFill/>
          </a:ln>
        </p:spPr>
        <p:txBody>
          <a:bodyPr spcFirstLastPara="1" wrap="square" lIns="0" tIns="0" rIns="0" bIns="0" anchor="t" anchorCtr="0">
            <a:noAutofit/>
          </a:bodyPr>
          <a:lstStyle>
            <a:lvl1pPr marL="457200" marR="0" lvl="0" indent="-228600" algn="l" rtl="0">
              <a:spcBef>
                <a:spcPts val="260"/>
              </a:spcBef>
              <a:spcAft>
                <a:spcPts val="0"/>
              </a:spcAft>
              <a:buClr>
                <a:srgbClr val="004C97"/>
              </a:buClr>
              <a:buSzPts val="1300"/>
              <a:buFont typeface="Arial"/>
              <a:buNone/>
              <a:defRPr sz="13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body" idx="2"/>
          </p:nvPr>
        </p:nvSpPr>
        <p:spPr>
          <a:xfrm>
            <a:off x="3542715" y="719139"/>
            <a:ext cx="5347605" cy="3767006"/>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0200" algn="l" rtl="0">
              <a:spcBef>
                <a:spcPts val="320"/>
              </a:spcBef>
              <a:spcAft>
                <a:spcPts val="0"/>
              </a:spcAft>
              <a:buClr>
                <a:srgbClr val="505050"/>
              </a:buClr>
              <a:buSzPts val="1600"/>
              <a:buFont typeface="Arial"/>
              <a:buChar char="–"/>
              <a:defRPr sz="1600" b="0" i="0" u="none" strike="noStrike" cap="none">
                <a:solidFill>
                  <a:srgbClr val="505050"/>
                </a:solidFill>
                <a:latin typeface="Helvetica Neue"/>
                <a:ea typeface="Helvetica Neue"/>
                <a:cs typeface="Helvetica Neue"/>
                <a:sym typeface="Helvetica Neue"/>
              </a:defRPr>
            </a:lvl2pPr>
            <a:lvl3pPr marL="1371600" marR="0" lvl="2" indent="-323850" algn="l" rtl="0">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222250" y="4896150"/>
            <a:ext cx="223800" cy="159900"/>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title"/>
          </p:nvPr>
        </p:nvSpPr>
        <p:spPr>
          <a:xfrm>
            <a:off x="228600" y="190520"/>
            <a:ext cx="8686800" cy="320908"/>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38"/>
        <p:cNvGrpSpPr/>
        <p:nvPr/>
      </p:nvGrpSpPr>
      <p:grpSpPr>
        <a:xfrm>
          <a:off x="0" y="0"/>
          <a:ext cx="0" cy="0"/>
          <a:chOff x="0" y="0"/>
          <a:chExt cx="0" cy="0"/>
        </a:xfrm>
      </p:grpSpPr>
      <p:sp>
        <p:nvSpPr>
          <p:cNvPr id="39" name="Google Shape;39;p6"/>
          <p:cNvSpPr>
            <a:spLocks noGrp="1"/>
          </p:cNvSpPr>
          <p:nvPr>
            <p:ph type="pic" idx="2"/>
          </p:nvPr>
        </p:nvSpPr>
        <p:spPr>
          <a:xfrm>
            <a:off x="224073" y="728664"/>
            <a:ext cx="8686800" cy="2795038"/>
          </a:xfrm>
          <a:prstGeom prst="rect">
            <a:avLst/>
          </a:prstGeom>
          <a:noFill/>
          <a:ln>
            <a:noFill/>
          </a:ln>
        </p:spPr>
        <p:txBody>
          <a:bodyPr spcFirstLastPara="1" wrap="square" lIns="0" tIns="0" rIns="0" bIns="0" anchor="t" anchorCtr="0">
            <a:noAutofit/>
          </a:bodyPr>
          <a:lstStyle>
            <a:lvl1pPr marR="0" lvl="0" algn="l" rtl="0">
              <a:spcBef>
                <a:spcPts val="260"/>
              </a:spcBef>
              <a:spcAft>
                <a:spcPts val="0"/>
              </a:spcAft>
              <a:buClr>
                <a:srgbClr val="505050"/>
              </a:buClr>
              <a:buSzPts val="1300"/>
              <a:buFont typeface="Arial"/>
              <a:buNone/>
              <a:defRPr sz="1300" b="0" i="0" u="none" strike="noStrike" cap="none">
                <a:solidFill>
                  <a:srgbClr val="505050"/>
                </a:solidFill>
                <a:latin typeface="Helvetica Neue"/>
                <a:ea typeface="Helvetica Neue"/>
                <a:cs typeface="Helvetica Neue"/>
                <a:sym typeface="Helvetica Neue"/>
              </a:defRPr>
            </a:lvl1pPr>
            <a:lvl2pPr marR="0" lvl="1" algn="l" rtl="0">
              <a:spcBef>
                <a:spcPts val="560"/>
              </a:spcBef>
              <a:spcAft>
                <a:spcPts val="0"/>
              </a:spcAft>
              <a:buClr>
                <a:srgbClr val="7F7F7F"/>
              </a:buClr>
              <a:buSzPts val="2800"/>
              <a:buFont typeface="Arial"/>
              <a:buNone/>
              <a:defRPr sz="2800" b="0" i="0" u="none" strike="noStrike" cap="none">
                <a:solidFill>
                  <a:srgbClr val="7F7F7F"/>
                </a:solidFill>
                <a:latin typeface="Helvetica Neue"/>
                <a:ea typeface="Helvetica Neue"/>
                <a:cs typeface="Helvetica Neue"/>
                <a:sym typeface="Helvetica Neue"/>
              </a:defRPr>
            </a:lvl2pPr>
            <a:lvl3pPr marR="0" lvl="2" algn="l" rtl="0">
              <a:spcBef>
                <a:spcPts val="480"/>
              </a:spcBef>
              <a:spcAft>
                <a:spcPts val="0"/>
              </a:spcAft>
              <a:buClr>
                <a:srgbClr val="7F7F7F"/>
              </a:buClr>
              <a:buSzPts val="2400"/>
              <a:buFont typeface="Arial"/>
              <a:buNone/>
              <a:defRPr sz="2400" b="0" i="0" u="none" strike="noStrike" cap="none">
                <a:solidFill>
                  <a:srgbClr val="7F7F7F"/>
                </a:solidFill>
                <a:latin typeface="Helvetica Neue"/>
                <a:ea typeface="Helvetica Neue"/>
                <a:cs typeface="Helvetica Neue"/>
                <a:sym typeface="Helvetica Neue"/>
              </a:defRPr>
            </a:lvl3pPr>
            <a:lvl4pPr marR="0" lvl="3" algn="l" rtl="0">
              <a:spcBef>
                <a:spcPts val="400"/>
              </a:spcBef>
              <a:spcAft>
                <a:spcPts val="0"/>
              </a:spcAft>
              <a:buClr>
                <a:srgbClr val="7F7F7F"/>
              </a:buClr>
              <a:buSzPts val="2000"/>
              <a:buFont typeface="Arial"/>
              <a:buNone/>
              <a:defRPr sz="2000" b="0" i="0" u="none" strike="noStrike" cap="none">
                <a:solidFill>
                  <a:srgbClr val="7F7F7F"/>
                </a:solidFill>
                <a:latin typeface="Helvetica Neue"/>
                <a:ea typeface="Helvetica Neue"/>
                <a:cs typeface="Helvetica Neue"/>
                <a:sym typeface="Helvetica Neue"/>
              </a:defRPr>
            </a:lvl4pPr>
            <a:lvl5pPr marR="0" lvl="4" algn="l" rtl="0">
              <a:spcBef>
                <a:spcPts val="400"/>
              </a:spcBef>
              <a:spcAft>
                <a:spcPts val="0"/>
              </a:spcAft>
              <a:buClr>
                <a:srgbClr val="7F7F7F"/>
              </a:buClr>
              <a:buSzPts val="2000"/>
              <a:buFont typeface="Arial"/>
              <a:buNone/>
              <a:defRPr sz="20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body" idx="1"/>
          </p:nvPr>
        </p:nvSpPr>
        <p:spPr>
          <a:xfrm>
            <a:off x="224073" y="3707254"/>
            <a:ext cx="8686800" cy="818444"/>
          </a:xfrm>
          <a:prstGeom prst="rect">
            <a:avLst/>
          </a:prstGeom>
          <a:noFill/>
          <a:ln>
            <a:noFill/>
          </a:ln>
        </p:spPr>
        <p:txBody>
          <a:bodyPr spcFirstLastPara="1" wrap="square" lIns="0" tIns="0" rIns="0" bIns="0" anchor="t" anchorCtr="0">
            <a:noAutofit/>
          </a:bodyPr>
          <a:lstStyle>
            <a:lvl1pPr marL="457200" marR="0" lvl="0" indent="-228600" algn="l" rtl="0">
              <a:spcBef>
                <a:spcPts val="260"/>
              </a:spcBef>
              <a:spcAft>
                <a:spcPts val="0"/>
              </a:spcAft>
              <a:buClr>
                <a:srgbClr val="004C97"/>
              </a:buClr>
              <a:buSzPts val="1300"/>
              <a:buFont typeface="Arial"/>
              <a:buNone/>
              <a:defRPr sz="13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sldNum" idx="12"/>
          </p:nvPr>
        </p:nvSpPr>
        <p:spPr>
          <a:xfrm>
            <a:off x="222250" y="4896150"/>
            <a:ext cx="223800" cy="159900"/>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6"/>
          <p:cNvSpPr txBox="1">
            <a:spLocks noGrp="1"/>
          </p:cNvSpPr>
          <p:nvPr>
            <p:ph type="title"/>
          </p:nvPr>
        </p:nvSpPr>
        <p:spPr>
          <a:xfrm>
            <a:off x="228600" y="188814"/>
            <a:ext cx="8686800" cy="320908"/>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43"/>
        <p:cNvGrpSpPr/>
        <p:nvPr/>
      </p:nvGrpSpPr>
      <p:grpSpPr>
        <a:xfrm>
          <a:off x="0" y="0"/>
          <a:ext cx="0" cy="0"/>
          <a:chOff x="0" y="0"/>
          <a:chExt cx="0" cy="0"/>
        </a:xfrm>
      </p:grpSpPr>
      <p:sp>
        <p:nvSpPr>
          <p:cNvPr id="44" name="Google Shape;44;p7"/>
          <p:cNvSpPr txBox="1">
            <a:spLocks noGrp="1"/>
          </p:cNvSpPr>
          <p:nvPr>
            <p:ph type="sldNum" idx="12"/>
          </p:nvPr>
        </p:nvSpPr>
        <p:spPr>
          <a:xfrm>
            <a:off x="222250" y="4896150"/>
            <a:ext cx="223800" cy="159900"/>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5" name="Google Shape;45;p7"/>
          <p:cNvSpPr>
            <a:spLocks noGrp="1"/>
          </p:cNvSpPr>
          <p:nvPr>
            <p:ph type="pic" idx="2"/>
          </p:nvPr>
        </p:nvSpPr>
        <p:spPr>
          <a:xfrm>
            <a:off x="222250" y="190501"/>
            <a:ext cx="8675688" cy="4352192"/>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46"/>
        <p:cNvGrpSpPr/>
        <p:nvPr/>
      </p:nvGrpSpPr>
      <p:grpSpPr>
        <a:xfrm>
          <a:off x="0" y="0"/>
          <a:ext cx="0" cy="0"/>
          <a:chOff x="0" y="0"/>
          <a:chExt cx="0" cy="0"/>
        </a:xfrm>
      </p:grpSpPr>
      <p:sp>
        <p:nvSpPr>
          <p:cNvPr id="47" name="Google Shape;47;p8"/>
          <p:cNvSpPr txBox="1">
            <a:spLocks noGrp="1"/>
          </p:cNvSpPr>
          <p:nvPr>
            <p:ph type="sldNum" idx="12"/>
          </p:nvPr>
        </p:nvSpPr>
        <p:spPr>
          <a:xfrm>
            <a:off x="222250" y="4896150"/>
            <a:ext cx="223800" cy="1599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8"/>
          <p:cNvSpPr txBox="1">
            <a:spLocks noGrp="1"/>
          </p:cNvSpPr>
          <p:nvPr>
            <p:ph type="title"/>
          </p:nvPr>
        </p:nvSpPr>
        <p:spPr>
          <a:xfrm>
            <a:off x="228600" y="188814"/>
            <a:ext cx="8686800" cy="320908"/>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
        <p:nvSpPr>
          <p:cNvPr id="49" name="Google Shape;49;p8"/>
          <p:cNvSpPr>
            <a:spLocks noGrp="1"/>
          </p:cNvSpPr>
          <p:nvPr>
            <p:ph type="pic" idx="2"/>
          </p:nvPr>
        </p:nvSpPr>
        <p:spPr>
          <a:xfrm>
            <a:off x="205694" y="203667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8"/>
          <p:cNvSpPr>
            <a:spLocks noGrp="1"/>
          </p:cNvSpPr>
          <p:nvPr>
            <p:ph type="pic" idx="3"/>
          </p:nvPr>
        </p:nvSpPr>
        <p:spPr>
          <a:xfrm>
            <a:off x="1979425" y="203667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8"/>
          <p:cNvSpPr>
            <a:spLocks noGrp="1"/>
          </p:cNvSpPr>
          <p:nvPr>
            <p:ph type="pic" idx="4"/>
          </p:nvPr>
        </p:nvSpPr>
        <p:spPr>
          <a:xfrm>
            <a:off x="3753205" y="203667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8"/>
          <p:cNvSpPr>
            <a:spLocks noGrp="1"/>
          </p:cNvSpPr>
          <p:nvPr>
            <p:ph type="pic" idx="5"/>
          </p:nvPr>
        </p:nvSpPr>
        <p:spPr>
          <a:xfrm>
            <a:off x="5534456" y="203667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
          <p:cNvSpPr>
            <a:spLocks noGrp="1"/>
          </p:cNvSpPr>
          <p:nvPr>
            <p:ph type="pic" idx="6"/>
          </p:nvPr>
        </p:nvSpPr>
        <p:spPr>
          <a:xfrm>
            <a:off x="7300765" y="203667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8"/>
          <p:cNvSpPr>
            <a:spLocks noGrp="1"/>
          </p:cNvSpPr>
          <p:nvPr>
            <p:ph type="pic" idx="7"/>
          </p:nvPr>
        </p:nvSpPr>
        <p:spPr>
          <a:xfrm>
            <a:off x="205694" y="729132"/>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8"/>
          <p:cNvSpPr>
            <a:spLocks noGrp="1"/>
          </p:cNvSpPr>
          <p:nvPr>
            <p:ph type="pic" idx="8"/>
          </p:nvPr>
        </p:nvSpPr>
        <p:spPr>
          <a:xfrm>
            <a:off x="1979425" y="729132"/>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8"/>
          <p:cNvSpPr>
            <a:spLocks noGrp="1"/>
          </p:cNvSpPr>
          <p:nvPr>
            <p:ph type="pic" idx="9"/>
          </p:nvPr>
        </p:nvSpPr>
        <p:spPr>
          <a:xfrm>
            <a:off x="3753205" y="729132"/>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8"/>
          <p:cNvSpPr>
            <a:spLocks noGrp="1"/>
          </p:cNvSpPr>
          <p:nvPr>
            <p:ph type="pic" idx="13"/>
          </p:nvPr>
        </p:nvSpPr>
        <p:spPr>
          <a:xfrm>
            <a:off x="5534456" y="729132"/>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8"/>
          <p:cNvSpPr>
            <a:spLocks noGrp="1"/>
          </p:cNvSpPr>
          <p:nvPr>
            <p:ph type="pic" idx="14"/>
          </p:nvPr>
        </p:nvSpPr>
        <p:spPr>
          <a:xfrm>
            <a:off x="7300765" y="729132"/>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8"/>
          <p:cNvSpPr>
            <a:spLocks noGrp="1"/>
          </p:cNvSpPr>
          <p:nvPr>
            <p:ph type="pic" idx="15"/>
          </p:nvPr>
        </p:nvSpPr>
        <p:spPr>
          <a:xfrm>
            <a:off x="205694" y="333660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8"/>
          <p:cNvSpPr>
            <a:spLocks noGrp="1"/>
          </p:cNvSpPr>
          <p:nvPr>
            <p:ph type="pic" idx="16"/>
          </p:nvPr>
        </p:nvSpPr>
        <p:spPr>
          <a:xfrm>
            <a:off x="1979425" y="333660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8"/>
          <p:cNvSpPr>
            <a:spLocks noGrp="1"/>
          </p:cNvSpPr>
          <p:nvPr>
            <p:ph type="pic" idx="17"/>
          </p:nvPr>
        </p:nvSpPr>
        <p:spPr>
          <a:xfrm>
            <a:off x="3753205" y="333660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8"/>
          <p:cNvSpPr>
            <a:spLocks noGrp="1"/>
          </p:cNvSpPr>
          <p:nvPr>
            <p:ph type="pic" idx="18"/>
          </p:nvPr>
        </p:nvSpPr>
        <p:spPr>
          <a:xfrm>
            <a:off x="5534456" y="333660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
          <p:cNvSpPr>
            <a:spLocks noGrp="1"/>
          </p:cNvSpPr>
          <p:nvPr>
            <p:ph type="pic" idx="19"/>
          </p:nvPr>
        </p:nvSpPr>
        <p:spPr>
          <a:xfrm>
            <a:off x="7300765" y="3336601"/>
            <a:ext cx="1600200" cy="120015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12A8-C047-48BB-A159-77CABF1CB6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24DA7-72D7-40CF-85DE-B59C01E6E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ABF75-6CD7-48FF-9F80-01140DCB6897}"/>
              </a:ext>
            </a:extLst>
          </p:cNvPr>
          <p:cNvSpPr>
            <a:spLocks noGrp="1"/>
          </p:cNvSpPr>
          <p:nvPr>
            <p:ph type="dt" sz="half" idx="10"/>
          </p:nvPr>
        </p:nvSpPr>
        <p:spPr/>
        <p:txBody>
          <a:bodyPr/>
          <a:lstStyle/>
          <a:p>
            <a:fld id="{B68CB41F-16AB-4363-9C3F-DC9138F71DA9}" type="datetimeFigureOut">
              <a:rPr lang="en-US" smtClean="0"/>
              <a:t>10/27/2021</a:t>
            </a:fld>
            <a:endParaRPr lang="en-US"/>
          </a:p>
        </p:txBody>
      </p:sp>
      <p:sp>
        <p:nvSpPr>
          <p:cNvPr id="5" name="Footer Placeholder 4">
            <a:extLst>
              <a:ext uri="{FF2B5EF4-FFF2-40B4-BE49-F238E27FC236}">
                <a16:creationId xmlns:a16="http://schemas.microsoft.com/office/drawing/2014/main" id="{9C453056-24EE-42F9-8880-94EF8C3E3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A1BB5-1C8E-4167-B97B-0E2CFBD38FFE}"/>
              </a:ext>
            </a:extLst>
          </p:cNvPr>
          <p:cNvSpPr>
            <a:spLocks noGrp="1"/>
          </p:cNvSpPr>
          <p:nvPr>
            <p:ph type="sldNum" sz="quarter" idx="12"/>
          </p:nvPr>
        </p:nvSpPr>
        <p:spPr/>
        <p:txBody>
          <a:bodyPr/>
          <a:lstStyle/>
          <a:p>
            <a:fld id="{0BF71699-F1A3-486E-9858-D62BF2C87174}" type="slidenum">
              <a:rPr lang="en-US" smtClean="0"/>
              <a:t>‹#›</a:t>
            </a:fld>
            <a:endParaRPr lang="en-US"/>
          </a:p>
        </p:txBody>
      </p:sp>
    </p:spTree>
    <p:extLst>
      <p:ext uri="{BB962C8B-B14F-4D97-AF65-F5344CB8AC3E}">
        <p14:creationId xmlns:p14="http://schemas.microsoft.com/office/powerpoint/2010/main" val="390579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3"/>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10/27/21</a:t>
            </a:r>
            <a:endParaRPr lang="en-US" dirty="0"/>
          </a:p>
        </p:txBody>
      </p:sp>
      <p:sp>
        <p:nvSpPr>
          <p:cNvPr id="9" name="Footer Placeholder 4"/>
          <p:cNvSpPr>
            <a:spLocks noGrp="1"/>
          </p:cNvSpPr>
          <p:nvPr>
            <p:ph type="ftr" sz="quarter" idx="3"/>
          </p:nvPr>
        </p:nvSpPr>
        <p:spPr>
          <a:xfrm>
            <a:off x="1530603" y="4878160"/>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A.Valishev | NIO@IOTA</a:t>
            </a:r>
            <a:endParaRPr lang="en-US" b="1" dirty="0"/>
          </a:p>
        </p:txBody>
      </p:sp>
      <p:sp>
        <p:nvSpPr>
          <p:cNvPr id="10" name="Slide Number Placeholder 5"/>
          <p:cNvSpPr>
            <a:spLocks noGrp="1"/>
          </p:cNvSpPr>
          <p:nvPr>
            <p:ph type="sldNum" sz="quarter" idx="4"/>
          </p:nvPr>
        </p:nvSpPr>
        <p:spPr>
          <a:xfrm>
            <a:off x="222250" y="4878160"/>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1098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p1"/>
          <p:cNvSpPr txBox="1"/>
          <p:nvPr/>
        </p:nvSpPr>
        <p:spPr>
          <a:xfrm>
            <a:off x="6450016" y="3358114"/>
            <a:ext cx="1076325" cy="180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nvGrpSpPr>
          <p:cNvPr id="11" name="Google Shape;11;p1"/>
          <p:cNvGrpSpPr/>
          <p:nvPr/>
        </p:nvGrpSpPr>
        <p:grpSpPr>
          <a:xfrm>
            <a:off x="215900" y="4670857"/>
            <a:ext cx="8699500" cy="202387"/>
            <a:chOff x="600217" y="6229673"/>
            <a:chExt cx="8297721" cy="257386"/>
          </a:xfrm>
        </p:grpSpPr>
        <p:cxnSp>
          <p:nvCxnSpPr>
            <p:cNvPr id="12" name="Google Shape;12;p1"/>
            <p:cNvCxnSpPr/>
            <p:nvPr/>
          </p:nvCxnSpPr>
          <p:spPr>
            <a:xfrm>
              <a:off x="600217" y="6357936"/>
              <a:ext cx="7190785" cy="0"/>
            </a:xfrm>
            <a:prstGeom prst="straightConnector1">
              <a:avLst/>
            </a:prstGeom>
            <a:noFill/>
            <a:ln w="76200" cap="flat" cmpd="sng">
              <a:solidFill>
                <a:srgbClr val="99D6EA"/>
              </a:solidFill>
              <a:prstDash val="solid"/>
              <a:round/>
              <a:headEnd type="none" w="sm" len="sm"/>
              <a:tailEnd type="none" w="sm" len="sm"/>
            </a:ln>
          </p:spPr>
        </p:cxnSp>
        <p:pic>
          <p:nvPicPr>
            <p:cNvPr id="13" name="Google Shape;13;p1" descr="FermiLogo_RGB_NALBlue.png"/>
            <p:cNvPicPr preferRelativeResize="0"/>
            <p:nvPr/>
          </p:nvPicPr>
          <p:blipFill rotWithShape="1">
            <a:blip r:embed="rId16">
              <a:alphaModFix/>
            </a:blip>
            <a:srcRect/>
            <a:stretch/>
          </p:blipFill>
          <p:spPr>
            <a:xfrm>
              <a:off x="7853781" y="6229673"/>
              <a:ext cx="1044157" cy="257386"/>
            </a:xfrm>
            <a:prstGeom prst="rect">
              <a:avLst/>
            </a:prstGeom>
            <a:noFill/>
            <a:ln>
              <a:noFill/>
            </a:ln>
          </p:spPr>
        </p:pic>
      </p:grpSp>
      <p:sp>
        <p:nvSpPr>
          <p:cNvPr id="14" name="Google Shape;14;p1"/>
          <p:cNvSpPr txBox="1"/>
          <p:nvPr/>
        </p:nvSpPr>
        <p:spPr>
          <a:xfrm>
            <a:off x="215900" y="4896275"/>
            <a:ext cx="7539300" cy="159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sz="900">
                <a:solidFill>
                  <a:srgbClr val="004C97"/>
                </a:solidFill>
                <a:latin typeface="Helvetica Neue"/>
                <a:ea typeface="Helvetica Neue"/>
                <a:cs typeface="Helvetica Neue"/>
                <a:sym typeface="Helvetica Neue"/>
              </a:rPr>
              <a:t>‹#›</a:t>
            </a:fld>
            <a:r>
              <a:rPr lang="en-US" sz="900" dirty="0">
                <a:solidFill>
                  <a:srgbClr val="004C97"/>
                </a:solidFill>
                <a:latin typeface="Helvetica Neue"/>
                <a:ea typeface="Helvetica Neue"/>
                <a:cs typeface="Helvetica Neue"/>
                <a:sym typeface="Helvetica Neue"/>
              </a:rPr>
              <a:t>         2021/10/27          </a:t>
            </a:r>
            <a:r>
              <a:rPr lang="en-US" sz="900" dirty="0">
                <a:solidFill>
                  <a:schemeClr val="dk1"/>
                </a:solidFill>
              </a:rPr>
              <a:t>Broemmelsiek | Facility Overview and FAST </a:t>
            </a:r>
            <a:r>
              <a:rPr lang="en-US" sz="900" dirty="0" err="1">
                <a:solidFill>
                  <a:schemeClr val="dk1"/>
                </a:solidFill>
              </a:rPr>
              <a:t>Linac</a:t>
            </a:r>
            <a:r>
              <a:rPr lang="en-US" sz="900" dirty="0">
                <a:solidFill>
                  <a:schemeClr val="dk1"/>
                </a:solidFill>
              </a:rPr>
              <a:t> Performance</a:t>
            </a:r>
            <a:endParaRPr sz="900" dirty="0">
              <a:solidFill>
                <a:srgbClr val="004C97"/>
              </a:solidFill>
              <a:latin typeface="Helvetica Neue"/>
              <a:ea typeface="Helvetica Neue"/>
              <a:cs typeface="Helvetica Neue"/>
              <a:sym typeface="Helvetica Neue"/>
            </a:endParaRPr>
          </a:p>
          <a:p>
            <a:pPr marL="0" lvl="0" indent="0" algn="l" rtl="0">
              <a:spcBef>
                <a:spcPts val="0"/>
              </a:spcBef>
              <a:spcAft>
                <a:spcPts val="0"/>
              </a:spcAft>
              <a:buNone/>
            </a:pPr>
            <a:r>
              <a:rPr lang="en-US" sz="900" dirty="0">
                <a:solidFill>
                  <a:schemeClr val="dk1"/>
                </a:solidFill>
              </a:rPr>
              <a:t> </a:t>
            </a:r>
            <a:endParaRPr sz="900" dirty="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body" idx="2"/>
          </p:nvPr>
        </p:nvSpPr>
        <p:spPr>
          <a:xfrm>
            <a:off x="341924" y="3237621"/>
            <a:ext cx="8499232" cy="752287"/>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rgbClr val="004C97"/>
              </a:buClr>
              <a:buSzPts val="2400"/>
              <a:buFont typeface="Helvetica Neue"/>
              <a:buNone/>
            </a:pPr>
            <a:r>
              <a:rPr lang="en-US" dirty="0"/>
              <a:t>Facility Overview: Performance and Upgrades</a:t>
            </a:r>
            <a:endParaRPr sz="2400" dirty="0"/>
          </a:p>
        </p:txBody>
      </p:sp>
      <p:sp>
        <p:nvSpPr>
          <p:cNvPr id="69" name="Google Shape;69;p9"/>
          <p:cNvSpPr txBox="1">
            <a:spLocks noGrp="1"/>
          </p:cNvSpPr>
          <p:nvPr>
            <p:ph type="body" idx="1"/>
          </p:nvPr>
        </p:nvSpPr>
        <p:spPr>
          <a:xfrm>
            <a:off x="341927" y="3996570"/>
            <a:ext cx="8499231" cy="93579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04C97"/>
              </a:buClr>
              <a:buSzPts val="1600"/>
              <a:buFont typeface="Helvetica Neue"/>
              <a:buNone/>
            </a:pPr>
            <a:r>
              <a:rPr lang="en-US" dirty="0"/>
              <a:t>Dan Broemmelsiek</a:t>
            </a:r>
            <a:endParaRPr dirty="0"/>
          </a:p>
          <a:p>
            <a:pPr marL="0" lvl="0" indent="0" algn="l" rtl="0">
              <a:spcBef>
                <a:spcPts val="320"/>
              </a:spcBef>
              <a:spcAft>
                <a:spcPts val="0"/>
              </a:spcAft>
              <a:buClr>
                <a:srgbClr val="004C97"/>
              </a:buClr>
              <a:buSzPts val="1600"/>
              <a:buFont typeface="Helvetica Neue"/>
              <a:buNone/>
            </a:pPr>
            <a:r>
              <a:rPr lang="en-US" dirty="0"/>
              <a:t>FAST/IOTA Collaboration Meeting</a:t>
            </a:r>
            <a:endParaRPr dirty="0"/>
          </a:p>
          <a:p>
            <a:pPr marL="0" lvl="0" indent="0" algn="l" rtl="0">
              <a:spcBef>
                <a:spcPts val="320"/>
              </a:spcBef>
              <a:spcAft>
                <a:spcPts val="0"/>
              </a:spcAft>
              <a:buClr>
                <a:srgbClr val="004C97"/>
              </a:buClr>
              <a:buSzPts val="1600"/>
              <a:buFont typeface="Helvetica Neue"/>
              <a:buNone/>
            </a:pPr>
            <a:r>
              <a:rPr lang="en-US" dirty="0"/>
              <a:t>27 October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body" idx="1"/>
          </p:nvPr>
        </p:nvSpPr>
        <p:spPr>
          <a:xfrm>
            <a:off x="228600" y="728675"/>
            <a:ext cx="4311900" cy="1293900"/>
          </a:xfrm>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SzPts val="1600"/>
              <a:buFont typeface="Arial"/>
              <a:buChar char="•"/>
            </a:pPr>
            <a:r>
              <a:rPr lang="en-US" sz="1600">
                <a:solidFill>
                  <a:srgbClr val="595959"/>
                </a:solidFill>
                <a:latin typeface="Arial"/>
                <a:ea typeface="Arial"/>
                <a:cs typeface="Arial"/>
                <a:sym typeface="Arial"/>
              </a:rPr>
              <a:t>Two 1.3 GHz 9-cell SRF cavities</a:t>
            </a: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a:p>
            <a:pPr marL="914400" lvl="1" indent="-317500" algn="l" rtl="0">
              <a:lnSpc>
                <a:spcPct val="115000"/>
              </a:lnSpc>
              <a:spcBef>
                <a:spcPts val="0"/>
              </a:spcBef>
              <a:spcAft>
                <a:spcPts val="0"/>
              </a:spcAft>
              <a:buSzPts val="1400"/>
              <a:buFont typeface="MS PGothic"/>
              <a:buChar char="–"/>
            </a:pPr>
            <a:r>
              <a:rPr lang="en-US" sz="1400">
                <a:solidFill>
                  <a:srgbClr val="595959"/>
                </a:solidFill>
                <a:latin typeface="MS PGothic"/>
                <a:ea typeface="MS PGothic"/>
                <a:cs typeface="MS PGothic"/>
                <a:sym typeface="MS PGothic"/>
              </a:rPr>
              <a:t>CC1 at 27.5 MV/m</a:t>
            </a:r>
            <a:r>
              <a:rPr lang="en-US" sz="1400">
                <a:solidFill>
                  <a:schemeClr val="dk1"/>
                </a:solidFill>
                <a:latin typeface="MS PGothic"/>
                <a:ea typeface="MS PGothic"/>
                <a:cs typeface="MS PGothic"/>
                <a:sym typeface="MS PGothic"/>
              </a:rPr>
              <a:t>​</a:t>
            </a:r>
            <a:endParaRPr sz="1400">
              <a:solidFill>
                <a:schemeClr val="dk1"/>
              </a:solidFill>
              <a:latin typeface="MS PGothic"/>
              <a:ea typeface="MS PGothic"/>
              <a:cs typeface="MS PGothic"/>
              <a:sym typeface="MS PGothic"/>
            </a:endParaRPr>
          </a:p>
          <a:p>
            <a:pPr marL="914400" lvl="1" indent="-317500" algn="l" rtl="0">
              <a:lnSpc>
                <a:spcPct val="115000"/>
              </a:lnSpc>
              <a:spcBef>
                <a:spcPts val="0"/>
              </a:spcBef>
              <a:spcAft>
                <a:spcPts val="0"/>
              </a:spcAft>
              <a:buSzPts val="1400"/>
              <a:buFont typeface="MS PGothic"/>
              <a:buChar char="–"/>
            </a:pPr>
            <a:r>
              <a:rPr lang="en-US" sz="1400">
                <a:solidFill>
                  <a:srgbClr val="595959"/>
                </a:solidFill>
                <a:latin typeface="MS PGothic"/>
                <a:ea typeface="MS PGothic"/>
                <a:cs typeface="MS PGothic"/>
                <a:sym typeface="MS PGothic"/>
              </a:rPr>
              <a:t>CC2 at 17 MV/m</a:t>
            </a:r>
            <a:r>
              <a:rPr lang="en-US" sz="1400">
                <a:solidFill>
                  <a:schemeClr val="dk1"/>
                </a:solidFill>
                <a:latin typeface="MS PGothic"/>
                <a:ea typeface="MS PGothic"/>
                <a:cs typeface="MS PGothic"/>
                <a:sym typeface="MS PGothic"/>
              </a:rPr>
              <a:t>​</a:t>
            </a:r>
            <a:endParaRPr sz="1400">
              <a:solidFill>
                <a:schemeClr val="dk1"/>
              </a:solidFill>
              <a:latin typeface="MS PGothic"/>
              <a:ea typeface="MS PGothic"/>
              <a:cs typeface="MS PGothic"/>
              <a:sym typeface="MS PGothic"/>
            </a:endParaRPr>
          </a:p>
          <a:p>
            <a:pPr marL="457200" lvl="0" indent="-317500" algn="l" rtl="0">
              <a:lnSpc>
                <a:spcPct val="115000"/>
              </a:lnSpc>
              <a:spcBef>
                <a:spcPts val="0"/>
              </a:spcBef>
              <a:spcAft>
                <a:spcPts val="0"/>
              </a:spcAft>
              <a:buSzPts val="1400"/>
              <a:buFont typeface="MS PGothic"/>
              <a:buChar char="•"/>
            </a:pPr>
            <a:r>
              <a:rPr lang="en-US" sz="1400">
                <a:solidFill>
                  <a:srgbClr val="595959"/>
                </a:solidFill>
                <a:latin typeface="MS PGothic"/>
                <a:ea typeface="MS PGothic"/>
                <a:cs typeface="MS PGothic"/>
                <a:sym typeface="MS PGothic"/>
              </a:rPr>
              <a:t>Parameter scaling, spectrometer based beam energy &gt; 50 MeV</a:t>
            </a:r>
            <a:r>
              <a:rPr lang="en-US" sz="1400">
                <a:solidFill>
                  <a:schemeClr val="dk1"/>
                </a:solidFill>
                <a:latin typeface="MS PGothic"/>
                <a:ea typeface="MS PGothic"/>
                <a:cs typeface="MS PGothic"/>
                <a:sym typeface="MS PGothic"/>
              </a:rPr>
              <a:t>​</a:t>
            </a:r>
            <a:endParaRPr/>
          </a:p>
        </p:txBody>
      </p:sp>
      <p:sp>
        <p:nvSpPr>
          <p:cNvPr id="143" name="Google Shape;143;p17"/>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Capture Cavities</a:t>
            </a:r>
            <a:endParaRPr/>
          </a:p>
        </p:txBody>
      </p:sp>
      <p:pic>
        <p:nvPicPr>
          <p:cNvPr id="144" name="Google Shape;144;p17"/>
          <p:cNvPicPr preferRelativeResize="0"/>
          <p:nvPr/>
        </p:nvPicPr>
        <p:blipFill>
          <a:blip r:embed="rId3">
            <a:alphaModFix/>
          </a:blip>
          <a:stretch>
            <a:fillRect/>
          </a:stretch>
        </p:blipFill>
        <p:spPr>
          <a:xfrm>
            <a:off x="325374" y="2022578"/>
            <a:ext cx="4428791" cy="2324100"/>
          </a:xfrm>
          <a:prstGeom prst="rect">
            <a:avLst/>
          </a:prstGeom>
          <a:noFill/>
          <a:ln>
            <a:noFill/>
          </a:ln>
        </p:spPr>
      </p:pic>
      <p:pic>
        <p:nvPicPr>
          <p:cNvPr id="145" name="Google Shape;145;p17"/>
          <p:cNvPicPr preferRelativeResize="0"/>
          <p:nvPr/>
        </p:nvPicPr>
        <p:blipFill>
          <a:blip r:embed="rId4">
            <a:alphaModFix/>
          </a:blip>
          <a:stretch>
            <a:fillRect/>
          </a:stretch>
        </p:blipFill>
        <p:spPr>
          <a:xfrm>
            <a:off x="4754175" y="509827"/>
            <a:ext cx="3864575" cy="27980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indoor, wall, ceiling, dirty&#10;&#10;Description automatically generated">
            <a:extLst>
              <a:ext uri="{FF2B5EF4-FFF2-40B4-BE49-F238E27FC236}">
                <a16:creationId xmlns:a16="http://schemas.microsoft.com/office/drawing/2014/main" id="{7CF16377-A90D-4948-A1E5-26F196D12646}"/>
              </a:ext>
            </a:extLst>
          </p:cNvPr>
          <p:cNvPicPr>
            <a:picLocks noGrp="1" noChangeAspect="1"/>
          </p:cNvPicPr>
          <p:nvPr>
            <p:ph type="pic" idx="2"/>
          </p:nvPr>
        </p:nvPicPr>
        <p:blipFill rotWithShape="1">
          <a:blip r:embed="rId2"/>
          <a:srcRect l="24986" t="9945" r="156" b="15780"/>
          <a:stretch/>
        </p:blipFill>
        <p:spPr>
          <a:xfrm>
            <a:off x="109470" y="128789"/>
            <a:ext cx="8809149" cy="4446428"/>
          </a:xfrm>
          <a:scene3d>
            <a:camera prst="orthographicFront">
              <a:rot lat="0" lon="0" rev="10799999"/>
            </a:camera>
            <a:lightRig rig="threePt" dir="t"/>
          </a:scene3d>
        </p:spPr>
      </p:pic>
    </p:spTree>
    <p:extLst>
      <p:ext uri="{BB962C8B-B14F-4D97-AF65-F5344CB8AC3E}">
        <p14:creationId xmlns:p14="http://schemas.microsoft.com/office/powerpoint/2010/main" val="186491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2991A0-D2ED-43CD-B9BC-619DE1BE4BF9}"/>
              </a:ext>
            </a:extLst>
          </p:cNvPr>
          <p:cNvSpPr>
            <a:spLocks noGrp="1"/>
          </p:cNvSpPr>
          <p:nvPr>
            <p:ph type="title"/>
          </p:nvPr>
        </p:nvSpPr>
        <p:spPr/>
        <p:txBody>
          <a:bodyPr/>
          <a:lstStyle/>
          <a:p>
            <a:r>
              <a:rPr lang="en-US" dirty="0"/>
              <a:t>CC2 Tuner Refurbishment</a:t>
            </a:r>
          </a:p>
        </p:txBody>
      </p:sp>
      <p:sp>
        <p:nvSpPr>
          <p:cNvPr id="4" name="Text Placeholder 3">
            <a:extLst>
              <a:ext uri="{FF2B5EF4-FFF2-40B4-BE49-F238E27FC236}">
                <a16:creationId xmlns:a16="http://schemas.microsoft.com/office/drawing/2014/main" id="{58935521-183E-4AFD-B384-191FE95E90CB}"/>
              </a:ext>
            </a:extLst>
          </p:cNvPr>
          <p:cNvSpPr>
            <a:spLocks noGrp="1"/>
          </p:cNvSpPr>
          <p:nvPr>
            <p:ph type="body" idx="1"/>
          </p:nvPr>
        </p:nvSpPr>
        <p:spPr>
          <a:xfrm>
            <a:off x="228604" y="728664"/>
            <a:ext cx="4633172" cy="3794522"/>
          </a:xfrm>
        </p:spPr>
        <p:txBody>
          <a:bodyPr>
            <a:normAutofit fontScale="47500" lnSpcReduction="20000"/>
          </a:bodyPr>
          <a:lstStyle/>
          <a:p>
            <a:pPr marL="114300" indent="0">
              <a:buNone/>
            </a:pPr>
            <a:r>
              <a:rPr lang="en-US" dirty="0"/>
              <a:t>1) Vent up the insulating vacuum of the cryostat.</a:t>
            </a:r>
          </a:p>
          <a:p>
            <a:pPr marL="114300" indent="0">
              <a:buNone/>
            </a:pPr>
            <a:r>
              <a:rPr lang="en-US" dirty="0"/>
              <a:t>2) Open side instrumentation flange to access cavity gate valve on the US end.</a:t>
            </a:r>
          </a:p>
          <a:p>
            <a:pPr marL="114300" indent="0">
              <a:buNone/>
            </a:pPr>
            <a:r>
              <a:rPr lang="en-US" dirty="0"/>
              <a:t>3) Follow attached procedure to close the US gate valve to isolate the beam line vacuum from the US end of the SRF cavity to the downstream (DS) end of the gate valve located just outside of Capture Cavity 1 (CC1) in the interconnect region.</a:t>
            </a:r>
          </a:p>
          <a:p>
            <a:pPr marL="114300" indent="0">
              <a:buNone/>
            </a:pPr>
            <a:r>
              <a:rPr lang="en-US" dirty="0"/>
              <a:t>4) Accelerator Division group (AD) will set up </a:t>
            </a:r>
            <a:r>
              <a:rPr lang="en-US" dirty="0" err="1"/>
              <a:t>softwall</a:t>
            </a:r>
            <a:r>
              <a:rPr lang="en-US" dirty="0"/>
              <a:t> cleanroom and remove all beam line components and tooling in the interconnect region between CC1 and CC2 to allow personnel access as well as US cryostat end dome removal.</a:t>
            </a:r>
          </a:p>
          <a:p>
            <a:pPr marL="114300" indent="0">
              <a:buNone/>
            </a:pPr>
            <a:r>
              <a:rPr lang="en-US" dirty="0"/>
              <a:t>5) AD will install a gantry crane spanning above the interconnect region that will allow cryostat end dome to be removed.</a:t>
            </a:r>
          </a:p>
          <a:p>
            <a:pPr marL="114300" indent="0">
              <a:buNone/>
            </a:pPr>
            <a:r>
              <a:rPr lang="en-US" dirty="0"/>
              <a:t>6) Attach properly rated eye-bolts to the top of the end dome and attach to gantry crane using properly rated slings.</a:t>
            </a:r>
          </a:p>
          <a:p>
            <a:pPr marL="114300" indent="0">
              <a:buNone/>
            </a:pPr>
            <a:r>
              <a:rPr lang="en-US" dirty="0"/>
              <a:t>7) Remove split rings at the beam line connecting the beam pipe to the end dome.</a:t>
            </a:r>
          </a:p>
          <a:p>
            <a:pPr marL="114300" indent="0">
              <a:buNone/>
            </a:pPr>
            <a:r>
              <a:rPr lang="en-US" dirty="0"/>
              <a:t>8) Remove all of the bolts on the end dome and using the gantry crane, carefully slide the end dome back (towards the interconnect region) until the dome clears the beam flange, set the dome aside.</a:t>
            </a:r>
          </a:p>
          <a:p>
            <a:pPr marL="114300" indent="0">
              <a:buNone/>
            </a:pPr>
            <a:r>
              <a:rPr lang="en-US" dirty="0"/>
              <a:t>9) Remove the flat end thermal shield to expose the cavity</a:t>
            </a:r>
          </a:p>
          <a:p>
            <a:pPr marL="114300" indent="0">
              <a:buNone/>
            </a:pPr>
            <a:r>
              <a:rPr lang="en-US" dirty="0"/>
              <a:t>10) Tuner Resonance Team will take baseline RF measurement</a:t>
            </a:r>
          </a:p>
          <a:p>
            <a:pPr marL="114300" indent="0">
              <a:buNone/>
            </a:pPr>
            <a:r>
              <a:rPr lang="en-US" dirty="0"/>
              <a:t>11) Disconnect </a:t>
            </a:r>
            <a:r>
              <a:rPr lang="en-US" dirty="0" err="1"/>
              <a:t>Phytron</a:t>
            </a:r>
            <a:r>
              <a:rPr lang="en-US" dirty="0"/>
              <a:t> tuner motor with harmonic drive and replace with upgraded </a:t>
            </a:r>
            <a:r>
              <a:rPr lang="en-US" dirty="0" err="1"/>
              <a:t>Phytron</a:t>
            </a:r>
            <a:r>
              <a:rPr lang="en-US" dirty="0"/>
              <a:t> motor with planetary gears.</a:t>
            </a:r>
          </a:p>
          <a:p>
            <a:pPr marL="114300" indent="0">
              <a:buNone/>
            </a:pPr>
            <a:r>
              <a:rPr lang="en-US" dirty="0"/>
              <a:t>12) Test run motor for operation and connect to RF monitoring cart to tune cavity to the proper "warm" frequency.</a:t>
            </a:r>
          </a:p>
          <a:p>
            <a:pPr marL="114300" indent="0">
              <a:buNone/>
            </a:pPr>
            <a:r>
              <a:rPr lang="en-US" dirty="0"/>
              <a:t>13) Reverse the order of the previous 12 steps to bring the CC2 cryostat back to operation.</a:t>
            </a:r>
          </a:p>
        </p:txBody>
      </p:sp>
      <p:pic>
        <p:nvPicPr>
          <p:cNvPr id="1026" name="Picture 2">
            <a:extLst>
              <a:ext uri="{FF2B5EF4-FFF2-40B4-BE49-F238E27FC236}">
                <a16:creationId xmlns:a16="http://schemas.microsoft.com/office/drawing/2014/main" id="{CD0CD776-EFDA-4AD5-945A-61EA3890E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1" y="691906"/>
            <a:ext cx="4213489" cy="205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7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body" idx="1"/>
          </p:nvPr>
        </p:nvSpPr>
        <p:spPr>
          <a:xfrm>
            <a:off x="228600" y="728671"/>
            <a:ext cx="8672400" cy="2304300"/>
          </a:xfrm>
          <a:prstGeom prst="rect">
            <a:avLst/>
          </a:prstGeom>
        </p:spPr>
        <p:txBody>
          <a:bodyPr spcFirstLastPara="1" wrap="square" lIns="0" tIns="0" rIns="0" bIns="0" anchor="t" anchorCtr="0">
            <a:noAutofit/>
          </a:bodyPr>
          <a:lstStyle/>
          <a:p>
            <a:pPr marL="457200" lvl="0"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CM commissioned. ILC goal reached. 250 plus MeV for beam.</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457200" lvl="0"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Some conditioning will be done in the upcoming run for long bunch train. Currently we did 500 bunches at 3MHz maximum.</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457200" lvl="0"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Several beam line locations are available for R&amp;D.</a:t>
            </a:r>
            <a:endParaRPr sz="1950">
              <a:solidFill>
                <a:schemeClr val="dk1"/>
              </a:solidFill>
              <a:latin typeface="Arial"/>
              <a:ea typeface="Arial"/>
              <a:cs typeface="Arial"/>
              <a:sym typeface="Arial"/>
            </a:endParaRPr>
          </a:p>
          <a:p>
            <a:pPr marL="457200" lvl="0"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Possible space for more R&amp;D.</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914400" lvl="1" indent="-339725" algn="l" rtl="0">
              <a:lnSpc>
                <a:spcPct val="115000"/>
              </a:lnSpc>
              <a:spcBef>
                <a:spcPts val="0"/>
              </a:spcBef>
              <a:spcAft>
                <a:spcPts val="0"/>
              </a:spcAft>
              <a:buSzPts val="1750"/>
              <a:buFont typeface="Arial"/>
              <a:buChar char="–"/>
            </a:pPr>
            <a:r>
              <a:rPr lang="en-US" sz="1750">
                <a:solidFill>
                  <a:schemeClr val="accent6"/>
                </a:solidFill>
                <a:latin typeface="Arial"/>
                <a:ea typeface="Arial"/>
                <a:cs typeface="Arial"/>
                <a:sym typeface="Arial"/>
              </a:rPr>
              <a:t>Undulator</a:t>
            </a:r>
            <a:r>
              <a:rPr lang="en-US" sz="1750">
                <a:solidFill>
                  <a:schemeClr val="dk1"/>
                </a:solidFill>
                <a:latin typeface="Arial"/>
                <a:ea typeface="Arial"/>
                <a:cs typeface="Arial"/>
                <a:sym typeface="Arial"/>
              </a:rPr>
              <a:t>​</a:t>
            </a:r>
            <a:endParaRPr sz="1750">
              <a:solidFill>
                <a:schemeClr val="dk1"/>
              </a:solidFill>
              <a:latin typeface="Arial"/>
              <a:ea typeface="Arial"/>
              <a:cs typeface="Arial"/>
              <a:sym typeface="Arial"/>
            </a:endParaRPr>
          </a:p>
          <a:p>
            <a:pPr marL="914400" lvl="1" indent="-339725" algn="l" rtl="0">
              <a:lnSpc>
                <a:spcPct val="115000"/>
              </a:lnSpc>
              <a:spcBef>
                <a:spcPts val="0"/>
              </a:spcBef>
              <a:spcAft>
                <a:spcPts val="0"/>
              </a:spcAft>
              <a:buSzPts val="1750"/>
              <a:buFont typeface="Arial"/>
              <a:buChar char="–"/>
            </a:pPr>
            <a:r>
              <a:rPr lang="en-US" sz="1750">
                <a:solidFill>
                  <a:schemeClr val="accent6"/>
                </a:solidFill>
                <a:latin typeface="Arial"/>
                <a:ea typeface="Arial"/>
                <a:cs typeface="Arial"/>
                <a:sym typeface="Arial"/>
              </a:rPr>
              <a:t>High energy chicane</a:t>
            </a:r>
            <a:r>
              <a:rPr lang="en-US" sz="1750">
                <a:solidFill>
                  <a:schemeClr val="dk1"/>
                </a:solidFill>
                <a:latin typeface="Arial"/>
                <a:ea typeface="Arial"/>
                <a:cs typeface="Arial"/>
                <a:sym typeface="Arial"/>
              </a:rPr>
              <a:t>​</a:t>
            </a:r>
            <a:endParaRPr/>
          </a:p>
        </p:txBody>
      </p:sp>
      <p:sp>
        <p:nvSpPr>
          <p:cNvPr id="152" name="Google Shape;152;p18"/>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High Energy Beamline</a:t>
            </a:r>
            <a:endParaRPr/>
          </a:p>
        </p:txBody>
      </p:sp>
      <p:pic>
        <p:nvPicPr>
          <p:cNvPr id="153" name="Google Shape;153;p18"/>
          <p:cNvPicPr preferRelativeResize="0"/>
          <p:nvPr/>
        </p:nvPicPr>
        <p:blipFill>
          <a:blip r:embed="rId3">
            <a:alphaModFix/>
          </a:blip>
          <a:stretch>
            <a:fillRect/>
          </a:stretch>
        </p:blipFill>
        <p:spPr>
          <a:xfrm>
            <a:off x="4187626" y="2022475"/>
            <a:ext cx="3881273" cy="2584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E968DC-2F09-4688-99B3-F61DBB9A5453}"/>
              </a:ext>
            </a:extLst>
          </p:cNvPr>
          <p:cNvSpPr>
            <a:spLocks noGrp="1"/>
          </p:cNvSpPr>
          <p:nvPr>
            <p:ph type="body" idx="1"/>
          </p:nvPr>
        </p:nvSpPr>
        <p:spPr>
          <a:xfrm>
            <a:off x="700391" y="2859932"/>
            <a:ext cx="8200725" cy="1663254"/>
          </a:xfrm>
        </p:spPr>
        <p:txBody>
          <a:bodyPr>
            <a:normAutofit/>
          </a:bodyPr>
          <a:lstStyle/>
          <a:p>
            <a:pPr marL="114300" indent="0">
              <a:buNone/>
            </a:pPr>
            <a:r>
              <a:rPr lang="en-US" sz="1800" dirty="0"/>
              <a:t>A – 16m in 8 x 2m vacuum segments</a:t>
            </a:r>
          </a:p>
          <a:p>
            <a:pPr marL="114300" indent="0">
              <a:buNone/>
            </a:pPr>
            <a:r>
              <a:rPr lang="en-US" sz="1800" dirty="0"/>
              <a:t>B – 2.8m</a:t>
            </a:r>
          </a:p>
          <a:p>
            <a:pPr marL="114300" indent="0">
              <a:buNone/>
            </a:pPr>
            <a:r>
              <a:rPr lang="en-US" sz="1800" dirty="0"/>
              <a:t>    – Instrumentation Crosses</a:t>
            </a:r>
          </a:p>
          <a:p>
            <a:pPr marL="114300" indent="0">
              <a:buNone/>
            </a:pPr>
            <a:r>
              <a:rPr lang="en-US" sz="1800" dirty="0"/>
              <a:t>    – New Instrumentation Cross for ~32m spacing after cryomodule</a:t>
            </a:r>
          </a:p>
        </p:txBody>
      </p:sp>
      <p:sp>
        <p:nvSpPr>
          <p:cNvPr id="3" name="Title 2">
            <a:extLst>
              <a:ext uri="{FF2B5EF4-FFF2-40B4-BE49-F238E27FC236}">
                <a16:creationId xmlns:a16="http://schemas.microsoft.com/office/drawing/2014/main" id="{CAD11DB0-169B-48F7-8C5F-45F3D341D8CF}"/>
              </a:ext>
            </a:extLst>
          </p:cNvPr>
          <p:cNvSpPr>
            <a:spLocks noGrp="1"/>
          </p:cNvSpPr>
          <p:nvPr>
            <p:ph type="title"/>
          </p:nvPr>
        </p:nvSpPr>
        <p:spPr/>
        <p:txBody>
          <a:bodyPr/>
          <a:lstStyle/>
          <a:p>
            <a:r>
              <a:rPr lang="en-US" dirty="0" err="1"/>
              <a:t>Linac</a:t>
            </a:r>
            <a:r>
              <a:rPr lang="en-US" dirty="0"/>
              <a:t> Dimensions</a:t>
            </a:r>
          </a:p>
        </p:txBody>
      </p:sp>
      <p:sp>
        <p:nvSpPr>
          <p:cNvPr id="27" name="Arrow: Quad 26">
            <a:extLst>
              <a:ext uri="{FF2B5EF4-FFF2-40B4-BE49-F238E27FC236}">
                <a16:creationId xmlns:a16="http://schemas.microsoft.com/office/drawing/2014/main" id="{41B87490-07FD-4542-A6AB-73ABC1968F72}"/>
              </a:ext>
            </a:extLst>
          </p:cNvPr>
          <p:cNvSpPr/>
          <p:nvPr/>
        </p:nvSpPr>
        <p:spPr>
          <a:xfrm>
            <a:off x="768891" y="3597651"/>
            <a:ext cx="220130" cy="220130"/>
          </a:xfrm>
          <a:prstGeom prst="quadArrow">
            <a:avLst>
              <a:gd name="adj1" fmla="val 7674"/>
              <a:gd name="adj2" fmla="val 8733"/>
              <a:gd name="adj3" fmla="val 225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 name="Group 1">
            <a:extLst>
              <a:ext uri="{FF2B5EF4-FFF2-40B4-BE49-F238E27FC236}">
                <a16:creationId xmlns:a16="http://schemas.microsoft.com/office/drawing/2014/main" id="{DF2E570C-10F9-42FE-A90D-B5F33BE6E547}"/>
              </a:ext>
            </a:extLst>
          </p:cNvPr>
          <p:cNvGrpSpPr/>
          <p:nvPr/>
        </p:nvGrpSpPr>
        <p:grpSpPr>
          <a:xfrm>
            <a:off x="0" y="1004696"/>
            <a:ext cx="9144000" cy="1481766"/>
            <a:chOff x="0" y="1017666"/>
            <a:chExt cx="9144000" cy="1481766"/>
          </a:xfrm>
        </p:grpSpPr>
        <p:pic>
          <p:nvPicPr>
            <p:cNvPr id="11" name="Picture 10">
              <a:extLst>
                <a:ext uri="{FF2B5EF4-FFF2-40B4-BE49-F238E27FC236}">
                  <a16:creationId xmlns:a16="http://schemas.microsoft.com/office/drawing/2014/main" id="{6C183AD9-F0EF-4CFC-9524-A8B527B16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4231"/>
              <a:ext cx="9144000" cy="995348"/>
            </a:xfrm>
            <a:prstGeom prst="rect">
              <a:avLst/>
            </a:prstGeom>
          </p:spPr>
        </p:pic>
        <p:cxnSp>
          <p:nvCxnSpPr>
            <p:cNvPr id="15" name="Straight Arrow Connector 14">
              <a:extLst>
                <a:ext uri="{FF2B5EF4-FFF2-40B4-BE49-F238E27FC236}">
                  <a16:creationId xmlns:a16="http://schemas.microsoft.com/office/drawing/2014/main" id="{E063177E-1DC7-4855-A291-C453B1ED66F9}"/>
                </a:ext>
              </a:extLst>
            </p:cNvPr>
            <p:cNvCxnSpPr/>
            <p:nvPr/>
          </p:nvCxnSpPr>
          <p:spPr>
            <a:xfrm>
              <a:off x="2694905" y="2245516"/>
              <a:ext cx="14585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CFC8600-D442-47F0-ADF6-F02FEB948AE8}"/>
                </a:ext>
              </a:extLst>
            </p:cNvPr>
            <p:cNvSpPr txBox="1"/>
            <p:nvPr/>
          </p:nvSpPr>
          <p:spPr>
            <a:xfrm>
              <a:off x="3305027" y="2245516"/>
              <a:ext cx="274434" cy="253916"/>
            </a:xfrm>
            <a:prstGeom prst="rect">
              <a:avLst/>
            </a:prstGeom>
            <a:noFill/>
          </p:spPr>
          <p:txBody>
            <a:bodyPr wrap="none" rtlCol="0">
              <a:spAutoFit/>
            </a:bodyPr>
            <a:lstStyle/>
            <a:p>
              <a:r>
                <a:rPr lang="en-US" sz="1050" dirty="0"/>
                <a:t>A</a:t>
              </a:r>
            </a:p>
          </p:txBody>
        </p:sp>
        <p:cxnSp>
          <p:nvCxnSpPr>
            <p:cNvPr id="20" name="Straight Arrow Connector 19">
              <a:extLst>
                <a:ext uri="{FF2B5EF4-FFF2-40B4-BE49-F238E27FC236}">
                  <a16:creationId xmlns:a16="http://schemas.microsoft.com/office/drawing/2014/main" id="{DF4691B4-2626-469F-8C98-94482010F596}"/>
                </a:ext>
              </a:extLst>
            </p:cNvPr>
            <p:cNvCxnSpPr/>
            <p:nvPr/>
          </p:nvCxnSpPr>
          <p:spPr>
            <a:xfrm>
              <a:off x="3944155" y="1238321"/>
              <a:ext cx="102387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FE52910-F6DE-49E9-B256-8A8B39AA6464}"/>
                </a:ext>
              </a:extLst>
            </p:cNvPr>
            <p:cNvSpPr txBox="1"/>
            <p:nvPr/>
          </p:nvSpPr>
          <p:spPr>
            <a:xfrm>
              <a:off x="4339952" y="1017666"/>
              <a:ext cx="274434" cy="253916"/>
            </a:xfrm>
            <a:prstGeom prst="rect">
              <a:avLst/>
            </a:prstGeom>
            <a:noFill/>
          </p:spPr>
          <p:txBody>
            <a:bodyPr wrap="none" rtlCol="0">
              <a:spAutoFit/>
            </a:bodyPr>
            <a:lstStyle/>
            <a:p>
              <a:r>
                <a:rPr lang="en-US" sz="1050" dirty="0"/>
                <a:t>B</a:t>
              </a:r>
            </a:p>
          </p:txBody>
        </p:sp>
        <p:sp>
          <p:nvSpPr>
            <p:cNvPr id="23" name="Arrow: Quad 22">
              <a:extLst>
                <a:ext uri="{FF2B5EF4-FFF2-40B4-BE49-F238E27FC236}">
                  <a16:creationId xmlns:a16="http://schemas.microsoft.com/office/drawing/2014/main" id="{D258D751-0AD1-431D-AB45-A378A2B95A2F}"/>
                </a:ext>
              </a:extLst>
            </p:cNvPr>
            <p:cNvSpPr/>
            <p:nvPr/>
          </p:nvSpPr>
          <p:spPr>
            <a:xfrm>
              <a:off x="5042079" y="1424487"/>
              <a:ext cx="220130" cy="220130"/>
            </a:xfrm>
            <a:prstGeom prst="quadArrow">
              <a:avLst>
                <a:gd name="adj1" fmla="val 7674"/>
                <a:gd name="adj2" fmla="val 8733"/>
                <a:gd name="adj3" fmla="val 225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Arrow: Quad 23">
              <a:extLst>
                <a:ext uri="{FF2B5EF4-FFF2-40B4-BE49-F238E27FC236}">
                  <a16:creationId xmlns:a16="http://schemas.microsoft.com/office/drawing/2014/main" id="{6135E63C-041B-4687-837F-F16E68BF3912}"/>
                </a:ext>
              </a:extLst>
            </p:cNvPr>
            <p:cNvSpPr/>
            <p:nvPr/>
          </p:nvSpPr>
          <p:spPr>
            <a:xfrm>
              <a:off x="123959" y="1957771"/>
              <a:ext cx="220130" cy="220130"/>
            </a:xfrm>
            <a:prstGeom prst="quadArrow">
              <a:avLst>
                <a:gd name="adj1" fmla="val 7674"/>
                <a:gd name="adj2" fmla="val 8733"/>
                <a:gd name="adj3" fmla="val 225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Arrow: Quad 24">
              <a:extLst>
                <a:ext uri="{FF2B5EF4-FFF2-40B4-BE49-F238E27FC236}">
                  <a16:creationId xmlns:a16="http://schemas.microsoft.com/office/drawing/2014/main" id="{9AA2FCB5-4870-4A18-8E8E-1CE0A9EB8A08}"/>
                </a:ext>
              </a:extLst>
            </p:cNvPr>
            <p:cNvSpPr/>
            <p:nvPr/>
          </p:nvSpPr>
          <p:spPr>
            <a:xfrm>
              <a:off x="1754747" y="1965819"/>
              <a:ext cx="220130" cy="220130"/>
            </a:xfrm>
            <a:prstGeom prst="quadArrow">
              <a:avLst>
                <a:gd name="adj1" fmla="val 7674"/>
                <a:gd name="adj2" fmla="val 8733"/>
                <a:gd name="adj3" fmla="val 225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Arrow: Quad 25">
              <a:extLst>
                <a:ext uri="{FF2B5EF4-FFF2-40B4-BE49-F238E27FC236}">
                  <a16:creationId xmlns:a16="http://schemas.microsoft.com/office/drawing/2014/main" id="{4BC8E3A4-8D12-4D18-9335-A5CC1C992A59}"/>
                </a:ext>
              </a:extLst>
            </p:cNvPr>
            <p:cNvSpPr/>
            <p:nvPr/>
          </p:nvSpPr>
          <p:spPr>
            <a:xfrm>
              <a:off x="6756590" y="1964208"/>
              <a:ext cx="220130" cy="220130"/>
            </a:xfrm>
            <a:prstGeom prst="quadArrow">
              <a:avLst>
                <a:gd name="adj1" fmla="val 7674"/>
                <a:gd name="adj2" fmla="val 8733"/>
                <a:gd name="adj3" fmla="val 225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Arrow: Quad 15">
              <a:extLst>
                <a:ext uri="{FF2B5EF4-FFF2-40B4-BE49-F238E27FC236}">
                  <a16:creationId xmlns:a16="http://schemas.microsoft.com/office/drawing/2014/main" id="{9AA2FCB5-4870-4A18-8E8E-1CE0A9EB8A08}"/>
                </a:ext>
              </a:extLst>
            </p:cNvPr>
            <p:cNvSpPr/>
            <p:nvPr/>
          </p:nvSpPr>
          <p:spPr>
            <a:xfrm>
              <a:off x="3289120" y="1960501"/>
              <a:ext cx="220130" cy="220130"/>
            </a:xfrm>
            <a:prstGeom prst="quadArrow">
              <a:avLst>
                <a:gd name="adj1" fmla="val 7674"/>
                <a:gd name="adj2" fmla="val 8733"/>
                <a:gd name="adj3" fmla="val 2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sp>
        <p:nvSpPr>
          <p:cNvPr id="19" name="Arrow: Quad 18">
            <a:extLst>
              <a:ext uri="{FF2B5EF4-FFF2-40B4-BE49-F238E27FC236}">
                <a16:creationId xmlns:a16="http://schemas.microsoft.com/office/drawing/2014/main" id="{9AA2FCB5-4870-4A18-8E8E-1CE0A9EB8A08}"/>
              </a:ext>
            </a:extLst>
          </p:cNvPr>
          <p:cNvSpPr/>
          <p:nvPr/>
        </p:nvSpPr>
        <p:spPr>
          <a:xfrm>
            <a:off x="768890" y="3881483"/>
            <a:ext cx="220130" cy="220130"/>
          </a:xfrm>
          <a:prstGeom prst="quadArrow">
            <a:avLst>
              <a:gd name="adj1" fmla="val 7674"/>
              <a:gd name="adj2" fmla="val 8733"/>
              <a:gd name="adj3" fmla="val 2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185774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body" idx="1"/>
          </p:nvPr>
        </p:nvSpPr>
        <p:spPr>
          <a:xfrm>
            <a:off x="228600" y="728675"/>
            <a:ext cx="8672400" cy="3914100"/>
          </a:xfrm>
          <a:prstGeom prst="rect">
            <a:avLst/>
          </a:prstGeom>
        </p:spPr>
        <p:txBody>
          <a:bodyPr spcFirstLastPara="1" wrap="square" lIns="0" tIns="0" rIns="0" bIns="0" anchor="t" anchorCtr="0">
            <a:noAutofit/>
          </a:bodyPr>
          <a:lstStyle/>
          <a:p>
            <a:pPr marL="457200" lvl="0" indent="-361950" algn="l" rtl="0">
              <a:lnSpc>
                <a:spcPct val="115000"/>
              </a:lnSpc>
              <a:spcBef>
                <a:spcPts val="0"/>
              </a:spcBef>
              <a:spcAft>
                <a:spcPts val="0"/>
              </a:spcAft>
              <a:buSzPts val="2100"/>
              <a:buFont typeface="Arial"/>
              <a:buChar char="•"/>
            </a:pPr>
            <a:r>
              <a:rPr lang="en-US" sz="2100">
                <a:solidFill>
                  <a:schemeClr val="accent6"/>
                </a:solidFill>
                <a:latin typeface="Arial"/>
                <a:ea typeface="Arial"/>
                <a:cs typeface="Arial"/>
                <a:sym typeface="Arial"/>
              </a:rPr>
              <a:t>BPM</a:t>
            </a:r>
            <a:r>
              <a:rPr lang="en-US" sz="2100">
                <a:solidFill>
                  <a:schemeClr val="dk1"/>
                </a:solidFill>
                <a:latin typeface="Arial"/>
                <a:ea typeface="Arial"/>
                <a:cs typeface="Arial"/>
                <a:sym typeface="Arial"/>
              </a:rPr>
              <a:t>​</a:t>
            </a:r>
            <a:endParaRPr sz="2100">
              <a:solidFill>
                <a:schemeClr val="dk1"/>
              </a:solidFill>
              <a:latin typeface="Arial"/>
              <a:ea typeface="Arial"/>
              <a:cs typeface="Arial"/>
              <a:sym typeface="Arial"/>
            </a:endParaRPr>
          </a:p>
          <a:p>
            <a:pPr marL="914400" lvl="1"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Capable of doing bunch by bunch monitoring at 3MHz </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914400" lvl="1"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Can handle charge from 50pC to 3.2nC with different gain setting</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457200" lvl="0" indent="-361950" algn="l" rtl="0">
              <a:lnSpc>
                <a:spcPct val="115000"/>
              </a:lnSpc>
              <a:spcBef>
                <a:spcPts val="0"/>
              </a:spcBef>
              <a:spcAft>
                <a:spcPts val="0"/>
              </a:spcAft>
              <a:buSzPts val="2100"/>
              <a:buFont typeface="Arial"/>
              <a:buChar char="•"/>
            </a:pPr>
            <a:r>
              <a:rPr lang="en-US" sz="2100">
                <a:solidFill>
                  <a:schemeClr val="accent6"/>
                </a:solidFill>
                <a:latin typeface="Arial"/>
                <a:ea typeface="Arial"/>
                <a:cs typeface="Arial"/>
                <a:sym typeface="Arial"/>
              </a:rPr>
              <a:t>Transverse profile monitor</a:t>
            </a:r>
            <a:r>
              <a:rPr lang="en-US" sz="2100">
                <a:solidFill>
                  <a:schemeClr val="dk1"/>
                </a:solidFill>
                <a:latin typeface="Arial"/>
                <a:ea typeface="Arial"/>
                <a:cs typeface="Arial"/>
                <a:sym typeface="Arial"/>
              </a:rPr>
              <a:t>​</a:t>
            </a:r>
            <a:endParaRPr sz="2100">
              <a:solidFill>
                <a:schemeClr val="dk1"/>
              </a:solidFill>
              <a:latin typeface="Arial"/>
              <a:ea typeface="Arial"/>
              <a:cs typeface="Arial"/>
              <a:sym typeface="Arial"/>
            </a:endParaRPr>
          </a:p>
          <a:p>
            <a:pPr marL="914400" lvl="1"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Live display </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457200" lvl="0" indent="-361950" algn="l" rtl="0">
              <a:lnSpc>
                <a:spcPct val="115000"/>
              </a:lnSpc>
              <a:spcBef>
                <a:spcPts val="0"/>
              </a:spcBef>
              <a:spcAft>
                <a:spcPts val="0"/>
              </a:spcAft>
              <a:buSzPts val="2100"/>
              <a:buFont typeface="Arial"/>
              <a:buChar char="•"/>
            </a:pPr>
            <a:r>
              <a:rPr lang="en-US" sz="2100">
                <a:solidFill>
                  <a:schemeClr val="accent6"/>
                </a:solidFill>
                <a:latin typeface="Arial"/>
                <a:ea typeface="Arial"/>
                <a:cs typeface="Arial"/>
                <a:sym typeface="Arial"/>
              </a:rPr>
              <a:t>Longitudinal profile measurement</a:t>
            </a:r>
            <a:r>
              <a:rPr lang="en-US" sz="2100">
                <a:solidFill>
                  <a:schemeClr val="dk1"/>
                </a:solidFill>
                <a:latin typeface="Arial"/>
                <a:ea typeface="Arial"/>
                <a:cs typeface="Arial"/>
                <a:sym typeface="Arial"/>
              </a:rPr>
              <a:t>​</a:t>
            </a:r>
            <a:endParaRPr sz="2100">
              <a:solidFill>
                <a:schemeClr val="dk1"/>
              </a:solidFill>
              <a:latin typeface="Arial"/>
              <a:ea typeface="Arial"/>
              <a:cs typeface="Arial"/>
              <a:sym typeface="Arial"/>
            </a:endParaRPr>
          </a:p>
          <a:p>
            <a:pPr marL="914400" lvl="1"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Streak camera </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914400" lvl="1"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Ceramic gap (non-interruptive)</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457200" lvl="0" indent="-361950" algn="l" rtl="0">
              <a:lnSpc>
                <a:spcPct val="115000"/>
              </a:lnSpc>
              <a:spcBef>
                <a:spcPts val="0"/>
              </a:spcBef>
              <a:spcAft>
                <a:spcPts val="0"/>
              </a:spcAft>
              <a:buSzPts val="2100"/>
              <a:buFont typeface="Arial"/>
              <a:buChar char="•"/>
            </a:pPr>
            <a:r>
              <a:rPr lang="en-US" sz="2100">
                <a:solidFill>
                  <a:schemeClr val="accent6"/>
                </a:solidFill>
                <a:latin typeface="Arial"/>
                <a:ea typeface="Arial"/>
                <a:cs typeface="Arial"/>
                <a:sym typeface="Arial"/>
              </a:rPr>
              <a:t>Charge measurement</a:t>
            </a:r>
            <a:r>
              <a:rPr lang="en-US" sz="2100">
                <a:solidFill>
                  <a:schemeClr val="dk1"/>
                </a:solidFill>
                <a:latin typeface="Arial"/>
                <a:ea typeface="Arial"/>
                <a:cs typeface="Arial"/>
                <a:sym typeface="Arial"/>
              </a:rPr>
              <a:t>​</a:t>
            </a:r>
            <a:endParaRPr sz="2100">
              <a:solidFill>
                <a:schemeClr val="dk1"/>
              </a:solidFill>
              <a:latin typeface="Arial"/>
              <a:ea typeface="Arial"/>
              <a:cs typeface="Arial"/>
              <a:sym typeface="Arial"/>
            </a:endParaRPr>
          </a:p>
          <a:p>
            <a:pPr marL="914400" lvl="1" indent="-352425" algn="l" rtl="0">
              <a:lnSpc>
                <a:spcPct val="115000"/>
              </a:lnSpc>
              <a:spcBef>
                <a:spcPts val="0"/>
              </a:spcBef>
              <a:spcAft>
                <a:spcPts val="0"/>
              </a:spcAft>
              <a:buSzPts val="1950"/>
              <a:buFont typeface="Arial"/>
              <a:buChar char="–"/>
            </a:pPr>
            <a:r>
              <a:rPr lang="en-US" sz="1950">
                <a:solidFill>
                  <a:schemeClr val="accent6"/>
                </a:solidFill>
                <a:latin typeface="Arial"/>
                <a:ea typeface="Arial"/>
                <a:cs typeface="Arial"/>
                <a:sym typeface="Arial"/>
              </a:rPr>
              <a:t>Faraday cup, Wall current monitor</a:t>
            </a:r>
            <a:r>
              <a:rPr lang="en-US" sz="1950">
                <a:solidFill>
                  <a:schemeClr val="dk1"/>
                </a:solidFill>
                <a:latin typeface="Arial"/>
                <a:ea typeface="Arial"/>
                <a:cs typeface="Arial"/>
                <a:sym typeface="Arial"/>
              </a:rPr>
              <a:t>​</a:t>
            </a:r>
            <a:endParaRPr sz="1950">
              <a:solidFill>
                <a:schemeClr val="dk1"/>
              </a:solidFill>
              <a:latin typeface="Arial"/>
              <a:ea typeface="Arial"/>
              <a:cs typeface="Arial"/>
              <a:sym typeface="Arial"/>
            </a:endParaRPr>
          </a:p>
          <a:p>
            <a:pPr marL="457200" lvl="0" indent="-361950" algn="l" rtl="0">
              <a:lnSpc>
                <a:spcPct val="115000"/>
              </a:lnSpc>
              <a:spcBef>
                <a:spcPts val="0"/>
              </a:spcBef>
              <a:spcAft>
                <a:spcPts val="0"/>
              </a:spcAft>
              <a:buSzPts val="2100"/>
              <a:buFont typeface="Arial"/>
              <a:buChar char="•"/>
            </a:pPr>
            <a:r>
              <a:rPr lang="en-US" sz="2100">
                <a:solidFill>
                  <a:schemeClr val="accent6"/>
                </a:solidFill>
                <a:latin typeface="Arial"/>
                <a:ea typeface="Arial"/>
                <a:cs typeface="Arial"/>
                <a:sym typeface="Arial"/>
              </a:rPr>
              <a:t>HOM detector with Capture cavity and CM</a:t>
            </a:r>
            <a:r>
              <a:rPr lang="en-US" sz="2100">
                <a:solidFill>
                  <a:schemeClr val="dk1"/>
                </a:solidFill>
                <a:latin typeface="Arial"/>
                <a:ea typeface="Arial"/>
                <a:cs typeface="Arial"/>
                <a:sym typeface="Arial"/>
              </a:rPr>
              <a:t>​</a:t>
            </a:r>
            <a:endParaRPr/>
          </a:p>
        </p:txBody>
      </p:sp>
      <p:sp>
        <p:nvSpPr>
          <p:cNvPr id="160" name="Google Shape;160;p19"/>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FAST Linac Instrumentation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DD2709-C85A-D445-9406-C14576D86930}"/>
              </a:ext>
            </a:extLst>
          </p:cNvPr>
          <p:cNvSpPr>
            <a:spLocks noGrp="1"/>
          </p:cNvSpPr>
          <p:nvPr>
            <p:ph type="title"/>
          </p:nvPr>
        </p:nvSpPr>
        <p:spPr/>
        <p:txBody>
          <a:bodyPr/>
          <a:lstStyle/>
          <a:p>
            <a:r>
              <a:rPr lang="en-US" dirty="0"/>
              <a:t>IOTA With Electrons</a:t>
            </a:r>
          </a:p>
        </p:txBody>
      </p:sp>
      <p:pic>
        <p:nvPicPr>
          <p:cNvPr id="7" name="Picture 2" descr="https://fast.fnal.gov/img/IOTA_ring_gs_20180727_152801_DSC_4746-Pano_LR.jpg">
            <a:extLst>
              <a:ext uri="{FF2B5EF4-FFF2-40B4-BE49-F238E27FC236}">
                <a16:creationId xmlns:a16="http://schemas.microsoft.com/office/drawing/2014/main" id="{01A71C53-7D4C-B24F-AC93-392CB1605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534"/>
            <a:ext cx="5994281" cy="2997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6">
            <a:extLst>
              <a:ext uri="{FF2B5EF4-FFF2-40B4-BE49-F238E27FC236}">
                <a16:creationId xmlns:a16="http://schemas.microsoft.com/office/drawing/2014/main" id="{BB1BE808-6DBA-7B49-B577-0375AFB1A807}"/>
              </a:ext>
            </a:extLst>
          </p:cNvPr>
          <p:cNvGraphicFramePr>
            <a:graphicFrameLocks/>
          </p:cNvGraphicFramePr>
          <p:nvPr>
            <p:extLst>
              <p:ext uri="{D42A27DB-BD31-4B8C-83A1-F6EECF244321}">
                <p14:modId xmlns:p14="http://schemas.microsoft.com/office/powerpoint/2010/main" val="3300015153"/>
              </p:ext>
            </p:extLst>
          </p:nvPr>
        </p:nvGraphicFramePr>
        <p:xfrm>
          <a:off x="5131571" y="2621146"/>
          <a:ext cx="3783829" cy="1988820"/>
        </p:xfrm>
        <a:graphic>
          <a:graphicData uri="http://schemas.openxmlformats.org/drawingml/2006/table">
            <a:tbl>
              <a:tblPr firstRow="1" bandRow="1">
                <a:tableStyleId>{D7AC3CCA-C797-4891-BE02-D94E43425B78}</a:tableStyleId>
              </a:tblPr>
              <a:tblGrid>
                <a:gridCol w="2310380">
                  <a:extLst>
                    <a:ext uri="{9D8B030D-6E8A-4147-A177-3AD203B41FA5}">
                      <a16:colId xmlns:a16="http://schemas.microsoft.com/office/drawing/2014/main" val="20000"/>
                    </a:ext>
                  </a:extLst>
                </a:gridCol>
                <a:gridCol w="1473449">
                  <a:extLst>
                    <a:ext uri="{9D8B030D-6E8A-4147-A177-3AD203B41FA5}">
                      <a16:colId xmlns:a16="http://schemas.microsoft.com/office/drawing/2014/main" val="20001"/>
                    </a:ext>
                  </a:extLst>
                </a:gridCol>
              </a:tblGrid>
              <a:tr h="236052">
                <a:tc>
                  <a:txBody>
                    <a:bodyPr/>
                    <a:lstStyle/>
                    <a:p>
                      <a:r>
                        <a:rPr lang="en-US" sz="1100" b="0" dirty="0"/>
                        <a:t>Design momentum </a:t>
                      </a:r>
                    </a:p>
                  </a:txBody>
                  <a:tcPr marL="68580" marR="68580" marT="34290" marB="34290"/>
                </a:tc>
                <a:tc>
                  <a:txBody>
                    <a:bodyPr/>
                    <a:lstStyle/>
                    <a:p>
                      <a:r>
                        <a:rPr lang="en-US" sz="1100" b="0" dirty="0"/>
                        <a:t>50-200 MeV</a:t>
                      </a:r>
                    </a:p>
                  </a:txBody>
                  <a:tcPr marL="68580" marR="68580" marT="34290" marB="34290"/>
                </a:tc>
                <a:extLst>
                  <a:ext uri="{0D108BD9-81ED-4DB2-BD59-A6C34878D82A}">
                    <a16:rowId xmlns:a16="http://schemas.microsoft.com/office/drawing/2014/main" val="10000"/>
                  </a:ext>
                </a:extLst>
              </a:tr>
              <a:tr h="171010">
                <a:tc>
                  <a:txBody>
                    <a:bodyPr/>
                    <a:lstStyle/>
                    <a:p>
                      <a:r>
                        <a:rPr lang="en-US" sz="1100" b="0" dirty="0"/>
                        <a:t>Perimeter</a:t>
                      </a:r>
                    </a:p>
                  </a:txBody>
                  <a:tcPr marL="68580" marR="68580" marT="34290" marB="34290"/>
                </a:tc>
                <a:tc>
                  <a:txBody>
                    <a:bodyPr/>
                    <a:lstStyle/>
                    <a:p>
                      <a:r>
                        <a:rPr lang="en-US" sz="1100" b="0" dirty="0"/>
                        <a:t>40 m</a:t>
                      </a:r>
                    </a:p>
                  </a:txBody>
                  <a:tcPr marL="68580" marR="68580" marT="34290" marB="34290"/>
                </a:tc>
                <a:extLst>
                  <a:ext uri="{0D108BD9-81ED-4DB2-BD59-A6C34878D82A}">
                    <a16:rowId xmlns:a16="http://schemas.microsoft.com/office/drawing/2014/main" val="10001"/>
                  </a:ext>
                </a:extLst>
              </a:tr>
              <a:tr h="236052">
                <a:tc>
                  <a:txBody>
                    <a:bodyPr/>
                    <a:lstStyle/>
                    <a:p>
                      <a:r>
                        <a:rPr lang="en-US" sz="1100" b="0" dirty="0"/>
                        <a:t>RF voltage</a:t>
                      </a:r>
                    </a:p>
                  </a:txBody>
                  <a:tcPr marL="68580" marR="68580" marT="34290" marB="34290"/>
                </a:tc>
                <a:tc>
                  <a:txBody>
                    <a:bodyPr/>
                    <a:lstStyle/>
                    <a:p>
                      <a:r>
                        <a:rPr lang="en-US" sz="1100" b="0" dirty="0"/>
                        <a:t>300 V</a:t>
                      </a:r>
                    </a:p>
                  </a:txBody>
                  <a:tcPr marL="68580" marR="68580" marT="34290" marB="34290"/>
                </a:tc>
                <a:extLst>
                  <a:ext uri="{0D108BD9-81ED-4DB2-BD59-A6C34878D82A}">
                    <a16:rowId xmlns:a16="http://schemas.microsoft.com/office/drawing/2014/main" val="10002"/>
                  </a:ext>
                </a:extLst>
              </a:tr>
              <a:tr h="236052">
                <a:tc>
                  <a:txBody>
                    <a:bodyPr/>
                    <a:lstStyle/>
                    <a:p>
                      <a:r>
                        <a:rPr lang="en-US" sz="1100" b="0" dirty="0"/>
                        <a:t>RF frequency</a:t>
                      </a:r>
                    </a:p>
                  </a:txBody>
                  <a:tcPr marL="68580" marR="68580" marT="34290" marB="34290"/>
                </a:tc>
                <a:tc>
                  <a:txBody>
                    <a:bodyPr/>
                    <a:lstStyle/>
                    <a:p>
                      <a:r>
                        <a:rPr lang="en-US" sz="1100" b="0" dirty="0"/>
                        <a:t>30 MHz</a:t>
                      </a:r>
                    </a:p>
                  </a:txBody>
                  <a:tcPr marL="68580" marR="68580" marT="34290" marB="34290"/>
                </a:tc>
                <a:extLst>
                  <a:ext uri="{0D108BD9-81ED-4DB2-BD59-A6C34878D82A}">
                    <a16:rowId xmlns:a16="http://schemas.microsoft.com/office/drawing/2014/main" val="10003"/>
                  </a:ext>
                </a:extLst>
              </a:tr>
              <a:tr h="236052">
                <a:tc>
                  <a:txBody>
                    <a:bodyPr/>
                    <a:lstStyle/>
                    <a:p>
                      <a:r>
                        <a:rPr lang="en-US" sz="1100" b="0" dirty="0"/>
                        <a:t>3 Experimental sections</a:t>
                      </a:r>
                      <a:r>
                        <a:rPr lang="en-US" sz="1100" b="0" baseline="0" dirty="0"/>
                        <a:t> </a:t>
                      </a:r>
                      <a:endParaRPr lang="en-US" sz="1100" b="0" dirty="0"/>
                    </a:p>
                  </a:txBody>
                  <a:tcPr marL="68580" marR="68580" marT="34290" marB="34290"/>
                </a:tc>
                <a:tc>
                  <a:txBody>
                    <a:bodyPr/>
                    <a:lstStyle/>
                    <a:p>
                      <a:r>
                        <a:rPr lang="en-US" sz="1100" b="0" dirty="0"/>
                        <a:t>2x180 cm, 1x150 cm</a:t>
                      </a:r>
                    </a:p>
                  </a:txBody>
                  <a:tcPr marL="68580" marR="68580" marT="34290" marB="34290"/>
                </a:tc>
                <a:extLst>
                  <a:ext uri="{0D108BD9-81ED-4DB2-BD59-A6C34878D82A}">
                    <a16:rowId xmlns:a16="http://schemas.microsoft.com/office/drawing/2014/main" val="10004"/>
                  </a:ext>
                </a:extLst>
              </a:tr>
              <a:tr h="236052">
                <a:tc>
                  <a:txBody>
                    <a:bodyPr/>
                    <a:lstStyle/>
                    <a:p>
                      <a:r>
                        <a:rPr lang="en-US" sz="1100" b="0" dirty="0"/>
                        <a:t>Main vacuum</a:t>
                      </a:r>
                      <a:r>
                        <a:rPr lang="en-US" sz="1100" b="0" baseline="0" dirty="0"/>
                        <a:t> chamber aperture (R)</a:t>
                      </a:r>
                      <a:endParaRPr lang="en-US" sz="1100" b="0" dirty="0"/>
                    </a:p>
                  </a:txBody>
                  <a:tcPr marL="68580" marR="68580" marT="34290" marB="34290"/>
                </a:tc>
                <a:tc>
                  <a:txBody>
                    <a:bodyPr/>
                    <a:lstStyle/>
                    <a:p>
                      <a:r>
                        <a:rPr lang="en-US" sz="1100" b="0" dirty="0"/>
                        <a:t>25 mm</a:t>
                      </a:r>
                    </a:p>
                  </a:txBody>
                  <a:tcPr marL="68580" marR="68580" marT="34290" marB="34290"/>
                </a:tc>
                <a:extLst>
                  <a:ext uri="{0D108BD9-81ED-4DB2-BD59-A6C34878D82A}">
                    <a16:rowId xmlns:a16="http://schemas.microsoft.com/office/drawing/2014/main" val="10005"/>
                  </a:ext>
                </a:extLst>
              </a:tr>
              <a:tr h="236052">
                <a:tc>
                  <a:txBody>
                    <a:bodyPr/>
                    <a:lstStyle/>
                    <a:p>
                      <a:r>
                        <a:rPr lang="en-US" sz="1100" b="0" dirty="0" err="1"/>
                        <a:t>Lambertson</a:t>
                      </a:r>
                      <a:r>
                        <a:rPr lang="en-US" sz="1100" b="0" baseline="0" dirty="0"/>
                        <a:t> and kickers aperture (R)</a:t>
                      </a:r>
                      <a:endParaRPr lang="en-US" sz="1100" b="0" dirty="0"/>
                    </a:p>
                  </a:txBody>
                  <a:tcPr marL="68580" marR="68580" marT="34290" marB="34290"/>
                </a:tc>
                <a:tc>
                  <a:txBody>
                    <a:bodyPr/>
                    <a:lstStyle/>
                    <a:p>
                      <a:r>
                        <a:rPr lang="en-US" sz="1100" b="0" dirty="0"/>
                        <a:t>20 mm</a:t>
                      </a:r>
                    </a:p>
                  </a:txBody>
                  <a:tcPr marL="68580" marR="68580" marT="34290" marB="34290"/>
                </a:tc>
                <a:extLst>
                  <a:ext uri="{0D108BD9-81ED-4DB2-BD59-A6C34878D82A}">
                    <a16:rowId xmlns:a16="http://schemas.microsoft.com/office/drawing/2014/main" val="10006"/>
                  </a:ext>
                </a:extLst>
              </a:tr>
            </a:tbl>
          </a:graphicData>
        </a:graphic>
      </p:graphicFrame>
      <p:sp>
        <p:nvSpPr>
          <p:cNvPr id="9" name="TextBox 8">
            <a:extLst>
              <a:ext uri="{FF2B5EF4-FFF2-40B4-BE49-F238E27FC236}">
                <a16:creationId xmlns:a16="http://schemas.microsoft.com/office/drawing/2014/main" id="{D57B97D1-757E-1540-9417-03B414F1870D}"/>
              </a:ext>
            </a:extLst>
          </p:cNvPr>
          <p:cNvSpPr txBox="1"/>
          <p:nvPr/>
        </p:nvSpPr>
        <p:spPr>
          <a:xfrm>
            <a:off x="5026720" y="533534"/>
            <a:ext cx="1196161" cy="253916"/>
          </a:xfrm>
          <a:prstGeom prst="rect">
            <a:avLst/>
          </a:prstGeom>
          <a:solidFill>
            <a:schemeClr val="bg1"/>
          </a:solidFill>
        </p:spPr>
        <p:txBody>
          <a:bodyPr wrap="none" rtlCol="0">
            <a:spAutoFit/>
          </a:bodyPr>
          <a:lstStyle/>
          <a:p>
            <a:r>
              <a:rPr lang="en-US" sz="1050" dirty="0">
                <a:solidFill>
                  <a:schemeClr val="tx1">
                    <a:lumMod val="40000"/>
                    <a:lumOff val="60000"/>
                  </a:schemeClr>
                </a:solidFill>
              </a:rPr>
              <a:t>photo G.Stancari</a:t>
            </a:r>
          </a:p>
        </p:txBody>
      </p:sp>
    </p:spTree>
    <p:extLst>
      <p:ext uri="{BB962C8B-B14F-4D97-AF65-F5344CB8AC3E}">
        <p14:creationId xmlns:p14="http://schemas.microsoft.com/office/powerpoint/2010/main" val="22591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3622E4-1243-6542-A5AC-3E7A36FFA53F}"/>
              </a:ext>
            </a:extLst>
          </p:cNvPr>
          <p:cNvSpPr>
            <a:spLocks noGrp="1"/>
          </p:cNvSpPr>
          <p:nvPr>
            <p:ph type="title"/>
          </p:nvPr>
        </p:nvSpPr>
        <p:spPr/>
        <p:txBody>
          <a:bodyPr/>
          <a:lstStyle/>
          <a:p>
            <a:r>
              <a:rPr lang="en-US" dirty="0"/>
              <a:t>IOTA Layout</a:t>
            </a:r>
          </a:p>
        </p:txBody>
      </p:sp>
      <p:pic>
        <p:nvPicPr>
          <p:cNvPr id="7" name="Picture 2" descr="P:\Dropbox\Al6ka\work FNAL\IOTA\latticeDesign\iota_v83\6dsim\IOTA_sketch.png">
            <a:extLst>
              <a:ext uri="{FF2B5EF4-FFF2-40B4-BE49-F238E27FC236}">
                <a16:creationId xmlns:a16="http://schemas.microsoft.com/office/drawing/2014/main" id="{A4568BE1-D28F-E94D-9B04-6185FE2B6DE9}"/>
              </a:ext>
            </a:extLst>
          </p:cNvPr>
          <p:cNvPicPr>
            <a:picLocks noChangeAspect="1" noChangeArrowheads="1"/>
          </p:cNvPicPr>
          <p:nvPr/>
        </p:nvPicPr>
        <p:blipFill>
          <a:blip r:embed="rId2"/>
          <a:srcRect/>
          <a:stretch>
            <a:fillRect/>
          </a:stretch>
        </p:blipFill>
        <p:spPr bwMode="auto">
          <a:xfrm>
            <a:off x="1480344" y="885825"/>
            <a:ext cx="6231367" cy="3542110"/>
          </a:xfrm>
          <a:prstGeom prst="rect">
            <a:avLst/>
          </a:prstGeom>
          <a:noFill/>
        </p:spPr>
      </p:pic>
    </p:spTree>
    <p:extLst>
      <p:ext uri="{BB962C8B-B14F-4D97-AF65-F5344CB8AC3E}">
        <p14:creationId xmlns:p14="http://schemas.microsoft.com/office/powerpoint/2010/main" val="292380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4389E-1DF5-5941-8C73-012A59AA2809}"/>
              </a:ext>
            </a:extLst>
          </p:cNvPr>
          <p:cNvSpPr>
            <a:spLocks noGrp="1"/>
          </p:cNvSpPr>
          <p:nvPr>
            <p:ph type="title"/>
          </p:nvPr>
        </p:nvSpPr>
        <p:spPr/>
        <p:txBody>
          <a:bodyPr/>
          <a:lstStyle/>
          <a:p>
            <a:r>
              <a:rPr lang="en-US" dirty="0"/>
              <a:t>IOTA Main Components</a:t>
            </a:r>
          </a:p>
        </p:txBody>
      </p:sp>
      <p:graphicFrame>
        <p:nvGraphicFramePr>
          <p:cNvPr id="7" name="Content Placeholder 6">
            <a:extLst>
              <a:ext uri="{FF2B5EF4-FFF2-40B4-BE49-F238E27FC236}">
                <a16:creationId xmlns:a16="http://schemas.microsoft.com/office/drawing/2014/main" id="{5FEEC30B-7CEF-354E-9A47-E48A7A6E3FEC}"/>
              </a:ext>
            </a:extLst>
          </p:cNvPr>
          <p:cNvGraphicFramePr>
            <a:graphicFrameLocks/>
          </p:cNvGraphicFramePr>
          <p:nvPr>
            <p:extLst>
              <p:ext uri="{D42A27DB-BD31-4B8C-83A1-F6EECF244321}">
                <p14:modId xmlns:p14="http://schemas.microsoft.com/office/powerpoint/2010/main" val="3533550011"/>
              </p:ext>
            </p:extLst>
          </p:nvPr>
        </p:nvGraphicFramePr>
        <p:xfrm>
          <a:off x="1006581" y="681990"/>
          <a:ext cx="7130838" cy="3779520"/>
        </p:xfrm>
        <a:graphic>
          <a:graphicData uri="http://schemas.openxmlformats.org/drawingml/2006/table">
            <a:tbl>
              <a:tblPr firstRow="1" bandRow="1">
                <a:tableStyleId>{D7AC3CCA-C797-4891-BE02-D94E43425B78}</a:tableStyleId>
              </a:tblPr>
              <a:tblGrid>
                <a:gridCol w="999056">
                  <a:extLst>
                    <a:ext uri="{9D8B030D-6E8A-4147-A177-3AD203B41FA5}">
                      <a16:colId xmlns:a16="http://schemas.microsoft.com/office/drawing/2014/main" val="20000"/>
                    </a:ext>
                  </a:extLst>
                </a:gridCol>
                <a:gridCol w="999056">
                  <a:extLst>
                    <a:ext uri="{9D8B030D-6E8A-4147-A177-3AD203B41FA5}">
                      <a16:colId xmlns:a16="http://schemas.microsoft.com/office/drawing/2014/main" val="20001"/>
                    </a:ext>
                  </a:extLst>
                </a:gridCol>
                <a:gridCol w="1494473">
                  <a:extLst>
                    <a:ext uri="{9D8B030D-6E8A-4147-A177-3AD203B41FA5}">
                      <a16:colId xmlns:a16="http://schemas.microsoft.com/office/drawing/2014/main" val="20002"/>
                    </a:ext>
                  </a:extLst>
                </a:gridCol>
                <a:gridCol w="3638253">
                  <a:extLst>
                    <a:ext uri="{9D8B030D-6E8A-4147-A177-3AD203B41FA5}">
                      <a16:colId xmlns:a16="http://schemas.microsoft.com/office/drawing/2014/main" val="20003"/>
                    </a:ext>
                  </a:extLst>
                </a:gridCol>
              </a:tblGrid>
              <a:tr h="228600">
                <a:tc gridSpan="2">
                  <a:txBody>
                    <a:bodyPr/>
                    <a:lstStyle/>
                    <a:p>
                      <a:r>
                        <a:rPr lang="en-US" sz="1100" b="0" dirty="0" err="1"/>
                        <a:t>Lambertson</a:t>
                      </a:r>
                      <a:r>
                        <a:rPr lang="en-US" sz="1100" b="0" dirty="0"/>
                        <a:t> magnet</a:t>
                      </a:r>
                    </a:p>
                  </a:txBody>
                  <a:tcPr marL="68580" marR="68580" marT="34290" marB="34290"/>
                </a:tc>
                <a:tc hMerge="1">
                  <a:txBody>
                    <a:bodyPr/>
                    <a:lstStyle/>
                    <a:p>
                      <a:endParaRPr lang="en-US"/>
                    </a:p>
                  </a:txBody>
                  <a:tcPr/>
                </a:tc>
                <a:tc>
                  <a:txBody>
                    <a:bodyPr/>
                    <a:lstStyle/>
                    <a:p>
                      <a:r>
                        <a:rPr lang="en-US" sz="1100" b="0" dirty="0"/>
                        <a:t>1</a:t>
                      </a:r>
                    </a:p>
                  </a:txBody>
                  <a:tcPr marL="68580" marR="68580" marT="34290" marB="34290"/>
                </a:tc>
                <a:tc>
                  <a:txBody>
                    <a:bodyPr/>
                    <a:lstStyle/>
                    <a:p>
                      <a:r>
                        <a:rPr lang="en-US" sz="900" b="0" dirty="0"/>
                        <a:t>Horizontal,</a:t>
                      </a:r>
                      <a:r>
                        <a:rPr lang="en-US" sz="900" b="0" baseline="0" dirty="0"/>
                        <a:t> i</a:t>
                      </a:r>
                      <a:r>
                        <a:rPr lang="en-US" sz="900" b="0" dirty="0"/>
                        <a:t>njection in vertical plane</a:t>
                      </a:r>
                    </a:p>
                  </a:txBody>
                  <a:tcPr marL="68580" marR="68580" marT="34290" marB="34290"/>
                </a:tc>
                <a:extLst>
                  <a:ext uri="{0D108BD9-81ED-4DB2-BD59-A6C34878D82A}">
                    <a16:rowId xmlns:a16="http://schemas.microsoft.com/office/drawing/2014/main" val="10000"/>
                  </a:ext>
                </a:extLst>
              </a:tr>
              <a:tr h="228600">
                <a:tc gridSpan="2">
                  <a:txBody>
                    <a:bodyPr/>
                    <a:lstStyle/>
                    <a:p>
                      <a:r>
                        <a:rPr lang="en-US" sz="1100" b="0" dirty="0"/>
                        <a:t>Kickers</a:t>
                      </a:r>
                    </a:p>
                  </a:txBody>
                  <a:tcPr marL="68580" marR="68580" marT="34290" marB="34290"/>
                </a:tc>
                <a:tc hMerge="1">
                  <a:txBody>
                    <a:bodyPr/>
                    <a:lstStyle/>
                    <a:p>
                      <a:endParaRPr lang="en-US"/>
                    </a:p>
                  </a:txBody>
                  <a:tcPr/>
                </a:tc>
                <a:tc>
                  <a:txBody>
                    <a:bodyPr/>
                    <a:lstStyle/>
                    <a:p>
                      <a:r>
                        <a:rPr lang="en-US" sz="1100" b="0" dirty="0"/>
                        <a:t>1</a:t>
                      </a:r>
                      <a:r>
                        <a:rPr lang="en-US" sz="1100" b="0" baseline="0" dirty="0"/>
                        <a:t> hor. &amp; 1 vert.</a:t>
                      </a:r>
                      <a:endParaRPr lang="en-US" sz="1100" b="0" dirty="0"/>
                    </a:p>
                  </a:txBody>
                  <a:tcPr marL="68580" marR="68580" marT="34290" marB="34290"/>
                </a:tc>
                <a:tc>
                  <a:txBody>
                    <a:bodyPr/>
                    <a:lstStyle/>
                    <a:p>
                      <a:r>
                        <a:rPr lang="en-US" sz="900" b="0" dirty="0"/>
                        <a:t>Horizontal for studies only</a:t>
                      </a:r>
                    </a:p>
                  </a:txBody>
                  <a:tcPr marL="68580" marR="68580" marT="34290" marB="34290"/>
                </a:tc>
                <a:extLst>
                  <a:ext uri="{0D108BD9-81ED-4DB2-BD59-A6C34878D82A}">
                    <a16:rowId xmlns:a16="http://schemas.microsoft.com/office/drawing/2014/main" val="10001"/>
                  </a:ext>
                </a:extLst>
              </a:tr>
              <a:tr h="228600">
                <a:tc gridSpan="2">
                  <a:txBody>
                    <a:bodyPr/>
                    <a:lstStyle/>
                    <a:p>
                      <a:r>
                        <a:rPr lang="en-US" sz="1100" b="0" dirty="0"/>
                        <a:t>Main dipoles</a:t>
                      </a:r>
                    </a:p>
                  </a:txBody>
                  <a:tcPr marL="68580" marR="68580" marT="34290" marB="34290"/>
                </a:tc>
                <a:tc hMerge="1">
                  <a:txBody>
                    <a:bodyPr/>
                    <a:lstStyle/>
                    <a:p>
                      <a:endParaRPr lang="en-US"/>
                    </a:p>
                  </a:txBody>
                  <a:tcPr/>
                </a:tc>
                <a:tc>
                  <a:txBody>
                    <a:bodyPr/>
                    <a:lstStyle/>
                    <a:p>
                      <a:r>
                        <a:rPr lang="en-US" sz="1100" b="0" dirty="0"/>
                        <a:t>4x60 </a:t>
                      </a:r>
                      <a:r>
                        <a:rPr lang="en-US" sz="1100" b="0" dirty="0" err="1"/>
                        <a:t>deg</a:t>
                      </a:r>
                      <a:r>
                        <a:rPr lang="en-US" sz="1100" b="0" baseline="0" dirty="0"/>
                        <a:t> &amp; 4x30 </a:t>
                      </a:r>
                      <a:r>
                        <a:rPr lang="en-US" sz="1100" b="0" baseline="0" dirty="0" err="1"/>
                        <a:t>deg</a:t>
                      </a:r>
                      <a:endParaRPr lang="en-US" sz="1100" b="0" dirty="0"/>
                    </a:p>
                  </a:txBody>
                  <a:tcPr marL="68580" marR="68580" marT="34290" marB="34290"/>
                </a:tc>
                <a:tc>
                  <a:txBody>
                    <a:bodyPr/>
                    <a:lstStyle/>
                    <a:p>
                      <a:r>
                        <a:rPr lang="en-US" sz="900" b="0" dirty="0"/>
                        <a:t>Powered in series with </a:t>
                      </a:r>
                      <a:r>
                        <a:rPr lang="en-US" sz="900" b="0" dirty="0" err="1"/>
                        <a:t>Lambertson</a:t>
                      </a:r>
                      <a:endParaRPr lang="en-US" sz="900" b="0" dirty="0"/>
                    </a:p>
                  </a:txBody>
                  <a:tcPr marL="68580" marR="68580" marT="34290" marB="34290"/>
                </a:tc>
                <a:extLst>
                  <a:ext uri="{0D108BD9-81ED-4DB2-BD59-A6C34878D82A}">
                    <a16:rowId xmlns:a16="http://schemas.microsoft.com/office/drawing/2014/main" val="10002"/>
                  </a:ext>
                </a:extLst>
              </a:tr>
              <a:tr h="228600">
                <a:tc gridSpan="2">
                  <a:txBody>
                    <a:bodyPr/>
                    <a:lstStyle/>
                    <a:p>
                      <a:r>
                        <a:rPr lang="en-US" sz="1100" b="0" dirty="0"/>
                        <a:t>Quads</a:t>
                      </a:r>
                    </a:p>
                  </a:txBody>
                  <a:tcPr marL="68580" marR="68580" marT="34290" marB="34290"/>
                </a:tc>
                <a:tc hMerge="1">
                  <a:txBody>
                    <a:bodyPr/>
                    <a:lstStyle/>
                    <a:p>
                      <a:endParaRPr lang="en-US"/>
                    </a:p>
                  </a:txBody>
                  <a:tcPr/>
                </a:tc>
                <a:tc>
                  <a:txBody>
                    <a:bodyPr/>
                    <a:lstStyle/>
                    <a:p>
                      <a:r>
                        <a:rPr lang="en-US" sz="1100" b="0" dirty="0"/>
                        <a:t>39</a:t>
                      </a:r>
                    </a:p>
                  </a:txBody>
                  <a:tcPr marL="68580" marR="68580" marT="34290" marB="34290"/>
                </a:tc>
                <a:tc>
                  <a:txBody>
                    <a:bodyPr/>
                    <a:lstStyle/>
                    <a:p>
                      <a:r>
                        <a:rPr lang="en-US" sz="900" b="0" dirty="0"/>
                        <a:t>Powered in pairs with</a:t>
                      </a:r>
                      <a:r>
                        <a:rPr lang="en-US" sz="900" b="0" baseline="0" dirty="0"/>
                        <a:t> individual shunts</a:t>
                      </a:r>
                      <a:endParaRPr lang="en-US" sz="900" b="0" dirty="0"/>
                    </a:p>
                  </a:txBody>
                  <a:tcPr marL="68580" marR="68580" marT="34290" marB="34290"/>
                </a:tc>
                <a:extLst>
                  <a:ext uri="{0D108BD9-81ED-4DB2-BD59-A6C34878D82A}">
                    <a16:rowId xmlns:a16="http://schemas.microsoft.com/office/drawing/2014/main" val="10003"/>
                  </a:ext>
                </a:extLst>
              </a:tr>
              <a:tr h="228600">
                <a:tc rowSpan="4">
                  <a:txBody>
                    <a:bodyPr/>
                    <a:lstStyle/>
                    <a:p>
                      <a:pPr algn="ctr"/>
                      <a:r>
                        <a:rPr lang="en-US" sz="1100" b="0" dirty="0"/>
                        <a:t>Trims</a:t>
                      </a:r>
                    </a:p>
                  </a:txBody>
                  <a:tcPr marL="68580" marR="68580" marT="34290" marB="34290" anchor="ctr"/>
                </a:tc>
                <a:tc>
                  <a:txBody>
                    <a:bodyPr/>
                    <a:lstStyle/>
                    <a:p>
                      <a:r>
                        <a:rPr lang="en-US" sz="1100" b="0" dirty="0"/>
                        <a:t>Hor.</a:t>
                      </a:r>
                    </a:p>
                  </a:txBody>
                  <a:tcPr marL="68580" marR="68580" marT="34290" marB="34290"/>
                </a:tc>
                <a:tc>
                  <a:txBody>
                    <a:bodyPr/>
                    <a:lstStyle/>
                    <a:p>
                      <a:r>
                        <a:rPr lang="en-US" sz="1100" b="0" dirty="0"/>
                        <a:t>8</a:t>
                      </a:r>
                    </a:p>
                  </a:txBody>
                  <a:tcPr marL="68580" marR="68580" marT="34290" marB="34290"/>
                </a:tc>
                <a:tc>
                  <a:txBody>
                    <a:bodyPr/>
                    <a:lstStyle/>
                    <a:p>
                      <a:r>
                        <a:rPr lang="en-US" sz="1100" b="0" dirty="0"/>
                        <a:t>In main dipoles</a:t>
                      </a:r>
                    </a:p>
                  </a:txBody>
                  <a:tcPr marL="68580" marR="68580" marT="34290" marB="34290"/>
                </a:tc>
                <a:extLst>
                  <a:ext uri="{0D108BD9-81ED-4DB2-BD59-A6C34878D82A}">
                    <a16:rowId xmlns:a16="http://schemas.microsoft.com/office/drawing/2014/main" val="10004"/>
                  </a:ext>
                </a:extLst>
              </a:tr>
              <a:tr h="228600">
                <a:tc vMerge="1">
                  <a:txBody>
                    <a:bodyPr/>
                    <a:lstStyle/>
                    <a:p>
                      <a:endParaRPr lang="en-US"/>
                    </a:p>
                  </a:txBody>
                  <a:tcPr/>
                </a:tc>
                <a:tc>
                  <a:txBody>
                    <a:bodyPr/>
                    <a:lstStyle/>
                    <a:p>
                      <a:r>
                        <a:rPr lang="en-US" sz="1100" b="0" dirty="0"/>
                        <a:t>Vert.</a:t>
                      </a:r>
                    </a:p>
                  </a:txBody>
                  <a:tcPr marL="68580" marR="68580" marT="34290" marB="34290"/>
                </a:tc>
                <a:tc>
                  <a:txBody>
                    <a:bodyPr/>
                    <a:lstStyle/>
                    <a:p>
                      <a:r>
                        <a:rPr lang="en-US" sz="1100" b="0" dirty="0"/>
                        <a:t>2</a:t>
                      </a:r>
                    </a:p>
                  </a:txBody>
                  <a:tcPr marL="68580" marR="68580" marT="34290" marB="34290"/>
                </a:tc>
                <a:tc>
                  <a:txBody>
                    <a:bodyPr/>
                    <a:lstStyle/>
                    <a:p>
                      <a:pPr algn="l"/>
                      <a:r>
                        <a:rPr lang="en-US" sz="1100" b="0" dirty="0"/>
                        <a:t>For injection bump</a:t>
                      </a:r>
                    </a:p>
                  </a:txBody>
                  <a:tcPr marL="68580" marR="68580" marT="34290" marB="34290" anchor="ctr"/>
                </a:tc>
                <a:extLst>
                  <a:ext uri="{0D108BD9-81ED-4DB2-BD59-A6C34878D82A}">
                    <a16:rowId xmlns:a16="http://schemas.microsoft.com/office/drawing/2014/main" val="10005"/>
                  </a:ext>
                </a:extLst>
              </a:tr>
              <a:tr h="228600">
                <a:tc vMerge="1">
                  <a:txBody>
                    <a:bodyPr/>
                    <a:lstStyle/>
                    <a:p>
                      <a:endParaRPr lang="en-US" b="0" dirty="0"/>
                    </a:p>
                  </a:txBody>
                  <a:tcPr/>
                </a:tc>
                <a:tc>
                  <a:txBody>
                    <a:bodyPr/>
                    <a:lstStyle/>
                    <a:p>
                      <a:r>
                        <a:rPr lang="en-US" sz="1100" b="0" dirty="0"/>
                        <a:t>Hor.</a:t>
                      </a:r>
                    </a:p>
                  </a:txBody>
                  <a:tcPr marL="68580" marR="68580" marT="34290" marB="34290"/>
                </a:tc>
                <a:tc>
                  <a:txBody>
                    <a:bodyPr/>
                    <a:lstStyle/>
                    <a:p>
                      <a:r>
                        <a:rPr lang="en-US" sz="1100" b="0" dirty="0"/>
                        <a:t>20</a:t>
                      </a:r>
                    </a:p>
                  </a:txBody>
                  <a:tcPr marL="68580" marR="68580" marT="34290" marB="34290"/>
                </a:tc>
                <a:tc rowSpan="3">
                  <a:txBody>
                    <a:bodyPr/>
                    <a:lstStyle/>
                    <a:p>
                      <a:pPr algn="ctr"/>
                      <a:r>
                        <a:rPr lang="en-US" sz="1100" b="0" dirty="0"/>
                        <a:t>Combined correctors</a:t>
                      </a:r>
                    </a:p>
                  </a:txBody>
                  <a:tcPr marL="68580" marR="68580" marT="34290" marB="34290" anchor="ctr"/>
                </a:tc>
                <a:extLst>
                  <a:ext uri="{0D108BD9-81ED-4DB2-BD59-A6C34878D82A}">
                    <a16:rowId xmlns:a16="http://schemas.microsoft.com/office/drawing/2014/main" val="10006"/>
                  </a:ext>
                </a:extLst>
              </a:tr>
              <a:tr h="228600">
                <a:tc vMerge="1">
                  <a:txBody>
                    <a:bodyPr/>
                    <a:lstStyle/>
                    <a:p>
                      <a:endParaRPr lang="en-US" b="0" dirty="0"/>
                    </a:p>
                  </a:txBody>
                  <a:tcPr/>
                </a:tc>
                <a:tc>
                  <a:txBody>
                    <a:bodyPr/>
                    <a:lstStyle/>
                    <a:p>
                      <a:r>
                        <a:rPr lang="en-US" sz="1100" b="0" dirty="0"/>
                        <a:t>Vert.</a:t>
                      </a:r>
                    </a:p>
                  </a:txBody>
                  <a:tcPr marL="68580" marR="68580" marT="34290" marB="34290"/>
                </a:tc>
                <a:tc>
                  <a:txBody>
                    <a:bodyPr/>
                    <a:lstStyle/>
                    <a:p>
                      <a:r>
                        <a:rPr lang="en-US" sz="1100" b="0" dirty="0"/>
                        <a:t>20 </a:t>
                      </a:r>
                    </a:p>
                  </a:txBody>
                  <a:tcPr marL="68580" marR="68580" marT="34290" marB="34290"/>
                </a:tc>
                <a:tc vMerge="1">
                  <a:txBody>
                    <a:bodyPr/>
                    <a:lstStyle/>
                    <a:p>
                      <a:endParaRPr lang="en-US" b="0" dirty="0"/>
                    </a:p>
                  </a:txBody>
                  <a:tcPr/>
                </a:tc>
                <a:extLst>
                  <a:ext uri="{0D108BD9-81ED-4DB2-BD59-A6C34878D82A}">
                    <a16:rowId xmlns:a16="http://schemas.microsoft.com/office/drawing/2014/main" val="10007"/>
                  </a:ext>
                </a:extLst>
              </a:tr>
              <a:tr h="228600">
                <a:tc gridSpan="2">
                  <a:txBody>
                    <a:bodyPr/>
                    <a:lstStyle/>
                    <a:p>
                      <a:r>
                        <a:rPr lang="en-US" sz="1100" b="0" dirty="0"/>
                        <a:t>Skew-quads</a:t>
                      </a:r>
                    </a:p>
                  </a:txBody>
                  <a:tcPr marL="68580" marR="68580" marT="34290" marB="34290"/>
                </a:tc>
                <a:tc hMerge="1">
                  <a:txBody>
                    <a:bodyPr/>
                    <a:lstStyle/>
                    <a:p>
                      <a:endParaRPr lang="en-US"/>
                    </a:p>
                  </a:txBody>
                  <a:tcPr/>
                </a:tc>
                <a:tc>
                  <a:txBody>
                    <a:bodyPr/>
                    <a:lstStyle/>
                    <a:p>
                      <a:r>
                        <a:rPr lang="en-US" sz="1100" b="0" dirty="0"/>
                        <a:t>20</a:t>
                      </a:r>
                    </a:p>
                  </a:txBody>
                  <a:tcPr marL="68580" marR="68580" marT="34290" marB="34290"/>
                </a:tc>
                <a:tc vMerge="1">
                  <a:txBody>
                    <a:bodyPr/>
                    <a:lstStyle/>
                    <a:p>
                      <a:endParaRPr lang="en-US" b="0" dirty="0"/>
                    </a:p>
                  </a:txBody>
                  <a:tcPr/>
                </a:tc>
                <a:extLst>
                  <a:ext uri="{0D108BD9-81ED-4DB2-BD59-A6C34878D82A}">
                    <a16:rowId xmlns:a16="http://schemas.microsoft.com/office/drawing/2014/main" val="10008"/>
                  </a:ext>
                </a:extLst>
              </a:tr>
              <a:tr h="228600">
                <a:tc gridSpan="2">
                  <a:txBody>
                    <a:bodyPr/>
                    <a:lstStyle/>
                    <a:p>
                      <a:r>
                        <a:rPr lang="en-US" sz="1100" b="0" dirty="0"/>
                        <a:t>Pickups</a:t>
                      </a:r>
                    </a:p>
                  </a:txBody>
                  <a:tcPr marL="68580" marR="68580" marT="34290" marB="34290"/>
                </a:tc>
                <a:tc hMerge="1">
                  <a:txBody>
                    <a:bodyPr/>
                    <a:lstStyle/>
                    <a:p>
                      <a:endParaRPr lang="en-US"/>
                    </a:p>
                  </a:txBody>
                  <a:tcPr/>
                </a:tc>
                <a:tc>
                  <a:txBody>
                    <a:bodyPr/>
                    <a:lstStyle/>
                    <a:p>
                      <a:r>
                        <a:rPr lang="en-US" sz="1100" b="0" dirty="0"/>
                        <a:t>21</a:t>
                      </a:r>
                    </a:p>
                  </a:txBody>
                  <a:tcPr marL="68580" marR="68580" marT="34290" marB="34290"/>
                </a:tc>
                <a:tc>
                  <a:txBody>
                    <a:bodyPr/>
                    <a:lstStyle/>
                    <a:p>
                      <a:r>
                        <a:rPr lang="en-US" sz="1100" b="0" dirty="0"/>
                        <a:t>Turn-by</a:t>
                      </a:r>
                      <a:r>
                        <a:rPr lang="en-US" sz="1100" b="0" baseline="0" dirty="0"/>
                        <a:t> turn position</a:t>
                      </a:r>
                      <a:endParaRPr lang="en-US" sz="1100" b="0" dirty="0"/>
                    </a:p>
                  </a:txBody>
                  <a:tcPr marL="68580" marR="68580" marT="34290" marB="34290"/>
                </a:tc>
                <a:extLst>
                  <a:ext uri="{0D108BD9-81ED-4DB2-BD59-A6C34878D82A}">
                    <a16:rowId xmlns:a16="http://schemas.microsoft.com/office/drawing/2014/main" val="10009"/>
                  </a:ext>
                </a:extLst>
              </a:tr>
              <a:tr h="228600">
                <a:tc gridSpan="2">
                  <a:txBody>
                    <a:bodyPr/>
                    <a:lstStyle/>
                    <a:p>
                      <a:r>
                        <a:rPr lang="en-US" sz="1100" b="0" dirty="0"/>
                        <a:t>Sync. light monitors</a:t>
                      </a:r>
                    </a:p>
                  </a:txBody>
                  <a:tcPr marL="68580" marR="68580" marT="34290" marB="34290"/>
                </a:tc>
                <a:tc hMerge="1">
                  <a:txBody>
                    <a:bodyPr/>
                    <a:lstStyle/>
                    <a:p>
                      <a:endParaRPr lang="en-US"/>
                    </a:p>
                  </a:txBody>
                  <a:tcPr/>
                </a:tc>
                <a:tc>
                  <a:txBody>
                    <a:bodyPr/>
                    <a:lstStyle/>
                    <a:p>
                      <a:r>
                        <a:rPr lang="en-US" sz="1100" b="0" dirty="0"/>
                        <a:t>8</a:t>
                      </a:r>
                    </a:p>
                  </a:txBody>
                  <a:tcPr marL="68580" marR="68580" marT="34290" marB="34290"/>
                </a:tc>
                <a:tc>
                  <a:txBody>
                    <a:bodyPr/>
                    <a:lstStyle/>
                    <a:p>
                      <a:r>
                        <a:rPr lang="en-US" sz="1100" b="0" dirty="0"/>
                        <a:t>Shape and position</a:t>
                      </a:r>
                    </a:p>
                  </a:txBody>
                  <a:tcPr marL="68580" marR="68580" marT="34290" marB="34290"/>
                </a:tc>
                <a:extLst>
                  <a:ext uri="{0D108BD9-81ED-4DB2-BD59-A6C34878D82A}">
                    <a16:rowId xmlns:a16="http://schemas.microsoft.com/office/drawing/2014/main" val="10010"/>
                  </a:ext>
                </a:extLst>
              </a:tr>
              <a:tr h="228600">
                <a:tc gridSpan="2">
                  <a:txBody>
                    <a:bodyPr/>
                    <a:lstStyle/>
                    <a:p>
                      <a:r>
                        <a:rPr lang="en-US" sz="1100" b="0" dirty="0"/>
                        <a:t>RF</a:t>
                      </a:r>
                    </a:p>
                  </a:txBody>
                  <a:tcPr marL="68580" marR="68580" marT="34290" marB="34290"/>
                </a:tc>
                <a:tc hMerge="1">
                  <a:txBody>
                    <a:bodyPr/>
                    <a:lstStyle/>
                    <a:p>
                      <a:endParaRPr lang="en-US"/>
                    </a:p>
                  </a:txBody>
                  <a:tcPr/>
                </a:tc>
                <a:tc>
                  <a:txBody>
                    <a:bodyPr/>
                    <a:lstStyle/>
                    <a:p>
                      <a:r>
                        <a:rPr lang="en-US" sz="1100" b="0" dirty="0"/>
                        <a:t>1</a:t>
                      </a:r>
                    </a:p>
                  </a:txBody>
                  <a:tcPr marL="68580" marR="68580" marT="34290" marB="34290"/>
                </a:tc>
                <a:tc>
                  <a:txBody>
                    <a:bodyPr/>
                    <a:lstStyle/>
                    <a:p>
                      <a:r>
                        <a:rPr lang="en-US" sz="1100" b="0" dirty="0"/>
                        <a:t>Dual frequency</a:t>
                      </a:r>
                    </a:p>
                  </a:txBody>
                  <a:tcPr marL="68580" marR="68580" marT="34290" marB="34290"/>
                </a:tc>
                <a:extLst>
                  <a:ext uri="{0D108BD9-81ED-4DB2-BD59-A6C34878D82A}">
                    <a16:rowId xmlns:a16="http://schemas.microsoft.com/office/drawing/2014/main" val="10011"/>
                  </a:ext>
                </a:extLst>
              </a:tr>
              <a:tr h="228600">
                <a:tc gridSpan="2">
                  <a:txBody>
                    <a:bodyPr/>
                    <a:lstStyle/>
                    <a:p>
                      <a:r>
                        <a:rPr lang="en-US" sz="1100" dirty="0"/>
                        <a:t>Solenoid</a:t>
                      </a:r>
                    </a:p>
                  </a:txBody>
                  <a:tcPr marL="68580" marR="68580" marT="34290" marB="34290"/>
                </a:tc>
                <a:tc hMerge="1">
                  <a:txBody>
                    <a:bodyPr/>
                    <a:lstStyle/>
                    <a:p>
                      <a:endParaRPr lang="en-US"/>
                    </a:p>
                  </a:txBody>
                  <a:tcPr/>
                </a:tc>
                <a:tc>
                  <a:txBody>
                    <a:bodyPr/>
                    <a:lstStyle/>
                    <a:p>
                      <a:r>
                        <a:rPr lang="en-US" sz="1100" b="0" dirty="0"/>
                        <a:t>1</a:t>
                      </a:r>
                    </a:p>
                  </a:txBody>
                  <a:tcPr marL="68580" marR="68580" marT="34290" marB="34290"/>
                </a:tc>
                <a:tc>
                  <a:txBody>
                    <a:bodyPr/>
                    <a:lstStyle/>
                    <a:p>
                      <a:r>
                        <a:rPr lang="en-US" sz="1100" b="0" dirty="0"/>
                        <a:t>For electron and</a:t>
                      </a:r>
                      <a:r>
                        <a:rPr lang="en-US" sz="1100" b="0" baseline="0" dirty="0"/>
                        <a:t> McMillan lenses</a:t>
                      </a:r>
                      <a:endParaRPr lang="en-US" sz="1100" b="0" dirty="0"/>
                    </a:p>
                  </a:txBody>
                  <a:tcPr marL="68580" marR="68580" marT="34290" marB="34290"/>
                </a:tc>
                <a:extLst>
                  <a:ext uri="{0D108BD9-81ED-4DB2-BD59-A6C34878D82A}">
                    <a16:rowId xmlns:a16="http://schemas.microsoft.com/office/drawing/2014/main" val="10012"/>
                  </a:ext>
                </a:extLst>
              </a:tr>
              <a:tr h="228600">
                <a:tc gridSpan="2">
                  <a:txBody>
                    <a:bodyPr/>
                    <a:lstStyle/>
                    <a:p>
                      <a:r>
                        <a:rPr lang="en-US" sz="1100" dirty="0"/>
                        <a:t>Sextupoles</a:t>
                      </a:r>
                    </a:p>
                  </a:txBody>
                  <a:tcPr marL="68580" marR="68580" marT="34290" marB="34290"/>
                </a:tc>
                <a:tc hMerge="1">
                  <a:txBody>
                    <a:bodyPr/>
                    <a:lstStyle/>
                    <a:p>
                      <a:endParaRPr lang="en-US"/>
                    </a:p>
                  </a:txBody>
                  <a:tcPr/>
                </a:tc>
                <a:tc>
                  <a:txBody>
                    <a:bodyPr/>
                    <a:lstStyle/>
                    <a:p>
                      <a:r>
                        <a:rPr lang="en-US" sz="1100" b="0" dirty="0"/>
                        <a:t>12</a:t>
                      </a:r>
                    </a:p>
                  </a:txBody>
                  <a:tcPr marL="68580" marR="68580" marT="34290" marB="34290"/>
                </a:tc>
                <a:tc>
                  <a:txBody>
                    <a:bodyPr/>
                    <a:lstStyle/>
                    <a:p>
                      <a:r>
                        <a:rPr lang="en-US" sz="1100" b="0" dirty="0"/>
                        <a:t>In</a:t>
                      </a:r>
                      <a:r>
                        <a:rPr lang="en-US" sz="1100" b="0" baseline="0" dirty="0"/>
                        <a:t> six families</a:t>
                      </a:r>
                      <a:endParaRPr lang="en-US" sz="1100" b="0" dirty="0"/>
                    </a:p>
                  </a:txBody>
                  <a:tcPr marL="68580" marR="68580" marT="34290" marB="34290"/>
                </a:tc>
                <a:extLst>
                  <a:ext uri="{0D108BD9-81ED-4DB2-BD59-A6C34878D82A}">
                    <a16:rowId xmlns:a16="http://schemas.microsoft.com/office/drawing/2014/main" val="10013"/>
                  </a:ext>
                </a:extLst>
              </a:tr>
              <a:tr h="228600">
                <a:tc gridSpan="2">
                  <a:txBody>
                    <a:bodyPr/>
                    <a:lstStyle/>
                    <a:p>
                      <a:r>
                        <a:rPr lang="en-US" sz="1100" dirty="0"/>
                        <a:t>DCCT</a:t>
                      </a:r>
                    </a:p>
                  </a:txBody>
                  <a:tcPr marL="68580" marR="68580" marT="34290" marB="34290"/>
                </a:tc>
                <a:tc hMerge="1">
                  <a:txBody>
                    <a:bodyPr/>
                    <a:lstStyle/>
                    <a:p>
                      <a:endParaRPr lang="en-US"/>
                    </a:p>
                  </a:txBody>
                  <a:tcPr/>
                </a:tc>
                <a:tc>
                  <a:txBody>
                    <a:bodyPr/>
                    <a:lstStyle/>
                    <a:p>
                      <a:r>
                        <a:rPr lang="en-US" sz="1100" b="0" dirty="0"/>
                        <a:t>1</a:t>
                      </a:r>
                    </a:p>
                  </a:txBody>
                  <a:tcPr marL="68580" marR="68580" marT="34290" marB="34290"/>
                </a:tc>
                <a:tc>
                  <a:txBody>
                    <a:bodyPr/>
                    <a:lstStyle/>
                    <a:p>
                      <a:r>
                        <a:rPr lang="en-US" sz="1100" b="0" dirty="0"/>
                        <a:t>Precision calibrated DC beam current</a:t>
                      </a:r>
                    </a:p>
                  </a:txBody>
                  <a:tcPr marL="68580" marR="68580" marT="34290" marB="34290"/>
                </a:tc>
                <a:extLst>
                  <a:ext uri="{0D108BD9-81ED-4DB2-BD59-A6C34878D82A}">
                    <a16:rowId xmlns:a16="http://schemas.microsoft.com/office/drawing/2014/main" val="2137254996"/>
                  </a:ext>
                </a:extLst>
              </a:tr>
              <a:tr h="228600">
                <a:tc gridSpan="2">
                  <a:txBody>
                    <a:bodyPr/>
                    <a:lstStyle/>
                    <a:p>
                      <a:r>
                        <a:rPr lang="en-US" sz="1100" dirty="0"/>
                        <a:t>Wall current monitor</a:t>
                      </a:r>
                    </a:p>
                  </a:txBody>
                  <a:tcPr marL="68580" marR="68580" marT="34290" marB="34290"/>
                </a:tc>
                <a:tc hMerge="1">
                  <a:txBody>
                    <a:bodyPr/>
                    <a:lstStyle/>
                    <a:p>
                      <a:endParaRPr lang="en-US"/>
                    </a:p>
                  </a:txBody>
                  <a:tcPr/>
                </a:tc>
                <a:tc>
                  <a:txBody>
                    <a:bodyPr/>
                    <a:lstStyle/>
                    <a:p>
                      <a:r>
                        <a:rPr lang="en-US" sz="1100" b="0" dirty="0"/>
                        <a:t>1</a:t>
                      </a:r>
                    </a:p>
                  </a:txBody>
                  <a:tcPr marL="68580" marR="68580" marT="34290" marB="34290"/>
                </a:tc>
                <a:tc>
                  <a:txBody>
                    <a:bodyPr/>
                    <a:lstStyle/>
                    <a:p>
                      <a:r>
                        <a:rPr lang="en-US" sz="1100" b="0" dirty="0"/>
                        <a:t>Bunch currents and longitudinal shape</a:t>
                      </a:r>
                    </a:p>
                  </a:txBody>
                  <a:tcPr marL="68580" marR="68580" marT="34290" marB="34290"/>
                </a:tc>
                <a:extLst>
                  <a:ext uri="{0D108BD9-81ED-4DB2-BD59-A6C34878D82A}">
                    <a16:rowId xmlns:a16="http://schemas.microsoft.com/office/drawing/2014/main" val="3602146425"/>
                  </a:ext>
                </a:extLst>
              </a:tr>
            </a:tbl>
          </a:graphicData>
        </a:graphic>
      </p:graphicFrame>
    </p:spTree>
    <p:extLst>
      <p:ext uri="{BB962C8B-B14F-4D97-AF65-F5344CB8AC3E}">
        <p14:creationId xmlns:p14="http://schemas.microsoft.com/office/powerpoint/2010/main" val="383585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55EAF-D430-7746-89DC-B1AC273682D5}"/>
              </a:ext>
            </a:extLst>
          </p:cNvPr>
          <p:cNvSpPr>
            <a:spLocks noGrp="1"/>
          </p:cNvSpPr>
          <p:nvPr>
            <p:ph type="title"/>
          </p:nvPr>
        </p:nvSpPr>
        <p:spPr/>
        <p:txBody>
          <a:bodyPr/>
          <a:lstStyle/>
          <a:p>
            <a:r>
              <a:rPr lang="en-US" dirty="0"/>
              <a:t>IOTA – Flexible Lattice Configuration</a:t>
            </a:r>
          </a:p>
        </p:txBody>
      </p:sp>
      <p:pic>
        <p:nvPicPr>
          <p:cNvPr id="7" name="Content Placeholder 9">
            <a:extLst>
              <a:ext uri="{FF2B5EF4-FFF2-40B4-BE49-F238E27FC236}">
                <a16:creationId xmlns:a16="http://schemas.microsoft.com/office/drawing/2014/main" id="{EC0BFC43-49CF-5A48-B1BD-E35614598A31}"/>
              </a:ext>
            </a:extLst>
          </p:cNvPr>
          <p:cNvPicPr>
            <a:picLocks noGrp="1" noChangeAspect="1"/>
          </p:cNvPicPr>
          <p:nvPr>
            <p:ph idx="1"/>
          </p:nvPr>
        </p:nvPicPr>
        <p:blipFill>
          <a:blip r:embed="rId2"/>
          <a:stretch>
            <a:fillRect/>
          </a:stretch>
        </p:blipFill>
        <p:spPr>
          <a:xfrm>
            <a:off x="911904" y="509723"/>
            <a:ext cx="6912289" cy="2579212"/>
          </a:xfrm>
        </p:spPr>
      </p:pic>
      <p:graphicFrame>
        <p:nvGraphicFramePr>
          <p:cNvPr id="8" name="Content Placeholder 6">
            <a:extLst>
              <a:ext uri="{FF2B5EF4-FFF2-40B4-BE49-F238E27FC236}">
                <a16:creationId xmlns:a16="http://schemas.microsoft.com/office/drawing/2014/main" id="{3E36D900-D05F-3746-90F0-77AC4B13672C}"/>
              </a:ext>
            </a:extLst>
          </p:cNvPr>
          <p:cNvGraphicFramePr>
            <a:graphicFrameLocks/>
          </p:cNvGraphicFramePr>
          <p:nvPr>
            <p:extLst>
              <p:ext uri="{D42A27DB-BD31-4B8C-83A1-F6EECF244321}">
                <p14:modId xmlns:p14="http://schemas.microsoft.com/office/powerpoint/2010/main" val="74348580"/>
              </p:ext>
            </p:extLst>
          </p:nvPr>
        </p:nvGraphicFramePr>
        <p:xfrm>
          <a:off x="4767212" y="3079297"/>
          <a:ext cx="3056981" cy="1554480"/>
        </p:xfrm>
        <a:graphic>
          <a:graphicData uri="http://schemas.openxmlformats.org/drawingml/2006/table">
            <a:tbl>
              <a:tblPr firstRow="1" bandRow="1">
                <a:tableStyleId>{D7AC3CCA-C797-4891-BE02-D94E43425B78}</a:tableStyleId>
              </a:tblPr>
              <a:tblGrid>
                <a:gridCol w="1908067">
                  <a:extLst>
                    <a:ext uri="{9D8B030D-6E8A-4147-A177-3AD203B41FA5}">
                      <a16:colId xmlns:a16="http://schemas.microsoft.com/office/drawing/2014/main" val="20000"/>
                    </a:ext>
                  </a:extLst>
                </a:gridCol>
                <a:gridCol w="1148914">
                  <a:extLst>
                    <a:ext uri="{9D8B030D-6E8A-4147-A177-3AD203B41FA5}">
                      <a16:colId xmlns:a16="http://schemas.microsoft.com/office/drawing/2014/main" val="20001"/>
                    </a:ext>
                  </a:extLst>
                </a:gridCol>
              </a:tblGrid>
              <a:tr h="194310">
                <a:tc>
                  <a:txBody>
                    <a:bodyPr/>
                    <a:lstStyle/>
                    <a:p>
                      <a:r>
                        <a:rPr lang="en-US" sz="800" b="0" dirty="0"/>
                        <a:t>Momentum</a:t>
                      </a:r>
                    </a:p>
                  </a:txBody>
                  <a:tcPr marL="68580" marR="68580" marT="34290" marB="34290"/>
                </a:tc>
                <a:tc>
                  <a:txBody>
                    <a:bodyPr/>
                    <a:lstStyle/>
                    <a:p>
                      <a:r>
                        <a:rPr lang="en-US" sz="800" b="0" dirty="0"/>
                        <a:t>100 MeV</a:t>
                      </a:r>
                    </a:p>
                  </a:txBody>
                  <a:tcPr marL="68580" marR="68580" marT="34290" marB="34290"/>
                </a:tc>
                <a:extLst>
                  <a:ext uri="{0D108BD9-81ED-4DB2-BD59-A6C34878D82A}">
                    <a16:rowId xmlns:a16="http://schemas.microsoft.com/office/drawing/2014/main" val="135206748"/>
                  </a:ext>
                </a:extLst>
              </a:tr>
              <a:tr h="194310">
                <a:tc>
                  <a:txBody>
                    <a:bodyPr/>
                    <a:lstStyle/>
                    <a:p>
                      <a:pPr marL="0" algn="l" defTabSz="457200" rtl="0" eaLnBrk="1" latinLnBrk="0" hangingPunct="1"/>
                      <a:r>
                        <a:rPr lang="en-US" sz="800" kern="1200" dirty="0">
                          <a:solidFill>
                            <a:schemeClr val="dk1"/>
                          </a:solidFill>
                          <a:latin typeface="+mn-lt"/>
                          <a:ea typeface="+mn-ea"/>
                          <a:cs typeface="+mn-cs"/>
                        </a:rPr>
                        <a:t>Tunes, </a:t>
                      </a:r>
                      <a:r>
                        <a:rPr lang="en-US" sz="800" kern="1200" dirty="0" err="1">
                          <a:solidFill>
                            <a:schemeClr val="dk1"/>
                          </a:solidFill>
                          <a:latin typeface="+mn-lt"/>
                          <a:ea typeface="+mn-ea"/>
                          <a:cs typeface="+mn-cs"/>
                        </a:rPr>
                        <a:t>x,y</a:t>
                      </a:r>
                      <a:endParaRPr lang="en-US" sz="800" kern="1200" dirty="0">
                        <a:solidFill>
                          <a:schemeClr val="dk1"/>
                        </a:solidFill>
                        <a:latin typeface="+mn-lt"/>
                        <a:ea typeface="+mn-ea"/>
                        <a:cs typeface="+mn-cs"/>
                      </a:endParaRPr>
                    </a:p>
                  </a:txBody>
                  <a:tcPr marL="68580" marR="68580" marT="34290" marB="34290"/>
                </a:tc>
                <a:tc>
                  <a:txBody>
                    <a:bodyPr/>
                    <a:lstStyle/>
                    <a:p>
                      <a:pPr marL="0" algn="l" defTabSz="457200" rtl="0" eaLnBrk="1" latinLnBrk="0" hangingPunct="1"/>
                      <a:r>
                        <a:rPr lang="en-US" sz="800" kern="1200" dirty="0">
                          <a:solidFill>
                            <a:schemeClr val="dk1"/>
                          </a:solidFill>
                          <a:latin typeface="+mn-lt"/>
                          <a:ea typeface="+mn-ea"/>
                          <a:cs typeface="+mn-cs"/>
                        </a:rPr>
                        <a:t>5.3,  5.3</a:t>
                      </a:r>
                    </a:p>
                  </a:txBody>
                  <a:tcPr marL="68580" marR="68580" marT="34290" marB="34290"/>
                </a:tc>
                <a:extLst>
                  <a:ext uri="{0D108BD9-81ED-4DB2-BD59-A6C34878D82A}">
                    <a16:rowId xmlns:a16="http://schemas.microsoft.com/office/drawing/2014/main" val="10001"/>
                  </a:ext>
                </a:extLst>
              </a:tr>
              <a:tr h="194310">
                <a:tc>
                  <a:txBody>
                    <a:bodyPr/>
                    <a:lstStyle/>
                    <a:p>
                      <a:pPr marL="0" algn="l" defTabSz="457200" rtl="0" eaLnBrk="1" latinLnBrk="0" hangingPunct="1"/>
                      <a:r>
                        <a:rPr lang="en-US" sz="800" kern="1200" dirty="0">
                          <a:solidFill>
                            <a:schemeClr val="dk1"/>
                          </a:solidFill>
                          <a:latin typeface="+mn-lt"/>
                          <a:ea typeface="+mn-ea"/>
                          <a:cs typeface="+mn-cs"/>
                        </a:rPr>
                        <a:t>Mom. comp.</a:t>
                      </a:r>
                    </a:p>
                  </a:txBody>
                  <a:tcPr marL="68580" marR="68580" marT="34290" marB="34290"/>
                </a:tc>
                <a:tc>
                  <a:txBody>
                    <a:bodyPr/>
                    <a:lstStyle/>
                    <a:p>
                      <a:pPr marL="0" algn="l" defTabSz="457200" rtl="0" eaLnBrk="1" latinLnBrk="0" hangingPunct="1"/>
                      <a:r>
                        <a:rPr lang="en-US" sz="800" kern="1200" dirty="0">
                          <a:solidFill>
                            <a:schemeClr val="dk1"/>
                          </a:solidFill>
                          <a:latin typeface="+mn-lt"/>
                          <a:ea typeface="+mn-ea"/>
                          <a:cs typeface="+mn-cs"/>
                        </a:rPr>
                        <a:t>0.0756</a:t>
                      </a:r>
                    </a:p>
                  </a:txBody>
                  <a:tcPr marL="68580" marR="68580" marT="34290" marB="34290"/>
                </a:tc>
                <a:extLst>
                  <a:ext uri="{0D108BD9-81ED-4DB2-BD59-A6C34878D82A}">
                    <a16:rowId xmlns:a16="http://schemas.microsoft.com/office/drawing/2014/main" val="10003"/>
                  </a:ext>
                </a:extLst>
              </a:tr>
              <a:tr h="194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RMS emit. (x, </a:t>
                      </a:r>
                      <a:r>
                        <a:rPr lang="en-US" sz="800" dirty="0" err="1"/>
                        <a:t>x&amp;y-coupled</a:t>
                      </a:r>
                      <a:r>
                        <a:rPr lang="en-US" sz="800" dirty="0"/>
                        <a:t>)</a:t>
                      </a:r>
                    </a:p>
                  </a:txBody>
                  <a:tcPr marL="68580" marR="68580" marT="34290" marB="34290"/>
                </a:tc>
                <a:tc>
                  <a:txBody>
                    <a:bodyPr/>
                    <a:lstStyle/>
                    <a:p>
                      <a:r>
                        <a:rPr lang="en-US" sz="800" dirty="0"/>
                        <a:t>(42.8, 11.2) nm</a:t>
                      </a:r>
                    </a:p>
                  </a:txBody>
                  <a:tcPr marL="68580" marR="68580" marT="34290" marB="34290"/>
                </a:tc>
                <a:extLst>
                  <a:ext uri="{0D108BD9-81ED-4DB2-BD59-A6C34878D82A}">
                    <a16:rowId xmlns:a16="http://schemas.microsoft.com/office/drawing/2014/main" val="797147283"/>
                  </a:ext>
                </a:extLst>
              </a:tr>
              <a:tr h="194310">
                <a:tc>
                  <a:txBody>
                    <a:bodyPr/>
                    <a:lstStyle/>
                    <a:p>
                      <a:r>
                        <a:rPr lang="en-US" sz="800" dirty="0"/>
                        <a:t>Damp. times (</a:t>
                      </a:r>
                      <a:r>
                        <a:rPr lang="en-US" sz="800" dirty="0" err="1"/>
                        <a:t>x,y,x&amp;y-coupled,s</a:t>
                      </a:r>
                      <a:r>
                        <a:rPr lang="en-US" sz="800" dirty="0"/>
                        <a:t>)</a:t>
                      </a:r>
                    </a:p>
                  </a:txBody>
                  <a:tcPr marL="68580" marR="68580" marT="34290" marB="34290"/>
                </a:tc>
                <a:tc>
                  <a:txBody>
                    <a:bodyPr/>
                    <a:lstStyle/>
                    <a:p>
                      <a:r>
                        <a:rPr lang="en-US" sz="800" dirty="0"/>
                        <a:t>(6.7,2.4,3.5,0.90)</a:t>
                      </a:r>
                      <a:r>
                        <a:rPr lang="en-US" sz="800" baseline="0" dirty="0"/>
                        <a:t> s</a:t>
                      </a:r>
                      <a:endParaRPr lang="en-US" sz="800" dirty="0"/>
                    </a:p>
                  </a:txBody>
                  <a:tcPr marL="68580" marR="68580" marT="34290" marB="34290"/>
                </a:tc>
                <a:extLst>
                  <a:ext uri="{0D108BD9-81ED-4DB2-BD59-A6C34878D82A}">
                    <a16:rowId xmlns:a16="http://schemas.microsoft.com/office/drawing/2014/main" val="827285638"/>
                  </a:ext>
                </a:extLst>
              </a:tr>
              <a:tr h="194310">
                <a:tc>
                  <a:txBody>
                    <a:bodyPr/>
                    <a:lstStyle/>
                    <a:p>
                      <a:r>
                        <a:rPr lang="en-US" sz="800" b="0" dirty="0"/>
                        <a:t>Energy spread</a:t>
                      </a:r>
                    </a:p>
                  </a:txBody>
                  <a:tcPr marL="68580" marR="68580" marT="34290" marB="34290"/>
                </a:tc>
                <a:tc>
                  <a:txBody>
                    <a:bodyPr/>
                    <a:lstStyle/>
                    <a:p>
                      <a:r>
                        <a:rPr lang="en-US" sz="800" b="0" dirty="0"/>
                        <a:t>8.4 E-5</a:t>
                      </a:r>
                    </a:p>
                  </a:txBody>
                  <a:tcPr marL="68580" marR="68580" marT="34290" marB="34290"/>
                </a:tc>
                <a:extLst>
                  <a:ext uri="{0D108BD9-81ED-4DB2-BD59-A6C34878D82A}">
                    <a16:rowId xmlns:a16="http://schemas.microsoft.com/office/drawing/2014/main" val="1349632610"/>
                  </a:ext>
                </a:extLst>
              </a:tr>
              <a:tr h="194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dirty="0"/>
                        <a:t>Bunch</a:t>
                      </a:r>
                      <a:r>
                        <a:rPr lang="en-US" sz="800" b="0" baseline="0" dirty="0"/>
                        <a:t> length @300V</a:t>
                      </a:r>
                      <a:endParaRPr lang="en-US" sz="800" b="0" dirty="0"/>
                    </a:p>
                  </a:txBody>
                  <a:tcPr marL="68580" marR="68580" marT="34290" marB="34290"/>
                </a:tc>
                <a:tc>
                  <a:txBody>
                    <a:bodyPr/>
                    <a:lstStyle/>
                    <a:p>
                      <a:r>
                        <a:rPr lang="en-US" sz="800" b="0" dirty="0"/>
                        <a:t>10.6 cm</a:t>
                      </a:r>
                    </a:p>
                  </a:txBody>
                  <a:tcPr marL="68580" marR="68580" marT="34290" marB="34290"/>
                </a:tc>
                <a:extLst>
                  <a:ext uri="{0D108BD9-81ED-4DB2-BD59-A6C34878D82A}">
                    <a16:rowId xmlns:a16="http://schemas.microsoft.com/office/drawing/2014/main" val="10000"/>
                  </a:ext>
                </a:extLst>
              </a:tr>
              <a:tr h="194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Sync. Tune @300V</a:t>
                      </a:r>
                    </a:p>
                  </a:txBody>
                  <a:tcPr marL="68580" marR="68580" marT="34290" marB="34290"/>
                </a:tc>
                <a:tc>
                  <a:txBody>
                    <a:bodyPr/>
                    <a:lstStyle/>
                    <a:p>
                      <a:r>
                        <a:rPr lang="en-US" sz="800" dirty="0"/>
                        <a:t>3.8 E-4</a:t>
                      </a: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9" name="Content Placeholder 6">
            <a:extLst>
              <a:ext uri="{FF2B5EF4-FFF2-40B4-BE49-F238E27FC236}">
                <a16:creationId xmlns:a16="http://schemas.microsoft.com/office/drawing/2014/main" id="{6C969B22-0334-F540-9BCF-333B5A66EBD8}"/>
              </a:ext>
            </a:extLst>
          </p:cNvPr>
          <p:cNvGraphicFramePr>
            <a:graphicFrameLocks/>
          </p:cNvGraphicFramePr>
          <p:nvPr>
            <p:extLst>
              <p:ext uri="{D42A27DB-BD31-4B8C-83A1-F6EECF244321}">
                <p14:modId xmlns:p14="http://schemas.microsoft.com/office/powerpoint/2010/main" val="1105979354"/>
              </p:ext>
            </p:extLst>
          </p:nvPr>
        </p:nvGraphicFramePr>
        <p:xfrm>
          <a:off x="911903" y="3088933"/>
          <a:ext cx="3056981" cy="1554480"/>
        </p:xfrm>
        <a:graphic>
          <a:graphicData uri="http://schemas.openxmlformats.org/drawingml/2006/table">
            <a:tbl>
              <a:tblPr firstRow="1" bandRow="1">
                <a:tableStyleId>{5940675A-B579-460E-94D1-54222C63F5DA}</a:tableStyleId>
              </a:tblPr>
              <a:tblGrid>
                <a:gridCol w="2264279">
                  <a:extLst>
                    <a:ext uri="{9D8B030D-6E8A-4147-A177-3AD203B41FA5}">
                      <a16:colId xmlns:a16="http://schemas.microsoft.com/office/drawing/2014/main" val="20000"/>
                    </a:ext>
                  </a:extLst>
                </a:gridCol>
                <a:gridCol w="792702">
                  <a:extLst>
                    <a:ext uri="{9D8B030D-6E8A-4147-A177-3AD203B41FA5}">
                      <a16:colId xmlns:a16="http://schemas.microsoft.com/office/drawing/2014/main" val="20001"/>
                    </a:ext>
                  </a:extLst>
                </a:gridCol>
              </a:tblGrid>
              <a:tr h="259080">
                <a:tc>
                  <a:txBody>
                    <a:bodyPr/>
                    <a:lstStyle/>
                    <a:p>
                      <a:r>
                        <a:rPr lang="en-US" sz="1000" dirty="0"/>
                        <a:t>Parameter</a:t>
                      </a:r>
                      <a:endParaRPr lang="en-US" sz="1000" b="0" dirty="0"/>
                    </a:p>
                  </a:txBody>
                  <a:tcPr marL="68580" marR="68580" marT="34290" marB="34290"/>
                </a:tc>
                <a:tc>
                  <a:txBody>
                    <a:bodyPr/>
                    <a:lstStyle/>
                    <a:p>
                      <a:r>
                        <a:rPr lang="en-US" sz="1000" u="none" strike="noStrike" kern="1200" baseline="0" dirty="0"/>
                        <a:t>Max error</a:t>
                      </a:r>
                      <a:endParaRPr lang="en-US" sz="1000" b="0" dirty="0"/>
                    </a:p>
                  </a:txBody>
                  <a:tcPr marL="68580" marR="68580" marT="34290" marB="34290"/>
                </a:tc>
                <a:extLst>
                  <a:ext uri="{0D108BD9-81ED-4DB2-BD59-A6C34878D82A}">
                    <a16:rowId xmlns:a16="http://schemas.microsoft.com/office/drawing/2014/main" val="10000"/>
                  </a:ext>
                </a:extLst>
              </a:tr>
              <a:tr h="259080">
                <a:tc>
                  <a:txBody>
                    <a:bodyPr/>
                    <a:lstStyle/>
                    <a:p>
                      <a:r>
                        <a:rPr lang="en-US" sz="1000" dirty="0"/>
                        <a:t>Betas at the insertion</a:t>
                      </a:r>
                      <a:endParaRPr lang="en-US" sz="1000" b="0" dirty="0"/>
                    </a:p>
                  </a:txBody>
                  <a:tcPr marL="68580" marR="68580" marT="34290" marB="34290"/>
                </a:tc>
                <a:tc>
                  <a:txBody>
                    <a:bodyPr/>
                    <a:lstStyle/>
                    <a:p>
                      <a:r>
                        <a:rPr lang="en-US" sz="1000" u="none" strike="noStrike" kern="1200" baseline="0" dirty="0"/>
                        <a:t>1%</a:t>
                      </a:r>
                      <a:endParaRPr lang="en-US" sz="1000" b="0" dirty="0"/>
                    </a:p>
                  </a:txBody>
                  <a:tcPr marL="68580" marR="68580" marT="34290" marB="34290"/>
                </a:tc>
                <a:extLst>
                  <a:ext uri="{0D108BD9-81ED-4DB2-BD59-A6C34878D82A}">
                    <a16:rowId xmlns:a16="http://schemas.microsoft.com/office/drawing/2014/main" val="10001"/>
                  </a:ext>
                </a:extLst>
              </a:tr>
              <a:tr h="259080">
                <a:tc>
                  <a:txBody>
                    <a:bodyPr/>
                    <a:lstStyle/>
                    <a:p>
                      <a:r>
                        <a:rPr lang="en-US" sz="1000" dirty="0"/>
                        <a:t>Beta beating</a:t>
                      </a:r>
                      <a:endParaRPr lang="en-US" sz="1000" b="0" dirty="0"/>
                    </a:p>
                  </a:txBody>
                  <a:tcPr marL="68580" marR="68580" marT="34290" marB="34290"/>
                </a:tc>
                <a:tc>
                  <a:txBody>
                    <a:bodyPr/>
                    <a:lstStyle/>
                    <a:p>
                      <a:r>
                        <a:rPr lang="en-US" sz="1000" u="none" strike="noStrike" kern="1200" baseline="0" dirty="0"/>
                        <a:t>3%</a:t>
                      </a:r>
                      <a:endParaRPr lang="en-US" sz="1000" b="0" dirty="0"/>
                    </a:p>
                  </a:txBody>
                  <a:tcPr marL="68580" marR="68580" marT="34290" marB="34290"/>
                </a:tc>
                <a:extLst>
                  <a:ext uri="{0D108BD9-81ED-4DB2-BD59-A6C34878D82A}">
                    <a16:rowId xmlns:a16="http://schemas.microsoft.com/office/drawing/2014/main" val="10002"/>
                  </a:ext>
                </a:extLst>
              </a:tr>
              <a:tr h="259080">
                <a:tc>
                  <a:txBody>
                    <a:bodyPr/>
                    <a:lstStyle/>
                    <a:p>
                      <a:r>
                        <a:rPr lang="en-US" sz="1000" dirty="0"/>
                        <a:t>Dispersion</a:t>
                      </a:r>
                      <a:endParaRPr lang="en-US" sz="1000" b="0" dirty="0"/>
                    </a:p>
                  </a:txBody>
                  <a:tcPr marL="68580" marR="68580" marT="34290" marB="34290"/>
                </a:tc>
                <a:tc>
                  <a:txBody>
                    <a:bodyPr/>
                    <a:lstStyle/>
                    <a:p>
                      <a:r>
                        <a:rPr lang="en-US" sz="1000" u="none" strike="noStrike" kern="1200" baseline="0" dirty="0"/>
                        <a:t>1 cm</a:t>
                      </a:r>
                      <a:endParaRPr lang="en-US" sz="1000" b="0" dirty="0"/>
                    </a:p>
                  </a:txBody>
                  <a:tcPr marL="68580" marR="68580" marT="34290" marB="34290"/>
                </a:tc>
                <a:extLst>
                  <a:ext uri="{0D108BD9-81ED-4DB2-BD59-A6C34878D82A}">
                    <a16:rowId xmlns:a16="http://schemas.microsoft.com/office/drawing/2014/main" val="10003"/>
                  </a:ext>
                </a:extLst>
              </a:tr>
              <a:tr h="259080">
                <a:tc>
                  <a:txBody>
                    <a:bodyPr/>
                    <a:lstStyle/>
                    <a:p>
                      <a:r>
                        <a:rPr lang="en-US" sz="1000" dirty="0"/>
                        <a:t>Closed orbit at insertion</a:t>
                      </a:r>
                      <a:endParaRPr lang="en-US" sz="1000" b="0" dirty="0"/>
                    </a:p>
                  </a:txBody>
                  <a:tcPr marL="68580" marR="68580" marT="34290" marB="34290"/>
                </a:tc>
                <a:tc>
                  <a:txBody>
                    <a:bodyPr/>
                    <a:lstStyle/>
                    <a:p>
                      <a:r>
                        <a:rPr lang="en-US" sz="1000" u="none" strike="noStrike" kern="1200" baseline="0" dirty="0"/>
                        <a:t>0.05 mm</a:t>
                      </a:r>
                      <a:endParaRPr lang="en-US" sz="1000" b="0" dirty="0"/>
                    </a:p>
                  </a:txBody>
                  <a:tcPr marL="68580" marR="68580" marT="34290" marB="34290"/>
                </a:tc>
                <a:extLst>
                  <a:ext uri="{0D108BD9-81ED-4DB2-BD59-A6C34878D82A}">
                    <a16:rowId xmlns:a16="http://schemas.microsoft.com/office/drawing/2014/main" val="10004"/>
                  </a:ext>
                </a:extLst>
              </a:tr>
              <a:tr h="259080">
                <a:tc>
                  <a:txBody>
                    <a:bodyPr/>
                    <a:lstStyle/>
                    <a:p>
                      <a:r>
                        <a:rPr lang="en-US" sz="1000" u="none" strike="noStrike" kern="1200" baseline="0" dirty="0"/>
                        <a:t>Phase advance between insertions</a:t>
                      </a:r>
                      <a:endParaRPr lang="en-US" sz="1000" b="0" dirty="0"/>
                    </a:p>
                  </a:txBody>
                  <a:tcPr marL="68580" marR="68580" marT="34290" marB="34290"/>
                </a:tc>
                <a:tc>
                  <a:txBody>
                    <a:bodyPr/>
                    <a:lstStyle/>
                    <a:p>
                      <a:r>
                        <a:rPr lang="en-US" sz="1000" u="none" strike="noStrike" kern="1200" baseline="0" dirty="0"/>
                        <a:t>0.001</a:t>
                      </a:r>
                      <a:endParaRPr lang="en-US" sz="1000" b="0" dirty="0"/>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532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6146175" y="728675"/>
            <a:ext cx="2754900" cy="1935900"/>
          </a:xfrm>
          <a:prstGeom prst="rect">
            <a:avLst/>
          </a:prstGeom>
        </p:spPr>
        <p:txBody>
          <a:bodyPr spcFirstLastPara="1" wrap="square" lIns="0" tIns="0" rIns="0" bIns="0" anchor="t" anchorCtr="0">
            <a:noAutofit/>
          </a:bodyPr>
          <a:lstStyle/>
          <a:p>
            <a:pPr marL="457200" lvl="0" indent="-342900" algn="l" rtl="0">
              <a:spcBef>
                <a:spcPts val="360"/>
              </a:spcBef>
              <a:spcAft>
                <a:spcPts val="0"/>
              </a:spcAft>
              <a:buSzPts val="1800"/>
              <a:buChar char="•"/>
            </a:pPr>
            <a:r>
              <a:rPr lang="en-US"/>
              <a:t>NML</a:t>
            </a:r>
            <a:endParaRPr/>
          </a:p>
          <a:p>
            <a:pPr marL="914400" lvl="1" indent="-330200" algn="l" rtl="0">
              <a:spcBef>
                <a:spcPts val="0"/>
              </a:spcBef>
              <a:spcAft>
                <a:spcPts val="0"/>
              </a:spcAft>
              <a:buSzPts val="1600"/>
              <a:buChar char="–"/>
            </a:pPr>
            <a:r>
              <a:rPr lang="en-US"/>
              <a:t>Northern Most Lab</a:t>
            </a:r>
            <a:endParaRPr/>
          </a:p>
          <a:p>
            <a:pPr marL="914400" lvl="1" indent="-330200" algn="l" rtl="0">
              <a:spcBef>
                <a:spcPts val="0"/>
              </a:spcBef>
              <a:spcAft>
                <a:spcPts val="0"/>
              </a:spcAft>
              <a:buSzPts val="1600"/>
              <a:buChar char="–"/>
            </a:pPr>
            <a:r>
              <a:rPr lang="en-US"/>
              <a:t>No Man’s Land</a:t>
            </a:r>
            <a:endParaRPr/>
          </a:p>
          <a:p>
            <a:pPr marL="914400" lvl="1" indent="-330200" algn="l" rtl="0">
              <a:spcBef>
                <a:spcPts val="0"/>
              </a:spcBef>
              <a:spcAft>
                <a:spcPts val="0"/>
              </a:spcAft>
              <a:buSzPts val="1600"/>
              <a:buChar char="–"/>
            </a:pPr>
            <a:r>
              <a:rPr lang="en-US"/>
              <a:t>No More Letters</a:t>
            </a:r>
            <a:endParaRPr/>
          </a:p>
          <a:p>
            <a:pPr marL="914400" lvl="1" indent="-330200" algn="l" rtl="0">
              <a:spcBef>
                <a:spcPts val="0"/>
              </a:spcBef>
              <a:spcAft>
                <a:spcPts val="0"/>
              </a:spcAft>
              <a:buSzPts val="1600"/>
              <a:buChar char="–"/>
            </a:pPr>
            <a:r>
              <a:rPr lang="en-US"/>
              <a:t>Ninety Meters Long</a:t>
            </a:r>
            <a:endParaRPr/>
          </a:p>
          <a:p>
            <a:pPr marL="457200" lvl="0" indent="-342900" algn="l" rtl="0">
              <a:spcBef>
                <a:spcPts val="0"/>
              </a:spcBef>
              <a:spcAft>
                <a:spcPts val="0"/>
              </a:spcAft>
              <a:buSzPts val="1800"/>
              <a:buChar char="•"/>
            </a:pPr>
            <a:r>
              <a:rPr lang="en-US"/>
              <a:t>Lab 7</a:t>
            </a:r>
            <a:endParaRPr/>
          </a:p>
          <a:p>
            <a:pPr marL="914400" lvl="1" indent="-330200" algn="l" rtl="0">
              <a:spcBef>
                <a:spcPts val="0"/>
              </a:spcBef>
              <a:spcAft>
                <a:spcPts val="0"/>
              </a:spcAft>
              <a:buSzPts val="1600"/>
              <a:buChar char="–"/>
            </a:pPr>
            <a:r>
              <a:rPr lang="en-US"/>
              <a:t>Cathode Prep</a:t>
            </a:r>
            <a:endParaRPr/>
          </a:p>
        </p:txBody>
      </p:sp>
      <p:sp>
        <p:nvSpPr>
          <p:cNvPr id="76" name="Google Shape;76;p10"/>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Location</a:t>
            </a:r>
            <a:endParaRPr/>
          </a:p>
        </p:txBody>
      </p:sp>
      <p:pic>
        <p:nvPicPr>
          <p:cNvPr id="77" name="Google Shape;77;p10"/>
          <p:cNvPicPr preferRelativeResize="0"/>
          <p:nvPr/>
        </p:nvPicPr>
        <p:blipFill>
          <a:blip r:embed="rId3">
            <a:alphaModFix/>
          </a:blip>
          <a:stretch>
            <a:fillRect/>
          </a:stretch>
        </p:blipFill>
        <p:spPr>
          <a:xfrm>
            <a:off x="371275" y="525602"/>
            <a:ext cx="5638800" cy="4200525"/>
          </a:xfrm>
          <a:prstGeom prst="rect">
            <a:avLst/>
          </a:prstGeom>
          <a:noFill/>
          <a:ln>
            <a:noFill/>
          </a:ln>
        </p:spPr>
      </p:pic>
      <p:sp>
        <p:nvSpPr>
          <p:cNvPr id="78" name="Google Shape;78;p10"/>
          <p:cNvSpPr txBox="1"/>
          <p:nvPr/>
        </p:nvSpPr>
        <p:spPr>
          <a:xfrm>
            <a:off x="3540200" y="1048600"/>
            <a:ext cx="642300" cy="36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NML</a:t>
            </a:r>
            <a:endParaRPr sz="2400" b="1">
              <a:solidFill>
                <a:schemeClr val="dk1"/>
              </a:solidFill>
              <a:latin typeface="Calibri"/>
              <a:ea typeface="Calibri"/>
              <a:cs typeface="Calibri"/>
              <a:sym typeface="Calibri"/>
            </a:endParaRPr>
          </a:p>
        </p:txBody>
      </p:sp>
      <p:sp>
        <p:nvSpPr>
          <p:cNvPr id="79" name="Google Shape;79;p10"/>
          <p:cNvSpPr txBox="1"/>
          <p:nvPr/>
        </p:nvSpPr>
        <p:spPr>
          <a:xfrm>
            <a:off x="4427850" y="1119200"/>
            <a:ext cx="756900" cy="36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600" b="1">
                <a:solidFill>
                  <a:schemeClr val="dk1"/>
                </a:solidFill>
                <a:latin typeface="Calibri"/>
                <a:ea typeface="Calibri"/>
                <a:cs typeface="Calibri"/>
                <a:sym typeface="Calibri"/>
              </a:rPr>
              <a:t>FAST</a:t>
            </a:r>
            <a:endParaRPr sz="2600" b="1">
              <a:solidFill>
                <a:schemeClr val="dk1"/>
              </a:solidFill>
              <a:latin typeface="Calibri"/>
              <a:ea typeface="Calibri"/>
              <a:cs typeface="Calibri"/>
              <a:sym typeface="Calibri"/>
            </a:endParaRPr>
          </a:p>
        </p:txBody>
      </p:sp>
      <p:sp>
        <p:nvSpPr>
          <p:cNvPr id="80" name="Google Shape;80;p10"/>
          <p:cNvSpPr txBox="1"/>
          <p:nvPr/>
        </p:nvSpPr>
        <p:spPr>
          <a:xfrm>
            <a:off x="5314100" y="1817000"/>
            <a:ext cx="756900" cy="36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Lab 7</a:t>
            </a:r>
            <a:endParaRPr sz="2400" b="1">
              <a:solidFill>
                <a:schemeClr val="dk1"/>
              </a:solidFill>
              <a:latin typeface="Calibri"/>
              <a:ea typeface="Calibri"/>
              <a:cs typeface="Calibri"/>
              <a:sym typeface="Calibri"/>
            </a:endParaRPr>
          </a:p>
        </p:txBody>
      </p:sp>
      <p:cxnSp>
        <p:nvCxnSpPr>
          <p:cNvPr id="81" name="Google Shape;81;p10"/>
          <p:cNvCxnSpPr>
            <a:stCxn id="79" idx="2"/>
          </p:cNvCxnSpPr>
          <p:nvPr/>
        </p:nvCxnSpPr>
        <p:spPr>
          <a:xfrm>
            <a:off x="4806300" y="1487300"/>
            <a:ext cx="542100" cy="850200"/>
          </a:xfrm>
          <a:prstGeom prst="straightConnector1">
            <a:avLst/>
          </a:prstGeom>
          <a:noFill/>
          <a:ln w="19050" cap="flat" cmpd="sng">
            <a:solidFill>
              <a:schemeClr val="dk2"/>
            </a:solidFill>
            <a:prstDash val="solid"/>
            <a:round/>
            <a:headEnd type="none" w="med" len="med"/>
            <a:tailEnd type="triangle" w="med" len="med"/>
          </a:ln>
        </p:spPr>
      </p:cxnSp>
      <p:cxnSp>
        <p:nvCxnSpPr>
          <p:cNvPr id="82" name="Google Shape;82;p10"/>
          <p:cNvCxnSpPr>
            <a:stCxn id="79" idx="2"/>
          </p:cNvCxnSpPr>
          <p:nvPr/>
        </p:nvCxnSpPr>
        <p:spPr>
          <a:xfrm flipH="1">
            <a:off x="3773400" y="1487300"/>
            <a:ext cx="1032900" cy="1137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4F371-6D39-3D4F-BF7E-F3FA3FDA9418}"/>
              </a:ext>
            </a:extLst>
          </p:cNvPr>
          <p:cNvSpPr>
            <a:spLocks noGrp="1"/>
          </p:cNvSpPr>
          <p:nvPr>
            <p:ph type="title"/>
          </p:nvPr>
        </p:nvSpPr>
        <p:spPr/>
        <p:txBody>
          <a:bodyPr/>
          <a:lstStyle/>
          <a:p>
            <a:r>
              <a:rPr lang="en-US" dirty="0"/>
              <a:t>IOTA Capabilities with Electrons</a:t>
            </a:r>
          </a:p>
        </p:txBody>
      </p:sp>
      <p:sp>
        <p:nvSpPr>
          <p:cNvPr id="9" name="Content Placeholder 1">
            <a:extLst>
              <a:ext uri="{FF2B5EF4-FFF2-40B4-BE49-F238E27FC236}">
                <a16:creationId xmlns:a16="http://schemas.microsoft.com/office/drawing/2014/main" id="{BF7B22B8-F7AF-4F7B-A1E3-080D97E61B78}"/>
              </a:ext>
            </a:extLst>
          </p:cNvPr>
          <p:cNvSpPr txBox="1">
            <a:spLocks/>
          </p:cNvSpPr>
          <p:nvPr/>
        </p:nvSpPr>
        <p:spPr>
          <a:xfrm>
            <a:off x="228600" y="509722"/>
            <a:ext cx="8672513" cy="4177262"/>
          </a:xfrm>
          <a:prstGeom prst="rect">
            <a:avLst/>
          </a:prstGeom>
        </p:spPr>
        <p:txBody>
          <a:bodyPr lIns="0" tIns="0" rIns="0" bIns="0">
            <a:normAutofit fontScale="92500" lnSpcReduction="1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Commissioned momentum between 50 and 150 MeV/c</a:t>
            </a:r>
          </a:p>
          <a:p>
            <a:pPr lvl="1" indent="-342900">
              <a:buClrTx/>
              <a:buFont typeface="Arial" charset="0"/>
              <a:buChar char="•"/>
              <a:defRPr/>
            </a:pPr>
            <a:r>
              <a:rPr kumimoji="0" lang="en-US" altLang="en-US" sz="16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Energy limited by LCW system during Run 3. Engineering design review in progress.</a:t>
            </a:r>
          </a:p>
          <a:p>
            <a:pPr lvl="1" indent="-342900">
              <a:buClrTx/>
              <a:buFont typeface="Arial" charset="0"/>
              <a:buChar char="•"/>
              <a:defRPr/>
            </a:pPr>
            <a:r>
              <a:rPr kumimoji="0" lang="en-US" altLang="en-US" sz="16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Next limitation would be kicker system and magnet power supplies.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Wide range of beam currents: 1e</a:t>
            </a:r>
            <a:r>
              <a:rPr kumimoji="0" lang="en-US" altLang="en-US" sz="1800" b="0" i="0" u="none" strike="noStrike" kern="1200" cap="none" spc="0" normalizeH="0" baseline="30000" noProof="0" dirty="0">
                <a:ln>
                  <a:noFill/>
                </a:ln>
                <a:solidFill>
                  <a:srgbClr val="505050"/>
                </a:solidFill>
                <a:effectLst/>
                <a:uLnTx/>
                <a:uFillTx/>
                <a:latin typeface="Helvetica" panose="020B0604020202020204" pitchFamily="34" charset="0"/>
                <a:ea typeface="Geneva" pitchFamily="121" charset="-128"/>
              </a:rPr>
              <a:t>-</a:t>
            </a: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 to 4 mA</a:t>
            </a:r>
            <a:endParaRPr kumimoji="0" lang="en-US" altLang="en-US" sz="1800" b="0" i="0" u="none" strike="noStrike" kern="1200" cap="none" spc="0" normalizeH="0" baseline="30000" noProof="0" dirty="0">
              <a:ln>
                <a:noFill/>
              </a:ln>
              <a:solidFill>
                <a:srgbClr val="505050"/>
              </a:solidFill>
              <a:effectLst/>
              <a:uLnTx/>
              <a:uFillTx/>
              <a:latin typeface="Helvetica" panose="020B0604020202020204" pitchFamily="34" charset="0"/>
              <a:ea typeface="Geneva" pitchFamily="121" charset="-128"/>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Versatile set of diagnostics tools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Individual control of all magnets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Developed set of software tools for new lattice commissioning</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Takes 3-4 shifts to fully commission a new IOTA configuration</a:t>
            </a:r>
          </a:p>
          <a:p>
            <a:pPr marL="1143000" marR="0" lvl="2" indent="-2286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Injection matching, including FAST </a:t>
            </a:r>
            <a:r>
              <a:rPr kumimoji="0" lang="en-US" altLang="en-US" sz="1800" b="0" i="0" u="none" strike="noStrike" kern="1200" cap="none" spc="0" normalizeH="0" baseline="0" noProof="0" dirty="0" err="1">
                <a:ln>
                  <a:noFill/>
                </a:ln>
                <a:solidFill>
                  <a:srgbClr val="505050"/>
                </a:solidFill>
                <a:effectLst/>
                <a:uLnTx/>
                <a:uFillTx/>
                <a:latin typeface="Helvetica" panose="020B0604020202020204" pitchFamily="34" charset="0"/>
                <a:ea typeface="Geneva" pitchFamily="121" charset="-128"/>
              </a:rPr>
              <a:t>linac</a:t>
            </a: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 tuning</a:t>
            </a:r>
          </a:p>
          <a:p>
            <a:pPr marL="1143000" marR="0" lvl="2" indent="-2286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LOCO based lattice correction (beta beating 5% or better)</a:t>
            </a:r>
          </a:p>
          <a:p>
            <a:pPr marL="1143000" marR="0" lvl="2" indent="-2286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Beam based centering in various elements (50 um in the location of interest, 500um RMS around the ring)</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Robust save/restore capabilities for quick switching between different experiments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Good vacuum conditions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Flexible access to the in-tunnel components</a:t>
            </a:r>
            <a:endParaRPr kumimoji="0" lang="en-US" sz="1800" b="0" i="0" u="none" strike="noStrike" kern="1200" cap="none" spc="0" normalizeH="0" baseline="0" noProof="0" dirty="0">
              <a:ln>
                <a:noFill/>
              </a:ln>
              <a:solidFill>
                <a:srgbClr val="505050"/>
              </a:solidFill>
              <a:effectLst/>
              <a:uLnTx/>
              <a:uFillTx/>
              <a:latin typeface="Helvetica"/>
              <a:ea typeface="Geneva" charset="0"/>
            </a:endParaRPr>
          </a:p>
        </p:txBody>
      </p:sp>
    </p:spTree>
    <p:extLst>
      <p:ext uri="{BB962C8B-B14F-4D97-AF65-F5344CB8AC3E}">
        <p14:creationId xmlns:p14="http://schemas.microsoft.com/office/powerpoint/2010/main" val="142143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63789-E046-3E4D-B436-AA5F050B3AC2}"/>
              </a:ext>
            </a:extLst>
          </p:cNvPr>
          <p:cNvSpPr>
            <a:spLocks noGrp="1"/>
          </p:cNvSpPr>
          <p:nvPr>
            <p:ph type="title"/>
          </p:nvPr>
        </p:nvSpPr>
        <p:spPr/>
        <p:txBody>
          <a:bodyPr/>
          <a:lstStyle/>
          <a:p>
            <a:r>
              <a:rPr lang="en-US" dirty="0"/>
              <a:t>Beam Diagnostics</a:t>
            </a:r>
          </a:p>
        </p:txBody>
      </p:sp>
      <p:sp>
        <p:nvSpPr>
          <p:cNvPr id="4" name="Date Placeholder 3">
            <a:extLst>
              <a:ext uri="{FF2B5EF4-FFF2-40B4-BE49-F238E27FC236}">
                <a16:creationId xmlns:a16="http://schemas.microsoft.com/office/drawing/2014/main" id="{A171FCE0-0BD3-BA47-9BDC-868CB7D0E25D}"/>
              </a:ext>
            </a:extLst>
          </p:cNvPr>
          <p:cNvSpPr>
            <a:spLocks noGrp="1"/>
          </p:cNvSpPr>
          <p:nvPr>
            <p:ph type="dt" sz="half" idx="2"/>
          </p:nvPr>
        </p:nvSpPr>
        <p:spPr/>
        <p:txBody>
          <a:bodyPr/>
          <a:lstStyle/>
          <a:p>
            <a:pPr>
              <a:defRPr/>
            </a:pPr>
            <a:r>
              <a:rPr lang="en-US"/>
              <a:t>10/27/21</a:t>
            </a:r>
            <a:endParaRPr lang="en-US" dirty="0"/>
          </a:p>
        </p:txBody>
      </p:sp>
      <p:sp>
        <p:nvSpPr>
          <p:cNvPr id="5" name="Slide Number Placeholder 4">
            <a:extLst>
              <a:ext uri="{FF2B5EF4-FFF2-40B4-BE49-F238E27FC236}">
                <a16:creationId xmlns:a16="http://schemas.microsoft.com/office/drawing/2014/main" id="{F3498D41-C032-1A47-A5FB-A3D4ACEAFEF2}"/>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11" name="Content Placeholder 1">
            <a:extLst>
              <a:ext uri="{FF2B5EF4-FFF2-40B4-BE49-F238E27FC236}">
                <a16:creationId xmlns:a16="http://schemas.microsoft.com/office/drawing/2014/main" id="{B1360183-EE10-45F8-95E2-F81971426F76}"/>
              </a:ext>
            </a:extLst>
          </p:cNvPr>
          <p:cNvSpPr txBox="1">
            <a:spLocks/>
          </p:cNvSpPr>
          <p:nvPr/>
        </p:nvSpPr>
        <p:spPr>
          <a:xfrm>
            <a:off x="292166" y="611792"/>
            <a:ext cx="8672513" cy="3919916"/>
          </a:xfrm>
          <a:prstGeom prst="rect">
            <a:avLst/>
          </a:prstGeom>
        </p:spPr>
        <p:txBody>
          <a:bodyPr lIns="0" tIns="0" rIns="0" bIns="0">
            <a:normAutofit lnSpcReduction="1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Optical diagnostics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Digital cameras </a:t>
            </a:r>
          </a:p>
          <a:p>
            <a:pPr marL="1143000" marR="0" lvl="2" indent="-2286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Up to 130 FPS</a:t>
            </a:r>
          </a:p>
          <a:p>
            <a:pPr marL="1143000" marR="0" lvl="2" indent="-2286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Single electron sensitivity (@ 500 </a:t>
            </a:r>
            <a:r>
              <a:rPr kumimoji="0" lang="en-US" altLang="en-US" sz="1800" b="0" i="0" u="none" strike="noStrike" kern="1200" cap="none" spc="0" normalizeH="0" baseline="0" noProof="0" dirty="0" err="1">
                <a:ln>
                  <a:noFill/>
                </a:ln>
                <a:solidFill>
                  <a:srgbClr val="505050"/>
                </a:solidFill>
                <a:effectLst/>
                <a:uLnTx/>
                <a:uFillTx/>
                <a:latin typeface="Helvetica" panose="020B0604020202020204" pitchFamily="34" charset="0"/>
                <a:ea typeface="Geneva" pitchFamily="121" charset="-128"/>
              </a:rPr>
              <a:t>ms</a:t>
            </a: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 exposure)</a:t>
            </a:r>
          </a:p>
          <a:p>
            <a:pPr marL="1143000" marR="0" lvl="2" indent="-2286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Software and hardware triggering</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Streak camera</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PMTs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SPADs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Convenient installation and commissioning of custom optical instruments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Electrostatic BPMs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DCCT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Wall-current monitor</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505050"/>
                </a:solidFill>
                <a:effectLst/>
                <a:uLnTx/>
                <a:uFillTx/>
                <a:latin typeface="Helvetica" panose="020B0604020202020204" pitchFamily="34" charset="0"/>
                <a:ea typeface="Geneva" pitchFamily="121" charset="-128"/>
              </a:rPr>
              <a:t>Loss monitors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505050"/>
              </a:solidFill>
              <a:effectLst/>
              <a:uLnTx/>
              <a:uFillTx/>
              <a:latin typeface="Helvetica"/>
              <a:ea typeface="Geneva" charset="0"/>
            </a:endParaRPr>
          </a:p>
        </p:txBody>
      </p:sp>
    </p:spTree>
    <p:extLst>
      <p:ext uri="{BB962C8B-B14F-4D97-AF65-F5344CB8AC3E}">
        <p14:creationId xmlns:p14="http://schemas.microsoft.com/office/powerpoint/2010/main" val="4143125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body" idx="1"/>
          </p:nvPr>
        </p:nvSpPr>
        <p:spPr>
          <a:xfrm>
            <a:off x="228603" y="728664"/>
            <a:ext cx="8672400" cy="3794400"/>
          </a:xfrm>
          <a:prstGeom prst="rect">
            <a:avLst/>
          </a:prstGeom>
        </p:spPr>
        <p:txBody>
          <a:bodyPr spcFirstLastPara="1" wrap="square" lIns="0" tIns="0" rIns="0" bIns="0" anchor="t" anchorCtr="0">
            <a:noAutofit/>
          </a:bodyPr>
          <a:lstStyle/>
          <a:p>
            <a:pPr marL="457200" lvl="0" indent="-342900" algn="l" rtl="0">
              <a:spcBef>
                <a:spcPts val="360"/>
              </a:spcBef>
              <a:spcAft>
                <a:spcPts val="0"/>
              </a:spcAft>
              <a:buSzPts val="1800"/>
              <a:buChar char="•"/>
            </a:pPr>
            <a:r>
              <a:rPr lang="en-US" dirty="0"/>
              <a:t>Electron </a:t>
            </a:r>
            <a:r>
              <a:rPr lang="en-US" dirty="0" err="1"/>
              <a:t>Linac</a:t>
            </a:r>
            <a:r>
              <a:rPr lang="en-US" dirty="0"/>
              <a:t> functions well in short pulse mode operation</a:t>
            </a:r>
            <a:endParaRPr dirty="0"/>
          </a:p>
          <a:p>
            <a:pPr marL="914400" lvl="1" indent="-330200" algn="l" rtl="0">
              <a:spcBef>
                <a:spcPts val="0"/>
              </a:spcBef>
              <a:spcAft>
                <a:spcPts val="0"/>
              </a:spcAft>
              <a:buSzPts val="1600"/>
              <a:buChar char="–"/>
            </a:pPr>
            <a:r>
              <a:rPr lang="en-US" dirty="0"/>
              <a:t>LLRF and laser upgrades to achieve stable long pulse operation</a:t>
            </a:r>
            <a:endParaRPr dirty="0"/>
          </a:p>
          <a:p>
            <a:pPr marL="457200" lvl="0" indent="-342900" algn="l" rtl="0">
              <a:spcBef>
                <a:spcPts val="0"/>
              </a:spcBef>
              <a:spcAft>
                <a:spcPts val="0"/>
              </a:spcAft>
              <a:buSzPts val="1800"/>
              <a:buChar char="•"/>
            </a:pPr>
            <a:r>
              <a:rPr lang="en-US" dirty="0"/>
              <a:t>High bunch charge improvements possible</a:t>
            </a:r>
            <a:endParaRPr dirty="0"/>
          </a:p>
          <a:p>
            <a:pPr marL="914400" lvl="1" indent="-330200" algn="l" rtl="0">
              <a:spcBef>
                <a:spcPts val="0"/>
              </a:spcBef>
              <a:spcAft>
                <a:spcPts val="0"/>
              </a:spcAft>
              <a:buSzPts val="1600"/>
              <a:buChar char="–"/>
            </a:pPr>
            <a:r>
              <a:rPr lang="en-US" dirty="0"/>
              <a:t>Cathode uniformity - revisit cathode production facility.</a:t>
            </a:r>
            <a:endParaRPr dirty="0"/>
          </a:p>
          <a:p>
            <a:pPr marL="914400" lvl="1" indent="-330200" algn="l" rtl="0">
              <a:spcBef>
                <a:spcPts val="0"/>
              </a:spcBef>
              <a:spcAft>
                <a:spcPts val="0"/>
              </a:spcAft>
              <a:buSzPts val="1600"/>
              <a:buChar char="–"/>
            </a:pPr>
            <a:r>
              <a:rPr lang="en-US" dirty="0"/>
              <a:t>Laser spot intensity/uniformity</a:t>
            </a:r>
          </a:p>
          <a:p>
            <a:pPr marL="412750" indent="-285750">
              <a:spcBef>
                <a:spcPts val="0"/>
              </a:spcBef>
              <a:buSzPts val="1600"/>
            </a:pPr>
            <a:r>
              <a:rPr lang="en-US" dirty="0"/>
              <a:t>IOTA Lattice</a:t>
            </a:r>
          </a:p>
          <a:p>
            <a:pPr lvl="1">
              <a:spcBef>
                <a:spcPts val="0"/>
              </a:spcBef>
            </a:pPr>
            <a:r>
              <a:rPr lang="en-US" dirty="0"/>
              <a:t>Flexible with good precision</a:t>
            </a:r>
          </a:p>
          <a:p>
            <a:pPr>
              <a:spcBef>
                <a:spcPts val="0"/>
              </a:spcBef>
            </a:pPr>
            <a:r>
              <a:rPr lang="en-US" dirty="0"/>
              <a:t>IOTA Diagnostics</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ctr" rtl="0">
              <a:spcBef>
                <a:spcPts val="360"/>
              </a:spcBef>
              <a:spcAft>
                <a:spcPts val="0"/>
              </a:spcAft>
              <a:buNone/>
            </a:pPr>
            <a:r>
              <a:rPr lang="en-US" i="1" dirty="0">
                <a:solidFill>
                  <a:schemeClr val="dk2"/>
                </a:solidFill>
              </a:rPr>
              <a:t>Thanks for your attention.</a:t>
            </a:r>
            <a:endParaRPr i="1" dirty="0">
              <a:solidFill>
                <a:schemeClr val="dk2"/>
              </a:solidFill>
            </a:endParaRPr>
          </a:p>
        </p:txBody>
      </p:sp>
      <p:sp>
        <p:nvSpPr>
          <p:cNvPr id="180" name="Google Shape;180;p21"/>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Conclusions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grass, tree, ground&#10;&#10;Description automatically generated">
            <a:extLst>
              <a:ext uri="{FF2B5EF4-FFF2-40B4-BE49-F238E27FC236}">
                <a16:creationId xmlns:a16="http://schemas.microsoft.com/office/drawing/2014/main" id="{14C636C5-1240-42E4-B57A-EC773EDAE52C}"/>
              </a:ext>
            </a:extLst>
          </p:cNvPr>
          <p:cNvPicPr>
            <a:picLocks noGrp="1" noChangeAspect="1"/>
          </p:cNvPicPr>
          <p:nvPr>
            <p:ph type="pic" idx="2"/>
          </p:nvPr>
        </p:nvPicPr>
        <p:blipFill rotWithShape="1">
          <a:blip r:embed="rId2"/>
          <a:srcRect t="36872" b="25033"/>
          <a:stretch/>
        </p:blipFill>
        <p:spPr>
          <a:xfrm>
            <a:off x="251460" y="182880"/>
            <a:ext cx="8641080" cy="4389120"/>
          </a:xfrm>
        </p:spPr>
      </p:pic>
    </p:spTree>
    <p:extLst>
      <p:ext uri="{BB962C8B-B14F-4D97-AF65-F5344CB8AC3E}">
        <p14:creationId xmlns:p14="http://schemas.microsoft.com/office/powerpoint/2010/main" val="255124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235800" y="609300"/>
            <a:ext cx="8672400" cy="4053300"/>
          </a:xfrm>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SzPts val="1800"/>
              <a:buChar char="•"/>
            </a:pPr>
            <a:r>
              <a:rPr lang="en-US" dirty="0"/>
              <a:t>Advanced Accelerator R&amp;D Facility (AARD)​</a:t>
            </a:r>
            <a:endParaRPr dirty="0"/>
          </a:p>
          <a:p>
            <a:pPr marL="914400" lvl="1" indent="-342900" algn="l" rtl="0">
              <a:lnSpc>
                <a:spcPct val="115000"/>
              </a:lnSpc>
              <a:spcBef>
                <a:spcPts val="0"/>
              </a:spcBef>
              <a:spcAft>
                <a:spcPts val="0"/>
              </a:spcAft>
              <a:buSzPts val="1800"/>
              <a:buChar char="–"/>
            </a:pPr>
            <a:r>
              <a:rPr lang="en-US" sz="1800" dirty="0"/>
              <a:t>Test and operate a full ILC “RF unit” with “ILC beam intensity”.  ​</a:t>
            </a:r>
            <a:endParaRPr sz="1800" dirty="0"/>
          </a:p>
          <a:p>
            <a:pPr marL="1371600" lvl="2" indent="-342900" algn="l" rtl="0">
              <a:lnSpc>
                <a:spcPct val="115000"/>
              </a:lnSpc>
              <a:spcBef>
                <a:spcPts val="0"/>
              </a:spcBef>
              <a:spcAft>
                <a:spcPts val="0"/>
              </a:spcAft>
              <a:buSzPts val="1800"/>
              <a:buChar char="•"/>
            </a:pPr>
            <a:r>
              <a:rPr lang="en-US" sz="1800" dirty="0"/>
              <a:t>An RF unit consists of 3 ILC cryomodules driven by a single 10 MW klystron.  ​</a:t>
            </a:r>
            <a:endParaRPr sz="1800" dirty="0"/>
          </a:p>
          <a:p>
            <a:pPr marL="1371600" lvl="2" indent="-342900" algn="l" rtl="0">
              <a:lnSpc>
                <a:spcPct val="115000"/>
              </a:lnSpc>
              <a:spcBef>
                <a:spcPts val="0"/>
              </a:spcBef>
              <a:spcAft>
                <a:spcPts val="0"/>
              </a:spcAft>
              <a:buSzPts val="1800"/>
              <a:buChar char="•"/>
            </a:pPr>
            <a:r>
              <a:rPr lang="en-US" sz="1800" dirty="0"/>
              <a:t>ILC beam intensity is 3.2 </a:t>
            </a:r>
            <a:r>
              <a:rPr lang="en-US" sz="1800" dirty="0" err="1"/>
              <a:t>nC</a:t>
            </a:r>
            <a:r>
              <a:rPr lang="en-US" sz="1800" dirty="0"/>
              <a:t>/bunch @ 3 MHz in a 1 msec long pulse (3000 bunches), with a 5 Hz repetition rate.  The RMS bunch length is 300 mm.</a:t>
            </a:r>
            <a:endParaRPr sz="1800" dirty="0"/>
          </a:p>
          <a:p>
            <a:pPr marL="457200" lvl="0" indent="-342900" algn="l" rtl="0">
              <a:lnSpc>
                <a:spcPct val="115000"/>
              </a:lnSpc>
              <a:spcBef>
                <a:spcPts val="0"/>
              </a:spcBef>
              <a:spcAft>
                <a:spcPts val="0"/>
              </a:spcAft>
              <a:buSzPts val="1800"/>
              <a:buChar char="•"/>
            </a:pPr>
            <a:r>
              <a:rPr lang="en-US" dirty="0"/>
              <a:t>Advanced Superconducting Test Accelerator (ASTA)​</a:t>
            </a:r>
            <a:endParaRPr dirty="0"/>
          </a:p>
          <a:p>
            <a:pPr marL="457200" lvl="0" indent="-342900" algn="l" rtl="0">
              <a:lnSpc>
                <a:spcPct val="115000"/>
              </a:lnSpc>
              <a:spcBef>
                <a:spcPts val="0"/>
              </a:spcBef>
              <a:spcAft>
                <a:spcPts val="0"/>
              </a:spcAft>
              <a:buSzPts val="1800"/>
              <a:buChar char="•"/>
            </a:pPr>
            <a:r>
              <a:rPr lang="en-US" dirty="0"/>
              <a:t>New Muon Lab (NML, actually NMS) renamed to NML​</a:t>
            </a:r>
            <a:endParaRPr dirty="0"/>
          </a:p>
          <a:p>
            <a:pPr marL="457200" lvl="0" indent="-342900" algn="l" rtl="0">
              <a:lnSpc>
                <a:spcPct val="115000"/>
              </a:lnSpc>
              <a:spcBef>
                <a:spcPts val="0"/>
              </a:spcBef>
              <a:spcAft>
                <a:spcPts val="0"/>
              </a:spcAft>
              <a:buSzPts val="1800"/>
              <a:buChar char="•"/>
            </a:pPr>
            <a:r>
              <a:rPr lang="en-US" dirty="0"/>
              <a:t>FAST is a Fermilab “Facility for Accelerator Science and Technology”​</a:t>
            </a:r>
            <a:endParaRPr dirty="0"/>
          </a:p>
          <a:p>
            <a:pPr marL="914400" lvl="1" indent="-342900" algn="l" rtl="0">
              <a:lnSpc>
                <a:spcPct val="115000"/>
              </a:lnSpc>
              <a:spcBef>
                <a:spcPts val="0"/>
              </a:spcBef>
              <a:spcAft>
                <a:spcPts val="0"/>
              </a:spcAft>
              <a:buSzPts val="1800"/>
              <a:buChar char="–"/>
            </a:pPr>
            <a:r>
              <a:rPr lang="en-US" sz="1800" dirty="0"/>
              <a:t>Not a DOE Users Facility​</a:t>
            </a:r>
            <a:endParaRPr sz="1800" dirty="0"/>
          </a:p>
          <a:p>
            <a:pPr marL="457200" lvl="0" indent="-342900" algn="l" rtl="0">
              <a:lnSpc>
                <a:spcPct val="115000"/>
              </a:lnSpc>
              <a:spcBef>
                <a:spcPts val="0"/>
              </a:spcBef>
              <a:spcAft>
                <a:spcPts val="0"/>
              </a:spcAft>
              <a:buSzPts val="1800"/>
              <a:buChar char="•"/>
            </a:pPr>
            <a:r>
              <a:rPr lang="en-US" dirty="0"/>
              <a:t>Injector for Integrable Optics Test Accelerator (IOTA)​</a:t>
            </a:r>
            <a:endParaRPr dirty="0"/>
          </a:p>
          <a:p>
            <a:pPr marL="457200" lvl="0" indent="-342900" algn="l" rtl="0">
              <a:lnSpc>
                <a:spcPct val="115000"/>
              </a:lnSpc>
              <a:spcBef>
                <a:spcPts val="0"/>
              </a:spcBef>
              <a:spcAft>
                <a:spcPts val="0"/>
              </a:spcAft>
              <a:buSzPts val="1800"/>
              <a:buChar char="•"/>
            </a:pPr>
            <a:r>
              <a:rPr lang="en-US" dirty="0"/>
              <a:t>Prioritize IOTA -&gt; IOTA/FAST</a:t>
            </a:r>
            <a:endParaRPr dirty="0"/>
          </a:p>
        </p:txBody>
      </p:sp>
      <p:sp>
        <p:nvSpPr>
          <p:cNvPr id="89" name="Google Shape;89;p11"/>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50">
                <a:solidFill>
                  <a:srgbClr val="004C97"/>
                </a:solidFill>
                <a:latin typeface="Arial"/>
                <a:ea typeface="Arial"/>
                <a:cs typeface="Arial"/>
                <a:sym typeface="Arial"/>
              </a:rPr>
              <a:t>A Brief History</a:t>
            </a:r>
            <a:r>
              <a:rPr lang="en-US" sz="2450" b="0">
                <a:solidFill>
                  <a:srgbClr val="000000"/>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2"/>
          <p:cNvPicPr preferRelativeResize="0"/>
          <p:nvPr/>
        </p:nvPicPr>
        <p:blipFill>
          <a:blip r:embed="rId3">
            <a:alphaModFix/>
          </a:blip>
          <a:stretch>
            <a:fillRect/>
          </a:stretch>
        </p:blipFill>
        <p:spPr>
          <a:xfrm>
            <a:off x="0" y="702476"/>
            <a:ext cx="9144003" cy="995660"/>
          </a:xfrm>
          <a:prstGeom prst="rect">
            <a:avLst/>
          </a:prstGeom>
          <a:noFill/>
          <a:ln>
            <a:noFill/>
          </a:ln>
        </p:spPr>
      </p:pic>
      <p:sp>
        <p:nvSpPr>
          <p:cNvPr id="96" name="Google Shape;96;p12"/>
          <p:cNvSpPr txBox="1">
            <a:spLocks noGrp="1"/>
          </p:cNvSpPr>
          <p:nvPr>
            <p:ph type="body" idx="1"/>
          </p:nvPr>
        </p:nvSpPr>
        <p:spPr>
          <a:xfrm>
            <a:off x="228600" y="1665242"/>
            <a:ext cx="4629300" cy="9633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r>
              <a:rPr lang="en-US" sz="1400"/>
              <a:t>The lectron injector comprises a number of components, including a 5 MeV electron RF photoinjector, a 25-meter-long low energy (≤50 MeV) beamline and a ~100-meter-long high energy (≤300 MeV) beamline.</a:t>
            </a:r>
            <a:endParaRPr sz="1400"/>
          </a:p>
          <a:p>
            <a:pPr marL="0" lvl="0" indent="0" algn="l" rtl="0">
              <a:spcBef>
                <a:spcPts val="360"/>
              </a:spcBef>
              <a:spcAft>
                <a:spcPts val="0"/>
              </a:spcAft>
              <a:buNone/>
            </a:pPr>
            <a:endParaRPr sz="1400"/>
          </a:p>
        </p:txBody>
      </p:sp>
      <p:sp>
        <p:nvSpPr>
          <p:cNvPr id="97" name="Google Shape;97;p12"/>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Electron Linac</a:t>
            </a:r>
            <a:endParaRPr/>
          </a:p>
        </p:txBody>
      </p:sp>
      <p:pic>
        <p:nvPicPr>
          <p:cNvPr id="98" name="Google Shape;98;p12"/>
          <p:cNvPicPr preferRelativeResize="0"/>
          <p:nvPr/>
        </p:nvPicPr>
        <p:blipFill>
          <a:blip r:embed="rId4">
            <a:alphaModFix/>
          </a:blip>
          <a:stretch>
            <a:fillRect/>
          </a:stretch>
        </p:blipFill>
        <p:spPr>
          <a:xfrm>
            <a:off x="4857900" y="1890775"/>
            <a:ext cx="4057500" cy="2373720"/>
          </a:xfrm>
          <a:prstGeom prst="rect">
            <a:avLst/>
          </a:prstGeom>
          <a:noFill/>
          <a:ln>
            <a:noFill/>
          </a:ln>
        </p:spPr>
      </p:pic>
      <p:graphicFrame>
        <p:nvGraphicFramePr>
          <p:cNvPr id="99" name="Google Shape;99;p12"/>
          <p:cNvGraphicFramePr/>
          <p:nvPr/>
        </p:nvGraphicFramePr>
        <p:xfrm>
          <a:off x="215900" y="2628613"/>
          <a:ext cx="4785200" cy="2069056"/>
        </p:xfrm>
        <a:graphic>
          <a:graphicData uri="http://schemas.openxmlformats.org/drawingml/2006/table">
            <a:tbl>
              <a:tblPr>
                <a:noFill/>
                <a:tableStyleId>{EB17A03A-7EB9-41C7-BDD5-EDF8FD6C2D9E}</a:tableStyleId>
              </a:tblPr>
              <a:tblGrid>
                <a:gridCol w="2430000">
                  <a:extLst>
                    <a:ext uri="{9D8B030D-6E8A-4147-A177-3AD203B41FA5}">
                      <a16:colId xmlns:a16="http://schemas.microsoft.com/office/drawing/2014/main" val="20000"/>
                    </a:ext>
                  </a:extLst>
                </a:gridCol>
                <a:gridCol w="2355200">
                  <a:extLst>
                    <a:ext uri="{9D8B030D-6E8A-4147-A177-3AD203B41FA5}">
                      <a16:colId xmlns:a16="http://schemas.microsoft.com/office/drawing/2014/main" val="20001"/>
                    </a:ext>
                  </a:extLst>
                </a:gridCol>
              </a:tblGrid>
              <a:tr h="100000">
                <a:tc>
                  <a:txBody>
                    <a:bodyPr/>
                    <a:lstStyle/>
                    <a:p>
                      <a:pPr marL="215900" marR="38100" lvl="0" indent="38100" algn="ctr" rtl="0">
                        <a:lnSpc>
                          <a:spcPct val="115000"/>
                        </a:lnSpc>
                        <a:spcBef>
                          <a:spcPts val="0"/>
                        </a:spcBef>
                        <a:spcAft>
                          <a:spcPts val="0"/>
                        </a:spcAft>
                        <a:buNone/>
                      </a:pPr>
                      <a:r>
                        <a:rPr lang="en-US" sz="1100" i="1">
                          <a:latin typeface="Times New Roman"/>
                          <a:ea typeface="Times New Roman"/>
                          <a:cs typeface="Times New Roman"/>
                          <a:sym typeface="Times New Roman"/>
                        </a:rPr>
                        <a:t>Parameter</a:t>
                      </a:r>
                      <a:r>
                        <a:rPr lang="en-US"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215900" marR="38100" lvl="0" indent="63500" algn="ctr" rtl="0">
                        <a:lnSpc>
                          <a:spcPct val="115000"/>
                        </a:lnSpc>
                        <a:spcBef>
                          <a:spcPts val="0"/>
                        </a:spcBef>
                        <a:spcAft>
                          <a:spcPts val="0"/>
                        </a:spcAft>
                        <a:buNone/>
                      </a:pPr>
                      <a:r>
                        <a:rPr lang="en-US" sz="1100" i="1">
                          <a:latin typeface="Times New Roman"/>
                          <a:ea typeface="Times New Roman"/>
                          <a:cs typeface="Times New Roman"/>
                          <a:sym typeface="Times New Roman"/>
                        </a:rPr>
                        <a:t>Value</a:t>
                      </a:r>
                      <a:r>
                        <a:rPr lang="en-US"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1800">
                <a:tc>
                  <a:txBody>
                    <a:bodyPr/>
                    <a:lstStyle/>
                    <a:p>
                      <a:pPr marL="215900" marR="38100" lvl="0" indent="38100" algn="l" rtl="0">
                        <a:lnSpc>
                          <a:spcPct val="115000"/>
                        </a:lnSpc>
                        <a:spcBef>
                          <a:spcPts val="0"/>
                        </a:spcBef>
                        <a:spcAft>
                          <a:spcPts val="0"/>
                        </a:spcAft>
                        <a:buNone/>
                      </a:pPr>
                      <a:r>
                        <a:rPr lang="en-US" sz="1100">
                          <a:latin typeface="Times New Roman"/>
                          <a:ea typeface="Times New Roman"/>
                          <a:cs typeface="Times New Roman"/>
                          <a:sym typeface="Times New Roman"/>
                        </a:rPr>
                        <a:t>Beam Energy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20 MeV – 300 MeV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1800">
                <a:tc>
                  <a:txBody>
                    <a:bodyPr/>
                    <a:lstStyle/>
                    <a:p>
                      <a:pPr marL="215900" marR="38100" lvl="0" indent="38100" algn="l" rtl="0">
                        <a:lnSpc>
                          <a:spcPct val="115000"/>
                        </a:lnSpc>
                        <a:spcBef>
                          <a:spcPts val="0"/>
                        </a:spcBef>
                        <a:spcAft>
                          <a:spcPts val="0"/>
                        </a:spcAft>
                        <a:buNone/>
                      </a:pPr>
                      <a:r>
                        <a:rPr lang="en-US" sz="1100">
                          <a:latin typeface="Times New Roman"/>
                          <a:ea typeface="Times New Roman"/>
                          <a:cs typeface="Times New Roman"/>
                          <a:sym typeface="Times New Roman"/>
                        </a:rPr>
                        <a:t>Bunch Charge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&lt; 10 fC – 3.2 nC per pulse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2250">
                <a:tc>
                  <a:txBody>
                    <a:bodyPr/>
                    <a:lstStyle/>
                    <a:p>
                      <a:pPr marL="215900" marR="38100" lvl="0" indent="38100" algn="l" rtl="0">
                        <a:lnSpc>
                          <a:spcPct val="115000"/>
                        </a:lnSpc>
                        <a:spcBef>
                          <a:spcPts val="0"/>
                        </a:spcBef>
                        <a:spcAft>
                          <a:spcPts val="0"/>
                        </a:spcAft>
                        <a:buNone/>
                      </a:pPr>
                      <a:r>
                        <a:rPr lang="en-US" sz="1100">
                          <a:latin typeface="Times New Roman"/>
                          <a:ea typeface="Times New Roman"/>
                          <a:cs typeface="Times New Roman"/>
                          <a:sym typeface="Times New Roman"/>
                        </a:rPr>
                        <a:t>Bunch Train   </a:t>
                      </a:r>
                      <a:endParaRPr sz="1100">
                        <a:latin typeface="Times New Roman"/>
                        <a:ea typeface="Times New Roman"/>
                        <a:cs typeface="Times New Roman"/>
                        <a:sym typeface="Times New Roman"/>
                      </a:endParaRPr>
                    </a:p>
                    <a:p>
                      <a:pPr marL="215900" marR="38100" lvl="0" indent="38100" algn="l" rtl="0">
                        <a:lnSpc>
                          <a:spcPct val="115000"/>
                        </a:lnSpc>
                        <a:spcBef>
                          <a:spcPts val="0"/>
                        </a:spcBef>
                        <a:spcAft>
                          <a:spcPts val="0"/>
                        </a:spcAft>
                        <a:buNone/>
                      </a:pPr>
                      <a:r>
                        <a:rPr lang="en-US" sz="1100">
                          <a:latin typeface="Times New Roman"/>
                          <a:ea typeface="Times New Roman"/>
                          <a:cs typeface="Times New Roman"/>
                          <a:sym typeface="Times New Roman"/>
                        </a:rPr>
                        <a:t>(Macropulse)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0.5 – 9 MHz for up to 1 ms </a:t>
                      </a:r>
                      <a:endParaRPr sz="1100">
                        <a:latin typeface="Times New Roman"/>
                        <a:ea typeface="Times New Roman"/>
                        <a:cs typeface="Times New Roman"/>
                        <a:sym typeface="Times New Roman"/>
                      </a:endParaRPr>
                    </a:p>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(3000 bunches, 3 MHz nominal)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1800">
                <a:tc>
                  <a:txBody>
                    <a:bodyPr/>
                    <a:lstStyle/>
                    <a:p>
                      <a:pPr marL="215900" marR="38100" lvl="0" indent="38100" algn="l" rtl="0">
                        <a:lnSpc>
                          <a:spcPct val="115000"/>
                        </a:lnSpc>
                        <a:spcBef>
                          <a:spcPts val="0"/>
                        </a:spcBef>
                        <a:spcAft>
                          <a:spcPts val="0"/>
                        </a:spcAft>
                        <a:buNone/>
                      </a:pPr>
                      <a:r>
                        <a:rPr lang="en-US" sz="1100">
                          <a:latin typeface="Times New Roman"/>
                          <a:ea typeface="Times New Roman"/>
                          <a:cs typeface="Times New Roman"/>
                          <a:sym typeface="Times New Roman"/>
                        </a:rPr>
                        <a:t>Bunch Train Frequency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1 – 5 Hz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1800">
                <a:tc>
                  <a:txBody>
                    <a:bodyPr/>
                    <a:lstStyle/>
                    <a:p>
                      <a:pPr marL="215900" marR="38100" lvl="0" indent="38100" algn="l" rtl="0">
                        <a:lnSpc>
                          <a:spcPct val="115000"/>
                        </a:lnSpc>
                        <a:spcBef>
                          <a:spcPts val="0"/>
                        </a:spcBef>
                        <a:spcAft>
                          <a:spcPts val="0"/>
                        </a:spcAft>
                        <a:buNone/>
                      </a:pPr>
                      <a:r>
                        <a:rPr lang="en-US" sz="1100">
                          <a:latin typeface="Times New Roman"/>
                          <a:ea typeface="Times New Roman"/>
                          <a:cs typeface="Times New Roman"/>
                          <a:sym typeface="Times New Roman"/>
                        </a:rPr>
                        <a:t>Bunch Length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Range: 0.9 – 70 ps (Nominal: 5 ps)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02250">
                <a:tc>
                  <a:txBody>
                    <a:bodyPr/>
                    <a:lstStyle/>
                    <a:p>
                      <a:pPr marL="215900" marR="38100" lvl="0" indent="38100" algn="l" rtl="0">
                        <a:lnSpc>
                          <a:spcPct val="115000"/>
                        </a:lnSpc>
                        <a:spcBef>
                          <a:spcPts val="0"/>
                        </a:spcBef>
                        <a:spcAft>
                          <a:spcPts val="0"/>
                        </a:spcAft>
                        <a:buNone/>
                      </a:pPr>
                      <a:r>
                        <a:rPr lang="en-US" sz="1100">
                          <a:latin typeface="Times New Roman"/>
                          <a:ea typeface="Times New Roman"/>
                          <a:cs typeface="Times New Roman"/>
                          <a:sym typeface="Times New Roman"/>
                        </a:rPr>
                        <a:t>Bunch Emittance </a:t>
                      </a:r>
                      <a:endParaRPr sz="1100">
                        <a:latin typeface="Times New Roman"/>
                        <a:ea typeface="Times New Roman"/>
                        <a:cs typeface="Times New Roman"/>
                        <a:sym typeface="Times New Roman"/>
                      </a:endParaRPr>
                    </a:p>
                    <a:p>
                      <a:pPr marL="215900" marR="38100" lvl="0" indent="38100" algn="l" rtl="0">
                        <a:lnSpc>
                          <a:spcPct val="115000"/>
                        </a:lnSpc>
                        <a:spcBef>
                          <a:spcPts val="0"/>
                        </a:spcBef>
                        <a:spcAft>
                          <a:spcPts val="0"/>
                        </a:spcAft>
                        <a:buNone/>
                      </a:pPr>
                      <a:r>
                        <a:rPr lang="en-US" sz="800">
                          <a:latin typeface="Times New Roman"/>
                          <a:ea typeface="Times New Roman"/>
                          <a:cs typeface="Times New Roman"/>
                          <a:sym typeface="Times New Roman"/>
                        </a:rPr>
                        <a:t>50 MeV, 50 pC/pulse </a:t>
                      </a:r>
                      <a:endParaRPr sz="8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Horz: 1.6 </a:t>
                      </a:r>
                      <a:r>
                        <a:rPr lang="en-US" sz="1100">
                          <a:latin typeface="Calibri"/>
                          <a:ea typeface="Calibri"/>
                          <a:cs typeface="Calibri"/>
                          <a:sym typeface="Calibri"/>
                        </a:rPr>
                        <a:t>±</a:t>
                      </a:r>
                      <a:r>
                        <a:rPr lang="en-US" sz="1100">
                          <a:latin typeface="Times New Roman"/>
                          <a:ea typeface="Times New Roman"/>
                          <a:cs typeface="Times New Roman"/>
                          <a:sym typeface="Times New Roman"/>
                        </a:rPr>
                        <a:t> 0.2 </a:t>
                      </a:r>
                      <a:r>
                        <a:rPr lang="en-US" sz="1100">
                          <a:latin typeface="Calibri"/>
                          <a:ea typeface="Calibri"/>
                          <a:cs typeface="Calibri"/>
                          <a:sym typeface="Calibri"/>
                        </a:rPr>
                        <a:t>μ</a:t>
                      </a:r>
                      <a:r>
                        <a:rPr lang="en-US" sz="1100">
                          <a:latin typeface="Times New Roman"/>
                          <a:ea typeface="Times New Roman"/>
                          <a:cs typeface="Times New Roman"/>
                          <a:sym typeface="Times New Roman"/>
                        </a:rPr>
                        <a:t>m </a:t>
                      </a:r>
                      <a:endParaRPr sz="1100">
                        <a:latin typeface="Times New Roman"/>
                        <a:ea typeface="Times New Roman"/>
                        <a:cs typeface="Times New Roman"/>
                        <a:sym typeface="Times New Roman"/>
                      </a:endParaRPr>
                    </a:p>
                    <a:p>
                      <a:pPr marL="215900" marR="38100" lvl="0" indent="63500" algn="l" rtl="0">
                        <a:lnSpc>
                          <a:spcPct val="115000"/>
                        </a:lnSpc>
                        <a:spcBef>
                          <a:spcPts val="0"/>
                        </a:spcBef>
                        <a:spcAft>
                          <a:spcPts val="0"/>
                        </a:spcAft>
                        <a:buNone/>
                      </a:pPr>
                      <a:r>
                        <a:rPr lang="en-US" sz="1100">
                          <a:latin typeface="Times New Roman"/>
                          <a:ea typeface="Times New Roman"/>
                          <a:cs typeface="Times New Roman"/>
                          <a:sym typeface="Times New Roman"/>
                        </a:rPr>
                        <a:t>Vert: 3.4 </a:t>
                      </a:r>
                      <a:r>
                        <a:rPr lang="en-US" sz="1100">
                          <a:latin typeface="Calibri"/>
                          <a:ea typeface="Calibri"/>
                          <a:cs typeface="Calibri"/>
                          <a:sym typeface="Calibri"/>
                        </a:rPr>
                        <a:t>±</a:t>
                      </a:r>
                      <a:r>
                        <a:rPr lang="en-US" sz="1100">
                          <a:latin typeface="Times New Roman"/>
                          <a:ea typeface="Times New Roman"/>
                          <a:cs typeface="Times New Roman"/>
                          <a:sym typeface="Times New Roman"/>
                        </a:rPr>
                        <a:t> 0.1 </a:t>
                      </a:r>
                      <a:r>
                        <a:rPr lang="en-US" sz="1100">
                          <a:latin typeface="Calibri"/>
                          <a:ea typeface="Calibri"/>
                          <a:cs typeface="Calibri"/>
                          <a:sym typeface="Calibri"/>
                        </a:rPr>
                        <a:t>μ</a:t>
                      </a:r>
                      <a:r>
                        <a:rPr lang="en-US" sz="1100">
                          <a:latin typeface="Times New Roman"/>
                          <a:ea typeface="Times New Roman"/>
                          <a:cs typeface="Times New Roman"/>
                          <a:sym typeface="Times New Roman"/>
                        </a:rPr>
                        <a:t>m </a:t>
                      </a:r>
                      <a:endParaRPr sz="1100">
                        <a:latin typeface="Times New Roman"/>
                        <a:ea typeface="Times New Roman"/>
                        <a:cs typeface="Times New Roman"/>
                        <a:sym typeface="Times New Roman"/>
                      </a:endParaRPr>
                    </a:p>
                  </a:txBody>
                  <a:tcPr marL="0" marR="0" marT="0" marB="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0" name="Google Shape;100;p12"/>
          <p:cNvSpPr txBox="1"/>
          <p:nvPr/>
        </p:nvSpPr>
        <p:spPr>
          <a:xfrm>
            <a:off x="5080200" y="4264500"/>
            <a:ext cx="3835200" cy="163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900">
                <a:solidFill>
                  <a:srgbClr val="282828"/>
                </a:solidFill>
              </a:rPr>
              <a:t>JINST 12 T03002—2017, S. Antipov, D. Broemmelsiek, D. Bruhwiler, et al</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Laser</a:t>
            </a:r>
            <a:endParaRPr/>
          </a:p>
        </p:txBody>
      </p:sp>
      <p:pic>
        <p:nvPicPr>
          <p:cNvPr id="107" name="Google Shape;107;p13"/>
          <p:cNvPicPr preferRelativeResize="0"/>
          <p:nvPr/>
        </p:nvPicPr>
        <p:blipFill>
          <a:blip r:embed="rId3">
            <a:alphaModFix/>
          </a:blip>
          <a:stretch>
            <a:fillRect/>
          </a:stretch>
        </p:blipFill>
        <p:spPr>
          <a:xfrm>
            <a:off x="1246800" y="509814"/>
            <a:ext cx="6410325" cy="4238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body" idx="1"/>
          </p:nvPr>
        </p:nvSpPr>
        <p:spPr>
          <a:xfrm>
            <a:off x="228600" y="652476"/>
            <a:ext cx="8672400" cy="3991800"/>
          </a:xfrm>
          <a:prstGeom prst="rect">
            <a:avLst/>
          </a:prstGeom>
        </p:spPr>
        <p:txBody>
          <a:bodyPr spcFirstLastPara="1" wrap="square" lIns="0" tIns="0" rIns="0" bIns="0" anchor="t" anchorCtr="0">
            <a:noAutofit/>
          </a:bodyPr>
          <a:lstStyle/>
          <a:p>
            <a:pPr marL="457200" lvl="0" indent="-355600" algn="l" rtl="0">
              <a:lnSpc>
                <a:spcPct val="115000"/>
              </a:lnSpc>
              <a:spcBef>
                <a:spcPts val="0"/>
              </a:spcBef>
              <a:spcAft>
                <a:spcPts val="0"/>
              </a:spcAft>
              <a:buSzPts val="2000"/>
              <a:buFont typeface="Arial"/>
              <a:buChar char="•"/>
            </a:pPr>
            <a:r>
              <a:rPr lang="en-US" sz="2000" dirty="0">
                <a:solidFill>
                  <a:schemeClr val="accent6"/>
                </a:solidFill>
                <a:latin typeface="Arial"/>
                <a:ea typeface="Arial"/>
                <a:cs typeface="Arial"/>
                <a:sym typeface="Arial"/>
              </a:rPr>
              <a:t>Working with vendor to improve </a:t>
            </a:r>
            <a:r>
              <a:rPr lang="en-US" sz="2000" dirty="0">
                <a:solidFill>
                  <a:schemeClr val="accent5"/>
                </a:solidFill>
                <a:latin typeface="Arial"/>
                <a:ea typeface="Arial"/>
                <a:cs typeface="Arial"/>
                <a:sym typeface="Arial"/>
              </a:rPr>
              <a:t>IR amplifier</a:t>
            </a:r>
            <a:r>
              <a:rPr lang="en-US" sz="2000" dirty="0">
                <a:solidFill>
                  <a:schemeClr val="accent6"/>
                </a:solidFill>
                <a:latin typeface="Arial"/>
                <a:ea typeface="Arial"/>
                <a:cs typeface="Arial"/>
                <a:sym typeface="Arial"/>
              </a:rPr>
              <a:t>.</a:t>
            </a:r>
          </a:p>
          <a:p>
            <a:pPr marL="457200" lvl="0" indent="-355600" algn="l" rtl="0">
              <a:lnSpc>
                <a:spcPct val="115000"/>
              </a:lnSpc>
              <a:spcBef>
                <a:spcPts val="0"/>
              </a:spcBef>
              <a:spcAft>
                <a:spcPts val="0"/>
              </a:spcAft>
              <a:buSzPts val="2000"/>
              <a:buFont typeface="Arial"/>
              <a:buChar char="•"/>
            </a:pPr>
            <a:r>
              <a:rPr lang="en-US" sz="2000" dirty="0">
                <a:solidFill>
                  <a:schemeClr val="accent6"/>
                </a:solidFill>
                <a:latin typeface="Arial"/>
                <a:ea typeface="Arial"/>
                <a:cs typeface="Arial"/>
                <a:sym typeface="Arial"/>
              </a:rPr>
              <a:t>Nominal laser bunch train is at 3MHz. 9MHz is tested inside laser room.</a:t>
            </a:r>
            <a:r>
              <a:rPr lang="en-US"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a:p>
            <a:pPr marL="914400" lvl="1" indent="-346075" algn="l" rtl="0">
              <a:lnSpc>
                <a:spcPct val="115000"/>
              </a:lnSpc>
              <a:spcBef>
                <a:spcPts val="0"/>
              </a:spcBef>
              <a:spcAft>
                <a:spcPts val="0"/>
              </a:spcAft>
              <a:buSzPts val="1850"/>
              <a:buFont typeface="Arial"/>
              <a:buChar char="–"/>
            </a:pPr>
            <a:r>
              <a:rPr lang="en-US" sz="1850" dirty="0">
                <a:solidFill>
                  <a:srgbClr val="00B0F0"/>
                </a:solidFill>
                <a:latin typeface="Arial"/>
                <a:ea typeface="Arial"/>
                <a:cs typeface="Arial"/>
                <a:sym typeface="Arial"/>
              </a:rPr>
              <a:t>Higher frequency </a:t>
            </a:r>
            <a:r>
              <a:rPr lang="en-US" sz="1850" dirty="0">
                <a:solidFill>
                  <a:schemeClr val="accent6"/>
                </a:solidFill>
                <a:latin typeface="Arial"/>
                <a:ea typeface="Arial"/>
                <a:cs typeface="Arial"/>
                <a:sym typeface="Arial"/>
              </a:rPr>
              <a:t>is also possible with the current laser configuration.  However, the pulse energy is expected to drop linearly with the frequency change.</a:t>
            </a:r>
            <a:r>
              <a:rPr lang="en-US" sz="1850" dirty="0">
                <a:solidFill>
                  <a:schemeClr val="dk1"/>
                </a:solidFill>
                <a:latin typeface="Arial"/>
                <a:ea typeface="Arial"/>
                <a:cs typeface="Arial"/>
                <a:sym typeface="Arial"/>
              </a:rPr>
              <a:t>​</a:t>
            </a:r>
            <a:endParaRPr sz="1850" dirty="0">
              <a:solidFill>
                <a:schemeClr val="dk1"/>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dirty="0">
                <a:solidFill>
                  <a:schemeClr val="accent6"/>
                </a:solidFill>
                <a:latin typeface="Arial"/>
                <a:ea typeface="Arial"/>
                <a:cs typeface="Arial"/>
                <a:sym typeface="Arial"/>
              </a:rPr>
              <a:t>Current laser is operated at 1Hz.</a:t>
            </a:r>
            <a:r>
              <a:rPr lang="en-US"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a:p>
            <a:pPr marL="914400" lvl="1" indent="-346075" algn="l" rtl="0">
              <a:lnSpc>
                <a:spcPct val="115000"/>
              </a:lnSpc>
              <a:spcBef>
                <a:spcPts val="0"/>
              </a:spcBef>
              <a:spcAft>
                <a:spcPts val="0"/>
              </a:spcAft>
              <a:buSzPts val="1850"/>
              <a:buFont typeface="Arial"/>
              <a:buChar char="–"/>
            </a:pPr>
            <a:r>
              <a:rPr lang="en-US" sz="1850" dirty="0">
                <a:solidFill>
                  <a:schemeClr val="accent6"/>
                </a:solidFill>
                <a:latin typeface="Arial"/>
                <a:ea typeface="Arial"/>
                <a:cs typeface="Arial"/>
                <a:sym typeface="Arial"/>
              </a:rPr>
              <a:t>5Hz operation is tested for the system as well.</a:t>
            </a:r>
            <a:r>
              <a:rPr lang="en-US" sz="1850" dirty="0">
                <a:solidFill>
                  <a:schemeClr val="dk1"/>
                </a:solidFill>
                <a:latin typeface="Arial"/>
                <a:ea typeface="Arial"/>
                <a:cs typeface="Arial"/>
                <a:sym typeface="Arial"/>
              </a:rPr>
              <a:t>​</a:t>
            </a:r>
            <a:endParaRPr sz="1850" dirty="0">
              <a:solidFill>
                <a:schemeClr val="dk1"/>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dirty="0">
                <a:solidFill>
                  <a:schemeClr val="accent6"/>
                </a:solidFill>
                <a:latin typeface="Arial"/>
                <a:ea typeface="Arial"/>
                <a:cs typeface="Arial"/>
                <a:sym typeface="Arial"/>
              </a:rPr>
              <a:t>Seed laser is at 1.3GHz.</a:t>
            </a:r>
            <a:r>
              <a:rPr lang="en-US"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a:p>
            <a:pPr marL="914400" lvl="1" indent="-346075" algn="l" rtl="0">
              <a:lnSpc>
                <a:spcPct val="115000"/>
              </a:lnSpc>
              <a:spcBef>
                <a:spcPts val="0"/>
              </a:spcBef>
              <a:spcAft>
                <a:spcPts val="0"/>
              </a:spcAft>
              <a:buSzPts val="1850"/>
              <a:buFont typeface="Arial"/>
              <a:buChar char="–"/>
            </a:pPr>
            <a:r>
              <a:rPr lang="en-US" sz="1850" dirty="0">
                <a:solidFill>
                  <a:schemeClr val="accent6"/>
                </a:solidFill>
                <a:latin typeface="Arial"/>
                <a:ea typeface="Arial"/>
                <a:cs typeface="Arial"/>
                <a:sym typeface="Arial"/>
              </a:rPr>
              <a:t>In principle it is possible to </a:t>
            </a:r>
            <a:r>
              <a:rPr lang="en-US" sz="1850" dirty="0">
                <a:solidFill>
                  <a:srgbClr val="00B0F0"/>
                </a:solidFill>
                <a:latin typeface="Arial"/>
                <a:ea typeface="Arial"/>
                <a:cs typeface="Arial"/>
                <a:sym typeface="Arial"/>
              </a:rPr>
              <a:t>pick 2 bunches </a:t>
            </a:r>
            <a:r>
              <a:rPr lang="en-US" sz="1850" dirty="0">
                <a:solidFill>
                  <a:schemeClr val="accent6"/>
                </a:solidFill>
                <a:latin typeface="Arial"/>
                <a:ea typeface="Arial"/>
                <a:cs typeface="Arial"/>
                <a:sym typeface="Arial"/>
              </a:rPr>
              <a:t>separated at integer number of spacing(~720ps) to do pump probe measurement.</a:t>
            </a:r>
            <a:r>
              <a:rPr lang="en-US" sz="1850" dirty="0">
                <a:solidFill>
                  <a:schemeClr val="dk1"/>
                </a:solidFill>
                <a:latin typeface="Arial"/>
                <a:ea typeface="Arial"/>
                <a:cs typeface="Arial"/>
                <a:sym typeface="Arial"/>
              </a:rPr>
              <a:t>​</a:t>
            </a:r>
            <a:endParaRPr sz="1850" dirty="0">
              <a:solidFill>
                <a:schemeClr val="dk1"/>
              </a:solidFill>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2000" dirty="0">
                <a:solidFill>
                  <a:schemeClr val="accent6"/>
                </a:solidFill>
                <a:latin typeface="Arial"/>
                <a:ea typeface="Arial"/>
                <a:cs typeface="Arial"/>
                <a:sym typeface="Arial"/>
              </a:rPr>
              <a:t>Have demonstrated pulse shaping </a:t>
            </a:r>
            <a:r>
              <a:rPr lang="en-US" sz="1300" dirty="0">
                <a:solidFill>
                  <a:schemeClr val="accent6"/>
                </a:solidFill>
                <a:latin typeface="Arial"/>
                <a:ea typeface="Arial"/>
                <a:cs typeface="Arial"/>
                <a:sym typeface="Arial"/>
              </a:rPr>
              <a:t>(IPAC2015 MOPMA043)</a:t>
            </a:r>
            <a:r>
              <a:rPr lang="en-US" sz="1300" dirty="0">
                <a:solidFill>
                  <a:schemeClr val="dk1"/>
                </a:solidFill>
                <a:latin typeface="Arial"/>
                <a:ea typeface="Arial"/>
                <a:cs typeface="Arial"/>
                <a:sym typeface="Arial"/>
              </a:rPr>
              <a:t>​</a:t>
            </a:r>
            <a:endParaRPr sz="1700" dirty="0"/>
          </a:p>
        </p:txBody>
      </p:sp>
      <p:sp>
        <p:nvSpPr>
          <p:cNvPr id="114" name="Google Shape;114;p14"/>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50">
                <a:solidFill>
                  <a:srgbClr val="004C97"/>
                </a:solidFill>
                <a:latin typeface="Arial"/>
                <a:ea typeface="Arial"/>
                <a:cs typeface="Arial"/>
                <a:sym typeface="Arial"/>
              </a:rPr>
              <a:t>Laser Capabilities/</a:t>
            </a:r>
            <a:r>
              <a:rPr lang="en-US" sz="2450">
                <a:solidFill>
                  <a:srgbClr val="00B0F0"/>
                </a:solidFill>
                <a:latin typeface="Arial"/>
                <a:ea typeface="Arial"/>
                <a:cs typeface="Arial"/>
                <a:sym typeface="Arial"/>
              </a:rPr>
              <a:t>Upgrades</a:t>
            </a:r>
            <a:r>
              <a:rPr lang="en-US" sz="2450" b="0">
                <a:solidFill>
                  <a:srgbClr val="000000"/>
                </a:solidFill>
                <a:latin typeface="Arial"/>
                <a:ea typeface="Arial"/>
                <a:cs typeface="Arial"/>
                <a:sym typeface="Arial"/>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body" idx="1"/>
          </p:nvPr>
        </p:nvSpPr>
        <p:spPr>
          <a:xfrm>
            <a:off x="235800" y="566750"/>
            <a:ext cx="8672400" cy="2455800"/>
          </a:xfrm>
          <a:prstGeom prst="rect">
            <a:avLst/>
          </a:prstGeom>
        </p:spPr>
        <p:txBody>
          <a:bodyPr spcFirstLastPara="1" wrap="square" lIns="0" tIns="0" rIns="0" bIns="0" anchor="t" anchorCtr="0">
            <a:noAutofit/>
          </a:bodyPr>
          <a:lstStyle/>
          <a:p>
            <a:pPr marL="457200" lvl="0" indent="-320675" algn="l" rtl="0">
              <a:lnSpc>
                <a:spcPct val="115000"/>
              </a:lnSpc>
              <a:spcBef>
                <a:spcPts val="0"/>
              </a:spcBef>
              <a:spcAft>
                <a:spcPts val="0"/>
              </a:spcAft>
              <a:buSzPts val="1450"/>
              <a:buFont typeface="Arial"/>
              <a:buChar char="•"/>
            </a:pPr>
            <a:r>
              <a:rPr lang="en-US" sz="1450">
                <a:solidFill>
                  <a:schemeClr val="accent6"/>
                </a:solidFill>
                <a:latin typeface="Arial"/>
                <a:ea typeface="Arial"/>
                <a:cs typeface="Arial"/>
                <a:sym typeface="Arial"/>
              </a:rPr>
              <a:t>1.3 GHz, normal conducting, 1.5 cell copper cavity (DESY/PITZ design)</a:t>
            </a:r>
            <a:r>
              <a:rPr lang="en-US" sz="1450">
                <a:solidFill>
                  <a:schemeClr val="dk1"/>
                </a:solidFill>
                <a:latin typeface="Arial"/>
                <a:ea typeface="Arial"/>
                <a:cs typeface="Arial"/>
                <a:sym typeface="Arial"/>
              </a:rPr>
              <a:t>​</a:t>
            </a:r>
            <a:endParaRPr sz="1450">
              <a:solidFill>
                <a:schemeClr val="dk1"/>
              </a:solidFill>
              <a:latin typeface="Arial"/>
              <a:ea typeface="Arial"/>
              <a:cs typeface="Arial"/>
              <a:sym typeface="Arial"/>
            </a:endParaRPr>
          </a:p>
          <a:p>
            <a:pPr marL="457200" lvl="0" indent="-320675" algn="l" rtl="0">
              <a:lnSpc>
                <a:spcPct val="115000"/>
              </a:lnSpc>
              <a:spcBef>
                <a:spcPts val="0"/>
              </a:spcBef>
              <a:spcAft>
                <a:spcPts val="0"/>
              </a:spcAft>
              <a:buSzPts val="1450"/>
              <a:buFont typeface="Arial"/>
              <a:buChar char="•"/>
            </a:pPr>
            <a:r>
              <a:rPr lang="en-US" sz="1450">
                <a:solidFill>
                  <a:schemeClr val="accent6"/>
                </a:solidFill>
                <a:latin typeface="Arial"/>
                <a:ea typeface="Arial"/>
                <a:cs typeface="Arial"/>
                <a:sym typeface="Arial"/>
              </a:rPr>
              <a:t>Up to 45 MV/m accelerating field at the cathode; requires 5 MW klystron; 20 KW average power at full ILC pulse length and repetition rate</a:t>
            </a:r>
            <a:r>
              <a:rPr lang="en-US" sz="1450">
                <a:solidFill>
                  <a:schemeClr val="dk1"/>
                </a:solidFill>
                <a:latin typeface="Arial"/>
                <a:ea typeface="Arial"/>
                <a:cs typeface="Arial"/>
                <a:sym typeface="Arial"/>
              </a:rPr>
              <a:t>​</a:t>
            </a:r>
            <a:endParaRPr sz="1450">
              <a:solidFill>
                <a:schemeClr val="dk1"/>
              </a:solidFill>
              <a:latin typeface="Arial"/>
              <a:ea typeface="Arial"/>
              <a:cs typeface="Arial"/>
              <a:sym typeface="Arial"/>
            </a:endParaRPr>
          </a:p>
          <a:p>
            <a:pPr marL="457200" lvl="0" indent="-320675" algn="l" rtl="0">
              <a:lnSpc>
                <a:spcPct val="115000"/>
              </a:lnSpc>
              <a:spcBef>
                <a:spcPts val="0"/>
              </a:spcBef>
              <a:spcAft>
                <a:spcPts val="0"/>
              </a:spcAft>
              <a:buSzPts val="1450"/>
              <a:buFont typeface="Arial"/>
              <a:buChar char="•"/>
            </a:pPr>
            <a:r>
              <a:rPr lang="en-US" sz="1450">
                <a:solidFill>
                  <a:schemeClr val="accent6"/>
                </a:solidFill>
                <a:latin typeface="Arial"/>
                <a:ea typeface="Arial"/>
                <a:cs typeface="Arial"/>
                <a:sym typeface="Arial"/>
              </a:rPr>
              <a:t>Cs2Te photocathode excited by 263 nm UV laser</a:t>
            </a:r>
            <a:r>
              <a:rPr lang="en-US" sz="1450">
                <a:solidFill>
                  <a:schemeClr val="dk1"/>
                </a:solidFill>
                <a:latin typeface="Arial"/>
                <a:ea typeface="Arial"/>
                <a:cs typeface="Arial"/>
                <a:sym typeface="Arial"/>
              </a:rPr>
              <a:t>​</a:t>
            </a:r>
            <a:endParaRPr sz="1450">
              <a:solidFill>
                <a:schemeClr val="dk1"/>
              </a:solidFill>
              <a:latin typeface="Arial"/>
              <a:ea typeface="Arial"/>
              <a:cs typeface="Arial"/>
              <a:sym typeface="Arial"/>
            </a:endParaRPr>
          </a:p>
          <a:p>
            <a:pPr marL="457200" lvl="0" indent="-320675" algn="l" rtl="0">
              <a:lnSpc>
                <a:spcPct val="115000"/>
              </a:lnSpc>
              <a:spcBef>
                <a:spcPts val="0"/>
              </a:spcBef>
              <a:spcAft>
                <a:spcPts val="0"/>
              </a:spcAft>
              <a:buSzPts val="1450"/>
              <a:buFont typeface="Arial"/>
              <a:buChar char="•"/>
            </a:pPr>
            <a:r>
              <a:rPr lang="en-US" sz="1450">
                <a:solidFill>
                  <a:schemeClr val="accent6"/>
                </a:solidFill>
                <a:latin typeface="Arial"/>
                <a:ea typeface="Arial"/>
                <a:cs typeface="Arial"/>
                <a:sym typeface="Arial"/>
              </a:rPr>
              <a:t>2 identical solenoids for emittance compensation</a:t>
            </a:r>
            <a:r>
              <a:rPr lang="en-US" sz="1450">
                <a:solidFill>
                  <a:schemeClr val="dk1"/>
                </a:solidFill>
                <a:latin typeface="Arial"/>
                <a:ea typeface="Arial"/>
                <a:cs typeface="Arial"/>
                <a:sym typeface="Arial"/>
              </a:rPr>
              <a:t>​</a:t>
            </a:r>
            <a:endParaRPr sz="1450">
              <a:solidFill>
                <a:schemeClr val="dk1"/>
              </a:solidFill>
              <a:latin typeface="Arial"/>
              <a:ea typeface="Arial"/>
              <a:cs typeface="Arial"/>
              <a:sym typeface="Arial"/>
            </a:endParaRPr>
          </a:p>
          <a:p>
            <a:pPr marL="457200" lvl="0" indent="-320675" algn="l" rtl="0">
              <a:lnSpc>
                <a:spcPct val="115000"/>
              </a:lnSpc>
              <a:spcBef>
                <a:spcPts val="0"/>
              </a:spcBef>
              <a:spcAft>
                <a:spcPts val="0"/>
              </a:spcAft>
              <a:buSzPts val="1450"/>
              <a:buFont typeface="Arial"/>
              <a:buChar char="•"/>
            </a:pPr>
            <a:r>
              <a:rPr lang="en-US" sz="1450">
                <a:solidFill>
                  <a:schemeClr val="accent6"/>
                </a:solidFill>
                <a:latin typeface="Arial"/>
                <a:ea typeface="Arial"/>
                <a:cs typeface="Arial"/>
                <a:sym typeface="Arial"/>
              </a:rPr>
              <a:t>Coaxial RF waveguide coupler </a:t>
            </a:r>
            <a:r>
              <a:rPr lang="en-US" sz="1450">
                <a:solidFill>
                  <a:schemeClr val="dk1"/>
                </a:solidFill>
                <a:latin typeface="Arial"/>
                <a:ea typeface="Arial"/>
                <a:cs typeface="Arial"/>
                <a:sym typeface="Arial"/>
              </a:rPr>
              <a:t>​</a:t>
            </a:r>
            <a:endParaRPr sz="1450">
              <a:solidFill>
                <a:schemeClr val="dk1"/>
              </a:solidFill>
              <a:latin typeface="Arial"/>
              <a:ea typeface="Arial"/>
              <a:cs typeface="Arial"/>
              <a:sym typeface="Arial"/>
            </a:endParaRPr>
          </a:p>
          <a:p>
            <a:pPr marL="457200" lvl="0" indent="-320675" algn="l" rtl="0">
              <a:lnSpc>
                <a:spcPct val="115000"/>
              </a:lnSpc>
              <a:spcBef>
                <a:spcPts val="0"/>
              </a:spcBef>
              <a:spcAft>
                <a:spcPts val="0"/>
              </a:spcAft>
              <a:buSzPts val="1450"/>
              <a:buFont typeface="Arial"/>
              <a:buChar char="•"/>
            </a:pPr>
            <a:r>
              <a:rPr lang="en-US" sz="1450">
                <a:solidFill>
                  <a:schemeClr val="accent6"/>
                </a:solidFill>
                <a:latin typeface="Arial"/>
                <a:ea typeface="Arial"/>
                <a:cs typeface="Arial"/>
                <a:sym typeface="Arial"/>
              </a:rPr>
              <a:t>3 cavities have been fabricated</a:t>
            </a:r>
            <a:r>
              <a:rPr lang="en-US" sz="1450">
                <a:solidFill>
                  <a:schemeClr val="dk1"/>
                </a:solidFill>
                <a:latin typeface="Arial"/>
                <a:ea typeface="Arial"/>
                <a:cs typeface="Arial"/>
                <a:sym typeface="Arial"/>
              </a:rPr>
              <a:t>​</a:t>
            </a:r>
            <a:endParaRPr sz="1450">
              <a:solidFill>
                <a:schemeClr val="dk1"/>
              </a:solidFill>
              <a:latin typeface="Arial"/>
              <a:ea typeface="Arial"/>
              <a:cs typeface="Arial"/>
              <a:sym typeface="Arial"/>
            </a:endParaRPr>
          </a:p>
          <a:p>
            <a:pPr marL="914400" lvl="1" indent="-314325" algn="l" rtl="0">
              <a:lnSpc>
                <a:spcPct val="115000"/>
              </a:lnSpc>
              <a:spcBef>
                <a:spcPts val="0"/>
              </a:spcBef>
              <a:spcAft>
                <a:spcPts val="0"/>
              </a:spcAft>
              <a:buSzPts val="1350"/>
              <a:buFont typeface="Arial"/>
              <a:buChar char="–"/>
            </a:pPr>
            <a:r>
              <a:rPr lang="en-US" sz="1350">
                <a:solidFill>
                  <a:schemeClr val="accent6"/>
                </a:solidFill>
                <a:latin typeface="Arial"/>
                <a:ea typeface="Arial"/>
                <a:cs typeface="Arial"/>
                <a:sym typeface="Arial"/>
              </a:rPr>
              <a:t>1 by DESY – completed and shipped to Fermilab; 1st spare</a:t>
            </a:r>
            <a:r>
              <a:rPr lang="en-US" sz="1350">
                <a:solidFill>
                  <a:schemeClr val="dk1"/>
                </a:solidFill>
                <a:latin typeface="Arial"/>
                <a:ea typeface="Arial"/>
                <a:cs typeface="Arial"/>
                <a:sym typeface="Arial"/>
              </a:rPr>
              <a:t>​</a:t>
            </a:r>
            <a:endParaRPr sz="1350">
              <a:solidFill>
                <a:schemeClr val="dk1"/>
              </a:solidFill>
              <a:latin typeface="Arial"/>
              <a:ea typeface="Arial"/>
              <a:cs typeface="Arial"/>
              <a:sym typeface="Arial"/>
            </a:endParaRPr>
          </a:p>
          <a:p>
            <a:pPr marL="914400" lvl="1" indent="-314325" algn="l" rtl="0">
              <a:lnSpc>
                <a:spcPct val="115000"/>
              </a:lnSpc>
              <a:spcBef>
                <a:spcPts val="0"/>
              </a:spcBef>
              <a:spcAft>
                <a:spcPts val="0"/>
              </a:spcAft>
              <a:buSzPts val="1350"/>
              <a:buFont typeface="Arial"/>
              <a:buChar char="–"/>
            </a:pPr>
            <a:r>
              <a:rPr lang="en-US" sz="1350">
                <a:solidFill>
                  <a:schemeClr val="accent6"/>
                </a:solidFill>
                <a:latin typeface="Arial"/>
                <a:ea typeface="Arial"/>
                <a:cs typeface="Arial"/>
                <a:sym typeface="Arial"/>
              </a:rPr>
              <a:t>3 by Fermilab – 1 shipped to KEK; 1 completed and commissioned at NML; 1 as 2nd spare</a:t>
            </a:r>
            <a:r>
              <a:rPr lang="en-US" sz="1350">
                <a:solidFill>
                  <a:schemeClr val="dk1"/>
                </a:solidFill>
                <a:latin typeface="Arial"/>
                <a:ea typeface="Arial"/>
                <a:cs typeface="Arial"/>
                <a:sym typeface="Arial"/>
              </a:rPr>
              <a:t>​</a:t>
            </a:r>
            <a:endParaRPr sz="1300"/>
          </a:p>
        </p:txBody>
      </p:sp>
      <p:sp>
        <p:nvSpPr>
          <p:cNvPr id="121" name="Google Shape;121;p15"/>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Electron Gun</a:t>
            </a:r>
            <a:endParaRPr/>
          </a:p>
        </p:txBody>
      </p:sp>
      <p:pic>
        <p:nvPicPr>
          <p:cNvPr id="122" name="Google Shape;122;p15"/>
          <p:cNvPicPr preferRelativeResize="0"/>
          <p:nvPr/>
        </p:nvPicPr>
        <p:blipFill>
          <a:blip r:embed="rId3">
            <a:alphaModFix/>
          </a:blip>
          <a:stretch>
            <a:fillRect/>
          </a:stretch>
        </p:blipFill>
        <p:spPr>
          <a:xfrm>
            <a:off x="228600" y="2873100"/>
            <a:ext cx="2362200" cy="1743075"/>
          </a:xfrm>
          <a:prstGeom prst="rect">
            <a:avLst/>
          </a:prstGeom>
          <a:noFill/>
          <a:ln>
            <a:noFill/>
          </a:ln>
        </p:spPr>
      </p:pic>
      <p:pic>
        <p:nvPicPr>
          <p:cNvPr id="123" name="Google Shape;123;p15"/>
          <p:cNvPicPr preferRelativeResize="0"/>
          <p:nvPr/>
        </p:nvPicPr>
        <p:blipFill>
          <a:blip r:embed="rId4">
            <a:alphaModFix/>
          </a:blip>
          <a:stretch>
            <a:fillRect/>
          </a:stretch>
        </p:blipFill>
        <p:spPr>
          <a:xfrm>
            <a:off x="3490913" y="2873100"/>
            <a:ext cx="2162175" cy="1743075"/>
          </a:xfrm>
          <a:prstGeom prst="rect">
            <a:avLst/>
          </a:prstGeom>
          <a:noFill/>
          <a:ln>
            <a:noFill/>
          </a:ln>
        </p:spPr>
      </p:pic>
      <p:pic>
        <p:nvPicPr>
          <p:cNvPr id="124" name="Google Shape;124;p15"/>
          <p:cNvPicPr preferRelativeResize="0"/>
          <p:nvPr/>
        </p:nvPicPr>
        <p:blipFill>
          <a:blip r:embed="rId5">
            <a:alphaModFix/>
          </a:blip>
          <a:stretch>
            <a:fillRect/>
          </a:stretch>
        </p:blipFill>
        <p:spPr>
          <a:xfrm>
            <a:off x="6553225" y="2873100"/>
            <a:ext cx="2324100"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body" idx="1"/>
          </p:nvPr>
        </p:nvSpPr>
        <p:spPr>
          <a:xfrm>
            <a:off x="5184725" y="509825"/>
            <a:ext cx="3092400" cy="1588200"/>
          </a:xfrm>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SzPts val="1600"/>
              <a:buFont typeface="Arial"/>
              <a:buChar char="•"/>
            </a:pPr>
            <a:r>
              <a:rPr lang="en-US" sz="1600">
                <a:solidFill>
                  <a:schemeClr val="accent6"/>
                </a:solidFill>
                <a:latin typeface="Arial"/>
                <a:ea typeface="Arial"/>
                <a:cs typeface="Arial"/>
                <a:sym typeface="Arial"/>
              </a:rPr>
              <a:t>Cathode chambers were fabricated at INFN Milano, Daniele Sertore</a:t>
            </a: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US" sz="1400">
                <a:solidFill>
                  <a:schemeClr val="accent6"/>
                </a:solidFill>
                <a:latin typeface="Arial"/>
                <a:ea typeface="Arial"/>
                <a:cs typeface="Arial"/>
                <a:sym typeface="Arial"/>
              </a:rPr>
              <a:t>Preparation chamber</a:t>
            </a:r>
            <a:r>
              <a:rPr lang="en-US"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US" sz="1400">
                <a:solidFill>
                  <a:schemeClr val="accent6"/>
                </a:solidFill>
                <a:latin typeface="Arial"/>
                <a:ea typeface="Arial"/>
                <a:cs typeface="Arial"/>
                <a:sym typeface="Arial"/>
              </a:rPr>
              <a:t>Transport chamber</a:t>
            </a:r>
            <a:r>
              <a:rPr lang="en-US"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US" sz="1400">
                <a:solidFill>
                  <a:schemeClr val="accent6"/>
                </a:solidFill>
                <a:latin typeface="Arial"/>
                <a:ea typeface="Arial"/>
                <a:cs typeface="Arial"/>
                <a:sym typeface="Arial"/>
              </a:rPr>
              <a:t>Transfer chamber</a:t>
            </a:r>
            <a:r>
              <a:rPr lang="en-US" sz="1400">
                <a:solidFill>
                  <a:schemeClr val="dk1"/>
                </a:solidFill>
                <a:latin typeface="Arial"/>
                <a:ea typeface="Arial"/>
                <a:cs typeface="Arial"/>
                <a:sym typeface="Arial"/>
              </a:rPr>
              <a:t>​</a:t>
            </a:r>
            <a:endParaRPr/>
          </a:p>
        </p:txBody>
      </p:sp>
      <p:sp>
        <p:nvSpPr>
          <p:cNvPr id="131" name="Google Shape;131;p16"/>
          <p:cNvSpPr txBox="1">
            <a:spLocks noGrp="1"/>
          </p:cNvSpPr>
          <p:nvPr>
            <p:ph type="title"/>
          </p:nvPr>
        </p:nvSpPr>
        <p:spPr>
          <a:xfrm>
            <a:off x="228600" y="188814"/>
            <a:ext cx="8686800" cy="32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Cathode Preparation</a:t>
            </a:r>
            <a:endParaRPr/>
          </a:p>
        </p:txBody>
      </p:sp>
      <p:pic>
        <p:nvPicPr>
          <p:cNvPr id="132" name="Google Shape;132;p16"/>
          <p:cNvPicPr preferRelativeResize="0"/>
          <p:nvPr/>
        </p:nvPicPr>
        <p:blipFill>
          <a:blip r:embed="rId3">
            <a:alphaModFix/>
          </a:blip>
          <a:stretch>
            <a:fillRect/>
          </a:stretch>
        </p:blipFill>
        <p:spPr>
          <a:xfrm>
            <a:off x="228600" y="662225"/>
            <a:ext cx="4914141" cy="3691600"/>
          </a:xfrm>
          <a:prstGeom prst="rect">
            <a:avLst/>
          </a:prstGeom>
          <a:noFill/>
          <a:ln>
            <a:noFill/>
          </a:ln>
        </p:spPr>
      </p:pic>
      <p:sp>
        <p:nvSpPr>
          <p:cNvPr id="133" name="Google Shape;133;p16"/>
          <p:cNvSpPr txBox="1"/>
          <p:nvPr/>
        </p:nvSpPr>
        <p:spPr>
          <a:xfrm>
            <a:off x="957075" y="4353825"/>
            <a:ext cx="3457200" cy="3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Cathode preparation chamber at Lab 7</a:t>
            </a:r>
            <a:r>
              <a:rPr lang="en-US"/>
              <a:t>​</a:t>
            </a:r>
            <a:endParaRPr/>
          </a:p>
        </p:txBody>
      </p:sp>
      <p:pic>
        <p:nvPicPr>
          <p:cNvPr id="134" name="Google Shape;134;p16"/>
          <p:cNvPicPr preferRelativeResize="0"/>
          <p:nvPr/>
        </p:nvPicPr>
        <p:blipFill>
          <a:blip r:embed="rId4">
            <a:alphaModFix/>
          </a:blip>
          <a:stretch>
            <a:fillRect/>
          </a:stretch>
        </p:blipFill>
        <p:spPr>
          <a:xfrm>
            <a:off x="5184722" y="2259250"/>
            <a:ext cx="2033400" cy="1525050"/>
          </a:xfrm>
          <a:prstGeom prst="rect">
            <a:avLst/>
          </a:prstGeom>
          <a:noFill/>
          <a:ln>
            <a:noFill/>
          </a:ln>
        </p:spPr>
      </p:pic>
      <p:pic>
        <p:nvPicPr>
          <p:cNvPr id="135" name="Google Shape;135;p16"/>
          <p:cNvPicPr preferRelativeResize="0"/>
          <p:nvPr/>
        </p:nvPicPr>
        <p:blipFill>
          <a:blip r:embed="rId5">
            <a:alphaModFix/>
          </a:blip>
          <a:stretch>
            <a:fillRect/>
          </a:stretch>
        </p:blipFill>
        <p:spPr>
          <a:xfrm>
            <a:off x="7200825" y="2079775"/>
            <a:ext cx="1943175" cy="2595050"/>
          </a:xfrm>
          <a:prstGeom prst="rect">
            <a:avLst/>
          </a:prstGeom>
          <a:noFill/>
          <a:ln>
            <a:noFill/>
          </a:ln>
        </p:spPr>
      </p:pic>
      <p:sp>
        <p:nvSpPr>
          <p:cNvPr id="136" name="Google Shape;136;p16"/>
          <p:cNvSpPr txBox="1"/>
          <p:nvPr/>
        </p:nvSpPr>
        <p:spPr>
          <a:xfrm>
            <a:off x="5345225" y="3784300"/>
            <a:ext cx="1872900" cy="890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800" b="1">
                <a:solidFill>
                  <a:schemeClr val="dk1"/>
                </a:solidFill>
              </a:rPr>
              <a:t>Newborn</a:t>
            </a:r>
            <a:endParaRPr sz="1800" b="1">
              <a:solidFill>
                <a:schemeClr val="dk1"/>
              </a:solidFill>
            </a:endParaRPr>
          </a:p>
          <a:p>
            <a:pPr marL="0" lvl="0" indent="0" algn="ctr" rtl="0">
              <a:spcBef>
                <a:spcPts val="0"/>
              </a:spcBef>
              <a:spcAft>
                <a:spcPts val="0"/>
              </a:spcAft>
              <a:buNone/>
            </a:pPr>
            <a:r>
              <a:rPr lang="en-US" sz="1800" b="1">
                <a:solidFill>
                  <a:schemeClr val="dk1"/>
                </a:solidFill>
              </a:rPr>
              <a:t>vs.</a:t>
            </a:r>
            <a:endParaRPr sz="1800" b="1">
              <a:solidFill>
                <a:schemeClr val="dk1"/>
              </a:solidFill>
            </a:endParaRPr>
          </a:p>
          <a:p>
            <a:pPr marL="0" lvl="0" indent="0" algn="ctr" rtl="0">
              <a:spcBef>
                <a:spcPts val="0"/>
              </a:spcBef>
              <a:spcAft>
                <a:spcPts val="0"/>
              </a:spcAft>
              <a:buNone/>
            </a:pPr>
            <a:r>
              <a:rPr lang="en-US" sz="1800" b="1">
                <a:solidFill>
                  <a:schemeClr val="dk1"/>
                </a:solidFill>
              </a:rPr>
              <a:t>6 year old </a:t>
            </a:r>
            <a:r>
              <a:rPr lang="en-US" sz="1800"/>
              <a:t>​</a:t>
            </a:r>
            <a:endParaRPr sz="1100"/>
          </a:p>
        </p:txBody>
      </p:sp>
    </p:spTree>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1598</Words>
  <Application>Microsoft Office PowerPoint</Application>
  <PresentationFormat>On-screen Show (16:9)</PresentationFormat>
  <Paragraphs>268</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Helvetica Neue</vt:lpstr>
      <vt:lpstr>MS PGothic</vt:lpstr>
      <vt:lpstr>Times New Roman</vt:lpstr>
      <vt:lpstr>Calibri</vt:lpstr>
      <vt:lpstr>Helvetica</vt:lpstr>
      <vt:lpstr>Fermilab_PPT_090915</vt:lpstr>
      <vt:lpstr>PowerPoint Presentation</vt:lpstr>
      <vt:lpstr>Location</vt:lpstr>
      <vt:lpstr>PowerPoint Presentation</vt:lpstr>
      <vt:lpstr>A Brief History​</vt:lpstr>
      <vt:lpstr>Electron Linac</vt:lpstr>
      <vt:lpstr>Laser</vt:lpstr>
      <vt:lpstr>Laser Capabilities/Upgrades​</vt:lpstr>
      <vt:lpstr>Electron Gun</vt:lpstr>
      <vt:lpstr>Cathode Preparation</vt:lpstr>
      <vt:lpstr>Capture Cavities</vt:lpstr>
      <vt:lpstr>PowerPoint Presentation</vt:lpstr>
      <vt:lpstr>CC2 Tuner Refurbishment</vt:lpstr>
      <vt:lpstr>High Energy Beamline</vt:lpstr>
      <vt:lpstr>Linac Dimensions</vt:lpstr>
      <vt:lpstr>FAST Linac Instrumentation</vt:lpstr>
      <vt:lpstr>IOTA With Electrons</vt:lpstr>
      <vt:lpstr>IOTA Layout</vt:lpstr>
      <vt:lpstr>IOTA Main Components</vt:lpstr>
      <vt:lpstr>IOTA – Flexible Lattice Configuration</vt:lpstr>
      <vt:lpstr>IOTA Capabilities with Electrons</vt:lpstr>
      <vt:lpstr>Beam Diagnostics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cp:lastModifiedBy>
  <cp:revision>1</cp:revision>
  <dcterms:modified xsi:type="dcterms:W3CDTF">2021-10-27T14:55:46Z</dcterms:modified>
</cp:coreProperties>
</file>