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2" r:id="rId1"/>
  </p:sldMasterIdLst>
  <p:notesMasterIdLst>
    <p:notesMasterId r:id="rId24"/>
  </p:notesMasterIdLst>
  <p:handoutMasterIdLst>
    <p:handoutMasterId r:id="rId25"/>
  </p:handoutMasterIdLst>
  <p:sldIdLst>
    <p:sldId id="294" r:id="rId2"/>
    <p:sldId id="318" r:id="rId3"/>
    <p:sldId id="299" r:id="rId4"/>
    <p:sldId id="308" r:id="rId5"/>
    <p:sldId id="300" r:id="rId6"/>
    <p:sldId id="301" r:id="rId7"/>
    <p:sldId id="302" r:id="rId8"/>
    <p:sldId id="317" r:id="rId9"/>
    <p:sldId id="313" r:id="rId10"/>
    <p:sldId id="303" r:id="rId11"/>
    <p:sldId id="304" r:id="rId12"/>
    <p:sldId id="305" r:id="rId13"/>
    <p:sldId id="311" r:id="rId14"/>
    <p:sldId id="316" r:id="rId15"/>
    <p:sldId id="275" r:id="rId16"/>
    <p:sldId id="310" r:id="rId17"/>
    <p:sldId id="298" r:id="rId18"/>
    <p:sldId id="312" r:id="rId19"/>
    <p:sldId id="306" r:id="rId20"/>
    <p:sldId id="307" r:id="rId21"/>
    <p:sldId id="315" r:id="rId22"/>
    <p:sldId id="314" r:id="rId23"/>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Helvetica" panose="020B0604020202020204" pitchFamily="34" charset="0"/>
      <p:regular r:id="rId31"/>
      <p:bold r:id="rId32"/>
      <p:italic r:id="rId33"/>
      <p:boldItalic r:id="rId34"/>
    </p:embeddedFont>
  </p:embeddedFontLst>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404040"/>
    <a:srgbClr val="FF00FF"/>
    <a:srgbClr val="50504E"/>
    <a:srgbClr val="4E4E4E"/>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3" autoAdjust="0"/>
    <p:restoredTop sz="94660"/>
  </p:normalViewPr>
  <p:slideViewPr>
    <p:cSldViewPr snapToGrid="0" snapToObjects="1" showGuides="1">
      <p:cViewPr varScale="1">
        <p:scale>
          <a:sx n="116" d="100"/>
          <a:sy n="116" d="100"/>
        </p:scale>
        <p:origin x="102" y="16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dirty="0"/>
              <a:t>Click to edit Master title style</a:t>
            </a:r>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3" name="Picture 2">
            <a:extLst>
              <a:ext uri="{FF2B5EF4-FFF2-40B4-BE49-F238E27FC236}">
                <a16:creationId xmlns:a16="http://schemas.microsoft.com/office/drawing/2014/main" id="{D9F67113-8962-42FC-BA03-AA8B5B6262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C0D2EA4C-8D6E-411E-BEA7-C80AB41D68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D0393868-D1DE-4B3F-AAFD-F97F5C13B7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4C665A75-9F52-449D-AD2D-4107AE14F2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89A098C3-0A0F-435A-B900-763B356F35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1" name="Picture 20">
            <a:extLst>
              <a:ext uri="{FF2B5EF4-FFF2-40B4-BE49-F238E27FC236}">
                <a16:creationId xmlns:a16="http://schemas.microsoft.com/office/drawing/2014/main" id="{09591121-52F3-41F4-A57C-D4A7323920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7" y="57667"/>
            <a:ext cx="766119" cy="613528"/>
          </a:xfrm>
          <a:prstGeom prst="rect">
            <a:avLst/>
          </a:prstGeom>
        </p:spPr>
      </p:pic>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94E09568-AAD7-465C-88F5-D02C4F03BD72}"/>
              </a:ext>
            </a:extLst>
          </p:cNvPr>
          <p:cNvSpPr/>
          <p:nvPr userDrawn="1"/>
        </p:nvSpPr>
        <p:spPr>
          <a:xfrm>
            <a:off x="666268" y="4837032"/>
            <a:ext cx="813043" cy="2308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charset="0"/>
                <a:ea typeface="Geneva" charset="0"/>
              </a:rPr>
              <a:t>27 Oct 2021</a:t>
            </a:r>
          </a:p>
        </p:txBody>
      </p:sp>
      <p:sp>
        <p:nvSpPr>
          <p:cNvPr id="10" name="Rectangle 9">
            <a:extLst>
              <a:ext uri="{FF2B5EF4-FFF2-40B4-BE49-F238E27FC236}">
                <a16:creationId xmlns:a16="http://schemas.microsoft.com/office/drawing/2014/main" id="{B6FBC6F9-04B3-4AA6-B370-82D2AE88E9AE}"/>
              </a:ext>
            </a:extLst>
          </p:cNvPr>
          <p:cNvSpPr/>
          <p:nvPr userDrawn="1"/>
        </p:nvSpPr>
        <p:spPr>
          <a:xfrm>
            <a:off x="1782830" y="4830405"/>
            <a:ext cx="6085332" cy="230832"/>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panose="020B0604020202020204" pitchFamily="34" charset="0"/>
                <a:ea typeface="Geneva" charset="0"/>
                <a:cs typeface="Helvetica" panose="020B0604020202020204" pitchFamily="34" charset="0"/>
              </a:rPr>
              <a:t>R. Thurman-Keup | FAST/IOTA Users Mtg – High-Resolution HOM Spectral Studies in CM2</a:t>
            </a:r>
            <a:endParaRPr kumimoji="0" lang="en-US" sz="900" b="1" i="0" u="none" strike="noStrike" kern="1200" cap="none" spc="0" normalizeH="0" baseline="0" noProof="0" dirty="0">
              <a:ln>
                <a:noFill/>
              </a:ln>
              <a:solidFill>
                <a:srgbClr val="004C97"/>
              </a:solidFill>
              <a:effectLst/>
              <a:uLnTx/>
              <a:uFillTx/>
              <a:latin typeface="Helvetica" panose="020B0604020202020204" pitchFamily="34" charset="0"/>
              <a:ea typeface="Geneva" charset="0"/>
              <a:cs typeface="Helvetica"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927" y="2770830"/>
            <a:ext cx="8668507" cy="1129758"/>
          </a:xfrm>
          <a:solidFill>
            <a:schemeClr val="bg1"/>
          </a:solidFill>
        </p:spPr>
        <p:txBody>
          <a:bodyPr>
            <a:noAutofit/>
          </a:bodyPr>
          <a:lstStyle/>
          <a:p>
            <a:r>
              <a:rPr lang="en-US" dirty="0"/>
              <a:t>High-Resolution HOM Spectral Studies in Cryomodule 2</a:t>
            </a:r>
            <a:endParaRPr lang="en-US" sz="2400" dirty="0"/>
          </a:p>
        </p:txBody>
      </p:sp>
      <p:sp>
        <p:nvSpPr>
          <p:cNvPr id="4" name="Text Placeholder 3"/>
          <p:cNvSpPr>
            <a:spLocks noGrp="1"/>
          </p:cNvSpPr>
          <p:nvPr>
            <p:ph type="body" sz="quarter" idx="10"/>
          </p:nvPr>
        </p:nvSpPr>
        <p:spPr/>
        <p:txBody>
          <a:bodyPr/>
          <a:lstStyle/>
          <a:p>
            <a:r>
              <a:rPr lang="en-US" dirty="0"/>
              <a:t>Randy Thurman-Keup	</a:t>
            </a:r>
          </a:p>
          <a:p>
            <a:r>
              <a:rPr lang="en-US" dirty="0"/>
              <a:t>FAST/IOTA Users Meeting</a:t>
            </a:r>
          </a:p>
          <a:p>
            <a:r>
              <a:rPr lang="en-US" dirty="0"/>
              <a:t>27 Oct 2021</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15996-8399-40F3-AA5A-49425A6BE25C}"/>
              </a:ext>
            </a:extLst>
          </p:cNvPr>
          <p:cNvSpPr>
            <a:spLocks noGrp="1"/>
          </p:cNvSpPr>
          <p:nvPr>
            <p:ph idx="1"/>
          </p:nvPr>
        </p:nvSpPr>
        <p:spPr>
          <a:xfrm>
            <a:off x="228603" y="728664"/>
            <a:ext cx="4022121" cy="3794522"/>
          </a:xfrm>
        </p:spPr>
        <p:txBody>
          <a:bodyPr/>
          <a:lstStyle/>
          <a:p>
            <a:r>
              <a:rPr lang="en-US" sz="1400" dirty="0"/>
              <a:t>Magnitude of a HOM can indicate whether you are at the electromagnetic center of a particular HOM</a:t>
            </a:r>
          </a:p>
          <a:p>
            <a:pPr lvl="1"/>
            <a:r>
              <a:rPr lang="en-US" sz="1200" dirty="0"/>
              <a:t>Doesn’t tell you which direction you are displaced</a:t>
            </a:r>
          </a:p>
          <a:p>
            <a:pPr lvl="1"/>
            <a:r>
              <a:rPr lang="en-US" sz="1200" dirty="0"/>
              <a:t>Requires phase information</a:t>
            </a:r>
          </a:p>
          <a:p>
            <a:r>
              <a:rPr lang="en-US" sz="1400" dirty="0"/>
              <a:t>The oscilloscope is triggered by a TTL signal timed with the first bunch</a:t>
            </a:r>
          </a:p>
          <a:p>
            <a:r>
              <a:rPr lang="en-US" sz="1400" dirty="0"/>
              <a:t>Top plot shows the start of the HOM signals for a set of steering magnet currents</a:t>
            </a:r>
          </a:p>
          <a:p>
            <a:pPr lvl="1"/>
            <a:r>
              <a:rPr lang="en-US" sz="1200" dirty="0"/>
              <a:t>Dominated by the arrival time of the bunch at the HOM pickup</a:t>
            </a:r>
          </a:p>
          <a:p>
            <a:pPr lvl="1"/>
            <a:r>
              <a:rPr lang="en-US" sz="1200" dirty="0"/>
              <a:t>Variation in the arrival time needs to be corrected to get the correct phase of the HOMs</a:t>
            </a:r>
          </a:p>
          <a:p>
            <a:r>
              <a:rPr lang="en-US" sz="1400" dirty="0"/>
              <a:t>Bottom plot shows the signals after adjusting for the jitter using the peak located at </a:t>
            </a:r>
            <a:r>
              <a:rPr lang="en-US" sz="1400" i="1" dirty="0"/>
              <a:t>t</a:t>
            </a:r>
            <a:r>
              <a:rPr lang="en-US" sz="1400" dirty="0"/>
              <a:t> = 0 ns.</a:t>
            </a:r>
          </a:p>
          <a:p>
            <a:endParaRPr lang="en-US" sz="1200" dirty="0"/>
          </a:p>
        </p:txBody>
      </p:sp>
      <p:sp>
        <p:nvSpPr>
          <p:cNvPr id="3" name="Title 2">
            <a:extLst>
              <a:ext uri="{FF2B5EF4-FFF2-40B4-BE49-F238E27FC236}">
                <a16:creationId xmlns:a16="http://schemas.microsoft.com/office/drawing/2014/main" id="{BA4B0DE4-942A-4D8D-AA3B-6579F0A0F65C}"/>
              </a:ext>
            </a:extLst>
          </p:cNvPr>
          <p:cNvSpPr>
            <a:spLocks noGrp="1"/>
          </p:cNvSpPr>
          <p:nvPr>
            <p:ph type="title"/>
          </p:nvPr>
        </p:nvSpPr>
        <p:spPr/>
        <p:txBody>
          <a:bodyPr/>
          <a:lstStyle/>
          <a:p>
            <a:r>
              <a:rPr lang="en-US" dirty="0"/>
              <a:t>Phase Alignment</a:t>
            </a:r>
          </a:p>
        </p:txBody>
      </p:sp>
      <p:sp>
        <p:nvSpPr>
          <p:cNvPr id="6" name="Slide Number Placeholder 5">
            <a:extLst>
              <a:ext uri="{FF2B5EF4-FFF2-40B4-BE49-F238E27FC236}">
                <a16:creationId xmlns:a16="http://schemas.microsoft.com/office/drawing/2014/main" id="{37A72D0C-1A0C-46D1-B4FB-1A8FA4F3A534}"/>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7" name="Picture 16">
            <a:extLst>
              <a:ext uri="{FF2B5EF4-FFF2-40B4-BE49-F238E27FC236}">
                <a16:creationId xmlns:a16="http://schemas.microsoft.com/office/drawing/2014/main" id="{AAF3B849-A270-4C13-8BDA-9DBDEF22B6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649" t="2638" r="6502" b="2169"/>
          <a:stretch/>
        </p:blipFill>
        <p:spPr>
          <a:xfrm>
            <a:off x="4341341" y="759313"/>
            <a:ext cx="4473146" cy="3763874"/>
          </a:xfrm>
          <a:prstGeom prst="rect">
            <a:avLst/>
          </a:prstGeom>
        </p:spPr>
      </p:pic>
    </p:spTree>
    <p:extLst>
      <p:ext uri="{BB962C8B-B14F-4D97-AF65-F5344CB8AC3E}">
        <p14:creationId xmlns:p14="http://schemas.microsoft.com/office/powerpoint/2010/main" val="366343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809561-CA01-4156-B299-D82DE4B9BFFA}"/>
                  </a:ext>
                </a:extLst>
              </p:cNvPr>
              <p:cNvSpPr>
                <a:spLocks noGrp="1"/>
              </p:cNvSpPr>
              <p:nvPr>
                <p:ph idx="1"/>
              </p:nvPr>
            </p:nvSpPr>
            <p:spPr>
              <a:xfrm>
                <a:off x="228603" y="728664"/>
                <a:ext cx="8672513" cy="1166039"/>
              </a:xfrm>
            </p:spPr>
            <p:txBody>
              <a:bodyPr/>
              <a:lstStyle/>
              <a:p>
                <a:r>
                  <a:rPr lang="en-US" sz="1200" dirty="0"/>
                  <a:t>Extract phase, </a:t>
                </a:r>
                <a14:m>
                  <m:oMath xmlns:m="http://schemas.openxmlformats.org/officeDocument/2006/math">
                    <m:r>
                      <a:rPr lang="en-US" sz="1200" i="1" smtClean="0">
                        <a:latin typeface="Cambria Math" panose="02040503050406030204" pitchFamily="18" charset="0"/>
                        <a:ea typeface="Cambria Math" panose="02040503050406030204" pitchFamily="18" charset="0"/>
                      </a:rPr>
                      <m:t>𝜙</m:t>
                    </m:r>
                  </m:oMath>
                </a14:m>
                <a:r>
                  <a:rPr lang="en-US" sz="1200" dirty="0"/>
                  <a:t>, from FFT of signal at peak magnitude, </a:t>
                </a:r>
                <a14:m>
                  <m:oMath xmlns:m="http://schemas.openxmlformats.org/officeDocument/2006/math">
                    <m:r>
                      <a:rPr lang="en-US" sz="1200" b="0" i="1" smtClean="0">
                        <a:latin typeface="Cambria Math" panose="02040503050406030204" pitchFamily="18" charset="0"/>
                        <a:ea typeface="Cambria Math" panose="02040503050406030204" pitchFamily="18" charset="0"/>
                      </a:rPr>
                      <m:t>𝑀</m:t>
                    </m:r>
                  </m:oMath>
                </a14:m>
                <a:endParaRPr lang="en-US" sz="1200" dirty="0"/>
              </a:p>
              <a:p>
                <a:r>
                  <a:rPr lang="en-US" sz="1200" dirty="0"/>
                  <a:t>Subtract phase of the +1.5 A steering case from all the extracted phases </a:t>
                </a:r>
                <a14:m>
                  <m:oMath xmlns:m="http://schemas.openxmlformats.org/officeDocument/2006/math">
                    <m:r>
                      <a:rPr lang="en-US" sz="1200" i="1" smtClean="0">
                        <a:latin typeface="Cambria Math" panose="02040503050406030204" pitchFamily="18" charset="0"/>
                        <a:ea typeface="Cambria Math" panose="02040503050406030204" pitchFamily="18" charset="0"/>
                      </a:rPr>
                      <m:t>𝜙</m:t>
                    </m:r>
                  </m:oMath>
                </a14:m>
                <a:endParaRPr lang="en-US" sz="1200" dirty="0"/>
              </a:p>
              <a:p>
                <a:r>
                  <a:rPr lang="en-US" sz="1200" dirty="0"/>
                  <a:t>Calculate signed magnitude via   </a:t>
                </a:r>
                <a14:m>
                  <m:oMath xmlns:m="http://schemas.openxmlformats.org/officeDocument/2006/math">
                    <m:r>
                      <a:rPr lang="en-US" sz="1200" i="1">
                        <a:latin typeface="Cambria Math" panose="02040503050406030204" pitchFamily="18" charset="0"/>
                        <a:ea typeface="Cambria Math" panose="02040503050406030204" pitchFamily="18" charset="0"/>
                      </a:rPr>
                      <m:t>𝑀</m:t>
                    </m:r>
                    <m:func>
                      <m:funcPr>
                        <m:ctrlPr>
                          <a:rPr lang="en-US" sz="1200" b="0" i="1" smtClean="0">
                            <a:latin typeface="Cambria Math" panose="02040503050406030204" pitchFamily="18" charset="0"/>
                            <a:ea typeface="Cambria Math" panose="02040503050406030204" pitchFamily="18" charset="0"/>
                          </a:rPr>
                        </m:ctrlPr>
                      </m:funcPr>
                      <m:fName>
                        <m:r>
                          <m:rPr>
                            <m:sty m:val="p"/>
                          </m:rPr>
                          <a:rPr lang="en-US" sz="1200" b="0" i="0" smtClean="0">
                            <a:latin typeface="Cambria Math" panose="02040503050406030204" pitchFamily="18" charset="0"/>
                            <a:ea typeface="Cambria Math" panose="02040503050406030204" pitchFamily="18" charset="0"/>
                          </a:rPr>
                          <m:t>cos</m:t>
                        </m:r>
                      </m:fName>
                      <m:e>
                        <m:d>
                          <m:dPr>
                            <m:ctrlPr>
                              <a:rPr lang="en-US" sz="1200" b="0" i="1" smtClean="0">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𝜙</m:t>
                            </m:r>
                            <m:r>
                              <a:rPr lang="en-US" sz="1200" b="0" i="1" smtClean="0">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d>
                              <m:dPr>
                                <m:ctrlPr>
                                  <a:rPr lang="en-US" sz="120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+1.5 </m:t>
                                </m:r>
                                <m:r>
                                  <a:rPr lang="en-US" sz="1200" b="0" i="1" smtClean="0">
                                    <a:latin typeface="Cambria Math" panose="02040503050406030204" pitchFamily="18" charset="0"/>
                                    <a:ea typeface="Cambria Math" panose="02040503050406030204" pitchFamily="18" charset="0"/>
                                  </a:rPr>
                                  <m:t>𝐴</m:t>
                                </m:r>
                              </m:e>
                            </m:d>
                          </m:e>
                        </m:d>
                      </m:e>
                    </m:func>
                  </m:oMath>
                </a14:m>
                <a:endParaRPr lang="en-US" sz="1200" dirty="0"/>
              </a:p>
              <a:p>
                <a:r>
                  <a:rPr lang="en-US" sz="1200" dirty="0"/>
                  <a:t>One sees the expected behavior, where trajectories on opposite sides of the center produce HOMs that are 180 degrees out of phase</a:t>
                </a:r>
              </a:p>
            </p:txBody>
          </p:sp>
        </mc:Choice>
        <mc:Fallback xmlns="">
          <p:sp>
            <p:nvSpPr>
              <p:cNvPr id="2" name="Content Placeholder 1">
                <a:extLst>
                  <a:ext uri="{FF2B5EF4-FFF2-40B4-BE49-F238E27FC236}">
                    <a16:creationId xmlns:a16="http://schemas.microsoft.com/office/drawing/2014/main" id="{8C809561-CA01-4156-B299-D82DE4B9BFFA}"/>
                  </a:ext>
                </a:extLst>
              </p:cNvPr>
              <p:cNvSpPr>
                <a:spLocks noGrp="1" noRot="1" noChangeAspect="1" noMove="1" noResize="1" noEditPoints="1" noAdjustHandles="1" noChangeArrowheads="1" noChangeShapeType="1" noTextEdit="1"/>
              </p:cNvSpPr>
              <p:nvPr>
                <p:ph idx="1"/>
              </p:nvPr>
            </p:nvSpPr>
            <p:spPr>
              <a:xfrm>
                <a:off x="228603" y="728664"/>
                <a:ext cx="8672513" cy="1166039"/>
              </a:xfrm>
              <a:blipFill>
                <a:blip r:embed="rId2"/>
                <a:stretch>
                  <a:fillRect l="-1055" t="-4712" r="-42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390BF7-DE34-4976-AFCA-B60E40048A7B}"/>
              </a:ext>
            </a:extLst>
          </p:cNvPr>
          <p:cNvSpPr>
            <a:spLocks noGrp="1"/>
          </p:cNvSpPr>
          <p:nvPr>
            <p:ph type="title"/>
          </p:nvPr>
        </p:nvSpPr>
        <p:spPr/>
        <p:txBody>
          <a:bodyPr/>
          <a:lstStyle/>
          <a:p>
            <a:r>
              <a:rPr lang="en-US" dirty="0"/>
              <a:t>‘Signed’ Spectral Data</a:t>
            </a:r>
          </a:p>
        </p:txBody>
      </p:sp>
      <p:sp>
        <p:nvSpPr>
          <p:cNvPr id="6" name="Slide Number Placeholder 5">
            <a:extLst>
              <a:ext uri="{FF2B5EF4-FFF2-40B4-BE49-F238E27FC236}">
                <a16:creationId xmlns:a16="http://schemas.microsoft.com/office/drawing/2014/main" id="{AF81EB7C-930D-4D48-9434-6D114F63193F}"/>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DCBEC39B-7641-4A13-AF0E-1D2EFAEA87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941" y="1817160"/>
            <a:ext cx="3608174" cy="2860692"/>
          </a:xfrm>
          <a:prstGeom prst="rect">
            <a:avLst/>
          </a:prstGeom>
        </p:spPr>
      </p:pic>
      <p:pic>
        <p:nvPicPr>
          <p:cNvPr id="8" name="Picture 7">
            <a:extLst>
              <a:ext uri="{FF2B5EF4-FFF2-40B4-BE49-F238E27FC236}">
                <a16:creationId xmlns:a16="http://schemas.microsoft.com/office/drawing/2014/main" id="{705B87C7-C772-492B-8A7D-5CE2572E8A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63949" y="1815234"/>
            <a:ext cx="3571782" cy="2839338"/>
          </a:xfrm>
          <a:prstGeom prst="rect">
            <a:avLst/>
          </a:prstGeom>
        </p:spPr>
      </p:pic>
    </p:spTree>
    <p:extLst>
      <p:ext uri="{BB962C8B-B14F-4D97-AF65-F5344CB8AC3E}">
        <p14:creationId xmlns:p14="http://schemas.microsoft.com/office/powerpoint/2010/main" val="113609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280B6A-895D-487F-872F-80B413D4FC43}"/>
              </a:ext>
            </a:extLst>
          </p:cNvPr>
          <p:cNvSpPr>
            <a:spLocks noGrp="1"/>
          </p:cNvSpPr>
          <p:nvPr>
            <p:ph idx="1"/>
          </p:nvPr>
        </p:nvSpPr>
        <p:spPr>
          <a:xfrm>
            <a:off x="162700" y="673086"/>
            <a:ext cx="8672513" cy="752266"/>
          </a:xfrm>
        </p:spPr>
        <p:txBody>
          <a:bodyPr/>
          <a:lstStyle/>
          <a:p>
            <a:r>
              <a:rPr lang="en-US" sz="1400" dirty="0"/>
              <a:t>Plots of the full magnitude and phase of the peak and adjacent spectral values of the 1.73 GHz mode for cavities 1,4,5, and 8 of CM2, for various vertical corrector currents</a:t>
            </a:r>
          </a:p>
          <a:p>
            <a:pPr lvl="1"/>
            <a:r>
              <a:rPr lang="en-US" sz="1100" dirty="0"/>
              <a:t>Note: The phase of cavity 1 is noticeably different from the other cavities.  </a:t>
            </a:r>
          </a:p>
          <a:p>
            <a:pPr lvl="1"/>
            <a:r>
              <a:rPr lang="en-US" sz="1100" dirty="0"/>
              <a:t>Cavity 1 is from a different manufacturer than the other 3.</a:t>
            </a:r>
          </a:p>
        </p:txBody>
      </p:sp>
      <p:sp>
        <p:nvSpPr>
          <p:cNvPr id="3" name="Title 2">
            <a:extLst>
              <a:ext uri="{FF2B5EF4-FFF2-40B4-BE49-F238E27FC236}">
                <a16:creationId xmlns:a16="http://schemas.microsoft.com/office/drawing/2014/main" id="{499A821E-2E13-4600-AB68-0B56A5922024}"/>
              </a:ext>
            </a:extLst>
          </p:cNvPr>
          <p:cNvSpPr>
            <a:spLocks noGrp="1"/>
          </p:cNvSpPr>
          <p:nvPr>
            <p:ph type="title"/>
          </p:nvPr>
        </p:nvSpPr>
        <p:spPr/>
        <p:txBody>
          <a:bodyPr/>
          <a:lstStyle/>
          <a:p>
            <a:r>
              <a:rPr lang="en-US" dirty="0"/>
              <a:t>Magnitude and Phase Spectral Data</a:t>
            </a:r>
          </a:p>
        </p:txBody>
      </p:sp>
      <p:sp>
        <p:nvSpPr>
          <p:cNvPr id="6" name="Slide Number Placeholder 5">
            <a:extLst>
              <a:ext uri="{FF2B5EF4-FFF2-40B4-BE49-F238E27FC236}">
                <a16:creationId xmlns:a16="http://schemas.microsoft.com/office/drawing/2014/main" id="{A45E1B2F-4EBC-4461-B53A-DAF533CDB32C}"/>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9" name="Picture 8">
            <a:extLst>
              <a:ext uri="{FF2B5EF4-FFF2-40B4-BE49-F238E27FC236}">
                <a16:creationId xmlns:a16="http://schemas.microsoft.com/office/drawing/2014/main" id="{D35D9C44-21CD-4FA6-8F9E-B1F93FD189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829" r="6133" b="4595"/>
          <a:stretch/>
        </p:blipFill>
        <p:spPr>
          <a:xfrm>
            <a:off x="452569" y="1605962"/>
            <a:ext cx="3865934" cy="3106778"/>
          </a:xfrm>
          <a:prstGeom prst="rect">
            <a:avLst/>
          </a:prstGeom>
        </p:spPr>
      </p:pic>
      <p:pic>
        <p:nvPicPr>
          <p:cNvPr id="10" name="Picture 9">
            <a:extLst>
              <a:ext uri="{FF2B5EF4-FFF2-40B4-BE49-F238E27FC236}">
                <a16:creationId xmlns:a16="http://schemas.microsoft.com/office/drawing/2014/main" id="{EC4A4F49-11C9-483E-A4FE-6B321108CA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60" r="6459" b="3370"/>
          <a:stretch/>
        </p:blipFill>
        <p:spPr>
          <a:xfrm>
            <a:off x="4599056" y="1564772"/>
            <a:ext cx="3865934" cy="3106778"/>
          </a:xfrm>
          <a:prstGeom prst="rect">
            <a:avLst/>
          </a:prstGeom>
        </p:spPr>
      </p:pic>
    </p:spTree>
    <p:extLst>
      <p:ext uri="{BB962C8B-B14F-4D97-AF65-F5344CB8AC3E}">
        <p14:creationId xmlns:p14="http://schemas.microsoft.com/office/powerpoint/2010/main" val="14256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AAA54B-E1AB-4DF2-9239-A52EBEF2A0D6}"/>
              </a:ext>
            </a:extLst>
          </p:cNvPr>
          <p:cNvSpPr>
            <a:spLocks noGrp="1"/>
          </p:cNvSpPr>
          <p:nvPr>
            <p:ph idx="1"/>
          </p:nvPr>
        </p:nvSpPr>
        <p:spPr/>
        <p:txBody>
          <a:bodyPr/>
          <a:lstStyle/>
          <a:p>
            <a:r>
              <a:rPr lang="en-US" dirty="0"/>
              <a:t>Using a high bandwidth oscilloscope, we have recorded the dipole HOM signals from four of the cavities in CM2 and reconstructed the phase and magnitude of certain modes.  </a:t>
            </a:r>
          </a:p>
          <a:p>
            <a:r>
              <a:rPr lang="en-US" dirty="0"/>
              <a:t>The reconstruction allows one to ascertain the relative position of the beam with respect to the mode axis.  </a:t>
            </a:r>
          </a:p>
          <a:p>
            <a:r>
              <a:rPr lang="en-US" dirty="0"/>
              <a:t>We have used dipole correctors upstream of the cavities to steer the beam and produce a beam offset in the cavity to produce HOMs of varying amplitudes.  </a:t>
            </a:r>
          </a:p>
          <a:p>
            <a:r>
              <a:rPr lang="en-US" dirty="0"/>
              <a:t>We have produced changes in particular HOM polarizations dependent on the direction of beam steering.  </a:t>
            </a:r>
          </a:p>
          <a:p>
            <a:endParaRPr lang="en-US" dirty="0"/>
          </a:p>
        </p:txBody>
      </p:sp>
      <p:sp>
        <p:nvSpPr>
          <p:cNvPr id="3" name="Title 2">
            <a:extLst>
              <a:ext uri="{FF2B5EF4-FFF2-40B4-BE49-F238E27FC236}">
                <a16:creationId xmlns:a16="http://schemas.microsoft.com/office/drawing/2014/main" id="{A86C6D6D-2BC4-4F9B-8AF7-5E39E790D6D5}"/>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D3654F91-5880-4C7D-B20B-7539C159ECE7}"/>
              </a:ext>
            </a:extLst>
          </p:cNvPr>
          <p:cNvSpPr>
            <a:spLocks noGrp="1"/>
          </p:cNvSpPr>
          <p:nvPr>
            <p:ph type="sldNum" sz="quarter" idx="4"/>
          </p:nvPr>
        </p:nvSpPr>
        <p:spPr>
          <a:xfrm rot="10800000" flipV="1">
            <a:off x="226825" y="4880059"/>
            <a:ext cx="371051" cy="156176"/>
          </a:xfrm>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02122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E98C9-AD33-4175-B641-0C8C169ACA0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9B236DE-D219-4489-9C67-4E4E0DDB628E}"/>
              </a:ext>
            </a:extLst>
          </p:cNvPr>
          <p:cNvSpPr>
            <a:spLocks noGrp="1"/>
          </p:cNvSpPr>
          <p:nvPr>
            <p:ph type="title"/>
          </p:nvPr>
        </p:nvSpPr>
        <p:spPr/>
        <p:txBody>
          <a:bodyPr/>
          <a:lstStyle/>
          <a:p>
            <a:r>
              <a:rPr lang="en-US" dirty="0"/>
              <a:t>Extras</a:t>
            </a:r>
          </a:p>
        </p:txBody>
      </p:sp>
      <p:sp>
        <p:nvSpPr>
          <p:cNvPr id="4" name="Slide Number Placeholder 3">
            <a:extLst>
              <a:ext uri="{FF2B5EF4-FFF2-40B4-BE49-F238E27FC236}">
                <a16:creationId xmlns:a16="http://schemas.microsoft.com/office/drawing/2014/main" id="{C76D572B-4F1D-4903-A9B2-40015C4AAA83}"/>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21888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1959" y="728664"/>
            <a:ext cx="8826385" cy="3794522"/>
          </a:xfrm>
        </p:spPr>
        <p:txBody>
          <a:bodyPr/>
          <a:lstStyle/>
          <a:p>
            <a:pPr marL="0" indent="0">
              <a:buNone/>
            </a:pPr>
            <a:r>
              <a:rPr lang="en-US" b="1" dirty="0"/>
              <a:t>Collaborators</a:t>
            </a:r>
          </a:p>
          <a:p>
            <a:pPr marL="0" indent="0">
              <a:buNone/>
            </a:pPr>
            <a:r>
              <a:rPr lang="en-US" sz="1600" dirty="0"/>
              <a:t>Randy Thurman-Keup, Dean Edstrom, Alex Lumpkin, Peter Prieto, Jinhao Ruan </a:t>
            </a:r>
            <a:br>
              <a:rPr lang="en-US" sz="1600" dirty="0"/>
            </a:br>
            <a:r>
              <a:rPr lang="en-US" sz="1600" dirty="0"/>
              <a:t>(Fermilab, Batavia, Illinois)</a:t>
            </a:r>
          </a:p>
          <a:p>
            <a:pPr marL="0" indent="0">
              <a:buNone/>
            </a:pPr>
            <a:r>
              <a:rPr lang="en-US" sz="1600" dirty="0"/>
              <a:t>Jorge Diaz-Cruz, Bryce Jacobson, John Sikora, Feng Zhou</a:t>
            </a:r>
            <a:br>
              <a:rPr lang="en-US" sz="1600" dirty="0"/>
            </a:br>
            <a:r>
              <a:rPr lang="en-US" sz="1600" dirty="0"/>
              <a:t>(SLAC, Menlo Park, California)</a:t>
            </a:r>
            <a:r>
              <a:rPr lang="en-US" dirty="0"/>
              <a:t> </a:t>
            </a:r>
          </a:p>
          <a:p>
            <a:pPr marL="0" indent="0">
              <a:buNone/>
            </a:pPr>
            <a:endParaRPr lang="en-US" sz="1200" dirty="0"/>
          </a:p>
          <a:p>
            <a:pPr marL="0" indent="0">
              <a:buNone/>
            </a:pPr>
            <a:endParaRPr lang="en-US" sz="1200" dirty="0"/>
          </a:p>
        </p:txBody>
      </p:sp>
      <p:sp>
        <p:nvSpPr>
          <p:cNvPr id="7" name="Title 6"/>
          <p:cNvSpPr>
            <a:spLocks noGrp="1"/>
          </p:cNvSpPr>
          <p:nvPr>
            <p:ph type="title"/>
          </p:nvPr>
        </p:nvSpPr>
        <p:spPr/>
        <p:txBody>
          <a:bodyPr/>
          <a:lstStyle/>
          <a:p>
            <a:r>
              <a:rPr lang="en-US" dirty="0"/>
              <a:t>Introduction</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26ADF-7953-45E6-89BF-C999CABDA8FE}"/>
              </a:ext>
            </a:extLst>
          </p:cNvPr>
          <p:cNvSpPr>
            <a:spLocks noGrp="1"/>
          </p:cNvSpPr>
          <p:nvPr>
            <p:ph idx="1"/>
          </p:nvPr>
        </p:nvSpPr>
        <p:spPr/>
        <p:txBody>
          <a:bodyPr/>
          <a:lstStyle/>
          <a:p>
            <a:pPr marL="0" indent="0">
              <a:buNone/>
            </a:pPr>
            <a:r>
              <a:rPr lang="en-US" sz="1200" dirty="0"/>
              <a:t>Beam traversing an accelerating cavity can induce higher order mode (HOM) responses in the cavity.  These HOMs may impact the beam in the form of long-range </a:t>
            </a:r>
            <a:r>
              <a:rPr lang="en-US" sz="1200" dirty="0" err="1"/>
              <a:t>wakefields</a:t>
            </a:r>
            <a:r>
              <a:rPr lang="en-US" sz="1200" dirty="0"/>
              <a:t>.  At high-brightness electron accelerator facilities such as the European XFEL at DESY [1] and the soon-to-be completed LCLS-II at SLAC [2], these </a:t>
            </a:r>
            <a:r>
              <a:rPr lang="en-US" sz="1200" dirty="0" err="1"/>
              <a:t>wakefields</a:t>
            </a:r>
            <a:r>
              <a:rPr lang="en-US" sz="1200" dirty="0"/>
              <a:t> may cause emittance dilution as the beam is transported down the beamline, particularly through the early cryomodules. In this paper, we focus on the dipole modes of TESLA-type 9-cell cavities [3-5] which are generated when the transverse position of the bunch does not align with the electromagnetic center of the mode.  The response of the mode is then a linear function of the transverse distance of the bunch from the electromagnetic center.  Each dipole mode has two polarizations which are orthogonal and typically split in frequency due to the cavity shape not being exactly cylindrical.</a:t>
            </a:r>
          </a:p>
          <a:p>
            <a:pPr marL="0" indent="0">
              <a:buNone/>
            </a:pPr>
            <a:endParaRPr lang="en-US" sz="1200" dirty="0"/>
          </a:p>
          <a:p>
            <a:pPr marL="0" indent="0">
              <a:buNone/>
            </a:pPr>
            <a:r>
              <a:rPr lang="en-US" sz="1200" dirty="0"/>
              <a:t>Previous efforts at DESY to reduce these HOM </a:t>
            </a:r>
            <a:r>
              <a:rPr lang="en-US" sz="1200" dirty="0" err="1"/>
              <a:t>wakefields</a:t>
            </a:r>
            <a:r>
              <a:rPr lang="en-US" sz="1200" dirty="0"/>
              <a:t> involved the use of a narrowband, down-converted signal filtered on the TE111-6 dipole mode at ~1.7 GHz to measure and correct the beam position through the cavities [6].  Here we look at some of the dipole modes from 1.6 GHz to 1.9 GHz in a standalone cavity and in 4 of the cavities of a cryomodule.  We have used horizontal and vertical corrector magnets in front of the cavities to steer the beam and produce an average offset through the cavities. These offsets produce varying levels of HOM signals which we process through an oscilloscope to obtain the magnitude and phase of the modes including the two polarizations for some of them.  Additionally, we identify modes that are close to beam harmonics which may induce larger effects in the later bunches due to harmonics.  In the past [7,8], we have identified modes that caused motion along the bunch train at the difference frequency of the mode and a beam harmonic.</a:t>
            </a:r>
          </a:p>
          <a:p>
            <a:pPr marL="0" indent="0">
              <a:buNone/>
            </a:pPr>
            <a:endParaRPr lang="en-US" sz="1200" dirty="0"/>
          </a:p>
          <a:p>
            <a:pPr marL="0" indent="0">
              <a:buNone/>
            </a:pPr>
            <a:endParaRPr lang="en-US" sz="1200" dirty="0"/>
          </a:p>
        </p:txBody>
      </p:sp>
      <p:sp>
        <p:nvSpPr>
          <p:cNvPr id="3" name="Title 2">
            <a:extLst>
              <a:ext uri="{FF2B5EF4-FFF2-40B4-BE49-F238E27FC236}">
                <a16:creationId xmlns:a16="http://schemas.microsoft.com/office/drawing/2014/main" id="{3D4D1FC5-D215-4330-B94D-F7036E7EF0B3}"/>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9B86779C-4A1B-4FF0-9D62-3CF011678A78}"/>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82180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F41FB6-325C-41D8-87C1-97AD75EC9B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34" y="3101032"/>
            <a:ext cx="9144000" cy="1463165"/>
          </a:xfrm>
          <a:prstGeom prst="rect">
            <a:avLst/>
          </a:prstGeom>
        </p:spPr>
      </p:pic>
      <p:sp>
        <p:nvSpPr>
          <p:cNvPr id="2" name="Content Placeholder 1">
            <a:extLst>
              <a:ext uri="{FF2B5EF4-FFF2-40B4-BE49-F238E27FC236}">
                <a16:creationId xmlns:a16="http://schemas.microsoft.com/office/drawing/2014/main" id="{0EEE9F52-2E9A-4D88-934B-D4A8834B4F50}"/>
              </a:ext>
            </a:extLst>
          </p:cNvPr>
          <p:cNvSpPr>
            <a:spLocks noGrp="1"/>
          </p:cNvSpPr>
          <p:nvPr>
            <p:ph idx="1"/>
          </p:nvPr>
        </p:nvSpPr>
        <p:spPr>
          <a:xfrm>
            <a:off x="228603" y="728665"/>
            <a:ext cx="8672513" cy="2078424"/>
          </a:xfrm>
        </p:spPr>
        <p:txBody>
          <a:bodyPr/>
          <a:lstStyle/>
          <a:p>
            <a:pPr marL="0" indent="0">
              <a:buNone/>
            </a:pPr>
            <a:r>
              <a:rPr lang="en-US" sz="1200" dirty="0"/>
              <a:t>The FAST </a:t>
            </a:r>
            <a:r>
              <a:rPr lang="en-US" sz="1200" dirty="0" err="1"/>
              <a:t>Linac</a:t>
            </a:r>
            <a:r>
              <a:rPr lang="en-US" sz="1200" dirty="0"/>
              <a:t> [9] consists of a photocathode electron gun with a Cs</a:t>
            </a:r>
            <a:r>
              <a:rPr lang="en-US" sz="1200" baseline="-25000" dirty="0"/>
              <a:t>2</a:t>
            </a:r>
            <a:r>
              <a:rPr lang="en-US" sz="1200" dirty="0"/>
              <a:t>Te-coated Mo cathode driven by a </a:t>
            </a:r>
            <a:r>
              <a:rPr lang="en-US" sz="1200" dirty="0" err="1"/>
              <a:t>Nd:YLF</a:t>
            </a:r>
            <a:r>
              <a:rPr lang="en-US" sz="1200" dirty="0"/>
              <a:t> laser.  The photocathode is embedded in a 1.5 cell normal conducting rf cavity operating at 1.3 GHz and surrounded by 2 solenoids.  The laser repetition rate is typically 3 MHz and can produce electron bunches from below 100 </a:t>
            </a:r>
            <a:r>
              <a:rPr lang="en-US" sz="1200" dirty="0" err="1"/>
              <a:t>pC</a:t>
            </a:r>
            <a:r>
              <a:rPr lang="en-US" sz="1200" dirty="0"/>
              <a:t> to several </a:t>
            </a:r>
            <a:r>
              <a:rPr lang="en-US" sz="1200" dirty="0" err="1"/>
              <a:t>nC</a:t>
            </a:r>
            <a:r>
              <a:rPr lang="en-US" sz="1200" dirty="0"/>
              <a:t> which exit the gun with ~&lt;5 MeV of energy.  Following the gun are two 9-cell Tesla-type superconducting rf cavities (CC1 and CC2) which can increase the energy up to 50 MeV.  After the cavities is a section with quadrupoles and an optional chicane followed by an optional spectrometer magnet and low energy dump.  This section has many diagnostic stations in it, including Al OTR foils, </a:t>
            </a:r>
            <a:r>
              <a:rPr lang="en-US" sz="1200" dirty="0" err="1"/>
              <a:t>YAG:Ce</a:t>
            </a:r>
            <a:r>
              <a:rPr lang="en-US" sz="1200" dirty="0"/>
              <a:t> single-crystal screens, and an Al-coated Si transition radiation screen leading to a THz interferometer and a streak camera for bunch length measurements.  Beyond this section is the 8-cavity cryomodule (CM2) and the high-energy line ending at the absorber.  The cavities all have a higher-order mode (HOM) coupler at each end to extract the HOMs generated by the passing beam. These signals from the couplers are used to determine some properties of the beam.  The dipole correctors at location 125 are used to alter the trajectory through CM2 producing varying levels of HOMs.</a:t>
            </a:r>
          </a:p>
        </p:txBody>
      </p:sp>
      <p:sp>
        <p:nvSpPr>
          <p:cNvPr id="3" name="Title 2">
            <a:extLst>
              <a:ext uri="{FF2B5EF4-FFF2-40B4-BE49-F238E27FC236}">
                <a16:creationId xmlns:a16="http://schemas.microsoft.com/office/drawing/2014/main" id="{55500C92-6A87-48D1-ADF6-ED3F38C4EE92}"/>
              </a:ext>
            </a:extLst>
          </p:cNvPr>
          <p:cNvSpPr>
            <a:spLocks noGrp="1"/>
          </p:cNvSpPr>
          <p:nvPr>
            <p:ph type="title"/>
          </p:nvPr>
        </p:nvSpPr>
        <p:spPr/>
        <p:txBody>
          <a:bodyPr/>
          <a:lstStyle/>
          <a:p>
            <a:r>
              <a:rPr lang="en-US" dirty="0"/>
              <a:t>FAST Beamline</a:t>
            </a:r>
          </a:p>
        </p:txBody>
      </p:sp>
      <p:sp>
        <p:nvSpPr>
          <p:cNvPr id="6" name="Slide Number Placeholder 5">
            <a:extLst>
              <a:ext uri="{FF2B5EF4-FFF2-40B4-BE49-F238E27FC236}">
                <a16:creationId xmlns:a16="http://schemas.microsoft.com/office/drawing/2014/main" id="{BB8AE0E6-57B1-4F53-BC6A-1E1CB72E12CD}"/>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10" name="TextBox 9">
            <a:extLst>
              <a:ext uri="{FF2B5EF4-FFF2-40B4-BE49-F238E27FC236}">
                <a16:creationId xmlns:a16="http://schemas.microsoft.com/office/drawing/2014/main" id="{9343C297-3C55-4FA8-AA8E-DF40ACD83E5E}"/>
              </a:ext>
            </a:extLst>
          </p:cNvPr>
          <p:cNvSpPr txBox="1"/>
          <p:nvPr/>
        </p:nvSpPr>
        <p:spPr>
          <a:xfrm>
            <a:off x="2092792" y="2807088"/>
            <a:ext cx="1818959" cy="307777"/>
          </a:xfrm>
          <a:prstGeom prst="rect">
            <a:avLst/>
          </a:prstGeom>
          <a:noFill/>
        </p:spPr>
        <p:txBody>
          <a:bodyPr wrap="none" rtlCol="0">
            <a:spAutoFit/>
          </a:bodyPr>
          <a:lstStyle/>
          <a:p>
            <a:r>
              <a:rPr lang="en-US" sz="1400" dirty="0">
                <a:solidFill>
                  <a:srgbClr val="FF00FF"/>
                </a:solidFill>
              </a:rPr>
              <a:t>H125/V125 Correctors</a:t>
            </a:r>
          </a:p>
        </p:txBody>
      </p:sp>
      <p:cxnSp>
        <p:nvCxnSpPr>
          <p:cNvPr id="12" name="Straight Arrow Connector 11">
            <a:extLst>
              <a:ext uri="{FF2B5EF4-FFF2-40B4-BE49-F238E27FC236}">
                <a16:creationId xmlns:a16="http://schemas.microsoft.com/office/drawing/2014/main" id="{2859BCBA-1342-4519-9A25-7DFBBE7D2C80}"/>
              </a:ext>
            </a:extLst>
          </p:cNvPr>
          <p:cNvCxnSpPr>
            <a:cxnSpLocks/>
          </p:cNvCxnSpPr>
          <p:nvPr/>
        </p:nvCxnSpPr>
        <p:spPr>
          <a:xfrm flipH="1">
            <a:off x="2516623" y="3152057"/>
            <a:ext cx="202302" cy="596599"/>
          </a:xfrm>
          <a:prstGeom prst="straightConnector1">
            <a:avLst/>
          </a:prstGeom>
          <a:ln w="28575">
            <a:solidFill>
              <a:srgbClr val="FF00FF"/>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74857220-7D4A-46F3-8855-74A1B7DC86C9}"/>
              </a:ext>
            </a:extLst>
          </p:cNvPr>
          <p:cNvSpPr txBox="1"/>
          <p:nvPr/>
        </p:nvSpPr>
        <p:spPr>
          <a:xfrm>
            <a:off x="-38634" y="2800172"/>
            <a:ext cx="1818959" cy="307777"/>
          </a:xfrm>
          <a:prstGeom prst="rect">
            <a:avLst/>
          </a:prstGeom>
          <a:noFill/>
        </p:spPr>
        <p:txBody>
          <a:bodyPr wrap="none" rtlCol="0">
            <a:spAutoFit/>
          </a:bodyPr>
          <a:lstStyle/>
          <a:p>
            <a:r>
              <a:rPr lang="en-US" sz="1400" dirty="0">
                <a:solidFill>
                  <a:srgbClr val="FF00FF"/>
                </a:solidFill>
              </a:rPr>
              <a:t>H101/V101 Correctors</a:t>
            </a:r>
          </a:p>
        </p:txBody>
      </p:sp>
      <p:cxnSp>
        <p:nvCxnSpPr>
          <p:cNvPr id="11" name="Straight Arrow Connector 10">
            <a:extLst>
              <a:ext uri="{FF2B5EF4-FFF2-40B4-BE49-F238E27FC236}">
                <a16:creationId xmlns:a16="http://schemas.microsoft.com/office/drawing/2014/main" id="{3184C832-F964-4440-9042-A43478AA37DD}"/>
              </a:ext>
            </a:extLst>
          </p:cNvPr>
          <p:cNvCxnSpPr>
            <a:cxnSpLocks/>
          </p:cNvCxnSpPr>
          <p:nvPr/>
        </p:nvCxnSpPr>
        <p:spPr>
          <a:xfrm flipH="1">
            <a:off x="423831" y="3114865"/>
            <a:ext cx="117775" cy="773846"/>
          </a:xfrm>
          <a:prstGeom prst="straightConnector1">
            <a:avLst/>
          </a:prstGeom>
          <a:ln w="28575">
            <a:solidFill>
              <a:srgbClr val="FF00FF"/>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03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D386E-A2D0-4FC7-8410-5B8FF26DE13B}"/>
              </a:ext>
            </a:extLst>
          </p:cNvPr>
          <p:cNvSpPr>
            <a:spLocks noGrp="1"/>
          </p:cNvSpPr>
          <p:nvPr>
            <p:ph idx="1"/>
          </p:nvPr>
        </p:nvSpPr>
        <p:spPr>
          <a:xfrm>
            <a:off x="222250" y="964102"/>
            <a:ext cx="3468754" cy="1458862"/>
          </a:xfrm>
        </p:spPr>
        <p:txBody>
          <a:bodyPr/>
          <a:lstStyle/>
          <a:p>
            <a:pPr marL="0" indent="0">
              <a:buNone/>
            </a:pPr>
            <a:r>
              <a:rPr lang="en-US" sz="1200" dirty="0"/>
              <a:t>Pictures and schematics of the superconducting 9-cell TESLA-type Niobium cavity found in CC1, CC2, and the cryomodule CM2.  The diagram below shows the azimuthal angular offset between the two HOM couplers located at the ends of the cavity.  The cavity is ~1 meter long.</a:t>
            </a:r>
          </a:p>
        </p:txBody>
      </p:sp>
      <p:sp>
        <p:nvSpPr>
          <p:cNvPr id="3" name="Title 2">
            <a:extLst>
              <a:ext uri="{FF2B5EF4-FFF2-40B4-BE49-F238E27FC236}">
                <a16:creationId xmlns:a16="http://schemas.microsoft.com/office/drawing/2014/main" id="{DFDC1B4E-8A3B-4C87-A374-7C798A4B5EB9}"/>
              </a:ext>
            </a:extLst>
          </p:cNvPr>
          <p:cNvSpPr>
            <a:spLocks noGrp="1"/>
          </p:cNvSpPr>
          <p:nvPr>
            <p:ph type="title"/>
          </p:nvPr>
        </p:nvSpPr>
        <p:spPr/>
        <p:txBody>
          <a:bodyPr/>
          <a:lstStyle/>
          <a:p>
            <a:r>
              <a:rPr lang="en-US" dirty="0"/>
              <a:t>TESLA-Type Cavities</a:t>
            </a:r>
          </a:p>
        </p:txBody>
      </p:sp>
      <p:sp>
        <p:nvSpPr>
          <p:cNvPr id="4" name="Slide Number Placeholder 3">
            <a:extLst>
              <a:ext uri="{FF2B5EF4-FFF2-40B4-BE49-F238E27FC236}">
                <a16:creationId xmlns:a16="http://schemas.microsoft.com/office/drawing/2014/main" id="{9F24AC99-F911-4290-8F2B-AA0B5383CB49}"/>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6" name="Picture 5">
            <a:extLst>
              <a:ext uri="{FF2B5EF4-FFF2-40B4-BE49-F238E27FC236}">
                <a16:creationId xmlns:a16="http://schemas.microsoft.com/office/drawing/2014/main" id="{9F3204CE-7EE0-47D2-A507-6A10C7209094}"/>
              </a:ext>
            </a:extLst>
          </p:cNvPr>
          <p:cNvPicPr>
            <a:picLocks noChangeAspect="1"/>
          </p:cNvPicPr>
          <p:nvPr/>
        </p:nvPicPr>
        <p:blipFill>
          <a:blip r:embed="rId2"/>
          <a:stretch>
            <a:fillRect/>
          </a:stretch>
        </p:blipFill>
        <p:spPr>
          <a:xfrm>
            <a:off x="4063862" y="931793"/>
            <a:ext cx="4851538" cy="1378162"/>
          </a:xfrm>
          <a:prstGeom prst="rect">
            <a:avLst/>
          </a:prstGeom>
        </p:spPr>
      </p:pic>
      <p:pic>
        <p:nvPicPr>
          <p:cNvPr id="7" name="Picture 6">
            <a:extLst>
              <a:ext uri="{FF2B5EF4-FFF2-40B4-BE49-F238E27FC236}">
                <a16:creationId xmlns:a16="http://schemas.microsoft.com/office/drawing/2014/main" id="{1C92ABD1-6DA7-4506-B48C-7D5BAEE7B700}"/>
              </a:ext>
            </a:extLst>
          </p:cNvPr>
          <p:cNvPicPr>
            <a:picLocks noChangeAspect="1"/>
          </p:cNvPicPr>
          <p:nvPr/>
        </p:nvPicPr>
        <p:blipFill>
          <a:blip r:embed="rId3"/>
          <a:stretch>
            <a:fillRect/>
          </a:stretch>
        </p:blipFill>
        <p:spPr>
          <a:xfrm>
            <a:off x="3954531" y="2309955"/>
            <a:ext cx="5080138" cy="2164993"/>
          </a:xfrm>
          <a:prstGeom prst="rect">
            <a:avLst/>
          </a:prstGeom>
        </p:spPr>
      </p:pic>
      <p:pic>
        <p:nvPicPr>
          <p:cNvPr id="5" name="Picture 4">
            <a:extLst>
              <a:ext uri="{FF2B5EF4-FFF2-40B4-BE49-F238E27FC236}">
                <a16:creationId xmlns:a16="http://schemas.microsoft.com/office/drawing/2014/main" id="{9B56B51F-5DF1-40B4-A858-467AED981430}"/>
              </a:ext>
            </a:extLst>
          </p:cNvPr>
          <p:cNvPicPr>
            <a:picLocks noChangeAspect="1"/>
          </p:cNvPicPr>
          <p:nvPr/>
        </p:nvPicPr>
        <p:blipFill>
          <a:blip r:embed="rId4"/>
          <a:stretch>
            <a:fillRect/>
          </a:stretch>
        </p:blipFill>
        <p:spPr>
          <a:xfrm>
            <a:off x="345104" y="2187526"/>
            <a:ext cx="3352254" cy="2502950"/>
          </a:xfrm>
          <a:prstGeom prst="rect">
            <a:avLst/>
          </a:prstGeom>
        </p:spPr>
      </p:pic>
      <p:sp>
        <p:nvSpPr>
          <p:cNvPr id="8" name="TextBox 7">
            <a:extLst>
              <a:ext uri="{FF2B5EF4-FFF2-40B4-BE49-F238E27FC236}">
                <a16:creationId xmlns:a16="http://schemas.microsoft.com/office/drawing/2014/main" id="{B95C571A-6C2E-4C67-902B-A502DA2A07C0}"/>
              </a:ext>
            </a:extLst>
          </p:cNvPr>
          <p:cNvSpPr txBox="1"/>
          <p:nvPr/>
        </p:nvSpPr>
        <p:spPr>
          <a:xfrm>
            <a:off x="109331" y="3829947"/>
            <a:ext cx="1141659" cy="400110"/>
          </a:xfrm>
          <a:prstGeom prst="rect">
            <a:avLst/>
          </a:prstGeom>
          <a:noFill/>
        </p:spPr>
        <p:txBody>
          <a:bodyPr wrap="none" rtlCol="0">
            <a:spAutoFit/>
          </a:bodyPr>
          <a:lstStyle/>
          <a:p>
            <a:r>
              <a:rPr lang="en-US" sz="1000" dirty="0"/>
              <a:t>T. </a:t>
            </a:r>
            <a:r>
              <a:rPr lang="en-US" sz="1000" dirty="0" err="1"/>
              <a:t>Hellert</a:t>
            </a:r>
            <a:r>
              <a:rPr lang="en-US" sz="1000" dirty="0"/>
              <a:t>, </a:t>
            </a:r>
          </a:p>
          <a:p>
            <a:r>
              <a:rPr lang="en-US" sz="1000" dirty="0"/>
              <a:t>FEL Seminar, 2017</a:t>
            </a:r>
          </a:p>
        </p:txBody>
      </p:sp>
      <p:sp>
        <p:nvSpPr>
          <p:cNvPr id="9" name="TextBox 8">
            <a:extLst>
              <a:ext uri="{FF2B5EF4-FFF2-40B4-BE49-F238E27FC236}">
                <a16:creationId xmlns:a16="http://schemas.microsoft.com/office/drawing/2014/main" id="{CBBDE712-D781-4EE8-9BF4-8B5ECD4F430D}"/>
              </a:ext>
            </a:extLst>
          </p:cNvPr>
          <p:cNvSpPr txBox="1"/>
          <p:nvPr/>
        </p:nvSpPr>
        <p:spPr>
          <a:xfrm>
            <a:off x="7459701" y="717881"/>
            <a:ext cx="764953" cy="246221"/>
          </a:xfrm>
          <a:prstGeom prst="rect">
            <a:avLst/>
          </a:prstGeom>
          <a:noFill/>
        </p:spPr>
        <p:txBody>
          <a:bodyPr wrap="none" rtlCol="0">
            <a:spAutoFit/>
          </a:bodyPr>
          <a:lstStyle/>
          <a:p>
            <a:r>
              <a:rPr lang="en-US" sz="1000" dirty="0"/>
              <a:t>from Ref. 4</a:t>
            </a:r>
          </a:p>
        </p:txBody>
      </p:sp>
      <p:sp>
        <p:nvSpPr>
          <p:cNvPr id="10" name="TextBox 9">
            <a:extLst>
              <a:ext uri="{FF2B5EF4-FFF2-40B4-BE49-F238E27FC236}">
                <a16:creationId xmlns:a16="http://schemas.microsoft.com/office/drawing/2014/main" id="{5243741A-62EC-4EE1-A904-6504373114B6}"/>
              </a:ext>
            </a:extLst>
          </p:cNvPr>
          <p:cNvSpPr txBox="1"/>
          <p:nvPr/>
        </p:nvSpPr>
        <p:spPr>
          <a:xfrm>
            <a:off x="7077224" y="4425619"/>
            <a:ext cx="764953" cy="246221"/>
          </a:xfrm>
          <a:prstGeom prst="rect">
            <a:avLst/>
          </a:prstGeom>
          <a:noFill/>
        </p:spPr>
        <p:txBody>
          <a:bodyPr wrap="none" rtlCol="0">
            <a:spAutoFit/>
          </a:bodyPr>
          <a:lstStyle/>
          <a:p>
            <a:r>
              <a:rPr lang="en-US" sz="1000" dirty="0"/>
              <a:t>from Ref. 4</a:t>
            </a:r>
          </a:p>
        </p:txBody>
      </p:sp>
    </p:spTree>
    <p:extLst>
      <p:ext uri="{BB962C8B-B14F-4D97-AF65-F5344CB8AC3E}">
        <p14:creationId xmlns:p14="http://schemas.microsoft.com/office/powerpoint/2010/main" val="133802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F46499-E97C-4C9D-9858-7E7916B2850D}"/>
              </a:ext>
            </a:extLst>
          </p:cNvPr>
          <p:cNvSpPr>
            <a:spLocks noGrp="1"/>
          </p:cNvSpPr>
          <p:nvPr>
            <p:ph idx="1"/>
          </p:nvPr>
        </p:nvSpPr>
        <p:spPr>
          <a:xfrm>
            <a:off x="228603" y="728664"/>
            <a:ext cx="3025343" cy="1897261"/>
          </a:xfrm>
        </p:spPr>
        <p:txBody>
          <a:bodyPr/>
          <a:lstStyle/>
          <a:p>
            <a:r>
              <a:rPr lang="en-US" sz="1200" dirty="0"/>
              <a:t>Overlayed waveforms (below) and spectra (right) of all three filtered outputs for a single bunch in CC1</a:t>
            </a:r>
          </a:p>
          <a:p>
            <a:r>
              <a:rPr lang="en-US" sz="1200" dirty="0"/>
              <a:t>One can see the slightly smaller 3.25 GHz signal due to the bidirectional coupler.  The measurements here focus on the 1.75 GHz region which is the blue and contains the first 18 dipole HOM modes.</a:t>
            </a:r>
          </a:p>
        </p:txBody>
      </p:sp>
      <p:sp>
        <p:nvSpPr>
          <p:cNvPr id="3" name="Title 2">
            <a:extLst>
              <a:ext uri="{FF2B5EF4-FFF2-40B4-BE49-F238E27FC236}">
                <a16:creationId xmlns:a16="http://schemas.microsoft.com/office/drawing/2014/main" id="{195177B0-C8D7-41C9-8C78-A9202CF330D5}"/>
              </a:ext>
            </a:extLst>
          </p:cNvPr>
          <p:cNvSpPr>
            <a:spLocks noGrp="1"/>
          </p:cNvSpPr>
          <p:nvPr>
            <p:ph type="title"/>
          </p:nvPr>
        </p:nvSpPr>
        <p:spPr/>
        <p:txBody>
          <a:bodyPr/>
          <a:lstStyle/>
          <a:p>
            <a:r>
              <a:rPr lang="en-US" dirty="0"/>
              <a:t>HOM Filter Box Outputs</a:t>
            </a:r>
          </a:p>
        </p:txBody>
      </p:sp>
      <p:sp>
        <p:nvSpPr>
          <p:cNvPr id="6" name="Slide Number Placeholder 5">
            <a:extLst>
              <a:ext uri="{FF2B5EF4-FFF2-40B4-BE49-F238E27FC236}">
                <a16:creationId xmlns:a16="http://schemas.microsoft.com/office/drawing/2014/main" id="{F2D481B0-A3BC-4431-A7BB-E174A267120F}"/>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7" name="Picture 6">
            <a:extLst>
              <a:ext uri="{FF2B5EF4-FFF2-40B4-BE49-F238E27FC236}">
                <a16:creationId xmlns:a16="http://schemas.microsoft.com/office/drawing/2014/main" id="{3BE95F55-E178-4E74-A9C1-1592134FEA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705" t="3486" r="3806"/>
          <a:stretch/>
        </p:blipFill>
        <p:spPr>
          <a:xfrm>
            <a:off x="3369275" y="1068615"/>
            <a:ext cx="5647170" cy="3346221"/>
          </a:xfrm>
          <a:prstGeom prst="rect">
            <a:avLst/>
          </a:prstGeom>
        </p:spPr>
      </p:pic>
      <p:pic>
        <p:nvPicPr>
          <p:cNvPr id="8" name="Picture 7">
            <a:extLst>
              <a:ext uri="{FF2B5EF4-FFF2-40B4-BE49-F238E27FC236}">
                <a16:creationId xmlns:a16="http://schemas.microsoft.com/office/drawing/2014/main" id="{53E1C101-EB3D-49B6-961F-5B32BC5AB59F}"/>
              </a:ext>
            </a:extLst>
          </p:cNvPr>
          <p:cNvPicPr>
            <a:picLocks noChangeAspect="1"/>
          </p:cNvPicPr>
          <p:nvPr/>
        </p:nvPicPr>
        <p:blipFill>
          <a:blip r:embed="rId3"/>
          <a:stretch>
            <a:fillRect/>
          </a:stretch>
        </p:blipFill>
        <p:spPr>
          <a:xfrm>
            <a:off x="222250" y="2761958"/>
            <a:ext cx="2858143" cy="1834137"/>
          </a:xfrm>
          <a:prstGeom prst="rect">
            <a:avLst/>
          </a:prstGeom>
        </p:spPr>
      </p:pic>
    </p:spTree>
    <p:extLst>
      <p:ext uri="{BB962C8B-B14F-4D97-AF65-F5344CB8AC3E}">
        <p14:creationId xmlns:p14="http://schemas.microsoft.com/office/powerpoint/2010/main" val="329959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486A7-C647-4599-9BD2-2595E9D15B3F}"/>
              </a:ext>
            </a:extLst>
          </p:cNvPr>
          <p:cNvSpPr>
            <a:spLocks noGrp="1"/>
          </p:cNvSpPr>
          <p:nvPr>
            <p:ph idx="1"/>
          </p:nvPr>
        </p:nvSpPr>
        <p:spPr/>
        <p:txBody>
          <a:bodyPr/>
          <a:lstStyle/>
          <a:p>
            <a:r>
              <a:rPr lang="en-US" dirty="0"/>
              <a:t>Data acquisition for higher-order mode signals</a:t>
            </a:r>
          </a:p>
          <a:p>
            <a:r>
              <a:rPr lang="en-US" dirty="0"/>
              <a:t>Higher Order Mode (HOM) spectra </a:t>
            </a:r>
          </a:p>
          <a:p>
            <a:pPr lvl="1"/>
            <a:r>
              <a:rPr lang="en-US" dirty="0"/>
              <a:t>Observation of individual polarizations</a:t>
            </a:r>
          </a:p>
          <a:p>
            <a:r>
              <a:rPr lang="en-US" dirty="0"/>
              <a:t>Polarization-dependent mode changes with beam steering prior to CM2</a:t>
            </a:r>
          </a:p>
          <a:p>
            <a:r>
              <a:rPr lang="en-US" dirty="0"/>
              <a:t>Extraction of phase for directional beam steering information </a:t>
            </a:r>
          </a:p>
        </p:txBody>
      </p:sp>
      <p:sp>
        <p:nvSpPr>
          <p:cNvPr id="3" name="Title 2">
            <a:extLst>
              <a:ext uri="{FF2B5EF4-FFF2-40B4-BE49-F238E27FC236}">
                <a16:creationId xmlns:a16="http://schemas.microsoft.com/office/drawing/2014/main" id="{8E32AA45-AEE6-4682-A3CA-98C12866F81B}"/>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01035C7C-D4FE-4827-B252-15F03857E328}"/>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14549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8CDEF9-883B-4C78-A79C-4A08A654AA19}"/>
              </a:ext>
            </a:extLst>
          </p:cNvPr>
          <p:cNvSpPr>
            <a:spLocks noGrp="1"/>
          </p:cNvSpPr>
          <p:nvPr>
            <p:ph idx="1"/>
          </p:nvPr>
        </p:nvSpPr>
        <p:spPr>
          <a:xfrm>
            <a:off x="228603" y="728664"/>
            <a:ext cx="5487133" cy="1360127"/>
          </a:xfrm>
        </p:spPr>
        <p:txBody>
          <a:bodyPr/>
          <a:lstStyle/>
          <a:p>
            <a:pPr marL="0" indent="0">
              <a:buNone/>
            </a:pPr>
            <a:r>
              <a:rPr lang="en-US" sz="1200" dirty="0"/>
              <a:t>The bottom plot is an enlarged section of one peak in the top plot of the previous slide.  The range of peak locations is about 140 ps.  The right plots show the first-bunch trigger signal collected in the oscilloscope by triggering on a different version of the signal.  The maximum spread in that trigger signal is about 125 </a:t>
            </a:r>
            <a:r>
              <a:rPr lang="en-US" sz="1200" dirty="0" err="1"/>
              <a:t>ps</a:t>
            </a:r>
            <a:r>
              <a:rPr lang="en-US" sz="1200" dirty="0"/>
              <a:t>, which is very close to the observed spread in the HOM signals.  We conclude that the spread is mostly a trigger jitter issue and can be removed as demonstrated in the previous slide.</a:t>
            </a:r>
          </a:p>
        </p:txBody>
      </p:sp>
      <p:sp>
        <p:nvSpPr>
          <p:cNvPr id="3" name="Title 2">
            <a:extLst>
              <a:ext uri="{FF2B5EF4-FFF2-40B4-BE49-F238E27FC236}">
                <a16:creationId xmlns:a16="http://schemas.microsoft.com/office/drawing/2014/main" id="{33B00613-5CAC-4045-9355-DC7C75257F91}"/>
              </a:ext>
            </a:extLst>
          </p:cNvPr>
          <p:cNvSpPr>
            <a:spLocks noGrp="1"/>
          </p:cNvSpPr>
          <p:nvPr>
            <p:ph type="title"/>
          </p:nvPr>
        </p:nvSpPr>
        <p:spPr/>
        <p:txBody>
          <a:bodyPr/>
          <a:lstStyle/>
          <a:p>
            <a:r>
              <a:rPr lang="en-US" dirty="0"/>
              <a:t>Trigger Jitter</a:t>
            </a:r>
          </a:p>
        </p:txBody>
      </p:sp>
      <p:sp>
        <p:nvSpPr>
          <p:cNvPr id="6" name="Slide Number Placeholder 5">
            <a:extLst>
              <a:ext uri="{FF2B5EF4-FFF2-40B4-BE49-F238E27FC236}">
                <a16:creationId xmlns:a16="http://schemas.microsoft.com/office/drawing/2014/main" id="{46C96548-67F2-4CC0-9D16-BC6228F5FF0E}"/>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pSp>
        <p:nvGrpSpPr>
          <p:cNvPr id="5" name="Group 4">
            <a:extLst>
              <a:ext uri="{FF2B5EF4-FFF2-40B4-BE49-F238E27FC236}">
                <a16:creationId xmlns:a16="http://schemas.microsoft.com/office/drawing/2014/main" id="{4933D849-D29F-4AE6-9F74-FC6AB06404BD}"/>
              </a:ext>
            </a:extLst>
          </p:cNvPr>
          <p:cNvGrpSpPr/>
          <p:nvPr/>
        </p:nvGrpSpPr>
        <p:grpSpPr>
          <a:xfrm>
            <a:off x="5601821" y="792485"/>
            <a:ext cx="3542179" cy="4517182"/>
            <a:chOff x="5140520" y="792485"/>
            <a:chExt cx="3542179" cy="4517182"/>
          </a:xfrm>
        </p:grpSpPr>
        <p:pic>
          <p:nvPicPr>
            <p:cNvPr id="7" name="Picture 6">
              <a:extLst>
                <a:ext uri="{FF2B5EF4-FFF2-40B4-BE49-F238E27FC236}">
                  <a16:creationId xmlns:a16="http://schemas.microsoft.com/office/drawing/2014/main" id="{075A1060-D5B8-443B-ABFC-9CA3ABBC1D97}"/>
                </a:ext>
              </a:extLst>
            </p:cNvPr>
            <p:cNvPicPr>
              <a:picLocks noChangeAspect="1"/>
            </p:cNvPicPr>
            <p:nvPr/>
          </p:nvPicPr>
          <p:blipFill>
            <a:blip r:embed="rId2"/>
            <a:stretch>
              <a:fillRect/>
            </a:stretch>
          </p:blipFill>
          <p:spPr>
            <a:xfrm>
              <a:off x="5254435" y="792485"/>
              <a:ext cx="3335550" cy="1679172"/>
            </a:xfrm>
            <a:prstGeom prst="rect">
              <a:avLst/>
            </a:prstGeom>
          </p:spPr>
        </p:pic>
        <p:pic>
          <p:nvPicPr>
            <p:cNvPr id="8" name="Picture 7">
              <a:extLst>
                <a:ext uri="{FF2B5EF4-FFF2-40B4-BE49-F238E27FC236}">
                  <a16:creationId xmlns:a16="http://schemas.microsoft.com/office/drawing/2014/main" id="{94CCB1F7-1CF1-448E-9EA5-04976E457DD4}"/>
                </a:ext>
              </a:extLst>
            </p:cNvPr>
            <p:cNvPicPr>
              <a:picLocks noChangeAspect="1"/>
            </p:cNvPicPr>
            <p:nvPr/>
          </p:nvPicPr>
          <p:blipFill>
            <a:blip r:embed="rId3"/>
            <a:stretch>
              <a:fillRect/>
            </a:stretch>
          </p:blipFill>
          <p:spPr>
            <a:xfrm>
              <a:off x="5140520" y="2483802"/>
              <a:ext cx="3542179" cy="2027239"/>
            </a:xfrm>
            <a:prstGeom prst="rect">
              <a:avLst/>
            </a:prstGeom>
          </p:spPr>
        </p:pic>
        <p:sp>
          <p:nvSpPr>
            <p:cNvPr id="9" name="Arc 8">
              <a:extLst>
                <a:ext uri="{FF2B5EF4-FFF2-40B4-BE49-F238E27FC236}">
                  <a16:creationId xmlns:a16="http://schemas.microsoft.com/office/drawing/2014/main" id="{50A61F87-B408-456B-9CFC-C67A2794366E}"/>
                </a:ext>
              </a:extLst>
            </p:cNvPr>
            <p:cNvSpPr/>
            <p:nvPr/>
          </p:nvSpPr>
          <p:spPr>
            <a:xfrm>
              <a:off x="5970495" y="1352390"/>
              <a:ext cx="476409" cy="3957277"/>
            </a:xfrm>
            <a:prstGeom prst="arc">
              <a:avLst>
                <a:gd name="adj1" fmla="val 16177811"/>
                <a:gd name="adj2" fmla="val 0"/>
              </a:avLst>
            </a:prstGeom>
            <a:ln w="28575">
              <a:solidFill>
                <a:srgbClr val="FF00FF"/>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449C7D-726D-43C9-A717-460E15AE2256}"/>
              </a:ext>
            </a:extLst>
          </p:cNvPr>
          <p:cNvGrpSpPr/>
          <p:nvPr/>
        </p:nvGrpSpPr>
        <p:grpSpPr>
          <a:xfrm>
            <a:off x="653822" y="2088791"/>
            <a:ext cx="3542179" cy="2484473"/>
            <a:chOff x="659781" y="1286927"/>
            <a:chExt cx="3219586" cy="2080269"/>
          </a:xfrm>
        </p:grpSpPr>
        <p:pic>
          <p:nvPicPr>
            <p:cNvPr id="14" name="Picture 13">
              <a:extLst>
                <a:ext uri="{FF2B5EF4-FFF2-40B4-BE49-F238E27FC236}">
                  <a16:creationId xmlns:a16="http://schemas.microsoft.com/office/drawing/2014/main" id="{8BDB13E3-9DE8-4D85-B2E6-E7F191FE961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9781" y="1286927"/>
              <a:ext cx="3219586" cy="1368118"/>
            </a:xfrm>
            <a:prstGeom prst="rect">
              <a:avLst/>
            </a:prstGeom>
          </p:spPr>
        </p:pic>
        <p:cxnSp>
          <p:nvCxnSpPr>
            <p:cNvPr id="15" name="Straight Connector 14">
              <a:extLst>
                <a:ext uri="{FF2B5EF4-FFF2-40B4-BE49-F238E27FC236}">
                  <a16:creationId xmlns:a16="http://schemas.microsoft.com/office/drawing/2014/main" id="{8990E801-EA21-4466-80F6-73A8A6F4B3F2}"/>
                </a:ext>
              </a:extLst>
            </p:cNvPr>
            <p:cNvCxnSpPr/>
            <p:nvPr/>
          </p:nvCxnSpPr>
          <p:spPr>
            <a:xfrm>
              <a:off x="2114786" y="1512525"/>
              <a:ext cx="0" cy="865895"/>
            </a:xfrm>
            <a:prstGeom prst="line">
              <a:avLst/>
            </a:prstGeom>
            <a:ln w="28575">
              <a:solidFill>
                <a:srgbClr val="FF00FF"/>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DF8BE9C4-7FC1-433D-9F44-AE741E147038}"/>
                </a:ext>
              </a:extLst>
            </p:cNvPr>
            <p:cNvCxnSpPr/>
            <p:nvPr/>
          </p:nvCxnSpPr>
          <p:spPr>
            <a:xfrm>
              <a:off x="2522040" y="1512525"/>
              <a:ext cx="0" cy="865895"/>
            </a:xfrm>
            <a:prstGeom prst="line">
              <a:avLst/>
            </a:prstGeom>
            <a:ln w="28575">
              <a:solidFill>
                <a:srgbClr val="FF00FF"/>
              </a:solidFill>
            </a:ln>
          </p:spPr>
          <p:style>
            <a:lnRef idx="1">
              <a:schemeClr val="accent6"/>
            </a:lnRef>
            <a:fillRef idx="0">
              <a:schemeClr val="accent6"/>
            </a:fillRef>
            <a:effectRef idx="0">
              <a:schemeClr val="accent6"/>
            </a:effectRef>
            <a:fontRef idx="minor">
              <a:schemeClr val="tx1"/>
            </a:fontRef>
          </p:style>
        </p:cxnSp>
        <p:sp>
          <p:nvSpPr>
            <p:cNvPr id="17" name="Right Brace 16">
              <a:extLst>
                <a:ext uri="{FF2B5EF4-FFF2-40B4-BE49-F238E27FC236}">
                  <a16:creationId xmlns:a16="http://schemas.microsoft.com/office/drawing/2014/main" id="{5BE15B6D-93B4-47A0-9644-6DEF96000673}"/>
                </a:ext>
              </a:extLst>
            </p:cNvPr>
            <p:cNvSpPr/>
            <p:nvPr/>
          </p:nvSpPr>
          <p:spPr>
            <a:xfrm rot="5400000">
              <a:off x="2191626" y="2670361"/>
              <a:ext cx="253573" cy="407254"/>
            </a:xfrm>
            <a:prstGeom prst="rightBrace">
              <a:avLst>
                <a:gd name="adj1" fmla="val 50757"/>
                <a:gd name="adj2" fmla="val 53030"/>
              </a:avLst>
            </a:prstGeom>
            <a:ln w="19050">
              <a:solidFill>
                <a:srgbClr val="FF00FF"/>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142466DA-837A-4FF3-AA32-A0AF52CB4903}"/>
                </a:ext>
              </a:extLst>
            </p:cNvPr>
            <p:cNvSpPr txBox="1"/>
            <p:nvPr/>
          </p:nvSpPr>
          <p:spPr>
            <a:xfrm>
              <a:off x="1795443" y="3059419"/>
              <a:ext cx="1201996" cy="307777"/>
            </a:xfrm>
            <a:prstGeom prst="rect">
              <a:avLst/>
            </a:prstGeom>
            <a:noFill/>
          </p:spPr>
          <p:txBody>
            <a:bodyPr wrap="none" rtlCol="0">
              <a:spAutoFit/>
            </a:bodyPr>
            <a:lstStyle/>
            <a:p>
              <a:r>
                <a:rPr lang="en-US" sz="1400" dirty="0"/>
                <a:t>Jitter = 140 </a:t>
              </a:r>
              <a:r>
                <a:rPr lang="en-US" sz="1400" dirty="0" err="1"/>
                <a:t>ps</a:t>
              </a:r>
              <a:endParaRPr lang="en-US" sz="1400" dirty="0"/>
            </a:p>
          </p:txBody>
        </p:sp>
      </p:grpSp>
    </p:spTree>
    <p:extLst>
      <p:ext uri="{BB962C8B-B14F-4D97-AF65-F5344CB8AC3E}">
        <p14:creationId xmlns:p14="http://schemas.microsoft.com/office/powerpoint/2010/main" val="125175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AAA54B-E1AB-4DF2-9239-A52EBEF2A0D6}"/>
              </a:ext>
            </a:extLst>
          </p:cNvPr>
          <p:cNvSpPr>
            <a:spLocks noGrp="1"/>
          </p:cNvSpPr>
          <p:nvPr>
            <p:ph idx="1"/>
          </p:nvPr>
        </p:nvSpPr>
        <p:spPr/>
        <p:txBody>
          <a:bodyPr/>
          <a:lstStyle/>
          <a:p>
            <a:pPr marL="0" indent="0">
              <a:buNone/>
            </a:pPr>
            <a:endParaRPr lang="en-US" sz="1200" dirty="0"/>
          </a:p>
          <a:p>
            <a:pPr marL="0" indent="0">
              <a:buNone/>
            </a:pPr>
            <a:r>
              <a:rPr lang="en-US" dirty="0"/>
              <a:t>References</a:t>
            </a:r>
          </a:p>
          <a:p>
            <a:pPr marL="0" indent="0">
              <a:buNone/>
            </a:pPr>
            <a:r>
              <a:rPr lang="en-GB" sz="1100" dirty="0"/>
              <a:t>[1]	H. Weise, “Commissioning and First Lasing of the European XFEL”, in </a:t>
            </a:r>
            <a:r>
              <a:rPr lang="en-GB" sz="1100" i="1" dirty="0"/>
              <a:t>Proc. of 38</a:t>
            </a:r>
            <a:r>
              <a:rPr lang="en-GB" sz="1100" i="1" baseline="30000" dirty="0"/>
              <a:t>th</a:t>
            </a:r>
            <a:r>
              <a:rPr lang="en-GB" sz="1100" i="1" dirty="0"/>
              <a:t> International Free Electron Laser Conf., 	(FEL2017)</a:t>
            </a:r>
            <a:r>
              <a:rPr lang="en-GB" sz="1100" dirty="0"/>
              <a:t>, Santa Fe, NM, paper MOC03.	</a:t>
            </a:r>
            <a:br>
              <a:rPr lang="en-GB" sz="1100" dirty="0"/>
            </a:br>
            <a:r>
              <a:rPr lang="en-GB" sz="1100" dirty="0"/>
              <a:t>	doi:10.18429/JACoW-FEL2017-MOC03</a:t>
            </a:r>
            <a:endParaRPr lang="en-US" sz="1100" dirty="0"/>
          </a:p>
          <a:p>
            <a:pPr marL="0" indent="0">
              <a:buNone/>
            </a:pPr>
            <a:r>
              <a:rPr lang="en-GB" sz="1100" dirty="0"/>
              <a:t>[2]	P. Emma, “Status of the LCLS-II FEL Project at SLAC”, presented at the 38</a:t>
            </a:r>
            <a:r>
              <a:rPr lang="en-GB" sz="1100" baseline="30000" dirty="0"/>
              <a:t>th</a:t>
            </a:r>
            <a:r>
              <a:rPr lang="en-GB" sz="1100" dirty="0"/>
              <a:t> International Free Electron Laser Conf. (FEL2017), 	Santa Fe, NM, slides MOD01.	</a:t>
            </a:r>
            <a:br>
              <a:rPr lang="en-GB" sz="1100" dirty="0"/>
            </a:br>
            <a:r>
              <a:rPr lang="en-GB" sz="1100" dirty="0"/>
              <a:t>	https://accelconf.web.cern.ch/fel2017/talks/mod01_talk.pdf</a:t>
            </a:r>
            <a:endParaRPr lang="en-US" sz="1100" dirty="0"/>
          </a:p>
          <a:p>
            <a:pPr marL="0" indent="0">
              <a:buNone/>
            </a:pPr>
            <a:r>
              <a:rPr lang="en-GB" sz="1100" dirty="0"/>
              <a:t>[3]	</a:t>
            </a:r>
            <a:r>
              <a:rPr lang="en-US" sz="1100" dirty="0"/>
              <a:t>B. Aune </a:t>
            </a:r>
            <a:r>
              <a:rPr lang="en-US" sz="1100" i="1" dirty="0"/>
              <a:t>et al</a:t>
            </a:r>
            <a:r>
              <a:rPr lang="en-US" sz="1100" dirty="0"/>
              <a:t>., “Superconducting TESLA cavities”, </a:t>
            </a:r>
            <a:r>
              <a:rPr lang="en-US" sz="1100" i="1" dirty="0"/>
              <a:t>Phys. Rev. ST Accel. Beams,</a:t>
            </a:r>
            <a:r>
              <a:rPr lang="en-US" sz="1100" dirty="0"/>
              <a:t> vol. 3, p. 092001, 2000.	</a:t>
            </a:r>
            <a:br>
              <a:rPr lang="en-US" sz="1100" dirty="0"/>
            </a:br>
            <a:r>
              <a:rPr lang="en-US" sz="1100" dirty="0"/>
              <a:t>	</a:t>
            </a:r>
            <a:r>
              <a:rPr lang="en-GB" sz="1100" dirty="0" err="1"/>
              <a:t>doi</a:t>
            </a:r>
            <a:r>
              <a:rPr lang="en-GB" sz="1100" dirty="0"/>
              <a:t>:</a:t>
            </a:r>
            <a:r>
              <a:rPr lang="en-US" sz="1100" dirty="0"/>
              <a:t>10.1103/PhysRevSTAB.3.092001</a:t>
            </a:r>
          </a:p>
          <a:p>
            <a:pPr marL="0" indent="0">
              <a:buNone/>
            </a:pPr>
            <a:r>
              <a:rPr lang="en-GB" sz="1100" dirty="0"/>
              <a:t>[4]	</a:t>
            </a:r>
            <a:r>
              <a:rPr lang="en-US" sz="1100" dirty="0"/>
              <a:t>R. Brinkman et al., </a:t>
            </a:r>
            <a:r>
              <a:rPr lang="en-GB" sz="1100" dirty="0"/>
              <a:t>“</a:t>
            </a:r>
            <a:r>
              <a:rPr lang="en-US" sz="1100" dirty="0"/>
              <a:t>TESLA-Technical Design Report”, DESY, Hamburg, Germany, Rep. DESY-TESLA-2001-23, Part II, 2001.	</a:t>
            </a:r>
            <a:br>
              <a:rPr lang="en-US" sz="1100" dirty="0"/>
            </a:br>
            <a:r>
              <a:rPr lang="en-US" sz="1100" dirty="0"/>
              <a:t>	</a:t>
            </a:r>
            <a:r>
              <a:rPr lang="en-GB" sz="1100" dirty="0"/>
              <a:t>https://flash.desy.de/sites2009/site_vuvfel/content/e1549/e1506/e1509/infoboxContent1511/partII.pdf</a:t>
            </a:r>
            <a:endParaRPr lang="en-US" sz="1100" dirty="0"/>
          </a:p>
          <a:p>
            <a:pPr marL="0" indent="0">
              <a:buNone/>
            </a:pPr>
            <a:endParaRPr lang="en-US" sz="1200" dirty="0"/>
          </a:p>
        </p:txBody>
      </p:sp>
      <p:sp>
        <p:nvSpPr>
          <p:cNvPr id="3" name="Title 2">
            <a:extLst>
              <a:ext uri="{FF2B5EF4-FFF2-40B4-BE49-F238E27FC236}">
                <a16:creationId xmlns:a16="http://schemas.microsoft.com/office/drawing/2014/main" id="{A86C6D6D-2BC4-4F9B-8AF7-5E39E790D6D5}"/>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D3654F91-5880-4C7D-B20B-7539C159ECE7}"/>
              </a:ext>
            </a:extLst>
          </p:cNvPr>
          <p:cNvSpPr>
            <a:spLocks noGrp="1"/>
          </p:cNvSpPr>
          <p:nvPr>
            <p:ph type="sldNum" sz="quarter" idx="4"/>
          </p:nvPr>
        </p:nvSpPr>
        <p:spPr>
          <a:xfrm rot="10800000" flipV="1">
            <a:off x="226825" y="4880059"/>
            <a:ext cx="371051" cy="156176"/>
          </a:xfrm>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177818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96CAB-7692-4F54-A560-929025F97A47}"/>
              </a:ext>
            </a:extLst>
          </p:cNvPr>
          <p:cNvSpPr>
            <a:spLocks noGrp="1"/>
          </p:cNvSpPr>
          <p:nvPr>
            <p:ph idx="1"/>
          </p:nvPr>
        </p:nvSpPr>
        <p:spPr/>
        <p:txBody>
          <a:bodyPr/>
          <a:lstStyle/>
          <a:p>
            <a:pPr marL="0" indent="0">
              <a:buNone/>
            </a:pPr>
            <a:r>
              <a:rPr lang="en-GB" sz="1100" dirty="0"/>
              <a:t>[5]	</a:t>
            </a:r>
            <a:r>
              <a:rPr lang="en-US" sz="1100" dirty="0"/>
              <a:t>R. </a:t>
            </a:r>
            <a:r>
              <a:rPr lang="en-US" sz="1100" dirty="0" err="1"/>
              <a:t>Wanzenberg</a:t>
            </a:r>
            <a:r>
              <a:rPr lang="en-US" sz="1100" dirty="0"/>
              <a:t>, “Monopole, Dipole and Quadrupole Passbands of the TESLA 9-cell Cavity”, DESY, Hamburg, Germany, Rep. 	DESY-TESLA-2001-33, 2009.	</a:t>
            </a:r>
            <a:br>
              <a:rPr lang="en-US" sz="1100" dirty="0"/>
            </a:br>
            <a:r>
              <a:rPr lang="en-US" sz="1100" dirty="0"/>
              <a:t>	https://flash.desy.de/sites2009/site_vuvfel/content/e403/e1644/e1693/e1694/infoboxContent1727/tesla2001-33.pdf</a:t>
            </a:r>
          </a:p>
          <a:p>
            <a:pPr marL="0" indent="0">
              <a:buNone/>
            </a:pPr>
            <a:r>
              <a:rPr lang="en-US" sz="1100" dirty="0"/>
              <a:t>[6]	S. Malloy </a:t>
            </a:r>
            <a:r>
              <a:rPr lang="en-US" sz="1100" i="1" dirty="0"/>
              <a:t>et al.</a:t>
            </a:r>
            <a:r>
              <a:rPr lang="en-US" sz="1100" dirty="0"/>
              <a:t>, “High precision superconducting cavity diagnostics with higher order mode measurements”, </a:t>
            </a:r>
            <a:r>
              <a:rPr lang="en-US" sz="1100" i="1" dirty="0"/>
              <a:t>Phys. Rev. ST Accel. 	Beams</a:t>
            </a:r>
            <a:r>
              <a:rPr lang="en-US" sz="1100" dirty="0"/>
              <a:t> vol. 9, p. 112802, 2006.	</a:t>
            </a:r>
            <a:br>
              <a:rPr lang="en-US" sz="1100" dirty="0"/>
            </a:br>
            <a:r>
              <a:rPr lang="en-US" sz="1100" dirty="0"/>
              <a:t>	</a:t>
            </a:r>
            <a:r>
              <a:rPr lang="en-GB" sz="1100" dirty="0" err="1"/>
              <a:t>doi</a:t>
            </a:r>
            <a:r>
              <a:rPr lang="en-GB" sz="1100" dirty="0"/>
              <a:t>: </a:t>
            </a:r>
            <a:r>
              <a:rPr lang="en-US" sz="1100" dirty="0"/>
              <a:t>10.1103/PhysRevSTAB.9.112802</a:t>
            </a:r>
          </a:p>
          <a:p>
            <a:pPr marL="0" indent="0">
              <a:buNone/>
            </a:pPr>
            <a:r>
              <a:rPr lang="en-US" sz="1100" dirty="0"/>
              <a:t>[7]	A.H. Lumpkin </a:t>
            </a:r>
            <a:r>
              <a:rPr lang="en-US" sz="1100" i="1" dirty="0"/>
              <a:t>et al.</a:t>
            </a:r>
            <a:r>
              <a:rPr lang="en-US" sz="1100" dirty="0"/>
              <a:t>, “</a:t>
            </a:r>
            <a:r>
              <a:rPr lang="en-US" sz="1100" dirty="0" err="1"/>
              <a:t>Submacropulse</a:t>
            </a:r>
            <a:r>
              <a:rPr lang="en-US" sz="1100" dirty="0"/>
              <a:t> electron-beam dynamics correlated with higher-order modes in Tesla-type superconducting rf 	cavities”, </a:t>
            </a:r>
            <a:r>
              <a:rPr lang="en-US" sz="1100" i="1" dirty="0"/>
              <a:t>Phys. Rev. Accel. Beams</a:t>
            </a:r>
            <a:r>
              <a:rPr lang="en-US" sz="1100" dirty="0"/>
              <a:t> vol. 21, p. 064401, 2018.	</a:t>
            </a:r>
            <a:br>
              <a:rPr lang="en-US" sz="1100" dirty="0"/>
            </a:br>
            <a:r>
              <a:rPr lang="en-US" sz="1100" dirty="0"/>
              <a:t>	</a:t>
            </a:r>
            <a:r>
              <a:rPr lang="en-GB" sz="1100" dirty="0" err="1"/>
              <a:t>doi</a:t>
            </a:r>
            <a:r>
              <a:rPr lang="en-GB" sz="1100" dirty="0"/>
              <a:t>: </a:t>
            </a:r>
            <a:r>
              <a:rPr lang="en-US" sz="1100" dirty="0"/>
              <a:t>10.1103/PhysRevAccelBeams.21.064401</a:t>
            </a:r>
          </a:p>
          <a:p>
            <a:pPr marL="0" indent="0">
              <a:buNone/>
            </a:pPr>
            <a:r>
              <a:rPr lang="en-US" sz="1100" dirty="0"/>
              <a:t>[8]	A.H. Lumpkin </a:t>
            </a:r>
            <a:r>
              <a:rPr lang="en-US" sz="1100" i="1" dirty="0"/>
              <a:t>et al.</a:t>
            </a:r>
            <a:r>
              <a:rPr lang="en-US" sz="1100" dirty="0"/>
              <a:t>, “Observations of Long-Range and Short-Range Wakefield Effects on Electron-Beam Dynamics in TESLA-type 	Superconducting RF Cavities”, in </a:t>
            </a:r>
            <a:r>
              <a:rPr lang="en-US" sz="1100" i="1" dirty="0"/>
              <a:t>Proc. 8</a:t>
            </a:r>
            <a:r>
              <a:rPr lang="en-US" sz="1100" i="1" baseline="30000" dirty="0"/>
              <a:t>th</a:t>
            </a:r>
            <a:r>
              <a:rPr lang="en-US" sz="1100" i="1" dirty="0"/>
              <a:t> International Beam Instrumentation Conf. (IBIC2019)</a:t>
            </a:r>
            <a:r>
              <a:rPr lang="en-US" sz="1100" dirty="0"/>
              <a:t>, Malmo, Sweden, 8-12 September 	2019, paper TUPP041, pg. 428-431.	</a:t>
            </a:r>
            <a:br>
              <a:rPr lang="en-US" sz="1100" dirty="0"/>
            </a:br>
            <a:r>
              <a:rPr lang="en-US" sz="1100" dirty="0"/>
              <a:t>	</a:t>
            </a:r>
            <a:r>
              <a:rPr lang="en-GB" sz="1100" dirty="0" err="1"/>
              <a:t>doi</a:t>
            </a:r>
            <a:r>
              <a:rPr lang="en-GB" sz="1100" dirty="0"/>
              <a:t>:</a:t>
            </a:r>
            <a:r>
              <a:rPr lang="en-US" sz="1100" dirty="0"/>
              <a:t>10.18429/JACoW-IBIC2019-TUPP041</a:t>
            </a:r>
          </a:p>
          <a:p>
            <a:pPr marL="0" indent="0">
              <a:buNone/>
            </a:pPr>
            <a:r>
              <a:rPr lang="en-US" sz="1100" dirty="0"/>
              <a:t>[9]	S. </a:t>
            </a:r>
            <a:r>
              <a:rPr lang="en-US" sz="1100" dirty="0" err="1"/>
              <a:t>Antipov</a:t>
            </a:r>
            <a:r>
              <a:rPr lang="en-US" sz="1100" dirty="0"/>
              <a:t> </a:t>
            </a:r>
            <a:r>
              <a:rPr lang="en-US" sz="1100" i="1" dirty="0"/>
              <a:t>et al.</a:t>
            </a:r>
            <a:r>
              <a:rPr lang="en-US" sz="1100" dirty="0"/>
              <a:t>, “IOTA (Integrable Optics Test Accelerator): Facility and Experimental Beam Physics Program”, JINST vol. 12, 	p. T03002, 2017.	</a:t>
            </a:r>
            <a:br>
              <a:rPr lang="en-US" sz="1100" dirty="0"/>
            </a:br>
            <a:r>
              <a:rPr lang="en-US" sz="1100" dirty="0"/>
              <a:t>	</a:t>
            </a:r>
            <a:r>
              <a:rPr lang="en-GB" sz="1100" dirty="0" err="1"/>
              <a:t>doi</a:t>
            </a:r>
            <a:r>
              <a:rPr lang="en-GB" sz="1100" dirty="0"/>
              <a:t>:</a:t>
            </a:r>
            <a:r>
              <a:rPr lang="en-US" sz="1100" dirty="0"/>
              <a:t>10.1088/1748-0221/12/03/T03002</a:t>
            </a:r>
          </a:p>
          <a:p>
            <a:pPr marL="0" indent="0">
              <a:buNone/>
            </a:pPr>
            <a:r>
              <a:rPr lang="en-GB" sz="1100" dirty="0"/>
              <a:t>[10]	A.H. Lumpkin </a:t>
            </a:r>
            <a:r>
              <a:rPr lang="en-GB" sz="1100" i="1" dirty="0"/>
              <a:t>et al.</a:t>
            </a:r>
            <a:r>
              <a:rPr lang="en-GB" sz="1100" dirty="0"/>
              <a:t>, “Investigations of long-range </a:t>
            </a:r>
            <a:r>
              <a:rPr lang="en-GB" sz="1100" dirty="0" err="1"/>
              <a:t>wakefield</a:t>
            </a:r>
            <a:r>
              <a:rPr lang="en-GB" sz="1100" dirty="0"/>
              <a:t> effects in a TESLA-type cryomodule at FAST”, presented at the 21</a:t>
            </a:r>
            <a:r>
              <a:rPr lang="en-GB" sz="1100" baseline="30000" dirty="0"/>
              <a:t>st</a:t>
            </a:r>
            <a:r>
              <a:rPr lang="en-GB" sz="1100" dirty="0"/>
              <a:t> 	International Particle Accelerator Conf. (IPAC2021), Iguassu Falls, </a:t>
            </a:r>
            <a:r>
              <a:rPr lang="en-GB" sz="1100" dirty="0" err="1"/>
              <a:t>Brasil</a:t>
            </a:r>
            <a:r>
              <a:rPr lang="en-GB" sz="1100" dirty="0"/>
              <a:t>, 24-28 May 2021, paper TUPAB274.</a:t>
            </a:r>
            <a:endParaRPr lang="en-US" sz="1100" dirty="0"/>
          </a:p>
          <a:p>
            <a:pPr marL="0" indent="0">
              <a:buNone/>
            </a:pPr>
            <a:r>
              <a:rPr lang="en-GB" sz="1100" dirty="0"/>
              <a:t>[11]	J. Sikora </a:t>
            </a:r>
            <a:r>
              <a:rPr lang="en-GB" sz="1100" i="1" dirty="0"/>
              <a:t>et al.</a:t>
            </a:r>
            <a:r>
              <a:rPr lang="en-GB" sz="1100" dirty="0"/>
              <a:t>, “Commissioning of the LCLS-II prototype HOM detectors with TESLA-type cavities at FAST”, presented at the 21</a:t>
            </a:r>
            <a:r>
              <a:rPr lang="en-GB" sz="1100" baseline="30000" dirty="0"/>
              <a:t>st</a:t>
            </a:r>
            <a:r>
              <a:rPr lang="en-GB" sz="1100" dirty="0"/>
              <a:t> 	International Particle Accelerator Conf. (IPAC2021), Iguassu Falls, </a:t>
            </a:r>
            <a:r>
              <a:rPr lang="en-GB" sz="1100" dirty="0" err="1"/>
              <a:t>Brasil</a:t>
            </a:r>
            <a:r>
              <a:rPr lang="en-GB" sz="1100" dirty="0"/>
              <a:t>, 24-28 May 2021, paper MOPAB323.</a:t>
            </a:r>
            <a:endParaRPr lang="en-US" sz="1100" dirty="0"/>
          </a:p>
          <a:p>
            <a:endParaRPr lang="en-US" sz="1100" dirty="0"/>
          </a:p>
        </p:txBody>
      </p:sp>
      <p:sp>
        <p:nvSpPr>
          <p:cNvPr id="3" name="Title 2">
            <a:extLst>
              <a:ext uri="{FF2B5EF4-FFF2-40B4-BE49-F238E27FC236}">
                <a16:creationId xmlns:a16="http://schemas.microsoft.com/office/drawing/2014/main" id="{5F078AA6-1509-416A-94C2-BC7F947BE8B2}"/>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32A17262-3367-499D-89A4-F47427F8BC16}"/>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73154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5DF839-F6D2-40E1-96BC-899CE41C32E7}"/>
              </a:ext>
            </a:extLst>
          </p:cNvPr>
          <p:cNvSpPr>
            <a:spLocks noGrp="1"/>
          </p:cNvSpPr>
          <p:nvPr>
            <p:ph idx="1"/>
          </p:nvPr>
        </p:nvSpPr>
        <p:spPr>
          <a:xfrm>
            <a:off x="128428" y="894144"/>
            <a:ext cx="4355976" cy="2171058"/>
          </a:xfrm>
        </p:spPr>
        <p:txBody>
          <a:bodyPr/>
          <a:lstStyle/>
          <a:p>
            <a:r>
              <a:rPr lang="en-US" sz="1400" dirty="0"/>
              <a:t>HOM signals are transported to the electronics rack via 1/2” </a:t>
            </a:r>
            <a:r>
              <a:rPr lang="en-US" sz="1400" dirty="0" err="1"/>
              <a:t>Heliax</a:t>
            </a:r>
            <a:r>
              <a:rPr lang="en-US" sz="1400" dirty="0"/>
              <a:t> cables and then transitioned to BNC-terminated RG-58 cables for convenience</a:t>
            </a:r>
          </a:p>
          <a:p>
            <a:r>
              <a:rPr lang="en-US" sz="1400" dirty="0"/>
              <a:t>The HOM filter box used in this set of measurements contains two channels</a:t>
            </a:r>
          </a:p>
          <a:p>
            <a:pPr lvl="1"/>
            <a:r>
              <a:rPr lang="en-US" sz="1100" dirty="0"/>
              <a:t>Each channel has three bandpass filters:</a:t>
            </a:r>
            <a:br>
              <a:rPr lang="en-US" sz="1100" dirty="0"/>
            </a:br>
            <a:r>
              <a:rPr lang="en-US" sz="1100" dirty="0">
                <a:solidFill>
                  <a:srgbClr val="FF0000"/>
                </a:solidFill>
              </a:rPr>
              <a:t>1.75 GHz, 2.5 GHz, and 3.25 GHz</a:t>
            </a:r>
          </a:p>
          <a:p>
            <a:pPr lvl="1"/>
            <a:r>
              <a:rPr lang="en-US" sz="1100" dirty="0"/>
              <a:t>Each channel has two outputs per filter enabling one to be used in an 8-GHz, 20 GS/s, Rohde &amp; Schwarz RTP084 oscilloscope, and the other to be used in a peak detector</a:t>
            </a:r>
          </a:p>
        </p:txBody>
      </p:sp>
      <p:sp>
        <p:nvSpPr>
          <p:cNvPr id="3" name="Title 2">
            <a:extLst>
              <a:ext uri="{FF2B5EF4-FFF2-40B4-BE49-F238E27FC236}">
                <a16:creationId xmlns:a16="http://schemas.microsoft.com/office/drawing/2014/main" id="{4C350CAD-B6E7-4722-8C84-5E7C7AD0C342}"/>
              </a:ext>
            </a:extLst>
          </p:cNvPr>
          <p:cNvSpPr>
            <a:spLocks noGrp="1"/>
          </p:cNvSpPr>
          <p:nvPr>
            <p:ph type="title"/>
          </p:nvPr>
        </p:nvSpPr>
        <p:spPr/>
        <p:txBody>
          <a:bodyPr/>
          <a:lstStyle/>
          <a:p>
            <a:r>
              <a:rPr lang="en-US" dirty="0"/>
              <a:t>Experimental Setup</a:t>
            </a:r>
          </a:p>
        </p:txBody>
      </p:sp>
      <p:sp>
        <p:nvSpPr>
          <p:cNvPr id="6" name="Slide Number Placeholder 5">
            <a:extLst>
              <a:ext uri="{FF2B5EF4-FFF2-40B4-BE49-F238E27FC236}">
                <a16:creationId xmlns:a16="http://schemas.microsoft.com/office/drawing/2014/main" id="{6415DEC2-9C37-47F8-A5FD-F1B5BE5382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10" name="Picture 9">
            <a:extLst>
              <a:ext uri="{FF2B5EF4-FFF2-40B4-BE49-F238E27FC236}">
                <a16:creationId xmlns:a16="http://schemas.microsoft.com/office/drawing/2014/main" id="{977BB922-9712-4FC2-AF28-73BDCB04C7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350921" y="147977"/>
            <a:ext cx="2838627" cy="4396468"/>
          </a:xfrm>
          <a:prstGeom prst="rect">
            <a:avLst/>
          </a:prstGeom>
        </p:spPr>
      </p:pic>
      <p:pic>
        <p:nvPicPr>
          <p:cNvPr id="8" name="Picture 7">
            <a:extLst>
              <a:ext uri="{FF2B5EF4-FFF2-40B4-BE49-F238E27FC236}">
                <a16:creationId xmlns:a16="http://schemas.microsoft.com/office/drawing/2014/main" id="{EA3D25EC-B722-4B5C-9414-C4D4AEA660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216026" y="3160843"/>
            <a:ext cx="4355974" cy="1460660"/>
          </a:xfrm>
          <a:prstGeom prst="rect">
            <a:avLst/>
          </a:prstGeom>
        </p:spPr>
      </p:pic>
      <p:sp>
        <p:nvSpPr>
          <p:cNvPr id="7" name="TextBox 6">
            <a:extLst>
              <a:ext uri="{FF2B5EF4-FFF2-40B4-BE49-F238E27FC236}">
                <a16:creationId xmlns:a16="http://schemas.microsoft.com/office/drawing/2014/main" id="{CF12927B-6E9C-4D32-B5B3-E3D34A8541A5}"/>
              </a:ext>
            </a:extLst>
          </p:cNvPr>
          <p:cNvSpPr txBox="1"/>
          <p:nvPr/>
        </p:nvSpPr>
        <p:spPr>
          <a:xfrm>
            <a:off x="4839037" y="503663"/>
            <a:ext cx="1267911" cy="369332"/>
          </a:xfrm>
          <a:prstGeom prst="rect">
            <a:avLst/>
          </a:prstGeom>
          <a:noFill/>
        </p:spPr>
        <p:txBody>
          <a:bodyPr wrap="none" rtlCol="0">
            <a:spAutoFit/>
          </a:bodyPr>
          <a:lstStyle/>
          <a:p>
            <a:r>
              <a:rPr lang="en-US" sz="1800" dirty="0">
                <a:solidFill>
                  <a:srgbClr val="FF00FF"/>
                </a:solidFill>
              </a:rPr>
              <a:t>Patch Panel</a:t>
            </a:r>
          </a:p>
        </p:txBody>
      </p:sp>
      <p:cxnSp>
        <p:nvCxnSpPr>
          <p:cNvPr id="11" name="Straight Arrow Connector 10">
            <a:extLst>
              <a:ext uri="{FF2B5EF4-FFF2-40B4-BE49-F238E27FC236}">
                <a16:creationId xmlns:a16="http://schemas.microsoft.com/office/drawing/2014/main" id="{368098BC-A843-4699-A59E-48A0A327294B}"/>
              </a:ext>
            </a:extLst>
          </p:cNvPr>
          <p:cNvCxnSpPr>
            <a:cxnSpLocks/>
          </p:cNvCxnSpPr>
          <p:nvPr/>
        </p:nvCxnSpPr>
        <p:spPr>
          <a:xfrm>
            <a:off x="5502584" y="841572"/>
            <a:ext cx="1" cy="974853"/>
          </a:xfrm>
          <a:prstGeom prst="straightConnector1">
            <a:avLst/>
          </a:prstGeom>
          <a:ln w="28575">
            <a:solidFill>
              <a:srgbClr val="FF00FF"/>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F2017E7-6127-4FDE-97BC-0A53C8648003}"/>
              </a:ext>
            </a:extLst>
          </p:cNvPr>
          <p:cNvSpPr txBox="1"/>
          <p:nvPr/>
        </p:nvSpPr>
        <p:spPr>
          <a:xfrm>
            <a:off x="6844156" y="3599429"/>
            <a:ext cx="2209017" cy="923330"/>
          </a:xfrm>
          <a:prstGeom prst="rect">
            <a:avLst/>
          </a:prstGeom>
          <a:solidFill>
            <a:schemeClr val="bg1"/>
          </a:solidFill>
        </p:spPr>
        <p:txBody>
          <a:bodyPr wrap="square" rtlCol="0">
            <a:spAutoFit/>
          </a:bodyPr>
          <a:lstStyle/>
          <a:p>
            <a:r>
              <a:rPr lang="en-US" sz="1800" dirty="0">
                <a:solidFill>
                  <a:srgbClr val="FF00FF"/>
                </a:solidFill>
              </a:rPr>
              <a:t>Rohde &amp; Schwarz</a:t>
            </a:r>
          </a:p>
          <a:p>
            <a:r>
              <a:rPr lang="en-US" sz="1800" dirty="0">
                <a:solidFill>
                  <a:srgbClr val="FF00FF"/>
                </a:solidFill>
              </a:rPr>
              <a:t>RTP084 Oscilloscope</a:t>
            </a:r>
          </a:p>
          <a:p>
            <a:r>
              <a:rPr lang="en-US" sz="1800" dirty="0">
                <a:solidFill>
                  <a:srgbClr val="FF00FF"/>
                </a:solidFill>
              </a:rPr>
              <a:t>8 GHz, 20 GS/s</a:t>
            </a:r>
          </a:p>
        </p:txBody>
      </p:sp>
      <p:cxnSp>
        <p:nvCxnSpPr>
          <p:cNvPr id="15" name="Straight Arrow Connector 14">
            <a:extLst>
              <a:ext uri="{FF2B5EF4-FFF2-40B4-BE49-F238E27FC236}">
                <a16:creationId xmlns:a16="http://schemas.microsoft.com/office/drawing/2014/main" id="{1E516778-3BB9-425B-8A17-7309641420BF}"/>
              </a:ext>
            </a:extLst>
          </p:cNvPr>
          <p:cNvCxnSpPr>
            <a:cxnSpLocks/>
          </p:cNvCxnSpPr>
          <p:nvPr/>
        </p:nvCxnSpPr>
        <p:spPr>
          <a:xfrm flipV="1">
            <a:off x="4224042" y="2346212"/>
            <a:ext cx="946769" cy="1335664"/>
          </a:xfrm>
          <a:prstGeom prst="straightConnector1">
            <a:avLst/>
          </a:prstGeom>
          <a:ln w="28575">
            <a:solidFill>
              <a:srgbClr val="FF00FF"/>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6105447F-BDF5-4823-B133-97D84C21DE97}"/>
              </a:ext>
            </a:extLst>
          </p:cNvPr>
          <p:cNvSpPr/>
          <p:nvPr/>
        </p:nvSpPr>
        <p:spPr>
          <a:xfrm>
            <a:off x="872808" y="3480526"/>
            <a:ext cx="1375646" cy="1140977"/>
          </a:xfrm>
          <a:prstGeom prst="ellipse">
            <a:avLst/>
          </a:prstGeom>
          <a:no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BF35B3-1803-47BF-A3C5-5A856103CCEC}"/>
              </a:ext>
            </a:extLst>
          </p:cNvPr>
          <p:cNvSpPr/>
          <p:nvPr/>
        </p:nvSpPr>
        <p:spPr>
          <a:xfrm>
            <a:off x="2488181" y="3490605"/>
            <a:ext cx="1375646" cy="1140977"/>
          </a:xfrm>
          <a:prstGeom prst="ellipse">
            <a:avLst/>
          </a:prstGeom>
          <a:noFill/>
          <a:ln w="190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5EF0F79-1F58-4B6F-A7E6-DB47462A6C89}"/>
              </a:ext>
            </a:extLst>
          </p:cNvPr>
          <p:cNvSpPr txBox="1"/>
          <p:nvPr/>
        </p:nvSpPr>
        <p:spPr>
          <a:xfrm>
            <a:off x="128428" y="3223869"/>
            <a:ext cx="1122423" cy="369332"/>
          </a:xfrm>
          <a:prstGeom prst="rect">
            <a:avLst/>
          </a:prstGeom>
          <a:solidFill>
            <a:schemeClr val="bg1"/>
          </a:solidFill>
        </p:spPr>
        <p:txBody>
          <a:bodyPr wrap="none" rtlCol="0">
            <a:spAutoFit/>
          </a:bodyPr>
          <a:lstStyle/>
          <a:p>
            <a:r>
              <a:rPr lang="en-US" sz="1800" dirty="0">
                <a:solidFill>
                  <a:srgbClr val="FF00FF"/>
                </a:solidFill>
              </a:rPr>
              <a:t>Channel 1</a:t>
            </a:r>
          </a:p>
        </p:txBody>
      </p:sp>
      <p:sp>
        <p:nvSpPr>
          <p:cNvPr id="22" name="TextBox 21">
            <a:extLst>
              <a:ext uri="{FF2B5EF4-FFF2-40B4-BE49-F238E27FC236}">
                <a16:creationId xmlns:a16="http://schemas.microsoft.com/office/drawing/2014/main" id="{1BD1D8BB-7653-4914-A99F-6346FD4AA94E}"/>
              </a:ext>
            </a:extLst>
          </p:cNvPr>
          <p:cNvSpPr txBox="1"/>
          <p:nvPr/>
        </p:nvSpPr>
        <p:spPr>
          <a:xfrm>
            <a:off x="2488181" y="3128967"/>
            <a:ext cx="1122423" cy="369332"/>
          </a:xfrm>
          <a:prstGeom prst="rect">
            <a:avLst/>
          </a:prstGeom>
          <a:solidFill>
            <a:schemeClr val="bg1"/>
          </a:solidFill>
        </p:spPr>
        <p:txBody>
          <a:bodyPr wrap="none" rtlCol="0">
            <a:spAutoFit/>
          </a:bodyPr>
          <a:lstStyle/>
          <a:p>
            <a:r>
              <a:rPr lang="en-US" sz="1800" dirty="0">
                <a:solidFill>
                  <a:srgbClr val="FF00FF"/>
                </a:solidFill>
              </a:rPr>
              <a:t>Channel 2</a:t>
            </a:r>
          </a:p>
        </p:txBody>
      </p:sp>
    </p:spTree>
    <p:extLst>
      <p:ext uri="{BB962C8B-B14F-4D97-AF65-F5344CB8AC3E}">
        <p14:creationId xmlns:p14="http://schemas.microsoft.com/office/powerpoint/2010/main" val="314184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8C3FD-C4B6-4E0D-8359-922DD3D9EFB0}"/>
              </a:ext>
            </a:extLst>
          </p:cNvPr>
          <p:cNvSpPr>
            <a:spLocks noGrp="1"/>
          </p:cNvSpPr>
          <p:nvPr>
            <p:ph idx="1"/>
          </p:nvPr>
        </p:nvSpPr>
        <p:spPr>
          <a:xfrm>
            <a:off x="183952" y="3957896"/>
            <a:ext cx="4713912" cy="654942"/>
          </a:xfrm>
        </p:spPr>
        <p:txBody>
          <a:bodyPr/>
          <a:lstStyle/>
          <a:p>
            <a:pPr marL="0" indent="0">
              <a:buNone/>
            </a:pPr>
            <a:r>
              <a:rPr lang="en-US" sz="1400" dirty="0"/>
              <a:t>Schematic of one of the two channels of the filter box showing the three bandpass filters and an optional 20 dB amplifier controlled by a switch on the front panel.</a:t>
            </a:r>
          </a:p>
        </p:txBody>
      </p:sp>
      <p:sp>
        <p:nvSpPr>
          <p:cNvPr id="3" name="Title 2">
            <a:extLst>
              <a:ext uri="{FF2B5EF4-FFF2-40B4-BE49-F238E27FC236}">
                <a16:creationId xmlns:a16="http://schemas.microsoft.com/office/drawing/2014/main" id="{1C778FAF-03AA-49A1-9F15-86EA285E6006}"/>
              </a:ext>
            </a:extLst>
          </p:cNvPr>
          <p:cNvSpPr>
            <a:spLocks noGrp="1"/>
          </p:cNvSpPr>
          <p:nvPr>
            <p:ph type="title"/>
          </p:nvPr>
        </p:nvSpPr>
        <p:spPr/>
        <p:txBody>
          <a:bodyPr/>
          <a:lstStyle/>
          <a:p>
            <a:r>
              <a:rPr lang="en-US" dirty="0"/>
              <a:t>Experimental Setup</a:t>
            </a:r>
          </a:p>
        </p:txBody>
      </p:sp>
      <p:sp>
        <p:nvSpPr>
          <p:cNvPr id="6" name="Slide Number Placeholder 5">
            <a:extLst>
              <a:ext uri="{FF2B5EF4-FFF2-40B4-BE49-F238E27FC236}">
                <a16:creationId xmlns:a16="http://schemas.microsoft.com/office/drawing/2014/main" id="{C1D6FDA3-CD68-459C-9EAE-B33FC314F343}"/>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pSp>
        <p:nvGrpSpPr>
          <p:cNvPr id="133" name="Group 132">
            <a:extLst>
              <a:ext uri="{FF2B5EF4-FFF2-40B4-BE49-F238E27FC236}">
                <a16:creationId xmlns:a16="http://schemas.microsoft.com/office/drawing/2014/main" id="{828E14E5-6CA6-4B7B-8A95-2D3A1BFA39DF}"/>
              </a:ext>
            </a:extLst>
          </p:cNvPr>
          <p:cNvGrpSpPr/>
          <p:nvPr/>
        </p:nvGrpSpPr>
        <p:grpSpPr>
          <a:xfrm>
            <a:off x="5405422" y="1666410"/>
            <a:ext cx="3682573" cy="2761930"/>
            <a:chOff x="5356988" y="1244960"/>
            <a:chExt cx="3682573" cy="2761930"/>
          </a:xfrm>
        </p:grpSpPr>
        <p:pic>
          <p:nvPicPr>
            <p:cNvPr id="8" name="Picture 7">
              <a:extLst>
                <a:ext uri="{FF2B5EF4-FFF2-40B4-BE49-F238E27FC236}">
                  <a16:creationId xmlns:a16="http://schemas.microsoft.com/office/drawing/2014/main" id="{2E830A15-443C-48ED-A91A-A72646CF2D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56988" y="1244960"/>
              <a:ext cx="3682573" cy="2761930"/>
            </a:xfrm>
            <a:prstGeom prst="rect">
              <a:avLst/>
            </a:prstGeom>
          </p:spPr>
        </p:pic>
        <p:sp>
          <p:nvSpPr>
            <p:cNvPr id="88" name="Rectangle 87">
              <a:extLst>
                <a:ext uri="{FF2B5EF4-FFF2-40B4-BE49-F238E27FC236}">
                  <a16:creationId xmlns:a16="http://schemas.microsoft.com/office/drawing/2014/main" id="{37E36E83-8A95-4179-BDB6-138F06352616}"/>
                </a:ext>
              </a:extLst>
            </p:cNvPr>
            <p:cNvSpPr/>
            <p:nvPr/>
          </p:nvSpPr>
          <p:spPr>
            <a:xfrm>
              <a:off x="5776733" y="2881208"/>
              <a:ext cx="856565" cy="430582"/>
            </a:xfrm>
            <a:prstGeom prst="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89" name="Rectangle 88">
              <a:extLst>
                <a:ext uri="{FF2B5EF4-FFF2-40B4-BE49-F238E27FC236}">
                  <a16:creationId xmlns:a16="http://schemas.microsoft.com/office/drawing/2014/main" id="{A61341E2-85EC-4211-9497-6437B051D0A3}"/>
                </a:ext>
              </a:extLst>
            </p:cNvPr>
            <p:cNvSpPr/>
            <p:nvPr/>
          </p:nvSpPr>
          <p:spPr>
            <a:xfrm>
              <a:off x="7798298" y="2473361"/>
              <a:ext cx="856565" cy="430582"/>
            </a:xfrm>
            <a:prstGeom prst="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90" name="Rectangle 89">
              <a:extLst>
                <a:ext uri="{FF2B5EF4-FFF2-40B4-BE49-F238E27FC236}">
                  <a16:creationId xmlns:a16="http://schemas.microsoft.com/office/drawing/2014/main" id="{DA4109AC-AF47-4819-A0D5-AD31AC83E99B}"/>
                </a:ext>
              </a:extLst>
            </p:cNvPr>
            <p:cNvSpPr/>
            <p:nvPr/>
          </p:nvSpPr>
          <p:spPr>
            <a:xfrm>
              <a:off x="6091860" y="1867716"/>
              <a:ext cx="688628" cy="186407"/>
            </a:xfrm>
            <a:prstGeom prst="rect">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93" name="Rectangle 92">
              <a:extLst>
                <a:ext uri="{FF2B5EF4-FFF2-40B4-BE49-F238E27FC236}">
                  <a16:creationId xmlns:a16="http://schemas.microsoft.com/office/drawing/2014/main" id="{EACD12B2-E72B-40F3-9FAB-A80756D0DF59}"/>
                </a:ext>
              </a:extLst>
            </p:cNvPr>
            <p:cNvSpPr/>
            <p:nvPr/>
          </p:nvSpPr>
          <p:spPr>
            <a:xfrm>
              <a:off x="7115780" y="2280594"/>
              <a:ext cx="337409" cy="561325"/>
            </a:xfrm>
            <a:prstGeom prst="rect">
              <a:avLst/>
            </a:prstGeom>
            <a:no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97" name="Rectangle 96">
              <a:extLst>
                <a:ext uri="{FF2B5EF4-FFF2-40B4-BE49-F238E27FC236}">
                  <a16:creationId xmlns:a16="http://schemas.microsoft.com/office/drawing/2014/main" id="{76EB3596-821F-43F1-A185-D2D94620F8DD}"/>
                </a:ext>
              </a:extLst>
            </p:cNvPr>
            <p:cNvSpPr/>
            <p:nvPr/>
          </p:nvSpPr>
          <p:spPr>
            <a:xfrm rot="21302827">
              <a:off x="7535050" y="1837164"/>
              <a:ext cx="839492" cy="322449"/>
            </a:xfrm>
            <a:prstGeom prst="rect">
              <a:avLst/>
            </a:prstGeom>
            <a:noFill/>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00" name="Rectangle 99">
              <a:extLst>
                <a:ext uri="{FF2B5EF4-FFF2-40B4-BE49-F238E27FC236}">
                  <a16:creationId xmlns:a16="http://schemas.microsoft.com/office/drawing/2014/main" id="{EC4C13B4-CFF6-46BC-9F49-45FFE241F997}"/>
                </a:ext>
              </a:extLst>
            </p:cNvPr>
            <p:cNvSpPr/>
            <p:nvPr/>
          </p:nvSpPr>
          <p:spPr>
            <a:xfrm rot="21416244">
              <a:off x="6273496" y="1477204"/>
              <a:ext cx="2148965" cy="256142"/>
            </a:xfrm>
            <a:prstGeom prst="rect">
              <a:avLst/>
            </a:prstGeom>
            <a:no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02" name="Rectangle 101">
              <a:extLst>
                <a:ext uri="{FF2B5EF4-FFF2-40B4-BE49-F238E27FC236}">
                  <a16:creationId xmlns:a16="http://schemas.microsoft.com/office/drawing/2014/main" id="{2AA828D0-4DD5-411C-B83D-83E16ED2899A}"/>
                </a:ext>
              </a:extLst>
            </p:cNvPr>
            <p:cNvSpPr/>
            <p:nvPr/>
          </p:nvSpPr>
          <p:spPr>
            <a:xfrm>
              <a:off x="6002919" y="1527459"/>
              <a:ext cx="219706" cy="28825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05" name="Rectangle 104">
              <a:extLst>
                <a:ext uri="{FF2B5EF4-FFF2-40B4-BE49-F238E27FC236}">
                  <a16:creationId xmlns:a16="http://schemas.microsoft.com/office/drawing/2014/main" id="{D49A19C6-9937-4468-8931-9CCFE57824DA}"/>
                </a:ext>
              </a:extLst>
            </p:cNvPr>
            <p:cNvSpPr/>
            <p:nvPr/>
          </p:nvSpPr>
          <p:spPr>
            <a:xfrm>
              <a:off x="7912602" y="3018972"/>
              <a:ext cx="940629" cy="401268"/>
            </a:xfrm>
            <a:prstGeom prst="rect">
              <a:avLst/>
            </a:prstGeom>
            <a:noFill/>
            <a:ln>
              <a:solidFill>
                <a:srgbClr val="FF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08" name="Rectangle 107">
              <a:extLst>
                <a:ext uri="{FF2B5EF4-FFF2-40B4-BE49-F238E27FC236}">
                  <a16:creationId xmlns:a16="http://schemas.microsoft.com/office/drawing/2014/main" id="{BE9CE92A-1EF0-4CBE-BFDB-B5B1309DDD96}"/>
                </a:ext>
              </a:extLst>
            </p:cNvPr>
            <p:cNvSpPr/>
            <p:nvPr/>
          </p:nvSpPr>
          <p:spPr>
            <a:xfrm>
              <a:off x="6049205" y="2157386"/>
              <a:ext cx="769046" cy="315975"/>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11" name="Rectangle 110">
              <a:extLst>
                <a:ext uri="{FF2B5EF4-FFF2-40B4-BE49-F238E27FC236}">
                  <a16:creationId xmlns:a16="http://schemas.microsoft.com/office/drawing/2014/main" id="{05F1CB5B-207D-4FA5-8B35-A008ABC88B65}"/>
                </a:ext>
              </a:extLst>
            </p:cNvPr>
            <p:cNvSpPr/>
            <p:nvPr/>
          </p:nvSpPr>
          <p:spPr>
            <a:xfrm>
              <a:off x="5914106" y="2525808"/>
              <a:ext cx="856565" cy="263908"/>
            </a:xfrm>
            <a:prstGeom prst="rect">
              <a:avLst/>
            </a:prstGeom>
            <a:noFill/>
            <a:ln>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C9ECAC36-8D8F-418D-8C45-DAE1E3691750}"/>
              </a:ext>
            </a:extLst>
          </p:cNvPr>
          <p:cNvSpPr/>
          <p:nvPr/>
        </p:nvSpPr>
        <p:spPr>
          <a:xfrm>
            <a:off x="107185" y="1058938"/>
            <a:ext cx="5201959" cy="28787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2" name="Group 161">
            <a:extLst>
              <a:ext uri="{FF2B5EF4-FFF2-40B4-BE49-F238E27FC236}">
                <a16:creationId xmlns:a16="http://schemas.microsoft.com/office/drawing/2014/main" id="{8073F35A-5E42-44C7-9C8A-7A721D62200D}"/>
              </a:ext>
            </a:extLst>
          </p:cNvPr>
          <p:cNvGrpSpPr/>
          <p:nvPr/>
        </p:nvGrpSpPr>
        <p:grpSpPr>
          <a:xfrm>
            <a:off x="152748" y="1058938"/>
            <a:ext cx="5111496" cy="2774073"/>
            <a:chOff x="104431" y="1881113"/>
            <a:chExt cx="5111496" cy="2774073"/>
          </a:xfrm>
        </p:grpSpPr>
        <p:sp>
          <p:nvSpPr>
            <p:cNvPr id="9" name="TextBox 8">
              <a:extLst>
                <a:ext uri="{FF2B5EF4-FFF2-40B4-BE49-F238E27FC236}">
                  <a16:creationId xmlns:a16="http://schemas.microsoft.com/office/drawing/2014/main" id="{D22BC918-A910-4922-8BCB-BA59683A1E9D}"/>
                </a:ext>
              </a:extLst>
            </p:cNvPr>
            <p:cNvSpPr txBox="1"/>
            <p:nvPr/>
          </p:nvSpPr>
          <p:spPr>
            <a:xfrm>
              <a:off x="115919" y="3173054"/>
              <a:ext cx="1117614" cy="338554"/>
            </a:xfrm>
            <a:prstGeom prst="rect">
              <a:avLst/>
            </a:prstGeom>
            <a:noFill/>
          </p:spPr>
          <p:txBody>
            <a:bodyPr wrap="none" rtlCol="0">
              <a:spAutoFit/>
            </a:bodyPr>
            <a:lstStyle/>
            <a:p>
              <a:pPr algn="ctr"/>
              <a:r>
                <a:rPr lang="en-US" sz="800" dirty="0"/>
                <a:t>K&amp;L Microwave</a:t>
              </a:r>
            </a:p>
            <a:p>
              <a:pPr algn="ctr"/>
              <a:r>
                <a:rPr lang="en-US" sz="800" dirty="0"/>
                <a:t>6N45-1300/E50.3-O/O</a:t>
              </a:r>
            </a:p>
          </p:txBody>
        </p:sp>
        <p:sp>
          <p:nvSpPr>
            <p:cNvPr id="10" name="TextBox 9">
              <a:extLst>
                <a:ext uri="{FF2B5EF4-FFF2-40B4-BE49-F238E27FC236}">
                  <a16:creationId xmlns:a16="http://schemas.microsoft.com/office/drawing/2014/main" id="{96C593DF-E62D-4E3B-AD55-EE1766E8F4B2}"/>
                </a:ext>
              </a:extLst>
            </p:cNvPr>
            <p:cNvSpPr txBox="1"/>
            <p:nvPr/>
          </p:nvSpPr>
          <p:spPr>
            <a:xfrm>
              <a:off x="2193458" y="3997705"/>
              <a:ext cx="1180131" cy="338554"/>
            </a:xfrm>
            <a:prstGeom prst="rect">
              <a:avLst/>
            </a:prstGeom>
            <a:noFill/>
          </p:spPr>
          <p:txBody>
            <a:bodyPr wrap="none" rtlCol="0">
              <a:spAutoFit/>
            </a:bodyPr>
            <a:lstStyle/>
            <a:p>
              <a:pPr algn="ctr"/>
              <a:r>
                <a:rPr lang="en-US" sz="800" dirty="0"/>
                <a:t>K&amp;L Microwave</a:t>
              </a:r>
            </a:p>
            <a:p>
              <a:pPr algn="ctr"/>
              <a:r>
                <a:rPr lang="en-US" sz="800" dirty="0"/>
                <a:t>9ED50-1750/W300-O/O</a:t>
              </a:r>
            </a:p>
          </p:txBody>
        </p:sp>
        <p:sp>
          <p:nvSpPr>
            <p:cNvPr id="11" name="TextBox 10">
              <a:extLst>
                <a:ext uri="{FF2B5EF4-FFF2-40B4-BE49-F238E27FC236}">
                  <a16:creationId xmlns:a16="http://schemas.microsoft.com/office/drawing/2014/main" id="{9B9DF809-6663-413C-AD86-2C0F0376FA11}"/>
                </a:ext>
              </a:extLst>
            </p:cNvPr>
            <p:cNvSpPr txBox="1"/>
            <p:nvPr/>
          </p:nvSpPr>
          <p:spPr>
            <a:xfrm>
              <a:off x="2231218" y="2474593"/>
              <a:ext cx="1180131" cy="338554"/>
            </a:xfrm>
            <a:prstGeom prst="rect">
              <a:avLst/>
            </a:prstGeom>
            <a:noFill/>
          </p:spPr>
          <p:txBody>
            <a:bodyPr wrap="none" rtlCol="0">
              <a:spAutoFit/>
            </a:bodyPr>
            <a:lstStyle/>
            <a:p>
              <a:pPr algn="ctr"/>
              <a:r>
                <a:rPr lang="en-US" sz="800" dirty="0"/>
                <a:t>K&amp;L Microwave</a:t>
              </a:r>
            </a:p>
            <a:p>
              <a:pPr algn="ctr"/>
              <a:r>
                <a:rPr lang="en-US" sz="800" dirty="0"/>
                <a:t>9ED40-3250/W400-O/O</a:t>
              </a:r>
            </a:p>
          </p:txBody>
        </p:sp>
        <p:sp>
          <p:nvSpPr>
            <p:cNvPr id="12" name="TextBox 11">
              <a:extLst>
                <a:ext uri="{FF2B5EF4-FFF2-40B4-BE49-F238E27FC236}">
                  <a16:creationId xmlns:a16="http://schemas.microsoft.com/office/drawing/2014/main" id="{D7C2D578-F52C-4B3B-B4C9-06D504C2BEC8}"/>
                </a:ext>
              </a:extLst>
            </p:cNvPr>
            <p:cNvSpPr txBox="1"/>
            <p:nvPr/>
          </p:nvSpPr>
          <p:spPr>
            <a:xfrm>
              <a:off x="2193458" y="3225628"/>
              <a:ext cx="1180131" cy="338554"/>
            </a:xfrm>
            <a:prstGeom prst="rect">
              <a:avLst/>
            </a:prstGeom>
            <a:noFill/>
          </p:spPr>
          <p:txBody>
            <a:bodyPr wrap="none" rtlCol="0">
              <a:spAutoFit/>
            </a:bodyPr>
            <a:lstStyle/>
            <a:p>
              <a:pPr algn="ctr"/>
              <a:r>
                <a:rPr lang="en-US" sz="800" dirty="0"/>
                <a:t>K&amp;L Microwave</a:t>
              </a:r>
            </a:p>
            <a:p>
              <a:pPr algn="ctr"/>
              <a:r>
                <a:rPr lang="en-US" sz="800" dirty="0"/>
                <a:t>9ED50-2500/W400-O/O</a:t>
              </a:r>
            </a:p>
          </p:txBody>
        </p:sp>
        <p:sp>
          <p:nvSpPr>
            <p:cNvPr id="13" name="TextBox 12">
              <a:extLst>
                <a:ext uri="{FF2B5EF4-FFF2-40B4-BE49-F238E27FC236}">
                  <a16:creationId xmlns:a16="http://schemas.microsoft.com/office/drawing/2014/main" id="{DB79025F-43CB-44FD-B40E-E2C4AF72A9E4}"/>
                </a:ext>
              </a:extLst>
            </p:cNvPr>
            <p:cNvSpPr txBox="1"/>
            <p:nvPr/>
          </p:nvSpPr>
          <p:spPr>
            <a:xfrm>
              <a:off x="1142276" y="2465677"/>
              <a:ext cx="875561" cy="338554"/>
            </a:xfrm>
            <a:prstGeom prst="rect">
              <a:avLst/>
            </a:prstGeom>
            <a:noFill/>
          </p:spPr>
          <p:txBody>
            <a:bodyPr wrap="none" rtlCol="0">
              <a:spAutoFit/>
            </a:bodyPr>
            <a:lstStyle/>
            <a:p>
              <a:pPr algn="ctr"/>
              <a:r>
                <a:rPr lang="en-US" sz="800" dirty="0"/>
                <a:t>Mini-Circuits</a:t>
              </a:r>
            </a:p>
            <a:p>
              <a:pPr algn="ctr"/>
              <a:r>
                <a:rPr lang="en-US" sz="800" dirty="0"/>
                <a:t>ZGBDC6-372HP+</a:t>
              </a:r>
            </a:p>
          </p:txBody>
        </p:sp>
        <p:sp>
          <p:nvSpPr>
            <p:cNvPr id="14" name="TextBox 13">
              <a:extLst>
                <a:ext uri="{FF2B5EF4-FFF2-40B4-BE49-F238E27FC236}">
                  <a16:creationId xmlns:a16="http://schemas.microsoft.com/office/drawing/2014/main" id="{62691D05-DA44-4AD2-9EEF-BAFC2A308E5F}"/>
                </a:ext>
              </a:extLst>
            </p:cNvPr>
            <p:cNvSpPr txBox="1"/>
            <p:nvPr/>
          </p:nvSpPr>
          <p:spPr>
            <a:xfrm>
              <a:off x="346065" y="1881113"/>
              <a:ext cx="651139" cy="461665"/>
            </a:xfrm>
            <a:prstGeom prst="rect">
              <a:avLst/>
            </a:prstGeom>
            <a:noFill/>
          </p:spPr>
          <p:txBody>
            <a:bodyPr wrap="none" rtlCol="0">
              <a:spAutoFit/>
            </a:bodyPr>
            <a:lstStyle/>
            <a:p>
              <a:pPr algn="ctr"/>
              <a:r>
                <a:rPr lang="en-US" sz="800" dirty="0"/>
                <a:t>Fairview</a:t>
              </a:r>
              <a:br>
                <a:rPr lang="en-US" sz="800" dirty="0"/>
              </a:br>
              <a:r>
                <a:rPr lang="en-US" sz="800" dirty="0"/>
                <a:t>Microwave</a:t>
              </a:r>
              <a:br>
                <a:rPr lang="en-US" sz="800" dirty="0"/>
              </a:br>
              <a:r>
                <a:rPr lang="en-US" sz="800" dirty="0"/>
                <a:t>SD3258</a:t>
              </a:r>
            </a:p>
          </p:txBody>
        </p:sp>
        <p:sp>
          <p:nvSpPr>
            <p:cNvPr id="15" name="TextBox 14">
              <a:extLst>
                <a:ext uri="{FF2B5EF4-FFF2-40B4-BE49-F238E27FC236}">
                  <a16:creationId xmlns:a16="http://schemas.microsoft.com/office/drawing/2014/main" id="{81C19B7E-63AA-49F8-823C-74B8919EFCAC}"/>
                </a:ext>
              </a:extLst>
            </p:cNvPr>
            <p:cNvSpPr txBox="1"/>
            <p:nvPr/>
          </p:nvSpPr>
          <p:spPr>
            <a:xfrm>
              <a:off x="403615" y="3806835"/>
              <a:ext cx="780983" cy="338554"/>
            </a:xfrm>
            <a:prstGeom prst="rect">
              <a:avLst/>
            </a:prstGeom>
            <a:noFill/>
          </p:spPr>
          <p:txBody>
            <a:bodyPr wrap="none" rtlCol="0">
              <a:spAutoFit/>
            </a:bodyPr>
            <a:lstStyle/>
            <a:p>
              <a:pPr algn="ctr"/>
              <a:r>
                <a:rPr lang="en-US" sz="800" dirty="0"/>
                <a:t>Mini-Circuits</a:t>
              </a:r>
            </a:p>
            <a:p>
              <a:pPr algn="ctr"/>
              <a:r>
                <a:rPr lang="en-US" sz="800" dirty="0"/>
                <a:t>ZN2PD2-50-S+</a:t>
              </a:r>
            </a:p>
          </p:txBody>
        </p:sp>
        <p:sp>
          <p:nvSpPr>
            <p:cNvPr id="16" name="Rectangle 15">
              <a:extLst>
                <a:ext uri="{FF2B5EF4-FFF2-40B4-BE49-F238E27FC236}">
                  <a16:creationId xmlns:a16="http://schemas.microsoft.com/office/drawing/2014/main" id="{4F0C518F-7366-4477-A502-80C624848DD0}"/>
                </a:ext>
              </a:extLst>
            </p:cNvPr>
            <p:cNvSpPr/>
            <p:nvPr/>
          </p:nvSpPr>
          <p:spPr>
            <a:xfrm>
              <a:off x="304719" y="2320648"/>
              <a:ext cx="636071" cy="1794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DC Block</a:t>
              </a:r>
            </a:p>
          </p:txBody>
        </p:sp>
        <p:cxnSp>
          <p:nvCxnSpPr>
            <p:cNvPr id="18" name="Straight Connector 17">
              <a:extLst>
                <a:ext uri="{FF2B5EF4-FFF2-40B4-BE49-F238E27FC236}">
                  <a16:creationId xmlns:a16="http://schemas.microsoft.com/office/drawing/2014/main" id="{C981D648-6181-4B44-84FF-CD0D7633A6AC}"/>
                </a:ext>
              </a:extLst>
            </p:cNvPr>
            <p:cNvCxnSpPr>
              <a:cxnSpLocks/>
              <a:stCxn id="16" idx="1"/>
            </p:cNvCxnSpPr>
            <p:nvPr/>
          </p:nvCxnSpPr>
          <p:spPr>
            <a:xfrm flipH="1" flipV="1">
              <a:off x="104431" y="2410395"/>
              <a:ext cx="200288" cy="1"/>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1B22FA1-9502-4694-B51A-472219B03081}"/>
                </a:ext>
              </a:extLst>
            </p:cNvPr>
            <p:cNvSpPr/>
            <p:nvPr/>
          </p:nvSpPr>
          <p:spPr>
            <a:xfrm>
              <a:off x="305733" y="2699361"/>
              <a:ext cx="636071" cy="502904"/>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1.3 GHz</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Notch Filter</a:t>
              </a:r>
            </a:p>
          </p:txBody>
        </p:sp>
        <p:sp>
          <p:nvSpPr>
            <p:cNvPr id="22" name="Rectangle 21">
              <a:extLst>
                <a:ext uri="{FF2B5EF4-FFF2-40B4-BE49-F238E27FC236}">
                  <a16:creationId xmlns:a16="http://schemas.microsoft.com/office/drawing/2014/main" id="{D612BB17-0A69-422A-8960-6F72C75E6260}"/>
                </a:ext>
              </a:extLst>
            </p:cNvPr>
            <p:cNvSpPr/>
            <p:nvPr/>
          </p:nvSpPr>
          <p:spPr>
            <a:xfrm>
              <a:off x="1085166" y="2789704"/>
              <a:ext cx="839492" cy="322449"/>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Bidirectional Coupler</a:t>
              </a:r>
            </a:p>
          </p:txBody>
        </p:sp>
        <p:sp>
          <p:nvSpPr>
            <p:cNvPr id="23" name="Rectangle 22">
              <a:extLst>
                <a:ext uri="{FF2B5EF4-FFF2-40B4-BE49-F238E27FC236}">
                  <a16:creationId xmlns:a16="http://schemas.microsoft.com/office/drawing/2014/main" id="{ED037453-5B51-4894-8B74-EB273C5ACF64}"/>
                </a:ext>
              </a:extLst>
            </p:cNvPr>
            <p:cNvSpPr/>
            <p:nvPr/>
          </p:nvSpPr>
          <p:spPr>
            <a:xfrm>
              <a:off x="1213055" y="3845665"/>
              <a:ext cx="583714" cy="32244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Power Splitter</a:t>
              </a:r>
            </a:p>
          </p:txBody>
        </p:sp>
        <p:sp>
          <p:nvSpPr>
            <p:cNvPr id="24" name="Rectangle 23">
              <a:extLst>
                <a:ext uri="{FF2B5EF4-FFF2-40B4-BE49-F238E27FC236}">
                  <a16:creationId xmlns:a16="http://schemas.microsoft.com/office/drawing/2014/main" id="{F818428C-7ECF-4D74-BEA7-185658F1905F}"/>
                </a:ext>
              </a:extLst>
            </p:cNvPr>
            <p:cNvSpPr/>
            <p:nvPr/>
          </p:nvSpPr>
          <p:spPr>
            <a:xfrm>
              <a:off x="2274886" y="2772382"/>
              <a:ext cx="984350" cy="356861"/>
            </a:xfrm>
            <a:prstGeom prst="rect">
              <a:avLst/>
            </a:prstGeom>
            <a:ln>
              <a:solidFill>
                <a:srgbClr val="FF0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3.25 ± 0.2 GHz</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Bandpass Filter</a:t>
              </a:r>
            </a:p>
          </p:txBody>
        </p:sp>
        <p:sp>
          <p:nvSpPr>
            <p:cNvPr id="25" name="Rectangle 24">
              <a:extLst>
                <a:ext uri="{FF2B5EF4-FFF2-40B4-BE49-F238E27FC236}">
                  <a16:creationId xmlns:a16="http://schemas.microsoft.com/office/drawing/2014/main" id="{E89F5F5A-19A2-4088-8E77-9EB485D8DE66}"/>
                </a:ext>
              </a:extLst>
            </p:cNvPr>
            <p:cNvSpPr/>
            <p:nvPr/>
          </p:nvSpPr>
          <p:spPr>
            <a:xfrm>
              <a:off x="2275765" y="3519934"/>
              <a:ext cx="984350" cy="348863"/>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2.5 ± 0.2 GHz</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Bandpass Filter</a:t>
              </a:r>
            </a:p>
          </p:txBody>
        </p:sp>
        <p:sp>
          <p:nvSpPr>
            <p:cNvPr id="26" name="Rectangle 25">
              <a:extLst>
                <a:ext uri="{FF2B5EF4-FFF2-40B4-BE49-F238E27FC236}">
                  <a16:creationId xmlns:a16="http://schemas.microsoft.com/office/drawing/2014/main" id="{99F52F8A-048B-4229-9734-94E8923D242A}"/>
                </a:ext>
              </a:extLst>
            </p:cNvPr>
            <p:cNvSpPr/>
            <p:nvPr/>
          </p:nvSpPr>
          <p:spPr>
            <a:xfrm>
              <a:off x="2261895" y="4306641"/>
              <a:ext cx="1010332" cy="348545"/>
            </a:xfrm>
            <a:prstGeom prst="rect">
              <a:avLst/>
            </a:prstGeom>
            <a:ln>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1.75 ± 0.15 GHz</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Bandpass Filter</a:t>
              </a:r>
            </a:p>
          </p:txBody>
        </p:sp>
        <p:sp>
          <p:nvSpPr>
            <p:cNvPr id="27" name="Rectangle 26">
              <a:extLst>
                <a:ext uri="{FF2B5EF4-FFF2-40B4-BE49-F238E27FC236}">
                  <a16:creationId xmlns:a16="http://schemas.microsoft.com/office/drawing/2014/main" id="{83D0ADA6-DEA2-43B1-B441-9FF0F70F4030}"/>
                </a:ext>
              </a:extLst>
            </p:cNvPr>
            <p:cNvSpPr/>
            <p:nvPr/>
          </p:nvSpPr>
          <p:spPr>
            <a:xfrm>
              <a:off x="4367149" y="4319691"/>
              <a:ext cx="583714" cy="32244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Power Splitter</a:t>
              </a:r>
            </a:p>
          </p:txBody>
        </p:sp>
        <p:sp>
          <p:nvSpPr>
            <p:cNvPr id="28" name="Rectangle 27">
              <a:extLst>
                <a:ext uri="{FF2B5EF4-FFF2-40B4-BE49-F238E27FC236}">
                  <a16:creationId xmlns:a16="http://schemas.microsoft.com/office/drawing/2014/main" id="{A6FAEDF6-8BD4-4C50-AEA6-64823EBDC5AF}"/>
                </a:ext>
              </a:extLst>
            </p:cNvPr>
            <p:cNvSpPr/>
            <p:nvPr/>
          </p:nvSpPr>
          <p:spPr>
            <a:xfrm>
              <a:off x="4366856" y="3533141"/>
              <a:ext cx="583714" cy="32244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Power Splitter</a:t>
              </a:r>
            </a:p>
          </p:txBody>
        </p:sp>
        <p:sp>
          <p:nvSpPr>
            <p:cNvPr id="29" name="Rectangle 28">
              <a:extLst>
                <a:ext uri="{FF2B5EF4-FFF2-40B4-BE49-F238E27FC236}">
                  <a16:creationId xmlns:a16="http://schemas.microsoft.com/office/drawing/2014/main" id="{6DA31D7D-A913-4BF5-AA66-613EE8194516}"/>
                </a:ext>
              </a:extLst>
            </p:cNvPr>
            <p:cNvSpPr/>
            <p:nvPr/>
          </p:nvSpPr>
          <p:spPr>
            <a:xfrm>
              <a:off x="4366856" y="2789768"/>
              <a:ext cx="583714" cy="32244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Power Splitter</a:t>
              </a:r>
            </a:p>
          </p:txBody>
        </p:sp>
        <p:sp>
          <p:nvSpPr>
            <p:cNvPr id="30" name="Rectangle 29">
              <a:extLst>
                <a:ext uri="{FF2B5EF4-FFF2-40B4-BE49-F238E27FC236}">
                  <a16:creationId xmlns:a16="http://schemas.microsoft.com/office/drawing/2014/main" id="{695E3F80-D4E7-4F76-B6F0-73C3F048C00A}"/>
                </a:ext>
              </a:extLst>
            </p:cNvPr>
            <p:cNvSpPr/>
            <p:nvPr/>
          </p:nvSpPr>
          <p:spPr>
            <a:xfrm>
              <a:off x="3544862" y="2801268"/>
              <a:ext cx="674818" cy="298367"/>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Amplifier</a:t>
              </a:r>
            </a:p>
            <a:p>
              <a:pPr algn="ctr"/>
              <a:r>
                <a:rPr lang="en-US" sz="1000" dirty="0">
                  <a:latin typeface="Calibri" panose="020F0502020204030204" pitchFamily="34" charset="0"/>
                  <a:cs typeface="Calibri" panose="020F0502020204030204" pitchFamily="34" charset="0"/>
                </a:rPr>
                <a:t>20 dB</a:t>
              </a:r>
            </a:p>
          </p:txBody>
        </p:sp>
        <p:sp>
          <p:nvSpPr>
            <p:cNvPr id="31" name="Rectangle 30">
              <a:extLst>
                <a:ext uri="{FF2B5EF4-FFF2-40B4-BE49-F238E27FC236}">
                  <a16:creationId xmlns:a16="http://schemas.microsoft.com/office/drawing/2014/main" id="{6959B4B0-80C6-4FD1-B4CB-B4DBB459ADB0}"/>
                </a:ext>
              </a:extLst>
            </p:cNvPr>
            <p:cNvSpPr/>
            <p:nvPr/>
          </p:nvSpPr>
          <p:spPr>
            <a:xfrm>
              <a:off x="3544862" y="3537021"/>
              <a:ext cx="674818" cy="312524"/>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Amplifier 20 dB</a:t>
              </a:r>
            </a:p>
          </p:txBody>
        </p:sp>
        <p:sp>
          <p:nvSpPr>
            <p:cNvPr id="32" name="Rectangle 31">
              <a:extLst>
                <a:ext uri="{FF2B5EF4-FFF2-40B4-BE49-F238E27FC236}">
                  <a16:creationId xmlns:a16="http://schemas.microsoft.com/office/drawing/2014/main" id="{F8F2748E-6B30-4379-B85A-B75BE2362863}"/>
                </a:ext>
              </a:extLst>
            </p:cNvPr>
            <p:cNvSpPr/>
            <p:nvPr/>
          </p:nvSpPr>
          <p:spPr>
            <a:xfrm>
              <a:off x="3544862" y="4323571"/>
              <a:ext cx="674818" cy="311508"/>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Amplifier 20 dB</a:t>
              </a:r>
            </a:p>
          </p:txBody>
        </p:sp>
        <p:cxnSp>
          <p:nvCxnSpPr>
            <p:cNvPr id="33" name="Straight Connector 32">
              <a:extLst>
                <a:ext uri="{FF2B5EF4-FFF2-40B4-BE49-F238E27FC236}">
                  <a16:creationId xmlns:a16="http://schemas.microsoft.com/office/drawing/2014/main" id="{F2F0AA78-CFB0-4FAC-AAAD-E5AFDA9C5794}"/>
                </a:ext>
              </a:extLst>
            </p:cNvPr>
            <p:cNvCxnSpPr>
              <a:cxnSpLocks/>
              <a:stCxn id="24" idx="1"/>
              <a:endCxn id="22" idx="3"/>
            </p:cNvCxnSpPr>
            <p:nvPr/>
          </p:nvCxnSpPr>
          <p:spPr>
            <a:xfrm flipH="1">
              <a:off x="1924658" y="2950813"/>
              <a:ext cx="350228" cy="11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0ECA436-7CBD-4D17-9872-D53FDCF15D97}"/>
                </a:ext>
              </a:extLst>
            </p:cNvPr>
            <p:cNvCxnSpPr>
              <a:cxnSpLocks/>
              <a:stCxn id="25" idx="1"/>
              <a:endCxn id="23" idx="3"/>
            </p:cNvCxnSpPr>
            <p:nvPr/>
          </p:nvCxnSpPr>
          <p:spPr>
            <a:xfrm flipH="1">
              <a:off x="1796769" y="3694366"/>
              <a:ext cx="478996" cy="31252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23AD632-D4D6-4E82-B617-6F45B37173F9}"/>
                </a:ext>
              </a:extLst>
            </p:cNvPr>
            <p:cNvCxnSpPr>
              <a:cxnSpLocks/>
              <a:stCxn id="26" idx="1"/>
              <a:endCxn id="23" idx="3"/>
            </p:cNvCxnSpPr>
            <p:nvPr/>
          </p:nvCxnSpPr>
          <p:spPr>
            <a:xfrm flipH="1" flipV="1">
              <a:off x="1796769" y="4006890"/>
              <a:ext cx="465126" cy="47402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9B4D3CF-3335-4612-8BCA-6D77A1CAD080}"/>
                </a:ext>
              </a:extLst>
            </p:cNvPr>
            <p:cNvCxnSpPr>
              <a:cxnSpLocks/>
              <a:stCxn id="23" idx="0"/>
              <a:endCxn id="22" idx="2"/>
            </p:cNvCxnSpPr>
            <p:nvPr/>
          </p:nvCxnSpPr>
          <p:spPr>
            <a:xfrm flipV="1">
              <a:off x="1504912" y="3112153"/>
              <a:ext cx="0" cy="73351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E280121-23B7-47F0-B0A3-3105F35111BA}"/>
                </a:ext>
              </a:extLst>
            </p:cNvPr>
            <p:cNvCxnSpPr>
              <a:cxnSpLocks/>
              <a:stCxn id="30" idx="1"/>
              <a:endCxn id="24" idx="3"/>
            </p:cNvCxnSpPr>
            <p:nvPr/>
          </p:nvCxnSpPr>
          <p:spPr>
            <a:xfrm flipH="1">
              <a:off x="3259236" y="2950452"/>
              <a:ext cx="285626" cy="361"/>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AE3F2A5-EF23-4F9D-B7AC-60061BC17A62}"/>
                </a:ext>
              </a:extLst>
            </p:cNvPr>
            <p:cNvCxnSpPr>
              <a:cxnSpLocks/>
              <a:stCxn id="31" idx="1"/>
              <a:endCxn id="25" idx="3"/>
            </p:cNvCxnSpPr>
            <p:nvPr/>
          </p:nvCxnSpPr>
          <p:spPr>
            <a:xfrm flipH="1">
              <a:off x="3260115" y="3693283"/>
              <a:ext cx="284747" cy="1083"/>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9CDABE6-851E-4CB7-A790-DE6484C1B846}"/>
                </a:ext>
              </a:extLst>
            </p:cNvPr>
            <p:cNvCxnSpPr>
              <a:cxnSpLocks/>
              <a:stCxn id="32" idx="1"/>
              <a:endCxn id="26" idx="3"/>
            </p:cNvCxnSpPr>
            <p:nvPr/>
          </p:nvCxnSpPr>
          <p:spPr>
            <a:xfrm flipH="1">
              <a:off x="3272227" y="4479325"/>
              <a:ext cx="272635" cy="1589"/>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0045CCF-989F-4331-80A0-2FC19E50A1C8}"/>
                </a:ext>
              </a:extLst>
            </p:cNvPr>
            <p:cNvCxnSpPr>
              <a:cxnSpLocks/>
              <a:stCxn id="27" idx="1"/>
              <a:endCxn id="32" idx="3"/>
            </p:cNvCxnSpPr>
            <p:nvPr/>
          </p:nvCxnSpPr>
          <p:spPr>
            <a:xfrm flipH="1" flipV="1">
              <a:off x="4219680" y="4479325"/>
              <a:ext cx="147469" cy="1591"/>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2D34C78-7A67-4A4C-881E-C9DB4C8D4E38}"/>
                </a:ext>
              </a:extLst>
            </p:cNvPr>
            <p:cNvCxnSpPr>
              <a:cxnSpLocks/>
              <a:stCxn id="28" idx="1"/>
              <a:endCxn id="31" idx="3"/>
            </p:cNvCxnSpPr>
            <p:nvPr/>
          </p:nvCxnSpPr>
          <p:spPr>
            <a:xfrm flipH="1" flipV="1">
              <a:off x="4219680" y="3693283"/>
              <a:ext cx="147176" cy="108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DB89AAE7-BFB5-4D08-8F4F-037728EDE957}"/>
                </a:ext>
              </a:extLst>
            </p:cNvPr>
            <p:cNvCxnSpPr>
              <a:cxnSpLocks/>
              <a:stCxn id="29" idx="1"/>
              <a:endCxn id="30" idx="3"/>
            </p:cNvCxnSpPr>
            <p:nvPr/>
          </p:nvCxnSpPr>
          <p:spPr>
            <a:xfrm flipH="1" flipV="1">
              <a:off x="4219680" y="2950452"/>
              <a:ext cx="147176" cy="541"/>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97BE35B-9C15-42C6-AC57-89DD2954CF1F}"/>
                </a:ext>
              </a:extLst>
            </p:cNvPr>
            <p:cNvCxnSpPr>
              <a:cxnSpLocks/>
              <a:endCxn id="29" idx="3"/>
            </p:cNvCxnSpPr>
            <p:nvPr/>
          </p:nvCxnSpPr>
          <p:spPr>
            <a:xfrm flipH="1">
              <a:off x="4950570" y="2824527"/>
              <a:ext cx="262536" cy="12646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0F17FE5-448B-402F-A40E-CD28403A0A2B}"/>
                </a:ext>
              </a:extLst>
            </p:cNvPr>
            <p:cNvCxnSpPr>
              <a:cxnSpLocks/>
              <a:endCxn id="28" idx="3"/>
            </p:cNvCxnSpPr>
            <p:nvPr/>
          </p:nvCxnSpPr>
          <p:spPr>
            <a:xfrm flipH="1" flipV="1">
              <a:off x="4950570" y="3694366"/>
              <a:ext cx="262536" cy="12360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220D5BC-3A93-4504-A191-C04C0A361C3E}"/>
                </a:ext>
              </a:extLst>
            </p:cNvPr>
            <p:cNvCxnSpPr>
              <a:cxnSpLocks/>
              <a:endCxn id="27" idx="3"/>
            </p:cNvCxnSpPr>
            <p:nvPr/>
          </p:nvCxnSpPr>
          <p:spPr>
            <a:xfrm flipH="1" flipV="1">
              <a:off x="4950863" y="4480916"/>
              <a:ext cx="262243" cy="161224"/>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A0D709A-183A-4504-A190-4CAD361089B5}"/>
                </a:ext>
              </a:extLst>
            </p:cNvPr>
            <p:cNvCxnSpPr>
              <a:cxnSpLocks/>
              <a:stCxn id="21" idx="0"/>
              <a:endCxn id="16" idx="2"/>
            </p:cNvCxnSpPr>
            <p:nvPr/>
          </p:nvCxnSpPr>
          <p:spPr>
            <a:xfrm flipH="1" flipV="1">
              <a:off x="622755" y="2500143"/>
              <a:ext cx="1014" cy="199218"/>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C49C422-5E99-421A-A406-23E971902507}"/>
                </a:ext>
              </a:extLst>
            </p:cNvPr>
            <p:cNvCxnSpPr>
              <a:cxnSpLocks/>
              <a:stCxn id="22" idx="1"/>
              <a:endCxn id="21" idx="3"/>
            </p:cNvCxnSpPr>
            <p:nvPr/>
          </p:nvCxnSpPr>
          <p:spPr>
            <a:xfrm flipH="1" flipV="1">
              <a:off x="941804" y="2950813"/>
              <a:ext cx="143362" cy="116"/>
            </a:xfrm>
            <a:prstGeom prst="line">
              <a:avLst/>
            </a:prstGeom>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5D3A7582-9B0A-4EC2-84F1-945197F0674C}"/>
                </a:ext>
              </a:extLst>
            </p:cNvPr>
            <p:cNvSpPr txBox="1"/>
            <p:nvPr/>
          </p:nvSpPr>
          <p:spPr>
            <a:xfrm>
              <a:off x="1880899" y="2753019"/>
              <a:ext cx="537346" cy="246221"/>
            </a:xfrm>
            <a:prstGeom prst="rect">
              <a:avLst/>
            </a:prstGeom>
            <a:noFill/>
          </p:spPr>
          <p:txBody>
            <a:bodyPr wrap="square" rtlCol="0">
              <a:spAutoFit/>
            </a:bodyPr>
            <a:lstStyle/>
            <a:p>
              <a:r>
                <a:rPr lang="en-US" sz="1000" dirty="0">
                  <a:solidFill>
                    <a:srgbClr val="FF0000"/>
                  </a:solidFill>
                </a:rPr>
                <a:t>-6 dB</a:t>
              </a:r>
            </a:p>
          </p:txBody>
        </p:sp>
        <p:sp>
          <p:nvSpPr>
            <p:cNvPr id="82" name="TextBox 81">
              <a:extLst>
                <a:ext uri="{FF2B5EF4-FFF2-40B4-BE49-F238E27FC236}">
                  <a16:creationId xmlns:a16="http://schemas.microsoft.com/office/drawing/2014/main" id="{748E05B9-B8D6-44C3-9043-20E6BF29902B}"/>
                </a:ext>
              </a:extLst>
            </p:cNvPr>
            <p:cNvSpPr txBox="1"/>
            <p:nvPr/>
          </p:nvSpPr>
          <p:spPr>
            <a:xfrm>
              <a:off x="1810100" y="3571745"/>
              <a:ext cx="528733" cy="246221"/>
            </a:xfrm>
            <a:prstGeom prst="rect">
              <a:avLst/>
            </a:prstGeom>
            <a:noFill/>
          </p:spPr>
          <p:txBody>
            <a:bodyPr wrap="square" rtlCol="0">
              <a:spAutoFit/>
            </a:bodyPr>
            <a:lstStyle/>
            <a:p>
              <a:r>
                <a:rPr lang="en-US" sz="1000" dirty="0">
                  <a:solidFill>
                    <a:srgbClr val="FF0000"/>
                  </a:solidFill>
                </a:rPr>
                <a:t>-4 dB</a:t>
              </a:r>
            </a:p>
          </p:txBody>
        </p:sp>
        <p:sp>
          <p:nvSpPr>
            <p:cNvPr id="83" name="TextBox 82">
              <a:extLst>
                <a:ext uri="{FF2B5EF4-FFF2-40B4-BE49-F238E27FC236}">
                  <a16:creationId xmlns:a16="http://schemas.microsoft.com/office/drawing/2014/main" id="{C70B14FD-D4BB-4E91-846B-8F7E683425E5}"/>
                </a:ext>
              </a:extLst>
            </p:cNvPr>
            <p:cNvSpPr txBox="1"/>
            <p:nvPr/>
          </p:nvSpPr>
          <p:spPr>
            <a:xfrm>
              <a:off x="1734935" y="4248317"/>
              <a:ext cx="526960" cy="246221"/>
            </a:xfrm>
            <a:prstGeom prst="rect">
              <a:avLst/>
            </a:prstGeom>
            <a:noFill/>
          </p:spPr>
          <p:txBody>
            <a:bodyPr wrap="square" rtlCol="0">
              <a:spAutoFit/>
            </a:bodyPr>
            <a:lstStyle/>
            <a:p>
              <a:r>
                <a:rPr lang="en-US" sz="1000" dirty="0">
                  <a:solidFill>
                    <a:srgbClr val="FF0000"/>
                  </a:solidFill>
                </a:rPr>
                <a:t>-4 dB</a:t>
              </a:r>
            </a:p>
          </p:txBody>
        </p:sp>
        <p:sp>
          <p:nvSpPr>
            <p:cNvPr id="84" name="TextBox 83">
              <a:extLst>
                <a:ext uri="{FF2B5EF4-FFF2-40B4-BE49-F238E27FC236}">
                  <a16:creationId xmlns:a16="http://schemas.microsoft.com/office/drawing/2014/main" id="{5C99DCEB-531D-420B-80DF-195DD5DCB7B6}"/>
                </a:ext>
              </a:extLst>
            </p:cNvPr>
            <p:cNvSpPr txBox="1"/>
            <p:nvPr/>
          </p:nvSpPr>
          <p:spPr>
            <a:xfrm>
              <a:off x="3474855" y="2491166"/>
              <a:ext cx="817853" cy="338554"/>
            </a:xfrm>
            <a:prstGeom prst="rect">
              <a:avLst/>
            </a:prstGeom>
            <a:noFill/>
          </p:spPr>
          <p:txBody>
            <a:bodyPr wrap="none" rtlCol="0">
              <a:spAutoFit/>
            </a:bodyPr>
            <a:lstStyle/>
            <a:p>
              <a:pPr algn="ctr"/>
              <a:r>
                <a:rPr lang="en-US" sz="800" dirty="0"/>
                <a:t>Mini-Circuits</a:t>
              </a:r>
            </a:p>
            <a:p>
              <a:pPr algn="ctr"/>
              <a:r>
                <a:rPr lang="en-US" sz="800" dirty="0"/>
                <a:t>ZX60-53LNB-S+</a:t>
              </a:r>
            </a:p>
          </p:txBody>
        </p:sp>
        <p:sp>
          <p:nvSpPr>
            <p:cNvPr id="127" name="TextBox 126">
              <a:extLst>
                <a:ext uri="{FF2B5EF4-FFF2-40B4-BE49-F238E27FC236}">
                  <a16:creationId xmlns:a16="http://schemas.microsoft.com/office/drawing/2014/main" id="{6EFF01E7-12C7-4C4D-B50F-77B5A69A3941}"/>
                </a:ext>
              </a:extLst>
            </p:cNvPr>
            <p:cNvSpPr txBox="1"/>
            <p:nvPr/>
          </p:nvSpPr>
          <p:spPr>
            <a:xfrm>
              <a:off x="4367054" y="2475733"/>
              <a:ext cx="780983" cy="338554"/>
            </a:xfrm>
            <a:prstGeom prst="rect">
              <a:avLst/>
            </a:prstGeom>
            <a:noFill/>
          </p:spPr>
          <p:txBody>
            <a:bodyPr wrap="none" rtlCol="0">
              <a:spAutoFit/>
            </a:bodyPr>
            <a:lstStyle/>
            <a:p>
              <a:pPr algn="ctr"/>
              <a:r>
                <a:rPr lang="en-US" sz="800" dirty="0"/>
                <a:t>Mini-Circuits</a:t>
              </a:r>
            </a:p>
            <a:p>
              <a:pPr algn="ctr"/>
              <a:r>
                <a:rPr lang="en-US" sz="800" dirty="0"/>
                <a:t>ZN2PD2-50-S+</a:t>
              </a:r>
            </a:p>
          </p:txBody>
        </p:sp>
        <p:sp>
          <p:nvSpPr>
            <p:cNvPr id="128" name="TextBox 127">
              <a:extLst>
                <a:ext uri="{FF2B5EF4-FFF2-40B4-BE49-F238E27FC236}">
                  <a16:creationId xmlns:a16="http://schemas.microsoft.com/office/drawing/2014/main" id="{60B79095-521C-4914-BCDA-F39A2772433D}"/>
                </a:ext>
              </a:extLst>
            </p:cNvPr>
            <p:cNvSpPr txBox="1"/>
            <p:nvPr/>
          </p:nvSpPr>
          <p:spPr>
            <a:xfrm>
              <a:off x="3466449" y="3219299"/>
              <a:ext cx="817853" cy="338554"/>
            </a:xfrm>
            <a:prstGeom prst="rect">
              <a:avLst/>
            </a:prstGeom>
            <a:noFill/>
          </p:spPr>
          <p:txBody>
            <a:bodyPr wrap="none" rtlCol="0">
              <a:spAutoFit/>
            </a:bodyPr>
            <a:lstStyle/>
            <a:p>
              <a:pPr algn="ctr"/>
              <a:r>
                <a:rPr lang="en-US" sz="800" dirty="0"/>
                <a:t>Mini-Circuits</a:t>
              </a:r>
            </a:p>
            <a:p>
              <a:pPr algn="ctr"/>
              <a:r>
                <a:rPr lang="en-US" sz="800" dirty="0"/>
                <a:t>ZX60-53LNB-S+</a:t>
              </a:r>
            </a:p>
          </p:txBody>
        </p:sp>
        <p:sp>
          <p:nvSpPr>
            <p:cNvPr id="129" name="TextBox 128">
              <a:extLst>
                <a:ext uri="{FF2B5EF4-FFF2-40B4-BE49-F238E27FC236}">
                  <a16:creationId xmlns:a16="http://schemas.microsoft.com/office/drawing/2014/main" id="{886D89B9-2FC0-4057-BF04-F72597F2A870}"/>
                </a:ext>
              </a:extLst>
            </p:cNvPr>
            <p:cNvSpPr txBox="1"/>
            <p:nvPr/>
          </p:nvSpPr>
          <p:spPr>
            <a:xfrm>
              <a:off x="3466449" y="4006601"/>
              <a:ext cx="817853" cy="338554"/>
            </a:xfrm>
            <a:prstGeom prst="rect">
              <a:avLst/>
            </a:prstGeom>
            <a:noFill/>
          </p:spPr>
          <p:txBody>
            <a:bodyPr wrap="none" rtlCol="0">
              <a:spAutoFit/>
            </a:bodyPr>
            <a:lstStyle/>
            <a:p>
              <a:pPr algn="ctr"/>
              <a:r>
                <a:rPr lang="en-US" sz="800" dirty="0"/>
                <a:t>Mini-Circuits</a:t>
              </a:r>
            </a:p>
            <a:p>
              <a:pPr algn="ctr"/>
              <a:r>
                <a:rPr lang="en-US" sz="800" dirty="0"/>
                <a:t>ZX60-53LNB-S+</a:t>
              </a:r>
            </a:p>
          </p:txBody>
        </p:sp>
        <p:sp>
          <p:nvSpPr>
            <p:cNvPr id="130" name="TextBox 129">
              <a:extLst>
                <a:ext uri="{FF2B5EF4-FFF2-40B4-BE49-F238E27FC236}">
                  <a16:creationId xmlns:a16="http://schemas.microsoft.com/office/drawing/2014/main" id="{E65FB792-6848-4620-BDAE-E87F4F39E230}"/>
                </a:ext>
              </a:extLst>
            </p:cNvPr>
            <p:cNvSpPr txBox="1"/>
            <p:nvPr/>
          </p:nvSpPr>
          <p:spPr>
            <a:xfrm>
              <a:off x="4367054" y="3218818"/>
              <a:ext cx="780983" cy="338554"/>
            </a:xfrm>
            <a:prstGeom prst="rect">
              <a:avLst/>
            </a:prstGeom>
            <a:noFill/>
          </p:spPr>
          <p:txBody>
            <a:bodyPr wrap="none" rtlCol="0">
              <a:spAutoFit/>
            </a:bodyPr>
            <a:lstStyle/>
            <a:p>
              <a:pPr algn="ctr"/>
              <a:r>
                <a:rPr lang="en-US" sz="800" dirty="0"/>
                <a:t>Mini-Circuits</a:t>
              </a:r>
            </a:p>
            <a:p>
              <a:pPr algn="ctr"/>
              <a:r>
                <a:rPr lang="en-US" sz="800" dirty="0"/>
                <a:t>ZN2PD2-50-S+</a:t>
              </a:r>
            </a:p>
          </p:txBody>
        </p:sp>
        <p:sp>
          <p:nvSpPr>
            <p:cNvPr id="131" name="TextBox 130">
              <a:extLst>
                <a:ext uri="{FF2B5EF4-FFF2-40B4-BE49-F238E27FC236}">
                  <a16:creationId xmlns:a16="http://schemas.microsoft.com/office/drawing/2014/main" id="{663E0E31-D1F3-4B7D-83C1-1640FF45A58D}"/>
                </a:ext>
              </a:extLst>
            </p:cNvPr>
            <p:cNvSpPr txBox="1"/>
            <p:nvPr/>
          </p:nvSpPr>
          <p:spPr>
            <a:xfrm>
              <a:off x="4367054" y="3996496"/>
              <a:ext cx="780983" cy="338554"/>
            </a:xfrm>
            <a:prstGeom prst="rect">
              <a:avLst/>
            </a:prstGeom>
            <a:noFill/>
          </p:spPr>
          <p:txBody>
            <a:bodyPr wrap="none" rtlCol="0">
              <a:spAutoFit/>
            </a:bodyPr>
            <a:lstStyle/>
            <a:p>
              <a:pPr algn="ctr"/>
              <a:r>
                <a:rPr lang="en-US" sz="800" dirty="0"/>
                <a:t>Mini-Circuits</a:t>
              </a:r>
            </a:p>
            <a:p>
              <a:pPr algn="ctr"/>
              <a:r>
                <a:rPr lang="en-US" sz="800" dirty="0"/>
                <a:t>ZN2PD2-50-S+</a:t>
              </a:r>
            </a:p>
          </p:txBody>
        </p:sp>
        <p:cxnSp>
          <p:nvCxnSpPr>
            <p:cNvPr id="144" name="Straight Connector 143">
              <a:extLst>
                <a:ext uri="{FF2B5EF4-FFF2-40B4-BE49-F238E27FC236}">
                  <a16:creationId xmlns:a16="http://schemas.microsoft.com/office/drawing/2014/main" id="{3CC36173-7911-40CC-85A4-5656B0349113}"/>
                </a:ext>
              </a:extLst>
            </p:cNvPr>
            <p:cNvCxnSpPr>
              <a:cxnSpLocks/>
              <a:endCxn id="29" idx="3"/>
            </p:cNvCxnSpPr>
            <p:nvPr/>
          </p:nvCxnSpPr>
          <p:spPr>
            <a:xfrm flipH="1" flipV="1">
              <a:off x="4950570" y="2950993"/>
              <a:ext cx="265357" cy="159713"/>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180206F8-3C9F-41F0-82F3-32023BF69D3F}"/>
                </a:ext>
              </a:extLst>
            </p:cNvPr>
            <p:cNvCxnSpPr>
              <a:cxnSpLocks/>
              <a:endCxn id="28" idx="3"/>
            </p:cNvCxnSpPr>
            <p:nvPr/>
          </p:nvCxnSpPr>
          <p:spPr>
            <a:xfrm flipH="1">
              <a:off x="4950570" y="3569094"/>
              <a:ext cx="262536" cy="125272"/>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702821DD-0324-4DBD-BFC7-91E421D32C23}"/>
                </a:ext>
              </a:extLst>
            </p:cNvPr>
            <p:cNvCxnSpPr>
              <a:cxnSpLocks/>
              <a:endCxn id="27" idx="3"/>
            </p:cNvCxnSpPr>
            <p:nvPr/>
          </p:nvCxnSpPr>
          <p:spPr>
            <a:xfrm flipH="1">
              <a:off x="4950863" y="4341171"/>
              <a:ext cx="265064" cy="13974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66" name="Content Placeholder 1">
            <a:extLst>
              <a:ext uri="{FF2B5EF4-FFF2-40B4-BE49-F238E27FC236}">
                <a16:creationId xmlns:a16="http://schemas.microsoft.com/office/drawing/2014/main" id="{D7EC0259-C9AF-4E31-9232-20D6472E4EE6}"/>
              </a:ext>
            </a:extLst>
          </p:cNvPr>
          <p:cNvSpPr txBox="1">
            <a:spLocks/>
          </p:cNvSpPr>
          <p:nvPr/>
        </p:nvSpPr>
        <p:spPr>
          <a:xfrm>
            <a:off x="2021467" y="652988"/>
            <a:ext cx="2876397" cy="404634"/>
          </a:xfrm>
          <a:prstGeom prst="rect">
            <a:avLst/>
          </a:prstGeom>
          <a:solidFill>
            <a:schemeClr val="bg1"/>
          </a:solidFill>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200" dirty="0">
                <a:solidFill>
                  <a:srgbClr val="FF0000"/>
                </a:solidFill>
              </a:rPr>
              <a:t>The red dB numbers indicate the relative amplitudes of the three channels</a:t>
            </a:r>
          </a:p>
        </p:txBody>
      </p:sp>
      <p:cxnSp>
        <p:nvCxnSpPr>
          <p:cNvPr id="5" name="Straight Arrow Connector 4">
            <a:extLst>
              <a:ext uri="{FF2B5EF4-FFF2-40B4-BE49-F238E27FC236}">
                <a16:creationId xmlns:a16="http://schemas.microsoft.com/office/drawing/2014/main" id="{A36FF0FF-1F41-415F-9FD3-37B385BDC02D}"/>
              </a:ext>
            </a:extLst>
          </p:cNvPr>
          <p:cNvCxnSpPr>
            <a:cxnSpLocks/>
          </p:cNvCxnSpPr>
          <p:nvPr/>
        </p:nvCxnSpPr>
        <p:spPr>
          <a:xfrm flipH="1">
            <a:off x="2148089" y="1154007"/>
            <a:ext cx="284993" cy="70930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Content Placeholder 1">
            <a:extLst>
              <a:ext uri="{FF2B5EF4-FFF2-40B4-BE49-F238E27FC236}">
                <a16:creationId xmlns:a16="http://schemas.microsoft.com/office/drawing/2014/main" id="{04E123BF-F85A-49B2-82B1-C7FD5047AC53}"/>
              </a:ext>
            </a:extLst>
          </p:cNvPr>
          <p:cNvSpPr txBox="1">
            <a:spLocks/>
          </p:cNvSpPr>
          <p:nvPr/>
        </p:nvSpPr>
        <p:spPr>
          <a:xfrm>
            <a:off x="5687651" y="1330886"/>
            <a:ext cx="3349101" cy="283077"/>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400" dirty="0"/>
              <a:t>Inside view of FNAL Multi-band HOM box </a:t>
            </a:r>
          </a:p>
        </p:txBody>
      </p:sp>
    </p:spTree>
    <p:extLst>
      <p:ext uri="{BB962C8B-B14F-4D97-AF65-F5344CB8AC3E}">
        <p14:creationId xmlns:p14="http://schemas.microsoft.com/office/powerpoint/2010/main" val="35432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20B9852-DD9E-4F57-AD8B-E2333814A249}"/>
              </a:ext>
            </a:extLst>
          </p:cNvPr>
          <p:cNvGrpSpPr/>
          <p:nvPr/>
        </p:nvGrpSpPr>
        <p:grpSpPr>
          <a:xfrm>
            <a:off x="3091885" y="865603"/>
            <a:ext cx="5990762" cy="3819632"/>
            <a:chOff x="1074512" y="873369"/>
            <a:chExt cx="5990762" cy="3819632"/>
          </a:xfrm>
        </p:grpSpPr>
        <p:pic>
          <p:nvPicPr>
            <p:cNvPr id="9" name="Picture 8">
              <a:extLst>
                <a:ext uri="{FF2B5EF4-FFF2-40B4-BE49-F238E27FC236}">
                  <a16:creationId xmlns:a16="http://schemas.microsoft.com/office/drawing/2014/main" id="{4D2BEAA1-B022-4E35-B09B-A680AC323C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4512" y="873369"/>
              <a:ext cx="5990762" cy="3819632"/>
            </a:xfrm>
            <a:prstGeom prst="rect">
              <a:avLst/>
            </a:prstGeom>
          </p:spPr>
        </p:pic>
        <p:sp>
          <p:nvSpPr>
            <p:cNvPr id="10" name="TextBox 9">
              <a:extLst>
                <a:ext uri="{FF2B5EF4-FFF2-40B4-BE49-F238E27FC236}">
                  <a16:creationId xmlns:a16="http://schemas.microsoft.com/office/drawing/2014/main" id="{DECD95AF-E172-4AA7-8757-F7AF05A2E827}"/>
                </a:ext>
              </a:extLst>
            </p:cNvPr>
            <p:cNvSpPr txBox="1"/>
            <p:nvPr/>
          </p:nvSpPr>
          <p:spPr>
            <a:xfrm>
              <a:off x="1565875" y="2928612"/>
              <a:ext cx="670376" cy="276999"/>
            </a:xfrm>
            <a:prstGeom prst="rect">
              <a:avLst/>
            </a:prstGeom>
            <a:noFill/>
          </p:spPr>
          <p:txBody>
            <a:bodyPr wrap="none" rtlCol="0">
              <a:spAutoFit/>
            </a:bodyPr>
            <a:lstStyle/>
            <a:p>
              <a:r>
                <a:rPr lang="en-US" sz="1200" dirty="0"/>
                <a:t>1.3 GHz</a:t>
              </a:r>
            </a:p>
          </p:txBody>
        </p:sp>
        <p:sp>
          <p:nvSpPr>
            <p:cNvPr id="11" name="TextBox 10">
              <a:extLst>
                <a:ext uri="{FF2B5EF4-FFF2-40B4-BE49-F238E27FC236}">
                  <a16:creationId xmlns:a16="http://schemas.microsoft.com/office/drawing/2014/main" id="{03ECCE15-641F-4B43-87B8-F7518862A944}"/>
                </a:ext>
              </a:extLst>
            </p:cNvPr>
            <p:cNvSpPr txBox="1"/>
            <p:nvPr/>
          </p:nvSpPr>
          <p:spPr>
            <a:xfrm>
              <a:off x="2552286" y="2974716"/>
              <a:ext cx="615874" cy="461665"/>
            </a:xfrm>
            <a:prstGeom prst="rect">
              <a:avLst/>
            </a:prstGeom>
            <a:noFill/>
          </p:spPr>
          <p:txBody>
            <a:bodyPr wrap="none" rtlCol="0">
              <a:spAutoFit/>
            </a:bodyPr>
            <a:lstStyle/>
            <a:p>
              <a:r>
                <a:rPr lang="en-US" sz="1200" dirty="0"/>
                <a:t>Dipole</a:t>
              </a:r>
              <a:br>
                <a:rPr lang="en-US" sz="1200" dirty="0"/>
              </a:br>
              <a:r>
                <a:rPr lang="en-US" sz="1200" dirty="0"/>
                <a:t>Modes</a:t>
              </a:r>
            </a:p>
          </p:txBody>
        </p:sp>
        <p:sp>
          <p:nvSpPr>
            <p:cNvPr id="12" name="TextBox 11">
              <a:extLst>
                <a:ext uri="{FF2B5EF4-FFF2-40B4-BE49-F238E27FC236}">
                  <a16:creationId xmlns:a16="http://schemas.microsoft.com/office/drawing/2014/main" id="{92F11656-6554-4911-92A9-B2E9207711A5}"/>
                </a:ext>
              </a:extLst>
            </p:cNvPr>
            <p:cNvSpPr txBox="1"/>
            <p:nvPr/>
          </p:nvSpPr>
          <p:spPr>
            <a:xfrm>
              <a:off x="3191327" y="2974717"/>
              <a:ext cx="854721" cy="461665"/>
            </a:xfrm>
            <a:prstGeom prst="rect">
              <a:avLst/>
            </a:prstGeom>
            <a:noFill/>
          </p:spPr>
          <p:txBody>
            <a:bodyPr wrap="none" rtlCol="0">
              <a:spAutoFit/>
            </a:bodyPr>
            <a:lstStyle/>
            <a:p>
              <a:r>
                <a:rPr lang="en-US" sz="1200" dirty="0"/>
                <a:t>Beam</a:t>
              </a:r>
              <a:br>
                <a:rPr lang="en-US" sz="1200" dirty="0"/>
              </a:br>
              <a:r>
                <a:rPr lang="en-US" sz="1200" dirty="0"/>
                <a:t>Harmonics</a:t>
              </a:r>
            </a:p>
          </p:txBody>
        </p:sp>
        <p:cxnSp>
          <p:nvCxnSpPr>
            <p:cNvPr id="16" name="Straight Arrow Connector 15">
              <a:extLst>
                <a:ext uri="{FF2B5EF4-FFF2-40B4-BE49-F238E27FC236}">
                  <a16:creationId xmlns:a16="http://schemas.microsoft.com/office/drawing/2014/main" id="{D879FA87-B146-41F4-8824-4A411C310FDC}"/>
                </a:ext>
              </a:extLst>
            </p:cNvPr>
            <p:cNvCxnSpPr>
              <a:cxnSpLocks/>
            </p:cNvCxnSpPr>
            <p:nvPr/>
          </p:nvCxnSpPr>
          <p:spPr>
            <a:xfrm flipH="1">
              <a:off x="3452884" y="3381233"/>
              <a:ext cx="34119" cy="146713"/>
            </a:xfrm>
            <a:prstGeom prst="straightConnector1">
              <a:avLst/>
            </a:prstGeom>
            <a:ln w="12700">
              <a:solidFill>
                <a:srgbClr val="004C97"/>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17182A9-5088-40E3-AA89-CB19E1802321}"/>
                </a:ext>
              </a:extLst>
            </p:cNvPr>
            <p:cNvSpPr txBox="1"/>
            <p:nvPr/>
          </p:nvSpPr>
          <p:spPr>
            <a:xfrm>
              <a:off x="4251424" y="2920124"/>
              <a:ext cx="575799" cy="461665"/>
            </a:xfrm>
            <a:prstGeom prst="rect">
              <a:avLst/>
            </a:prstGeom>
            <a:noFill/>
          </p:spPr>
          <p:txBody>
            <a:bodyPr wrap="none" rtlCol="0">
              <a:spAutoFit/>
            </a:bodyPr>
            <a:lstStyle/>
            <a:p>
              <a:r>
                <a:rPr lang="en-US" sz="1200" dirty="0"/>
                <a:t>Other</a:t>
              </a:r>
              <a:br>
                <a:rPr lang="en-US" sz="1200" dirty="0"/>
              </a:br>
              <a:r>
                <a:rPr lang="en-US" sz="1200" dirty="0"/>
                <a:t>HOMs</a:t>
              </a:r>
            </a:p>
          </p:txBody>
        </p:sp>
      </p:grpSp>
      <p:sp>
        <p:nvSpPr>
          <p:cNvPr id="2" name="Content Placeholder 1">
            <a:extLst>
              <a:ext uri="{FF2B5EF4-FFF2-40B4-BE49-F238E27FC236}">
                <a16:creationId xmlns:a16="http://schemas.microsoft.com/office/drawing/2014/main" id="{3DF46499-E97C-4C9D-9858-7E7916B2850D}"/>
              </a:ext>
            </a:extLst>
          </p:cNvPr>
          <p:cNvSpPr>
            <a:spLocks noGrp="1"/>
          </p:cNvSpPr>
          <p:nvPr>
            <p:ph idx="1"/>
          </p:nvPr>
        </p:nvSpPr>
        <p:spPr>
          <a:xfrm>
            <a:off x="111663" y="1231617"/>
            <a:ext cx="2858985" cy="2412101"/>
          </a:xfrm>
        </p:spPr>
        <p:txBody>
          <a:bodyPr/>
          <a:lstStyle/>
          <a:p>
            <a:r>
              <a:rPr lang="en-US" sz="1400" dirty="0"/>
              <a:t>Raw time and spectral plots of the upstream and downstream couplers of cavity 2 in CM2  </a:t>
            </a:r>
          </a:p>
          <a:p>
            <a:r>
              <a:rPr lang="en-US" sz="1400" dirty="0"/>
              <a:t>Cavity fundamental line at 1.3 GHz is about 100 times larger than the HOM lines</a:t>
            </a:r>
          </a:p>
          <a:p>
            <a:r>
              <a:rPr lang="en-US" sz="1400" dirty="0"/>
              <a:t>Beam harmonics can be seen in the upstream signal (blue)</a:t>
            </a:r>
          </a:p>
          <a:p>
            <a:pPr lvl="1"/>
            <a:r>
              <a:rPr lang="en-US" sz="1200" dirty="0">
                <a:solidFill>
                  <a:srgbClr val="FF0000"/>
                </a:solidFill>
              </a:rPr>
              <a:t>50 bunches in the pulse</a:t>
            </a:r>
            <a:endParaRPr lang="en-US" sz="1200" dirty="0"/>
          </a:p>
        </p:txBody>
      </p:sp>
      <p:sp>
        <p:nvSpPr>
          <p:cNvPr id="3" name="Title 2">
            <a:extLst>
              <a:ext uri="{FF2B5EF4-FFF2-40B4-BE49-F238E27FC236}">
                <a16:creationId xmlns:a16="http://schemas.microsoft.com/office/drawing/2014/main" id="{195177B0-C8D7-41C9-8C78-A9202CF330D5}"/>
              </a:ext>
            </a:extLst>
          </p:cNvPr>
          <p:cNvSpPr>
            <a:spLocks noGrp="1"/>
          </p:cNvSpPr>
          <p:nvPr>
            <p:ph type="title"/>
          </p:nvPr>
        </p:nvSpPr>
        <p:spPr/>
        <p:txBody>
          <a:bodyPr/>
          <a:lstStyle/>
          <a:p>
            <a:r>
              <a:rPr lang="en-US" dirty="0"/>
              <a:t>HOM Data</a:t>
            </a:r>
          </a:p>
        </p:txBody>
      </p:sp>
      <p:sp>
        <p:nvSpPr>
          <p:cNvPr id="6" name="Slide Number Placeholder 5">
            <a:extLst>
              <a:ext uri="{FF2B5EF4-FFF2-40B4-BE49-F238E27FC236}">
                <a16:creationId xmlns:a16="http://schemas.microsoft.com/office/drawing/2014/main" id="{F2D481B0-A3BC-4431-A7BB-E174A267120F}"/>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93300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48B5E-A892-4E95-B899-8C23BE1393BD}"/>
              </a:ext>
            </a:extLst>
          </p:cNvPr>
          <p:cNvSpPr>
            <a:spLocks noGrp="1"/>
          </p:cNvSpPr>
          <p:nvPr>
            <p:ph idx="1"/>
          </p:nvPr>
        </p:nvSpPr>
        <p:spPr>
          <a:xfrm>
            <a:off x="228603" y="849336"/>
            <a:ext cx="8758877" cy="2125029"/>
          </a:xfrm>
        </p:spPr>
        <p:txBody>
          <a:bodyPr/>
          <a:lstStyle/>
          <a:p>
            <a:r>
              <a:rPr lang="en-US" sz="1400" dirty="0"/>
              <a:t>Data was collected from the upstream and downstream HOM couplers of cavities 1,4,5,8 of CM2</a:t>
            </a:r>
          </a:p>
          <a:p>
            <a:pPr lvl="1"/>
            <a:r>
              <a:rPr lang="en-US" sz="1200" dirty="0"/>
              <a:t>Mode frequencies vary from cavity to cavity by order of several MHz</a:t>
            </a:r>
          </a:p>
          <a:p>
            <a:pPr lvl="1"/>
            <a:r>
              <a:rPr lang="en-US" sz="1200" dirty="0"/>
              <a:t>Cavity 1 had a different manufacturer than 4, 5 and 8</a:t>
            </a:r>
          </a:p>
          <a:p>
            <a:pPr lvl="1"/>
            <a:r>
              <a:rPr lang="en-US" sz="1200" dirty="0"/>
              <a:t>Mode polarization </a:t>
            </a:r>
            <a:r>
              <a:rPr lang="en-US" sz="1200" dirty="0" err="1"/>
              <a:t>splittings</a:t>
            </a:r>
            <a:r>
              <a:rPr lang="en-US" sz="1200" dirty="0"/>
              <a:t> are larger in cavity 1</a:t>
            </a:r>
          </a:p>
          <a:p>
            <a:r>
              <a:rPr lang="en-US" sz="1400" dirty="0"/>
              <a:t>Spectra of a single bunch for the downstream coupler of cavities 1,4,5,8 of CM2 using the 1.75 GHz filter</a:t>
            </a:r>
          </a:p>
          <a:p>
            <a:pPr lvl="1"/>
            <a:r>
              <a:rPr lang="en-US" sz="1200" dirty="0"/>
              <a:t>Network analyzer mode measurements are overlayed on the plots</a:t>
            </a:r>
          </a:p>
          <a:p>
            <a:pPr lvl="1"/>
            <a:r>
              <a:rPr lang="en-US" sz="1200" dirty="0"/>
              <a:t>Left: Full 1.6 to 1.9 GHz region of dipole modes</a:t>
            </a:r>
          </a:p>
          <a:p>
            <a:pPr lvl="1"/>
            <a:r>
              <a:rPr lang="en-US" sz="1200" dirty="0"/>
              <a:t>Right: Near the 1.73 GHz mode</a:t>
            </a:r>
          </a:p>
          <a:p>
            <a:pPr lvl="2"/>
            <a:r>
              <a:rPr lang="en-US" sz="1100" dirty="0"/>
              <a:t>Beam Harmonics are shown as red circles</a:t>
            </a:r>
          </a:p>
          <a:p>
            <a:pPr lvl="1"/>
            <a:endParaRPr lang="en-US" sz="1200" dirty="0"/>
          </a:p>
        </p:txBody>
      </p:sp>
      <p:sp>
        <p:nvSpPr>
          <p:cNvPr id="3" name="Title 2">
            <a:extLst>
              <a:ext uri="{FF2B5EF4-FFF2-40B4-BE49-F238E27FC236}">
                <a16:creationId xmlns:a16="http://schemas.microsoft.com/office/drawing/2014/main" id="{EB661950-0176-41A3-80E1-89FC915407ED}"/>
              </a:ext>
            </a:extLst>
          </p:cNvPr>
          <p:cNvSpPr>
            <a:spLocks noGrp="1"/>
          </p:cNvSpPr>
          <p:nvPr>
            <p:ph type="title"/>
          </p:nvPr>
        </p:nvSpPr>
        <p:spPr/>
        <p:txBody>
          <a:bodyPr/>
          <a:lstStyle/>
          <a:p>
            <a:r>
              <a:rPr lang="en-US" dirty="0"/>
              <a:t>Spectral Mode Data</a:t>
            </a:r>
          </a:p>
        </p:txBody>
      </p:sp>
      <p:sp>
        <p:nvSpPr>
          <p:cNvPr id="6" name="Slide Number Placeholder 5">
            <a:extLst>
              <a:ext uri="{FF2B5EF4-FFF2-40B4-BE49-F238E27FC236}">
                <a16:creationId xmlns:a16="http://schemas.microsoft.com/office/drawing/2014/main" id="{1B791D07-1425-44DC-AF8E-3F950CA0DD1E}"/>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9" name="Picture 8">
            <a:extLst>
              <a:ext uri="{FF2B5EF4-FFF2-40B4-BE49-F238E27FC236}">
                <a16:creationId xmlns:a16="http://schemas.microsoft.com/office/drawing/2014/main" id="{E3BCFD84-03A4-4DEC-A666-4A0EB6915FA8}"/>
              </a:ext>
            </a:extLst>
          </p:cNvPr>
          <p:cNvPicPr/>
          <p:nvPr/>
        </p:nvPicPr>
        <p:blipFill rotWithShape="1">
          <a:blip r:embed="rId2" cstate="print">
            <a:extLst>
              <a:ext uri="{28A0092B-C50C-407E-A947-70E740481C1C}">
                <a14:useLocalDpi xmlns:a14="http://schemas.microsoft.com/office/drawing/2010/main" val="0"/>
              </a:ext>
            </a:extLst>
          </a:blip>
          <a:srcRect l="2855" r="1"/>
          <a:stretch/>
        </p:blipFill>
        <p:spPr bwMode="auto">
          <a:xfrm>
            <a:off x="4576679" y="2974365"/>
            <a:ext cx="4338721" cy="167486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B5E1640-00C0-491A-B548-F07386782FE3}"/>
              </a:ext>
            </a:extLst>
          </p:cNvPr>
          <p:cNvPicPr/>
          <p:nvPr/>
        </p:nvPicPr>
        <p:blipFill rotWithShape="1">
          <a:blip r:embed="rId3">
            <a:extLst>
              <a:ext uri="{28A0092B-C50C-407E-A947-70E740481C1C}">
                <a14:useLocalDpi xmlns:a14="http://schemas.microsoft.com/office/drawing/2010/main" val="0"/>
              </a:ext>
            </a:extLst>
          </a:blip>
          <a:srcRect l="3334" r="5708"/>
          <a:stretch/>
        </p:blipFill>
        <p:spPr bwMode="auto">
          <a:xfrm>
            <a:off x="222250" y="2956591"/>
            <a:ext cx="4177242" cy="1721760"/>
          </a:xfrm>
          <a:prstGeom prst="rect">
            <a:avLst/>
          </a:prstGeom>
          <a:ln>
            <a:noFill/>
          </a:ln>
          <a:extLst>
            <a:ext uri="{53640926-AAD7-44D8-BBD7-CCE9431645EC}">
              <a14:shadowObscured xmlns:a14="http://schemas.microsoft.com/office/drawing/2010/main"/>
            </a:ext>
          </a:extLst>
        </p:spPr>
      </p:pic>
      <p:sp>
        <p:nvSpPr>
          <p:cNvPr id="4" name="Left Brace 3">
            <a:extLst>
              <a:ext uri="{FF2B5EF4-FFF2-40B4-BE49-F238E27FC236}">
                <a16:creationId xmlns:a16="http://schemas.microsoft.com/office/drawing/2014/main" id="{3BE68C6A-F8AA-45D5-B257-D6F7D59BE9C7}"/>
              </a:ext>
            </a:extLst>
          </p:cNvPr>
          <p:cNvSpPr/>
          <p:nvPr/>
        </p:nvSpPr>
        <p:spPr>
          <a:xfrm rot="5400000">
            <a:off x="5929419" y="2565862"/>
            <a:ext cx="329513" cy="580298"/>
          </a:xfrm>
          <a:prstGeom prst="leftBrace">
            <a:avLst>
              <a:gd name="adj1" fmla="val 28333"/>
              <a:gd name="adj2" fmla="val 50000"/>
            </a:avLst>
          </a:prstGeom>
          <a:ln>
            <a:solidFill>
              <a:srgbClr val="004C9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559003F-C8FD-4B07-AD5C-4544EAA544D2}"/>
              </a:ext>
            </a:extLst>
          </p:cNvPr>
          <p:cNvSpPr txBox="1"/>
          <p:nvPr/>
        </p:nvSpPr>
        <p:spPr>
          <a:xfrm>
            <a:off x="5733535" y="2397211"/>
            <a:ext cx="1674305" cy="307777"/>
          </a:xfrm>
          <a:prstGeom prst="rect">
            <a:avLst/>
          </a:prstGeom>
          <a:noFill/>
        </p:spPr>
        <p:txBody>
          <a:bodyPr wrap="none" rtlCol="0">
            <a:spAutoFit/>
          </a:bodyPr>
          <a:lstStyle/>
          <a:p>
            <a:r>
              <a:rPr lang="en-US" sz="1400" dirty="0"/>
              <a:t>Polarization splitting</a:t>
            </a:r>
          </a:p>
        </p:txBody>
      </p:sp>
    </p:spTree>
    <p:extLst>
      <p:ext uri="{BB962C8B-B14F-4D97-AF65-F5344CB8AC3E}">
        <p14:creationId xmlns:p14="http://schemas.microsoft.com/office/powerpoint/2010/main" val="217654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7BB68B-FD4F-433F-A8B7-49E71831A42F}"/>
              </a:ext>
            </a:extLst>
          </p:cNvPr>
          <p:cNvPicPr>
            <a:picLocks noChangeAspect="1"/>
          </p:cNvPicPr>
          <p:nvPr/>
        </p:nvPicPr>
        <p:blipFill rotWithShape="1">
          <a:blip r:embed="rId2"/>
          <a:srcRect t="4477" r="6746" b="2028"/>
          <a:stretch/>
        </p:blipFill>
        <p:spPr>
          <a:xfrm>
            <a:off x="4672914" y="1490795"/>
            <a:ext cx="4242486" cy="3196535"/>
          </a:xfrm>
          <a:prstGeom prst="rect">
            <a:avLst/>
          </a:prstGeom>
        </p:spPr>
      </p:pic>
      <p:sp>
        <p:nvSpPr>
          <p:cNvPr id="2" name="Content Placeholder 1">
            <a:extLst>
              <a:ext uri="{FF2B5EF4-FFF2-40B4-BE49-F238E27FC236}">
                <a16:creationId xmlns:a16="http://schemas.microsoft.com/office/drawing/2014/main" id="{E7DBF2C9-E215-4338-B836-745DD83FBC54}"/>
              </a:ext>
            </a:extLst>
          </p:cNvPr>
          <p:cNvSpPr>
            <a:spLocks noGrp="1"/>
          </p:cNvSpPr>
          <p:nvPr>
            <p:ph idx="1"/>
          </p:nvPr>
        </p:nvSpPr>
        <p:spPr>
          <a:xfrm>
            <a:off x="203719" y="645579"/>
            <a:ext cx="8534734" cy="591107"/>
          </a:xfrm>
        </p:spPr>
        <p:txBody>
          <a:bodyPr/>
          <a:lstStyle/>
          <a:p>
            <a:r>
              <a:rPr lang="en-US" sz="1400" dirty="0"/>
              <a:t>We steered the beam horizontally and vertically by corrector magnets H125 and V125 upstream of CM2</a:t>
            </a:r>
          </a:p>
          <a:p>
            <a:r>
              <a:rPr lang="en-US" sz="1400" dirty="0"/>
              <a:t>Below are HOM spectra from the </a:t>
            </a:r>
            <a:r>
              <a:rPr lang="en-US" sz="1400" dirty="0">
                <a:solidFill>
                  <a:srgbClr val="FF0000"/>
                </a:solidFill>
              </a:rPr>
              <a:t>Upstream</a:t>
            </a:r>
            <a:r>
              <a:rPr lang="en-US" sz="1400" dirty="0"/>
              <a:t> coupler for the mode near 1.73 GHz</a:t>
            </a:r>
          </a:p>
          <a:p>
            <a:pPr lvl="1"/>
            <a:r>
              <a:rPr lang="en-US" sz="1200" dirty="0"/>
              <a:t>Polarizations are mostly spatially aligned with horizontal and vertical directions</a:t>
            </a:r>
          </a:p>
          <a:p>
            <a:pPr marL="0" indent="0">
              <a:buNone/>
            </a:pPr>
            <a:endParaRPr lang="en-US" sz="1400" dirty="0"/>
          </a:p>
        </p:txBody>
      </p:sp>
      <p:sp>
        <p:nvSpPr>
          <p:cNvPr id="3" name="Title 2">
            <a:extLst>
              <a:ext uri="{FF2B5EF4-FFF2-40B4-BE49-F238E27FC236}">
                <a16:creationId xmlns:a16="http://schemas.microsoft.com/office/drawing/2014/main" id="{AC0A9E51-950C-4310-8F55-9AEDC081B8D3}"/>
              </a:ext>
            </a:extLst>
          </p:cNvPr>
          <p:cNvSpPr>
            <a:spLocks noGrp="1"/>
          </p:cNvSpPr>
          <p:nvPr>
            <p:ph type="title"/>
          </p:nvPr>
        </p:nvSpPr>
        <p:spPr/>
        <p:txBody>
          <a:bodyPr/>
          <a:lstStyle/>
          <a:p>
            <a:r>
              <a:rPr lang="en-US" dirty="0"/>
              <a:t>Mode Polarization Spectral Data</a:t>
            </a:r>
          </a:p>
        </p:txBody>
      </p:sp>
      <p:sp>
        <p:nvSpPr>
          <p:cNvPr id="6" name="Slide Number Placeholder 5">
            <a:extLst>
              <a:ext uri="{FF2B5EF4-FFF2-40B4-BE49-F238E27FC236}">
                <a16:creationId xmlns:a16="http://schemas.microsoft.com/office/drawing/2014/main" id="{B574E7F8-6948-49EC-8DAD-3BE1083F6F37}"/>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5" name="Picture 4">
            <a:extLst>
              <a:ext uri="{FF2B5EF4-FFF2-40B4-BE49-F238E27FC236}">
                <a16:creationId xmlns:a16="http://schemas.microsoft.com/office/drawing/2014/main" id="{5226D8BB-1781-4840-AE18-97AE1EB9F7E8}"/>
              </a:ext>
            </a:extLst>
          </p:cNvPr>
          <p:cNvPicPr>
            <a:picLocks noChangeAspect="1"/>
          </p:cNvPicPr>
          <p:nvPr/>
        </p:nvPicPr>
        <p:blipFill rotWithShape="1">
          <a:blip r:embed="rId3"/>
          <a:srcRect t="3780" r="4447" b="2095"/>
          <a:stretch/>
        </p:blipFill>
        <p:spPr>
          <a:xfrm>
            <a:off x="228600" y="1466082"/>
            <a:ext cx="4242486" cy="3196535"/>
          </a:xfrm>
          <a:prstGeom prst="rect">
            <a:avLst/>
          </a:prstGeom>
        </p:spPr>
      </p:pic>
      <p:sp>
        <p:nvSpPr>
          <p:cNvPr id="16" name="TextBox 15">
            <a:extLst>
              <a:ext uri="{FF2B5EF4-FFF2-40B4-BE49-F238E27FC236}">
                <a16:creationId xmlns:a16="http://schemas.microsoft.com/office/drawing/2014/main" id="{53350646-B805-41FB-83D0-5795E763F880}"/>
              </a:ext>
            </a:extLst>
          </p:cNvPr>
          <p:cNvSpPr txBox="1"/>
          <p:nvPr/>
        </p:nvSpPr>
        <p:spPr>
          <a:xfrm>
            <a:off x="724929" y="1256701"/>
            <a:ext cx="1149289" cy="369332"/>
          </a:xfrm>
          <a:prstGeom prst="rect">
            <a:avLst/>
          </a:prstGeom>
          <a:noFill/>
        </p:spPr>
        <p:txBody>
          <a:bodyPr wrap="none" rtlCol="0">
            <a:spAutoFit/>
          </a:bodyPr>
          <a:lstStyle/>
          <a:p>
            <a:r>
              <a:rPr lang="en-US" sz="1800" dirty="0"/>
              <a:t>Horizontal</a:t>
            </a:r>
          </a:p>
        </p:txBody>
      </p:sp>
      <p:sp>
        <p:nvSpPr>
          <p:cNvPr id="17" name="TextBox 16">
            <a:extLst>
              <a:ext uri="{FF2B5EF4-FFF2-40B4-BE49-F238E27FC236}">
                <a16:creationId xmlns:a16="http://schemas.microsoft.com/office/drawing/2014/main" id="{90D5696E-DCF3-45BB-8AD8-0AE99326E6E4}"/>
              </a:ext>
            </a:extLst>
          </p:cNvPr>
          <p:cNvSpPr txBox="1"/>
          <p:nvPr/>
        </p:nvSpPr>
        <p:spPr>
          <a:xfrm>
            <a:off x="724929" y="2859518"/>
            <a:ext cx="889411" cy="369332"/>
          </a:xfrm>
          <a:prstGeom prst="rect">
            <a:avLst/>
          </a:prstGeom>
          <a:noFill/>
        </p:spPr>
        <p:txBody>
          <a:bodyPr wrap="none" rtlCol="0">
            <a:spAutoFit/>
          </a:bodyPr>
          <a:lstStyle/>
          <a:p>
            <a:r>
              <a:rPr lang="en-US" sz="1800" dirty="0"/>
              <a:t>Vertical</a:t>
            </a:r>
          </a:p>
        </p:txBody>
      </p:sp>
      <p:sp>
        <p:nvSpPr>
          <p:cNvPr id="18" name="TextBox 17">
            <a:extLst>
              <a:ext uri="{FF2B5EF4-FFF2-40B4-BE49-F238E27FC236}">
                <a16:creationId xmlns:a16="http://schemas.microsoft.com/office/drawing/2014/main" id="{651769F7-A40A-46FC-AF11-618619D93252}"/>
              </a:ext>
            </a:extLst>
          </p:cNvPr>
          <p:cNvSpPr txBox="1"/>
          <p:nvPr/>
        </p:nvSpPr>
        <p:spPr>
          <a:xfrm>
            <a:off x="5194875" y="1256701"/>
            <a:ext cx="1149289" cy="369332"/>
          </a:xfrm>
          <a:prstGeom prst="rect">
            <a:avLst/>
          </a:prstGeom>
          <a:noFill/>
        </p:spPr>
        <p:txBody>
          <a:bodyPr wrap="none" rtlCol="0">
            <a:spAutoFit/>
          </a:bodyPr>
          <a:lstStyle/>
          <a:p>
            <a:r>
              <a:rPr lang="en-US" sz="1800" dirty="0"/>
              <a:t>Horizontal</a:t>
            </a:r>
          </a:p>
        </p:txBody>
      </p:sp>
      <p:sp>
        <p:nvSpPr>
          <p:cNvPr id="19" name="TextBox 18">
            <a:extLst>
              <a:ext uri="{FF2B5EF4-FFF2-40B4-BE49-F238E27FC236}">
                <a16:creationId xmlns:a16="http://schemas.microsoft.com/office/drawing/2014/main" id="{74941A1F-EAE5-49C0-A4AF-9302C73E170E}"/>
              </a:ext>
            </a:extLst>
          </p:cNvPr>
          <p:cNvSpPr txBox="1"/>
          <p:nvPr/>
        </p:nvSpPr>
        <p:spPr>
          <a:xfrm>
            <a:off x="5194875" y="2864068"/>
            <a:ext cx="889411" cy="369332"/>
          </a:xfrm>
          <a:prstGeom prst="rect">
            <a:avLst/>
          </a:prstGeom>
          <a:noFill/>
        </p:spPr>
        <p:txBody>
          <a:bodyPr wrap="none" rtlCol="0">
            <a:spAutoFit/>
          </a:bodyPr>
          <a:lstStyle/>
          <a:p>
            <a:r>
              <a:rPr lang="en-US" sz="1800" dirty="0"/>
              <a:t>Vertical</a:t>
            </a:r>
          </a:p>
        </p:txBody>
      </p:sp>
      <p:sp>
        <p:nvSpPr>
          <p:cNvPr id="20" name="TextBox 19">
            <a:extLst>
              <a:ext uri="{FF2B5EF4-FFF2-40B4-BE49-F238E27FC236}">
                <a16:creationId xmlns:a16="http://schemas.microsoft.com/office/drawing/2014/main" id="{D54F8CD0-6358-4630-A46D-C9DC40B8143E}"/>
              </a:ext>
            </a:extLst>
          </p:cNvPr>
          <p:cNvSpPr txBox="1"/>
          <p:nvPr/>
        </p:nvSpPr>
        <p:spPr>
          <a:xfrm>
            <a:off x="3408461" y="1267014"/>
            <a:ext cx="923010" cy="369332"/>
          </a:xfrm>
          <a:prstGeom prst="rect">
            <a:avLst/>
          </a:prstGeom>
          <a:noFill/>
        </p:spPr>
        <p:txBody>
          <a:bodyPr wrap="none" rtlCol="0">
            <a:spAutoFit/>
          </a:bodyPr>
          <a:lstStyle/>
          <a:p>
            <a:r>
              <a:rPr lang="en-US" sz="1800" dirty="0">
                <a:solidFill>
                  <a:schemeClr val="accent3">
                    <a:lumMod val="75000"/>
                  </a:schemeClr>
                </a:solidFill>
              </a:rPr>
              <a:t>Cavity 1</a:t>
            </a:r>
          </a:p>
        </p:txBody>
      </p:sp>
      <p:sp>
        <p:nvSpPr>
          <p:cNvPr id="21" name="TextBox 20">
            <a:extLst>
              <a:ext uri="{FF2B5EF4-FFF2-40B4-BE49-F238E27FC236}">
                <a16:creationId xmlns:a16="http://schemas.microsoft.com/office/drawing/2014/main" id="{7AC2B34C-550E-4524-9F6F-F4CC6A932C9B}"/>
              </a:ext>
            </a:extLst>
          </p:cNvPr>
          <p:cNvSpPr txBox="1"/>
          <p:nvPr/>
        </p:nvSpPr>
        <p:spPr>
          <a:xfrm>
            <a:off x="3408461" y="2881328"/>
            <a:ext cx="923010" cy="369332"/>
          </a:xfrm>
          <a:prstGeom prst="rect">
            <a:avLst/>
          </a:prstGeom>
          <a:noFill/>
        </p:spPr>
        <p:txBody>
          <a:bodyPr wrap="none" rtlCol="0">
            <a:spAutoFit/>
          </a:bodyPr>
          <a:lstStyle/>
          <a:p>
            <a:r>
              <a:rPr lang="en-US" sz="1800" dirty="0">
                <a:solidFill>
                  <a:schemeClr val="accent3">
                    <a:lumMod val="75000"/>
                  </a:schemeClr>
                </a:solidFill>
              </a:rPr>
              <a:t>Cavity 1</a:t>
            </a:r>
          </a:p>
        </p:txBody>
      </p:sp>
      <p:sp>
        <p:nvSpPr>
          <p:cNvPr id="22" name="TextBox 21">
            <a:extLst>
              <a:ext uri="{FF2B5EF4-FFF2-40B4-BE49-F238E27FC236}">
                <a16:creationId xmlns:a16="http://schemas.microsoft.com/office/drawing/2014/main" id="{A00B1746-3388-4ECE-AE99-8982E8B85675}"/>
              </a:ext>
            </a:extLst>
          </p:cNvPr>
          <p:cNvSpPr txBox="1"/>
          <p:nvPr/>
        </p:nvSpPr>
        <p:spPr>
          <a:xfrm>
            <a:off x="7931358" y="1267014"/>
            <a:ext cx="923010" cy="369332"/>
          </a:xfrm>
          <a:prstGeom prst="rect">
            <a:avLst/>
          </a:prstGeom>
          <a:noFill/>
        </p:spPr>
        <p:txBody>
          <a:bodyPr wrap="none" rtlCol="0">
            <a:spAutoFit/>
          </a:bodyPr>
          <a:lstStyle/>
          <a:p>
            <a:r>
              <a:rPr lang="en-US" sz="1800" dirty="0">
                <a:solidFill>
                  <a:schemeClr val="accent3">
                    <a:lumMod val="75000"/>
                  </a:schemeClr>
                </a:solidFill>
              </a:rPr>
              <a:t>Cavity 8</a:t>
            </a:r>
          </a:p>
        </p:txBody>
      </p:sp>
      <p:sp>
        <p:nvSpPr>
          <p:cNvPr id="23" name="TextBox 22">
            <a:extLst>
              <a:ext uri="{FF2B5EF4-FFF2-40B4-BE49-F238E27FC236}">
                <a16:creationId xmlns:a16="http://schemas.microsoft.com/office/drawing/2014/main" id="{0FC1AEEB-91C0-4953-945C-D6CBE3CD2B71}"/>
              </a:ext>
            </a:extLst>
          </p:cNvPr>
          <p:cNvSpPr txBox="1"/>
          <p:nvPr/>
        </p:nvSpPr>
        <p:spPr>
          <a:xfrm>
            <a:off x="7931358" y="2881328"/>
            <a:ext cx="923010" cy="369332"/>
          </a:xfrm>
          <a:prstGeom prst="rect">
            <a:avLst/>
          </a:prstGeom>
          <a:noFill/>
        </p:spPr>
        <p:txBody>
          <a:bodyPr wrap="none" rtlCol="0">
            <a:spAutoFit/>
          </a:bodyPr>
          <a:lstStyle/>
          <a:p>
            <a:r>
              <a:rPr lang="en-US" sz="1800" dirty="0">
                <a:solidFill>
                  <a:schemeClr val="accent3">
                    <a:lumMod val="75000"/>
                  </a:schemeClr>
                </a:solidFill>
              </a:rPr>
              <a:t>Cavity 8</a:t>
            </a:r>
          </a:p>
        </p:txBody>
      </p:sp>
    </p:spTree>
    <p:extLst>
      <p:ext uri="{BB962C8B-B14F-4D97-AF65-F5344CB8AC3E}">
        <p14:creationId xmlns:p14="http://schemas.microsoft.com/office/powerpoint/2010/main" val="116431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FB66-CFE3-4E53-9DE5-47ECBA412C87}"/>
              </a:ext>
            </a:extLst>
          </p:cNvPr>
          <p:cNvSpPr>
            <a:spLocks noGrp="1"/>
          </p:cNvSpPr>
          <p:nvPr>
            <p:ph type="title"/>
          </p:nvPr>
        </p:nvSpPr>
        <p:spPr/>
        <p:txBody>
          <a:bodyPr/>
          <a:lstStyle/>
          <a:p>
            <a:r>
              <a:rPr lang="en-US" dirty="0"/>
              <a:t>Mode Polarization Spectral Data</a:t>
            </a:r>
          </a:p>
        </p:txBody>
      </p:sp>
      <p:sp>
        <p:nvSpPr>
          <p:cNvPr id="4" name="Slide Number Placeholder 3">
            <a:extLst>
              <a:ext uri="{FF2B5EF4-FFF2-40B4-BE49-F238E27FC236}">
                <a16:creationId xmlns:a16="http://schemas.microsoft.com/office/drawing/2014/main" id="{3FBA1119-AB98-4C75-9AA5-0616F97A425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Picture 7">
            <a:extLst>
              <a:ext uri="{FF2B5EF4-FFF2-40B4-BE49-F238E27FC236}">
                <a16:creationId xmlns:a16="http://schemas.microsoft.com/office/drawing/2014/main" id="{54581B0C-6679-42F3-9658-EFB4DE333BB6}"/>
              </a:ext>
            </a:extLst>
          </p:cNvPr>
          <p:cNvPicPr>
            <a:picLocks noChangeAspect="1"/>
          </p:cNvPicPr>
          <p:nvPr/>
        </p:nvPicPr>
        <p:blipFill rotWithShape="1">
          <a:blip r:embed="rId2"/>
          <a:srcRect b="2045"/>
          <a:stretch/>
        </p:blipFill>
        <p:spPr>
          <a:xfrm>
            <a:off x="0" y="1271319"/>
            <a:ext cx="4641764" cy="3399536"/>
          </a:xfrm>
          <a:prstGeom prst="rect">
            <a:avLst/>
          </a:prstGeom>
        </p:spPr>
      </p:pic>
      <p:pic>
        <p:nvPicPr>
          <p:cNvPr id="10" name="Picture 9">
            <a:extLst>
              <a:ext uri="{FF2B5EF4-FFF2-40B4-BE49-F238E27FC236}">
                <a16:creationId xmlns:a16="http://schemas.microsoft.com/office/drawing/2014/main" id="{78B21B5B-3FBF-4507-A904-467A46701B13}"/>
              </a:ext>
            </a:extLst>
          </p:cNvPr>
          <p:cNvPicPr>
            <a:picLocks noChangeAspect="1"/>
          </p:cNvPicPr>
          <p:nvPr/>
        </p:nvPicPr>
        <p:blipFill rotWithShape="1">
          <a:blip r:embed="rId3"/>
          <a:srcRect b="1809"/>
          <a:stretch/>
        </p:blipFill>
        <p:spPr>
          <a:xfrm>
            <a:off x="4597873" y="1271317"/>
            <a:ext cx="4546127" cy="3407775"/>
          </a:xfrm>
          <a:prstGeom prst="rect">
            <a:avLst/>
          </a:prstGeom>
        </p:spPr>
      </p:pic>
      <p:sp>
        <p:nvSpPr>
          <p:cNvPr id="11" name="Content Placeholder 1">
            <a:extLst>
              <a:ext uri="{FF2B5EF4-FFF2-40B4-BE49-F238E27FC236}">
                <a16:creationId xmlns:a16="http://schemas.microsoft.com/office/drawing/2014/main" id="{9428024B-E281-4B3E-A663-AB19202FCEA0}"/>
              </a:ext>
            </a:extLst>
          </p:cNvPr>
          <p:cNvSpPr>
            <a:spLocks noGrp="1"/>
          </p:cNvSpPr>
          <p:nvPr>
            <p:ph idx="1"/>
          </p:nvPr>
        </p:nvSpPr>
        <p:spPr>
          <a:xfrm>
            <a:off x="222250" y="621214"/>
            <a:ext cx="8534734" cy="591107"/>
          </a:xfrm>
        </p:spPr>
        <p:txBody>
          <a:bodyPr/>
          <a:lstStyle/>
          <a:p>
            <a:r>
              <a:rPr lang="en-US" sz="1400" dirty="0"/>
              <a:t>Below are HOM spectra taken from the </a:t>
            </a:r>
            <a:r>
              <a:rPr lang="en-US" sz="1400" dirty="0">
                <a:solidFill>
                  <a:srgbClr val="FF0000"/>
                </a:solidFill>
              </a:rPr>
              <a:t>Downstream</a:t>
            </a:r>
            <a:r>
              <a:rPr lang="en-US" sz="1400" dirty="0"/>
              <a:t> coupler for the mode near 1.73 GHz</a:t>
            </a:r>
          </a:p>
          <a:p>
            <a:pPr lvl="1"/>
            <a:r>
              <a:rPr lang="en-US" sz="1200" dirty="0"/>
              <a:t>Magnitudes of the two polarizations are different from the Upstream coupler due to orientation and possibly design of coupler and antenna</a:t>
            </a:r>
          </a:p>
          <a:p>
            <a:pPr marL="0" indent="0">
              <a:buNone/>
            </a:pPr>
            <a:endParaRPr lang="en-US" sz="1400" dirty="0"/>
          </a:p>
        </p:txBody>
      </p:sp>
      <p:sp>
        <p:nvSpPr>
          <p:cNvPr id="12" name="TextBox 11">
            <a:extLst>
              <a:ext uri="{FF2B5EF4-FFF2-40B4-BE49-F238E27FC236}">
                <a16:creationId xmlns:a16="http://schemas.microsoft.com/office/drawing/2014/main" id="{CC074447-E31B-46E6-9968-C07E13CF1326}"/>
              </a:ext>
            </a:extLst>
          </p:cNvPr>
          <p:cNvSpPr txBox="1"/>
          <p:nvPr/>
        </p:nvSpPr>
        <p:spPr>
          <a:xfrm>
            <a:off x="724929" y="1215511"/>
            <a:ext cx="1149289" cy="369332"/>
          </a:xfrm>
          <a:prstGeom prst="rect">
            <a:avLst/>
          </a:prstGeom>
          <a:noFill/>
        </p:spPr>
        <p:txBody>
          <a:bodyPr wrap="none" rtlCol="0">
            <a:spAutoFit/>
          </a:bodyPr>
          <a:lstStyle/>
          <a:p>
            <a:r>
              <a:rPr lang="en-US" sz="1800" dirty="0"/>
              <a:t>Horizontal</a:t>
            </a:r>
          </a:p>
        </p:txBody>
      </p:sp>
      <p:sp>
        <p:nvSpPr>
          <p:cNvPr id="13" name="TextBox 12">
            <a:extLst>
              <a:ext uri="{FF2B5EF4-FFF2-40B4-BE49-F238E27FC236}">
                <a16:creationId xmlns:a16="http://schemas.microsoft.com/office/drawing/2014/main" id="{7C976045-0A82-44C8-930A-FEABD4F17803}"/>
              </a:ext>
            </a:extLst>
          </p:cNvPr>
          <p:cNvSpPr txBox="1"/>
          <p:nvPr/>
        </p:nvSpPr>
        <p:spPr>
          <a:xfrm>
            <a:off x="724929" y="2875994"/>
            <a:ext cx="889411" cy="369332"/>
          </a:xfrm>
          <a:prstGeom prst="rect">
            <a:avLst/>
          </a:prstGeom>
          <a:noFill/>
        </p:spPr>
        <p:txBody>
          <a:bodyPr wrap="none" rtlCol="0">
            <a:spAutoFit/>
          </a:bodyPr>
          <a:lstStyle/>
          <a:p>
            <a:r>
              <a:rPr lang="en-US" sz="1800" dirty="0"/>
              <a:t>Vertical</a:t>
            </a:r>
          </a:p>
        </p:txBody>
      </p:sp>
      <p:sp>
        <p:nvSpPr>
          <p:cNvPr id="14" name="TextBox 13">
            <a:extLst>
              <a:ext uri="{FF2B5EF4-FFF2-40B4-BE49-F238E27FC236}">
                <a16:creationId xmlns:a16="http://schemas.microsoft.com/office/drawing/2014/main" id="{45A88508-87BE-4CC5-94B8-5B9859580D70}"/>
              </a:ext>
            </a:extLst>
          </p:cNvPr>
          <p:cNvSpPr txBox="1"/>
          <p:nvPr/>
        </p:nvSpPr>
        <p:spPr>
          <a:xfrm>
            <a:off x="5194875" y="1240225"/>
            <a:ext cx="1149289" cy="369332"/>
          </a:xfrm>
          <a:prstGeom prst="rect">
            <a:avLst/>
          </a:prstGeom>
          <a:noFill/>
        </p:spPr>
        <p:txBody>
          <a:bodyPr wrap="none" rtlCol="0">
            <a:spAutoFit/>
          </a:bodyPr>
          <a:lstStyle/>
          <a:p>
            <a:r>
              <a:rPr lang="en-US" sz="1800" dirty="0"/>
              <a:t>Horizontal</a:t>
            </a:r>
          </a:p>
        </p:txBody>
      </p:sp>
      <p:sp>
        <p:nvSpPr>
          <p:cNvPr id="15" name="TextBox 14">
            <a:extLst>
              <a:ext uri="{FF2B5EF4-FFF2-40B4-BE49-F238E27FC236}">
                <a16:creationId xmlns:a16="http://schemas.microsoft.com/office/drawing/2014/main" id="{2593EE0D-2185-4602-9E52-7220508C4967}"/>
              </a:ext>
            </a:extLst>
          </p:cNvPr>
          <p:cNvSpPr txBox="1"/>
          <p:nvPr/>
        </p:nvSpPr>
        <p:spPr>
          <a:xfrm>
            <a:off x="5194875" y="2847592"/>
            <a:ext cx="889411" cy="369332"/>
          </a:xfrm>
          <a:prstGeom prst="rect">
            <a:avLst/>
          </a:prstGeom>
          <a:noFill/>
        </p:spPr>
        <p:txBody>
          <a:bodyPr wrap="none" rtlCol="0">
            <a:spAutoFit/>
          </a:bodyPr>
          <a:lstStyle/>
          <a:p>
            <a:r>
              <a:rPr lang="en-US" sz="1800" dirty="0"/>
              <a:t>Vertical</a:t>
            </a:r>
          </a:p>
        </p:txBody>
      </p:sp>
      <p:sp>
        <p:nvSpPr>
          <p:cNvPr id="16" name="TextBox 15">
            <a:extLst>
              <a:ext uri="{FF2B5EF4-FFF2-40B4-BE49-F238E27FC236}">
                <a16:creationId xmlns:a16="http://schemas.microsoft.com/office/drawing/2014/main" id="{8E2278A4-4C78-4BCF-ABD1-58BB5CC7A72A}"/>
              </a:ext>
            </a:extLst>
          </p:cNvPr>
          <p:cNvSpPr txBox="1"/>
          <p:nvPr/>
        </p:nvSpPr>
        <p:spPr>
          <a:xfrm>
            <a:off x="3410577" y="1215511"/>
            <a:ext cx="923010" cy="369332"/>
          </a:xfrm>
          <a:prstGeom prst="rect">
            <a:avLst/>
          </a:prstGeom>
          <a:noFill/>
        </p:spPr>
        <p:txBody>
          <a:bodyPr wrap="none" rtlCol="0">
            <a:spAutoFit/>
          </a:bodyPr>
          <a:lstStyle/>
          <a:p>
            <a:r>
              <a:rPr lang="en-US" sz="1800" dirty="0">
                <a:solidFill>
                  <a:schemeClr val="accent3">
                    <a:lumMod val="75000"/>
                  </a:schemeClr>
                </a:solidFill>
              </a:rPr>
              <a:t>Cavity 1</a:t>
            </a:r>
          </a:p>
        </p:txBody>
      </p:sp>
      <p:sp>
        <p:nvSpPr>
          <p:cNvPr id="17" name="TextBox 16">
            <a:extLst>
              <a:ext uri="{FF2B5EF4-FFF2-40B4-BE49-F238E27FC236}">
                <a16:creationId xmlns:a16="http://schemas.microsoft.com/office/drawing/2014/main" id="{4781F01E-A52E-40A5-9AC2-795C7CAEDD94}"/>
              </a:ext>
            </a:extLst>
          </p:cNvPr>
          <p:cNvSpPr txBox="1"/>
          <p:nvPr/>
        </p:nvSpPr>
        <p:spPr>
          <a:xfrm>
            <a:off x="3410577" y="2887491"/>
            <a:ext cx="923010" cy="369332"/>
          </a:xfrm>
          <a:prstGeom prst="rect">
            <a:avLst/>
          </a:prstGeom>
          <a:noFill/>
        </p:spPr>
        <p:txBody>
          <a:bodyPr wrap="none" rtlCol="0">
            <a:spAutoFit/>
          </a:bodyPr>
          <a:lstStyle/>
          <a:p>
            <a:r>
              <a:rPr lang="en-US" sz="1800" dirty="0">
                <a:solidFill>
                  <a:schemeClr val="accent3">
                    <a:lumMod val="75000"/>
                  </a:schemeClr>
                </a:solidFill>
              </a:rPr>
              <a:t>Cavity 1</a:t>
            </a:r>
          </a:p>
        </p:txBody>
      </p:sp>
      <p:sp>
        <p:nvSpPr>
          <p:cNvPr id="18" name="TextBox 17">
            <a:extLst>
              <a:ext uri="{FF2B5EF4-FFF2-40B4-BE49-F238E27FC236}">
                <a16:creationId xmlns:a16="http://schemas.microsoft.com/office/drawing/2014/main" id="{D41A7B2F-FCC6-4F39-8D1F-C7E50131E0A4}"/>
              </a:ext>
            </a:extLst>
          </p:cNvPr>
          <p:cNvSpPr txBox="1"/>
          <p:nvPr/>
        </p:nvSpPr>
        <p:spPr>
          <a:xfrm>
            <a:off x="7933474" y="1240225"/>
            <a:ext cx="923010" cy="369332"/>
          </a:xfrm>
          <a:prstGeom prst="rect">
            <a:avLst/>
          </a:prstGeom>
          <a:noFill/>
        </p:spPr>
        <p:txBody>
          <a:bodyPr wrap="none" rtlCol="0">
            <a:spAutoFit/>
          </a:bodyPr>
          <a:lstStyle/>
          <a:p>
            <a:r>
              <a:rPr lang="en-US" sz="1800" dirty="0">
                <a:solidFill>
                  <a:schemeClr val="accent3">
                    <a:lumMod val="75000"/>
                  </a:schemeClr>
                </a:solidFill>
              </a:rPr>
              <a:t>Cavity 8</a:t>
            </a:r>
          </a:p>
        </p:txBody>
      </p:sp>
      <p:sp>
        <p:nvSpPr>
          <p:cNvPr id="19" name="TextBox 18">
            <a:extLst>
              <a:ext uri="{FF2B5EF4-FFF2-40B4-BE49-F238E27FC236}">
                <a16:creationId xmlns:a16="http://schemas.microsoft.com/office/drawing/2014/main" id="{94F5E1FC-1221-4688-938B-46100FE3E908}"/>
              </a:ext>
            </a:extLst>
          </p:cNvPr>
          <p:cNvSpPr txBox="1"/>
          <p:nvPr/>
        </p:nvSpPr>
        <p:spPr>
          <a:xfrm>
            <a:off x="7933474" y="2854539"/>
            <a:ext cx="923010" cy="369332"/>
          </a:xfrm>
          <a:prstGeom prst="rect">
            <a:avLst/>
          </a:prstGeom>
          <a:noFill/>
        </p:spPr>
        <p:txBody>
          <a:bodyPr wrap="none" rtlCol="0">
            <a:spAutoFit/>
          </a:bodyPr>
          <a:lstStyle/>
          <a:p>
            <a:r>
              <a:rPr lang="en-US" sz="1800" dirty="0">
                <a:solidFill>
                  <a:schemeClr val="accent3">
                    <a:lumMod val="75000"/>
                  </a:schemeClr>
                </a:solidFill>
              </a:rPr>
              <a:t>Cavity 8</a:t>
            </a:r>
          </a:p>
        </p:txBody>
      </p:sp>
    </p:spTree>
    <p:extLst>
      <p:ext uri="{BB962C8B-B14F-4D97-AF65-F5344CB8AC3E}">
        <p14:creationId xmlns:p14="http://schemas.microsoft.com/office/powerpoint/2010/main" val="235521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B56E0-6B5E-4840-98DC-43328F078451}"/>
              </a:ext>
            </a:extLst>
          </p:cNvPr>
          <p:cNvSpPr>
            <a:spLocks noGrp="1"/>
          </p:cNvSpPr>
          <p:nvPr>
            <p:ph type="title"/>
          </p:nvPr>
        </p:nvSpPr>
        <p:spPr/>
        <p:txBody>
          <a:bodyPr/>
          <a:lstStyle/>
          <a:p>
            <a:r>
              <a:rPr lang="en-US" dirty="0"/>
              <a:t>Mode Polarization Spectral Data</a:t>
            </a:r>
          </a:p>
        </p:txBody>
      </p:sp>
      <p:sp>
        <p:nvSpPr>
          <p:cNvPr id="4" name="Slide Number Placeholder 3">
            <a:extLst>
              <a:ext uri="{FF2B5EF4-FFF2-40B4-BE49-F238E27FC236}">
                <a16:creationId xmlns:a16="http://schemas.microsoft.com/office/drawing/2014/main" id="{4EDB0F39-04E5-4BB2-9C01-0A3BAD8DAED3}"/>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5" name="Picture 4">
            <a:extLst>
              <a:ext uri="{FF2B5EF4-FFF2-40B4-BE49-F238E27FC236}">
                <a16:creationId xmlns:a16="http://schemas.microsoft.com/office/drawing/2014/main" id="{C71F9D97-2264-44AA-94AA-3B806AB7C2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652" t="3202" r="4992" b="1942"/>
          <a:stretch/>
        </p:blipFill>
        <p:spPr>
          <a:xfrm>
            <a:off x="4629665" y="680248"/>
            <a:ext cx="4448432" cy="3971010"/>
          </a:xfrm>
          <a:prstGeom prst="rect">
            <a:avLst/>
          </a:prstGeom>
        </p:spPr>
      </p:pic>
      <p:sp>
        <p:nvSpPr>
          <p:cNvPr id="2" name="Content Placeholder 1">
            <a:extLst>
              <a:ext uri="{FF2B5EF4-FFF2-40B4-BE49-F238E27FC236}">
                <a16:creationId xmlns:a16="http://schemas.microsoft.com/office/drawing/2014/main" id="{4CB5EB17-21E7-4940-AD98-8486468456FF}"/>
              </a:ext>
            </a:extLst>
          </p:cNvPr>
          <p:cNvSpPr>
            <a:spLocks noGrp="1"/>
          </p:cNvSpPr>
          <p:nvPr>
            <p:ph idx="1"/>
          </p:nvPr>
        </p:nvSpPr>
        <p:spPr>
          <a:xfrm>
            <a:off x="162700" y="1094557"/>
            <a:ext cx="4565819" cy="1328736"/>
          </a:xfrm>
        </p:spPr>
        <p:txBody>
          <a:bodyPr/>
          <a:lstStyle/>
          <a:p>
            <a:r>
              <a:rPr lang="en-US" sz="1600" dirty="0"/>
              <a:t>Pair of polarizations for the mode at ~1.86 GHz  </a:t>
            </a:r>
          </a:p>
          <a:p>
            <a:r>
              <a:rPr lang="en-US" sz="1600" dirty="0"/>
              <a:t>Horizontal steering changed one polarization, while vertical steering changed both polarizations</a:t>
            </a:r>
          </a:p>
          <a:p>
            <a:pPr lvl="1"/>
            <a:r>
              <a:rPr lang="en-US" sz="1400" dirty="0"/>
              <a:t>One polarization is not aligned with horizontal</a:t>
            </a:r>
          </a:p>
        </p:txBody>
      </p:sp>
    </p:spTree>
    <p:extLst>
      <p:ext uri="{BB962C8B-B14F-4D97-AF65-F5344CB8AC3E}">
        <p14:creationId xmlns:p14="http://schemas.microsoft.com/office/powerpoint/2010/main" val="375179233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100716.potx" id="{634F1356-528B-4FA2-B494-51D3F6B66B82}" vid="{89B27B83-7AC0-4006-BA0F-7FA183563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22809</TotalTime>
  <Words>2469</Words>
  <Application>Microsoft Office PowerPoint</Application>
  <PresentationFormat>On-screen Show (16:9)</PresentationFormat>
  <Paragraphs>198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Helvetica</vt:lpstr>
      <vt:lpstr>Cambria Math</vt:lpstr>
      <vt:lpstr>Arial</vt:lpstr>
      <vt:lpstr>Fermilab_PPT_090915</vt:lpstr>
      <vt:lpstr>PowerPoint Presentation</vt:lpstr>
      <vt:lpstr>Outline</vt:lpstr>
      <vt:lpstr>Experimental Setup</vt:lpstr>
      <vt:lpstr>Experimental Setup</vt:lpstr>
      <vt:lpstr>HOM Data</vt:lpstr>
      <vt:lpstr>Spectral Mode Data</vt:lpstr>
      <vt:lpstr>Mode Polarization Spectral Data</vt:lpstr>
      <vt:lpstr>Mode Polarization Spectral Data</vt:lpstr>
      <vt:lpstr>Mode Polarization Spectral Data</vt:lpstr>
      <vt:lpstr>Phase Alignment</vt:lpstr>
      <vt:lpstr>‘Signed’ Spectral Data</vt:lpstr>
      <vt:lpstr>Magnitude and Phase Spectral Data</vt:lpstr>
      <vt:lpstr>Summary</vt:lpstr>
      <vt:lpstr>Extras</vt:lpstr>
      <vt:lpstr>Introduction</vt:lpstr>
      <vt:lpstr>Introduction</vt:lpstr>
      <vt:lpstr>FAST Beamline</vt:lpstr>
      <vt:lpstr>TESLA-Type Cavities</vt:lpstr>
      <vt:lpstr>HOM Filter Box Outputs</vt:lpstr>
      <vt:lpstr>Trigger Jitter</vt:lpstr>
      <vt:lpstr>Summary</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M Thurman-Keup</dc:creator>
  <cp:lastModifiedBy>Randy M Thurman-Keup</cp:lastModifiedBy>
  <cp:revision>168</cp:revision>
  <cp:lastPrinted>2014-01-20T19:40:21Z</cp:lastPrinted>
  <dcterms:created xsi:type="dcterms:W3CDTF">2021-05-04T17:09:38Z</dcterms:created>
  <dcterms:modified xsi:type="dcterms:W3CDTF">2021-10-27T16:08:56Z</dcterms:modified>
</cp:coreProperties>
</file>