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5pPr>
    <a:lvl6pPr marL="0" marR="0" indent="4572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6pPr>
    <a:lvl7pPr marL="0" marR="0" indent="9144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7pPr>
    <a:lvl8pPr marL="0" marR="0" indent="13716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8pPr>
    <a:lvl9pPr marL="0" marR="0" indent="18288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EF5"/>
          </a:solidFill>
        </a:fill>
      </a:tcStyle>
    </a:wholeTbl>
    <a:band2H>
      <a:tcTxStyle b="def" i="def"/>
      <a:tcStyle>
        <a:tcBdr/>
        <a:fill>
          <a:solidFill>
            <a:srgbClr val="ECF7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senter’s Name…"/>
          <p:cNvSpPr txBox="1"/>
          <p:nvPr>
            <p:ph type="body" sz="quarter" idx="21"/>
          </p:nvPr>
        </p:nvSpPr>
        <p:spPr>
          <a:xfrm>
            <a:off x="787399" y="5159375"/>
            <a:ext cx="7518401" cy="1134865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Presenter’s Name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Meeting Title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Day Month Year</a:t>
            </a:r>
          </a:p>
        </p:txBody>
      </p:sp>
      <p:sp>
        <p:nvSpPr>
          <p:cNvPr id="14" name="Presentation Title — one line…"/>
          <p:cNvSpPr txBox="1"/>
          <p:nvPr>
            <p:ph type="body" sz="quarter" idx="22"/>
          </p:nvPr>
        </p:nvSpPr>
        <p:spPr>
          <a:xfrm>
            <a:off x="787399" y="3673475"/>
            <a:ext cx="7543801" cy="113486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Presentation Title — one line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b="1"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or two lines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/>
          <p:nvPr>
            <p:ph type="title"/>
          </p:nvPr>
        </p:nvSpPr>
        <p:spPr>
          <a:xfrm>
            <a:off x="228599" y="161499"/>
            <a:ext cx="8686801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xfrm>
            <a:off x="228600" y="1028700"/>
            <a:ext cx="8686800" cy="50292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22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1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32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Status update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18/06/20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43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Studies of Proton Beam Instabilities with a Wake-Building Feedback System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10/28/21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54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Studies of Proton Beam Instabilities with a Wake-Building Feedback System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10/28/21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65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Studies of Proton Beam Instabilities with a Wake-Building Feedback System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10/28/21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76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Studies of Proton Beam Instabilities with a Wake-Building Feedback System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10/28/21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87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Studies of Proton Beam Instabilities with a Wake-Building Feedback System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10/28/21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198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Studies of Proton Beam Instabilities with a Wake-Building Feedback System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10/28/21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8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09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Studies of Proton Beam Instabilities with a Wake-Building Feedback System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10/28/21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0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5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Studies of Proton Beam Instabilities with a Wake-Building Feedback System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10/28/21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 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ouble-click to edit"/>
          <p:cNvSpPr txBox="1"/>
          <p:nvPr>
            <p:ph type="body" sz="quarter" idx="21"/>
          </p:nvPr>
        </p:nvSpPr>
        <p:spPr>
          <a:xfrm>
            <a:off x="232052" y="5054600"/>
            <a:ext cx="4206241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35" name="Double-click to edit"/>
          <p:cNvSpPr txBox="1"/>
          <p:nvPr>
            <p:ph type="body" sz="quarter" idx="22"/>
          </p:nvPr>
        </p:nvSpPr>
        <p:spPr>
          <a:xfrm>
            <a:off x="4704863" y="5054600"/>
            <a:ext cx="4206242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36" name="Body Level One…"/>
          <p:cNvSpPr txBox="1"/>
          <p:nvPr>
            <p:ph type="body" sz="half" idx="23"/>
          </p:nvPr>
        </p:nvSpPr>
        <p:spPr>
          <a:xfrm>
            <a:off x="4701098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228287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40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Double-click to edit"/>
          <p:cNvSpPr txBox="1"/>
          <p:nvPr>
            <p:ph type="body" sz="half" idx="21"/>
          </p:nvPr>
        </p:nvSpPr>
        <p:spPr>
          <a:xfrm>
            <a:off x="224234" y="1023135"/>
            <a:ext cx="2905910" cy="5039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3378200" y="1023135"/>
            <a:ext cx="5541265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52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eaderFooter_060314.png" descr="Header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Double-click to edit"/>
          <p:cNvSpPr txBox="1"/>
          <p:nvPr>
            <p:ph type="body" sz="quarter" idx="21"/>
          </p:nvPr>
        </p:nvSpPr>
        <p:spPr>
          <a:xfrm>
            <a:off x="224234" y="5054600"/>
            <a:ext cx="8686801" cy="9979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61" name="Title Text"/>
          <p:cNvSpPr txBox="1"/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63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4" name="13-0146-02D.jpg" descr="13-0146-02D.jpg"/>
          <p:cNvPicPr>
            <a:picLocks noChangeAspect="0"/>
          </p:cNvPicPr>
          <p:nvPr/>
        </p:nvPicPr>
        <p:blipFill>
          <a:blip r:embed="rId3">
            <a:extLst/>
          </a:blip>
          <a:srcRect l="2499" t="10903" r="2720" b="25426"/>
          <a:stretch>
            <a:fillRect/>
          </a:stretch>
        </p:blipFill>
        <p:spPr>
          <a:xfrm>
            <a:off x="220465" y="1003580"/>
            <a:ext cx="8686805" cy="388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Body Level One…"/>
          <p:cNvSpPr txBox="1"/>
          <p:nvPr>
            <p:ph type="body" sz="half" idx="21"/>
          </p:nvPr>
        </p:nvSpPr>
        <p:spPr>
          <a:xfrm>
            <a:off x="4671218" y="1023689"/>
            <a:ext cx="4206678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ouble-click to edit"/>
          <p:cNvSpPr txBox="1"/>
          <p:nvPr>
            <p:ph type="body" sz="quarter" idx="22"/>
          </p:nvPr>
        </p:nvSpPr>
        <p:spPr>
          <a:xfrm>
            <a:off x="4668698" y="162470"/>
            <a:ext cx="4206241" cy="57413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FontTx/>
              <a:buNone/>
              <a:defRPr b="1"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74" name="Title Text"/>
          <p:cNvSpPr txBox="1"/>
          <p:nvPr>
            <p:ph type="title"/>
          </p:nvPr>
        </p:nvSpPr>
        <p:spPr>
          <a:xfrm>
            <a:off x="228600" y="160528"/>
            <a:ext cx="4202986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sz="half" idx="1"/>
          </p:nvPr>
        </p:nvSpPr>
        <p:spPr>
          <a:xfrm>
            <a:off x="224234" y="1022350"/>
            <a:ext cx="4202987" cy="5041024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77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Body Level One…"/>
          <p:cNvSpPr txBox="1"/>
          <p:nvPr>
            <p:ph type="body" idx="1"/>
          </p:nvPr>
        </p:nvSpPr>
        <p:spPr>
          <a:xfrm>
            <a:off x="228600" y="393700"/>
            <a:ext cx="8686800" cy="56769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86" name="Table"/>
          <p:cNvGraphicFramePr/>
          <p:nvPr/>
        </p:nvGraphicFramePr>
        <p:xfrm>
          <a:off x="6654800" y="6508750"/>
          <a:ext cx="914400" cy="25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914400"/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87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88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oter Only: 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6" name="Table"/>
          <p:cNvGraphicFramePr/>
          <p:nvPr/>
        </p:nvGraphicFramePr>
        <p:xfrm>
          <a:off x="6654800" y="6508750"/>
          <a:ext cx="914400" cy="254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914400"/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0" marR="0" marT="0" marB="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98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9" name="13-0146-02D.jpg" descr="13-0146-02D.jpg"/>
          <p:cNvPicPr>
            <a:picLocks noChangeAspect="1"/>
          </p:cNvPicPr>
          <p:nvPr/>
        </p:nvPicPr>
        <p:blipFill>
          <a:blip r:embed="rId3">
            <a:extLst/>
          </a:blip>
          <a:srcRect l="122" t="0" r="4937" b="3348"/>
          <a:stretch>
            <a:fillRect/>
          </a:stretch>
        </p:blipFill>
        <p:spPr>
          <a:xfrm>
            <a:off x="232767" y="216406"/>
            <a:ext cx="8678466" cy="5897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oter Only: Pictur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Footer_060314.png" descr="Footer_060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Double-click to edit"/>
          <p:cNvSpPr txBox="1"/>
          <p:nvPr>
            <p:ph type="body" sz="quarter" idx="21"/>
          </p:nvPr>
        </p:nvSpPr>
        <p:spPr>
          <a:xfrm>
            <a:off x="228599" y="5054600"/>
            <a:ext cx="8686801" cy="10058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pPr/>
            <a:r>
              <a:t>Double-click to edit</a:t>
            </a:r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228600" y="4295648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110" name="Table"/>
          <p:cNvGraphicFramePr/>
          <p:nvPr/>
        </p:nvGraphicFramePr>
        <p:xfrm>
          <a:off x="777240" y="6510528"/>
          <a:ext cx="6817360" cy="312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5216254"/>
                <a:gridCol w="1588405"/>
              </a:tblGrid>
              <a:tr h="299720">
                <a:tc>
                  <a:txBody>
                    <a:bodyPr/>
                    <a:lstStyle/>
                    <a:p>
                      <a:pPr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anchor="t" anchorCtr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1" name="13-0146-02D.jpg" descr="13-0146-02D.jpg"/>
          <p:cNvPicPr>
            <a:picLocks noChangeAspect="0"/>
          </p:cNvPicPr>
          <p:nvPr/>
        </p:nvPicPr>
        <p:blipFill>
          <a:blip r:embed="rId3">
            <a:extLst/>
          </a:blip>
          <a:srcRect l="2499" t="10903" r="2720" b="28200"/>
          <a:stretch>
            <a:fillRect/>
          </a:stretch>
        </p:blipFill>
        <p:spPr>
          <a:xfrm>
            <a:off x="228600" y="396034"/>
            <a:ext cx="8686804" cy="3716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Slide_060514.png" descr="TitleSlide_0605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ermiLogo_modified blue_Key-01.png" descr="FermiLogo_modified blue_Key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234" y="1042416"/>
            <a:ext cx="3473212" cy="7423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553200" y="6356350"/>
            <a:ext cx="2133600" cy="1397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</p:sldLayoutIdLst>
  <p:transition xmlns:p14="http://schemas.microsoft.com/office/powerpoint/2010/main" spd="med" advClick="1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700" u="none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429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1pPr>
      <a:lvl2pPr marL="778668" marR="0" indent="-321468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2pPr>
      <a:lvl3pPr marL="1208314" marR="0" indent="-293914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3pPr>
      <a:lvl4pPr marL="17145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4pPr>
      <a:lvl5pPr marL="20574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5pPr>
      <a:lvl6pPr marL="25146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6pPr>
      <a:lvl7pPr marL="29718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7pPr>
      <a:lvl8pPr marL="34290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8pPr>
      <a:lvl9pPr marL="38862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800" u="none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2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tif"/><Relationship Id="rId3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ob Ainsworth…"/>
          <p:cNvSpPr txBox="1"/>
          <p:nvPr>
            <p:ph type="body" idx="21"/>
          </p:nvPr>
        </p:nvSpPr>
        <p:spPr>
          <a:xfrm>
            <a:off x="800099" y="5231335"/>
            <a:ext cx="7518401" cy="113486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Rob Ainsworth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2021 IOTA/FAST Collaboration Meeting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October 28th 2021</a:t>
            </a:r>
          </a:p>
        </p:txBody>
      </p:sp>
      <p:sp>
        <p:nvSpPr>
          <p:cNvPr id="220" name="Studies of Proton Beam Instabilities with a Wake-Building Feedback System"/>
          <p:cNvSpPr txBox="1"/>
          <p:nvPr>
            <p:ph type="body" idx="22"/>
          </p:nvPr>
        </p:nvSpPr>
        <p:spPr>
          <a:xfrm>
            <a:off x="787399" y="3673475"/>
            <a:ext cx="7543801" cy="14764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 sz="31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pPr/>
            <a:r>
              <a:t>Studies of Proton Beam Instabilities with a Wake-Building Feedback System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FNAL accelerator comple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FNAL accelerator complex</a:t>
            </a: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6" name="H- linac…"/>
          <p:cNvSpPr txBox="1"/>
          <p:nvPr>
            <p:ph type="body" sz="half" idx="1"/>
          </p:nvPr>
        </p:nvSpPr>
        <p:spPr>
          <a:xfrm>
            <a:off x="228600" y="1022350"/>
            <a:ext cx="3462449" cy="5029201"/>
          </a:xfrm>
          <a:prstGeom prst="rect">
            <a:avLst/>
          </a:prstGeom>
        </p:spPr>
        <p:txBody>
          <a:bodyPr/>
          <a:lstStyle/>
          <a:p>
            <a:pPr/>
            <a:r>
              <a:t>H</a:t>
            </a:r>
            <a:r>
              <a:rPr baseline="31999"/>
              <a:t>-</a:t>
            </a:r>
            <a:r>
              <a:t> linac</a:t>
            </a:r>
          </a:p>
          <a:p>
            <a:pPr/>
            <a:r>
              <a:t>Booster</a:t>
            </a:r>
          </a:p>
          <a:p>
            <a:pPr lvl="1"/>
            <a:r>
              <a:t>h = 84</a:t>
            </a:r>
          </a:p>
          <a:p>
            <a:pPr lvl="1"/>
            <a:r>
              <a:t>15 Hz</a:t>
            </a:r>
          </a:p>
          <a:p>
            <a:pPr lvl="1"/>
            <a:r>
              <a:t>400 MeV -&gt; 8 GeV</a:t>
            </a:r>
          </a:p>
          <a:p>
            <a:pPr/>
            <a:r>
              <a:t>Recycler</a:t>
            </a:r>
          </a:p>
          <a:p>
            <a:pPr lvl="1"/>
            <a:r>
              <a:t>h = 588</a:t>
            </a:r>
          </a:p>
          <a:p>
            <a:pPr lvl="1"/>
            <a:r>
              <a:t>Slip-stack 12 batches (double bunch intensity)</a:t>
            </a:r>
          </a:p>
          <a:p>
            <a:pPr/>
            <a:r>
              <a:t>Main Injector</a:t>
            </a:r>
          </a:p>
          <a:p>
            <a:pPr lvl="1"/>
            <a:r>
              <a:t>8 GeV -&gt; 120 GeV</a:t>
            </a:r>
          </a:p>
        </p:txBody>
      </p:sp>
      <p:pic>
        <p:nvPicPr>
          <p:cNvPr id="277" name="accel-complex-animation.gif" descr="accel-complex-animatio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7351" y="1046437"/>
            <a:ext cx="5808916" cy="4765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Using the Recycler to study instabil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Using the Recycler to study instabilities</a:t>
            </a:r>
          </a:p>
        </p:txBody>
      </p:sp>
      <p:sp>
        <p:nvSpPr>
          <p:cNvPr id="280" name="Recycler is attractive for studying instabiliti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Recycler is attractive for studying instabilities</a:t>
            </a:r>
          </a:p>
          <a:p>
            <a:pPr lvl="1"/>
            <a:r>
              <a:t>It doesn’t ramp i.e. energy is fixed to 8GeV</a:t>
            </a:r>
          </a:p>
          <a:p>
            <a:pPr lvl="1"/>
            <a:r>
              <a:t>It can already operate at strong space charge</a:t>
            </a:r>
          </a:p>
          <a:p>
            <a:pPr lvl="1"/>
            <a:r>
              <a:t>Study time availability</a:t>
            </a:r>
          </a:p>
        </p:txBody>
      </p:sp>
      <p:sp>
        <p:nvSpPr>
          <p:cNvPr id="2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2" name="2021-03-09_10.29.53.png" descr="2021-03-09_10.29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2704"/>
            <a:ext cx="9144001" cy="138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NuMI - MI"/>
          <p:cNvSpPr txBox="1"/>
          <p:nvPr/>
        </p:nvSpPr>
        <p:spPr>
          <a:xfrm>
            <a:off x="4113906" y="2836683"/>
            <a:ext cx="122902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NuMI - MI</a:t>
            </a:r>
          </a:p>
        </p:txBody>
      </p:sp>
      <p:sp>
        <p:nvSpPr>
          <p:cNvPr id="284" name="SY - MI"/>
          <p:cNvSpPr txBox="1"/>
          <p:nvPr/>
        </p:nvSpPr>
        <p:spPr>
          <a:xfrm>
            <a:off x="730010" y="2928308"/>
            <a:ext cx="95654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SY - MI</a:t>
            </a:r>
          </a:p>
        </p:txBody>
      </p:sp>
      <p:sp>
        <p:nvSpPr>
          <p:cNvPr id="285" name="SY - RR"/>
          <p:cNvSpPr txBox="1"/>
          <p:nvPr/>
        </p:nvSpPr>
        <p:spPr>
          <a:xfrm>
            <a:off x="730010" y="5124703"/>
            <a:ext cx="10412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SY - RR</a:t>
            </a:r>
          </a:p>
        </p:txBody>
      </p:sp>
      <p:sp>
        <p:nvSpPr>
          <p:cNvPr id="286" name="NuMI - RR"/>
          <p:cNvSpPr txBox="1"/>
          <p:nvPr/>
        </p:nvSpPr>
        <p:spPr>
          <a:xfrm>
            <a:off x="3816415" y="5124703"/>
            <a:ext cx="13137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NuMI - RR</a:t>
            </a:r>
          </a:p>
        </p:txBody>
      </p:sp>
      <p:sp>
        <p:nvSpPr>
          <p:cNvPr id="287" name="Muon - RR"/>
          <p:cNvSpPr txBox="1"/>
          <p:nvPr/>
        </p:nvSpPr>
        <p:spPr>
          <a:xfrm>
            <a:off x="6295804" y="5124703"/>
            <a:ext cx="134225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Muon - RR</a:t>
            </a:r>
          </a:p>
        </p:txBody>
      </p:sp>
      <p:sp>
        <p:nvSpPr>
          <p:cNvPr id="288" name="Study cycle - RR"/>
          <p:cNvSpPr txBox="1"/>
          <p:nvPr/>
        </p:nvSpPr>
        <p:spPr>
          <a:xfrm>
            <a:off x="2124830" y="5852120"/>
            <a:ext cx="211864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Study cycle - RR</a:t>
            </a:r>
          </a:p>
        </p:txBody>
      </p:sp>
      <p:sp>
        <p:nvSpPr>
          <p:cNvPr id="289" name="Line"/>
          <p:cNvSpPr/>
          <p:nvPr/>
        </p:nvSpPr>
        <p:spPr>
          <a:xfrm>
            <a:off x="1009779" y="3347670"/>
            <a:ext cx="401282" cy="80395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90" name="Line"/>
          <p:cNvSpPr/>
          <p:nvPr/>
        </p:nvSpPr>
        <p:spPr>
          <a:xfrm>
            <a:off x="4683049" y="3225119"/>
            <a:ext cx="401282" cy="80395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91" name="Line"/>
          <p:cNvSpPr/>
          <p:nvPr/>
        </p:nvSpPr>
        <p:spPr>
          <a:xfrm flipH="1" flipV="1">
            <a:off x="977053" y="4460468"/>
            <a:ext cx="312244" cy="70610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92" name="Line"/>
          <p:cNvSpPr/>
          <p:nvPr/>
        </p:nvSpPr>
        <p:spPr>
          <a:xfrm flipH="1" flipV="1">
            <a:off x="3942838" y="4460468"/>
            <a:ext cx="312244" cy="70610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93" name="Line"/>
          <p:cNvSpPr/>
          <p:nvPr/>
        </p:nvSpPr>
        <p:spPr>
          <a:xfrm flipH="1" flipV="1">
            <a:off x="6236653" y="4460164"/>
            <a:ext cx="335443" cy="706405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94" name="Line"/>
          <p:cNvSpPr/>
          <p:nvPr/>
        </p:nvSpPr>
        <p:spPr>
          <a:xfrm flipH="1" flipV="1">
            <a:off x="1486688" y="4460468"/>
            <a:ext cx="1373033" cy="137303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pic>
        <p:nvPicPr>
          <p:cNvPr id="295" name="13-0344-02D.png" descr="13-0344-02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2299" y="1199972"/>
            <a:ext cx="2260527" cy="1508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Bandwidth requi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Bandwidth requirements</a:t>
            </a:r>
          </a:p>
        </p:txBody>
      </p:sp>
      <p:sp>
        <p:nvSpPr>
          <p:cNvPr id="298" name="The waker system needs to excite intra-bunch mo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waker system needs to excite intra-bunch motion</a:t>
            </a:r>
          </a:p>
          <a:p>
            <a:pPr lvl="1">
              <a:defRPr sz="1600"/>
            </a:pPr>
            <a:r>
              <a:t>Needs large bandwidth compared to inverse bunch length</a:t>
            </a:r>
          </a:p>
          <a:p>
            <a:pPr>
              <a:defRPr sz="1600"/>
            </a:pPr>
            <a:r>
              <a:t>For standard operation this is tricky</a:t>
            </a:r>
          </a:p>
          <a:p>
            <a:pPr lvl="1">
              <a:defRPr sz="1600"/>
            </a:pPr>
            <a:r>
              <a:t>bunched at 53 MHz</a:t>
            </a:r>
          </a:p>
          <a:p>
            <a:pPr lvl="1">
              <a:defRPr sz="1600"/>
            </a:pPr>
            <a:r>
              <a:t>need a bandwidth on the order of GHz</a:t>
            </a:r>
          </a:p>
          <a:p>
            <a:pPr lvl="1">
              <a:defRPr sz="1600"/>
            </a:pPr>
            <a:r>
              <a:t>difficult to build!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Fortunately, RR has ability to create longer bunches</a:t>
            </a:r>
          </a:p>
          <a:p>
            <a:pPr lvl="1">
              <a:buChar char="•"/>
              <a:defRPr sz="1600"/>
            </a:pPr>
            <a:r>
              <a:t>Re-bunched to 2.5 MHz</a:t>
            </a:r>
          </a:p>
          <a:p>
            <a:pPr lvl="1">
              <a:buChar char="•"/>
              <a:defRPr sz="1600"/>
            </a:pPr>
            <a:r>
              <a:t>Need a bandwidth of at least 100 MHz - this is doable</a:t>
            </a:r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0" name="long_distr_0.png" descr="long_distr_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090" y="4036180"/>
            <a:ext cx="2117465" cy="2117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long_distr_8500.png" descr="long_distr_85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4777" y="3997003"/>
            <a:ext cx="2195819" cy="2195819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Example of RR rebunch used for muon"/>
          <p:cNvSpPr txBox="1"/>
          <p:nvPr/>
        </p:nvSpPr>
        <p:spPr>
          <a:xfrm>
            <a:off x="6058305" y="4508028"/>
            <a:ext cx="2960751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/>
            <a:r>
              <a:t>Example of RR rebunch used for muon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Waker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Waker system</a:t>
            </a:r>
          </a:p>
        </p:txBody>
      </p:sp>
      <p:sp>
        <p:nvSpPr>
          <p:cNvPr id="3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6" name="waker_schematic-eps-converted-to.pdf" descr="waker_schematic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5481" y="1026816"/>
            <a:ext cx="4153038" cy="2438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20200917_104322.jpg" descr="20200917_10432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337" y="1390117"/>
            <a:ext cx="1748634" cy="1311476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0.5m stripline kicker"/>
          <p:cNvSpPr txBox="1"/>
          <p:nvPr/>
        </p:nvSpPr>
        <p:spPr>
          <a:xfrm>
            <a:off x="301056" y="2740147"/>
            <a:ext cx="235862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0.5m stripline kicker</a:t>
            </a:r>
          </a:p>
        </p:txBody>
      </p:sp>
      <p:sp>
        <p:nvSpPr>
          <p:cNvPr id="309" name="2.5 kW…"/>
          <p:cNvSpPr txBox="1"/>
          <p:nvPr/>
        </p:nvSpPr>
        <p:spPr>
          <a:xfrm>
            <a:off x="207305" y="4439282"/>
            <a:ext cx="1229271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2.5 kW</a:t>
            </a:r>
          </a:p>
          <a:p>
            <a:pPr/>
            <a:r>
              <a:t>Amplifiers</a:t>
            </a:r>
          </a:p>
        </p:txBody>
      </p:sp>
      <p:sp>
        <p:nvSpPr>
          <p:cNvPr id="310" name="Reuse off-axis…"/>
          <p:cNvSpPr txBox="1"/>
          <p:nvPr/>
        </p:nvSpPr>
        <p:spPr>
          <a:xfrm>
            <a:off x="6672029" y="1687447"/>
            <a:ext cx="1733303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Reuse off-axis</a:t>
            </a:r>
          </a:p>
          <a:p>
            <a:pPr/>
            <a:r>
              <a:t>Bpms</a:t>
            </a:r>
          </a:p>
        </p:txBody>
      </p:sp>
      <p:pic>
        <p:nvPicPr>
          <p:cNvPr id="311" name="20210927_123120.jpg" descr="20210927_12312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4548" y="3584045"/>
            <a:ext cx="1954973" cy="260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20210927_122920.jpg" descr="20210927_12292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8789" y="3584045"/>
            <a:ext cx="1954972" cy="2606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ming in the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Timing in the system</a:t>
            </a:r>
          </a:p>
        </p:txBody>
      </p:sp>
      <p:sp>
        <p:nvSpPr>
          <p:cNvPr id="315" name="All cables were verified before timing in the syste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 cables were verified before timing in the system</a:t>
            </a:r>
          </a:p>
          <a:p>
            <a:pPr/>
          </a:p>
          <a:p>
            <a:pPr/>
            <a:r>
              <a:t>Correct delay and bpm coefficients were found by performing open loop transfer function measurements.</a:t>
            </a:r>
          </a:p>
          <a:p>
            <a:pPr/>
          </a:p>
          <a:p>
            <a:pPr/>
            <a:r>
              <a:t>To verify the system worked as expected, both damping and antidamping was demonstrated for 53 MHz and 2.5 MHz beam</a:t>
            </a: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me to try a wak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 to try a wake</a:t>
            </a:r>
          </a:p>
        </p:txBody>
      </p:sp>
      <p:sp>
        <p:nvSpPr>
          <p:cNvPr id="319" name="Start with Heaviside step function wake (theta wake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Start with Heaviside step function wake (theta wake)</a:t>
            </a:r>
          </a:p>
          <a:p>
            <a:pPr lvl="1">
              <a:defRPr sz="1600"/>
            </a:pPr>
            <a:r>
              <a:t>W0=0 ahead of bunch, W0=1 behind</a:t>
            </a:r>
          </a:p>
          <a:p>
            <a:pPr lvl="1">
              <a:defRPr sz="1600"/>
            </a:pPr>
            <a:r>
              <a:t>Kick is integral of dipole motion from timeslices infront</a:t>
            </a:r>
          </a:p>
          <a:p>
            <a:pPr lvl="1">
              <a:defRPr sz="1600"/>
            </a:pPr>
          </a:p>
          <a:p>
            <a:pPr>
              <a:defRPr sz="1600"/>
            </a:pPr>
            <a:r>
              <a:t>Started off at 5 booster turns, couldn’t see much</a:t>
            </a:r>
          </a:p>
          <a:p>
            <a:pPr>
              <a:defRPr sz="1600"/>
            </a:pPr>
            <a:r>
              <a:t>Increased to 10 booster turns, gain=5</a:t>
            </a:r>
          </a:p>
          <a:p>
            <a:pPr>
              <a:defRPr sz="1600"/>
            </a:pPr>
            <a:r>
              <a:t>Waker turned on at 1s for 50,000 turns</a:t>
            </a:r>
          </a:p>
        </p:txBody>
      </p:sp>
      <p:sp>
        <p:nvSpPr>
          <p:cNvPr id="3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1" name="2021-06-16_19.26.15 (1).png" descr="2021-06-16_19.26.15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5702" y="3320418"/>
            <a:ext cx="3572596" cy="2992808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Beam fallout"/>
          <p:cNvSpPr txBox="1"/>
          <p:nvPr/>
        </p:nvSpPr>
        <p:spPr>
          <a:xfrm>
            <a:off x="7132154" y="4421452"/>
            <a:ext cx="152618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Beam fallout</a:t>
            </a:r>
          </a:p>
        </p:txBody>
      </p:sp>
      <p:sp>
        <p:nvSpPr>
          <p:cNvPr id="323" name="Line"/>
          <p:cNvSpPr/>
          <p:nvPr/>
        </p:nvSpPr>
        <p:spPr>
          <a:xfrm flipH="1">
            <a:off x="4873239" y="4692881"/>
            <a:ext cx="2115003" cy="614342"/>
          </a:xfrm>
          <a:prstGeom prst="line">
            <a:avLst/>
          </a:prstGeom>
          <a:ln w="25400">
            <a:solidFill>
              <a:srgbClr val="82D2E6"/>
            </a:solidFill>
            <a:tailEnd type="triangle"/>
          </a:ln>
          <a:effectLst>
            <a:outerShdw sx="100000" sy="100000" kx="0" ky="0" algn="b" rotWithShape="0" blurRad="38100" dist="19999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pic>
        <p:nvPicPr>
          <p:cNvPr id="324" name="thetaWake.png" descr="thetaWak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60839" y="827845"/>
            <a:ext cx="2556376" cy="1917282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ine"/>
          <p:cNvSpPr/>
          <p:nvPr/>
        </p:nvSpPr>
        <p:spPr>
          <a:xfrm>
            <a:off x="5243135" y="1164802"/>
            <a:ext cx="992203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First instability observ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instability observed</a:t>
            </a:r>
          </a:p>
        </p:txBody>
      </p:sp>
      <p:sp>
        <p:nvSpPr>
          <p:cNvPr id="328" name="Observed on Stripline pickups…"/>
          <p:cNvSpPr txBox="1"/>
          <p:nvPr>
            <p:ph type="body" sz="half" idx="1"/>
          </p:nvPr>
        </p:nvSpPr>
        <p:spPr>
          <a:xfrm>
            <a:off x="228600" y="1022350"/>
            <a:ext cx="3429013" cy="5029201"/>
          </a:xfrm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Observed on Stripline pickups</a:t>
            </a:r>
          </a:p>
          <a:p>
            <a:pPr lvl="1">
              <a:defRPr sz="1900"/>
            </a:pPr>
            <a:r>
              <a:t>M</a:t>
            </a:r>
            <a:r>
              <a:rPr sz="2000"/>
              <a:t>uch smaller than bunch length</a:t>
            </a:r>
            <a:endParaRPr sz="2000"/>
          </a:p>
          <a:p>
            <a:pPr lvl="1">
              <a:defRPr sz="2000"/>
            </a:pPr>
            <a:r>
              <a:t>Signal is current differential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Diff signal </a:t>
            </a:r>
          </a:p>
          <a:p>
            <a:pPr lvl="1">
              <a:defRPr sz="2000"/>
            </a:pPr>
            <a:r>
              <a:t>Proportional to </a:t>
            </a:r>
          </a:p>
          <a:p>
            <a:pPr lvl="2"/>
            <a:r>
              <a:t>postion x intensity</a:t>
            </a:r>
          </a:p>
          <a:p>
            <a:pPr lvl="2"/>
          </a:p>
          <a:p>
            <a:pPr>
              <a:defRPr sz="2000"/>
            </a:pPr>
            <a:r>
              <a:t>Sum signal</a:t>
            </a:r>
          </a:p>
          <a:p>
            <a:pPr lvl="1">
              <a:defRPr sz="2000"/>
            </a:pPr>
            <a:r>
              <a:t>Intensity</a:t>
            </a:r>
          </a:p>
        </p:txBody>
      </p:sp>
      <p:sp>
        <p:nvSpPr>
          <p:cNvPr id="3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0" name="movie.mp4" descr="movi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46096" y="2187618"/>
            <a:ext cx="3949882" cy="3134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0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me for some stud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Time for some studies</a:t>
            </a:r>
          </a:p>
        </p:txBody>
      </p:sp>
      <p:sp>
        <p:nvSpPr>
          <p:cNvPr id="3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4" name="tunevsintensity.png" descr="tunevsintens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932" y="3192895"/>
            <a:ext cx="3915938" cy="2805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ntensityPingEffect.png" descr="intensityPingEffec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9056" y="3127142"/>
            <a:ext cx="3915938" cy="2936954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Tune shift vs intensity with waker off…"/>
          <p:cNvSpPr txBox="1"/>
          <p:nvPr>
            <p:ph type="body" sz="half" idx="1"/>
          </p:nvPr>
        </p:nvSpPr>
        <p:spPr>
          <a:xfrm>
            <a:off x="228600" y="1317381"/>
            <a:ext cx="8686800" cy="182679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Tune shift vs intensity with waker off</a:t>
            </a:r>
          </a:p>
          <a:p>
            <a:pPr lvl="1">
              <a:defRPr sz="2000"/>
            </a:pPr>
            <a:r>
              <a:t>i.e. natural tune shift</a:t>
            </a:r>
          </a:p>
          <a:p>
            <a:pPr lvl="1">
              <a:defRPr sz="2000"/>
            </a:pPr>
          </a:p>
          <a:p>
            <a:pPr>
              <a:defRPr sz="2000"/>
            </a:pPr>
            <a:r>
              <a:t>Measurements less trustworthy at high intensity</a:t>
            </a:r>
          </a:p>
          <a:p>
            <a:pPr lvl="1">
              <a:buChar char="•"/>
              <a:defRPr sz="2000"/>
            </a:pPr>
            <a:r>
              <a:t>Ping too strong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une vs ga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Tune vs gain</a:t>
            </a:r>
          </a:p>
        </p:txBody>
      </p:sp>
      <p:sp>
        <p:nvSpPr>
          <p:cNvPr id="3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0" name="tunevsgain.png" descr="tunevsga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8747" y="3273519"/>
            <a:ext cx="3775169" cy="2831376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Tune vs gain…"/>
          <p:cNvSpPr txBox="1"/>
          <p:nvPr>
            <p:ph type="body" sz="half" idx="1"/>
          </p:nvPr>
        </p:nvSpPr>
        <p:spPr>
          <a:xfrm>
            <a:off x="228600" y="1022350"/>
            <a:ext cx="8686800" cy="2390582"/>
          </a:xfrm>
          <a:prstGeom prst="rect">
            <a:avLst/>
          </a:prstGeom>
        </p:spPr>
        <p:txBody>
          <a:bodyPr/>
          <a:lstStyle/>
          <a:p>
            <a:pPr/>
            <a:r>
              <a:t>Tune vs gain</a:t>
            </a:r>
          </a:p>
          <a:p>
            <a:pPr lvl="1"/>
            <a:r>
              <a:t>+ve gain -&gt; -ve tune shift</a:t>
            </a:r>
          </a:p>
          <a:p>
            <a:pPr lvl="1"/>
            <a:r>
              <a:t>-ve gain -&gt; +ve tune shift</a:t>
            </a:r>
          </a:p>
          <a:p>
            <a:pPr/>
          </a:p>
          <a:p>
            <a:pPr/>
            <a:r>
              <a:t>I’m a little skeptical of this measurements</a:t>
            </a:r>
          </a:p>
          <a:p>
            <a:pPr lvl="1"/>
            <a:r>
              <a:t>Tune varies depending on turn window used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arame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Parameters</a:t>
            </a:r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45" name="Table"/>
          <p:cNvGraphicFramePr/>
          <p:nvPr/>
        </p:nvGraphicFramePr>
        <p:xfrm>
          <a:off x="2105871" y="1167922"/>
          <a:ext cx="4944958" cy="408860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{8F44A2F1-9E1F-4B54-A3A2-5F16C0AD49E2}</a:tableStyleId>
              </a:tblPr>
              <a:tblGrid>
                <a:gridCol w="2466129"/>
                <a:gridCol w="2466129"/>
              </a:tblGrid>
              <a:tr h="452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Parameter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Value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52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Qs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0.0005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52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Chromaticity (x,y)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0.03,-0.15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52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Dp/p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0.0005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52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Intensity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1e11 - 5.5e11 ppb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52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Bunch length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30 - 40 ns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52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Normalized emittance, 95%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15 pi mm mrad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52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Beta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0.9944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528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Machine radius 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b="0" i="0"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 i="1" sz="1400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528 m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223" name="Motiv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  <a:p>
            <a:pPr/>
            <a:r>
              <a:t>Wake building feedback system - Waker</a:t>
            </a:r>
          </a:p>
          <a:p>
            <a:pPr/>
            <a:r>
              <a:t>Instability studies in the Fermilab Recycler</a:t>
            </a:r>
          </a:p>
          <a:p>
            <a:pPr/>
            <a:r>
              <a:t>Future plans and moving to IOTA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waker_4turns_gain2_turn28520.png" descr="waker_4turns_gain2_turn285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1387" y="1595576"/>
            <a:ext cx="5844967" cy="438372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Rectangle"/>
          <p:cNvSpPr/>
          <p:nvPr/>
        </p:nvSpPr>
        <p:spPr>
          <a:xfrm>
            <a:off x="6783578" y="4007244"/>
            <a:ext cx="641506" cy="14719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349" name="4 booster turns, gain=2, just above thresho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 booster turns, gain=2, just above threshold</a:t>
            </a:r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1" name="Max…"/>
          <p:cNvSpPr txBox="1"/>
          <p:nvPr/>
        </p:nvSpPr>
        <p:spPr>
          <a:xfrm>
            <a:off x="6869660" y="4174236"/>
            <a:ext cx="1338040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Max </a:t>
            </a:r>
          </a:p>
          <a:p>
            <a:pPr/>
            <a:r>
              <a:t>Difference </a:t>
            </a:r>
          </a:p>
          <a:p>
            <a:pPr/>
            <a:r>
              <a:t>Signal</a:t>
            </a:r>
          </a:p>
        </p:txBody>
      </p:sp>
      <p:sp>
        <p:nvSpPr>
          <p:cNvPr id="352" name="1.1e11 ppb…"/>
          <p:cNvSpPr txBox="1"/>
          <p:nvPr/>
        </p:nvSpPr>
        <p:spPr>
          <a:xfrm>
            <a:off x="3455832" y="896049"/>
            <a:ext cx="1181622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1.1e11 ppb</a:t>
            </a:r>
          </a:p>
          <a:p>
            <a:pPr>
              <a:defRPr sz="1200"/>
            </a:pPr>
            <a:r>
              <a:t>Qsc=-0.0028</a:t>
            </a:r>
          </a:p>
          <a:p>
            <a:pPr>
              <a:defRPr sz="1200"/>
            </a:pPr>
            <a:r>
              <a:t>Qs~0.0005</a:t>
            </a:r>
          </a:p>
          <a:p>
            <a:pPr>
              <a:defRPr sz="1200"/>
            </a:pPr>
            <a:r>
              <a:t>q=Qsc/Qs ~ 5.6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8 booster turns - gain=0.62, just above thresho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8 booster turns - gain=0.62, just above threshold</a:t>
            </a:r>
          </a:p>
        </p:txBody>
      </p:sp>
      <p:sp>
        <p:nvSpPr>
          <p:cNvPr id="3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6" name="waker_8turns_gain0_62_turn28700.png" descr="waker_8turns_gain0_62_turn287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712" y="1785071"/>
            <a:ext cx="5852076" cy="438905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2.2e11 ppb…"/>
          <p:cNvSpPr txBox="1"/>
          <p:nvPr/>
        </p:nvSpPr>
        <p:spPr>
          <a:xfrm>
            <a:off x="4007978" y="987100"/>
            <a:ext cx="1128044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2.2e11 ppb</a:t>
            </a:r>
          </a:p>
          <a:p>
            <a:pPr>
              <a:defRPr sz="1200"/>
            </a:pPr>
            <a:r>
              <a:t>Qsc=-0.0056</a:t>
            </a:r>
          </a:p>
          <a:p>
            <a:pPr>
              <a:defRPr sz="1200"/>
            </a:pPr>
            <a:r>
              <a:t>Qs~0.0005</a:t>
            </a:r>
          </a:p>
          <a:p>
            <a:pPr>
              <a:defRPr sz="1200"/>
            </a:pPr>
            <a:r>
              <a:t>q=Qsc/Qs ~ 11</a:t>
            </a:r>
          </a:p>
        </p:txBody>
      </p:sp>
      <p:sp>
        <p:nvSpPr>
          <p:cNvPr id="358" name="Rectangle"/>
          <p:cNvSpPr/>
          <p:nvPr/>
        </p:nvSpPr>
        <p:spPr>
          <a:xfrm>
            <a:off x="6618399" y="4186189"/>
            <a:ext cx="641505" cy="14719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359" name="Max…"/>
          <p:cNvSpPr txBox="1"/>
          <p:nvPr/>
        </p:nvSpPr>
        <p:spPr>
          <a:xfrm>
            <a:off x="6711363" y="4353181"/>
            <a:ext cx="1338040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Max </a:t>
            </a:r>
          </a:p>
          <a:p>
            <a:pPr/>
            <a:r>
              <a:t>Difference </a:t>
            </a:r>
          </a:p>
          <a:p>
            <a:pPr/>
            <a:r>
              <a:t>Signal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16 booster turns - gain=0.325, just above thresho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16 booster turns - gain=0.325, just above threshold</a:t>
            </a:r>
          </a:p>
        </p:txBody>
      </p:sp>
      <p:sp>
        <p:nvSpPr>
          <p:cNvPr id="3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3" name="waker_16turns_gain0_325_turn19810.png" descr="waker_16turns_gain0_325_turn198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8916" y="1809757"/>
            <a:ext cx="5841308" cy="438098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5.1e11 ppb…"/>
          <p:cNvSpPr txBox="1"/>
          <p:nvPr/>
        </p:nvSpPr>
        <p:spPr>
          <a:xfrm>
            <a:off x="4002360" y="934137"/>
            <a:ext cx="1139280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5.1e11 ppb</a:t>
            </a:r>
          </a:p>
          <a:p>
            <a:pPr>
              <a:defRPr sz="1200"/>
            </a:pPr>
            <a:r>
              <a:t>Qsc=-0.013</a:t>
            </a:r>
          </a:p>
          <a:p>
            <a:pPr>
              <a:defRPr sz="1200"/>
            </a:pPr>
            <a:r>
              <a:t>Qs~0.0005</a:t>
            </a:r>
          </a:p>
          <a:p>
            <a:pPr>
              <a:defRPr sz="1200"/>
            </a:pPr>
            <a:r>
              <a:t>q=Qsc/Qs ~ 26</a:t>
            </a:r>
          </a:p>
        </p:txBody>
      </p:sp>
      <p:sp>
        <p:nvSpPr>
          <p:cNvPr id="365" name="Rectangle"/>
          <p:cNvSpPr/>
          <p:nvPr/>
        </p:nvSpPr>
        <p:spPr>
          <a:xfrm>
            <a:off x="6914346" y="4220602"/>
            <a:ext cx="641505" cy="14719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366" name="Max…"/>
          <p:cNvSpPr txBox="1"/>
          <p:nvPr/>
        </p:nvSpPr>
        <p:spPr>
          <a:xfrm>
            <a:off x="6993545" y="4387593"/>
            <a:ext cx="1338040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Max </a:t>
            </a:r>
          </a:p>
          <a:p>
            <a:pPr/>
            <a:r>
              <a:t>Difference </a:t>
            </a:r>
          </a:p>
          <a:p>
            <a:pPr/>
            <a:r>
              <a:t>Signal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oupling to +1 vs -1m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Coupling to +1 vs -1mode</a:t>
            </a:r>
          </a:p>
        </p:txBody>
      </p:sp>
      <p:sp>
        <p:nvSpPr>
          <p:cNvPr id="369" name="Threshold at -ve gain appears a much higher gain…"/>
          <p:cNvSpPr txBox="1"/>
          <p:nvPr>
            <p:ph type="body" sz="quarter" idx="1"/>
          </p:nvPr>
        </p:nvSpPr>
        <p:spPr>
          <a:xfrm>
            <a:off x="228600" y="1022350"/>
            <a:ext cx="4137415" cy="2874546"/>
          </a:xfrm>
          <a:prstGeom prst="rect">
            <a:avLst/>
          </a:prstGeom>
        </p:spPr>
        <p:txBody>
          <a:bodyPr/>
          <a:lstStyle/>
          <a:p>
            <a:pPr>
              <a:defRPr sz="1700"/>
            </a:pPr>
            <a:r>
              <a:t>Threshold at -ve gain appears a much higher gain</a:t>
            </a:r>
          </a:p>
          <a:p>
            <a:pPr>
              <a:defRPr sz="1700"/>
            </a:pPr>
            <a:r>
              <a:t>Without space charge </a:t>
            </a:r>
          </a:p>
          <a:p>
            <a:pPr lvl="1">
              <a:defRPr sz="1700"/>
            </a:pPr>
            <a:r>
              <a:t>Gain should be equivalent going +ve or -ve</a:t>
            </a:r>
          </a:p>
          <a:p>
            <a:pPr>
              <a:defRPr sz="1700"/>
            </a:pPr>
            <a:r>
              <a:t>With space charge</a:t>
            </a:r>
          </a:p>
          <a:p>
            <a:pPr lvl="1">
              <a:defRPr sz="1700"/>
            </a:pPr>
            <a:r>
              <a:t>Should need more gain when shifting tune down</a:t>
            </a:r>
          </a:p>
          <a:p>
            <a:pPr>
              <a:defRPr sz="1700"/>
            </a:pPr>
            <a:r>
              <a:t>However, machine impedance means waker needs more gain to shift +ve</a:t>
            </a:r>
          </a:p>
        </p:txBody>
      </p:sp>
      <p:sp>
        <p:nvSpPr>
          <p:cNvPr id="3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1" name="16turns_gain-9_turn18240.png" descr="16turns_gain-9_turn182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793" y="1052886"/>
            <a:ext cx="3271282" cy="2453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16turns_gain0.3_turn12040.png" descr="16turns_gain0.3_turn120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21182" y="3814886"/>
            <a:ext cx="3271283" cy="2453462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Gain=-9"/>
          <p:cNvSpPr txBox="1"/>
          <p:nvPr/>
        </p:nvSpPr>
        <p:spPr>
          <a:xfrm>
            <a:off x="6138405" y="772384"/>
            <a:ext cx="102500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Gain=-9</a:t>
            </a:r>
          </a:p>
        </p:txBody>
      </p:sp>
      <p:sp>
        <p:nvSpPr>
          <p:cNvPr id="374" name="Gain=0.3"/>
          <p:cNvSpPr txBox="1"/>
          <p:nvPr/>
        </p:nvSpPr>
        <p:spPr>
          <a:xfrm>
            <a:off x="6140308" y="3481265"/>
            <a:ext cx="115225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Gain=0.3</a:t>
            </a:r>
          </a:p>
        </p:txBody>
      </p:sp>
      <p:pic>
        <p:nvPicPr>
          <p:cNvPr id="375" name="coupleMatrix-eps-converted-to.pdf" descr="coupleMatrix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8641" y="4153812"/>
            <a:ext cx="2797333" cy="209345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Qsc=-0.013…"/>
          <p:cNvSpPr txBox="1"/>
          <p:nvPr/>
        </p:nvSpPr>
        <p:spPr>
          <a:xfrm>
            <a:off x="4291425" y="3331405"/>
            <a:ext cx="1139280" cy="70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/>
            </a:pPr>
            <a:r>
              <a:t>Qsc=-0.013</a:t>
            </a:r>
          </a:p>
          <a:p>
            <a:pPr>
              <a:defRPr sz="1200"/>
            </a:pPr>
            <a:r>
              <a:t>Qs~0.0005</a:t>
            </a:r>
          </a:p>
          <a:p>
            <a:pPr>
              <a:defRPr sz="1200"/>
            </a:pPr>
            <a:r>
              <a:t>q=Qsc/Qs ~ 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Modifications for next ru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Modifications for next run</a:t>
            </a:r>
          </a:p>
        </p:txBody>
      </p:sp>
      <p:sp>
        <p:nvSpPr>
          <p:cNvPr id="379" name="Need a better way to measure the tu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Need a better way to measure the tune</a:t>
            </a:r>
          </a:p>
          <a:p>
            <a:pPr lvl="1">
              <a:defRPr sz="2000"/>
            </a:pPr>
            <a:r>
              <a:t>Will add closed loop transfer function option to board</a:t>
            </a:r>
          </a:p>
          <a:p>
            <a:pPr lvl="1">
              <a:defRPr sz="2000"/>
            </a:pPr>
            <a:r>
              <a:t>Need an extra ADC for this</a:t>
            </a:r>
          </a:p>
          <a:p>
            <a:pPr lvl="1">
              <a:defRPr sz="2000"/>
            </a:pPr>
            <a:r>
              <a:t>Will doing A-B before board to free up 2 ADCs</a:t>
            </a:r>
          </a:p>
          <a:p>
            <a:pPr lvl="1">
              <a:defRPr sz="2000"/>
            </a:pPr>
          </a:p>
          <a:p>
            <a:pPr>
              <a:defRPr sz="2000"/>
            </a:pPr>
            <a:r>
              <a:t>200 MHz board in development (500 MHz but only need 200MHz)</a:t>
            </a:r>
          </a:p>
          <a:p>
            <a:pPr lvl="1">
              <a:defRPr sz="2000"/>
            </a:pPr>
            <a:r>
              <a:t>Moving from softcore to hardcore on FPGA</a:t>
            </a:r>
          </a:p>
          <a:p>
            <a:pPr lvl="1">
              <a:defRPr sz="2000"/>
            </a:pPr>
            <a:r>
              <a:t>Most likely ready by the end of the year</a:t>
            </a:r>
          </a:p>
          <a:p>
            <a:pPr lvl="1">
              <a:defRPr sz="2000"/>
            </a:pPr>
          </a:p>
          <a:p>
            <a:pPr>
              <a:defRPr sz="2000"/>
            </a:pPr>
            <a:r>
              <a:t>New postdoc (joined September) will be working on this as well</a:t>
            </a:r>
          </a:p>
        </p:txBody>
      </p:sp>
      <p:sp>
        <p:nvSpPr>
          <p:cNvPr id="3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Moving to IO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Moving to IOTA</a:t>
            </a:r>
          </a:p>
        </p:txBody>
      </p:sp>
      <p:sp>
        <p:nvSpPr>
          <p:cNvPr id="383" name="Most significant costs of the system ar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Most significant costs of the system are:</a:t>
            </a:r>
          </a:p>
          <a:p>
            <a:pPr lvl="1"/>
            <a:r>
              <a:t>RF amplifiers</a:t>
            </a:r>
          </a:p>
          <a:p>
            <a:pPr lvl="1"/>
            <a:r>
              <a:t>Board development</a:t>
            </a:r>
          </a:p>
          <a:p>
            <a:pPr lvl="1"/>
            <a:r>
              <a:t>Both are easily moved from Recycler setup</a:t>
            </a:r>
          </a:p>
          <a:p>
            <a:pPr lvl="1"/>
          </a:p>
          <a:p>
            <a:pPr/>
            <a:r>
              <a:t>Will need pickups (x2) + kicker to complete system</a:t>
            </a:r>
          </a:p>
          <a:p>
            <a:pPr/>
          </a:p>
          <a:p>
            <a:pPr/>
            <a:r>
              <a:t>IOTA RF frequency is similar to Recycler (around 2-2.5MHz)</a:t>
            </a:r>
          </a:p>
          <a:p>
            <a:pPr/>
          </a:p>
          <a:p>
            <a:pPr/>
            <a:r>
              <a:t>Reduced revolution time could make things a bit tricky</a:t>
            </a:r>
          </a:p>
          <a:p>
            <a:pPr lvl="1"/>
            <a:r>
              <a:t>Recycler revolution time ~ 11 us</a:t>
            </a:r>
          </a:p>
          <a:p>
            <a:pPr lvl="1"/>
            <a:r>
              <a:t>IOTA revolution time ~ 1.8 us</a:t>
            </a:r>
          </a:p>
        </p:txBody>
      </p:sp>
      <p:sp>
        <p:nvSpPr>
          <p:cNvPr id="3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IOTA study pl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IOTA study plan</a:t>
            </a:r>
          </a:p>
        </p:txBody>
      </p:sp>
      <p:sp>
        <p:nvSpPr>
          <p:cNvPr id="387" name="Recycler has some limita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Recycler has some limitations</a:t>
            </a:r>
          </a:p>
          <a:p>
            <a:pPr lvl="1"/>
            <a:r>
              <a:t>Large natural tune shift due to impedance, magnets etc.</a:t>
            </a:r>
          </a:p>
          <a:p>
            <a:pPr lvl="1"/>
            <a:r>
              <a:t>Knob to control space charge is mostly based on intensity</a:t>
            </a:r>
          </a:p>
          <a:p>
            <a:pPr/>
          </a:p>
          <a:p>
            <a:pPr>
              <a:defRPr b="1"/>
            </a:pPr>
            <a:r>
              <a:t>IOTA studies</a:t>
            </a:r>
          </a:p>
          <a:p>
            <a:pPr/>
            <a:r>
              <a:t>Study instability conditions at strong space charge</a:t>
            </a:r>
          </a:p>
          <a:p>
            <a:pPr/>
            <a:r>
              <a:t>Compare with theory</a:t>
            </a:r>
          </a:p>
          <a:p>
            <a:pPr lvl="1"/>
            <a:r>
              <a:t>Easier in IOTA due to low velocity I.e. minimal impedance</a:t>
            </a:r>
          </a:p>
          <a:p>
            <a:pPr lvl="1"/>
          </a:p>
          <a:p>
            <a:pPr/>
            <a:r>
              <a:t>Couple studies with other experiments</a:t>
            </a:r>
          </a:p>
          <a:p>
            <a:pPr lvl="1"/>
            <a:r>
              <a:t>e.g. electron cooling -&gt; more control of phase space -&gt; control of space charge</a:t>
            </a:r>
          </a:p>
        </p:txBody>
      </p:sp>
      <p:sp>
        <p:nvSpPr>
          <p:cNvPr id="3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391" name="Wake building feedback system has been commissioned in Recycler and will eventually be moved to IOTA when protons are read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Wake building feedback system has been commissioned in Recycler and will eventually be moved to IOTA when protons are ready</a:t>
            </a:r>
          </a:p>
          <a:p>
            <a:pPr/>
          </a:p>
          <a:p>
            <a:pPr/>
            <a:r>
              <a:t>Will allow study of instability conditions in varying space charge and wake amplitude</a:t>
            </a:r>
          </a:p>
          <a:p>
            <a:pPr/>
          </a:p>
          <a:p>
            <a:pPr/>
            <a:r>
              <a:t>Collaboration is welcome in both RR and IOTA for these studies</a:t>
            </a:r>
          </a:p>
        </p:txBody>
      </p:sp>
      <p:sp>
        <p:nvSpPr>
          <p:cNvPr id="3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Back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</a:t>
            </a:r>
          </a:p>
        </p:txBody>
      </p:sp>
      <p:sp>
        <p:nvSpPr>
          <p:cNvPr id="3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Key Parame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Key Parameters</a:t>
            </a:r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0" name="2021-07-13_16.13.12.png" descr="2021-07-13_16.13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35578"/>
            <a:ext cx="9144001" cy="4743670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Rectangle"/>
          <p:cNvSpPr/>
          <p:nvPr/>
        </p:nvSpPr>
        <p:spPr>
          <a:xfrm>
            <a:off x="3450859" y="3279652"/>
            <a:ext cx="730971" cy="2307905"/>
          </a:xfrm>
          <a:prstGeom prst="rect">
            <a:avLst/>
          </a:prstGeom>
          <a:ln w="101600">
            <a:solidFill>
              <a:srgbClr val="FF2600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402" name="Rectangle"/>
          <p:cNvSpPr/>
          <p:nvPr/>
        </p:nvSpPr>
        <p:spPr>
          <a:xfrm>
            <a:off x="6513848" y="3730420"/>
            <a:ext cx="730971" cy="474473"/>
          </a:xfrm>
          <a:prstGeom prst="rect">
            <a:avLst/>
          </a:prstGeom>
          <a:ln w="101600">
            <a:solidFill>
              <a:srgbClr val="FF2600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MCI (Transverse Mode Coupling Instability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TMCI (Transverse Mode Coupling Instability)</a:t>
            </a:r>
          </a:p>
        </p:txBody>
      </p:sp>
      <p:sp>
        <p:nvSpPr>
          <p:cNvPr id="227" name="Bunches oscillate with different transverse modes…"/>
          <p:cNvSpPr txBox="1"/>
          <p:nvPr>
            <p:ph type="body" sz="half" idx="1"/>
          </p:nvPr>
        </p:nvSpPr>
        <p:spPr>
          <a:xfrm>
            <a:off x="228600" y="1022350"/>
            <a:ext cx="4220126" cy="5029201"/>
          </a:xfrm>
          <a:prstGeom prst="rect">
            <a:avLst/>
          </a:prstGeom>
        </p:spPr>
        <p:txBody>
          <a:bodyPr/>
          <a:lstStyle/>
          <a:p>
            <a:pPr/>
            <a:r>
              <a:t>Bunches oscillate with different transverse modes</a:t>
            </a:r>
          </a:p>
          <a:p>
            <a:pPr/>
          </a:p>
          <a:p>
            <a:pPr/>
            <a:r>
              <a:t>Impedance in a machine can cause a detuning of these modes which scales with intensity</a:t>
            </a:r>
          </a:p>
          <a:p>
            <a:pPr/>
          </a:p>
          <a:p>
            <a:pPr/>
            <a:r>
              <a:t>If the detuning is large enough, the frequencies of two modes couple -&gt; TMCI</a:t>
            </a:r>
          </a:p>
        </p:txBody>
      </p:sp>
      <p:sp>
        <p:nvSpPr>
          <p:cNvPr id="2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9" name="modes-eps-converted-to.pdf" descr="modes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8989" y="1154017"/>
            <a:ext cx="4038601" cy="195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coupleMatrix-eps-converted-to.pdf" descr="coupleMatrix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4597" y="3397665"/>
            <a:ext cx="3766391" cy="281866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Wake parameter"/>
          <p:cNvSpPr txBox="1"/>
          <p:nvPr/>
        </p:nvSpPr>
        <p:spPr>
          <a:xfrm>
            <a:off x="2884933" y="5809930"/>
            <a:ext cx="19824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Wake parameter</a:t>
            </a:r>
          </a:p>
        </p:txBody>
      </p:sp>
      <p:sp>
        <p:nvSpPr>
          <p:cNvPr id="232" name="Line"/>
          <p:cNvSpPr/>
          <p:nvPr/>
        </p:nvSpPr>
        <p:spPr>
          <a:xfrm flipV="1">
            <a:off x="3941490" y="4792629"/>
            <a:ext cx="772716" cy="1032438"/>
          </a:xfrm>
          <a:prstGeom prst="line">
            <a:avLst/>
          </a:prstGeom>
          <a:ln w="25400">
            <a:solidFill>
              <a:srgbClr val="82D2E6"/>
            </a:solidFill>
            <a:tailEnd type="triangle"/>
          </a:ln>
          <a:effectLst>
            <a:outerShdw sx="100000" sy="100000" kx="0" ky="0" algn="b" rotWithShape="0" blurRad="38100" dist="19999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ming in the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Timing in the system</a:t>
            </a:r>
          </a:p>
        </p:txBody>
      </p:sp>
      <p:sp>
        <p:nvSpPr>
          <p:cNvPr id="405" name="Combining the bpm signals with the C1,C2 coefficients…"/>
          <p:cNvSpPr txBox="1"/>
          <p:nvPr>
            <p:ph type="body" idx="1"/>
          </p:nvPr>
        </p:nvSpPr>
        <p:spPr>
          <a:xfrm>
            <a:off x="228600" y="1022350"/>
            <a:ext cx="8512535" cy="5029201"/>
          </a:xfrm>
          <a:prstGeom prst="rect">
            <a:avLst/>
          </a:prstGeom>
        </p:spPr>
        <p:txBody>
          <a:bodyPr/>
          <a:lstStyle/>
          <a:p>
            <a:pPr/>
            <a:r>
              <a:t>Combining the bpm signals with the C1,C2 coefficients</a:t>
            </a:r>
          </a:p>
          <a:p>
            <a:pPr lvl="1"/>
            <a:r>
              <a:t>Can simulate a signal with optimal phase advance to the kicker</a:t>
            </a:r>
          </a:p>
          <a:p>
            <a:pPr lvl="2"/>
            <a:r>
              <a:t>i.e. 90deg</a:t>
            </a:r>
          </a:p>
          <a:p>
            <a:pPr lvl="2"/>
          </a:p>
          <a:p>
            <a:pPr/>
            <a:r>
              <a:t>Set delay such that kicker kicks the beam</a:t>
            </a:r>
          </a:p>
          <a:p>
            <a:pPr/>
          </a:p>
          <a:p>
            <a:pPr/>
            <a:r>
              <a:t>Can be found by performing open loop beam transfer function</a:t>
            </a:r>
          </a:p>
        </p:txBody>
      </p:sp>
      <p:sp>
        <p:nvSpPr>
          <p:cNvPr id="4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Open Loop Beam Transfer Function measurement set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 Loop Beam Transfer Function measurement setup</a:t>
            </a:r>
          </a:p>
        </p:txBody>
      </p:sp>
      <p:sp>
        <p:nvSpPr>
          <p:cNvPr id="409" name="Break loop between board and amplifiers…"/>
          <p:cNvSpPr txBox="1"/>
          <p:nvPr>
            <p:ph type="body" sz="half" idx="1"/>
          </p:nvPr>
        </p:nvSpPr>
        <p:spPr>
          <a:xfrm>
            <a:off x="228600" y="1022350"/>
            <a:ext cx="3837107" cy="5029201"/>
          </a:xfrm>
          <a:prstGeom prst="rect">
            <a:avLst/>
          </a:prstGeom>
        </p:spPr>
        <p:txBody>
          <a:bodyPr/>
          <a:lstStyle/>
          <a:p>
            <a:pPr/>
            <a:r>
              <a:t>Break loop between board and amplifiers</a:t>
            </a:r>
          </a:p>
          <a:p>
            <a:pPr/>
          </a:p>
          <a:p>
            <a:pPr/>
            <a:r>
              <a:t>VSA sends noise source in frequency bandwidth to the amplifier</a:t>
            </a:r>
          </a:p>
          <a:p>
            <a:pPr/>
          </a:p>
          <a:p>
            <a:pPr/>
            <a:r>
              <a:t>Board sends combined bpm signal to the VSA</a:t>
            </a:r>
          </a:p>
        </p:txBody>
      </p:sp>
      <p:sp>
        <p:nvSpPr>
          <p:cNvPr id="4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1" name="BTF_setup.pdf" descr="BTF_setu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1314" y="1229244"/>
            <a:ext cx="413868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Betatron sideban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Betatron sidebands</a:t>
            </a:r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5" name="Line"/>
          <p:cNvSpPr/>
          <p:nvPr/>
        </p:nvSpPr>
        <p:spPr>
          <a:xfrm>
            <a:off x="1779295" y="3294369"/>
            <a:ext cx="5585411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416" name="n*f_rev"/>
          <p:cNvSpPr txBox="1"/>
          <p:nvPr/>
        </p:nvSpPr>
        <p:spPr>
          <a:xfrm>
            <a:off x="4119777" y="3446551"/>
            <a:ext cx="91908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n*f_rev</a:t>
            </a:r>
          </a:p>
        </p:txBody>
      </p:sp>
      <p:sp>
        <p:nvSpPr>
          <p:cNvPr id="417" name="Line"/>
          <p:cNvSpPr/>
          <p:nvPr/>
        </p:nvSpPr>
        <p:spPr>
          <a:xfrm flipV="1">
            <a:off x="4409843" y="2074223"/>
            <a:ext cx="1" cy="1226415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418" name="Line"/>
          <p:cNvSpPr/>
          <p:nvPr/>
        </p:nvSpPr>
        <p:spPr>
          <a:xfrm flipV="1">
            <a:off x="2388199" y="2649052"/>
            <a:ext cx="1" cy="65158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419" name="Line"/>
          <p:cNvSpPr/>
          <p:nvPr/>
        </p:nvSpPr>
        <p:spPr>
          <a:xfrm flipV="1">
            <a:off x="6431487" y="2649052"/>
            <a:ext cx="1" cy="65158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420" name="(n+q)*f_rev"/>
          <p:cNvSpPr txBox="1"/>
          <p:nvPr/>
        </p:nvSpPr>
        <p:spPr>
          <a:xfrm>
            <a:off x="5971942" y="3374875"/>
            <a:ext cx="13778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(n+q)*f_rev</a:t>
            </a:r>
          </a:p>
        </p:txBody>
      </p:sp>
      <p:sp>
        <p:nvSpPr>
          <p:cNvPr id="421" name="Tune = Q + q"/>
          <p:cNvSpPr txBox="1"/>
          <p:nvPr/>
        </p:nvSpPr>
        <p:spPr>
          <a:xfrm>
            <a:off x="786708" y="996214"/>
            <a:ext cx="160171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Tune = Q + q</a:t>
            </a:r>
          </a:p>
        </p:txBody>
      </p:sp>
      <p:sp>
        <p:nvSpPr>
          <p:cNvPr id="422" name="Integer"/>
          <p:cNvSpPr txBox="1"/>
          <p:nvPr/>
        </p:nvSpPr>
        <p:spPr>
          <a:xfrm>
            <a:off x="1066326" y="1654481"/>
            <a:ext cx="97564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Integer </a:t>
            </a:r>
          </a:p>
        </p:txBody>
      </p:sp>
      <p:sp>
        <p:nvSpPr>
          <p:cNvPr id="423" name="Fractional"/>
          <p:cNvSpPr txBox="1"/>
          <p:nvPr/>
        </p:nvSpPr>
        <p:spPr>
          <a:xfrm>
            <a:off x="2451607" y="1654481"/>
            <a:ext cx="130008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Fractional </a:t>
            </a:r>
          </a:p>
        </p:txBody>
      </p:sp>
      <p:sp>
        <p:nvSpPr>
          <p:cNvPr id="424" name="Line"/>
          <p:cNvSpPr/>
          <p:nvPr/>
        </p:nvSpPr>
        <p:spPr>
          <a:xfrm flipV="1">
            <a:off x="1554148" y="1342145"/>
            <a:ext cx="219228" cy="40042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425" name="Line"/>
          <p:cNvSpPr/>
          <p:nvPr/>
        </p:nvSpPr>
        <p:spPr>
          <a:xfrm flipH="1" flipV="1">
            <a:off x="2404276" y="1261203"/>
            <a:ext cx="438696" cy="43869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426" name="(n-q)*f_rev"/>
          <p:cNvSpPr txBox="1"/>
          <p:nvPr/>
        </p:nvSpPr>
        <p:spPr>
          <a:xfrm>
            <a:off x="1699274" y="3421062"/>
            <a:ext cx="131410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(n-q)*f_rev</a:t>
            </a:r>
          </a:p>
        </p:txBody>
      </p:sp>
      <p:sp>
        <p:nvSpPr>
          <p:cNvPr id="427" name="Lower sideband"/>
          <p:cNvSpPr txBox="1"/>
          <p:nvPr/>
        </p:nvSpPr>
        <p:spPr>
          <a:xfrm>
            <a:off x="1434360" y="2225735"/>
            <a:ext cx="190768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Lower sideband</a:t>
            </a:r>
          </a:p>
        </p:txBody>
      </p:sp>
      <p:sp>
        <p:nvSpPr>
          <p:cNvPr id="428" name="Upper sideband"/>
          <p:cNvSpPr txBox="1"/>
          <p:nvPr/>
        </p:nvSpPr>
        <p:spPr>
          <a:xfrm>
            <a:off x="5477647" y="2225735"/>
            <a:ext cx="190768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Upper sideband</a:t>
            </a:r>
          </a:p>
        </p:txBody>
      </p:sp>
      <p:pic>
        <p:nvPicPr>
          <p:cNvPr id="429" name="usb3.png" descr="usb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7155" y="4304647"/>
            <a:ext cx="2177241" cy="1495101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Example measurement"/>
          <p:cNvSpPr txBox="1"/>
          <p:nvPr/>
        </p:nvSpPr>
        <p:spPr>
          <a:xfrm>
            <a:off x="2596867" y="4879859"/>
            <a:ext cx="272598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Example measurement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ystem del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System delay</a:t>
            </a:r>
          </a:p>
        </p:txBody>
      </p:sp>
      <p:sp>
        <p:nvSpPr>
          <p:cNvPr id="433" name="Sum of upper and lower sideband phase vs combined frequency of sidebands"/>
          <p:cNvSpPr txBox="1"/>
          <p:nvPr>
            <p:ph type="body" sz="half" idx="1"/>
          </p:nvPr>
        </p:nvSpPr>
        <p:spPr>
          <a:xfrm>
            <a:off x="228600" y="1022350"/>
            <a:ext cx="4248567" cy="5029201"/>
          </a:xfrm>
          <a:prstGeom prst="rect">
            <a:avLst/>
          </a:prstGeom>
        </p:spPr>
        <p:txBody>
          <a:bodyPr/>
          <a:lstStyle/>
          <a:p>
            <a:pPr/>
            <a:r>
              <a:t>Sum of upper and lower sideband phase vs combined frequency of sidebands</a:t>
            </a:r>
          </a:p>
        </p:txBody>
      </p:sp>
      <p:sp>
        <p:nvSpPr>
          <p:cNvPr id="4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5" name="delay912.png" descr="delay9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1773" y="1029109"/>
            <a:ext cx="3051358" cy="2288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delay907.png" descr="delay9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1773" y="3505817"/>
            <a:ext cx="3051358" cy="2288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Screen Shot 2021-06-28 at 11.31.58 AM.png" descr="Screen Shot 2021-06-28 at 11.31.5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0638" y="2394902"/>
            <a:ext cx="3501108" cy="353040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Rectangle"/>
          <p:cNvSpPr/>
          <p:nvPr/>
        </p:nvSpPr>
        <p:spPr>
          <a:xfrm>
            <a:off x="1126102" y="5194581"/>
            <a:ext cx="1930214" cy="820451"/>
          </a:xfrm>
          <a:prstGeom prst="rect">
            <a:avLst/>
          </a:prstGeom>
          <a:ln w="101600">
            <a:solidFill>
              <a:srgbClr val="FF2600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oefficients of bp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Coefficients of bpm</a:t>
            </a:r>
          </a:p>
        </p:txBody>
      </p:sp>
      <p:sp>
        <p:nvSpPr>
          <p:cNvPr id="441" name="Once t_dly~0,…"/>
          <p:cNvSpPr txBox="1"/>
          <p:nvPr>
            <p:ph type="body" sz="half" idx="1"/>
          </p:nvPr>
        </p:nvSpPr>
        <p:spPr>
          <a:xfrm>
            <a:off x="228600" y="1022350"/>
            <a:ext cx="4178540" cy="5029201"/>
          </a:xfrm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Once t_dly~0,</a:t>
            </a:r>
          </a:p>
          <a:p>
            <a:pPr>
              <a:defRPr sz="1500"/>
            </a:pPr>
          </a:p>
          <a:p>
            <a:pPr>
              <a:defRPr sz="1500"/>
            </a:pPr>
            <a:r>
              <a:t>Phase difference between 2 sidebands is twice the phase advance from pickup to kicker</a:t>
            </a:r>
          </a:p>
          <a:p>
            <a:pPr>
              <a:defRPr sz="1500"/>
            </a:pPr>
          </a:p>
          <a:p>
            <a:pPr>
              <a:defRPr sz="1500"/>
            </a:pPr>
            <a:r>
              <a:t>Ideal phase advance is 90deg, so sideband difference should be 180</a:t>
            </a:r>
          </a:p>
          <a:p>
            <a:pPr>
              <a:defRPr sz="1500"/>
            </a:pPr>
          </a:p>
          <a:p>
            <a:pPr marL="142875" indent="-142875"/>
            <a:r>
              <a:rPr sz="1500"/>
              <a:t>However, phase response from notch results in 180 flip around revolution harmonic</a:t>
            </a:r>
            <a:endParaRPr sz="1500"/>
          </a:p>
          <a:p>
            <a:pPr/>
            <a:endParaRPr sz="1500"/>
          </a:p>
          <a:p>
            <a:pPr/>
            <a:endParaRPr sz="1500"/>
          </a:p>
          <a:p>
            <a:pPr/>
            <a:endParaRPr sz="1500"/>
          </a:p>
          <a:p>
            <a:pPr/>
            <a:endParaRPr sz="1500"/>
          </a:p>
          <a:p>
            <a:pPr marL="142875" indent="-142875"/>
            <a:r>
              <a:rPr sz="1500"/>
              <a:t>Therefore, both sidebands should have the same phase</a:t>
            </a:r>
            <a:endParaRPr sz="1500"/>
          </a:p>
          <a:p>
            <a:pPr/>
            <a:endParaRPr sz="1500"/>
          </a:p>
          <a:p>
            <a:pPr marL="142875" indent="-142875"/>
            <a:r>
              <a:rPr sz="1500"/>
              <a:t>Not quite sure where the 10-15 deg offset comes from </a:t>
            </a:r>
          </a:p>
        </p:txBody>
      </p:sp>
      <p:sp>
        <p:nvSpPr>
          <p:cNvPr id="4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3" name="C1Scan.png" descr="C1Sc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0150" y="1831989"/>
            <a:ext cx="4258695" cy="3194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Screen Shot 2021-07-13 at 11.04.22 AM.png" descr="Screen Shot 2021-07-13 at 11.04.2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4441" y="3709087"/>
            <a:ext cx="1562079" cy="1098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ystem timed in, try to damp/antidamp as te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System timed in, try to damp/antidamp as test</a:t>
            </a:r>
          </a:p>
        </p:txBody>
      </p:sp>
      <p:sp>
        <p:nvSpPr>
          <p:cNvPr id="447" name="First try on 53Mhz beam…"/>
          <p:cNvSpPr txBox="1"/>
          <p:nvPr>
            <p:ph type="body" sz="half" idx="1"/>
          </p:nvPr>
        </p:nvSpPr>
        <p:spPr>
          <a:xfrm>
            <a:off x="228600" y="1022350"/>
            <a:ext cx="4111212" cy="5029201"/>
          </a:xfrm>
          <a:prstGeom prst="rect">
            <a:avLst/>
          </a:prstGeom>
        </p:spPr>
        <p:txBody>
          <a:bodyPr/>
          <a:lstStyle/>
          <a:p>
            <a:pPr/>
            <a:r>
              <a:t>First try on 53Mhz beam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Then try anti damp 2.5MHz beam</a:t>
            </a:r>
          </a:p>
          <a:p>
            <a:pPr lvl="1"/>
            <a:r>
              <a:t>Not sure why most motion is middle 2 bunches</a:t>
            </a:r>
          </a:p>
        </p:txBody>
      </p:sp>
      <p:sp>
        <p:nvSpPr>
          <p:cNvPr id="4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9" name="2021-06-15_17.06.09.png" descr="2021-06-15_17.06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2453" y="1734418"/>
            <a:ext cx="1909748" cy="1584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2021-06-15_17.02.03.png" descr="2021-06-15_17.02.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3807" y="1734418"/>
            <a:ext cx="1909747" cy="1584506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Damp"/>
          <p:cNvSpPr txBox="1"/>
          <p:nvPr/>
        </p:nvSpPr>
        <p:spPr>
          <a:xfrm>
            <a:off x="5131484" y="3483174"/>
            <a:ext cx="79184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Damp</a:t>
            </a:r>
          </a:p>
        </p:txBody>
      </p:sp>
      <p:sp>
        <p:nvSpPr>
          <p:cNvPr id="452" name="Antidamp"/>
          <p:cNvSpPr txBox="1"/>
          <p:nvPr/>
        </p:nvSpPr>
        <p:spPr>
          <a:xfrm>
            <a:off x="6945004" y="3483174"/>
            <a:ext cx="11873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Antidamp</a:t>
            </a:r>
          </a:p>
        </p:txBody>
      </p:sp>
      <p:pic>
        <p:nvPicPr>
          <p:cNvPr id="453" name="2021-06-16_18.46.05.png" descr="2021-06-16_18.46.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5912" y="4286855"/>
            <a:ext cx="2459360" cy="1820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striplineAnalysis.png" descr="striplineAnalysi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209" y="871739"/>
            <a:ext cx="9144001" cy="5230587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Stripline pickup analys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Stripline pickup analysis</a:t>
            </a:r>
          </a:p>
        </p:txBody>
      </p:sp>
      <p:sp>
        <p:nvSpPr>
          <p:cNvPr id="4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8" name="Raw"/>
          <p:cNvSpPr txBox="1"/>
          <p:nvPr/>
        </p:nvSpPr>
        <p:spPr>
          <a:xfrm>
            <a:off x="242189" y="1761484"/>
            <a:ext cx="6224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459" name="Corrected"/>
          <p:cNvSpPr txBox="1"/>
          <p:nvPr/>
        </p:nvSpPr>
        <p:spPr>
          <a:xfrm>
            <a:off x="58230" y="3185022"/>
            <a:ext cx="122951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Corrected</a:t>
            </a:r>
          </a:p>
        </p:txBody>
      </p:sp>
      <p:sp>
        <p:nvSpPr>
          <p:cNvPr id="460" name="Zoom"/>
          <p:cNvSpPr txBox="1"/>
          <p:nvPr/>
        </p:nvSpPr>
        <p:spPr>
          <a:xfrm>
            <a:off x="171620" y="4608559"/>
            <a:ext cx="76356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Zoom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Baseline correction (CERN headtail monitor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Baseline correction (CERN headtail monitor)</a:t>
            </a:r>
          </a:p>
        </p:txBody>
      </p:sp>
      <p:sp>
        <p:nvSpPr>
          <p:cNvPr id="4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4" name="Screen Shot 2021-07-21 at 2.12.55 PM.png" descr="Screen Shot 2021-07-21 at 2.12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9595" y="1132559"/>
            <a:ext cx="3257968" cy="4792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pace char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 charge</a:t>
            </a:r>
          </a:p>
        </p:txBody>
      </p:sp>
      <p:sp>
        <p:nvSpPr>
          <p:cNvPr id="2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6" name="Inside a bunch, there is a spread of tunes…"/>
          <p:cNvSpPr txBox="1"/>
          <p:nvPr>
            <p:ph type="body" sz="half" idx="1"/>
          </p:nvPr>
        </p:nvSpPr>
        <p:spPr>
          <a:xfrm>
            <a:off x="228600" y="1022350"/>
            <a:ext cx="4471642" cy="5029201"/>
          </a:xfrm>
          <a:prstGeom prst="rect">
            <a:avLst/>
          </a:prstGeom>
        </p:spPr>
        <p:txBody>
          <a:bodyPr/>
          <a:lstStyle/>
          <a:p>
            <a:pPr/>
            <a:r>
              <a:t>Inside a bunch, there is a spread of tunes</a:t>
            </a:r>
          </a:p>
          <a:p>
            <a:pPr/>
            <a:r>
              <a:t>Self field results in defocusing which leads to tune shift</a:t>
            </a:r>
          </a:p>
          <a:p>
            <a:pPr/>
            <a:r>
              <a:t>Space charge leads to tune shift</a:t>
            </a:r>
          </a:p>
          <a:p>
            <a:pPr lvl="1"/>
            <a:r>
              <a:t>increases this spread with intensity</a:t>
            </a:r>
          </a:p>
          <a:p>
            <a:pPr lvl="1"/>
            <a:r>
              <a:t>Worse at low energy</a:t>
            </a:r>
          </a:p>
          <a:p>
            <a:pPr lvl="1"/>
            <a:r>
              <a:t>Depends on bunch length and beam size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9455" y="817194"/>
            <a:ext cx="4057490" cy="3986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3411" y="5158020"/>
            <a:ext cx="52324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pace charge…"/>
          <p:cNvSpPr txBox="1"/>
          <p:nvPr/>
        </p:nvSpPr>
        <p:spPr>
          <a:xfrm>
            <a:off x="6922223" y="1958235"/>
            <a:ext cx="74126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">
                <a:solidFill>
                  <a:srgbClr val="000000"/>
                </a:solidFill>
              </a:defRPr>
            </a:pPr>
            <a:r>
              <a:t>Space charge</a:t>
            </a:r>
          </a:p>
          <a:p>
            <a:pPr>
              <a:defRPr sz="800">
                <a:solidFill>
                  <a:srgbClr val="000000"/>
                </a:solidFill>
              </a:defRPr>
            </a:pPr>
            <a:r>
              <a:t> tune shift</a:t>
            </a:r>
          </a:p>
        </p:txBody>
      </p:sp>
      <p:sp>
        <p:nvSpPr>
          <p:cNvPr id="240" name="Line"/>
          <p:cNvSpPr/>
          <p:nvPr/>
        </p:nvSpPr>
        <p:spPr>
          <a:xfrm flipV="1">
            <a:off x="7103769" y="2242122"/>
            <a:ext cx="406401" cy="40640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pace charge and TMC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 charge and TMCI</a:t>
            </a:r>
          </a:p>
        </p:txBody>
      </p:sp>
      <p:sp>
        <p:nvSpPr>
          <p:cNvPr id="243" name="For many years, space charge was thought to have a stabilizing effect on TMCI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many years, space charge was thought to have a stabilizing effect on TMCI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5" name="regionPlotNoConv.pdf" descr="regionPlotNoCon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9230" y="2340341"/>
            <a:ext cx="3652325" cy="273925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pace charge parameter"/>
          <p:cNvSpPr txBox="1"/>
          <p:nvPr/>
        </p:nvSpPr>
        <p:spPr>
          <a:xfrm>
            <a:off x="4639738" y="5141296"/>
            <a:ext cx="290991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Space charge parameter</a:t>
            </a:r>
          </a:p>
        </p:txBody>
      </p:sp>
      <p:sp>
        <p:nvSpPr>
          <p:cNvPr id="247" name="Wake parameter"/>
          <p:cNvSpPr txBox="1"/>
          <p:nvPr/>
        </p:nvSpPr>
        <p:spPr>
          <a:xfrm>
            <a:off x="1085057" y="2901421"/>
            <a:ext cx="19824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Wake parameter</a:t>
            </a:r>
          </a:p>
        </p:txBody>
      </p:sp>
      <p:sp>
        <p:nvSpPr>
          <p:cNvPr id="248" name="Coherent tune shift from…"/>
          <p:cNvSpPr txBox="1"/>
          <p:nvPr/>
        </p:nvSpPr>
        <p:spPr>
          <a:xfrm>
            <a:off x="234830" y="3463695"/>
            <a:ext cx="2909666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Coherent tune shift from </a:t>
            </a:r>
          </a:p>
          <a:p>
            <a:pPr/>
            <a:r>
              <a:t>wake/Qs</a:t>
            </a:r>
          </a:p>
        </p:txBody>
      </p:sp>
      <p:sp>
        <p:nvSpPr>
          <p:cNvPr id="249" name="Incoherent tune shift from…"/>
          <p:cNvSpPr txBox="1"/>
          <p:nvPr/>
        </p:nvSpPr>
        <p:spPr>
          <a:xfrm>
            <a:off x="4975528" y="5475709"/>
            <a:ext cx="3065067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Incoherent tune shift from </a:t>
            </a:r>
          </a:p>
          <a:p>
            <a:pPr/>
            <a:r>
              <a:t>Space charge/Qs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pace charge and TMC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Space charge and TMCI</a:t>
            </a:r>
          </a:p>
        </p:txBody>
      </p:sp>
      <p:sp>
        <p:nvSpPr>
          <p:cNvPr id="252" name="In 2018, Alexey Burov predicted a new kind of instability, convective instabiliti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2018, Alexey Burov predicted a new kind of instability, convective instabilities</a:t>
            </a:r>
          </a:p>
          <a:p>
            <a:pPr lvl="1"/>
            <a:r>
              <a:t>Occur in place of TMCI at strong space charge</a:t>
            </a:r>
          </a:p>
          <a:p>
            <a:pPr lvl="1"/>
            <a:r>
              <a:t>Results in huge amplification from head to tail</a:t>
            </a:r>
          </a:p>
          <a:p>
            <a:pPr lvl="1"/>
            <a:r>
              <a:t>Traditional dampers may make things worse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4" name="Space charge parameter"/>
          <p:cNvSpPr txBox="1"/>
          <p:nvPr/>
        </p:nvSpPr>
        <p:spPr>
          <a:xfrm>
            <a:off x="5094417" y="5646940"/>
            <a:ext cx="290991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Space charge parameter</a:t>
            </a:r>
          </a:p>
        </p:txBody>
      </p:sp>
      <p:sp>
        <p:nvSpPr>
          <p:cNvPr id="255" name="Wake parameter"/>
          <p:cNvSpPr txBox="1"/>
          <p:nvPr/>
        </p:nvSpPr>
        <p:spPr>
          <a:xfrm>
            <a:off x="582919" y="3713883"/>
            <a:ext cx="19824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Wake parameter</a:t>
            </a:r>
          </a:p>
        </p:txBody>
      </p:sp>
      <p:pic>
        <p:nvPicPr>
          <p:cNvPr id="256" name="regionPlotMod-eps-converted-to.pdf" descr="regionPlotMod-eps-converted-to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825904" y="3177254"/>
            <a:ext cx="3271578" cy="246255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tar"/>
          <p:cNvSpPr/>
          <p:nvPr/>
        </p:nvSpPr>
        <p:spPr>
          <a:xfrm>
            <a:off x="5462153" y="4992609"/>
            <a:ext cx="219426" cy="19079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25400">
            <a:solidFill>
              <a:srgbClr val="82D2E6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58" name="IOTA (protons)"/>
          <p:cNvSpPr txBox="1"/>
          <p:nvPr/>
        </p:nvSpPr>
        <p:spPr>
          <a:xfrm>
            <a:off x="5787246" y="4884806"/>
            <a:ext cx="176133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IOTA (protons)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Usually, the wake amplitudes which drive instabilities are machine dependent and are determined by the impedance of the components installed within the machine.…"/>
          <p:cNvSpPr txBox="1"/>
          <p:nvPr>
            <p:ph type="title"/>
          </p:nvPr>
        </p:nvSpPr>
        <p:spPr>
          <a:xfrm>
            <a:off x="786258" y="1323063"/>
            <a:ext cx="7571484" cy="3306436"/>
          </a:xfrm>
          <a:prstGeom prst="rect">
            <a:avLst/>
          </a:prstGeom>
        </p:spPr>
        <p:txBody>
          <a:bodyPr/>
          <a:lstStyle/>
          <a:p>
            <a:pPr algn="ctr">
              <a:defRPr b="0"/>
            </a:pPr>
            <a:r>
              <a:t>Usually, the wake amplitudes which drive instabilities are machine dependent and are determined by the impedance of the components installed within the machine.</a:t>
            </a:r>
          </a:p>
          <a:p>
            <a:pPr algn="ctr">
              <a:defRPr b="0"/>
            </a:pPr>
          </a:p>
          <a:p>
            <a:pPr algn="ctr">
              <a:defRPr b="0"/>
            </a:pPr>
            <a:r>
              <a:t> A novel approach to control instabilities will be to install a `waker' system, a dedicated wake-building feedback system.</a:t>
            </a:r>
          </a:p>
        </p:txBody>
      </p:sp>
      <p:sp>
        <p:nvSpPr>
          <p:cNvPr id="2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he waker will mimic kicks from wake using a kick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300"/>
            </a:pPr>
            <a:r>
              <a:t>The waker will mimic kicks from wake using a kicker</a:t>
            </a:r>
          </a:p>
          <a:p>
            <a:pPr>
              <a:defRPr sz="2300"/>
            </a:pPr>
          </a:p>
          <a:p>
            <a:pPr>
              <a:defRPr sz="2300"/>
            </a:pPr>
            <a:r>
              <a:t>The system will measure the position and intensity along the bunch and apply multiple kicks along a single bunch</a:t>
            </a:r>
          </a:p>
          <a:p>
            <a:pPr>
              <a:defRPr sz="2300"/>
            </a:pPr>
          </a:p>
          <a:p>
            <a:pPr>
              <a:defRPr sz="2300"/>
            </a:pPr>
          </a:p>
          <a:p>
            <a:pPr>
              <a:defRPr sz="2300"/>
            </a:pPr>
          </a:p>
          <a:p>
            <a:pPr>
              <a:defRPr sz="2300"/>
            </a:pPr>
            <a:r>
              <a:t>Bandwidth of the system should be much larger than the inverse bunch length</a:t>
            </a:r>
          </a:p>
        </p:txBody>
      </p:sp>
      <p:sp>
        <p:nvSpPr>
          <p:cNvPr id="264" name="Waker concep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Waker concept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6" name="K_i_=_sum^i-1_j=.tiff" descr="K_i_=_sum^i-1_j=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5122" y="2797742"/>
            <a:ext cx="3353277" cy="965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regionPlotMod-eps-converted-to.pdf" descr="regionPlotMod-eps-converted-to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536007" y="4641134"/>
            <a:ext cx="1891699" cy="1423905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Line"/>
          <p:cNvSpPr/>
          <p:nvPr/>
        </p:nvSpPr>
        <p:spPr>
          <a:xfrm flipV="1">
            <a:off x="5666132" y="4837134"/>
            <a:ext cx="1" cy="1031989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</a:p>
        </p:txBody>
      </p:sp>
      <p:sp>
        <p:nvSpPr>
          <p:cNvPr id="269" name="Waker allows vertical…"/>
          <p:cNvSpPr txBox="1"/>
          <p:nvPr/>
        </p:nvSpPr>
        <p:spPr>
          <a:xfrm>
            <a:off x="5904750" y="4747681"/>
            <a:ext cx="2811067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Waker allows vertical </a:t>
            </a:r>
          </a:p>
          <a:p>
            <a:pPr/>
            <a:r>
              <a:t>movement on this plane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IOTA is ideal to deploy the waker…"/>
          <p:cNvSpPr txBox="1"/>
          <p:nvPr>
            <p:ph type="title"/>
          </p:nvPr>
        </p:nvSpPr>
        <p:spPr>
          <a:xfrm>
            <a:off x="786258" y="1323063"/>
            <a:ext cx="7571484" cy="3306436"/>
          </a:xfrm>
          <a:prstGeom prst="rect">
            <a:avLst/>
          </a:prstGeom>
        </p:spPr>
        <p:txBody>
          <a:bodyPr/>
          <a:lstStyle/>
          <a:p>
            <a:pPr algn="ctr">
              <a:defRPr b="0"/>
            </a:pPr>
            <a:r>
              <a:t>IOTA is ideal to deploy the waker</a:t>
            </a:r>
          </a:p>
          <a:p>
            <a:pPr algn="ctr">
              <a:defRPr b="0"/>
            </a:pPr>
          </a:p>
          <a:p>
            <a:pPr algn="ctr">
              <a:defRPr b="0"/>
            </a:pPr>
            <a:r>
              <a:t>However, it’s 1-2yrs away from protons</a:t>
            </a:r>
          </a:p>
          <a:p>
            <a:pPr algn="ctr">
              <a:defRPr b="0"/>
            </a:pPr>
          </a:p>
          <a:p>
            <a:pPr algn="ctr">
              <a:defRPr b="0"/>
            </a:pPr>
            <a:r>
              <a:t>Can we take advantage of FNAL accelerator complex in the mean time?</a:t>
            </a:r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