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7"/>
  </p:notesMasterIdLst>
  <p:handoutMasterIdLst>
    <p:handoutMasterId r:id="rId18"/>
  </p:handoutMasterIdLst>
  <p:sldIdLst>
    <p:sldId id="294" r:id="rId2"/>
    <p:sldId id="295" r:id="rId3"/>
    <p:sldId id="296" r:id="rId4"/>
    <p:sldId id="297" r:id="rId5"/>
    <p:sldId id="298" r:id="rId6"/>
    <p:sldId id="306" r:id="rId7"/>
    <p:sldId id="299" r:id="rId8"/>
    <p:sldId id="304" r:id="rId9"/>
    <p:sldId id="308" r:id="rId10"/>
    <p:sldId id="307" r:id="rId11"/>
    <p:sldId id="301" r:id="rId12"/>
    <p:sldId id="305" r:id="rId13"/>
    <p:sldId id="302" r:id="rId14"/>
    <p:sldId id="303" r:id="rId15"/>
    <p:sldId id="309" r:id="rId1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3562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  <p15:guide id="13" pos="5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000FF"/>
    <a:srgbClr val="505050"/>
    <a:srgbClr val="6F9DAC"/>
    <a:srgbClr val="50504E"/>
    <a:srgbClr val="4E4E4E"/>
    <a:srgbClr val="404040"/>
    <a:srgbClr val="004C97"/>
    <a:srgbClr val="63666A"/>
    <a:srgbClr val="99D6EA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4663"/>
  </p:normalViewPr>
  <p:slideViewPr>
    <p:cSldViewPr snapToGrid="0" snapToObjects="1" showGuides="1">
      <p:cViewPr varScale="1">
        <p:scale>
          <a:sx n="171" d="100"/>
          <a:sy n="171" d="100"/>
        </p:scale>
        <p:origin x="320" y="168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3562"/>
        <p:guide pos="4453"/>
        <p:guide pos="5163"/>
        <p:guide pos="4632"/>
        <p:guide pos="58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  </a:t>
            </a:r>
          </a:p>
        </p:txBody>
      </p: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953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953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E5889F24-86B1-774B-9AAA-B52FF17385BF}" type="datetime1">
              <a:rPr lang="en-US" smtClean="0"/>
              <a:t>10/29/21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r>
              <a:rPr lang="en-US"/>
              <a:t>Nilanjan Banerjee | Research on Electron Cooling in IOTA</a:t>
            </a:r>
          </a:p>
          <a:p>
            <a:r>
              <a:rPr lang="en-US"/>
              <a:t>
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35097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96397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74987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40E41C7-06D3-2344-8F33-9C4BA3B725A6}" type="datetime1">
              <a:rPr lang="en-US" smtClean="0"/>
              <a:t>10/29/21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Nilanjan Banerjee | Research on Electron Cooling in IOTA</a:t>
            </a:r>
          </a:p>
          <a:p>
            <a:r>
              <a:rPr lang="en-US"/>
              <a:t>
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3D2476E-9009-A747-833E-BB86CAAC1FC1}" type="datetime1">
              <a:rPr lang="en-US" smtClean="0"/>
              <a:t>10/29/21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Nilanjan Banerjee | Research on Electron Cooling in IOTA</a:t>
            </a:r>
          </a:p>
          <a:p>
            <a:r>
              <a:rPr lang="en-US"/>
              <a:t>
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355599"/>
            <a:ext cx="8675688" cy="4263293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D5BE54-C716-9346-9704-DEA6DCA5A4B8}" type="datetime1">
              <a:rPr lang="en-US" smtClean="0"/>
              <a:t>10/29/21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r>
              <a:rPr lang="en-US"/>
              <a:t>Nilanjan Banerjee | Research on Electron Cooling in IOTA</a:t>
            </a:r>
          </a:p>
          <a:p>
            <a:r>
              <a:rPr lang="en-US"/>
              <a:t>
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28600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00233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7611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57362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2367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28600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00233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7611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57362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2367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28600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00233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7611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57362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2367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  </a:t>
            </a:r>
          </a:p>
        </p:txBody>
      </p:sp>
    </p:spTree>
    <p:extLst>
      <p:ext uri="{BB962C8B-B14F-4D97-AF65-F5344CB8AC3E}">
        <p14:creationId xmlns:p14="http://schemas.microsoft.com/office/powerpoint/2010/main" val="237396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  </a:t>
            </a:r>
          </a:p>
        </p:txBody>
      </p:sp>
    </p:spTree>
    <p:extLst>
      <p:ext uri="{BB962C8B-B14F-4D97-AF65-F5344CB8AC3E}">
        <p14:creationId xmlns:p14="http://schemas.microsoft.com/office/powerpoint/2010/main" val="251156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  </a:t>
            </a:r>
          </a:p>
        </p:txBody>
      </p:sp>
    </p:spTree>
    <p:extLst>
      <p:ext uri="{BB962C8B-B14F-4D97-AF65-F5344CB8AC3E}">
        <p14:creationId xmlns:p14="http://schemas.microsoft.com/office/powerpoint/2010/main" val="395190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  </a:t>
            </a:r>
          </a:p>
        </p:txBody>
      </p:sp>
    </p:spTree>
    <p:extLst>
      <p:ext uri="{BB962C8B-B14F-4D97-AF65-F5344CB8AC3E}">
        <p14:creationId xmlns:p14="http://schemas.microsoft.com/office/powerpoint/2010/main" val="42647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  </a:t>
            </a:r>
          </a:p>
        </p:txBody>
      </p:sp>
    </p:spTree>
    <p:extLst>
      <p:ext uri="{BB962C8B-B14F-4D97-AF65-F5344CB8AC3E}">
        <p14:creationId xmlns:p14="http://schemas.microsoft.com/office/powerpoint/2010/main" val="25660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  </a:t>
            </a:r>
          </a:p>
        </p:txBody>
      </p:sp>
    </p:spTree>
    <p:extLst>
      <p:ext uri="{BB962C8B-B14F-4D97-AF65-F5344CB8AC3E}">
        <p14:creationId xmlns:p14="http://schemas.microsoft.com/office/powerpoint/2010/main" val="213815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96397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D2E8B8B-907D-3649-9C2A-C928FC906840}" type="datetime1">
              <a:rPr lang="en-US" smtClean="0"/>
              <a:t>10/29/21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Nilanjan Banerjee | Research on Electron Cooling in IOTA</a:t>
            </a:r>
          </a:p>
          <a:p>
            <a:r>
              <a:rPr lang="en-US"/>
              <a:t>
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96397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96397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641561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641561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3C1D53E-A242-7F40-AE43-4B3E7D16D134}" type="datetime1">
              <a:rPr lang="en-US" smtClean="0"/>
              <a:t>10/29/21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Nilanjan Banerjee | Research on Electron Cooling in IOTA</a:t>
            </a:r>
          </a:p>
          <a:p>
            <a:r>
              <a:rPr lang="en-US"/>
              <a:t>
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513EEB8-CE61-CC42-BF26-8695FFCE18BF}" type="datetime1">
              <a:rPr lang="en-US" smtClean="0"/>
              <a:t>10/29/21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Nilanjan Banerjee | Research on Electron Cooling in IOTA</a:t>
            </a:r>
          </a:p>
          <a:p>
            <a:r>
              <a:rPr lang="en-US"/>
              <a:t>
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EAF8D7-9E97-AA4D-8487-CA2D4C7C0B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4D3D112-DF9B-9A4D-8B9D-29CE3CAF3F88}"/>
                </a:ext>
              </a:extLst>
            </p:cNvPr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6" descr="FermiLogo_RGB_NALBlue.png">
              <a:extLst>
                <a:ext uri="{FF2B5EF4-FFF2-40B4-BE49-F238E27FC236}">
                  <a16:creationId xmlns:a16="http://schemas.microsoft.com/office/drawing/2014/main" id="{6D02763F-40A7-9F4E-9117-02DB77597369}"/>
                </a:ext>
              </a:extLst>
            </p:cNvPr>
            <p:cNvPicPr>
              <a:picLocks/>
            </p:cNvPicPr>
            <p:nvPr userDrawn="1"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Placeholder 29">
            <a:extLst>
              <a:ext uri="{FF2B5EF4-FFF2-40B4-BE49-F238E27FC236}">
                <a16:creationId xmlns:a16="http://schemas.microsoft.com/office/drawing/2014/main" id="{AC0BAFF9-60EE-1144-A434-24E787A294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3046" y="4844643"/>
            <a:ext cx="1094717" cy="2732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Research on Electron Cooling in IOTA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400" dirty="0"/>
              <a:t>Nilanjan Banerjee	</a:t>
            </a:r>
          </a:p>
          <a:p>
            <a:r>
              <a:rPr lang="en-US" sz="1400" dirty="0"/>
              <a:t>2021 IOTA/FAST Collaboration Meeting</a:t>
            </a:r>
          </a:p>
          <a:p>
            <a:r>
              <a:rPr lang="en-US" sz="1400" dirty="0"/>
              <a:t>29 October 2021</a:t>
            </a:r>
          </a:p>
        </p:txBody>
      </p:sp>
      <p:pic>
        <p:nvPicPr>
          <p:cNvPr id="11" name="Picture Placeholder 29">
            <a:extLst>
              <a:ext uri="{FF2B5EF4-FFF2-40B4-BE49-F238E27FC236}">
                <a16:creationId xmlns:a16="http://schemas.microsoft.com/office/drawing/2014/main" id="{B254D0A9-D487-A646-A9EB-9737D8B445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9758" y="4355786"/>
            <a:ext cx="2756156" cy="68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C59A28F-41AF-ED4F-B8BC-1CDD86D885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Simulated cooling with space charge for the IOTA lattice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=−0.1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Cooling can compensate for space charge forces. Long term simulations required!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C59A28F-41AF-ED4F-B8BC-1CDD86D885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57" t="-1667" b="-7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BEA654F-8113-B846-A4F3-4B4849255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0DDAE-5354-DD4F-9522-A72B19E2BE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D2E8B8B-907D-3649-9C2A-C928FC906840}" type="datetime1">
              <a:rPr lang="en-US" smtClean="0"/>
              <a:t>10/29/21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93329-47B9-AB44-86F3-2C9A613B61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Nilanjan Banerjee | Research on Electron Cooling in IOTA</a:t>
            </a:r>
          </a:p>
          <a:p>
            <a:r>
              <a:rPr lang="en-US"/>
              <a:t>
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44D63-3038-DF45-B245-35F9A0583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46A71D-074A-5F41-B96C-11856DD587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3"/>
          <a:stretch/>
        </p:blipFill>
        <p:spPr>
          <a:xfrm>
            <a:off x="110333" y="1240979"/>
            <a:ext cx="1844847" cy="15262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5BEE09-C4BF-344D-A808-393E97F33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224" y="1129469"/>
            <a:ext cx="3097054" cy="29593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AE0AF7-4006-B346-BF69-54AF2DDEEC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"/>
          <a:stretch/>
        </p:blipFill>
        <p:spPr>
          <a:xfrm>
            <a:off x="104994" y="2767998"/>
            <a:ext cx="1673470" cy="1526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713B36-828C-5340-A1F1-7BF31DF5C77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50420" y="1129991"/>
            <a:ext cx="3097054" cy="295827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A5846C-393C-1049-BDB2-22DF734D0DC3}"/>
              </a:ext>
            </a:extLst>
          </p:cNvPr>
          <p:cNvCxnSpPr>
            <a:cxnSpLocks/>
          </p:cNvCxnSpPr>
          <p:nvPr/>
        </p:nvCxnSpPr>
        <p:spPr>
          <a:xfrm>
            <a:off x="5475038" y="1092820"/>
            <a:ext cx="0" cy="31074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20A2F4D-D7AE-DC4D-A0DA-0D720C4D6F0D}"/>
              </a:ext>
            </a:extLst>
          </p:cNvPr>
          <p:cNvSpPr/>
          <p:nvPr/>
        </p:nvSpPr>
        <p:spPr>
          <a:xfrm>
            <a:off x="3231596" y="4150226"/>
            <a:ext cx="1033346" cy="2015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SC Only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204A1E9-14CD-4C42-BFBE-7B19D7692DE7}"/>
              </a:ext>
            </a:extLst>
          </p:cNvPr>
          <p:cNvSpPr/>
          <p:nvPr/>
        </p:nvSpPr>
        <p:spPr>
          <a:xfrm>
            <a:off x="6665093" y="4152198"/>
            <a:ext cx="1371477" cy="2015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SC and </a:t>
            </a:r>
            <a:r>
              <a:rPr lang="en-US" sz="1400" dirty="0" err="1"/>
              <a:t>ECool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21188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F55F97-08EB-0143-AE20-1E08BB2C6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4" y="796397"/>
            <a:ext cx="4722538" cy="3794522"/>
          </a:xfrm>
        </p:spPr>
        <p:txBody>
          <a:bodyPr/>
          <a:lstStyle/>
          <a:p>
            <a:r>
              <a:rPr lang="en-US" dirty="0"/>
              <a:t>Electron cooler is part of the e-lens program at IOTA and shares all hardware except for the gun.</a:t>
            </a:r>
          </a:p>
          <a:p>
            <a:r>
              <a:rPr lang="en-US" dirty="0"/>
              <a:t>Diagnostics:</a:t>
            </a:r>
          </a:p>
          <a:p>
            <a:pPr lvl="1"/>
            <a:r>
              <a:rPr lang="en-US" dirty="0"/>
              <a:t>Protons</a:t>
            </a:r>
          </a:p>
          <a:p>
            <a:pPr lvl="2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Beam Position Monitors</a:t>
            </a:r>
          </a:p>
          <a:p>
            <a:pPr lvl="2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DCCT</a:t>
            </a:r>
          </a:p>
          <a:p>
            <a:pPr lvl="2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Recombination Monitor</a:t>
            </a:r>
          </a:p>
          <a:p>
            <a:pPr lvl="1"/>
            <a:r>
              <a:rPr lang="en-US" dirty="0"/>
              <a:t>Electrons</a:t>
            </a:r>
          </a:p>
          <a:p>
            <a:pPr lvl="2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Faraday Cup</a:t>
            </a:r>
          </a:p>
          <a:p>
            <a:pPr lvl="2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Profile monitor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3F0F3D-0586-6842-A979-1A6A38853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E3EB1-4C30-8042-88C0-BC8DA5B754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D2E8B8B-907D-3649-9C2A-C928FC906840}" type="datetime1">
              <a:rPr lang="en-US" smtClean="0"/>
              <a:t>10/29/21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C8863-1B87-014D-8ECC-3AC35A69C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Nilanjan Banerjee | Research on Electron Cooling in IOTA</a:t>
            </a:r>
          </a:p>
          <a:p>
            <a:r>
              <a:rPr lang="en-US"/>
              <a:t>
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0EA93-FA83-9D41-B407-8AE9957C1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0A34DB2-17A0-584F-9463-7B4FAF0F8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5508" y="349268"/>
            <a:ext cx="2734307" cy="2099574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5105F963-A72B-D042-B130-01969E3210E6}"/>
              </a:ext>
            </a:extLst>
          </p:cNvPr>
          <p:cNvSpPr/>
          <p:nvPr/>
        </p:nvSpPr>
        <p:spPr>
          <a:xfrm>
            <a:off x="6307493" y="1104744"/>
            <a:ext cx="1519025" cy="954515"/>
          </a:xfrm>
          <a:custGeom>
            <a:avLst/>
            <a:gdLst>
              <a:gd name="connsiteX0" fmla="*/ 3163613 w 3163613"/>
              <a:gd name="connsiteY0" fmla="*/ 136634 h 1993268"/>
              <a:gd name="connsiteX1" fmla="*/ 2963917 w 3163613"/>
              <a:gd name="connsiteY1" fmla="*/ 1502979 h 1993268"/>
              <a:gd name="connsiteX2" fmla="*/ 2942896 w 3163613"/>
              <a:gd name="connsiteY2" fmla="*/ 1702676 h 1993268"/>
              <a:gd name="connsiteX3" fmla="*/ 2848303 w 3163613"/>
              <a:gd name="connsiteY3" fmla="*/ 1912883 h 1993268"/>
              <a:gd name="connsiteX4" fmla="*/ 2490951 w 3163613"/>
              <a:gd name="connsiteY4" fmla="*/ 1986455 h 1993268"/>
              <a:gd name="connsiteX5" fmla="*/ 767255 w 3163613"/>
              <a:gd name="connsiteY5" fmla="*/ 1986455 h 1993268"/>
              <a:gd name="connsiteX6" fmla="*/ 546537 w 3163613"/>
              <a:gd name="connsiteY6" fmla="*/ 1954924 h 1993268"/>
              <a:gd name="connsiteX7" fmla="*/ 346841 w 3163613"/>
              <a:gd name="connsiteY7" fmla="*/ 1828800 h 1993268"/>
              <a:gd name="connsiteX8" fmla="*/ 231227 w 3163613"/>
              <a:gd name="connsiteY8" fmla="*/ 1608083 h 1993268"/>
              <a:gd name="connsiteX9" fmla="*/ 231227 w 3163613"/>
              <a:gd name="connsiteY9" fmla="*/ 1534510 h 1993268"/>
              <a:gd name="connsiteX10" fmla="*/ 0 w 3163613"/>
              <a:gd name="connsiteY10" fmla="*/ 0 h 199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63613" h="1993268">
                <a:moveTo>
                  <a:pt x="3163613" y="136634"/>
                </a:moveTo>
                <a:cubicBezTo>
                  <a:pt x="3082158" y="689303"/>
                  <a:pt x="3000703" y="1241972"/>
                  <a:pt x="2963917" y="1502979"/>
                </a:cubicBezTo>
                <a:cubicBezTo>
                  <a:pt x="2927131" y="1763986"/>
                  <a:pt x="2962165" y="1634359"/>
                  <a:pt x="2942896" y="1702676"/>
                </a:cubicBezTo>
                <a:cubicBezTo>
                  <a:pt x="2923627" y="1770993"/>
                  <a:pt x="2923627" y="1865587"/>
                  <a:pt x="2848303" y="1912883"/>
                </a:cubicBezTo>
                <a:cubicBezTo>
                  <a:pt x="2772979" y="1960179"/>
                  <a:pt x="2837792" y="1974193"/>
                  <a:pt x="2490951" y="1986455"/>
                </a:cubicBezTo>
                <a:cubicBezTo>
                  <a:pt x="2144110" y="1998717"/>
                  <a:pt x="1091324" y="1991710"/>
                  <a:pt x="767255" y="1986455"/>
                </a:cubicBezTo>
                <a:cubicBezTo>
                  <a:pt x="443186" y="1981200"/>
                  <a:pt x="616606" y="1981200"/>
                  <a:pt x="546537" y="1954924"/>
                </a:cubicBezTo>
                <a:cubicBezTo>
                  <a:pt x="476468" y="1928648"/>
                  <a:pt x="399393" y="1886607"/>
                  <a:pt x="346841" y="1828800"/>
                </a:cubicBezTo>
                <a:cubicBezTo>
                  <a:pt x="294289" y="1770993"/>
                  <a:pt x="250496" y="1657131"/>
                  <a:pt x="231227" y="1608083"/>
                </a:cubicBezTo>
                <a:cubicBezTo>
                  <a:pt x="211958" y="1559035"/>
                  <a:pt x="269765" y="1802524"/>
                  <a:pt x="231227" y="1534510"/>
                </a:cubicBezTo>
                <a:cubicBezTo>
                  <a:pt x="192689" y="1266496"/>
                  <a:pt x="96344" y="633248"/>
                  <a:pt x="0" y="0"/>
                </a:cubicBezTo>
              </a:path>
            </a:pathLst>
          </a:custGeom>
          <a:noFill/>
          <a:ln w="38100">
            <a:solidFill>
              <a:srgbClr val="FFFF00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0CF09E-0104-EB49-9B3C-D1F9056541E4}"/>
              </a:ext>
            </a:extLst>
          </p:cNvPr>
          <p:cNvCxnSpPr>
            <a:cxnSpLocks/>
          </p:cNvCxnSpPr>
          <p:nvPr/>
        </p:nvCxnSpPr>
        <p:spPr>
          <a:xfrm flipH="1">
            <a:off x="5389756" y="2059259"/>
            <a:ext cx="30331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9E89B38-C375-0240-B41C-98E84CF7BF67}"/>
              </a:ext>
            </a:extLst>
          </p:cNvPr>
          <p:cNvSpPr txBox="1"/>
          <p:nvPr/>
        </p:nvSpPr>
        <p:spPr>
          <a:xfrm>
            <a:off x="5189138" y="2047897"/>
            <a:ext cx="279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026C065-F6B6-E747-9B7A-42726F7399AE}"/>
              </a:ext>
            </a:extLst>
          </p:cNvPr>
          <p:cNvSpPr/>
          <p:nvPr/>
        </p:nvSpPr>
        <p:spPr>
          <a:xfrm rot="528676">
            <a:off x="7750892" y="755479"/>
            <a:ext cx="192774" cy="597224"/>
          </a:xfrm>
          <a:prstGeom prst="round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D07C78-1E97-7943-B248-065474DC9241}"/>
              </a:ext>
            </a:extLst>
          </p:cNvPr>
          <p:cNvSpPr txBox="1"/>
          <p:nvPr/>
        </p:nvSpPr>
        <p:spPr>
          <a:xfrm>
            <a:off x="6944228" y="724321"/>
            <a:ext cx="861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e</a:t>
            </a:r>
            <a:r>
              <a:rPr lang="en-US" sz="1400" baseline="30000" dirty="0">
                <a:solidFill>
                  <a:srgbClr val="FFFF00"/>
                </a:solidFill>
              </a:rPr>
              <a:t>-</a:t>
            </a:r>
            <a:r>
              <a:rPr lang="en-US" sz="1400" dirty="0">
                <a:solidFill>
                  <a:srgbClr val="FFFF00"/>
                </a:solidFill>
              </a:rPr>
              <a:t> source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3535D7-C737-F248-B3E6-AF67C6183B56}"/>
              </a:ext>
            </a:extLst>
          </p:cNvPr>
          <p:cNvSpPr txBox="1"/>
          <p:nvPr/>
        </p:nvSpPr>
        <p:spPr>
          <a:xfrm>
            <a:off x="7017025" y="1617961"/>
            <a:ext cx="861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e</a:t>
            </a:r>
            <a:r>
              <a:rPr lang="en-US" sz="1400" baseline="30000" dirty="0">
                <a:solidFill>
                  <a:srgbClr val="FFFF00"/>
                </a:solidFill>
              </a:rPr>
              <a:t>-</a:t>
            </a:r>
            <a:r>
              <a:rPr lang="en-US" sz="1400" dirty="0">
                <a:solidFill>
                  <a:srgbClr val="FFFF00"/>
                </a:solidFill>
              </a:rPr>
              <a:t> beam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FC1A5D-B313-5D48-A128-62D220A299B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493" y="2689167"/>
            <a:ext cx="2377969" cy="136585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FC62D76-74E9-0B48-963B-2290F62E0DE4}"/>
              </a:ext>
            </a:extLst>
          </p:cNvPr>
          <p:cNvSpPr/>
          <p:nvPr/>
        </p:nvSpPr>
        <p:spPr>
          <a:xfrm>
            <a:off x="6307493" y="4223268"/>
            <a:ext cx="2613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chemeClr val="accent5"/>
                </a:solidFill>
              </a:rPr>
              <a:t>Bongho</a:t>
            </a:r>
            <a:r>
              <a:rPr lang="en-US" sz="1200" dirty="0">
                <a:solidFill>
                  <a:schemeClr val="accent5"/>
                </a:solidFill>
              </a:rPr>
              <a:t> Kim et al., NIM A, Volume 899,</a:t>
            </a:r>
          </a:p>
          <a:p>
            <a:r>
              <a:rPr lang="en-US" sz="1200" dirty="0">
                <a:solidFill>
                  <a:schemeClr val="accent5"/>
                </a:solidFill>
              </a:rPr>
              <a:t>Pages 22-27, 2018, ISSN 0168-9002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6DA5EF1-A426-F742-AF26-FE27967461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4246" y="2784666"/>
            <a:ext cx="1825135" cy="119953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0DA4134-2094-434F-8C9C-CAC8BE9458AF}"/>
              </a:ext>
            </a:extLst>
          </p:cNvPr>
          <p:cNvCxnSpPr>
            <a:cxnSpLocks/>
          </p:cNvCxnSpPr>
          <p:nvPr/>
        </p:nvCxnSpPr>
        <p:spPr>
          <a:xfrm flipH="1">
            <a:off x="4837073" y="3594647"/>
            <a:ext cx="575438" cy="3266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CAB109A-363B-D246-8B60-9AB3C9D6017E}"/>
              </a:ext>
            </a:extLst>
          </p:cNvPr>
          <p:cNvSpPr txBox="1"/>
          <p:nvPr/>
        </p:nvSpPr>
        <p:spPr>
          <a:xfrm>
            <a:off x="4552374" y="3893586"/>
            <a:ext cx="527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H</a:t>
            </a:r>
            <a:r>
              <a:rPr lang="en-US" sz="1400" baseline="300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90C281-DA23-0B4A-AE18-3E8CB0A54787}"/>
              </a:ext>
            </a:extLst>
          </p:cNvPr>
          <p:cNvSpPr txBox="1"/>
          <p:nvPr/>
        </p:nvSpPr>
        <p:spPr>
          <a:xfrm>
            <a:off x="4928531" y="3844978"/>
            <a:ext cx="545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000FF"/>
                </a:solidFill>
              </a:rPr>
              <a:t>M4R</a:t>
            </a:r>
          </a:p>
        </p:txBody>
      </p:sp>
    </p:spTree>
    <p:extLst>
      <p:ext uri="{BB962C8B-B14F-4D97-AF65-F5344CB8AC3E}">
        <p14:creationId xmlns:p14="http://schemas.microsoft.com/office/powerpoint/2010/main" val="3162446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56C3AB-8882-3C40-BE74-239E65EFF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Gun under design</a:t>
            </a:r>
          </a:p>
          <a:p>
            <a:pPr lvl="1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Based on CERN Hollow Gun 1-in design.</a:t>
            </a:r>
          </a:p>
          <a:p>
            <a:pPr lvl="1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Modify cathode shape to create flat beam.</a:t>
            </a:r>
          </a:p>
          <a:p>
            <a:pPr lvl="1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Cross check design using WARP and TRAK.</a:t>
            </a:r>
          </a:p>
          <a:p>
            <a:pPr lvl="1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Will be manufactured at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UChicago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en-US" dirty="0"/>
          </a:p>
          <a:p>
            <a:r>
              <a:rPr lang="en-US" dirty="0"/>
              <a:t>University of Chicago Test Stand</a:t>
            </a:r>
          </a:p>
          <a:p>
            <a:pPr lvl="1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Test vacuum and thermal performance.</a:t>
            </a:r>
          </a:p>
          <a:p>
            <a:pPr lvl="1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Measure beam current and profile at low voltage.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1035BB-BE6E-7B49-AD7C-3C55E1BF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Source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0BF6D-B86F-B54E-8328-D17A6E5781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D2E8B8B-907D-3649-9C2A-C928FC906840}" type="datetime1">
              <a:rPr lang="en-US" smtClean="0"/>
              <a:t>10/29/21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45A99-560C-4A40-BA21-9F74EFF10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Nilanjan Banerjee | Research on Electron Cooling in IOTA</a:t>
            </a:r>
          </a:p>
          <a:p>
            <a:r>
              <a:rPr lang="en-US"/>
              <a:t>
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6C809-53CB-6A4A-827E-D2E22F03A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E7BDEB-5403-EF45-A2D8-405CA3D445C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920" y="1864445"/>
            <a:ext cx="2300940" cy="2362224"/>
          </a:xfrm>
          <a:prstGeom prst="rect">
            <a:avLst/>
          </a:prstGeom>
        </p:spPr>
      </p:pic>
      <p:pic>
        <p:nvPicPr>
          <p:cNvPr id="9" name="Picture 8" descr="A picture containing indoor, kitchen, stove, cluttered&#10;&#10;Description automatically generated">
            <a:extLst>
              <a:ext uri="{FF2B5EF4-FFF2-40B4-BE49-F238E27FC236}">
                <a16:creationId xmlns:a16="http://schemas.microsoft.com/office/drawing/2014/main" id="{F47065FF-F065-B84C-B733-3BA552DB9B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3352" y="243578"/>
            <a:ext cx="2300940" cy="15151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67C6F3-0A72-E943-AE72-8AA50FD6F675}"/>
              </a:ext>
            </a:extLst>
          </p:cNvPr>
          <p:cNvSpPr txBox="1"/>
          <p:nvPr/>
        </p:nvSpPr>
        <p:spPr>
          <a:xfrm>
            <a:off x="5241070" y="398692"/>
            <a:ext cx="832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cathode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E18C3F-3382-B642-8FB9-A05EFF868289}"/>
              </a:ext>
            </a:extLst>
          </p:cNvPr>
          <p:cNvSpPr txBox="1"/>
          <p:nvPr/>
        </p:nvSpPr>
        <p:spPr>
          <a:xfrm>
            <a:off x="5241070" y="755893"/>
            <a:ext cx="832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anode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4828CC-1878-BF40-B933-E20CD0E64487}"/>
              </a:ext>
            </a:extLst>
          </p:cNvPr>
          <p:cNvSpPr txBox="1"/>
          <p:nvPr/>
        </p:nvSpPr>
        <p:spPr>
          <a:xfrm>
            <a:off x="5272663" y="1153946"/>
            <a:ext cx="832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profiler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14000FF-A62C-5647-B006-FB35E167D068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6073694" y="552581"/>
            <a:ext cx="1415712" cy="1888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9B6CA1-E34E-FC4D-A60B-9F9E95DCC168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6073694" y="909781"/>
            <a:ext cx="105565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0341024-BE24-B14A-93EE-0933480846F6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6105287" y="1307835"/>
            <a:ext cx="676263" cy="260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264D4AF-E615-944F-AC54-62F3AE6CA878}"/>
              </a:ext>
            </a:extLst>
          </p:cNvPr>
          <p:cNvSpPr/>
          <p:nvPr/>
        </p:nvSpPr>
        <p:spPr>
          <a:xfrm>
            <a:off x="6362783" y="4242638"/>
            <a:ext cx="23900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accent5"/>
                </a:solidFill>
              </a:rPr>
              <a:t>MaryKate</a:t>
            </a:r>
            <a:r>
              <a:rPr lang="en-US" sz="1200" dirty="0">
                <a:solidFill>
                  <a:schemeClr val="accent5"/>
                </a:solidFill>
              </a:rPr>
              <a:t> </a:t>
            </a:r>
            <a:r>
              <a:rPr lang="en-US" sz="1200" dirty="0" err="1">
                <a:solidFill>
                  <a:schemeClr val="accent5"/>
                </a:solidFill>
              </a:rPr>
              <a:t>Bossard</a:t>
            </a:r>
            <a:r>
              <a:rPr lang="en-US" sz="1200" dirty="0">
                <a:solidFill>
                  <a:schemeClr val="accent5"/>
                </a:solidFill>
              </a:rPr>
              <a:t> and John Brandt, </a:t>
            </a:r>
            <a:r>
              <a:rPr lang="en-US" sz="1200" dirty="0" err="1">
                <a:solidFill>
                  <a:schemeClr val="accent5"/>
                </a:solidFill>
              </a:rPr>
              <a:t>UChicago</a:t>
            </a:r>
            <a:endParaRPr lang="en-US" sz="1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013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403844-0067-2042-A5E7-6302B4910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Commission electron lens.</a:t>
            </a:r>
          </a:p>
          <a:p>
            <a:pPr lvl="1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Test electron source, solenoids, collector.</a:t>
            </a:r>
          </a:p>
          <a:p>
            <a:r>
              <a:rPr lang="en-US" dirty="0"/>
              <a:t>Demonstrate cooling at low intensity.</a:t>
            </a:r>
          </a:p>
          <a:p>
            <a:pPr lvl="1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Adjust voltage, solenoid currents, proton orbit.</a:t>
            </a:r>
          </a:p>
          <a:p>
            <a:pPr lvl="1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Detect beam size variations, beam current.</a:t>
            </a:r>
          </a:p>
          <a:p>
            <a:r>
              <a:rPr lang="en-US" dirty="0"/>
              <a:t>Explore non-linear dynamics at low current.</a:t>
            </a:r>
          </a:p>
          <a:p>
            <a:pPr lvl="1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TBT maps with small energy spread.</a:t>
            </a:r>
          </a:p>
          <a:p>
            <a:r>
              <a:rPr lang="en-US" dirty="0"/>
              <a:t>Remove NL magnet. Explore high intensity.</a:t>
            </a:r>
          </a:p>
          <a:p>
            <a:r>
              <a:rPr lang="en-US" dirty="0"/>
              <a:t>Install anti-damper and study instabilities.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56A68E-775D-8045-B2C2-2664F7E2E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5529A-A447-6545-80A0-BC442F18289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D2E8B8B-907D-3649-9C2A-C928FC906840}" type="datetime1">
              <a:rPr lang="en-US" smtClean="0"/>
              <a:t>10/29/21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95A3C-EFD9-544B-948B-C1E98B87C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Nilanjan Banerjee | Research on Electron Cooling in IOTA</a:t>
            </a:r>
          </a:p>
          <a:p>
            <a:r>
              <a:rPr lang="en-US"/>
              <a:t>
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CDA47-35FB-F34E-A10C-92B703A6B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8F6583-D148-2344-911A-1C43800FF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612" y="213457"/>
            <a:ext cx="2513827" cy="10355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4C55DD-3134-8843-B2A2-3B5BDBE1B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510" y="1340528"/>
            <a:ext cx="2991141" cy="15045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4E5390-33A8-B547-A122-2D45C9DCAFBB}"/>
              </a:ext>
            </a:extLst>
          </p:cNvPr>
          <p:cNvSpPr/>
          <p:nvPr/>
        </p:nvSpPr>
        <p:spPr>
          <a:xfrm>
            <a:off x="5867107" y="2731226"/>
            <a:ext cx="2991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</a:rPr>
              <a:t>S. Y. Lee et al., Phys. Rev. Lett. 67, 3768, 1991</a:t>
            </a:r>
          </a:p>
        </p:txBody>
      </p:sp>
      <p:pic>
        <p:nvPicPr>
          <p:cNvPr id="11" name="20210927_122920.jpg" descr="20210927_122920.jpg">
            <a:extLst>
              <a:ext uri="{FF2B5EF4-FFF2-40B4-BE49-F238E27FC236}">
                <a16:creationId xmlns:a16="http://schemas.microsoft.com/office/drawing/2014/main" id="{2081EF45-8D09-8949-9C88-94A87218145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750" y="3025739"/>
            <a:ext cx="1057814" cy="14104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20210927_123120.jpg" descr="20210927_123120.jpg">
            <a:extLst>
              <a:ext uri="{FF2B5EF4-FFF2-40B4-BE49-F238E27FC236}">
                <a16:creationId xmlns:a16="http://schemas.microsoft.com/office/drawing/2014/main" id="{E22B6B61-FC77-E94C-9108-C9AC6D70F29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8624" y="3025738"/>
            <a:ext cx="1057815" cy="141042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DDDB729-87CE-7F44-A35A-7897EA465FD1}"/>
              </a:ext>
            </a:extLst>
          </p:cNvPr>
          <p:cNvSpPr/>
          <p:nvPr/>
        </p:nvSpPr>
        <p:spPr>
          <a:xfrm>
            <a:off x="6305622" y="4446237"/>
            <a:ext cx="20478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</a:rPr>
              <a:t>Rob Ainsworth, ICFA HB 2021 </a:t>
            </a:r>
          </a:p>
        </p:txBody>
      </p:sp>
    </p:spTree>
    <p:extLst>
      <p:ext uri="{BB962C8B-B14F-4D97-AF65-F5344CB8AC3E}">
        <p14:creationId xmlns:p14="http://schemas.microsoft.com/office/powerpoint/2010/main" val="115060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04C7E-D8AA-FC4C-9AF0-6780AD71B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Electron cooling at IOTA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will increase proton lifetime and create low energy spread. Goal to explore large incoherent tune shift, study instabilities and NIO in the multi-particle regime.</a:t>
            </a:r>
          </a:p>
          <a:p>
            <a:r>
              <a:rPr lang="en-US" dirty="0"/>
              <a:t>Implement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using the e-lens setup with dedicated thermionic source for cooling. Operate with zero dispersion at the e-cooler. Space charge and Intra Beam Scattering (IBS) are main emittance growth drivers for 2.5 MeV proton operations.</a:t>
            </a:r>
          </a:p>
          <a:p>
            <a:r>
              <a:rPr lang="en-US" dirty="0"/>
              <a:t>Simulations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with electron cooling and IBS indicates the formation of a very dense core and a diffuse halo, not seen in practice. Developing simulations using </a:t>
            </a:r>
            <a:r>
              <a:rPr lang="en-US" sz="16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PyORBIT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which incorporates space charge, electron cooling and x-y coupling. Ongoing studies.</a:t>
            </a:r>
          </a:p>
          <a:p>
            <a:r>
              <a:rPr lang="en-US" dirty="0"/>
              <a:t>Plan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to establish electron cooling at low proton currents. Take turn-by-turn measurements of non-linear dynamics. Remove aperture restrictions and commission to high current, study instabilities and NIO in the multi-particle regime.</a:t>
            </a:r>
          </a:p>
          <a:p>
            <a:pPr marL="0" indent="0">
              <a:buNone/>
            </a:pPr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EE2537-6AA7-364E-B7A3-57442BFC7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90F99-C605-294F-A6D2-63040B3CA85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D2E8B8B-907D-3649-9C2A-C928FC906840}" type="datetime1">
              <a:rPr lang="en-US" smtClean="0"/>
              <a:t>10/29/21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7DBB9-6531-2A45-9EB0-90B81029E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Nilanjan Banerjee | Research on Electron Cooling in IOTA</a:t>
            </a:r>
          </a:p>
          <a:p>
            <a:r>
              <a:rPr lang="en-US"/>
              <a:t>
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0FEF0-3210-474E-87F8-2AB3E87F6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1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27760D-24E1-244D-8486-74C8D5894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MaryKate</a:t>
            </a:r>
            <a:r>
              <a:rPr lang="en-US" dirty="0"/>
              <a:t> </a:t>
            </a:r>
            <a:r>
              <a:rPr lang="en-US" dirty="0" err="1"/>
              <a:t>Bossard</a:t>
            </a:r>
            <a:r>
              <a:rPr lang="en-US" dirty="0"/>
              <a:t>, John Brandt and Young-Kee Kim at The University of Chicago.</a:t>
            </a:r>
          </a:p>
          <a:p>
            <a:pPr marL="0" indent="0">
              <a:buNone/>
            </a:pPr>
            <a:r>
              <a:rPr lang="en-US" dirty="0"/>
              <a:t>Brandon Cathey, Sergei </a:t>
            </a:r>
            <a:r>
              <a:rPr lang="en-US" dirty="0" err="1"/>
              <a:t>Nagaitsev</a:t>
            </a:r>
            <a:r>
              <a:rPr lang="en-US" dirty="0"/>
              <a:t>, Giulio </a:t>
            </a:r>
            <a:r>
              <a:rPr lang="en-US" dirty="0" err="1"/>
              <a:t>Stancari</a:t>
            </a:r>
            <a:r>
              <a:rPr lang="en-US" dirty="0"/>
              <a:t> and the IOTA/FAST collaboration at Fermilab.</a:t>
            </a:r>
          </a:p>
          <a:p>
            <a:pPr marL="0" indent="0">
              <a:buNone/>
            </a:pPr>
            <a:r>
              <a:rPr lang="en-US" dirty="0"/>
              <a:t>Chad Mitchell, </a:t>
            </a:r>
            <a:r>
              <a:rPr lang="en-US" dirty="0" err="1"/>
              <a:t>Runze</a:t>
            </a:r>
            <a:r>
              <a:rPr lang="en-US" dirty="0"/>
              <a:t> Li and IOTA Physics collaboration members.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>
                <a:solidFill>
                  <a:schemeClr val="accent5"/>
                </a:solidFill>
              </a:rPr>
              <a:t>Questions?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EA58F9-3999-234A-ABCE-B16EC46B4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BA9B7-3CDB-D149-BC76-CF56EB28726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D2E8B8B-907D-3649-9C2A-C928FC906840}" type="datetime1">
              <a:rPr lang="en-US" smtClean="0"/>
              <a:t>10/29/21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6307B-0970-8E4B-84CB-05B11FB45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Nilanjan Banerjee | Research on Electron Cooling in IOTA</a:t>
            </a:r>
          </a:p>
          <a:p>
            <a:r>
              <a:rPr lang="en-US"/>
              <a:t>
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6C4CD-440E-3E40-B7D0-822EAA1B5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8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8A1EC8-1359-A944-AB01-0CF8706A4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and goals</a:t>
            </a:r>
          </a:p>
          <a:p>
            <a:r>
              <a:rPr lang="en-US" dirty="0"/>
              <a:t>Implementation</a:t>
            </a:r>
          </a:p>
          <a:p>
            <a:r>
              <a:rPr lang="en-US" dirty="0"/>
              <a:t>Simulations</a:t>
            </a:r>
          </a:p>
          <a:p>
            <a:r>
              <a:rPr lang="en-US" dirty="0"/>
              <a:t>Hardware</a:t>
            </a:r>
          </a:p>
          <a:p>
            <a:r>
              <a:rPr lang="en-US" dirty="0"/>
              <a:t>Plans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A3C43F-E316-6F48-9186-9A091672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7525B-0155-384D-8D77-D6A557DE01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D2E8B8B-907D-3649-9C2A-C928FC906840}" type="datetime1">
              <a:rPr lang="en-US" smtClean="0"/>
              <a:t>10/29/21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14B52-8EC7-E247-9422-B8D92F77D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Nilanjan Banerjee | Research on Electron Cooling in IOTA</a:t>
            </a:r>
          </a:p>
          <a:p>
            <a:r>
              <a:rPr lang="en-US"/>
              <a:t>
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914B1-DFC4-2946-9E88-FD3ACA64B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67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97C75A-AEA7-FE49-A398-176F14C09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4" y="796397"/>
            <a:ext cx="6156196" cy="37945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Electron cooling is the process of exchanging thermal energy between an ion beam and a co-propagating electron beam which serves as a cold bath. Why in IOTA?</a:t>
            </a:r>
          </a:p>
          <a:p>
            <a:r>
              <a:rPr lang="en-US" sz="1600" dirty="0"/>
              <a:t>Necessity!</a:t>
            </a:r>
          </a:p>
          <a:p>
            <a:pPr lvl="1"/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Reduce emittance growth to increase lifetime. </a:t>
            </a:r>
            <a:r>
              <a:rPr lang="en-US" sz="1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Eg.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IBS growth at design current are of the order of seconds.</a:t>
            </a:r>
          </a:p>
          <a:p>
            <a:r>
              <a:rPr lang="en-US" sz="1600" dirty="0"/>
              <a:t>Create low energy spread.</a:t>
            </a:r>
          </a:p>
          <a:p>
            <a:pPr lvl="1"/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Observe turn-by-turn non-linear dynamics of bunches with reduced decoherence.</a:t>
            </a:r>
          </a:p>
          <a:p>
            <a:r>
              <a:rPr lang="en-US" sz="1600" b="1" dirty="0"/>
              <a:t>Explore and study the intensity frontier.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1C1E62-A20A-CE4E-B3ED-FD406034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DB836-0C8F-4142-BCA0-F1414C57D2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D2E8B8B-907D-3649-9C2A-C928FC906840}" type="datetime1">
              <a:rPr lang="en-US" smtClean="0"/>
              <a:t>10/29/21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90038-34FA-8946-8D9C-D3D282479E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Nilanjan Banerjee | Research on Electron Cooling in IOTA</a:t>
            </a:r>
          </a:p>
          <a:p>
            <a:r>
              <a:rPr lang="en-US"/>
              <a:t>
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279E7-ADFF-7248-BC23-CBAA293B3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AB185F-A42D-3840-A1E5-8DD63507A693}"/>
              </a:ext>
            </a:extLst>
          </p:cNvPr>
          <p:cNvSpPr/>
          <p:nvPr/>
        </p:nvSpPr>
        <p:spPr>
          <a:xfrm>
            <a:off x="6720995" y="349268"/>
            <a:ext cx="2143451" cy="141905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49B4C5-CA0A-3344-8EAF-DF2DF2C0CE6B}"/>
              </a:ext>
            </a:extLst>
          </p:cNvPr>
          <p:cNvCxnSpPr>
            <a:cxnSpLocks/>
          </p:cNvCxnSpPr>
          <p:nvPr/>
        </p:nvCxnSpPr>
        <p:spPr>
          <a:xfrm>
            <a:off x="7118037" y="718138"/>
            <a:ext cx="33821" cy="13719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61FAF9-5BE8-E34D-ADC9-2CEAC506614C}"/>
              </a:ext>
            </a:extLst>
          </p:cNvPr>
          <p:cNvCxnSpPr>
            <a:cxnSpLocks/>
          </p:cNvCxnSpPr>
          <p:nvPr/>
        </p:nvCxnSpPr>
        <p:spPr>
          <a:xfrm flipV="1">
            <a:off x="7321387" y="1454851"/>
            <a:ext cx="400219" cy="4310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D4ADA7-C350-434F-AFF1-77E12D168553}"/>
              </a:ext>
            </a:extLst>
          </p:cNvPr>
          <p:cNvCxnSpPr>
            <a:cxnSpLocks/>
          </p:cNvCxnSpPr>
          <p:nvPr/>
        </p:nvCxnSpPr>
        <p:spPr>
          <a:xfrm flipV="1">
            <a:off x="6948270" y="1515593"/>
            <a:ext cx="84609" cy="2649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7C9C25F-186C-2D4C-B2EE-1EFAC67D3DF7}"/>
              </a:ext>
            </a:extLst>
          </p:cNvPr>
          <p:cNvCxnSpPr>
            <a:cxnSpLocks/>
          </p:cNvCxnSpPr>
          <p:nvPr/>
        </p:nvCxnSpPr>
        <p:spPr>
          <a:xfrm flipH="1" flipV="1">
            <a:off x="7697735" y="927858"/>
            <a:ext cx="14975" cy="2993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DAC66CF-09DA-AB44-99DB-8074042AE5BE}"/>
              </a:ext>
            </a:extLst>
          </p:cNvPr>
          <p:cNvCxnSpPr>
            <a:cxnSpLocks/>
          </p:cNvCxnSpPr>
          <p:nvPr/>
        </p:nvCxnSpPr>
        <p:spPr>
          <a:xfrm>
            <a:off x="8435484" y="571926"/>
            <a:ext cx="341507" cy="2953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4024C1B-CD7B-624A-A321-36758433870E}"/>
              </a:ext>
            </a:extLst>
          </p:cNvPr>
          <p:cNvCxnSpPr>
            <a:cxnSpLocks/>
          </p:cNvCxnSpPr>
          <p:nvPr/>
        </p:nvCxnSpPr>
        <p:spPr>
          <a:xfrm>
            <a:off x="7434374" y="1103806"/>
            <a:ext cx="84609" cy="569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D6B6612-120B-3C4C-B088-54DD39325C9D}"/>
              </a:ext>
            </a:extLst>
          </p:cNvPr>
          <p:cNvCxnSpPr>
            <a:cxnSpLocks/>
          </p:cNvCxnSpPr>
          <p:nvPr/>
        </p:nvCxnSpPr>
        <p:spPr>
          <a:xfrm flipV="1">
            <a:off x="8031234" y="957788"/>
            <a:ext cx="153761" cy="9282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707C1B0-56C3-504F-9A16-B3A0FFCA5D12}"/>
              </a:ext>
            </a:extLst>
          </p:cNvPr>
          <p:cNvCxnSpPr>
            <a:cxnSpLocks/>
          </p:cNvCxnSpPr>
          <p:nvPr/>
        </p:nvCxnSpPr>
        <p:spPr>
          <a:xfrm flipV="1">
            <a:off x="7181951" y="1615257"/>
            <a:ext cx="297053" cy="178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A87435D-9DEA-D94F-A0F3-EA9EB2874AE4}"/>
              </a:ext>
            </a:extLst>
          </p:cNvPr>
          <p:cNvCxnSpPr>
            <a:cxnSpLocks/>
          </p:cNvCxnSpPr>
          <p:nvPr/>
        </p:nvCxnSpPr>
        <p:spPr>
          <a:xfrm flipH="1">
            <a:off x="8435484" y="1202219"/>
            <a:ext cx="199698" cy="9132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D484A9D-8CAF-5B44-A0D8-76A0333DD272}"/>
              </a:ext>
            </a:extLst>
          </p:cNvPr>
          <p:cNvCxnSpPr>
            <a:cxnSpLocks/>
          </p:cNvCxnSpPr>
          <p:nvPr/>
        </p:nvCxnSpPr>
        <p:spPr>
          <a:xfrm flipV="1">
            <a:off x="7873580" y="1580884"/>
            <a:ext cx="81567" cy="61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FE53856-C3F7-6345-B37A-65AD0A1F2FAE}"/>
              </a:ext>
            </a:extLst>
          </p:cNvPr>
          <p:cNvCxnSpPr>
            <a:cxnSpLocks/>
          </p:cNvCxnSpPr>
          <p:nvPr/>
        </p:nvCxnSpPr>
        <p:spPr>
          <a:xfrm flipV="1">
            <a:off x="6929875" y="1123273"/>
            <a:ext cx="168304" cy="59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F812CD0-6414-E74F-8C7A-3B845FE6B9F6}"/>
              </a:ext>
            </a:extLst>
          </p:cNvPr>
          <p:cNvCxnSpPr>
            <a:cxnSpLocks/>
          </p:cNvCxnSpPr>
          <p:nvPr/>
        </p:nvCxnSpPr>
        <p:spPr>
          <a:xfrm>
            <a:off x="8400007" y="1452528"/>
            <a:ext cx="0" cy="15130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939C4A8-AF69-1C47-9F0F-B7B68568667A}"/>
              </a:ext>
            </a:extLst>
          </p:cNvPr>
          <p:cNvCxnSpPr>
            <a:cxnSpLocks/>
          </p:cNvCxnSpPr>
          <p:nvPr/>
        </p:nvCxnSpPr>
        <p:spPr>
          <a:xfrm flipV="1">
            <a:off x="7825882" y="571926"/>
            <a:ext cx="129265" cy="177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9EF02516-65C1-0543-BECD-E8D47F2EE1F6}"/>
              </a:ext>
            </a:extLst>
          </p:cNvPr>
          <p:cNvSpPr/>
          <p:nvPr/>
        </p:nvSpPr>
        <p:spPr>
          <a:xfrm>
            <a:off x="6685975" y="1779073"/>
            <a:ext cx="23752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Electron cooling proposed by G.I. </a:t>
            </a:r>
            <a:r>
              <a:rPr lang="en-US" sz="1600" dirty="0" err="1"/>
              <a:t>Budker</a:t>
            </a:r>
            <a:r>
              <a:rPr lang="en-US" sz="1600" dirty="0"/>
              <a:t> in 1967!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1BDBAFF-3AB8-084A-BB6C-63C35879B7D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532" y="2419848"/>
            <a:ext cx="2716406" cy="185335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897F1B27-0795-9D41-B9E3-002D3F14D310}"/>
              </a:ext>
            </a:extLst>
          </p:cNvPr>
          <p:cNvSpPr/>
          <p:nvPr/>
        </p:nvSpPr>
        <p:spPr>
          <a:xfrm>
            <a:off x="5887250" y="4157254"/>
            <a:ext cx="3263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</a:rPr>
              <a:t>C. Hall et al. in </a:t>
            </a:r>
            <a:r>
              <a:rPr lang="en-US" sz="1200" i="1" dirty="0">
                <a:solidFill>
                  <a:schemeClr val="accent5"/>
                </a:solidFill>
              </a:rPr>
              <a:t>Proc. 10th Int. Particle Accelerator Conf. (IPAC'19)</a:t>
            </a:r>
            <a:r>
              <a:rPr lang="en-US" sz="1200" dirty="0">
                <a:solidFill>
                  <a:schemeClr val="accent5"/>
                </a:solidFill>
              </a:rPr>
              <a:t>, Melbourne, Australia, May 2019</a:t>
            </a:r>
          </a:p>
        </p:txBody>
      </p:sp>
    </p:spTree>
    <p:extLst>
      <p:ext uri="{BB962C8B-B14F-4D97-AF65-F5344CB8AC3E}">
        <p14:creationId xmlns:p14="http://schemas.microsoft.com/office/powerpoint/2010/main" val="2708664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A91E5C-191F-F849-8075-294F865FD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4" y="796397"/>
            <a:ext cx="5726148" cy="3794522"/>
          </a:xfrm>
        </p:spPr>
        <p:txBody>
          <a:bodyPr/>
          <a:lstStyle/>
          <a:p>
            <a:r>
              <a:rPr lang="en-US" dirty="0"/>
              <a:t>Study large incoherent tune shift</a:t>
            </a:r>
          </a:p>
          <a:p>
            <a:pPr lvl="1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Space charge forces limits the minimum emittance reached by coolers.</a:t>
            </a:r>
          </a:p>
          <a:p>
            <a:pPr lvl="1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Electron coolers typically operate at tune shifts &lt; 0.01 – 0.1.</a:t>
            </a:r>
          </a:p>
          <a:p>
            <a:r>
              <a:rPr lang="en-US" dirty="0"/>
              <a:t>Study instabilities</a:t>
            </a:r>
          </a:p>
          <a:p>
            <a:pPr lvl="1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Interplay of wakefields, space-charge and electron cooling.</a:t>
            </a:r>
          </a:p>
          <a:p>
            <a:pPr lvl="1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Electron cooling as a knob for space charge parameter.</a:t>
            </a:r>
          </a:p>
          <a:p>
            <a:r>
              <a:rPr lang="en-US" dirty="0"/>
              <a:t>Non-linear Integrable Optics with SC and cooling</a:t>
            </a:r>
          </a:p>
          <a:p>
            <a:pPr lvl="1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Realize NIO in the multi-particle regime.</a:t>
            </a:r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38F3BC-7623-074C-9848-372233993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Goals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80-DBCA-BB4D-8DC6-FA3A1067BA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D2E8B8B-907D-3649-9C2A-C928FC906840}" type="datetime1">
              <a:rPr lang="en-US" smtClean="0"/>
              <a:t>10/29/21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A3CCB-DEB8-E747-9C8F-9DC9C5D70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Nilanjan Banerjee | Research on Electron Cooling in IOTA</a:t>
            </a:r>
          </a:p>
          <a:p>
            <a:r>
              <a:rPr lang="en-US"/>
              <a:t>
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680ED-65FB-5848-9063-E4C8284F6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7A38B1DD-7AB5-9441-9129-ABFB0825F9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066" y="2110359"/>
            <a:ext cx="2298399" cy="1761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453651-ADB4-2542-A926-B5CE9EB9CA9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0069" y="198962"/>
            <a:ext cx="1895330" cy="14311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65F8A27-73B7-E346-875C-F8D9CA3A7E2D}"/>
              </a:ext>
            </a:extLst>
          </p:cNvPr>
          <p:cNvSpPr/>
          <p:nvPr/>
        </p:nvSpPr>
        <p:spPr>
          <a:xfrm>
            <a:off x="6122020" y="1648694"/>
            <a:ext cx="3021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</a:rPr>
              <a:t>S. </a:t>
            </a:r>
            <a:r>
              <a:rPr lang="en-US" sz="1200" dirty="0" err="1">
                <a:solidFill>
                  <a:schemeClr val="accent5"/>
                </a:solidFill>
              </a:rPr>
              <a:t>Nagaitsev</a:t>
            </a:r>
            <a:r>
              <a:rPr lang="en-US" sz="1200" dirty="0">
                <a:solidFill>
                  <a:schemeClr val="accent5"/>
                </a:solidFill>
              </a:rPr>
              <a:t> et al., Proceedings Particle Accelerator Conference, 1995, pp. 2937-2939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728427-A2C9-0D43-8068-8DEFA04A8DE8}"/>
              </a:ext>
            </a:extLst>
          </p:cNvPr>
          <p:cNvSpPr/>
          <p:nvPr/>
        </p:nvSpPr>
        <p:spPr>
          <a:xfrm>
            <a:off x="5724293" y="4269490"/>
            <a:ext cx="34197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</a:rPr>
              <a:t>A. Burov, Phys. Rev. Accel. Beams 22, 034202, 2019</a:t>
            </a:r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E8D245F5-E3EB-9748-B7A1-C9A52088BF31}"/>
              </a:ext>
            </a:extLst>
          </p:cNvPr>
          <p:cNvSpPr/>
          <p:nvPr/>
        </p:nvSpPr>
        <p:spPr>
          <a:xfrm>
            <a:off x="6371159" y="2184202"/>
            <a:ext cx="117290" cy="161418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146CFDB0-3B5C-2047-8ED4-5643D14DBEA2}"/>
              </a:ext>
            </a:extLst>
          </p:cNvPr>
          <p:cNvSpPr/>
          <p:nvPr/>
        </p:nvSpPr>
        <p:spPr>
          <a:xfrm rot="5400000">
            <a:off x="7574365" y="3072079"/>
            <a:ext cx="117290" cy="161418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E9F5BE-D3C8-6643-ADF1-D6735003989A}"/>
              </a:ext>
            </a:extLst>
          </p:cNvPr>
          <p:cNvSpPr txBox="1"/>
          <p:nvPr/>
        </p:nvSpPr>
        <p:spPr>
          <a:xfrm rot="16200000">
            <a:off x="5644536" y="2811554"/>
            <a:ext cx="115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Anti-damper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E31ADF-0927-1048-AD78-425F658AFC3C}"/>
              </a:ext>
            </a:extLst>
          </p:cNvPr>
          <p:cNvSpPr txBox="1"/>
          <p:nvPr/>
        </p:nvSpPr>
        <p:spPr>
          <a:xfrm>
            <a:off x="7000113" y="3933864"/>
            <a:ext cx="1435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Electron Cooling</a:t>
            </a:r>
          </a:p>
        </p:txBody>
      </p:sp>
    </p:spTree>
    <p:extLst>
      <p:ext uri="{BB962C8B-B14F-4D97-AF65-F5344CB8AC3E}">
        <p14:creationId xmlns:p14="http://schemas.microsoft.com/office/powerpoint/2010/main" val="608494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9AA871-2E70-9443-B608-219BE78BE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96397"/>
            <a:ext cx="8686797" cy="37945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IOTA will be configured to recirculate 2.5 MeV protons.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82C9F5-749C-B346-BBB5-FBDE82C2B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2F9BC-52A6-8947-9814-85121456EA6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D2E8B8B-907D-3649-9C2A-C928FC906840}" type="datetime1">
              <a:rPr lang="en-US" smtClean="0"/>
              <a:t>10/29/21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19A99-5BFB-AB49-BCD8-9120831D06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Nilanjan Banerjee | Research on Electron Cooling in IOTA</a:t>
            </a:r>
          </a:p>
          <a:p>
            <a:r>
              <a:rPr lang="en-US"/>
              <a:t>
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A0A0A-B5C5-734D-B64C-94EC15F1A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A73E450-58F6-AE46-A681-C16212295A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25" y="1140678"/>
            <a:ext cx="3643637" cy="2085742"/>
          </a:xfrm>
          <a:prstGeom prst="rect">
            <a:avLst/>
          </a:prstGeom>
        </p:spPr>
      </p:pic>
      <p:sp>
        <p:nvSpPr>
          <p:cNvPr id="16" name="Freeform 15">
            <a:extLst>
              <a:ext uri="{FF2B5EF4-FFF2-40B4-BE49-F238E27FC236}">
                <a16:creationId xmlns:a16="http://schemas.microsoft.com/office/drawing/2014/main" id="{A0DFA877-C950-7A40-BE64-C9147ECB6351}"/>
              </a:ext>
            </a:extLst>
          </p:cNvPr>
          <p:cNvSpPr/>
          <p:nvPr/>
        </p:nvSpPr>
        <p:spPr>
          <a:xfrm flipH="1" flipV="1">
            <a:off x="3096732" y="2521919"/>
            <a:ext cx="337375" cy="332118"/>
          </a:xfrm>
          <a:custGeom>
            <a:avLst/>
            <a:gdLst>
              <a:gd name="connsiteX0" fmla="*/ 48430 w 331005"/>
              <a:gd name="connsiteY0" fmla="*/ 348890 h 348890"/>
              <a:gd name="connsiteX1" fmla="*/ 805 w 331005"/>
              <a:gd name="connsiteY1" fmla="*/ 94890 h 348890"/>
              <a:gd name="connsiteX2" fmla="*/ 83355 w 331005"/>
              <a:gd name="connsiteY2" fmla="*/ 2815 h 348890"/>
              <a:gd name="connsiteX3" fmla="*/ 331005 w 331005"/>
              <a:gd name="connsiteY3" fmla="*/ 186965 h 348890"/>
              <a:gd name="connsiteX0" fmla="*/ 80325 w 362900"/>
              <a:gd name="connsiteY0" fmla="*/ 352012 h 352012"/>
              <a:gd name="connsiteX1" fmla="*/ 401 w 362900"/>
              <a:gd name="connsiteY1" fmla="*/ 61287 h 352012"/>
              <a:gd name="connsiteX2" fmla="*/ 115250 w 362900"/>
              <a:gd name="connsiteY2" fmla="*/ 5937 h 352012"/>
              <a:gd name="connsiteX3" fmla="*/ 362900 w 362900"/>
              <a:gd name="connsiteY3" fmla="*/ 190087 h 352012"/>
              <a:gd name="connsiteX0" fmla="*/ 81557 w 364132"/>
              <a:gd name="connsiteY0" fmla="*/ 396494 h 396494"/>
              <a:gd name="connsiteX1" fmla="*/ 1633 w 364132"/>
              <a:gd name="connsiteY1" fmla="*/ 105769 h 396494"/>
              <a:gd name="connsiteX2" fmla="*/ 158470 w 364132"/>
              <a:gd name="connsiteY2" fmla="*/ 2676 h 396494"/>
              <a:gd name="connsiteX3" fmla="*/ 364132 w 364132"/>
              <a:gd name="connsiteY3" fmla="*/ 234569 h 396494"/>
              <a:gd name="connsiteX0" fmla="*/ 79966 w 362541"/>
              <a:gd name="connsiteY0" fmla="*/ 405384 h 405384"/>
              <a:gd name="connsiteX1" fmla="*/ 42 w 362541"/>
              <a:gd name="connsiteY1" fmla="*/ 114659 h 405384"/>
              <a:gd name="connsiteX2" fmla="*/ 70296 w 362541"/>
              <a:gd name="connsiteY2" fmla="*/ 45478 h 405384"/>
              <a:gd name="connsiteX3" fmla="*/ 156879 w 362541"/>
              <a:gd name="connsiteY3" fmla="*/ 11566 h 405384"/>
              <a:gd name="connsiteX4" fmla="*/ 362541 w 362541"/>
              <a:gd name="connsiteY4" fmla="*/ 243459 h 405384"/>
              <a:gd name="connsiteX0" fmla="*/ 80118 w 362693"/>
              <a:gd name="connsiteY0" fmla="*/ 407251 h 407251"/>
              <a:gd name="connsiteX1" fmla="*/ 194 w 362693"/>
              <a:gd name="connsiteY1" fmla="*/ 116526 h 407251"/>
              <a:gd name="connsiteX2" fmla="*/ 60758 w 362693"/>
              <a:gd name="connsiteY2" fmla="*/ 36327 h 407251"/>
              <a:gd name="connsiteX3" fmla="*/ 157031 w 362693"/>
              <a:gd name="connsiteY3" fmla="*/ 13433 h 407251"/>
              <a:gd name="connsiteX4" fmla="*/ 362693 w 362693"/>
              <a:gd name="connsiteY4" fmla="*/ 245326 h 40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693" h="407251">
                <a:moveTo>
                  <a:pt x="80118" y="407251"/>
                </a:moveTo>
                <a:cubicBezTo>
                  <a:pt x="53395" y="309090"/>
                  <a:pt x="3421" y="178347"/>
                  <a:pt x="194" y="116526"/>
                </a:cubicBezTo>
                <a:cubicBezTo>
                  <a:pt x="-3033" y="54705"/>
                  <a:pt x="34619" y="53509"/>
                  <a:pt x="60758" y="36327"/>
                </a:cubicBezTo>
                <a:cubicBezTo>
                  <a:pt x="86897" y="19145"/>
                  <a:pt x="105094" y="-20788"/>
                  <a:pt x="157031" y="13433"/>
                </a:cubicBezTo>
                <a:cubicBezTo>
                  <a:pt x="212064" y="28779"/>
                  <a:pt x="342585" y="183943"/>
                  <a:pt x="362693" y="245326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B56EC1-6383-FF4C-92F9-054F017806D2}"/>
              </a:ext>
            </a:extLst>
          </p:cNvPr>
          <p:cNvSpPr/>
          <p:nvPr/>
        </p:nvSpPr>
        <p:spPr>
          <a:xfrm rot="19838980">
            <a:off x="3300902" y="2782090"/>
            <a:ext cx="162067" cy="94617"/>
          </a:xfrm>
          <a:prstGeom prst="rect">
            <a:avLst/>
          </a:prstGeom>
          <a:solidFill>
            <a:srgbClr val="FFC000">
              <a:alpha val="50196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F9FD63-F993-1746-B11A-951115862D03}"/>
              </a:ext>
            </a:extLst>
          </p:cNvPr>
          <p:cNvSpPr txBox="1"/>
          <p:nvPr/>
        </p:nvSpPr>
        <p:spPr>
          <a:xfrm>
            <a:off x="3128734" y="2361543"/>
            <a:ext cx="327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6F9DAC"/>
                </a:solidFill>
              </a:rPr>
              <a:t>e</a:t>
            </a:r>
            <a:r>
              <a:rPr lang="en-US" sz="1400" baseline="30000" dirty="0">
                <a:solidFill>
                  <a:srgbClr val="6F9DAC"/>
                </a:solidFill>
              </a:rPr>
              <a:t>-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37043C-BB88-B844-A148-5B56FD78B8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1662" y="1109529"/>
            <a:ext cx="4129820" cy="204809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0747486-F07E-2A4C-84ED-050E660EBBA4}"/>
              </a:ext>
            </a:extLst>
          </p:cNvPr>
          <p:cNvSpPr/>
          <p:nvPr/>
        </p:nvSpPr>
        <p:spPr>
          <a:xfrm>
            <a:off x="6191319" y="1150944"/>
            <a:ext cx="63177" cy="1862051"/>
          </a:xfrm>
          <a:prstGeom prst="rect">
            <a:avLst/>
          </a:prstGeom>
          <a:solidFill>
            <a:srgbClr val="FFC000">
              <a:alpha val="50196"/>
            </a:srgb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2BED292-BEED-DF47-A268-4EEB774C4D72}"/>
              </a:ext>
            </a:extLst>
          </p:cNvPr>
          <p:cNvCxnSpPr>
            <a:cxnSpLocks/>
            <a:stCxn id="20" idx="0"/>
            <a:endCxn id="17" idx="3"/>
          </p:cNvCxnSpPr>
          <p:nvPr/>
        </p:nvCxnSpPr>
        <p:spPr>
          <a:xfrm flipH="1">
            <a:off x="3452568" y="1150944"/>
            <a:ext cx="2770340" cy="1638736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F69AA8-F4C5-BF4B-BBF5-6D6CE4003B88}"/>
              </a:ext>
            </a:extLst>
          </p:cNvPr>
          <p:cNvCxnSpPr>
            <a:cxnSpLocks/>
            <a:stCxn id="20" idx="2"/>
            <a:endCxn id="17" idx="2"/>
          </p:cNvCxnSpPr>
          <p:nvPr/>
        </p:nvCxnSpPr>
        <p:spPr>
          <a:xfrm flipH="1" flipV="1">
            <a:off x="3405124" y="2870634"/>
            <a:ext cx="2817784" cy="142361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7AA1ED8-373C-C24A-BD14-F42C58B1068B}"/>
              </a:ext>
            </a:extLst>
          </p:cNvPr>
          <p:cNvSpPr txBox="1"/>
          <p:nvPr/>
        </p:nvSpPr>
        <p:spPr>
          <a:xfrm>
            <a:off x="4957245" y="3167893"/>
            <a:ext cx="3538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Lattice based on the electron lens lattice v8.3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Dispersion is 0 at the electron lens.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40">
                <a:extLst>
                  <a:ext uri="{FF2B5EF4-FFF2-40B4-BE49-F238E27FC236}">
                    <a16:creationId xmlns:a16="http://schemas.microsoft.com/office/drawing/2014/main" id="{5D60FACA-DDAF-E846-B824-7E8C49EE5E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693088"/>
                  </p:ext>
                </p:extLst>
              </p:nvPr>
            </p:nvGraphicFramePr>
            <p:xfrm>
              <a:off x="228600" y="3688146"/>
              <a:ext cx="8562883" cy="74168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1223269">
                      <a:extLst>
                        <a:ext uri="{9D8B030D-6E8A-4147-A177-3AD203B41FA5}">
                          <a16:colId xmlns:a16="http://schemas.microsoft.com/office/drawing/2014/main" val="1333780026"/>
                        </a:ext>
                      </a:extLst>
                    </a:gridCol>
                    <a:gridCol w="1223269">
                      <a:extLst>
                        <a:ext uri="{9D8B030D-6E8A-4147-A177-3AD203B41FA5}">
                          <a16:colId xmlns:a16="http://schemas.microsoft.com/office/drawing/2014/main" val="4111103431"/>
                        </a:ext>
                      </a:extLst>
                    </a:gridCol>
                    <a:gridCol w="1223269">
                      <a:extLst>
                        <a:ext uri="{9D8B030D-6E8A-4147-A177-3AD203B41FA5}">
                          <a16:colId xmlns:a16="http://schemas.microsoft.com/office/drawing/2014/main" val="4031836792"/>
                        </a:ext>
                      </a:extLst>
                    </a:gridCol>
                    <a:gridCol w="941222">
                      <a:extLst>
                        <a:ext uri="{9D8B030D-6E8A-4147-A177-3AD203B41FA5}">
                          <a16:colId xmlns:a16="http://schemas.microsoft.com/office/drawing/2014/main" val="2091944865"/>
                        </a:ext>
                      </a:extLst>
                    </a:gridCol>
                    <a:gridCol w="1505316">
                      <a:extLst>
                        <a:ext uri="{9D8B030D-6E8A-4147-A177-3AD203B41FA5}">
                          <a16:colId xmlns:a16="http://schemas.microsoft.com/office/drawing/2014/main" val="1186949824"/>
                        </a:ext>
                      </a:extLst>
                    </a:gridCol>
                    <a:gridCol w="1223269">
                      <a:extLst>
                        <a:ext uri="{9D8B030D-6E8A-4147-A177-3AD203B41FA5}">
                          <a16:colId xmlns:a16="http://schemas.microsoft.com/office/drawing/2014/main" val="590551949"/>
                        </a:ext>
                      </a:extLst>
                    </a:gridCol>
                    <a:gridCol w="1223269">
                      <a:extLst>
                        <a:ext uri="{9D8B030D-6E8A-4147-A177-3AD203B41FA5}">
                          <a16:colId xmlns:a16="http://schemas.microsoft.com/office/drawing/2014/main" val="62452801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i="1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KE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𝝉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𝒓𝒆𝒗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i="1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𝒃𝒖𝒏𝒄𝒉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𝝂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1437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39.96 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2.5 MeV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1.83 μs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Coasting or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87, 78 </a:t>
                          </a:r>
                          <a:r>
                            <a:rPr lang="en-US" sz="1400" dirty="0" err="1"/>
                            <a:t>μm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4.117, 3.632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39974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40">
                <a:extLst>
                  <a:ext uri="{FF2B5EF4-FFF2-40B4-BE49-F238E27FC236}">
                    <a16:creationId xmlns:a16="http://schemas.microsoft.com/office/drawing/2014/main" id="{5D60FACA-DDAF-E846-B824-7E8C49EE5E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693088"/>
                  </p:ext>
                </p:extLst>
              </p:nvPr>
            </p:nvGraphicFramePr>
            <p:xfrm>
              <a:off x="228600" y="3688146"/>
              <a:ext cx="8562883" cy="74168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1223269">
                      <a:extLst>
                        <a:ext uri="{9D8B030D-6E8A-4147-A177-3AD203B41FA5}">
                          <a16:colId xmlns:a16="http://schemas.microsoft.com/office/drawing/2014/main" val="1333780026"/>
                        </a:ext>
                      </a:extLst>
                    </a:gridCol>
                    <a:gridCol w="1223269">
                      <a:extLst>
                        <a:ext uri="{9D8B030D-6E8A-4147-A177-3AD203B41FA5}">
                          <a16:colId xmlns:a16="http://schemas.microsoft.com/office/drawing/2014/main" val="4111103431"/>
                        </a:ext>
                      </a:extLst>
                    </a:gridCol>
                    <a:gridCol w="1223269">
                      <a:extLst>
                        <a:ext uri="{9D8B030D-6E8A-4147-A177-3AD203B41FA5}">
                          <a16:colId xmlns:a16="http://schemas.microsoft.com/office/drawing/2014/main" val="4031836792"/>
                        </a:ext>
                      </a:extLst>
                    </a:gridCol>
                    <a:gridCol w="941222">
                      <a:extLst>
                        <a:ext uri="{9D8B030D-6E8A-4147-A177-3AD203B41FA5}">
                          <a16:colId xmlns:a16="http://schemas.microsoft.com/office/drawing/2014/main" val="2091944865"/>
                        </a:ext>
                      </a:extLst>
                    </a:gridCol>
                    <a:gridCol w="1505316">
                      <a:extLst>
                        <a:ext uri="{9D8B030D-6E8A-4147-A177-3AD203B41FA5}">
                          <a16:colId xmlns:a16="http://schemas.microsoft.com/office/drawing/2014/main" val="1186949824"/>
                        </a:ext>
                      </a:extLst>
                    </a:gridCol>
                    <a:gridCol w="1223269">
                      <a:extLst>
                        <a:ext uri="{9D8B030D-6E8A-4147-A177-3AD203B41FA5}">
                          <a16:colId xmlns:a16="http://schemas.microsoft.com/office/drawing/2014/main" val="590551949"/>
                        </a:ext>
                      </a:extLst>
                    </a:gridCol>
                    <a:gridCol w="1223269">
                      <a:extLst>
                        <a:ext uri="{9D8B030D-6E8A-4147-A177-3AD203B41FA5}">
                          <a16:colId xmlns:a16="http://schemas.microsoft.com/office/drawing/2014/main" val="62452801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i="1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KE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2083" t="-6667" r="-40312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i="1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5882" t="-6667" r="-16302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97938" t="-6667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4167" t="-6667" r="-1042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1437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39.96 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2.5 MeV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1.83 μs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Coasting or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87, 78 </a:t>
                          </a:r>
                          <a:r>
                            <a:rPr lang="en-US" sz="1400" dirty="0" err="1"/>
                            <a:t>μm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4.117, 3.632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399742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D8EAF71A-C3E5-1B4C-87A0-071B53081337}"/>
              </a:ext>
            </a:extLst>
          </p:cNvPr>
          <p:cNvSpPr/>
          <p:nvPr/>
        </p:nvSpPr>
        <p:spPr>
          <a:xfrm>
            <a:off x="222250" y="4447285"/>
            <a:ext cx="26547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</a:rPr>
              <a:t>G. </a:t>
            </a:r>
            <a:r>
              <a:rPr lang="en-US" sz="1200" dirty="0" err="1">
                <a:solidFill>
                  <a:schemeClr val="accent5"/>
                </a:solidFill>
              </a:rPr>
              <a:t>Stancari</a:t>
            </a:r>
            <a:r>
              <a:rPr lang="en-US" sz="1200" dirty="0">
                <a:solidFill>
                  <a:schemeClr val="accent5"/>
                </a:solidFill>
              </a:rPr>
              <a:t> et al, JINST 16 P05002, 2021</a:t>
            </a:r>
          </a:p>
        </p:txBody>
      </p:sp>
    </p:spTree>
    <p:extLst>
      <p:ext uri="{BB962C8B-B14F-4D97-AF65-F5344CB8AC3E}">
        <p14:creationId xmlns:p14="http://schemas.microsoft.com/office/powerpoint/2010/main" val="3971398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3A39DD-D558-D342-B2F3-4BCF5AB0A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96397"/>
            <a:ext cx="5250363" cy="37945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Major sources of emittance growth: </a:t>
            </a:r>
            <a:r>
              <a:rPr lang="en-US" b="1" dirty="0">
                <a:solidFill>
                  <a:schemeClr val="accent4"/>
                </a:solidFill>
              </a:rPr>
              <a:t>Space charge</a:t>
            </a:r>
            <a:r>
              <a:rPr lang="en-US" dirty="0"/>
              <a:t>, Intra Beam Scattering, Residual Gas Scattering.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1BC29F-3507-8D4B-9962-F74DB5098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Parameters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B6DD9-9BA1-BF45-8759-A02A72DBB0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D2E8B8B-907D-3649-9C2A-C928FC906840}" type="datetime1">
              <a:rPr lang="en-US" smtClean="0"/>
              <a:t>10/29/21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6A12B-4E07-E048-AC7D-FD00F20F9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Nilanjan Banerjee | Research on Electron Cooling in IOTA</a:t>
            </a:r>
          </a:p>
          <a:p>
            <a:r>
              <a:rPr lang="en-US"/>
              <a:t>
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17097-EAB8-CE4C-8A58-0A3C94E4A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8">
                <a:extLst>
                  <a:ext uri="{FF2B5EF4-FFF2-40B4-BE49-F238E27FC236}">
                    <a16:creationId xmlns:a16="http://schemas.microsoft.com/office/drawing/2014/main" id="{37101B7C-3256-6841-BF5C-94AF395A4BD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06764686"/>
                  </p:ext>
                </p:extLst>
              </p:nvPr>
            </p:nvGraphicFramePr>
            <p:xfrm>
              <a:off x="250902" y="1439309"/>
              <a:ext cx="8603040" cy="2208087"/>
            </p:xfrm>
            <a:graphic>
              <a:graphicData uri="http://schemas.openxmlformats.org/drawingml/2006/table">
                <a:tbl>
                  <a:tblPr firstRow="1" bandRow="1">
                    <a:tableStyleId>{72833802-FEF1-4C79-8D5D-14CF1EAF98D9}</a:tableStyleId>
                  </a:tblPr>
                  <a:tblGrid>
                    <a:gridCol w="1720608">
                      <a:extLst>
                        <a:ext uri="{9D8B030D-6E8A-4147-A177-3AD203B41FA5}">
                          <a16:colId xmlns:a16="http://schemas.microsoft.com/office/drawing/2014/main" val="2802293560"/>
                        </a:ext>
                      </a:extLst>
                    </a:gridCol>
                    <a:gridCol w="1720608">
                      <a:extLst>
                        <a:ext uri="{9D8B030D-6E8A-4147-A177-3AD203B41FA5}">
                          <a16:colId xmlns:a16="http://schemas.microsoft.com/office/drawing/2014/main" val="128761985"/>
                        </a:ext>
                      </a:extLst>
                    </a:gridCol>
                    <a:gridCol w="1720608">
                      <a:extLst>
                        <a:ext uri="{9D8B030D-6E8A-4147-A177-3AD203B41FA5}">
                          <a16:colId xmlns:a16="http://schemas.microsoft.com/office/drawing/2014/main" val="805142530"/>
                        </a:ext>
                      </a:extLst>
                    </a:gridCol>
                    <a:gridCol w="1720608">
                      <a:extLst>
                        <a:ext uri="{9D8B030D-6E8A-4147-A177-3AD203B41FA5}">
                          <a16:colId xmlns:a16="http://schemas.microsoft.com/office/drawing/2014/main" val="134735153"/>
                        </a:ext>
                      </a:extLst>
                    </a:gridCol>
                    <a:gridCol w="1720608">
                      <a:extLst>
                        <a:ext uri="{9D8B030D-6E8A-4147-A177-3AD203B41FA5}">
                          <a16:colId xmlns:a16="http://schemas.microsoft.com/office/drawing/2014/main" val="1936234946"/>
                        </a:ext>
                      </a:extLst>
                    </a:gridCol>
                  </a:tblGrid>
                  <a:tr h="296535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Coasting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0000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Bunched</a:t>
                          </a: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2525985"/>
                      </a:ext>
                    </a:extLst>
                  </a:tr>
                  <a:tr h="296535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Current (mA)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2.25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6.25</a:t>
                          </a: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0.248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1.24</a:t>
                          </a: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12597006"/>
                      </a:ext>
                    </a:extLst>
                  </a:tr>
                  <a:tr h="296535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Bunch Charge (</a:t>
                          </a:r>
                          <a:r>
                            <a:rPr lang="en-US" sz="1400" dirty="0" err="1"/>
                            <a:t>nC</a:t>
                          </a:r>
                          <a:r>
                            <a:rPr lang="en-US" sz="1400" dirty="0"/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2.28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11.4</a:t>
                          </a: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0.113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0.565</a:t>
                          </a: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27392701"/>
                      </a:ext>
                    </a:extLst>
                  </a:tr>
                  <a:tr h="300884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Tune Shifts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/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-0.076, -0.10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-0.38, -0.50</a:t>
                          </a: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-0.076, -0.10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-0.38, -0.50</a:t>
                          </a: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99978144"/>
                      </a:ext>
                    </a:extLst>
                  </a:tr>
                  <a:tr h="323339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RGS (s)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𝑅𝐺𝑆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𝑠𝑖𝑛𝑔𝑙𝑒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/>
                            <a:t>= </a:t>
                          </a:r>
                          <a:r>
                            <a:rPr lang="en-US" sz="1400" baseline="0" dirty="0"/>
                            <a:t>1060*,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𝑅𝐺𝑆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sub>
                              </m:sSub>
                            </m:oMath>
                          </a14:m>
                          <a:r>
                            <a:rPr lang="en-US" sz="1400" dirty="0"/>
                            <a:t>= 25.8*,</a:t>
                          </a:r>
                          <a:r>
                            <a:rPr lang="en-US" sz="1400" baseline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𝑅𝐺𝑆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sub>
                              </m:sSub>
                            </m:oMath>
                          </a14:m>
                          <a:r>
                            <a:rPr lang="en-US" sz="1400" dirty="0"/>
                            <a:t>= 15.8*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04324755"/>
                      </a:ext>
                    </a:extLst>
                  </a:tr>
                  <a:tr h="300884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IBS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𝐼𝐵𝑆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/>
                            <a:t>  (s)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32.0, 20.9, 40.4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6.40, 4.19, 8.08</a:t>
                          </a: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43.4, 29.9, 115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8.69, 5.97, 23.01</a:t>
                          </a: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53210068"/>
                      </a:ext>
                    </a:extLst>
                  </a:tr>
                  <a:tr h="296535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Cooling times (s)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1.00, 0.87, 0.496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1.00, 0.87, 0.992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99048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8">
                <a:extLst>
                  <a:ext uri="{FF2B5EF4-FFF2-40B4-BE49-F238E27FC236}">
                    <a16:creationId xmlns:a16="http://schemas.microsoft.com/office/drawing/2014/main" id="{37101B7C-3256-6841-BF5C-94AF395A4BD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06764686"/>
                  </p:ext>
                </p:extLst>
              </p:nvPr>
            </p:nvGraphicFramePr>
            <p:xfrm>
              <a:off x="250902" y="1439309"/>
              <a:ext cx="8603040" cy="2208087"/>
            </p:xfrm>
            <a:graphic>
              <a:graphicData uri="http://schemas.openxmlformats.org/drawingml/2006/table">
                <a:tbl>
                  <a:tblPr firstRow="1" bandRow="1">
                    <a:tableStyleId>{72833802-FEF1-4C79-8D5D-14CF1EAF98D9}</a:tableStyleId>
                  </a:tblPr>
                  <a:tblGrid>
                    <a:gridCol w="1720608">
                      <a:extLst>
                        <a:ext uri="{9D8B030D-6E8A-4147-A177-3AD203B41FA5}">
                          <a16:colId xmlns:a16="http://schemas.microsoft.com/office/drawing/2014/main" val="2802293560"/>
                        </a:ext>
                      </a:extLst>
                    </a:gridCol>
                    <a:gridCol w="1720608">
                      <a:extLst>
                        <a:ext uri="{9D8B030D-6E8A-4147-A177-3AD203B41FA5}">
                          <a16:colId xmlns:a16="http://schemas.microsoft.com/office/drawing/2014/main" val="128761985"/>
                        </a:ext>
                      </a:extLst>
                    </a:gridCol>
                    <a:gridCol w="1720608">
                      <a:extLst>
                        <a:ext uri="{9D8B030D-6E8A-4147-A177-3AD203B41FA5}">
                          <a16:colId xmlns:a16="http://schemas.microsoft.com/office/drawing/2014/main" val="805142530"/>
                        </a:ext>
                      </a:extLst>
                    </a:gridCol>
                    <a:gridCol w="1720608">
                      <a:extLst>
                        <a:ext uri="{9D8B030D-6E8A-4147-A177-3AD203B41FA5}">
                          <a16:colId xmlns:a16="http://schemas.microsoft.com/office/drawing/2014/main" val="134735153"/>
                        </a:ext>
                      </a:extLst>
                    </a:gridCol>
                    <a:gridCol w="1720608">
                      <a:extLst>
                        <a:ext uri="{9D8B030D-6E8A-4147-A177-3AD203B41FA5}">
                          <a16:colId xmlns:a16="http://schemas.microsoft.com/office/drawing/2014/main" val="193623494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Coasting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0000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Bunched</a:t>
                          </a: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252598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Current (mA)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2.25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6.25</a:t>
                          </a: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0.248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1.24</a:t>
                          </a: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1259700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Bunch Charge (</a:t>
                          </a:r>
                          <a:r>
                            <a:rPr lang="en-US" sz="1400" dirty="0" err="1"/>
                            <a:t>nC</a:t>
                          </a:r>
                          <a:r>
                            <a:rPr lang="en-US" sz="1400" dirty="0"/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2.28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11.4</a:t>
                          </a: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0.113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0.565</a:t>
                          </a: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27392701"/>
                      </a:ext>
                    </a:extLst>
                  </a:tr>
                  <a:tr h="3216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80769" r="-400000" b="-3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-0.076, -0.10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-0.38, -0.50</a:t>
                          </a: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-0.076, -0.10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-0.38, -0.50</a:t>
                          </a: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99978144"/>
                      </a:ext>
                    </a:extLst>
                  </a:tr>
                  <a:tr h="345631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RGS (s)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5046" t="-366667" r="-184" b="-20370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04324755"/>
                      </a:ext>
                    </a:extLst>
                  </a:tr>
                  <a:tr h="3216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484615" r="-400000" b="-1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32.0, 20.9, 40.4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6.40, 4.19, 8.08</a:t>
                          </a: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43.4, 29.9, 115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8.69, 5.97, 23.01</a:t>
                          </a: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5321006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Cooling times (s)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1.00, 0.87, 0.496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1.00, 0.87, 0.992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99048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9B2B7F1A-86B7-964E-930D-86DB9C897F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6610054"/>
                  </p:ext>
                </p:extLst>
              </p:nvPr>
            </p:nvGraphicFramePr>
            <p:xfrm>
              <a:off x="6088893" y="376173"/>
              <a:ext cx="2765049" cy="74168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921683">
                      <a:extLst>
                        <a:ext uri="{9D8B030D-6E8A-4147-A177-3AD203B41FA5}">
                          <a16:colId xmlns:a16="http://schemas.microsoft.com/office/drawing/2014/main" val="3491746354"/>
                        </a:ext>
                      </a:extLst>
                    </a:gridCol>
                    <a:gridCol w="1040479">
                      <a:extLst>
                        <a:ext uri="{9D8B030D-6E8A-4147-A177-3AD203B41FA5}">
                          <a16:colId xmlns:a16="http://schemas.microsoft.com/office/drawing/2014/main" val="4284748117"/>
                        </a:ext>
                      </a:extLst>
                    </a:gridCol>
                    <a:gridCol w="802887">
                      <a:extLst>
                        <a:ext uri="{9D8B030D-6E8A-4147-A177-3AD203B41FA5}">
                          <a16:colId xmlns:a16="http://schemas.microsoft.com/office/drawing/2014/main" val="37470844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𝝐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/>
                            <a:t> (</a:t>
                          </a:r>
                          <a:r>
                            <a:rPr lang="en-US" sz="1400" dirty="0" err="1"/>
                            <a:t>μm</a:t>
                          </a:r>
                          <a:r>
                            <a:rPr lang="en-US" sz="14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sub>
                                </m:sSub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/>
                            <a:t> (m)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22809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 4.3, 3.0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1.32 x 10</a:t>
                          </a:r>
                          <a:r>
                            <a:rPr lang="en-US" sz="1400" baseline="30000" dirty="0"/>
                            <a:t>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0.79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86790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9B2B7F1A-86B7-964E-930D-86DB9C897F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6610054"/>
                  </p:ext>
                </p:extLst>
              </p:nvPr>
            </p:nvGraphicFramePr>
            <p:xfrm>
              <a:off x="6088893" y="376173"/>
              <a:ext cx="2765049" cy="74168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921683">
                      <a:extLst>
                        <a:ext uri="{9D8B030D-6E8A-4147-A177-3AD203B41FA5}">
                          <a16:colId xmlns:a16="http://schemas.microsoft.com/office/drawing/2014/main" val="3491746354"/>
                        </a:ext>
                      </a:extLst>
                    </a:gridCol>
                    <a:gridCol w="1040479">
                      <a:extLst>
                        <a:ext uri="{9D8B030D-6E8A-4147-A177-3AD203B41FA5}">
                          <a16:colId xmlns:a16="http://schemas.microsoft.com/office/drawing/2014/main" val="4284748117"/>
                        </a:ext>
                      </a:extLst>
                    </a:gridCol>
                    <a:gridCol w="802887">
                      <a:extLst>
                        <a:ext uri="{9D8B030D-6E8A-4147-A177-3AD203B41FA5}">
                          <a16:colId xmlns:a16="http://schemas.microsoft.com/office/drawing/2014/main" val="37470844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6667" r="-2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9024" t="-6667" r="-7804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2188" t="-6667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22809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 4.3, 3.0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1.32 x 10</a:t>
                          </a:r>
                          <a:r>
                            <a:rPr lang="en-US" sz="1400" baseline="30000" dirty="0"/>
                            <a:t>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0.79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86790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4AA4FFE-BD21-FF4D-AE71-2673ACB8224D}"/>
              </a:ext>
            </a:extLst>
          </p:cNvPr>
          <p:cNvSpPr txBox="1"/>
          <p:nvPr/>
        </p:nvSpPr>
        <p:spPr>
          <a:xfrm>
            <a:off x="4580154" y="3786368"/>
            <a:ext cx="42737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*Based on </a:t>
            </a:r>
            <a:r>
              <a:rPr lang="en-US" sz="1400" dirty="0" err="1"/>
              <a:t>P</a:t>
            </a:r>
            <a:r>
              <a:rPr lang="en-US" sz="1400" baseline="-25000" dirty="0" err="1"/>
              <a:t>eff</a:t>
            </a:r>
            <a:r>
              <a:rPr lang="en-US" sz="1400" dirty="0"/>
              <a:t> = 4.2 x 10</a:t>
            </a:r>
            <a:r>
              <a:rPr lang="en-US" sz="1400" baseline="30000" dirty="0"/>
              <a:t>-8</a:t>
            </a:r>
            <a:r>
              <a:rPr lang="en-US" sz="1400" dirty="0"/>
              <a:t> Torr measured in Run 2. Aim to achieve </a:t>
            </a:r>
            <a:r>
              <a:rPr lang="en-US" sz="1400" dirty="0" err="1"/>
              <a:t>P</a:t>
            </a:r>
            <a:r>
              <a:rPr lang="en-US" sz="1400" baseline="-25000" dirty="0" err="1"/>
              <a:t>eff</a:t>
            </a:r>
            <a:r>
              <a:rPr lang="en-US" sz="1400" dirty="0"/>
              <a:t> = 1 x 10</a:t>
            </a:r>
            <a:r>
              <a:rPr lang="en-US" sz="1400" baseline="30000" dirty="0"/>
              <a:t>-10</a:t>
            </a:r>
            <a:r>
              <a:rPr lang="en-US" sz="1400" dirty="0"/>
              <a:t> Torr by baking.</a:t>
            </a:r>
          </a:p>
          <a:p>
            <a:r>
              <a:rPr lang="en-US" sz="1200" dirty="0">
                <a:solidFill>
                  <a:schemeClr val="accent5"/>
                </a:solidFill>
              </a:rPr>
              <a:t>https://</a:t>
            </a:r>
            <a:r>
              <a:rPr lang="en-US" sz="1200" dirty="0" err="1">
                <a:solidFill>
                  <a:schemeClr val="accent5"/>
                </a:solidFill>
              </a:rPr>
              <a:t>indico.fnal.gov</a:t>
            </a:r>
            <a:r>
              <a:rPr lang="en-US" sz="1200" dirty="0">
                <a:solidFill>
                  <a:schemeClr val="accent5"/>
                </a:solidFill>
              </a:rPr>
              <a:t>/event/43231/contributions/187359/attachments/129996/167589/</a:t>
            </a:r>
            <a:r>
              <a:rPr lang="en-US" sz="1200" dirty="0" err="1">
                <a:solidFill>
                  <a:schemeClr val="accent5"/>
                </a:solidFill>
              </a:rPr>
              <a:t>IBSatIOTAcolaborMeeting.pdf</a:t>
            </a:r>
            <a:endParaRPr lang="en-US" sz="1200" dirty="0">
              <a:solidFill>
                <a:schemeClr val="accent5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D90349-52D2-9448-B250-2F5A9EE3C2B2}"/>
              </a:ext>
            </a:extLst>
          </p:cNvPr>
          <p:cNvSpPr/>
          <p:nvPr/>
        </p:nvSpPr>
        <p:spPr>
          <a:xfrm>
            <a:off x="222250" y="39094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984"/>
              </a:spcBef>
            </a:pPr>
            <a:r>
              <a:rPr lang="en-US" sz="1800" dirty="0">
                <a:solidFill>
                  <a:srgbClr val="DB720C"/>
                </a:solidFill>
                <a:latin typeface="Helvetica"/>
              </a:rPr>
              <a:t>Emittance growth and beam loss due to space charge under active investigation.</a:t>
            </a:r>
            <a:endParaRPr lang="en-US" sz="1800" dirty="0">
              <a:solidFill>
                <a:srgbClr val="505050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82646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F79F46-9D89-7240-8A4B-FFB72A0C0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4" y="796397"/>
            <a:ext cx="3263349" cy="3794522"/>
          </a:xfrm>
        </p:spPr>
        <p:txBody>
          <a:bodyPr/>
          <a:lstStyle/>
          <a:p>
            <a:r>
              <a:rPr lang="en-US" dirty="0"/>
              <a:t>Cooler parameters</a:t>
            </a:r>
          </a:p>
          <a:p>
            <a:pPr lvl="1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Electron source: CW 1.36 kV, 10 mA, 𝟇12 mm, 1 V jitter, 1400 K</a:t>
            </a:r>
          </a:p>
          <a:p>
            <a:pPr lvl="1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Solenoid: 0.1 T, 0.7 m, flatness: 2 x 10</a:t>
            </a:r>
            <a:r>
              <a:rPr lang="en-US" baseline="30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-4</a:t>
            </a:r>
          </a:p>
          <a:p>
            <a:r>
              <a:rPr lang="en-US" dirty="0"/>
              <a:t>JSPEC simulations</a:t>
            </a:r>
          </a:p>
          <a:p>
            <a:pPr lvl="1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Only electron cooling and Intra-Beam Scattering.</a:t>
            </a:r>
          </a:p>
          <a:p>
            <a:pPr lvl="1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Halo formation due to IBS.</a:t>
            </a:r>
          </a:p>
          <a:p>
            <a:pPr lvl="1"/>
            <a:r>
              <a:rPr lang="en-US" sz="1800" b="1" dirty="0">
                <a:solidFill>
                  <a:srgbClr val="C00000"/>
                </a:solidFill>
              </a:rPr>
              <a:t>No space charge!</a:t>
            </a:r>
            <a:endParaRPr lang="en-US" sz="1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8F1BE9-2BF9-6D43-82FD-2A55BFC2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 in JSPEC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4233E-0D87-1944-8F5A-6D0FF341A49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D2E8B8B-907D-3649-9C2A-C928FC906840}" type="datetime1">
              <a:rPr lang="en-US" smtClean="0"/>
              <a:t>10/29/21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80C19-E59A-C94D-89C8-C611C0F26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Nilanjan Banerjee | Research on Electron Cooling in IOTA</a:t>
            </a:r>
          </a:p>
          <a:p>
            <a:r>
              <a:rPr lang="en-US"/>
              <a:t>
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F489-7C60-654A-B95F-9A6BDA1CF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F2E64AB-5373-0040-B65F-A6D7144F0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817" y="239461"/>
            <a:ext cx="2635406" cy="1581244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D2FF5D6-7E75-5A41-B7C1-F81030E1A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776" y="239461"/>
            <a:ext cx="2635406" cy="1581244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FC4FB49-66D8-0149-9886-05498446509B}"/>
              </a:ext>
            </a:extLst>
          </p:cNvPr>
          <p:cNvSpPr/>
          <p:nvPr/>
        </p:nvSpPr>
        <p:spPr>
          <a:xfrm>
            <a:off x="3907964" y="423746"/>
            <a:ext cx="61874" cy="1077952"/>
          </a:xfrm>
          <a:prstGeom prst="roundRect">
            <a:avLst/>
          </a:prstGeom>
          <a:noFill/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123B8DD-165F-3043-801D-46E2544A3AD3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3938901" y="239461"/>
            <a:ext cx="2359916" cy="184285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A1A8B3-67D7-E74B-9A6A-B0DF1FF592B0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3938901" y="1501698"/>
            <a:ext cx="2359916" cy="319007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D3C5A027-FB80-344C-AB42-6CDCA8B6E5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2013" y="2018403"/>
            <a:ext cx="3337475" cy="127717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784B756-0E07-CF4B-B1EE-EF93D43A46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9598" y="2057562"/>
            <a:ext cx="1727538" cy="127717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E1493BA-D04C-E444-B1C0-64D888D5407E}"/>
              </a:ext>
            </a:extLst>
          </p:cNvPr>
          <p:cNvSpPr txBox="1"/>
          <p:nvPr/>
        </p:nvSpPr>
        <p:spPr>
          <a:xfrm>
            <a:off x="3472326" y="3481202"/>
            <a:ext cx="3538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Phase space scatter plots at t = 2 min.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Very dense core.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Diffuse halo at an intensity of 0.001.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Tune shift at core reaches -20!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E428A57-0483-D74F-8108-6A5F4C7008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979" y="3384788"/>
            <a:ext cx="1727538" cy="130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84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2A64D0-0FBD-3B40-BECC-2F4596908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Space charge forces will limit the equilibrium core density.</a:t>
            </a:r>
          </a:p>
          <a:p>
            <a:pPr marL="0" indent="0">
              <a:buNone/>
            </a:pPr>
            <a:r>
              <a:rPr lang="en-US" dirty="0" err="1"/>
              <a:t>PyORBIT</a:t>
            </a:r>
            <a:r>
              <a:rPr lang="en-US" dirty="0"/>
              <a:t> is an extendible particle tracking code with a PIC space-charge model. Implemented an electron cooler extension to enable cooling simulations with space-charge.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DDA251-8CB7-0D42-950F-4CD3D26E9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Inclusion of Electron Cooling in </a:t>
            </a:r>
            <a:r>
              <a:rPr lang="en-US" dirty="0" err="1"/>
              <a:t>PyORBIT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37D3F-C0B1-2C4D-8F9E-EF7C7EACE01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D2E8B8B-907D-3649-9C2A-C928FC906840}" type="datetime1">
              <a:rPr lang="en-US" smtClean="0"/>
              <a:t>10/29/21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2B4E1-C310-F549-A9B1-702DE5766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Nilanjan Banerjee | Research on Electron Cooling in IOTA</a:t>
            </a:r>
          </a:p>
          <a:p>
            <a:r>
              <a:rPr lang="en-US" dirty="0"/>
              <a:t>
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E51D1-8D2B-4F4E-982F-46115F6A4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23BAB7-0EE0-7A4D-8381-1C636A62FD9E}"/>
              </a:ext>
            </a:extLst>
          </p:cNvPr>
          <p:cNvSpPr txBox="1"/>
          <p:nvPr/>
        </p:nvSpPr>
        <p:spPr>
          <a:xfrm>
            <a:off x="228951" y="2740707"/>
            <a:ext cx="2844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Solenoid field, space-charge, electron cooling, </a:t>
            </a:r>
            <a:r>
              <a:rPr lang="en-US" sz="1800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IBS</a:t>
            </a:r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174EA3B8-F451-E946-8C46-72355C044E8D}"/>
              </a:ext>
            </a:extLst>
          </p:cNvPr>
          <p:cNvSpPr/>
          <p:nvPr/>
        </p:nvSpPr>
        <p:spPr>
          <a:xfrm rot="5400000">
            <a:off x="1139095" y="1482098"/>
            <a:ext cx="468351" cy="20220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>
            <a:extLst>
              <a:ext uri="{FF2B5EF4-FFF2-40B4-BE49-F238E27FC236}">
                <a16:creationId xmlns:a16="http://schemas.microsoft.com/office/drawing/2014/main" id="{9EBBE3BC-8F9B-254E-A2AC-8259491C977F}"/>
              </a:ext>
            </a:extLst>
          </p:cNvPr>
          <p:cNvSpPr/>
          <p:nvPr/>
        </p:nvSpPr>
        <p:spPr>
          <a:xfrm rot="5400000">
            <a:off x="3555991" y="2177706"/>
            <a:ext cx="468351" cy="630875"/>
          </a:xfrm>
          <a:prstGeom prst="can">
            <a:avLst>
              <a:gd name="adj" fmla="val 2777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94B32FBF-CF72-7240-8C00-4D20B9B8457B}"/>
              </a:ext>
            </a:extLst>
          </p:cNvPr>
          <p:cNvSpPr/>
          <p:nvPr/>
        </p:nvSpPr>
        <p:spPr>
          <a:xfrm rot="5400000">
            <a:off x="6807072" y="2392963"/>
            <a:ext cx="468351" cy="200354"/>
          </a:xfrm>
          <a:prstGeom prst="can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>
            <a:extLst>
              <a:ext uri="{FF2B5EF4-FFF2-40B4-BE49-F238E27FC236}">
                <a16:creationId xmlns:a16="http://schemas.microsoft.com/office/drawing/2014/main" id="{DF02F34B-72CA-EC4B-BFB6-BA94635C143A}"/>
              </a:ext>
            </a:extLst>
          </p:cNvPr>
          <p:cNvSpPr/>
          <p:nvPr/>
        </p:nvSpPr>
        <p:spPr>
          <a:xfrm rot="5400000">
            <a:off x="6955395" y="2392964"/>
            <a:ext cx="468351" cy="200354"/>
          </a:xfrm>
          <a:prstGeom prst="can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>
            <a:extLst>
              <a:ext uri="{FF2B5EF4-FFF2-40B4-BE49-F238E27FC236}">
                <a16:creationId xmlns:a16="http://schemas.microsoft.com/office/drawing/2014/main" id="{1E9C568B-0EBA-1B4B-84DF-666EC3A2CC87}"/>
              </a:ext>
            </a:extLst>
          </p:cNvPr>
          <p:cNvSpPr/>
          <p:nvPr/>
        </p:nvSpPr>
        <p:spPr>
          <a:xfrm rot="5400000">
            <a:off x="4251597" y="2177704"/>
            <a:ext cx="468351" cy="630875"/>
          </a:xfrm>
          <a:prstGeom prst="can">
            <a:avLst>
              <a:gd name="adj" fmla="val 2777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>
            <a:extLst>
              <a:ext uri="{FF2B5EF4-FFF2-40B4-BE49-F238E27FC236}">
                <a16:creationId xmlns:a16="http://schemas.microsoft.com/office/drawing/2014/main" id="{8C1EE181-2DC3-3749-B0B4-F84AFCB905B4}"/>
              </a:ext>
            </a:extLst>
          </p:cNvPr>
          <p:cNvSpPr/>
          <p:nvPr/>
        </p:nvSpPr>
        <p:spPr>
          <a:xfrm rot="5400000">
            <a:off x="4947203" y="2177703"/>
            <a:ext cx="468351" cy="630875"/>
          </a:xfrm>
          <a:prstGeom prst="can">
            <a:avLst>
              <a:gd name="adj" fmla="val 2777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>
            <a:extLst>
              <a:ext uri="{FF2B5EF4-FFF2-40B4-BE49-F238E27FC236}">
                <a16:creationId xmlns:a16="http://schemas.microsoft.com/office/drawing/2014/main" id="{38DCFAD2-A965-7444-AF1E-7DBA4FC50B02}"/>
              </a:ext>
            </a:extLst>
          </p:cNvPr>
          <p:cNvSpPr/>
          <p:nvPr/>
        </p:nvSpPr>
        <p:spPr>
          <a:xfrm rot="5400000">
            <a:off x="7314939" y="2177703"/>
            <a:ext cx="468351" cy="630875"/>
          </a:xfrm>
          <a:prstGeom prst="can">
            <a:avLst>
              <a:gd name="adj" fmla="val 2777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8F2393-F652-4642-BA53-9D196BFE22CB}"/>
              </a:ext>
            </a:extLst>
          </p:cNvPr>
          <p:cNvSpPr txBox="1"/>
          <p:nvPr/>
        </p:nvSpPr>
        <p:spPr>
          <a:xfrm>
            <a:off x="3535142" y="2734464"/>
            <a:ext cx="206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Smaller segments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11F78B-81B2-3842-B9E1-D0DD1DD5C3AA}"/>
              </a:ext>
            </a:extLst>
          </p:cNvPr>
          <p:cNvSpPr txBox="1"/>
          <p:nvPr/>
        </p:nvSpPr>
        <p:spPr>
          <a:xfrm>
            <a:off x="6308658" y="1756363"/>
            <a:ext cx="120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Ion SC kick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C9677A-AC15-5A46-9ECA-19E2560D27C8}"/>
              </a:ext>
            </a:extLst>
          </p:cNvPr>
          <p:cNvSpPr txBox="1"/>
          <p:nvPr/>
        </p:nvSpPr>
        <p:spPr>
          <a:xfrm>
            <a:off x="6827119" y="2903155"/>
            <a:ext cx="1207602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Cooling and EL kick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1E8E0A-5406-1841-9268-522C4CDC2144}"/>
              </a:ext>
            </a:extLst>
          </p:cNvPr>
          <p:cNvSpPr txBox="1"/>
          <p:nvPr/>
        </p:nvSpPr>
        <p:spPr>
          <a:xfrm>
            <a:off x="8029300" y="2078331"/>
            <a:ext cx="1207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Symplectic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Solenoid transport </a:t>
            </a:r>
          </a:p>
        </p:txBody>
      </p:sp>
      <p:sp>
        <p:nvSpPr>
          <p:cNvPr id="22" name="Up Arrow 21">
            <a:extLst>
              <a:ext uri="{FF2B5EF4-FFF2-40B4-BE49-F238E27FC236}">
                <a16:creationId xmlns:a16="http://schemas.microsoft.com/office/drawing/2014/main" id="{2FB0D08A-5616-0B40-9F4B-DDCB98D7D865}"/>
              </a:ext>
            </a:extLst>
          </p:cNvPr>
          <p:cNvSpPr/>
          <p:nvPr/>
        </p:nvSpPr>
        <p:spPr>
          <a:xfrm rot="5400000">
            <a:off x="2896906" y="2073914"/>
            <a:ext cx="117290" cy="83461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>
            <a:extLst>
              <a:ext uri="{FF2B5EF4-FFF2-40B4-BE49-F238E27FC236}">
                <a16:creationId xmlns:a16="http://schemas.microsoft.com/office/drawing/2014/main" id="{A2E45D9C-CAB7-CD48-8E86-54D9218599AB}"/>
              </a:ext>
            </a:extLst>
          </p:cNvPr>
          <p:cNvSpPr/>
          <p:nvPr/>
        </p:nvSpPr>
        <p:spPr>
          <a:xfrm rot="5400000">
            <a:off x="6230072" y="2071435"/>
            <a:ext cx="117290" cy="83461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DAFCC93-D854-D941-B4CB-0E8C31AD62FC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6941070" y="2125695"/>
            <a:ext cx="100178" cy="1332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BB0F39C-9C6F-5946-B40D-C28FB3F204B2}"/>
              </a:ext>
            </a:extLst>
          </p:cNvPr>
          <p:cNvCxnSpPr>
            <a:cxnSpLocks/>
            <a:stCxn id="20" idx="0"/>
            <a:endCxn id="11" idx="4"/>
          </p:cNvCxnSpPr>
          <p:nvPr/>
        </p:nvCxnSpPr>
        <p:spPr>
          <a:xfrm flipH="1" flipV="1">
            <a:off x="7189571" y="2727317"/>
            <a:ext cx="241349" cy="1758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B18178A-898E-0645-A66C-5AF9FCB786EE}"/>
              </a:ext>
            </a:extLst>
          </p:cNvPr>
          <p:cNvCxnSpPr>
            <a:cxnSpLocks/>
            <a:stCxn id="21" idx="1"/>
            <a:endCxn id="17" idx="0"/>
          </p:cNvCxnSpPr>
          <p:nvPr/>
        </p:nvCxnSpPr>
        <p:spPr>
          <a:xfrm flipH="1" flipV="1">
            <a:off x="7734453" y="2493141"/>
            <a:ext cx="294847" cy="468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F55FFAE-7D27-C84D-9E04-2410D5C55426}"/>
              </a:ext>
            </a:extLst>
          </p:cNvPr>
          <p:cNvSpPr txBox="1"/>
          <p:nvPr/>
        </p:nvSpPr>
        <p:spPr>
          <a:xfrm>
            <a:off x="228600" y="3398974"/>
            <a:ext cx="4966784" cy="117981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30188" lvl="0" indent="-230188">
              <a:spcBef>
                <a:spcPts val="984"/>
              </a:spcBef>
              <a:buFont typeface="Arial" charset="0"/>
              <a:buChar char="•"/>
            </a:pPr>
            <a:r>
              <a:rPr lang="en-US" sz="1800" dirty="0">
                <a:solidFill>
                  <a:srgbClr val="505050"/>
                </a:solidFill>
                <a:latin typeface="Helvetica"/>
              </a:rPr>
              <a:t>XY coupling</a:t>
            </a:r>
          </a:p>
          <a:p>
            <a:pPr marL="230188" lvl="0" indent="-230188">
              <a:spcBef>
                <a:spcPts val="984"/>
              </a:spcBef>
              <a:buFont typeface="Arial" charset="0"/>
              <a:buChar char="•"/>
            </a:pPr>
            <a:r>
              <a:rPr lang="en-US" sz="1800" dirty="0">
                <a:solidFill>
                  <a:srgbClr val="505050"/>
                </a:solidFill>
                <a:latin typeface="Helvetica"/>
              </a:rPr>
              <a:t>Static space charge of the electron beam.</a:t>
            </a:r>
          </a:p>
          <a:p>
            <a:pPr marL="230188" lvl="0" indent="-230188">
              <a:spcBef>
                <a:spcPts val="984"/>
              </a:spcBef>
              <a:buFont typeface="Arial" charset="0"/>
              <a:buChar char="•"/>
            </a:pPr>
            <a:r>
              <a:rPr lang="en-US" sz="1800" dirty="0">
                <a:solidFill>
                  <a:srgbClr val="505050"/>
                </a:solidFill>
                <a:latin typeface="Helvetica"/>
              </a:rPr>
              <a:t>Dynamic space charge of ion beam.</a:t>
            </a:r>
          </a:p>
        </p:txBody>
      </p:sp>
    </p:spTree>
    <p:extLst>
      <p:ext uri="{BB962C8B-B14F-4D97-AF65-F5344CB8AC3E}">
        <p14:creationId xmlns:p14="http://schemas.microsoft.com/office/powerpoint/2010/main" val="1241287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4BF70F-1E3D-484B-88EB-69356172E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the </a:t>
            </a:r>
            <a:r>
              <a:rPr lang="en-US" dirty="0" err="1"/>
              <a:t>Parkhomchuk</a:t>
            </a:r>
            <a:r>
              <a:rPr lang="en-US" dirty="0"/>
              <a:t> cooling force model for a magnetized cooler.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Verified results between JSPEC without IBS and </a:t>
            </a:r>
            <a:r>
              <a:rPr lang="en-US" dirty="0" err="1"/>
              <a:t>PyORBIT</a:t>
            </a:r>
            <a:r>
              <a:rPr lang="en-US" dirty="0"/>
              <a:t> without space charge.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693CD4-9B8B-DB40-8C55-6E7FA1EE9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99F65-8A10-7941-A225-7648AA02C5E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D2E8B8B-907D-3649-9C2A-C928FC906840}" type="datetime1">
              <a:rPr lang="en-US" smtClean="0"/>
              <a:t>10/29/21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4AF21-C07C-3847-9540-DDAD3DFB6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Nilanjan Banerjee | Research on Electron Cooling in IOTA</a:t>
            </a:r>
          </a:p>
          <a:p>
            <a:r>
              <a:rPr lang="en-US"/>
              <a:t>
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3C570-3864-E849-A168-A60142126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AC1B34-6113-E149-9D09-6E744C8602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52649" y="1200184"/>
            <a:ext cx="4593406" cy="14567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447E8D-97E4-7A44-BA10-0370CFCB1695}"/>
              </a:ext>
            </a:extLst>
          </p:cNvPr>
          <p:cNvSpPr txBox="1"/>
          <p:nvPr/>
        </p:nvSpPr>
        <p:spPr>
          <a:xfrm>
            <a:off x="5114840" y="1590013"/>
            <a:ext cx="1342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Parkhomchuk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0E06E0-03B7-3E40-9F63-1F1016EF3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16" y="3195827"/>
            <a:ext cx="2783672" cy="153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1623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F3E7B663-16C0-6A4B-AEC4-0CBE8FACC2D0}" vid="{684425BE-57FB-B94A-8D38-7006619A48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2632</TotalTime>
  <Words>1304</Words>
  <Application>Microsoft Macintosh PowerPoint</Application>
  <PresentationFormat>On-screen Show (16:9)</PresentationFormat>
  <Paragraphs>264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Helvetica</vt:lpstr>
      <vt:lpstr>Fermilab_PPT_090915</vt:lpstr>
      <vt:lpstr>PowerPoint Presentation</vt:lpstr>
      <vt:lpstr>Overview</vt:lpstr>
      <vt:lpstr>Motivation</vt:lpstr>
      <vt:lpstr>Physics Goals</vt:lpstr>
      <vt:lpstr>Implementation</vt:lpstr>
      <vt:lpstr>Operating Parameters</vt:lpstr>
      <vt:lpstr>Simulations in JSPEC</vt:lpstr>
      <vt:lpstr>Inclusion of Electron Cooling in PyORBIT</vt:lpstr>
      <vt:lpstr>Benchmarking</vt:lpstr>
      <vt:lpstr>Preliminary Results</vt:lpstr>
      <vt:lpstr>Hardware</vt:lpstr>
      <vt:lpstr>Electron Source</vt:lpstr>
      <vt:lpstr>Plans</vt:lpstr>
      <vt:lpstr>Conclusion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Nilanjan Banerjee</dc:creator>
  <cp:lastModifiedBy>Nilanjan Banerjee</cp:lastModifiedBy>
  <cp:revision>258</cp:revision>
  <cp:lastPrinted>2014-01-20T19:40:21Z</cp:lastPrinted>
  <dcterms:created xsi:type="dcterms:W3CDTF">2021-10-19T16:14:41Z</dcterms:created>
  <dcterms:modified xsi:type="dcterms:W3CDTF">2021-10-29T05:36:57Z</dcterms:modified>
</cp:coreProperties>
</file>