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14" r:id="rId3"/>
    <p:sldId id="313" r:id="rId4"/>
    <p:sldId id="320" r:id="rId5"/>
    <p:sldId id="321" r:id="rId6"/>
    <p:sldId id="318" r:id="rId7"/>
    <p:sldId id="322" r:id="rId8"/>
    <p:sldId id="319" r:id="rId9"/>
    <p:sldId id="324" r:id="rId10"/>
    <p:sldId id="323" r:id="rId11"/>
    <p:sldId id="326" r:id="rId12"/>
    <p:sldId id="330" r:id="rId13"/>
    <p:sldId id="331" r:id="rId14"/>
    <p:sldId id="325" r:id="rId15"/>
    <p:sldId id="332" r:id="rId16"/>
    <p:sldId id="316" r:id="rId17"/>
  </p:sldIdLst>
  <p:sldSz cx="9144000" cy="6858000" type="screen4x3"/>
  <p:notesSz cx="6935788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CC"/>
    <a:srgbClr val="3366FF"/>
    <a:srgbClr val="B44242"/>
    <a:srgbClr val="FF0000"/>
    <a:srgbClr val="0033CC"/>
    <a:srgbClr val="FF99FF"/>
    <a:srgbClr val="6699FF"/>
    <a:srgbClr val="FF1F1F"/>
    <a:srgbClr val="E1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9" autoAdjust="0"/>
    <p:restoredTop sz="94845" autoAdjust="0"/>
  </p:normalViewPr>
  <p:slideViewPr>
    <p:cSldViewPr snapToGrid="0">
      <p:cViewPr>
        <p:scale>
          <a:sx n="75" d="100"/>
          <a:sy n="75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904"/>
        <p:guide pos="218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8413AD2A-CB69-4E16-826E-73AD277D6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00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/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8312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/>
            </a:lvl1pPr>
          </a:lstStyle>
          <a:p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8238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9D91E3DC-558A-44C2-8488-1F73DEFD41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1E3DC-558A-44C2-8488-1F73DEFD41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2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1E3DC-558A-44C2-8488-1F73DEFD41C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6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4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8F9C15-3B62-49AB-9EBE-49D441346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24C60D-FC30-4FF4-B952-6377877D14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2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925" y="0"/>
            <a:ext cx="1946275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0"/>
            <a:ext cx="5686425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6FB07B-2BD5-4D67-B1CC-C4B861D158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54888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477000" y="63849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BA2D7E-13C7-433E-91DC-5958C043A3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E9E270-D888-40F4-B662-261A7BA11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0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A25ACF-D910-40CB-9388-7131BB8B8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0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CDCEB2-7256-4481-BF2B-4182FA8FE7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5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A2C4F6-54C1-477C-8543-38ED31B1E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46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98A4EB-E2A1-414D-9A4E-1A3F2E0810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8B7977-7D1B-41B6-A10F-55FEF5359B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5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62AE3E-2C70-46DA-BF6A-243AB1FE6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6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C4B73F-B214-4F13-842A-CE3B4278B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548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823F4A-7FDD-4491-B1C8-6F1649ED455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6" name="Picture 22" descr="mu2e_logo_sma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FNAL_logo_s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0"/>
            <a:ext cx="695325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num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400" cy="82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u-symbol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5683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c.stanford.edu/econf/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://www.slac.stanford.ed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hyperlink" Target="http://www.slac.stanford.edu/econf/C80100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2F8A0CB-E2FD-4AAF-9F79-E7A83B412C2D}" type="slidenum">
              <a:rPr lang="en-US"/>
              <a:pPr/>
              <a:t>1</a:t>
            </a:fld>
            <a:endParaRPr lang="en-US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/>
              <a:t>μ</a:t>
            </a:r>
            <a:r>
              <a:rPr lang="en-US" b="1" dirty="0"/>
              <a:t> Storage Ring for </a:t>
            </a:r>
            <a:r>
              <a:rPr lang="el-GR" b="1" dirty="0"/>
              <a:t>ν</a:t>
            </a:r>
            <a:r>
              <a:rPr lang="en-US" b="1" dirty="0"/>
              <a:t> beam</a:t>
            </a:r>
            <a:br>
              <a:rPr lang="en-US" b="1" dirty="0"/>
            </a:br>
            <a:r>
              <a:rPr lang="en-US" b="1" dirty="0"/>
              <a:t>1980 - </a:t>
            </a:r>
            <a:r>
              <a:rPr lang="en-US" b="1" dirty="0" smtClean="0"/>
              <a:t>??</a:t>
            </a:r>
            <a:br>
              <a:rPr lang="en-US" b="1" dirty="0" smtClean="0"/>
            </a:br>
            <a:r>
              <a:rPr lang="en-US" b="1" dirty="0" smtClean="0"/>
              <a:t>VLENF</a:t>
            </a:r>
            <a:endParaRPr lang="en-US" b="1" dirty="0"/>
          </a:p>
        </p:txBody>
      </p:sp>
      <p:sp>
        <p:nvSpPr>
          <p:cNvPr id="6379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Neuffer</a:t>
            </a:r>
            <a:endParaRPr lang="en-US" dirty="0"/>
          </a:p>
          <a:p>
            <a:endParaRPr lang="en-US" dirty="0"/>
          </a:p>
          <a:p>
            <a:r>
              <a:rPr lang="en-US" sz="2000" dirty="0" err="1"/>
              <a:t>Fermilab</a:t>
            </a:r>
            <a:r>
              <a:rPr lang="en-US" sz="2000" dirty="0"/>
              <a:t> </a:t>
            </a:r>
            <a:r>
              <a:rPr lang="en-US" dirty="0" smtClean="0">
                <a:latin typeface="Untitled" pitchFamily="2" charset="0"/>
              </a:rPr>
              <a:t>f</a:t>
            </a:r>
          </a:p>
          <a:p>
            <a:r>
              <a:rPr lang="en-US" sz="1800" dirty="0" smtClean="0">
                <a:latin typeface="Untitled" pitchFamily="2" charset="0"/>
              </a:rPr>
              <a:t>December</a:t>
            </a:r>
            <a:r>
              <a:rPr lang="en-US" sz="1800" dirty="0" smtClean="0"/>
              <a:t> 2011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 lens or magnetic Horn or?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57300"/>
            <a:ext cx="3810000" cy="17145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92650" y="3846610"/>
                <a:ext cx="4311650" cy="3010396"/>
              </a:xfrm>
            </p:spPr>
            <p:txBody>
              <a:bodyPr/>
              <a:lstStyle/>
              <a:p>
                <a:r>
                  <a:rPr lang="en-US" b="1" i="1" dirty="0" smtClean="0">
                    <a:latin typeface="Cambria Math"/>
                  </a:rPr>
                  <a:t>~ </a:t>
                </a:r>
                <a:r>
                  <a:rPr lang="en-US" b="1" i="1" dirty="0" err="1" smtClean="0">
                    <a:latin typeface="Cambria Math"/>
                  </a:rPr>
                  <a:t>MiniBooNE</a:t>
                </a:r>
                <a:r>
                  <a:rPr lang="en-US" b="1" i="1" dirty="0" smtClean="0">
                    <a:latin typeface="Cambria Math"/>
                  </a:rPr>
                  <a:t>  Horn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𝑩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𝒓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sz="2000" dirty="0" err="1" smtClean="0"/>
                  <a:t>r</a:t>
                </a:r>
                <a:r>
                  <a:rPr lang="en-US" sz="2000" baseline="-25000" dirty="0" err="1" smtClean="0"/>
                  <a:t>min</a:t>
                </a:r>
                <a:r>
                  <a:rPr lang="en-US" sz="2000" dirty="0" smtClean="0"/>
                  <a:t>=2.2cm; </a:t>
                </a:r>
                <a:r>
                  <a:rPr lang="en-US" sz="2000" dirty="0" err="1" smtClean="0"/>
                  <a:t>r</a:t>
                </a:r>
                <a:r>
                  <a:rPr lang="en-US" sz="2000" baseline="-25000" dirty="0" err="1" smtClean="0"/>
                  <a:t>max</a:t>
                </a:r>
                <a:r>
                  <a:rPr lang="en-US" sz="2000" dirty="0" smtClean="0"/>
                  <a:t>=30cm</a:t>
                </a:r>
              </a:p>
              <a:p>
                <a:pPr lvl="1"/>
                <a:r>
                  <a:rPr lang="en-US" sz="2000" dirty="0" smtClean="0"/>
                  <a:t>I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>
                    <a:sym typeface="Wingdings" pitchFamily="2" charset="2"/>
                  </a:rPr>
                  <a:t>150kA</a:t>
                </a:r>
              </a:p>
              <a:p>
                <a:pPr lvl="1"/>
                <a:r>
                  <a:rPr lang="en-US" sz="2000" dirty="0" smtClean="0">
                    <a:sym typeface="Wingdings" pitchFamily="2" charset="2"/>
                  </a:rPr>
                  <a:t>B = 1.5T0.11T</a:t>
                </a:r>
              </a:p>
              <a:p>
                <a:pPr lvl="2"/>
                <a:r>
                  <a:rPr lang="en-US" sz="1600" dirty="0" smtClean="0">
                    <a:sym typeface="Wingdings" pitchFamily="2" charset="2"/>
                  </a:rPr>
                  <a:t>not parabolic</a:t>
                </a:r>
              </a:p>
              <a:p>
                <a:pPr lvl="2"/>
                <a:r>
                  <a:rPr lang="en-US" sz="1600" dirty="0" smtClean="0">
                    <a:sym typeface="Wingdings" pitchFamily="2" charset="2"/>
                  </a:rPr>
                  <a:t>nonlinear optics</a:t>
                </a:r>
                <a:endParaRPr lang="en-US" sz="16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92650" y="3846610"/>
                <a:ext cx="4311650" cy="3010396"/>
              </a:xfrm>
              <a:blipFill rotWithShape="1">
                <a:blip r:embed="rId3"/>
                <a:stretch>
                  <a:fillRect l="-1980" t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749300"/>
            <a:ext cx="3771900" cy="300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/>
              <p:cNvSpPr txBox="1">
                <a:spLocks/>
              </p:cNvSpPr>
              <p:nvPr/>
            </p:nvSpPr>
            <p:spPr bwMode="auto">
              <a:xfrm>
                <a:off x="107950" y="2959100"/>
                <a:ext cx="4635500" cy="36825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4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§"/>
                  <a:defRPr sz="2400">
                    <a:solidFill>
                      <a:schemeClr val="accent2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150000"/>
                  <a:buChar char="•"/>
                  <a:defRPr sz="2000">
                    <a:solidFill>
                      <a:srgbClr val="CC0000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i="1" dirty="0" smtClean="0">
                    <a:latin typeface="Cambria Math"/>
                  </a:rPr>
                  <a:t>~ Li Lens   (</a:t>
                </a:r>
                <a:r>
                  <a:rPr lang="en-US" i="1" dirty="0" err="1" smtClean="0">
                    <a:latin typeface="Cambria Math"/>
                  </a:rPr>
                  <a:t>pbar</a:t>
                </a:r>
                <a:r>
                  <a:rPr lang="en-US" i="1" dirty="0" smtClean="0">
                    <a:latin typeface="Cambria Math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𝑩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𝟎</m:t>
                        </m:r>
                      </m:sub>
                    </m:sSub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𝟐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𝝅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sub>
                            </m:sSub>
                          </m:e>
                          <m:sub/>
                          <m:sup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sz="2000" dirty="0" smtClean="0"/>
                  <a:t>r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=1cm; </a:t>
                </a:r>
                <a:r>
                  <a:rPr lang="en-US" sz="2000" dirty="0" err="1" smtClean="0"/>
                  <a:t>L</a:t>
                </a:r>
                <a:r>
                  <a:rPr lang="en-US" sz="2000" baseline="-25000" dirty="0" err="1" smtClean="0"/>
                  <a:t>active</a:t>
                </a:r>
                <a:r>
                  <a:rPr lang="en-US" sz="2000" dirty="0" smtClean="0"/>
                  <a:t> =15cm</a:t>
                </a:r>
              </a:p>
              <a:p>
                <a:pPr lvl="1"/>
                <a:r>
                  <a:rPr lang="en-US" sz="2000" dirty="0" smtClean="0"/>
                  <a:t>I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>
                    <a:sym typeface="Wingdings" pitchFamily="2" charset="2"/>
                  </a:rPr>
                  <a:t>500kA</a:t>
                </a:r>
              </a:p>
              <a:p>
                <a:pPr lvl="1"/>
                <a:r>
                  <a:rPr lang="en-US" sz="2000" dirty="0" smtClean="0">
                    <a:sym typeface="Wingdings" pitchFamily="2" charset="2"/>
                  </a:rPr>
                  <a:t>B = 10T</a:t>
                </a:r>
              </a:p>
              <a:p>
                <a:pPr lvl="2"/>
                <a:r>
                  <a:rPr lang="en-US" sz="1600" dirty="0" smtClean="0">
                    <a:sym typeface="Wingdings" pitchFamily="2" charset="2"/>
                  </a:rPr>
                  <a:t>for 20cm focal length,3GeV,</a:t>
                </a:r>
              </a:p>
              <a:p>
                <a:pPr lvl="2"/>
                <a:r>
                  <a:rPr lang="en-US" sz="1600" dirty="0" smtClean="0">
                    <a:sym typeface="Wingdings" pitchFamily="2" charset="2"/>
                  </a:rPr>
                  <a:t>want ~167kA (3.33T) </a:t>
                </a:r>
              </a:p>
              <a:p>
                <a:pPr lvl="2"/>
                <a:r>
                  <a:rPr lang="en-US" sz="1600" dirty="0" smtClean="0"/>
                  <a:t>~50 </a:t>
                </a:r>
                <a:r>
                  <a:rPr lang="en-US" sz="1600" dirty="0" err="1" smtClean="0"/>
                  <a:t>mrad</a:t>
                </a:r>
                <a:r>
                  <a:rPr lang="en-US" sz="1600" dirty="0" smtClean="0"/>
                  <a:t> acceptance</a:t>
                </a:r>
              </a:p>
              <a:p>
                <a:pPr lvl="1"/>
                <a:r>
                  <a:rPr lang="en-US" sz="2000" dirty="0" smtClean="0"/>
                  <a:t>can get 100 </a:t>
                </a:r>
                <a:r>
                  <a:rPr lang="en-US" sz="2000" dirty="0" err="1" smtClean="0"/>
                  <a:t>mrad</a:t>
                </a:r>
                <a:r>
                  <a:rPr lang="en-US" sz="2000" dirty="0" smtClean="0"/>
                  <a:t> with r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=2cm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50" y="2959100"/>
                <a:ext cx="4635500" cy="3682502"/>
              </a:xfrm>
              <a:prstGeom prst="rect">
                <a:avLst/>
              </a:prstGeom>
              <a:blipFill rotWithShape="1">
                <a:blip r:embed="rId5"/>
                <a:stretch>
                  <a:fillRect l="-1842" t="-13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20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999" y="787400"/>
            <a:ext cx="5930901" cy="5803900"/>
          </a:xfrm>
        </p:spPr>
        <p:txBody>
          <a:bodyPr/>
          <a:lstStyle/>
          <a:p>
            <a:r>
              <a:rPr lang="en-US" dirty="0" smtClean="0"/>
              <a:t>Start with 8 </a:t>
            </a:r>
            <a:r>
              <a:rPr lang="en-US" dirty="0" err="1" smtClean="0"/>
              <a:t>GeV</a:t>
            </a:r>
            <a:r>
              <a:rPr lang="en-US" dirty="0" smtClean="0"/>
              <a:t> Booster</a:t>
            </a:r>
          </a:p>
          <a:p>
            <a:pPr lvl="1"/>
            <a:r>
              <a:rPr lang="en-US" dirty="0" smtClean="0"/>
              <a:t>up to 5</a:t>
            </a:r>
            <a:r>
              <a:rPr lang="en-US" dirty="0" smtClean="0">
                <a:latin typeface="Arial"/>
                <a:cs typeface="Arial"/>
              </a:rPr>
              <a:t>×10</a:t>
            </a:r>
            <a:r>
              <a:rPr lang="en-US" baseline="30000" dirty="0" smtClean="0">
                <a:latin typeface="Arial"/>
                <a:cs typeface="Arial"/>
              </a:rPr>
              <a:t>12</a:t>
            </a:r>
            <a:r>
              <a:rPr lang="en-US" dirty="0" smtClean="0">
                <a:latin typeface="Arial"/>
                <a:cs typeface="Arial"/>
              </a:rPr>
              <a:t>, 15Hz </a:t>
            </a:r>
            <a:r>
              <a:rPr lang="en-US" sz="2000" b="1" dirty="0" smtClean="0">
                <a:latin typeface="Arial"/>
                <a:cs typeface="Arial"/>
              </a:rPr>
              <a:t>(100kW)</a:t>
            </a:r>
          </a:p>
          <a:p>
            <a:pPr lvl="2"/>
            <a:r>
              <a:rPr lang="en-US" sz="1800" b="1" dirty="0" smtClean="0">
                <a:latin typeface="Arial"/>
                <a:cs typeface="Arial"/>
              </a:rPr>
              <a:t>7.5×10</a:t>
            </a:r>
            <a:r>
              <a:rPr lang="en-US" sz="1800" b="1" baseline="30000" dirty="0" smtClean="0">
                <a:latin typeface="Arial"/>
                <a:cs typeface="Arial"/>
              </a:rPr>
              <a:t>20</a:t>
            </a:r>
            <a:r>
              <a:rPr lang="en-US" sz="1800" b="1" dirty="0" smtClean="0">
                <a:latin typeface="Arial"/>
                <a:cs typeface="Arial"/>
              </a:rPr>
              <a:t> 8GeV protons per 10</a:t>
            </a:r>
            <a:r>
              <a:rPr lang="en-US" sz="1800" b="1" baseline="30000" dirty="0" smtClean="0">
                <a:latin typeface="Arial"/>
                <a:cs typeface="Arial"/>
              </a:rPr>
              <a:t>7</a:t>
            </a:r>
            <a:r>
              <a:rPr lang="en-US" sz="1800" b="1" dirty="0" smtClean="0">
                <a:latin typeface="Arial"/>
                <a:cs typeface="Arial"/>
              </a:rPr>
              <a:t> s year</a:t>
            </a:r>
          </a:p>
          <a:p>
            <a:pPr lvl="1"/>
            <a:r>
              <a:rPr lang="en-US" b="1" dirty="0" smtClean="0"/>
              <a:t>initially ~3</a:t>
            </a:r>
            <a:r>
              <a:rPr lang="en-US" b="1" dirty="0" smtClean="0">
                <a:latin typeface="Arial"/>
                <a:cs typeface="Arial"/>
              </a:rPr>
              <a:t>×</a:t>
            </a:r>
            <a:r>
              <a:rPr lang="en-US" b="1" dirty="0" smtClean="0"/>
              <a:t>10</a:t>
            </a:r>
            <a:r>
              <a:rPr lang="en-US" b="1" baseline="30000" dirty="0" smtClean="0"/>
              <a:t>20</a:t>
            </a:r>
            <a:r>
              <a:rPr lang="en-US" b="1" dirty="0" smtClean="0"/>
              <a:t> p/year </a:t>
            </a:r>
            <a:r>
              <a:rPr lang="en-US" dirty="0" smtClean="0"/>
              <a:t>?</a:t>
            </a:r>
          </a:p>
          <a:p>
            <a:pPr lvl="2"/>
            <a:r>
              <a:rPr lang="en-US" b="1" dirty="0" smtClean="0"/>
              <a:t>~10</a:t>
            </a:r>
            <a:r>
              <a:rPr lang="en-US" b="1" baseline="30000" dirty="0" smtClean="0"/>
              <a:t>17</a:t>
            </a:r>
            <a:r>
              <a:rPr lang="en-US" b="1" dirty="0" smtClean="0"/>
              <a:t> stored </a:t>
            </a:r>
            <a:r>
              <a:rPr lang="el-GR" b="1" dirty="0" smtClean="0">
                <a:latin typeface="Arial"/>
                <a:cs typeface="Arial"/>
              </a:rPr>
              <a:t>μ</a:t>
            </a:r>
            <a:r>
              <a:rPr lang="en-US" b="1" dirty="0" smtClean="0">
                <a:latin typeface="Arial"/>
                <a:cs typeface="Arial"/>
              </a:rPr>
              <a:t>/year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Could use Main Injector (upgrade)</a:t>
            </a:r>
          </a:p>
          <a:p>
            <a:pPr lvl="1"/>
            <a:r>
              <a:rPr lang="en-US" dirty="0" smtClean="0"/>
              <a:t>0.7—2 MW at 60—120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smtClean="0"/>
              <a:t>compatible with stochastic injection</a:t>
            </a:r>
          </a:p>
          <a:p>
            <a:pPr lvl="2"/>
            <a:r>
              <a:rPr lang="en-US" dirty="0" smtClean="0"/>
              <a:t>~10—100 times more </a:t>
            </a:r>
            <a:r>
              <a:rPr lang="en-US" dirty="0" err="1" smtClean="0"/>
              <a:t>muons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Could use Project X 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/>
              <a:t>cw</a:t>
            </a:r>
            <a:r>
              <a:rPr lang="en-US" dirty="0" smtClean="0"/>
              <a:t>, MW </a:t>
            </a:r>
          </a:p>
          <a:p>
            <a:pPr lvl="2"/>
            <a:r>
              <a:rPr lang="en-US" dirty="0" smtClean="0"/>
              <a:t>OK for ~1GeV storage </a:t>
            </a:r>
          </a:p>
          <a:p>
            <a:pPr lvl="1"/>
            <a:r>
              <a:rPr lang="en-US" dirty="0" smtClean="0"/>
              <a:t>8 </a:t>
            </a:r>
            <a:r>
              <a:rPr lang="en-US" dirty="0" err="1" smtClean="0"/>
              <a:t>GeV</a:t>
            </a:r>
            <a:r>
              <a:rPr lang="en-US" dirty="0" smtClean="0"/>
              <a:t> p 200kW  +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80100" y="901700"/>
            <a:ext cx="2578100" cy="5422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1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5626100" cy="5524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</a:rPr>
              <a:t>Injection</a:t>
            </a:r>
          </a:p>
          <a:p>
            <a:r>
              <a:rPr lang="en-US" sz="2000" dirty="0" smtClean="0">
                <a:latin typeface="Arial" charset="0"/>
              </a:rPr>
              <a:t>Use </a:t>
            </a:r>
            <a:r>
              <a:rPr lang="en-US" sz="2000" dirty="0">
                <a:latin typeface="Arial" charset="0"/>
              </a:rPr>
              <a:t>target inside </a:t>
            </a:r>
            <a:r>
              <a:rPr lang="en-US" sz="2000" dirty="0" smtClean="0">
                <a:latin typeface="Arial" charset="0"/>
              </a:rPr>
              <a:t>ring</a:t>
            </a:r>
          </a:p>
          <a:p>
            <a:pPr lvl="1"/>
            <a:r>
              <a:rPr lang="en-US" sz="2000" dirty="0" smtClean="0">
                <a:latin typeface="Arial" charset="0"/>
              </a:rPr>
              <a:t>circulating </a:t>
            </a:r>
            <a:r>
              <a:rPr lang="en-US" sz="2000" dirty="0">
                <a:latin typeface="Arial" charset="0"/>
              </a:rPr>
              <a:t>beam </a:t>
            </a:r>
          </a:p>
          <a:p>
            <a:pPr lvl="1"/>
            <a:r>
              <a:rPr lang="en-US" sz="2000" dirty="0">
                <a:latin typeface="Arial" charset="0"/>
              </a:rPr>
              <a:t>passes through </a:t>
            </a:r>
            <a:r>
              <a:rPr lang="en-US" sz="2000" dirty="0" smtClean="0">
                <a:latin typeface="Arial" charset="0"/>
              </a:rPr>
              <a:t>target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Use fast kicker(s) for </a:t>
            </a:r>
            <a:r>
              <a:rPr lang="el-GR" sz="2000" dirty="0">
                <a:latin typeface="Arial"/>
                <a:cs typeface="Arial"/>
              </a:rPr>
              <a:t>π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injection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proton </a:t>
            </a:r>
            <a:r>
              <a:rPr lang="en-US" sz="1600" dirty="0">
                <a:latin typeface="Arial"/>
                <a:cs typeface="Arial"/>
              </a:rPr>
              <a:t>pulse must be shorter than ring </a:t>
            </a:r>
            <a:r>
              <a:rPr lang="en-US" sz="1600" dirty="0" smtClean="0">
                <a:latin typeface="Arial"/>
                <a:cs typeface="Arial"/>
              </a:rPr>
              <a:t>Circumference</a:t>
            </a:r>
          </a:p>
          <a:p>
            <a:pPr lvl="1"/>
            <a:r>
              <a:rPr lang="en-US" sz="2000" dirty="0" smtClean="0">
                <a:latin typeface="Arial"/>
                <a:cs typeface="Arial"/>
              </a:rPr>
              <a:t>need </a:t>
            </a:r>
            <a:r>
              <a:rPr lang="en-US" sz="2000" dirty="0">
                <a:latin typeface="Arial"/>
                <a:cs typeface="Arial"/>
              </a:rPr>
              <a:t>very strong large aperture kicker</a:t>
            </a:r>
            <a:endParaRPr lang="en-US" sz="2000" dirty="0">
              <a:latin typeface="Arial" charset="0"/>
            </a:endParaRPr>
          </a:p>
          <a:p>
            <a:endParaRPr lang="en-US" sz="1600" dirty="0">
              <a:latin typeface="Arial" charset="0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Arial" charset="0"/>
              </a:rPr>
              <a:t>Ring Design </a:t>
            </a:r>
          </a:p>
          <a:p>
            <a:pPr marL="0" lv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Use FFAG-style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lattice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must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add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injection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dispersion bump + septum</a:t>
            </a:r>
            <a:r>
              <a:rPr lang="en-US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1600" dirty="0">
              <a:solidFill>
                <a:srgbClr val="00000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could have better acceptance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FODO probably not best …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2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4" y="909637"/>
            <a:ext cx="3373193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4363639"/>
            <a:ext cx="4114800" cy="134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44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facilities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IDS neutrino factory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A2D7E-13C7-433E-91DC-5958C043A3D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460180"/>
            <a:ext cx="3810000" cy="3950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70675"/>
            <a:ext cx="2373312" cy="15775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9212" y="4692134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Low-luminosity Neutrino Factory</a:t>
            </a:r>
          </a:p>
          <a:p>
            <a:r>
              <a:rPr lang="en-US" dirty="0" smtClean="0"/>
              <a:t>“VLENF”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5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Neutrino Factory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800100"/>
            <a:ext cx="4241800" cy="5524500"/>
          </a:xfrm>
        </p:spPr>
        <p:txBody>
          <a:bodyPr/>
          <a:lstStyle/>
          <a:p>
            <a:r>
              <a:rPr lang="en-US" dirty="0" smtClean="0"/>
              <a:t>Does not use</a:t>
            </a:r>
          </a:p>
          <a:p>
            <a:pPr lvl="1"/>
            <a:r>
              <a:rPr lang="en-US" dirty="0" smtClean="0"/>
              <a:t>micro-bunched proton beam</a:t>
            </a:r>
          </a:p>
          <a:p>
            <a:pPr lvl="1"/>
            <a:r>
              <a:rPr lang="en-US" dirty="0" smtClean="0"/>
              <a:t>separate decay and phase-energy rotation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cooling</a:t>
            </a:r>
          </a:p>
          <a:p>
            <a:pPr lvl="1"/>
            <a:r>
              <a:rPr lang="en-US" dirty="0" smtClean="0"/>
              <a:t>high-field magnets </a:t>
            </a:r>
          </a:p>
          <a:p>
            <a:pPr lvl="1"/>
            <a:r>
              <a:rPr lang="en-US" dirty="0" smtClean="0"/>
              <a:t>kickers</a:t>
            </a:r>
          </a:p>
          <a:p>
            <a:pPr lvl="1"/>
            <a:r>
              <a:rPr lang="en-US" dirty="0" err="1" smtClean="0"/>
              <a:t>rf</a:t>
            </a:r>
            <a:r>
              <a:rPr lang="en-US" dirty="0" smtClean="0"/>
              <a:t> for acceleration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r>
              <a:rPr lang="en-US" dirty="0" smtClean="0"/>
              <a:t>, RLA</a:t>
            </a:r>
          </a:p>
          <a:p>
            <a:r>
              <a:rPr lang="en-US" dirty="0" smtClean="0"/>
              <a:t>But: Lower intensity </a:t>
            </a:r>
          </a:p>
          <a:p>
            <a:pPr lvl="1"/>
            <a:r>
              <a:rPr lang="en-US" dirty="0" smtClean="0"/>
              <a:t>~0.01 --- 0.001  ?</a:t>
            </a:r>
          </a:p>
          <a:p>
            <a:pPr lvl="1"/>
            <a:r>
              <a:rPr lang="en-US" dirty="0" smtClean="0"/>
              <a:t>only one </a:t>
            </a:r>
            <a:r>
              <a:rPr lang="el-GR" dirty="0" smtClean="0">
                <a:latin typeface="Arial"/>
                <a:cs typeface="Arial"/>
              </a:rPr>
              <a:t>μ</a:t>
            </a:r>
            <a:r>
              <a:rPr lang="en-US" dirty="0" smtClean="0">
                <a:latin typeface="Arial"/>
                <a:cs typeface="Arial"/>
              </a:rPr>
              <a:t> sign at a time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Can use</a:t>
            </a:r>
          </a:p>
          <a:p>
            <a:pPr lvl="1"/>
            <a:r>
              <a:rPr lang="en-US" dirty="0" smtClean="0"/>
              <a:t>~</a:t>
            </a:r>
            <a:r>
              <a:rPr lang="en-US" dirty="0" err="1" smtClean="0"/>
              <a:t>cw</a:t>
            </a:r>
            <a:r>
              <a:rPr lang="en-US" dirty="0" smtClean="0"/>
              <a:t> proton beam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FFAG lattice for increased momentum acceptance</a:t>
            </a:r>
          </a:p>
          <a:p>
            <a:r>
              <a:rPr lang="en-US" dirty="0" smtClean="0"/>
              <a:t>Must accept </a:t>
            </a:r>
            <a:r>
              <a:rPr lang="el-GR" dirty="0" smtClean="0">
                <a:latin typeface="Comic Sans MS" pitchFamily="66" charset="0"/>
                <a:cs typeface="Arial"/>
              </a:rPr>
              <a:t>π</a:t>
            </a:r>
            <a:r>
              <a:rPr lang="en-US" dirty="0" smtClean="0">
                <a:latin typeface="Comic Sans MS" pitchFamily="66" charset="0"/>
                <a:cs typeface="Arial"/>
                <a:sym typeface="Wingdings" pitchFamily="2" charset="2"/>
              </a:rPr>
              <a:t></a:t>
            </a:r>
            <a:r>
              <a:rPr lang="el-GR" dirty="0" smtClean="0">
                <a:latin typeface="Comic Sans MS" pitchFamily="66" charset="0"/>
                <a:cs typeface="Arial"/>
              </a:rPr>
              <a:t>μ</a:t>
            </a:r>
            <a:r>
              <a:rPr lang="en-US" dirty="0" smtClean="0">
                <a:latin typeface="Comic Sans MS" pitchFamily="66" charset="0"/>
                <a:cs typeface="Arial"/>
              </a:rPr>
              <a:t> at full energy</a:t>
            </a:r>
          </a:p>
          <a:p>
            <a:pPr lvl="1"/>
            <a:r>
              <a:rPr lang="en-US" dirty="0" smtClean="0">
                <a:latin typeface="Comic Sans MS" pitchFamily="66" charset="0"/>
                <a:cs typeface="Arial"/>
              </a:rPr>
              <a:t>no acceleration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2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7696200" cy="5524500"/>
          </a:xfrm>
        </p:spPr>
        <p:txBody>
          <a:bodyPr/>
          <a:lstStyle/>
          <a:p>
            <a:r>
              <a:rPr lang="en-US" dirty="0" smtClean="0"/>
              <a:t>Presented a VLENF overview</a:t>
            </a:r>
          </a:p>
          <a:p>
            <a:r>
              <a:rPr lang="en-US" dirty="0" smtClean="0"/>
              <a:t>“stochastic” Injection of </a:t>
            </a:r>
            <a:r>
              <a:rPr lang="en-US" dirty="0" err="1" smtClean="0"/>
              <a:t>muons</a:t>
            </a:r>
            <a:r>
              <a:rPr lang="en-US" dirty="0" smtClean="0"/>
              <a:t> into storage ring</a:t>
            </a:r>
          </a:p>
          <a:p>
            <a:endParaRPr lang="en-US" dirty="0"/>
          </a:p>
          <a:p>
            <a:r>
              <a:rPr lang="en-US" dirty="0" smtClean="0"/>
              <a:t>Comments?</a:t>
            </a:r>
          </a:p>
          <a:p>
            <a:pPr lvl="1"/>
            <a:r>
              <a:rPr lang="en-US" smtClean="0"/>
              <a:t>today’s Dilbert: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3541711"/>
            <a:ext cx="6654800" cy="20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03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</a:t>
            </a:r>
            <a:r>
              <a:rPr lang="en-US" dirty="0" smtClean="0"/>
              <a:t> production estimates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85800" y="800100"/>
                <a:ext cx="4321330" cy="5524500"/>
              </a:xfrm>
            </p:spPr>
            <p:txBody>
              <a:bodyPr/>
              <a:lstStyle/>
              <a:p>
                <a:r>
                  <a:rPr lang="en-US" sz="2000" dirty="0" smtClean="0"/>
                  <a:t>Striganov calculated </a:t>
                </a:r>
                <a:r>
                  <a:rPr lang="el-GR" sz="2000" b="0" dirty="0" smtClean="0">
                    <a:latin typeface="Comic Sans MS"/>
                  </a:rPr>
                  <a:t>π</a:t>
                </a:r>
                <a:r>
                  <a:rPr lang="en-US" sz="2000" dirty="0" smtClean="0">
                    <a:latin typeface="Comic Sans MS"/>
                  </a:rPr>
                  <a:t>’s produced per p </a:t>
                </a:r>
              </a:p>
              <a:p>
                <a:pPr lvl="1"/>
                <a:r>
                  <a:rPr lang="en-US" sz="2000" dirty="0" smtClean="0">
                    <a:latin typeface="Comic Sans MS"/>
                  </a:rPr>
                  <a:t>8GeV </a:t>
                </a:r>
                <a:r>
                  <a:rPr lang="en-US" sz="2000" dirty="0" smtClean="0">
                    <a:latin typeface="Comic Sans MS"/>
                    <a:sym typeface="Wingdings" pitchFamily="2" charset="2"/>
                  </a:rPr>
                  <a:t> 2±0.1</a:t>
                </a:r>
                <a:r>
                  <a:rPr lang="en-US" sz="1800" dirty="0" smtClean="0">
                    <a:latin typeface="Comic Sans MS"/>
                    <a:sym typeface="Wingdings" pitchFamily="2" charset="2"/>
                  </a:rPr>
                  <a:t>GeV/c </a:t>
                </a:r>
                <a:r>
                  <a:rPr lang="el-GR" sz="2000" dirty="0" smtClean="0">
                    <a:latin typeface="Comic Sans MS"/>
                    <a:sym typeface="Wingdings" pitchFamily="2" charset="2"/>
                  </a:rPr>
                  <a:t>π</a:t>
                </a:r>
                <a:endParaRPr lang="en-US" sz="2000" dirty="0" smtClean="0">
                  <a:latin typeface="Comic Sans MS"/>
                  <a:sym typeface="Wingdings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=0.48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−22.57∗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22.57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=0.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30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18.91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18.91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sz="1600" dirty="0" smtClean="0"/>
                  <a:t>N</a:t>
                </a:r>
                <a:r>
                  <a:rPr lang="en-US" sz="1600" baseline="-25000" dirty="0" smtClean="0"/>
                  <a:t>+</a:t>
                </a:r>
                <a:r>
                  <a:rPr lang="en-US" sz="1600" dirty="0" smtClean="0"/>
                  <a:t>(0.1)=  0.0043</a:t>
                </a:r>
              </a:p>
              <a:p>
                <a:pPr lvl="2"/>
                <a:r>
                  <a:rPr lang="en-US" sz="1600" dirty="0" smtClean="0"/>
                  <a:t>N</a:t>
                </a:r>
                <a:r>
                  <a:rPr lang="en-US" sz="1600" baseline="-25000" dirty="0" smtClean="0"/>
                  <a:t>-</a:t>
                </a:r>
                <a:r>
                  <a:rPr lang="en-US" sz="1600" dirty="0" smtClean="0"/>
                  <a:t>(</a:t>
                </a:r>
                <a:r>
                  <a:rPr lang="en-US" sz="1600" dirty="0"/>
                  <a:t>0.1)=  </a:t>
                </a:r>
                <a:r>
                  <a:rPr lang="en-US" sz="1600" dirty="0" smtClean="0"/>
                  <a:t>0.0027</a:t>
                </a:r>
                <a:endParaRPr lang="en-US" sz="1600" dirty="0"/>
              </a:p>
              <a:p>
                <a:pPr lvl="2"/>
                <a:endParaRPr lang="en-US" sz="1600" dirty="0" smtClean="0"/>
              </a:p>
              <a:p>
                <a:pPr lvl="2"/>
                <a:endParaRPr lang="en-US" sz="16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85800" y="800100"/>
                <a:ext cx="4321330" cy="5524500"/>
              </a:xfrm>
              <a:blipFill rotWithShape="1">
                <a:blip r:embed="rId3"/>
                <a:stretch>
                  <a:fillRect l="-1271" t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9E270-D888-40F4-B662-261A7BA11254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99448" y="1627406"/>
                <a:ext cx="3824893" cy="694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l-GR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448" y="1627406"/>
                <a:ext cx="3824893" cy="6949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899450" y="958334"/>
            <a:ext cx="1945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/>
              <a:t>Compare with</a:t>
            </a:r>
          </a:p>
          <a:p>
            <a:pPr algn="l"/>
            <a:r>
              <a:rPr lang="en-US" b="1" dirty="0" smtClean="0"/>
              <a:t> Wang estimate: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20804" y="2316115"/>
            <a:ext cx="3982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sz="1600" dirty="0" smtClean="0"/>
              <a:t>/</a:t>
            </a:r>
            <a:r>
              <a:rPr lang="en-US" sz="1600" dirty="0" err="1" smtClean="0"/>
              <a:t>sr</a:t>
            </a:r>
            <a:r>
              <a:rPr lang="en-US" sz="1600" dirty="0" smtClean="0"/>
              <a:t>/</a:t>
            </a:r>
            <a:r>
              <a:rPr lang="en-US" sz="1600" dirty="0" err="1" smtClean="0"/>
              <a:t>GeV</a:t>
            </a:r>
            <a:r>
              <a:rPr lang="en-US" sz="1600" dirty="0" smtClean="0"/>
              <a:t>/c/interacting proton</a:t>
            </a:r>
          </a:p>
          <a:p>
            <a:r>
              <a:rPr lang="en-US" dirty="0" smtClean="0"/>
              <a:t>x=P</a:t>
            </a:r>
            <a:r>
              <a:rPr lang="el-GR" baseline="-25000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/P</a:t>
            </a:r>
            <a:r>
              <a:rPr lang="en-US" baseline="-25000" dirty="0">
                <a:latin typeface="Times New Roman"/>
                <a:cs typeface="Times New Roman"/>
              </a:rPr>
              <a:t>P</a:t>
            </a:r>
            <a:endParaRPr lang="en-US" dirty="0"/>
          </a:p>
          <a:p>
            <a:pPr algn="l"/>
            <a:r>
              <a:rPr lang="en-US" dirty="0" smtClean="0"/>
              <a:t>for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sz="1600" baseline="30000" dirty="0" smtClean="0">
                <a:latin typeface="Times New Roman"/>
                <a:cs typeface="Times New Roman"/>
              </a:rPr>
              <a:t>+</a:t>
            </a:r>
            <a:r>
              <a:rPr lang="en-US" sz="1600" dirty="0" smtClean="0">
                <a:latin typeface="Times New Roman"/>
                <a:cs typeface="Times New Roman"/>
              </a:rPr>
              <a:t>: </a:t>
            </a:r>
            <a:r>
              <a:rPr lang="en-US" sz="1600" i="1" dirty="0" smtClean="0">
                <a:latin typeface="Times New Roman"/>
                <a:cs typeface="Times New Roman"/>
              </a:rPr>
              <a:t>A</a:t>
            </a:r>
            <a:r>
              <a:rPr lang="en-US" sz="1600" dirty="0" smtClean="0">
                <a:latin typeface="Times New Roman"/>
                <a:cs typeface="Times New Roman"/>
              </a:rPr>
              <a:t>=2.385, B=5.732, C=1.333, D=4.247</a:t>
            </a:r>
          </a:p>
          <a:p>
            <a:pPr lvl="0" algn="l"/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l-GR" dirty="0" smtClean="0">
                <a:solidFill>
                  <a:srgbClr val="000000"/>
                </a:solidFill>
                <a:latin typeface="Times New Roman"/>
                <a:cs typeface="Times New Roman"/>
              </a:rPr>
              <a:t>π</a:t>
            </a:r>
            <a:r>
              <a:rPr lang="en-US" sz="16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=1.572, B=3.558, 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C=1.333,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D=4.727</a:t>
            </a:r>
            <a:endParaRPr lang="en-US" dirty="0">
              <a:solidFill>
                <a:srgbClr val="000000"/>
              </a:solidFill>
            </a:endParaRPr>
          </a:p>
          <a:p>
            <a:pPr algn="l"/>
            <a:r>
              <a:rPr lang="en-US" sz="1600" dirty="0" smtClean="0"/>
              <a:t>Wang-PRD 10, 3876 (1974)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4555457"/>
            <a:ext cx="3476625" cy="2143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555457"/>
            <a:ext cx="3429000" cy="2114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46832" y="481477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π</a:t>
            </a:r>
            <a:r>
              <a:rPr lang="en-US" b="1" baseline="300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+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3982" y="496717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π</a:t>
            </a:r>
            <a:r>
              <a:rPr lang="en-US" b="1" baseline="300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+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0922" y="57387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800080"/>
                </a:solidFill>
                <a:latin typeface="Times New Roman"/>
                <a:cs typeface="Times New Roman"/>
              </a:rPr>
              <a:t>π</a:t>
            </a:r>
            <a:r>
              <a:rPr lang="en-US" b="1" baseline="30000" dirty="0" smtClean="0">
                <a:solidFill>
                  <a:srgbClr val="800080"/>
                </a:solidFill>
                <a:latin typeface="Times New Roman"/>
                <a:cs typeface="Times New Roman"/>
              </a:rPr>
              <a:t>-</a:t>
            </a:r>
            <a:endParaRPr lang="en-US" b="1" dirty="0">
              <a:solidFill>
                <a:srgbClr val="80008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7122" y="542806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800080"/>
                </a:solidFill>
                <a:latin typeface="Times New Roman"/>
                <a:cs typeface="Times New Roman"/>
              </a:rPr>
              <a:t>π</a:t>
            </a:r>
            <a:r>
              <a:rPr lang="en-US" b="1" baseline="30000" dirty="0" smtClean="0">
                <a:solidFill>
                  <a:srgbClr val="800080"/>
                </a:solidFill>
                <a:latin typeface="Times New Roman"/>
                <a:cs typeface="Times New Roman"/>
              </a:rPr>
              <a:t>-</a:t>
            </a:r>
            <a:endParaRPr lang="en-US" b="1" dirty="0">
              <a:solidFill>
                <a:srgbClr val="80008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495" y="4140305"/>
            <a:ext cx="199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/>
              </a:rPr>
              <a:t>π</a:t>
            </a:r>
            <a:r>
              <a:rPr lang="en-US" dirty="0" smtClean="0">
                <a:latin typeface="Comic Sans MS"/>
              </a:rPr>
              <a:t>/p (interacting)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93072" y="4175335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/>
              </a:rPr>
              <a:t>π</a:t>
            </a:r>
            <a:r>
              <a:rPr lang="en-US" dirty="0" smtClean="0">
                <a:latin typeface="Comic Sans MS"/>
              </a:rPr>
              <a:t>/p (all)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09720" y="3722405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(0.1)=0.0079, N</a:t>
            </a:r>
            <a:r>
              <a:rPr lang="en-US" baseline="-25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(0.1)=0.0041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F7F7A-75DD-4B84-8608-4B93D2F62281}" type="slidenum">
              <a:rPr lang="en-US"/>
              <a:pPr/>
              <a:t>2</a:t>
            </a:fld>
            <a:endParaRPr lang="en-US"/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72602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72602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93701" y="3301999"/>
            <a:ext cx="3949700" cy="4672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0" dirty="0">
                <a:latin typeface="Times New Roman" pitchFamily="18" charset="0"/>
              </a:rPr>
              <a:t>Proceedings of the</a:t>
            </a:r>
          </a:p>
          <a:p>
            <a:pPr>
              <a:buFont typeface="Wingdings" pitchFamily="2" charset="2"/>
              <a:buNone/>
            </a:pPr>
            <a:r>
              <a:rPr lang="en-US" sz="2000" b="0" dirty="0" err="1">
                <a:latin typeface="Times New Roman" pitchFamily="18" charset="0"/>
              </a:rPr>
              <a:t>Telemark</a:t>
            </a:r>
            <a:r>
              <a:rPr lang="en-US" sz="2000" b="0" dirty="0">
                <a:latin typeface="Times New Roman" pitchFamily="18" charset="0"/>
              </a:rPr>
              <a:t> Workshop on Neutrino Mass:</a:t>
            </a:r>
            <a:br>
              <a:rPr lang="en-US" sz="2000" b="0" dirty="0">
                <a:latin typeface="Times New Roman" pitchFamily="18" charset="0"/>
              </a:rPr>
            </a:br>
            <a:r>
              <a:rPr lang="en-US" sz="2000" b="0" dirty="0">
                <a:latin typeface="Times New Roman" pitchFamily="18" charset="0"/>
              </a:rPr>
              <a:t>Cosmological, Theoretical and Experimental Considerations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October 2-4, 1980</a:t>
            </a:r>
            <a:r>
              <a:rPr lang="en-US" sz="2000" b="0" dirty="0">
                <a:latin typeface="Times New Roman" pitchFamily="18" charset="0"/>
              </a:rPr>
              <a:t/>
            </a:r>
            <a:br>
              <a:rPr lang="en-US" sz="2000" b="0" dirty="0">
                <a:latin typeface="Times New Roman" pitchFamily="18" charset="0"/>
              </a:rPr>
            </a:br>
            <a:r>
              <a:rPr lang="en-US" sz="2000" b="0" dirty="0">
                <a:latin typeface="Times New Roman" pitchFamily="18" charset="0"/>
              </a:rPr>
              <a:t>Cable, Wisconsin</a:t>
            </a:r>
          </a:p>
          <a:p>
            <a:pPr>
              <a:buFont typeface="Wingdings" pitchFamily="2" charset="2"/>
              <a:buNone/>
            </a:pPr>
            <a:r>
              <a:rPr lang="en-US" sz="2000" b="0" dirty="0">
                <a:latin typeface="Times New Roman" pitchFamily="18" charset="0"/>
                <a:hlinkClick r:id="rId2"/>
              </a:rPr>
              <a:t>SLAC</a:t>
            </a:r>
            <a:r>
              <a:rPr lang="en-US" sz="2000" b="0" dirty="0">
                <a:latin typeface="Times New Roman" pitchFamily="18" charset="0"/>
              </a:rPr>
              <a:t> </a:t>
            </a:r>
            <a:r>
              <a:rPr lang="en-US" sz="2000" b="0" dirty="0" err="1">
                <a:latin typeface="Times New Roman" pitchFamily="18" charset="0"/>
                <a:hlinkClick r:id="rId3"/>
              </a:rPr>
              <a:t>eConf</a:t>
            </a:r>
            <a:r>
              <a:rPr lang="en-US" sz="2000" b="0" dirty="0">
                <a:latin typeface="Times New Roman" pitchFamily="18" charset="0"/>
              </a:rPr>
              <a:t> </a:t>
            </a:r>
            <a:r>
              <a:rPr lang="en-US" sz="2000" b="0" dirty="0">
                <a:latin typeface="Times New Roman" pitchFamily="18" charset="0"/>
                <a:hlinkClick r:id="rId4"/>
              </a:rPr>
              <a:t>C801002</a:t>
            </a:r>
            <a:r>
              <a:rPr lang="en-US" sz="2000" b="0" dirty="0">
                <a:latin typeface="Times New Roman" pitchFamily="18" charset="0"/>
              </a:rPr>
              <a:t> </a:t>
            </a:r>
          </a:p>
          <a:p>
            <a:pPr>
              <a:buFont typeface="Wingdings" pitchFamily="2" charset="2"/>
              <a:buNone/>
            </a:pPr>
            <a:r>
              <a:rPr lang="en-US" sz="2000" b="0" dirty="0">
                <a:latin typeface="Times New Roman" pitchFamily="18" charset="0"/>
              </a:rPr>
              <a:t>Editors: V. Barger &amp; D. Cline, U. Wisconsin</a:t>
            </a:r>
          </a:p>
        </p:txBody>
      </p:sp>
      <p:pic>
        <p:nvPicPr>
          <p:cNvPr id="7260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2" y="688975"/>
            <a:ext cx="5091113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726024" name="Rectangle 8"/>
          <p:cNvSpPr>
            <a:spLocks noChangeArrowheads="1"/>
          </p:cNvSpPr>
          <p:nvPr/>
        </p:nvSpPr>
        <p:spPr bwMode="auto">
          <a:xfrm>
            <a:off x="-59532" y="2449513"/>
            <a:ext cx="4972050" cy="581025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714875" y="800100"/>
            <a:ext cx="416242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>
                <a:solidFill>
                  <a:srgbClr val="CC000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1980 intensity guess</a:t>
            </a:r>
          </a:p>
          <a:p>
            <a:pPr lvl="2"/>
            <a:r>
              <a:rPr lang="en-US" sz="1600" dirty="0" smtClean="0"/>
              <a:t>Acceptance is ~10% (</a:t>
            </a:r>
            <a:r>
              <a:rPr lang="el-GR" sz="1600" dirty="0" smtClean="0"/>
              <a:t>δ</a:t>
            </a:r>
            <a:r>
              <a:rPr lang="en-US" sz="1600" dirty="0" smtClean="0"/>
              <a:t>p/p)  100 </a:t>
            </a:r>
            <a:r>
              <a:rPr lang="en-US" sz="1600" dirty="0" err="1" smtClean="0"/>
              <a:t>mrad</a:t>
            </a:r>
            <a:r>
              <a:rPr lang="en-US" sz="1600" dirty="0" smtClean="0"/>
              <a:t> (</a:t>
            </a:r>
            <a:r>
              <a:rPr lang="el-GR" sz="1600" dirty="0" smtClean="0"/>
              <a:t>θ</a:t>
            </a:r>
            <a:r>
              <a:rPr lang="en-US" sz="1600" dirty="0"/>
              <a:t>)</a:t>
            </a:r>
            <a:endParaRPr lang="en-US" sz="1600" dirty="0" smtClean="0"/>
          </a:p>
          <a:p>
            <a:pPr lvl="1"/>
            <a:r>
              <a:rPr lang="en-US" sz="1800" dirty="0" smtClean="0"/>
              <a:t>0.0014 </a:t>
            </a:r>
            <a:r>
              <a:rPr lang="el-GR" sz="1800" dirty="0" smtClean="0"/>
              <a:t>π</a:t>
            </a:r>
            <a:r>
              <a:rPr lang="en-US" sz="1800" dirty="0" smtClean="0"/>
              <a:t>/p  injected in acceptance</a:t>
            </a:r>
          </a:p>
          <a:p>
            <a:pPr lvl="1"/>
            <a:r>
              <a:rPr lang="en-US" sz="1800" dirty="0" smtClean="0"/>
              <a:t>~0.0002 </a:t>
            </a:r>
            <a:r>
              <a:rPr lang="el-GR" sz="1800" dirty="0" smtClean="0"/>
              <a:t>μ</a:t>
            </a:r>
            <a:r>
              <a:rPr lang="en-US" sz="1800" dirty="0" smtClean="0"/>
              <a:t>/p stored</a:t>
            </a:r>
          </a:p>
          <a:p>
            <a:pPr lvl="1"/>
            <a:r>
              <a:rPr lang="en-US" sz="1800" dirty="0" smtClean="0"/>
              <a:t>~0.00006 </a:t>
            </a:r>
            <a:r>
              <a:rPr lang="el-GR" sz="1800" dirty="0" smtClean="0"/>
              <a:t>ν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, </a:t>
            </a:r>
            <a:r>
              <a:rPr lang="el-GR" sz="1800" dirty="0" smtClean="0"/>
              <a:t>ν</a:t>
            </a:r>
            <a:r>
              <a:rPr lang="el-GR" sz="1800" baseline="-25000" dirty="0" smtClean="0"/>
              <a:t>ΰ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/</a:t>
            </a:r>
            <a:r>
              <a:rPr lang="en-US" sz="1800" dirty="0" err="1" smtClean="0"/>
              <a:t>beamline</a:t>
            </a:r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49" y="3039963"/>
            <a:ext cx="2635251" cy="371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30" y="4899615"/>
            <a:ext cx="2476500" cy="118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9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823913"/>
            <a:ext cx="4137025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D016-D953-42FE-8814-3DD01B3DB75F}" type="slidenum">
              <a:rPr lang="en-US"/>
              <a:pPr/>
              <a:t>3</a:t>
            </a:fld>
            <a:endParaRPr lang="en-US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l-GR" dirty="0" smtClean="0"/>
              <a:t>μ</a:t>
            </a:r>
            <a:r>
              <a:rPr lang="en-US" dirty="0" smtClean="0"/>
              <a:t> Injection</a:t>
            </a:r>
            <a:endParaRPr lang="en-US" dirty="0"/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876300"/>
            <a:ext cx="4676775" cy="5305425"/>
          </a:xfrm>
        </p:spPr>
        <p:txBody>
          <a:bodyPr/>
          <a:lstStyle/>
          <a:p>
            <a:r>
              <a:rPr lang="en-US" sz="2000" dirty="0"/>
              <a:t>Injection of </a:t>
            </a:r>
            <a:r>
              <a:rPr lang="el-GR" sz="2000" dirty="0"/>
              <a:t>π</a:t>
            </a:r>
            <a:r>
              <a:rPr lang="en-US" sz="2000" dirty="0"/>
              <a:t> into straight section, accept </a:t>
            </a:r>
            <a:r>
              <a:rPr lang="el-GR" sz="2000" dirty="0"/>
              <a:t>μ</a:t>
            </a:r>
            <a:r>
              <a:rPr lang="en-US" sz="2000" dirty="0"/>
              <a:t> in ring acceptance.</a:t>
            </a:r>
          </a:p>
          <a:p>
            <a:pPr lvl="1"/>
            <a:r>
              <a:rPr lang="en-US" sz="1600" dirty="0" smtClean="0"/>
              <a:t>“stochastic injection”</a:t>
            </a:r>
          </a:p>
          <a:p>
            <a:pPr lvl="2"/>
            <a:r>
              <a:rPr lang="en-US" sz="1400" dirty="0" smtClean="0"/>
              <a:t>stochastic was popular in 1980</a:t>
            </a:r>
          </a:p>
          <a:p>
            <a:pPr lvl="2"/>
            <a:r>
              <a:rPr lang="en-US" sz="1400" dirty="0" smtClean="0"/>
              <a:t>stochastic cooling, stochastic extraction, …  </a:t>
            </a:r>
            <a:endParaRPr lang="en-US" sz="1400" dirty="0"/>
          </a:p>
          <a:p>
            <a:endParaRPr lang="en-US" sz="2000" dirty="0" smtClean="0"/>
          </a:p>
          <a:p>
            <a:r>
              <a:rPr lang="en-US" sz="2000" dirty="0" smtClean="0"/>
              <a:t>Could </a:t>
            </a:r>
            <a:r>
              <a:rPr lang="en-US" sz="2000" dirty="0"/>
              <a:t>also inject into target inside ring</a:t>
            </a:r>
          </a:p>
          <a:p>
            <a:endParaRPr lang="en-US" sz="2000" dirty="0"/>
          </a:p>
          <a:p>
            <a:r>
              <a:rPr lang="en-US" sz="2000" dirty="0"/>
              <a:t>For </a:t>
            </a:r>
            <a:r>
              <a:rPr lang="en-US" sz="2000" dirty="0" smtClean="0"/>
              <a:t>2 </a:t>
            </a:r>
            <a:r>
              <a:rPr lang="en-US" sz="2000" dirty="0" err="1"/>
              <a:t>GeV</a:t>
            </a:r>
            <a:r>
              <a:rPr lang="en-US" sz="2000" dirty="0"/>
              <a:t>/c, C</a:t>
            </a:r>
            <a:r>
              <a:rPr lang="en-US" sz="2000" dirty="0" smtClean="0"/>
              <a:t>=~</a:t>
            </a:r>
            <a:r>
              <a:rPr lang="en-US" sz="2000" dirty="0" smtClean="0"/>
              <a:t>200m</a:t>
            </a:r>
          </a:p>
          <a:p>
            <a:pPr lvl="1"/>
            <a:r>
              <a:rPr lang="en-US" sz="1600" dirty="0" smtClean="0"/>
              <a:t>inject with ~3 </a:t>
            </a:r>
            <a:r>
              <a:rPr lang="en-US" sz="1600" dirty="0" err="1" smtClean="0"/>
              <a:t>GeV</a:t>
            </a:r>
            <a:r>
              <a:rPr lang="en-US" sz="1600" dirty="0" smtClean="0"/>
              <a:t>/c </a:t>
            </a:r>
            <a:r>
              <a:rPr lang="el-GR" sz="1600" dirty="0" smtClean="0">
                <a:latin typeface="Arial"/>
                <a:cs typeface="Arial"/>
              </a:rPr>
              <a:t>π</a:t>
            </a:r>
            <a:endParaRPr lang="el-GR" sz="1600" dirty="0"/>
          </a:p>
        </p:txBody>
      </p:sp>
      <p:sp>
        <p:nvSpPr>
          <p:cNvPr id="724997" name="Line 5"/>
          <p:cNvSpPr>
            <a:spLocks noChangeShapeType="1"/>
          </p:cNvSpPr>
          <p:nvPr/>
        </p:nvSpPr>
        <p:spPr bwMode="auto">
          <a:xfrm flipV="1">
            <a:off x="5372100" y="4562475"/>
            <a:ext cx="504825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998" name="Text Box 6"/>
          <p:cNvSpPr txBox="1">
            <a:spLocks noChangeArrowheads="1"/>
          </p:cNvSpPr>
          <p:nvPr/>
        </p:nvSpPr>
        <p:spPr bwMode="auto">
          <a:xfrm>
            <a:off x="4752975" y="206533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en-US" b="1">
                <a:solidFill>
                  <a:srgbClr val="0033CC"/>
                </a:solidFill>
              </a:rPr>
              <a:t>p</a:t>
            </a:r>
          </a:p>
        </p:txBody>
      </p:sp>
      <p:sp>
        <p:nvSpPr>
          <p:cNvPr id="724999" name="Rectangle 7"/>
          <p:cNvSpPr>
            <a:spLocks noChangeArrowheads="1"/>
          </p:cNvSpPr>
          <p:nvPr/>
        </p:nvSpPr>
        <p:spPr bwMode="auto">
          <a:xfrm>
            <a:off x="5248275" y="2438400"/>
            <a:ext cx="88900" cy="88900"/>
          </a:xfrm>
          <a:prstGeom prst="rect">
            <a:avLst/>
          </a:prstGeom>
          <a:solidFill>
            <a:srgbClr val="990000"/>
          </a:solidFill>
          <a:ln w="0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725001" name="Line 9"/>
          <p:cNvSpPr>
            <a:spLocks noChangeShapeType="1"/>
          </p:cNvSpPr>
          <p:nvPr/>
        </p:nvSpPr>
        <p:spPr bwMode="auto">
          <a:xfrm>
            <a:off x="5362575" y="2466975"/>
            <a:ext cx="323850" cy="5715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02" name="Text Box 10"/>
          <p:cNvSpPr txBox="1">
            <a:spLocks noChangeArrowheads="1"/>
          </p:cNvSpPr>
          <p:nvPr/>
        </p:nvSpPr>
        <p:spPr bwMode="auto">
          <a:xfrm>
            <a:off x="5480050" y="2198688"/>
            <a:ext cx="358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r>
              <a:rPr lang="el-GR" b="1" dirty="0">
                <a:solidFill>
                  <a:srgbClr val="800080"/>
                </a:solidFill>
                <a:cs typeface="Arial" charset="0"/>
              </a:rPr>
              <a:t>π</a:t>
            </a:r>
          </a:p>
        </p:txBody>
      </p:sp>
      <p:sp>
        <p:nvSpPr>
          <p:cNvPr id="725003" name="Line 11"/>
          <p:cNvSpPr>
            <a:spLocks noChangeShapeType="1"/>
          </p:cNvSpPr>
          <p:nvPr/>
        </p:nvSpPr>
        <p:spPr bwMode="auto">
          <a:xfrm flipV="1">
            <a:off x="5772150" y="2457450"/>
            <a:ext cx="1647825" cy="47625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04" name="Rectangle 12"/>
          <p:cNvSpPr>
            <a:spLocks noChangeArrowheads="1"/>
          </p:cNvSpPr>
          <p:nvPr/>
        </p:nvSpPr>
        <p:spPr bwMode="auto">
          <a:xfrm>
            <a:off x="5859463" y="4525963"/>
            <a:ext cx="88900" cy="88900"/>
          </a:xfrm>
          <a:prstGeom prst="rect">
            <a:avLst/>
          </a:prstGeom>
          <a:solidFill>
            <a:srgbClr val="990000"/>
          </a:solidFill>
          <a:ln w="0" algn="ctr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725005" name="Line 13"/>
          <p:cNvSpPr>
            <a:spLocks noChangeShapeType="1"/>
          </p:cNvSpPr>
          <p:nvPr/>
        </p:nvSpPr>
        <p:spPr bwMode="auto">
          <a:xfrm flipV="1">
            <a:off x="5964238" y="4525963"/>
            <a:ext cx="1381125" cy="28575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06" name="Line 14"/>
          <p:cNvSpPr>
            <a:spLocks noChangeShapeType="1"/>
          </p:cNvSpPr>
          <p:nvPr/>
        </p:nvSpPr>
        <p:spPr bwMode="auto">
          <a:xfrm flipV="1">
            <a:off x="4773613" y="2487613"/>
            <a:ext cx="504825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5007" name="Text Box 15"/>
          <p:cNvSpPr txBox="1">
            <a:spLocks noChangeArrowheads="1"/>
          </p:cNvSpPr>
          <p:nvPr/>
        </p:nvSpPr>
        <p:spPr bwMode="auto">
          <a:xfrm>
            <a:off x="5087938" y="42100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r>
              <a:rPr lang="en-US" b="1">
                <a:solidFill>
                  <a:srgbClr val="0033CC"/>
                </a:solidFill>
              </a:rPr>
              <a:t>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1200" y="1"/>
            <a:ext cx="7354888" cy="657224"/>
          </a:xfrm>
        </p:spPr>
        <p:txBody>
          <a:bodyPr/>
          <a:lstStyle/>
          <a:p>
            <a:r>
              <a:rPr lang="en-US" dirty="0" smtClean="0"/>
              <a:t>Lattice parameters – 2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38150" y="800100"/>
            <a:ext cx="4057650" cy="3048000"/>
          </a:xfrm>
        </p:spPr>
        <p:txBody>
          <a:bodyPr/>
          <a:lstStyle/>
          <a:p>
            <a:r>
              <a:rPr lang="en-US" sz="2000" dirty="0" smtClean="0"/>
              <a:t>Circulating P</a:t>
            </a:r>
            <a:r>
              <a:rPr lang="el-GR" sz="2000" baseline="-25000" dirty="0" smtClean="0"/>
              <a:t>μ</a:t>
            </a:r>
            <a:r>
              <a:rPr lang="en-US" sz="2000" dirty="0" smtClean="0"/>
              <a:t> is 2 </a:t>
            </a:r>
            <a:r>
              <a:rPr lang="en-US" sz="2000" dirty="0" err="1" smtClean="0"/>
              <a:t>GeV</a:t>
            </a:r>
            <a:r>
              <a:rPr lang="en-US" sz="2000" dirty="0" smtClean="0"/>
              <a:t>/c</a:t>
            </a:r>
          </a:p>
          <a:p>
            <a:pPr lvl="1"/>
            <a:r>
              <a:rPr lang="en-US" sz="2000" dirty="0" smtClean="0"/>
              <a:t>half-cell length  - 2m</a:t>
            </a:r>
          </a:p>
          <a:p>
            <a:pPr lvl="1"/>
            <a:r>
              <a:rPr lang="en-US" sz="2000" dirty="0" smtClean="0"/>
              <a:t>Decay length is 168m for 3 </a:t>
            </a:r>
            <a:r>
              <a:rPr lang="en-US" sz="2000" dirty="0" err="1" smtClean="0"/>
              <a:t>GeV</a:t>
            </a:r>
            <a:r>
              <a:rPr lang="en-US" sz="2000" dirty="0" smtClean="0"/>
              <a:t>/c –</a:t>
            </a:r>
            <a:r>
              <a:rPr lang="el-GR" sz="2000" dirty="0" smtClean="0"/>
              <a:t>π</a:t>
            </a:r>
            <a:endParaRPr lang="en-US" sz="2000" dirty="0" smtClean="0"/>
          </a:p>
          <a:p>
            <a:pPr lvl="1"/>
            <a:r>
              <a:rPr lang="en-US" sz="2000" dirty="0" smtClean="0"/>
              <a:t>Decay length of 2GeV/c–</a:t>
            </a:r>
            <a:r>
              <a:rPr lang="el-GR" sz="2000" dirty="0" smtClean="0"/>
              <a:t>μ</a:t>
            </a:r>
            <a:endParaRPr lang="en-US" sz="2000" dirty="0" smtClean="0"/>
          </a:p>
          <a:p>
            <a:pPr lvl="2"/>
            <a:r>
              <a:rPr lang="en-US" sz="1600" dirty="0" smtClean="0"/>
              <a:t>12500m - ~600 turns -44</a:t>
            </a:r>
            <a:r>
              <a:rPr lang="el-GR" sz="1600" dirty="0"/>
              <a:t> </a:t>
            </a:r>
            <a:r>
              <a:rPr lang="el-GR" sz="1600" dirty="0" smtClean="0"/>
              <a:t>μ</a:t>
            </a:r>
            <a:r>
              <a:rPr lang="en-US" sz="1600" dirty="0" smtClean="0"/>
              <a:t>s</a:t>
            </a:r>
            <a:endParaRPr lang="en-US" sz="1600" dirty="0"/>
          </a:p>
          <a:p>
            <a:pPr lvl="1"/>
            <a:r>
              <a:rPr lang="en-US" sz="2000" dirty="0" smtClean="0"/>
              <a:t>Missing magnet dispersion suppressor</a:t>
            </a:r>
          </a:p>
          <a:p>
            <a:pPr lvl="2"/>
            <a:r>
              <a:rPr lang="en-US" sz="1600" b="1" dirty="0" smtClean="0">
                <a:latin typeface="Arial"/>
                <a:cs typeface="Arial"/>
              </a:rPr>
              <a:t>η &gt; 1m</a:t>
            </a:r>
            <a:endParaRPr lang="en-US" sz="16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762000"/>
            <a:ext cx="3810000" cy="19800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9E270-D888-40F4-B662-261A7BA1125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Arc 7"/>
          <p:cNvSpPr/>
          <p:nvPr/>
        </p:nvSpPr>
        <p:spPr bwMode="auto">
          <a:xfrm>
            <a:off x="7162800" y="5200651"/>
            <a:ext cx="1228724" cy="1047750"/>
          </a:xfrm>
          <a:prstGeom prst="arc">
            <a:avLst>
              <a:gd name="adj1" fmla="val 16199998"/>
              <a:gd name="adj2" fmla="val 0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 bwMode="auto">
          <a:xfrm flipV="1">
            <a:off x="7162800" y="5200651"/>
            <a:ext cx="1228724" cy="1047750"/>
          </a:xfrm>
          <a:prstGeom prst="arc">
            <a:avLst>
              <a:gd name="adj1" fmla="val 16199998"/>
              <a:gd name="adj2" fmla="val 0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0"/>
            <a:endCxn id="16" idx="2"/>
          </p:cNvCxnSpPr>
          <p:nvPr/>
        </p:nvCxnSpPr>
        <p:spPr bwMode="auto">
          <a:xfrm flipH="1">
            <a:off x="2157414" y="5200651"/>
            <a:ext cx="56197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2190750" y="6248401"/>
            <a:ext cx="565308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6" name="Arc 15"/>
          <p:cNvSpPr/>
          <p:nvPr/>
        </p:nvSpPr>
        <p:spPr bwMode="auto">
          <a:xfrm rot="16200000">
            <a:off x="1633538" y="5233988"/>
            <a:ext cx="1047750" cy="981075"/>
          </a:xfrm>
          <a:prstGeom prst="arc">
            <a:avLst>
              <a:gd name="adj1" fmla="val 16121883"/>
              <a:gd name="adj2" fmla="val 0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 bwMode="auto">
          <a:xfrm rot="5400000" flipV="1">
            <a:off x="1666875" y="5200651"/>
            <a:ext cx="1047750" cy="1047750"/>
          </a:xfrm>
          <a:prstGeom prst="arc">
            <a:avLst>
              <a:gd name="adj1" fmla="val 16199998"/>
              <a:gd name="adj2" fmla="val 0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2157413" y="5086350"/>
            <a:ext cx="56864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3366FF"/>
            </a:solidFill>
            <a:prstDash val="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3798653" y="6334125"/>
            <a:ext cx="23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72m  straight section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34723" y="5539859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24m arc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401956" y="6253163"/>
            <a:ext cx="5143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 bwMode="auto">
          <a:xfrm>
            <a:off x="916306" y="6181725"/>
            <a:ext cx="45719" cy="142875"/>
          </a:xfrm>
          <a:prstGeom prst="rect">
            <a:avLst/>
          </a:prstGeom>
          <a:solidFill>
            <a:srgbClr val="B44242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962025" y="6253163"/>
            <a:ext cx="7048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1666875" y="6215063"/>
            <a:ext cx="200025" cy="333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>
            <a:endCxn id="17" idx="2"/>
          </p:cNvCxnSpPr>
          <p:nvPr/>
        </p:nvCxnSpPr>
        <p:spPr bwMode="auto">
          <a:xfrm>
            <a:off x="1866900" y="6215063"/>
            <a:ext cx="323850" cy="333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124075" y="6334125"/>
            <a:ext cx="56864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3366FF"/>
            </a:solidFill>
            <a:prstDash val="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3245138"/>
            <a:ext cx="5499100" cy="16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Lattice Acceptances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660029"/>
              </p:ext>
            </p:extLst>
          </p:nvPr>
        </p:nvGraphicFramePr>
        <p:xfrm>
          <a:off x="165100" y="863600"/>
          <a:ext cx="4445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088"/>
                <a:gridCol w="966788"/>
                <a:gridCol w="1033463"/>
                <a:gridCol w="8556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Parameter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Symbol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Unit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dirty="0" smtClean="0"/>
                        <a:t>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</a:t>
                      </a:r>
                      <a:r>
                        <a:rPr lang="en-US" baseline="-25000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Dispersion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η</a:t>
                      </a:r>
                      <a:r>
                        <a:rPr lang="en-US" baseline="-25000" dirty="0" smtClean="0"/>
                        <a:t>max</a:t>
                      </a:r>
                      <a:r>
                        <a:rPr lang="en-US" baseline="0" dirty="0" smtClean="0"/>
                        <a:t>,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B’,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12T/m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Dipole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7309" y="800100"/>
            <a:ext cx="4433455" cy="5524500"/>
          </a:xfrm>
        </p:spPr>
        <p:txBody>
          <a:bodyPr/>
          <a:lstStyle/>
          <a:p>
            <a:r>
              <a:rPr lang="en-US" sz="2000" dirty="0" smtClean="0"/>
              <a:t>Arc quads would have r&lt;0.15m</a:t>
            </a:r>
          </a:p>
          <a:p>
            <a:pPr lvl="1"/>
            <a:r>
              <a:rPr lang="en-US" dirty="0" err="1" smtClean="0">
                <a:latin typeface="Comic Sans MS"/>
              </a:rPr>
              <a:t>ε</a:t>
            </a:r>
            <a:r>
              <a:rPr lang="en-US" baseline="-25000" dirty="0" err="1" smtClean="0">
                <a:latin typeface="Comic Sans MS"/>
              </a:rPr>
              <a:t>acc</a:t>
            </a:r>
            <a:r>
              <a:rPr lang="en-US" dirty="0" smtClean="0">
                <a:latin typeface="Comic Sans MS"/>
              </a:rPr>
              <a:t>= 0.15</a:t>
            </a:r>
            <a:r>
              <a:rPr lang="en-US" baseline="30000" dirty="0" smtClean="0">
                <a:latin typeface="Comic Sans MS"/>
              </a:rPr>
              <a:t>2</a:t>
            </a:r>
            <a:r>
              <a:rPr lang="en-US" dirty="0" smtClean="0">
                <a:latin typeface="Comic Sans MS"/>
              </a:rPr>
              <a:t>/6=0.003</a:t>
            </a:r>
          </a:p>
          <a:p>
            <a:pPr lvl="1"/>
            <a:r>
              <a:rPr lang="en-US" dirty="0" err="1" smtClean="0"/>
              <a:t>ε</a:t>
            </a:r>
            <a:r>
              <a:rPr lang="en-US" baseline="-25000" dirty="0" err="1" smtClean="0"/>
              <a:t>acc,N</a:t>
            </a:r>
            <a:r>
              <a:rPr lang="en-US" dirty="0" smtClean="0"/>
              <a:t>= ~0.06m</a:t>
            </a:r>
          </a:p>
          <a:p>
            <a:pPr lvl="2"/>
            <a:r>
              <a:rPr lang="en-US" dirty="0" err="1" smtClean="0"/>
              <a:t>ε</a:t>
            </a:r>
            <a:r>
              <a:rPr lang="en-US" baseline="-25000" dirty="0" err="1" smtClean="0"/>
              <a:t>acc,N,rms</a:t>
            </a:r>
            <a:r>
              <a:rPr lang="en-US" dirty="0"/>
              <a:t>= ~</a:t>
            </a:r>
            <a:r>
              <a:rPr lang="en-US" dirty="0" smtClean="0"/>
              <a:t>0.01m</a:t>
            </a:r>
          </a:p>
          <a:p>
            <a:pPr lvl="1"/>
            <a:r>
              <a:rPr lang="el-GR" dirty="0" smtClean="0">
                <a:latin typeface="Comic Sans MS"/>
              </a:rPr>
              <a:t>δ</a:t>
            </a:r>
            <a:r>
              <a:rPr lang="en-US" dirty="0" smtClean="0">
                <a:latin typeface="Comic Sans MS"/>
              </a:rPr>
              <a:t>p/p  = ±10%</a:t>
            </a:r>
          </a:p>
          <a:p>
            <a:pPr lvl="1"/>
            <a:r>
              <a:rPr lang="en-US" dirty="0" err="1" smtClean="0">
                <a:latin typeface="Comic Sans MS"/>
              </a:rPr>
              <a:t>θ</a:t>
            </a:r>
            <a:r>
              <a:rPr lang="en-US" baseline="-25000" dirty="0" err="1" smtClean="0">
                <a:latin typeface="Comic Sans MS"/>
              </a:rPr>
              <a:t>rms</a:t>
            </a:r>
            <a:r>
              <a:rPr lang="en-US" baseline="30000" dirty="0" smtClean="0">
                <a:latin typeface="Comic Sans MS"/>
              </a:rPr>
              <a:t> </a:t>
            </a:r>
            <a:r>
              <a:rPr lang="en-US" dirty="0" smtClean="0"/>
              <a:t>= ~0.02</a:t>
            </a:r>
          </a:p>
          <a:p>
            <a:pPr lvl="1"/>
            <a:r>
              <a:rPr lang="en-US" dirty="0" smtClean="0"/>
              <a:t>Angle from </a:t>
            </a:r>
            <a:r>
              <a:rPr lang="el-GR" dirty="0" smtClean="0"/>
              <a:t>π</a:t>
            </a:r>
            <a:r>
              <a:rPr lang="en-US" dirty="0" smtClean="0"/>
              <a:t>-decay</a:t>
            </a:r>
          </a:p>
          <a:p>
            <a:pPr lvl="2"/>
            <a:r>
              <a:rPr lang="en-US" dirty="0" smtClean="0"/>
              <a:t>30 MeV/3000 -~0.01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6" y="5422900"/>
            <a:ext cx="8764154" cy="127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6451" y="3294102"/>
            <a:ext cx="3265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800080"/>
                </a:solidFill>
              </a:rPr>
              <a:t>Low-Field (&lt;2T) magnets </a:t>
            </a:r>
            <a:endParaRPr lang="en-US" sz="2000" b="1" i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8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050" y="0"/>
            <a:ext cx="7354888" cy="647700"/>
          </a:xfrm>
        </p:spPr>
        <p:txBody>
          <a:bodyPr/>
          <a:lstStyle/>
          <a:p>
            <a:r>
              <a:rPr lang="en-US" dirty="0" smtClean="0"/>
              <a:t>Overview of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0267" y="781357"/>
            <a:ext cx="4410912" cy="1742262"/>
          </a:xfrm>
        </p:spPr>
        <p:txBody>
          <a:bodyPr/>
          <a:lstStyle/>
          <a:p>
            <a:r>
              <a:rPr lang="el-GR" sz="2000" dirty="0" smtClean="0"/>
              <a:t>π</a:t>
            </a:r>
            <a:r>
              <a:rPr lang="en-US" sz="2000" dirty="0" smtClean="0"/>
              <a:t>’s are in injection orbit</a:t>
            </a:r>
          </a:p>
          <a:p>
            <a:pPr lvl="1"/>
            <a:r>
              <a:rPr lang="en-US" sz="2000" dirty="0" smtClean="0"/>
              <a:t>separated by chicane</a:t>
            </a:r>
          </a:p>
          <a:p>
            <a:r>
              <a:rPr lang="en-US" sz="1800" dirty="0" err="1" smtClean="0"/>
              <a:t>μ’s</a:t>
            </a:r>
            <a:r>
              <a:rPr lang="en-US" sz="1800" dirty="0" smtClean="0"/>
              <a:t> are in ring circulating orbit</a:t>
            </a:r>
          </a:p>
          <a:p>
            <a:pPr lvl="1"/>
            <a:r>
              <a:rPr lang="en-US" sz="1800" dirty="0" smtClean="0"/>
              <a:t>lower energy - ~2GeV/c</a:t>
            </a:r>
          </a:p>
          <a:p>
            <a:r>
              <a:rPr lang="en-US" sz="2000" dirty="0" smtClean="0"/>
              <a:t>~30cm separation between 	orbits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rapezoid 5"/>
          <p:cNvSpPr/>
          <p:nvPr/>
        </p:nvSpPr>
        <p:spPr bwMode="auto">
          <a:xfrm rot="320409">
            <a:off x="6756782" y="3438599"/>
            <a:ext cx="1715988" cy="885672"/>
          </a:xfrm>
          <a:prstGeom prst="trapezoid">
            <a:avLst>
              <a:gd name="adj" fmla="val 7006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 rot="477239">
            <a:off x="6418259" y="3227468"/>
            <a:ext cx="221943" cy="1158512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 rot="619916">
            <a:off x="4977830" y="2651519"/>
            <a:ext cx="266700" cy="905574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rapezoid 9"/>
          <p:cNvSpPr/>
          <p:nvPr/>
        </p:nvSpPr>
        <p:spPr bwMode="auto">
          <a:xfrm rot="11037966">
            <a:off x="3538734" y="3535469"/>
            <a:ext cx="1729642" cy="809623"/>
          </a:xfrm>
          <a:prstGeom prst="trapezoid">
            <a:avLst>
              <a:gd name="adj" fmla="val 7006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 bwMode="auto">
          <a:xfrm rot="1073704">
            <a:off x="3377519" y="2441987"/>
            <a:ext cx="1566875" cy="844740"/>
          </a:xfrm>
          <a:prstGeom prst="trapezoid">
            <a:avLst>
              <a:gd name="adj" fmla="val 9021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 rot="1479837">
            <a:off x="3094190" y="2004644"/>
            <a:ext cx="266700" cy="930132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 bwMode="auto">
          <a:xfrm rot="2033185">
            <a:off x="1558244" y="1553525"/>
            <a:ext cx="1566875" cy="844740"/>
          </a:xfrm>
          <a:prstGeom prst="trapezoid">
            <a:avLst>
              <a:gd name="adj" fmla="val 9021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 bwMode="auto">
          <a:xfrm rot="10800000" flipV="1">
            <a:off x="571191" y="3737526"/>
            <a:ext cx="1928400" cy="809623"/>
          </a:xfrm>
          <a:prstGeom prst="trapezoid">
            <a:avLst>
              <a:gd name="adj" fmla="val 7006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 bwMode="auto">
          <a:xfrm rot="16849478">
            <a:off x="4793959" y="3248322"/>
            <a:ext cx="484632" cy="978408"/>
          </a:xfrm>
          <a:prstGeom prst="downArrow">
            <a:avLst/>
          </a:prstGeom>
          <a:solidFill>
            <a:srgbClr val="6699FF">
              <a:alpha val="51765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 bwMode="auto">
          <a:xfrm rot="15432498">
            <a:off x="2669969" y="3490428"/>
            <a:ext cx="484632" cy="978408"/>
          </a:xfrm>
          <a:prstGeom prst="downArrow">
            <a:avLst/>
          </a:prstGeom>
          <a:solidFill>
            <a:srgbClr val="6699FF">
              <a:alpha val="51765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 bwMode="auto">
          <a:xfrm rot="16200000">
            <a:off x="619126" y="3604875"/>
            <a:ext cx="484632" cy="978408"/>
          </a:xfrm>
          <a:prstGeom prst="downArrow">
            <a:avLst/>
          </a:prstGeom>
          <a:solidFill>
            <a:srgbClr val="6699FF">
              <a:alpha val="51765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 bwMode="auto">
          <a:xfrm rot="17892177">
            <a:off x="2729105" y="1971909"/>
            <a:ext cx="701464" cy="978408"/>
          </a:xfrm>
          <a:prstGeom prst="downArrow">
            <a:avLst/>
          </a:prstGeom>
          <a:solidFill>
            <a:srgbClr val="FF99FF">
              <a:alpha val="51765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 bwMode="auto">
          <a:xfrm rot="17429404">
            <a:off x="4266612" y="2500212"/>
            <a:ext cx="701464" cy="1082996"/>
          </a:xfrm>
          <a:prstGeom prst="downArrow">
            <a:avLst/>
          </a:prstGeom>
          <a:solidFill>
            <a:srgbClr val="FF99FF">
              <a:alpha val="51765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 bwMode="auto">
          <a:xfrm rot="16748703">
            <a:off x="6975581" y="3411754"/>
            <a:ext cx="701464" cy="978408"/>
          </a:xfrm>
          <a:prstGeom prst="downArrow">
            <a:avLst/>
          </a:prstGeom>
          <a:solidFill>
            <a:srgbClr val="FF99FF">
              <a:alpha val="51765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 bwMode="auto">
          <a:xfrm rot="16657043">
            <a:off x="6892040" y="3517890"/>
            <a:ext cx="484632" cy="978408"/>
          </a:xfrm>
          <a:prstGeom prst="downArrow">
            <a:avLst/>
          </a:prstGeom>
          <a:solidFill>
            <a:srgbClr val="6699FF">
              <a:alpha val="51765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31958" y="3623080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3 </a:t>
            </a:r>
            <a:r>
              <a:rPr lang="en-US" b="1" dirty="0" err="1" smtClean="0">
                <a:solidFill>
                  <a:srgbClr val="0033CC"/>
                </a:solidFill>
              </a:rPr>
              <a:t>GeV</a:t>
            </a:r>
            <a:r>
              <a:rPr lang="en-US" b="1" dirty="0" smtClean="0">
                <a:solidFill>
                  <a:srgbClr val="0033CC"/>
                </a:solidFill>
              </a:rPr>
              <a:t>/c </a:t>
            </a:r>
            <a:r>
              <a:rPr lang="el-GR" b="1" dirty="0" smtClean="0">
                <a:solidFill>
                  <a:srgbClr val="0033CC"/>
                </a:solidFill>
                <a:latin typeface="Franklin Gothic Medium"/>
              </a:rPr>
              <a:t>π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27540" y="2578662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80"/>
                </a:solidFill>
              </a:rPr>
              <a:t>~2 </a:t>
            </a:r>
            <a:r>
              <a:rPr lang="en-US" b="1" dirty="0" err="1" smtClean="0">
                <a:solidFill>
                  <a:srgbClr val="800080"/>
                </a:solidFill>
              </a:rPr>
              <a:t>GeV</a:t>
            </a:r>
            <a:r>
              <a:rPr lang="en-US" b="1" dirty="0" smtClean="0">
                <a:solidFill>
                  <a:srgbClr val="800080"/>
                </a:solidFill>
              </a:rPr>
              <a:t>/c </a:t>
            </a:r>
            <a:r>
              <a:rPr lang="el-GR" b="1" dirty="0" smtClean="0">
                <a:solidFill>
                  <a:srgbClr val="800080"/>
                </a:solidFill>
                <a:latin typeface="Franklin Gothic Medium"/>
              </a:rPr>
              <a:t>μ</a:t>
            </a:r>
            <a:endParaRPr lang="en-US" b="1" dirty="0">
              <a:solidFill>
                <a:srgbClr val="8000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34" y="4800600"/>
            <a:ext cx="7762875" cy="2057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 bwMode="auto">
          <a:xfrm rot="20860969">
            <a:off x="2571933" y="3722562"/>
            <a:ext cx="185746" cy="854230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5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Racetrack Storage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" y="800100"/>
            <a:ext cx="4406900" cy="5524500"/>
          </a:xfrm>
        </p:spPr>
        <p:txBody>
          <a:bodyPr/>
          <a:lstStyle/>
          <a:p>
            <a:r>
              <a:rPr lang="en-US" dirty="0" smtClean="0"/>
              <a:t>Inject ~3GeV</a:t>
            </a:r>
            <a:r>
              <a:rPr lang="el-GR" dirty="0" smtClean="0"/>
              <a:t> </a:t>
            </a:r>
            <a:r>
              <a:rPr lang="el-GR" dirty="0"/>
              <a:t>π</a:t>
            </a:r>
            <a:r>
              <a:rPr lang="en-US" dirty="0"/>
              <a:t> </a:t>
            </a:r>
            <a:r>
              <a:rPr lang="en-US" dirty="0" smtClean="0"/>
              <a:t>into Straight section to produce </a:t>
            </a:r>
            <a:r>
              <a:rPr lang="el-GR" dirty="0"/>
              <a:t>μ’</a:t>
            </a:r>
            <a:r>
              <a:rPr lang="en-US" dirty="0"/>
              <a:t>s from </a:t>
            </a:r>
            <a:r>
              <a:rPr lang="en-US" dirty="0" smtClean="0"/>
              <a:t>decay</a:t>
            </a:r>
          </a:p>
          <a:p>
            <a:pPr lvl="1"/>
            <a:r>
              <a:rPr lang="en-US" dirty="0">
                <a:latin typeface="Arial" charset="0"/>
              </a:rPr>
              <a:t>30% of 3GeV </a:t>
            </a:r>
            <a:r>
              <a:rPr lang="el-GR" dirty="0">
                <a:latin typeface="Arial"/>
                <a:cs typeface="Arial"/>
              </a:rPr>
              <a:t>π</a:t>
            </a:r>
            <a:r>
              <a:rPr lang="en-US" dirty="0">
                <a:latin typeface="Arial"/>
                <a:cs typeface="Arial"/>
              </a:rPr>
              <a:t> decay in 72m SS</a:t>
            </a:r>
            <a:endParaRPr lang="en-US" dirty="0"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latin typeface="Arial" charset="0"/>
            </a:endParaRP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4495800" cy="5524500"/>
          </a:xfrm>
        </p:spPr>
        <p:txBody>
          <a:bodyPr/>
          <a:lstStyle/>
          <a:p>
            <a:r>
              <a:rPr lang="en-US" sz="2000" dirty="0" smtClean="0"/>
              <a:t>Neutrino opening angle ~1/</a:t>
            </a:r>
            <a:r>
              <a:rPr lang="el-GR" sz="2000" dirty="0" smtClean="0">
                <a:latin typeface="Comic Sans MS"/>
              </a:rPr>
              <a:t>γ</a:t>
            </a:r>
            <a:r>
              <a:rPr lang="en-US" sz="2000" dirty="0" smtClean="0">
                <a:latin typeface="Comic Sans MS"/>
              </a:rPr>
              <a:t> ~0.05</a:t>
            </a:r>
          </a:p>
          <a:p>
            <a:pPr lvl="1"/>
            <a:r>
              <a:rPr lang="en-US" sz="2000" dirty="0" smtClean="0">
                <a:latin typeface="Comic Sans MS"/>
              </a:rPr>
              <a:t>beam transport angles ~0.02</a:t>
            </a:r>
          </a:p>
          <a:p>
            <a:pPr lvl="1"/>
            <a:r>
              <a:rPr lang="en-US" sz="2000" dirty="0" smtClean="0">
                <a:latin typeface="Comic Sans MS"/>
                <a:cs typeface="Arial"/>
              </a:rPr>
              <a:t>π-decay ~0.01</a:t>
            </a:r>
          </a:p>
          <a:p>
            <a:r>
              <a:rPr lang="en-US" sz="2000" dirty="0"/>
              <a:t>Arc straight section could be a bit weaker  focusing</a:t>
            </a:r>
          </a:p>
          <a:p>
            <a:pPr lvl="1"/>
            <a:r>
              <a:rPr lang="en-US" sz="2000" dirty="0"/>
              <a:t> decay channel must keep </a:t>
            </a:r>
            <a:r>
              <a:rPr lang="el-GR" sz="2000" dirty="0"/>
              <a:t>π</a:t>
            </a:r>
            <a:r>
              <a:rPr lang="en-US" sz="2000" dirty="0"/>
              <a:t> beam confined to capture </a:t>
            </a:r>
            <a:r>
              <a:rPr lang="el-GR" sz="2000" dirty="0">
                <a:latin typeface="Franklin Gothic Medium"/>
              </a:rPr>
              <a:t>μ</a:t>
            </a:r>
            <a:r>
              <a:rPr lang="en-US" sz="2000" dirty="0">
                <a:latin typeface="Franklin Gothic Medium"/>
              </a:rPr>
              <a:t>’s from decay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Arc 5"/>
          <p:cNvSpPr/>
          <p:nvPr/>
        </p:nvSpPr>
        <p:spPr bwMode="auto">
          <a:xfrm>
            <a:off x="7162800" y="5200651"/>
            <a:ext cx="1228724" cy="1047750"/>
          </a:xfrm>
          <a:prstGeom prst="arc">
            <a:avLst>
              <a:gd name="adj1" fmla="val 16199998"/>
              <a:gd name="adj2" fmla="val 0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 bwMode="auto">
          <a:xfrm flipV="1">
            <a:off x="7162800" y="5200651"/>
            <a:ext cx="1228724" cy="1047750"/>
          </a:xfrm>
          <a:prstGeom prst="arc">
            <a:avLst>
              <a:gd name="adj1" fmla="val 16199998"/>
              <a:gd name="adj2" fmla="val 0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0"/>
            <a:endCxn id="10" idx="2"/>
          </p:cNvCxnSpPr>
          <p:nvPr/>
        </p:nvCxnSpPr>
        <p:spPr bwMode="auto">
          <a:xfrm flipH="1">
            <a:off x="2157414" y="5200651"/>
            <a:ext cx="561974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2190750" y="6248401"/>
            <a:ext cx="565308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0" name="Arc 9"/>
          <p:cNvSpPr/>
          <p:nvPr/>
        </p:nvSpPr>
        <p:spPr bwMode="auto">
          <a:xfrm rot="16200000">
            <a:off x="1633538" y="5233988"/>
            <a:ext cx="1047750" cy="981075"/>
          </a:xfrm>
          <a:prstGeom prst="arc">
            <a:avLst>
              <a:gd name="adj1" fmla="val 16121883"/>
              <a:gd name="adj2" fmla="val 0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 bwMode="auto">
          <a:xfrm rot="5400000" flipV="1">
            <a:off x="1666875" y="5200651"/>
            <a:ext cx="1047750" cy="1047750"/>
          </a:xfrm>
          <a:prstGeom prst="arc">
            <a:avLst>
              <a:gd name="adj1" fmla="val 16199998"/>
              <a:gd name="adj2" fmla="val 0"/>
            </a:avLst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157413" y="5086350"/>
            <a:ext cx="56864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3366FF"/>
            </a:solidFill>
            <a:prstDash val="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810560" y="4623911"/>
            <a:ext cx="231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72m  straight section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34723" y="5539859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24m arc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401956" y="6253163"/>
            <a:ext cx="5143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916306" y="6181725"/>
            <a:ext cx="45719" cy="142875"/>
          </a:xfrm>
          <a:prstGeom prst="rect">
            <a:avLst/>
          </a:prstGeom>
          <a:solidFill>
            <a:srgbClr val="B44242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962025" y="6253163"/>
            <a:ext cx="7048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666875" y="6215063"/>
            <a:ext cx="200025" cy="333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endCxn id="11" idx="2"/>
          </p:cNvCxnSpPr>
          <p:nvPr/>
        </p:nvCxnSpPr>
        <p:spPr bwMode="auto">
          <a:xfrm>
            <a:off x="1866900" y="6215063"/>
            <a:ext cx="323850" cy="3333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124075" y="6334125"/>
            <a:ext cx="568642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3366FF"/>
            </a:solidFill>
            <a:prstDash val="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7843837" y="6215063"/>
            <a:ext cx="842963" cy="38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762184" y="6253163"/>
            <a:ext cx="3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74059" y="5861517"/>
                <a:ext cx="2079287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𝜇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059" y="5861517"/>
                <a:ext cx="2079287" cy="391646"/>
              </a:xfrm>
              <a:prstGeom prst="rect">
                <a:avLst/>
              </a:prstGeom>
              <a:blipFill rotWithShape="1"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107231" y="6334125"/>
                <a:ext cx="1612941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  <a:cs typeface="Arial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𝜇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</m:sup>
                      </m:sSup>
                      <m:r>
                        <a:rPr lang="en-US">
                          <a:latin typeface="Cambria Math"/>
                          <a:ea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231" y="6334125"/>
                <a:ext cx="1612941" cy="391646"/>
              </a:xfrm>
              <a:prstGeom prst="rect">
                <a:avLst/>
              </a:prstGeom>
              <a:blipFill rotWithShape="1">
                <a:blip r:embed="rId3"/>
                <a:stretch>
                  <a:fillRect r="-6439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37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43" y="3744415"/>
            <a:ext cx="5831485" cy="3113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8GeV p </a:t>
            </a:r>
            <a:r>
              <a:rPr lang="en-US" dirty="0" smtClean="0">
                <a:sym typeface="Wingdings" pitchFamily="2" charset="2"/>
              </a:rPr>
              <a:t> 3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/c </a:t>
            </a:r>
            <a:r>
              <a:rPr lang="el-GR" sz="3600" dirty="0" smtClean="0">
                <a:latin typeface="Times New Roman"/>
                <a:cs typeface="Times New Roman"/>
                <a:sym typeface="Wingdings" pitchFamily="2" charset="2"/>
              </a:rPr>
              <a:t>π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862012"/>
            <a:ext cx="3429000" cy="21431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41300" y="800100"/>
            <a:ext cx="5181600" cy="55245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Intensity estimate</a:t>
            </a:r>
            <a:endParaRPr lang="en-US" sz="2000" dirty="0"/>
          </a:p>
          <a:p>
            <a:r>
              <a:rPr lang="en-US" sz="2000" dirty="0" smtClean="0"/>
              <a:t>If acceptance is </a:t>
            </a:r>
            <a:r>
              <a:rPr lang="en-US" sz="2000" dirty="0" smtClean="0">
                <a:latin typeface="Comic Sans MS"/>
              </a:rPr>
              <a:t>±10%, </a:t>
            </a:r>
            <a:r>
              <a:rPr lang="el-GR" sz="2000" dirty="0" smtClean="0">
                <a:latin typeface="Comic Sans MS"/>
              </a:rPr>
              <a:t>θ</a:t>
            </a:r>
            <a:r>
              <a:rPr lang="en-US" sz="2000" dirty="0" smtClean="0">
                <a:latin typeface="Comic Sans MS"/>
              </a:rPr>
              <a:t>&lt;100mrad</a:t>
            </a:r>
          </a:p>
          <a:p>
            <a:pPr lvl="1"/>
            <a:r>
              <a:rPr lang="en-US" sz="2000" dirty="0" smtClean="0">
                <a:latin typeface="Comic Sans MS"/>
              </a:rPr>
              <a:t>0.0165 </a:t>
            </a:r>
            <a:r>
              <a:rPr lang="el-GR" sz="2000" dirty="0" smtClean="0">
                <a:latin typeface="Comic Sans MS"/>
              </a:rPr>
              <a:t>π</a:t>
            </a:r>
            <a:r>
              <a:rPr lang="en-US" sz="2000" baseline="30000" dirty="0" smtClean="0">
                <a:latin typeface="Comic Sans MS"/>
              </a:rPr>
              <a:t>+</a:t>
            </a:r>
            <a:r>
              <a:rPr lang="en-US" sz="2000" dirty="0" smtClean="0">
                <a:latin typeface="Comic Sans MS"/>
              </a:rPr>
              <a:t>/</a:t>
            </a:r>
            <a:r>
              <a:rPr lang="en-US" sz="2000" dirty="0" smtClean="0">
                <a:latin typeface="Comic Sans MS"/>
              </a:rPr>
              <a:t>p   	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</a:rPr>
              <a:t>Str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</a:rPr>
              <a:t> ex 0.017)</a:t>
            </a:r>
            <a:endParaRPr lang="en-US" sz="1600" dirty="0" smtClean="0">
              <a:solidFill>
                <a:srgbClr val="FF0000"/>
              </a:solidFill>
              <a:latin typeface="Comic Sans MS"/>
            </a:endParaRPr>
          </a:p>
          <a:p>
            <a:pPr lvl="1"/>
            <a:r>
              <a:rPr lang="en-US" sz="2000" dirty="0" smtClean="0"/>
              <a:t>0.0072 </a:t>
            </a:r>
            <a:r>
              <a:rPr lang="el-GR" sz="2000" dirty="0" smtClean="0"/>
              <a:t>π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/</a:t>
            </a:r>
            <a:r>
              <a:rPr lang="en-US" sz="2000" dirty="0" smtClean="0"/>
              <a:t>p	</a:t>
            </a:r>
            <a:r>
              <a:rPr lang="en-US" sz="1600" dirty="0" smtClean="0">
                <a:solidFill>
                  <a:srgbClr val="FF0000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Str</a:t>
            </a:r>
            <a:r>
              <a:rPr lang="en-US" sz="1600" dirty="0" smtClean="0">
                <a:solidFill>
                  <a:srgbClr val="FF0000"/>
                </a:solidFill>
              </a:rPr>
              <a:t> ex 0.011)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Capture Inefficiency </a:t>
            </a:r>
          </a:p>
          <a:p>
            <a:pPr lvl="1"/>
            <a:r>
              <a:rPr lang="en-US" sz="2000" dirty="0" smtClean="0"/>
              <a:t>interacting p/p - 0.5</a:t>
            </a:r>
          </a:p>
          <a:p>
            <a:pPr lvl="1"/>
            <a:r>
              <a:rPr lang="en-US" sz="2000" dirty="0" smtClean="0"/>
              <a:t>decay in SS - 0.3</a:t>
            </a:r>
          </a:p>
          <a:p>
            <a:pPr lvl="1"/>
            <a:r>
              <a:rPr lang="en-US" sz="2000" dirty="0" smtClean="0"/>
              <a:t>decay acceptance – 0.2</a:t>
            </a:r>
          </a:p>
          <a:p>
            <a:r>
              <a:rPr lang="en-US" sz="2000" dirty="0" smtClean="0"/>
              <a:t>Resulting stored ~2 </a:t>
            </a:r>
            <a:r>
              <a:rPr lang="en-US" sz="2000" dirty="0" err="1" smtClean="0"/>
              <a:t>GeV</a:t>
            </a:r>
            <a:r>
              <a:rPr lang="en-US" sz="2000" dirty="0" smtClean="0"/>
              <a:t>/c </a:t>
            </a:r>
            <a:r>
              <a:rPr lang="el-GR" sz="2000" dirty="0" smtClean="0">
                <a:latin typeface="Comic Sans MS"/>
              </a:rPr>
              <a:t>μ</a:t>
            </a:r>
            <a:r>
              <a:rPr lang="en-US" sz="2000" dirty="0" smtClean="0">
                <a:latin typeface="Comic Sans MS"/>
              </a:rPr>
              <a:t>/p</a:t>
            </a:r>
          </a:p>
          <a:p>
            <a:pPr lvl="1"/>
            <a:r>
              <a:rPr lang="en-US" sz="2000" b="1" dirty="0" smtClean="0"/>
              <a:t>0.0005 </a:t>
            </a:r>
            <a:r>
              <a:rPr lang="el-GR" sz="2000" b="1" dirty="0" smtClean="0"/>
              <a:t>μ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/</a:t>
            </a:r>
            <a:r>
              <a:rPr lang="en-US" sz="2000" b="1" dirty="0"/>
              <a:t>p</a:t>
            </a:r>
          </a:p>
          <a:p>
            <a:pPr lvl="1"/>
            <a:r>
              <a:rPr lang="en-US" sz="2000" b="1" dirty="0" smtClean="0"/>
              <a:t>0.0002 </a:t>
            </a:r>
            <a:r>
              <a:rPr lang="el-GR" sz="2000" b="1" dirty="0" smtClean="0"/>
              <a:t>μ</a:t>
            </a:r>
            <a:r>
              <a:rPr lang="en-US" sz="2000" b="1" baseline="30000" dirty="0" smtClean="0"/>
              <a:t>-</a:t>
            </a:r>
            <a:r>
              <a:rPr lang="en-US" sz="2000" b="1" dirty="0"/>
              <a:t>/p</a:t>
            </a:r>
          </a:p>
          <a:p>
            <a:pPr lvl="1"/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55282" y="133350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π</a:t>
            </a:r>
            <a:r>
              <a:rPr lang="en-US" b="1" baseline="30000" dirty="0" smtClean="0">
                <a:solidFill>
                  <a:srgbClr val="0033CC"/>
                </a:solidFill>
                <a:latin typeface="Times New Roman"/>
                <a:cs typeface="Times New Roman"/>
              </a:rPr>
              <a:t>+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0041" y="202882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800080"/>
                </a:solidFill>
                <a:latin typeface="Times New Roman"/>
                <a:cs typeface="Times New Roman"/>
              </a:rPr>
              <a:t>π</a:t>
            </a:r>
            <a:r>
              <a:rPr lang="en-US" b="1" baseline="30000" dirty="0" smtClean="0">
                <a:solidFill>
                  <a:srgbClr val="800080"/>
                </a:solidFill>
                <a:latin typeface="Times New Roman"/>
                <a:cs typeface="Times New Roman"/>
              </a:rPr>
              <a:t>-</a:t>
            </a:r>
            <a:endParaRPr lang="en-US" b="1" dirty="0">
              <a:solidFill>
                <a:srgbClr val="800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31054" y="3143250"/>
            <a:ext cx="383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Wang – </a:t>
            </a:r>
            <a:r>
              <a:rPr lang="en-US" b="1" dirty="0" smtClean="0">
                <a:latin typeface="Arial Narrow" pitchFamily="34" charset="0"/>
              </a:rPr>
              <a:t>3GeV/c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 Unicode MS"/>
                <a:ea typeface="Arial Unicode MS"/>
                <a:cs typeface="Arial Unicode MS"/>
              </a:rPr>
              <a:t>±10% </a:t>
            </a:r>
            <a:r>
              <a:rPr lang="el-GR" dirty="0" smtClean="0">
                <a:latin typeface="Times New Roman"/>
                <a:ea typeface="Arial Unicode MS"/>
                <a:cs typeface="Times New Roman"/>
              </a:rPr>
              <a:t>π</a:t>
            </a:r>
            <a:r>
              <a:rPr lang="en-US" dirty="0" smtClean="0">
                <a:latin typeface="Times New Roman"/>
                <a:ea typeface="Arial Unicode MS"/>
                <a:cs typeface="Times New Roman"/>
              </a:rPr>
              <a:t> from 8 </a:t>
            </a:r>
            <a:r>
              <a:rPr lang="en-US" dirty="0" err="1" smtClean="0">
                <a:latin typeface="Times New Roman"/>
                <a:ea typeface="Arial Unicode MS"/>
                <a:cs typeface="Times New Roman"/>
              </a:rPr>
              <a:t>GeV</a:t>
            </a:r>
            <a:r>
              <a:rPr lang="en-US" dirty="0" smtClean="0">
                <a:latin typeface="Times New Roman"/>
                <a:ea typeface="Arial Unicode MS"/>
                <a:cs typeface="Times New Roman"/>
              </a:rPr>
              <a:t> 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69355" y="2787134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/>
              </a:rPr>
              <a:t>θ</a:t>
            </a:r>
            <a:r>
              <a:rPr lang="en-US" baseline="-25000" dirty="0" err="1" smtClean="0">
                <a:latin typeface="Comic Sans MS"/>
              </a:rPr>
              <a:t>acc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86979" y="151816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dirty="0" smtClean="0"/>
              <a:t>/p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354888" cy="647700"/>
          </a:xfrm>
        </p:spPr>
        <p:txBody>
          <a:bodyPr/>
          <a:lstStyle/>
          <a:p>
            <a:r>
              <a:rPr lang="en-US" dirty="0" smtClean="0"/>
              <a:t>Target to Chicane optics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861378"/>
            <a:ext cx="3810000" cy="19475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00" y="812800"/>
            <a:ext cx="4521200" cy="5524500"/>
          </a:xfrm>
        </p:spPr>
        <p:txBody>
          <a:bodyPr/>
          <a:lstStyle/>
          <a:p>
            <a:r>
              <a:rPr lang="en-US" dirty="0" smtClean="0"/>
              <a:t>Match from target to injection chicane</a:t>
            </a:r>
          </a:p>
          <a:p>
            <a:pPr lvl="1"/>
            <a:r>
              <a:rPr lang="en-US" dirty="0" smtClean="0"/>
              <a:t>pi-beam</a:t>
            </a:r>
          </a:p>
          <a:p>
            <a:pPr lvl="1"/>
            <a:r>
              <a:rPr lang="en-US" dirty="0" smtClean="0"/>
              <a:t>~AP-0 layout ?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DCEB2-7256-4481-BF2B-4182FA8FE746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42900" y="5635625"/>
            <a:ext cx="3937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>
            <a:off x="749300" y="5556250"/>
            <a:ext cx="45719" cy="158750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14069" y="5556250"/>
            <a:ext cx="342900" cy="158750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00400"/>
            <a:ext cx="7696200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5519" y="6045200"/>
            <a:ext cx="767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Target to chicane transport – starting with 2cmLi lens – followed by quads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24839" y="282420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Chicane – pion optics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980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34549</TotalTime>
  <Words>973</Words>
  <Application>Microsoft Office PowerPoint</Application>
  <PresentationFormat>On-screen Show (4:3)</PresentationFormat>
  <Paragraphs>235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μ Storage Ring for ν beam 1980 - ?? VLENF</vt:lpstr>
      <vt:lpstr>Previous work</vt:lpstr>
      <vt:lpstr>π  μ Injection</vt:lpstr>
      <vt:lpstr>Lattice parameters – 2 GeV</vt:lpstr>
      <vt:lpstr>Lattice Acceptances</vt:lpstr>
      <vt:lpstr>Overview of injection</vt:lpstr>
      <vt:lpstr>Racetrack Storage ring</vt:lpstr>
      <vt:lpstr>8GeV p  3 GeV/c π</vt:lpstr>
      <vt:lpstr>Target to Chicane optics</vt:lpstr>
      <vt:lpstr>Li lens or magnetic Horn or?</vt:lpstr>
      <vt:lpstr>Intensity estimate</vt:lpstr>
      <vt:lpstr>Variations</vt:lpstr>
      <vt:lpstr>Comparison of facilities</vt:lpstr>
      <vt:lpstr>Comparison with Neutrino Factory</vt:lpstr>
      <vt:lpstr>Summary</vt:lpstr>
      <vt:lpstr>π production estimates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David Neuffer</cp:lastModifiedBy>
  <cp:revision>1113</cp:revision>
  <dcterms:created xsi:type="dcterms:W3CDTF">2003-09-15T21:58:19Z</dcterms:created>
  <dcterms:modified xsi:type="dcterms:W3CDTF">2011-12-08T04:29:04Z</dcterms:modified>
</cp:coreProperties>
</file>