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1" r:id="rId4"/>
    <p:sldMasterId id="2147483700" r:id="rId5"/>
  </p:sldMasterIdLst>
  <p:notesMasterIdLst>
    <p:notesMasterId r:id="rId25"/>
  </p:notesMasterIdLst>
  <p:handoutMasterIdLst>
    <p:handoutMasterId r:id="rId26"/>
  </p:handoutMasterIdLst>
  <p:sldIdLst>
    <p:sldId id="378" r:id="rId6"/>
    <p:sldId id="379" r:id="rId7"/>
    <p:sldId id="406" r:id="rId8"/>
    <p:sldId id="407" r:id="rId9"/>
    <p:sldId id="394" r:id="rId10"/>
    <p:sldId id="397" r:id="rId11"/>
    <p:sldId id="399" r:id="rId12"/>
    <p:sldId id="395" r:id="rId13"/>
    <p:sldId id="409" r:id="rId14"/>
    <p:sldId id="398" r:id="rId15"/>
    <p:sldId id="405" r:id="rId16"/>
    <p:sldId id="364" r:id="rId17"/>
    <p:sldId id="411" r:id="rId18"/>
    <p:sldId id="408" r:id="rId19"/>
    <p:sldId id="371" r:id="rId20"/>
    <p:sldId id="412" r:id="rId21"/>
    <p:sldId id="272" r:id="rId22"/>
    <p:sldId id="377" r:id="rId23"/>
    <p:sldId id="41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 userDrawn="1">
          <p15:clr>
            <a:srgbClr val="A4A3A4"/>
          </p15:clr>
        </p15:guide>
        <p15:guide id="2" pos="325" userDrawn="1">
          <p15:clr>
            <a:srgbClr val="A4A3A4"/>
          </p15:clr>
        </p15:guide>
        <p15:guide id="3" orient="horz" pos="3974" userDrawn="1">
          <p15:clr>
            <a:srgbClr val="A4A3A4"/>
          </p15:clr>
        </p15:guide>
        <p15:guide id="4" pos="7355" userDrawn="1">
          <p15:clr>
            <a:srgbClr val="A4A3A4"/>
          </p15:clr>
        </p15:guide>
        <p15:guide id="5" pos="3840" userDrawn="1">
          <p15:clr>
            <a:srgbClr val="A4A3A4"/>
          </p15:clr>
        </p15:guide>
        <p15:guide id="6" orient="horz" pos="867" userDrawn="1">
          <p15:clr>
            <a:srgbClr val="A4A3A4"/>
          </p15:clr>
        </p15:guide>
        <p15:guide id="7" orient="horz" pos="3634" userDrawn="1">
          <p15:clr>
            <a:srgbClr val="A4A3A4"/>
          </p15:clr>
        </p15:guide>
        <p15:guide id="8" pos="86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8"/>
    <a:srgbClr val="F08900"/>
    <a:srgbClr val="E94D36"/>
    <a:srgbClr val="000000"/>
    <a:srgbClr val="00BED5"/>
    <a:srgbClr val="FF6900"/>
    <a:srgbClr val="1E5DF8"/>
    <a:srgbClr val="626262"/>
    <a:srgbClr val="FFFFFF"/>
    <a:srgbClr val="C13D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21" autoAdjust="0"/>
    <p:restoredTop sz="94826" autoAdjust="0"/>
  </p:normalViewPr>
  <p:slideViewPr>
    <p:cSldViewPr snapToGrid="0" snapToObjects="1">
      <p:cViewPr varScale="1">
        <p:scale>
          <a:sx n="69" d="100"/>
          <a:sy n="69" d="100"/>
        </p:scale>
        <p:origin x="316" y="32"/>
      </p:cViewPr>
      <p:guideLst>
        <p:guide orient="horz" pos="323"/>
        <p:guide pos="325"/>
        <p:guide orient="horz" pos="3974"/>
        <p:guide pos="7355"/>
        <p:guide pos="3840"/>
        <p:guide orient="horz" pos="867"/>
        <p:guide orient="horz" pos="3634"/>
        <p:guide pos="869"/>
      </p:guideLst>
    </p:cSldViewPr>
  </p:slideViewPr>
  <p:notesTextViewPr>
    <p:cViewPr>
      <p:scale>
        <a:sx n="3" d="2"/>
        <a:sy n="3" d="2"/>
      </p:scale>
      <p:origin x="0" y="0"/>
    </p:cViewPr>
  </p:notesTextViewPr>
  <p:sorterViewPr>
    <p:cViewPr>
      <p:scale>
        <a:sx n="200" d="100"/>
        <a:sy n="200" d="100"/>
      </p:scale>
      <p:origin x="0" y="-26300"/>
    </p:cViewPr>
  </p:sorterViewPr>
  <p:notesViewPr>
    <p:cSldViewPr snapToGrid="0" snapToObjects="1">
      <p:cViewPr varScale="1">
        <p:scale>
          <a:sx n="97" d="100"/>
          <a:sy n="97" d="100"/>
        </p:scale>
        <p:origin x="353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0BBF66-F78C-479F-91EC-9431AC561831}" type="datetimeFigureOut">
              <a:rPr lang="en-GB" smtClean="0"/>
              <a:t>20/08/2021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36772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a:defRPr>
            </a:lvl1pPr>
          </a:lstStyle>
          <a:p>
            <a:fld id="{48FE9A4A-3203-D544-A0F2-9B4A7A1B021E}" type="datetimeFigureOut">
              <a:rPr lang="en-US" smtClean="0"/>
              <a:pPr/>
              <a:t>8/20/2021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a:defRPr>
            </a:lvl1pPr>
          </a:lstStyle>
          <a:p>
            <a:fld id="{C0F3BA1D-A00F-DB41-84DA-BE26C4853B35}" type="slidenum">
              <a:rPr lang="en-US" smtClean="0"/>
              <a:pPr/>
              <a:t>‹#›</a:t>
            </a:fld>
            <a:endParaRPr lang="en-US" dirty="0"/>
          </a:p>
        </p:txBody>
      </p:sp>
    </p:spTree>
    <p:extLst>
      <p:ext uri="{BB962C8B-B14F-4D97-AF65-F5344CB8AC3E}">
        <p14:creationId xmlns:p14="http://schemas.microsoft.com/office/powerpoint/2010/main" val="66186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2983590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3BA1D-A00F-DB41-84DA-BE26C4853B35}" type="slidenum">
              <a:rPr lang="en-US" smtClean="0"/>
              <a:pPr/>
              <a:t>12</a:t>
            </a:fld>
            <a:endParaRPr lang="en-US" dirty="0"/>
          </a:p>
        </p:txBody>
      </p:sp>
    </p:spTree>
    <p:extLst>
      <p:ext uri="{BB962C8B-B14F-4D97-AF65-F5344CB8AC3E}">
        <p14:creationId xmlns:p14="http://schemas.microsoft.com/office/powerpoint/2010/main" val="1551463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17</a:t>
            </a:fld>
            <a:endParaRPr lang="en-US"/>
          </a:p>
        </p:txBody>
      </p:sp>
    </p:spTree>
    <p:extLst>
      <p:ext uri="{BB962C8B-B14F-4D97-AF65-F5344CB8AC3E}">
        <p14:creationId xmlns:p14="http://schemas.microsoft.com/office/powerpoint/2010/main" val="25004638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01A9D8-A541-934F-8FC4-9439FCBF676D}"/>
              </a:ext>
            </a:extLst>
          </p:cNvPr>
          <p:cNvPicPr>
            <a:picLocks noChangeAspect="1"/>
          </p:cNvPicPr>
          <p:nvPr userDrawn="1"/>
        </p:nvPicPr>
        <p:blipFill>
          <a:blip r:embed="rId2" cstate="screen">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119896" y="6085989"/>
            <a:ext cx="2697195" cy="689508"/>
          </a:xfrm>
          <a:prstGeom prst="rect">
            <a:avLst/>
          </a:prstGeom>
        </p:spPr>
      </p:pic>
    </p:spTree>
    <p:extLst>
      <p:ext uri="{BB962C8B-B14F-4D97-AF65-F5344CB8AC3E}">
        <p14:creationId xmlns:p14="http://schemas.microsoft.com/office/powerpoint/2010/main" val="3510161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14BD68BC-1AD8-B640-8B1E-602BF3073AFD}" type="datetimeFigureOut">
              <a:rPr lang="en-US" smtClean="0"/>
              <a:t>8/20/2021</a:t>
            </a:fld>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031806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14BD68BC-1AD8-B640-8B1E-602BF3073AFD}" type="datetimeFigureOut">
              <a:rPr lang="en-US" smtClean="0"/>
              <a:t>8/20/2021</a:t>
            </a:fld>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095037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14BD68BC-1AD8-B640-8B1E-602BF3073AFD}" type="datetimeFigureOut">
              <a:rPr lang="en-US" smtClean="0"/>
              <a:t>8/20/2021</a:t>
            </a:fld>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123142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14BD68BC-1AD8-B640-8B1E-602BF3073AFD}" type="datetimeFigureOut">
              <a:rPr lang="en-US" smtClean="0"/>
              <a:t>8/20/2021</a:t>
            </a:fld>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614243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47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a:p>
        </p:txBody>
      </p:sp>
      <p:sp>
        <p:nvSpPr>
          <p:cNvPr id="2" name="Title 1"/>
          <p:cNvSpPr>
            <a:spLocks noGrp="1"/>
          </p:cNvSpPr>
          <p:nvPr>
            <p:ph type="title"/>
          </p:nvPr>
        </p:nvSpPr>
        <p:spPr>
          <a:xfrm>
            <a:off x="609600" y="432610"/>
            <a:ext cx="11057467" cy="569268"/>
          </a:xfrm>
          <a:prstGeom prst="rect">
            <a:avLst/>
          </a:prstGeom>
        </p:spPr>
        <p:txBody>
          <a:bodyPr vert="horz" lIns="0" tIns="0" rIns="0" bIns="0"/>
          <a:lstStyle>
            <a:lvl1pPr algn="l">
              <a:defRPr sz="2200" b="1" i="0" baseline="0">
                <a:solidFill>
                  <a:srgbClr val="004C97"/>
                </a:solidFill>
                <a:latin typeface="Helvetica"/>
              </a:defRPr>
            </a:lvl1pPr>
          </a:lstStyle>
          <a:p>
            <a:r>
              <a:rPr lang="en-US"/>
              <a:t>Click to edit Master title style</a:t>
            </a:r>
          </a:p>
        </p:txBody>
      </p:sp>
      <p:sp>
        <p:nvSpPr>
          <p:cNvPr id="5" name="Footer Placeholder 4"/>
          <p:cNvSpPr>
            <a:spLocks noGrp="1"/>
          </p:cNvSpPr>
          <p:nvPr>
            <p:ph type="ftr" sz="quarter" idx="11"/>
          </p:nvPr>
        </p:nvSpPr>
        <p:spPr>
          <a:xfrm>
            <a:off x="2599363" y="6488431"/>
            <a:ext cx="6965878" cy="187325"/>
          </a:xfrm>
        </p:spPr>
        <p:txBody>
          <a:bodyPr/>
          <a:lstStyle/>
          <a:p>
            <a:pPr>
              <a:defRPr/>
            </a:pPr>
            <a:r>
              <a:rPr lang="en-US"/>
              <a:t>Densham | Target Status </a:t>
            </a:r>
          </a:p>
        </p:txBody>
      </p:sp>
      <p:sp>
        <p:nvSpPr>
          <p:cNvPr id="6" name="Slide Number Placeholder 5"/>
          <p:cNvSpPr>
            <a:spLocks noGrp="1"/>
          </p:cNvSpPr>
          <p:nvPr>
            <p:ph type="sldNum" sz="quarter" idx="12"/>
          </p:nvPr>
        </p:nvSpPr>
        <p:spPr>
          <a:xfrm>
            <a:off x="492352" y="6488431"/>
            <a:ext cx="700617" cy="187325"/>
          </a:xfrm>
        </p:spPr>
        <p:txBody>
          <a:bodyPr/>
          <a:lstStyle/>
          <a:p>
            <a:pPr>
              <a:defRPr/>
            </a:pPr>
            <a:fld id="{0C39C72E-2A13-EB4D-AD45-6D4E6ACAED8D}" type="slidenum">
              <a:rPr lang="en-US" smtClean="0"/>
              <a:pPr>
                <a:defRPr/>
              </a:pPr>
              <a:t>‹#›</a:t>
            </a:fld>
            <a:endParaRPr lang="en-US"/>
          </a:p>
        </p:txBody>
      </p:sp>
      <p:sp>
        <p:nvSpPr>
          <p:cNvPr id="8" name="Content Placeholder 2"/>
          <p:cNvSpPr>
            <a:spLocks noGrp="1"/>
          </p:cNvSpPr>
          <p:nvPr>
            <p:ph idx="13"/>
          </p:nvPr>
        </p:nvSpPr>
        <p:spPr>
          <a:xfrm>
            <a:off x="609600" y="1238250"/>
            <a:ext cx="11057467" cy="4846638"/>
          </a:xfrm>
          <a:prstGeom prst="rect">
            <a:avLst/>
          </a:prstGeom>
        </p:spPr>
        <p:txBody>
          <a:bodyPr lIns="0" rIns="0"/>
          <a:lstStyle>
            <a:lvl1pPr marL="256032" indent="-265176">
              <a:lnSpc>
                <a:spcPct val="100000"/>
              </a:lnSpc>
              <a:spcBef>
                <a:spcPts val="600"/>
              </a:spcBef>
              <a:spcAft>
                <a:spcPts val="600"/>
              </a:spcAft>
              <a:buFont typeface="Arial"/>
              <a:buChar char="•"/>
              <a:defRPr sz="2200" b="0" i="0">
                <a:solidFill>
                  <a:srgbClr val="63666A"/>
                </a:solidFill>
                <a:latin typeface="Helvetica"/>
              </a:defRPr>
            </a:lvl1pPr>
            <a:lvl2pPr marL="320040" indent="256032">
              <a:lnSpc>
                <a:spcPct val="100000"/>
              </a:lnSpc>
              <a:spcBef>
                <a:spcPts val="300"/>
              </a:spcBef>
              <a:spcAft>
                <a:spcPts val="300"/>
              </a:spcAft>
              <a:buSzPct val="90000"/>
              <a:buFont typeface="Lucida Grande"/>
              <a:buChar char="-"/>
              <a:defRPr sz="2000" b="0" i="0">
                <a:solidFill>
                  <a:srgbClr val="63666A"/>
                </a:solidFill>
                <a:latin typeface="Helvetica"/>
              </a:defRPr>
            </a:lvl2pPr>
            <a:lvl3pPr marL="640080" indent="228600">
              <a:lnSpc>
                <a:spcPct val="100000"/>
              </a:lnSpc>
              <a:spcBef>
                <a:spcPts val="300"/>
              </a:spcBef>
              <a:spcAft>
                <a:spcPts val="300"/>
              </a:spcAft>
              <a:buSzPct val="88000"/>
              <a:buFont typeface="Arial"/>
              <a:buChar char="•"/>
              <a:defRPr sz="1800" b="0" i="0">
                <a:solidFill>
                  <a:srgbClr val="63666A"/>
                </a:solidFill>
                <a:latin typeface="Helvetica"/>
              </a:defRPr>
            </a:lvl3pPr>
            <a:lvl4pPr marL="914400" indent="228600">
              <a:lnSpc>
                <a:spcPct val="100000"/>
              </a:lnSpc>
              <a:spcBef>
                <a:spcPts val="300"/>
              </a:spcBef>
              <a:spcAft>
                <a:spcPts val="300"/>
              </a:spcAft>
              <a:buSzPct val="90000"/>
              <a:buFont typeface="Lucida Grande"/>
              <a:buChar char="-"/>
              <a:defRPr sz="1600" b="0" i="0">
                <a:solidFill>
                  <a:srgbClr val="63666A"/>
                </a:solidFill>
                <a:latin typeface="Helvetica"/>
              </a:defRPr>
            </a:lvl4pPr>
            <a:lvl5pPr marL="1143000" indent="192024">
              <a:lnSpc>
                <a:spcPct val="100000"/>
              </a:lnSpc>
              <a:spcBef>
                <a:spcPts val="300"/>
              </a:spcBef>
              <a:spcAft>
                <a:spcPts val="300"/>
              </a:spcAft>
              <a:buSzPct val="88000"/>
              <a:buFont typeface="Arial"/>
              <a:buChar char="•"/>
              <a:defRPr sz="1400" b="0" i="0">
                <a:solidFill>
                  <a:srgbClr val="63666A"/>
                </a:solidFill>
                <a:latin typeface="Helvetic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B8FB8245-C0E1-4471-BB93-7EA3F3DC9623}"/>
              </a:ext>
            </a:extLst>
          </p:cNvPr>
          <p:cNvSpPr>
            <a:spLocks noGrp="1"/>
          </p:cNvSpPr>
          <p:nvPr>
            <p:ph type="dt" sz="half" idx="2"/>
          </p:nvPr>
        </p:nvSpPr>
        <p:spPr>
          <a:xfrm>
            <a:off x="1305984" y="6488431"/>
            <a:ext cx="1098169"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Helvetica"/>
                <a:ea typeface="+mn-ea"/>
                <a:cs typeface="+mn-cs"/>
              </a:defRPr>
            </a:lvl1pPr>
          </a:lstStyle>
          <a:p>
            <a:pPr>
              <a:defRPr/>
            </a:pPr>
            <a:r>
              <a:rPr lang="en-US"/>
              <a:t>01.06.21</a:t>
            </a:r>
          </a:p>
        </p:txBody>
      </p:sp>
    </p:spTree>
    <p:extLst>
      <p:ext uri="{BB962C8B-B14F-4D97-AF65-F5344CB8AC3E}">
        <p14:creationId xmlns:p14="http://schemas.microsoft.com/office/powerpoint/2010/main" val="261150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12" name="Title 1"/>
          <p:cNvSpPr>
            <a:spLocks noGrp="1"/>
          </p:cNvSpPr>
          <p:nvPr>
            <p:ph type="title"/>
          </p:nvPr>
        </p:nvSpPr>
        <p:spPr>
          <a:xfrm>
            <a:off x="609600" y="432610"/>
            <a:ext cx="11057467" cy="548785"/>
          </a:xfrm>
          <a:prstGeom prst="rect">
            <a:avLst/>
          </a:prstGeom>
        </p:spPr>
        <p:txBody>
          <a:bodyPr vert="horz" lIns="0" tIns="0" rIns="0" bIns="0"/>
          <a:lstStyle>
            <a:lvl1pPr algn="l">
              <a:defRPr sz="2200" b="1" i="0" baseline="0">
                <a:solidFill>
                  <a:srgbClr val="004C97"/>
                </a:solidFill>
                <a:latin typeface="Helvetica"/>
              </a:defRPr>
            </a:lvl1pPr>
          </a:lstStyle>
          <a:p>
            <a:r>
              <a:rPr lang="en-US"/>
              <a:t>Click to edit Master title style</a:t>
            </a:r>
          </a:p>
        </p:txBody>
      </p:sp>
      <p:sp>
        <p:nvSpPr>
          <p:cNvPr id="6" name="Footer Placeholder 4"/>
          <p:cNvSpPr>
            <a:spLocks noGrp="1"/>
          </p:cNvSpPr>
          <p:nvPr>
            <p:ph type="ftr" sz="quarter" idx="14"/>
          </p:nvPr>
        </p:nvSpPr>
        <p:spPr/>
        <p:txBody>
          <a:bodyPr/>
          <a:lstStyle>
            <a:lvl1pPr>
              <a:defRPr/>
            </a:lvl1pPr>
          </a:lstStyle>
          <a:p>
            <a:pPr>
              <a:defRPr/>
            </a:pPr>
            <a:r>
              <a:rPr lang="en-US"/>
              <a:t>Densham | Target Status </a:t>
            </a:r>
          </a:p>
        </p:txBody>
      </p:sp>
      <p:sp>
        <p:nvSpPr>
          <p:cNvPr id="7" name="Slide Number Placeholder 5"/>
          <p:cNvSpPr>
            <a:spLocks noGrp="1"/>
          </p:cNvSpPr>
          <p:nvPr>
            <p:ph type="sldNum" sz="quarter" idx="15"/>
          </p:nvPr>
        </p:nvSpPr>
        <p:spPr>
          <a:xfrm>
            <a:off x="399885" y="6488431"/>
            <a:ext cx="700617" cy="187325"/>
          </a:xfrm>
        </p:spPr>
        <p:txBody>
          <a:bodyPr/>
          <a:lstStyle>
            <a:lvl1pPr>
              <a:defRPr/>
            </a:lvl1pPr>
          </a:lstStyle>
          <a:p>
            <a:pPr>
              <a:defRPr/>
            </a:pPr>
            <a:fld id="{98AA3EDC-84CE-5D44-955B-22A59AD27526}" type="slidenum">
              <a:rPr lang="en-US"/>
              <a:pPr>
                <a:defRPr/>
              </a:pPr>
              <a:t>‹#›</a:t>
            </a:fld>
            <a:endParaRPr lang="en-US"/>
          </a:p>
        </p:txBody>
      </p:sp>
      <p:sp>
        <p:nvSpPr>
          <p:cNvPr id="8" name="Content Placeholder 2"/>
          <p:cNvSpPr>
            <a:spLocks noGrp="1"/>
          </p:cNvSpPr>
          <p:nvPr>
            <p:ph idx="16"/>
          </p:nvPr>
        </p:nvSpPr>
        <p:spPr>
          <a:xfrm>
            <a:off x="609600" y="1238250"/>
            <a:ext cx="5331795"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7"/>
          </p:nvPr>
        </p:nvSpPr>
        <p:spPr>
          <a:xfrm>
            <a:off x="6335272" y="1238250"/>
            <a:ext cx="5331795"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0DAAE906-8AAE-4B53-A6A5-981574B10F1C}"/>
              </a:ext>
            </a:extLst>
          </p:cNvPr>
          <p:cNvSpPr>
            <a:spLocks noGrp="1"/>
          </p:cNvSpPr>
          <p:nvPr>
            <p:ph type="dt" sz="half" idx="2"/>
          </p:nvPr>
        </p:nvSpPr>
        <p:spPr>
          <a:xfrm>
            <a:off x="1305984" y="6488431"/>
            <a:ext cx="1355023"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Helvetica"/>
                <a:ea typeface="+mn-ea"/>
                <a:cs typeface="+mn-cs"/>
              </a:defRPr>
            </a:lvl1pPr>
          </a:lstStyle>
          <a:p>
            <a:pPr>
              <a:defRPr/>
            </a:pPr>
            <a:r>
              <a:rPr lang="en-US"/>
              <a:t>01.06.21</a:t>
            </a:r>
          </a:p>
        </p:txBody>
      </p:sp>
    </p:spTree>
    <p:extLst>
      <p:ext uri="{BB962C8B-B14F-4D97-AF65-F5344CB8AC3E}">
        <p14:creationId xmlns:p14="http://schemas.microsoft.com/office/powerpoint/2010/main" val="2913728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2" name="Title 1"/>
          <p:cNvSpPr>
            <a:spLocks noGrp="1"/>
          </p:cNvSpPr>
          <p:nvPr>
            <p:ph type="title"/>
          </p:nvPr>
        </p:nvSpPr>
        <p:spPr>
          <a:xfrm>
            <a:off x="609600" y="432610"/>
            <a:ext cx="11057467" cy="569268"/>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r>
              <a:rPr lang="en-US"/>
              <a:t>11-Dec-2020</a:t>
            </a:r>
            <a:endParaRPr lang="en-US" dirty="0"/>
          </a:p>
        </p:txBody>
      </p:sp>
      <p:sp>
        <p:nvSpPr>
          <p:cNvPr id="5" name="Footer Placeholder 4"/>
          <p:cNvSpPr>
            <a:spLocks noGrp="1"/>
          </p:cNvSpPr>
          <p:nvPr>
            <p:ph type="ftr" sz="quarter" idx="11"/>
          </p:nvPr>
        </p:nvSpPr>
        <p:spPr/>
        <p:txBody>
          <a:bodyPr/>
          <a:lstStyle/>
          <a:p>
            <a:pPr>
              <a:defRPr/>
            </a:pPr>
            <a:r>
              <a:rPr lang="en-US"/>
              <a:t>P. Hurh | Target PDR - Risks &amp; Interfaces</a:t>
            </a:r>
            <a:endParaRPr lang="en-US" dirty="0"/>
          </a:p>
        </p:txBody>
      </p:sp>
      <p:sp>
        <p:nvSpPr>
          <p:cNvPr id="6" name="Slide Number Placeholder 5"/>
          <p:cNvSpPr>
            <a:spLocks noGrp="1"/>
          </p:cNvSpPr>
          <p:nvPr>
            <p:ph type="sldNum" sz="quarter" idx="12"/>
          </p:nvPr>
        </p:nvSpPr>
        <p:spPr/>
        <p:txBody>
          <a:bodyPr/>
          <a:lstStyle/>
          <a:p>
            <a:pPr>
              <a:defRPr/>
            </a:pPr>
            <a:fld id="{0C39C72E-2A13-EB4D-AD45-6D4E6ACAED8D}" type="slidenum">
              <a:rPr lang="en-US" smtClean="0"/>
              <a:pPr>
                <a:defRPr/>
              </a:pPr>
              <a:t>‹#›</a:t>
            </a:fld>
            <a:endParaRPr lang="en-US" dirty="0"/>
          </a:p>
        </p:txBody>
      </p:sp>
      <p:sp>
        <p:nvSpPr>
          <p:cNvPr id="8" name="Content Placeholder 2"/>
          <p:cNvSpPr>
            <a:spLocks noGrp="1"/>
          </p:cNvSpPr>
          <p:nvPr>
            <p:ph idx="13"/>
          </p:nvPr>
        </p:nvSpPr>
        <p:spPr>
          <a:xfrm>
            <a:off x="609600" y="1238250"/>
            <a:ext cx="11057467"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14965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2" name="Title 1"/>
          <p:cNvSpPr>
            <a:spLocks noGrp="1"/>
          </p:cNvSpPr>
          <p:nvPr>
            <p:ph type="title"/>
          </p:nvPr>
        </p:nvSpPr>
        <p:spPr>
          <a:xfrm>
            <a:off x="609600" y="432610"/>
            <a:ext cx="11057467" cy="569268"/>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r>
              <a:rPr lang="en-US"/>
              <a:t>11-Dec-2020</a:t>
            </a:r>
            <a:endParaRPr lang="en-US" dirty="0"/>
          </a:p>
        </p:txBody>
      </p:sp>
      <p:sp>
        <p:nvSpPr>
          <p:cNvPr id="5" name="Footer Placeholder 4"/>
          <p:cNvSpPr>
            <a:spLocks noGrp="1"/>
          </p:cNvSpPr>
          <p:nvPr>
            <p:ph type="ftr" sz="quarter" idx="11"/>
          </p:nvPr>
        </p:nvSpPr>
        <p:spPr/>
        <p:txBody>
          <a:bodyPr/>
          <a:lstStyle/>
          <a:p>
            <a:pPr>
              <a:defRPr/>
            </a:pPr>
            <a:r>
              <a:rPr lang="en-US"/>
              <a:t>P. Hurh | Target PDR - Risks &amp; Interfaces</a:t>
            </a:r>
            <a:endParaRPr lang="en-US" dirty="0"/>
          </a:p>
        </p:txBody>
      </p:sp>
      <p:sp>
        <p:nvSpPr>
          <p:cNvPr id="6" name="Slide Number Placeholder 5"/>
          <p:cNvSpPr>
            <a:spLocks noGrp="1"/>
          </p:cNvSpPr>
          <p:nvPr>
            <p:ph type="sldNum" sz="quarter" idx="12"/>
          </p:nvPr>
        </p:nvSpPr>
        <p:spPr/>
        <p:txBody>
          <a:bodyPr/>
          <a:lstStyle/>
          <a:p>
            <a:pPr>
              <a:defRPr/>
            </a:pPr>
            <a:fld id="{0C39C72E-2A13-EB4D-AD45-6D4E6ACAED8D}" type="slidenum">
              <a:rPr lang="en-US" smtClean="0"/>
              <a:pPr>
                <a:defRPr/>
              </a:pPr>
              <a:t>‹#›</a:t>
            </a:fld>
            <a:endParaRPr lang="en-US" dirty="0"/>
          </a:p>
        </p:txBody>
      </p:sp>
      <p:sp>
        <p:nvSpPr>
          <p:cNvPr id="8" name="Content Placeholder 2"/>
          <p:cNvSpPr>
            <a:spLocks noGrp="1"/>
          </p:cNvSpPr>
          <p:nvPr>
            <p:ph idx="13"/>
          </p:nvPr>
        </p:nvSpPr>
        <p:spPr>
          <a:xfrm>
            <a:off x="609600" y="1238250"/>
            <a:ext cx="11057467"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1691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2" name="Title 1"/>
          <p:cNvSpPr>
            <a:spLocks noGrp="1"/>
          </p:cNvSpPr>
          <p:nvPr>
            <p:ph type="title"/>
          </p:nvPr>
        </p:nvSpPr>
        <p:spPr>
          <a:xfrm>
            <a:off x="609600" y="432610"/>
            <a:ext cx="11057467" cy="569268"/>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r>
              <a:rPr lang="en-US"/>
              <a:t>11-Dec-2020</a:t>
            </a:r>
            <a:endParaRPr lang="en-US" dirty="0"/>
          </a:p>
        </p:txBody>
      </p:sp>
      <p:sp>
        <p:nvSpPr>
          <p:cNvPr id="5" name="Footer Placeholder 4"/>
          <p:cNvSpPr>
            <a:spLocks noGrp="1"/>
          </p:cNvSpPr>
          <p:nvPr>
            <p:ph type="ftr" sz="quarter" idx="11"/>
          </p:nvPr>
        </p:nvSpPr>
        <p:spPr/>
        <p:txBody>
          <a:bodyPr/>
          <a:lstStyle/>
          <a:p>
            <a:pPr>
              <a:defRPr/>
            </a:pPr>
            <a:r>
              <a:rPr lang="en-US"/>
              <a:t>P. Hurh | Target PDR - Risks &amp; Interfaces</a:t>
            </a:r>
            <a:endParaRPr lang="en-US" dirty="0"/>
          </a:p>
        </p:txBody>
      </p:sp>
      <p:sp>
        <p:nvSpPr>
          <p:cNvPr id="6" name="Slide Number Placeholder 5"/>
          <p:cNvSpPr>
            <a:spLocks noGrp="1"/>
          </p:cNvSpPr>
          <p:nvPr>
            <p:ph type="sldNum" sz="quarter" idx="12"/>
          </p:nvPr>
        </p:nvSpPr>
        <p:spPr/>
        <p:txBody>
          <a:bodyPr/>
          <a:lstStyle/>
          <a:p>
            <a:pPr>
              <a:defRPr/>
            </a:pPr>
            <a:fld id="{0C39C72E-2A13-EB4D-AD45-6D4E6ACAED8D}" type="slidenum">
              <a:rPr lang="en-US" smtClean="0"/>
              <a:pPr>
                <a:defRPr/>
              </a:pPr>
              <a:t>‹#›</a:t>
            </a:fld>
            <a:endParaRPr lang="en-US" dirty="0"/>
          </a:p>
        </p:txBody>
      </p:sp>
      <p:sp>
        <p:nvSpPr>
          <p:cNvPr id="8" name="Content Placeholder 2"/>
          <p:cNvSpPr>
            <a:spLocks noGrp="1"/>
          </p:cNvSpPr>
          <p:nvPr>
            <p:ph idx="13"/>
          </p:nvPr>
        </p:nvSpPr>
        <p:spPr>
          <a:xfrm>
            <a:off x="609600" y="1238250"/>
            <a:ext cx="11057467"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64868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a:xfrm>
            <a:off x="545565" y="1083449"/>
            <a:ext cx="11118797" cy="5093514"/>
          </a:xfrm>
        </p:spPr>
        <p:txBody>
          <a:bodyPr/>
          <a:lstStyle>
            <a:lvl1pPr marL="446088" indent="-446088">
              <a:defRPr/>
            </a:lvl1pPr>
            <a:lvl2pPr marL="806450" indent="-349250">
              <a:defRPr/>
            </a:lvl2pPr>
            <a:lvl3pPr marL="1076325" indent="-269875">
              <a:defRPr/>
            </a:lvl3pPr>
            <a:lvl4pPr marL="1344613" indent="-268288">
              <a:defRPr/>
            </a:lvl4pPr>
            <a:lvl5pPr marL="1612900" indent="-268288">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a:xfrm>
            <a:off x="8946435" y="6504663"/>
            <a:ext cx="2743200" cy="353338"/>
          </a:xfrm>
          <a:prstGeom prst="rect">
            <a:avLst/>
          </a:prstGeom>
        </p:spPr>
        <p:txBody>
          <a:bodyPr/>
          <a:lstStyle>
            <a:lvl1pPr marL="1092200" indent="-285750">
              <a:defRPr/>
            </a:lvl1pPr>
            <a:lvl3pPr marL="806450" indent="0" algn="r">
              <a:buNone/>
              <a:defRPr lang="en-US" sz="1400" kern="1200" smtClean="0">
                <a:solidFill>
                  <a:schemeClr val="accent4"/>
                </a:solidFill>
                <a:latin typeface="Arial" panose="020B0604020202020204" pitchFamily="34" charset="0"/>
                <a:ea typeface="+mn-ea"/>
                <a:cs typeface="Arial" panose="020B0604020202020204" pitchFamily="34" charset="0"/>
              </a:defRPr>
            </a:lvl3pPr>
          </a:lstStyle>
          <a:p>
            <a:pPr lvl="2">
              <a:lnSpc>
                <a:spcPct val="90000"/>
              </a:lnSpc>
              <a:spcBef>
                <a:spcPts val="500"/>
              </a:spcBef>
              <a:buClr>
                <a:schemeClr val="tx1"/>
              </a:buClr>
            </a:pPr>
            <a:r>
              <a:rPr lang="en-GB" dirty="0" smtClean="0"/>
              <a:t>Slide </a:t>
            </a:r>
            <a:fld id="{7E569216-649D-40FE-A193-2C061D61F110}" type="slidenum">
              <a:rPr smtClean="0"/>
              <a:pPr lvl="2">
                <a:lnSpc>
                  <a:spcPct val="90000"/>
                </a:lnSpc>
                <a:spcBef>
                  <a:spcPts val="500"/>
                </a:spcBef>
                <a:buClr>
                  <a:schemeClr val="tx1"/>
                </a:buClr>
              </a:pPr>
              <a:t>‹#›</a:t>
            </a:fld>
            <a:r>
              <a:rPr dirty="0" smtClean="0"/>
              <a:t> </a:t>
            </a:r>
            <a:endParaRPr dirty="0"/>
          </a:p>
        </p:txBody>
      </p:sp>
      <p:pic>
        <p:nvPicPr>
          <p:cNvPr id="7" name="Picture 6">
            <a:extLst>
              <a:ext uri="{FF2B5EF4-FFF2-40B4-BE49-F238E27FC236}">
                <a16:creationId xmlns:a16="http://schemas.microsoft.com/office/drawing/2014/main" id="{E201A9D8-A541-934F-8FC4-9439FCBF676D}"/>
              </a:ext>
            </a:extLst>
          </p:cNvPr>
          <p:cNvPicPr>
            <a:picLocks noChangeAspect="1"/>
          </p:cNvPicPr>
          <p:nvPr userDrawn="1"/>
        </p:nvPicPr>
        <p:blipFill>
          <a:blip r:embed="rId2" cstate="screen">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119896" y="6085989"/>
            <a:ext cx="2697195" cy="689508"/>
          </a:xfrm>
          <a:prstGeom prst="rect">
            <a:avLst/>
          </a:prstGeom>
        </p:spPr>
      </p:pic>
      <p:sp>
        <p:nvSpPr>
          <p:cNvPr id="8" name="Slide Number Placeholder 5">
            <a:extLst>
              <a:ext uri="{FF2B5EF4-FFF2-40B4-BE49-F238E27FC236}">
                <a16:creationId xmlns:a16="http://schemas.microsoft.com/office/drawing/2014/main" id="{7947796D-644C-B740-8C2E-356ECAB6D301}"/>
              </a:ext>
            </a:extLst>
          </p:cNvPr>
          <p:cNvSpPr txBox="1">
            <a:spLocks/>
          </p:cNvSpPr>
          <p:nvPr userDrawn="1"/>
        </p:nvSpPr>
        <p:spPr>
          <a:xfrm>
            <a:off x="3662081" y="6299908"/>
            <a:ext cx="4559130" cy="475589"/>
          </a:xfrm>
          <a:prstGeom prst="rect">
            <a:avLst/>
          </a:prstGeom>
        </p:spPr>
        <p:txBody>
          <a:bodyPr/>
          <a:lstStyle>
            <a:defPPr>
              <a:defRPr lang="en-US"/>
            </a:defPPr>
            <a:lvl1pPr marL="1092200" indent="-28575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806450" indent="0" algn="r" defTabSz="914400" rtl="0" eaLnBrk="1" latinLnBrk="0" hangingPunct="1">
              <a:buNone/>
              <a:defRPr lang="en-US" sz="1600" kern="1200" smtClean="0">
                <a:solidFill>
                  <a:schemeClr val="accent4"/>
                </a:solidFill>
                <a:latin typeface="Arial" panose="020B0604020202020204" pitchFamily="34" charset="0"/>
                <a:ea typeface="+mn-ea"/>
                <a:cs typeface="Arial" panose="020B0604020202020204" pitchFamily="34" charset="0"/>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2075" lvl="2" indent="0" algn="ctr">
              <a:lnSpc>
                <a:spcPct val="90000"/>
              </a:lnSpc>
              <a:spcBef>
                <a:spcPts val="500"/>
              </a:spcBef>
              <a:buClr>
                <a:schemeClr val="tx1"/>
              </a:buClr>
            </a:pPr>
            <a:r>
              <a:rPr lang="en-US" sz="1400" dirty="0" smtClean="0"/>
              <a:t>CJ Densham</a:t>
            </a:r>
            <a:r>
              <a:rPr lang="en-US" sz="1400" baseline="0" dirty="0" smtClean="0"/>
              <a:t> </a:t>
            </a:r>
          </a:p>
          <a:p>
            <a:pPr marL="92075" lvl="2" indent="0" algn="ctr">
              <a:lnSpc>
                <a:spcPct val="90000"/>
              </a:lnSpc>
              <a:spcBef>
                <a:spcPts val="500"/>
              </a:spcBef>
              <a:buClr>
                <a:schemeClr val="tx1"/>
              </a:buClr>
            </a:pPr>
            <a:r>
              <a:rPr lang="en-US" sz="1400" baseline="0" dirty="0" smtClean="0"/>
              <a:t>STFC Rutherford Appleton Laboratory</a:t>
            </a:r>
            <a:endParaRPr lang="en-US" sz="1400" dirty="0" smtClean="0"/>
          </a:p>
          <a:p>
            <a:pPr marL="92075" lvl="2" indent="0" algn="ctr">
              <a:lnSpc>
                <a:spcPct val="90000"/>
              </a:lnSpc>
              <a:spcBef>
                <a:spcPts val="500"/>
              </a:spcBef>
              <a:buClr>
                <a:schemeClr val="tx1"/>
              </a:buClr>
            </a:pPr>
            <a:endParaRPr sz="1400" dirty="0"/>
          </a:p>
        </p:txBody>
      </p:sp>
    </p:spTree>
    <p:extLst>
      <p:ext uri="{BB962C8B-B14F-4D97-AF65-F5344CB8AC3E}">
        <p14:creationId xmlns:p14="http://schemas.microsoft.com/office/powerpoint/2010/main" val="202392908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2" name="Title 1"/>
          <p:cNvSpPr>
            <a:spLocks noGrp="1"/>
          </p:cNvSpPr>
          <p:nvPr>
            <p:ph type="title"/>
          </p:nvPr>
        </p:nvSpPr>
        <p:spPr>
          <a:xfrm>
            <a:off x="609600" y="432610"/>
            <a:ext cx="11057467" cy="569268"/>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r>
              <a:rPr lang="en-US"/>
              <a:t>11-Dec-2020</a:t>
            </a:r>
            <a:endParaRPr lang="en-US" dirty="0"/>
          </a:p>
        </p:txBody>
      </p:sp>
      <p:sp>
        <p:nvSpPr>
          <p:cNvPr id="5" name="Footer Placeholder 4"/>
          <p:cNvSpPr>
            <a:spLocks noGrp="1"/>
          </p:cNvSpPr>
          <p:nvPr>
            <p:ph type="ftr" sz="quarter" idx="11"/>
          </p:nvPr>
        </p:nvSpPr>
        <p:spPr/>
        <p:txBody>
          <a:bodyPr/>
          <a:lstStyle/>
          <a:p>
            <a:pPr>
              <a:defRPr/>
            </a:pPr>
            <a:r>
              <a:rPr lang="en-US"/>
              <a:t>P. Hurh | Target PDR - Risks &amp; Interfaces</a:t>
            </a:r>
            <a:endParaRPr lang="en-US" dirty="0"/>
          </a:p>
        </p:txBody>
      </p:sp>
      <p:sp>
        <p:nvSpPr>
          <p:cNvPr id="6" name="Slide Number Placeholder 5"/>
          <p:cNvSpPr>
            <a:spLocks noGrp="1"/>
          </p:cNvSpPr>
          <p:nvPr>
            <p:ph type="sldNum" sz="quarter" idx="12"/>
          </p:nvPr>
        </p:nvSpPr>
        <p:spPr/>
        <p:txBody>
          <a:bodyPr/>
          <a:lstStyle/>
          <a:p>
            <a:pPr>
              <a:defRPr/>
            </a:pPr>
            <a:fld id="{0C39C72E-2A13-EB4D-AD45-6D4E6ACAED8D}" type="slidenum">
              <a:rPr lang="en-US" smtClean="0"/>
              <a:pPr>
                <a:defRPr/>
              </a:pPr>
              <a:t>‹#›</a:t>
            </a:fld>
            <a:endParaRPr lang="en-US" dirty="0"/>
          </a:p>
        </p:txBody>
      </p:sp>
      <p:sp>
        <p:nvSpPr>
          <p:cNvPr id="8" name="Content Placeholder 2"/>
          <p:cNvSpPr>
            <a:spLocks noGrp="1"/>
          </p:cNvSpPr>
          <p:nvPr>
            <p:ph idx="13"/>
          </p:nvPr>
        </p:nvSpPr>
        <p:spPr>
          <a:xfrm>
            <a:off x="609600" y="1238250"/>
            <a:ext cx="11057467"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0549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2" name="Title 1"/>
          <p:cNvSpPr>
            <a:spLocks noGrp="1"/>
          </p:cNvSpPr>
          <p:nvPr>
            <p:ph type="title"/>
          </p:nvPr>
        </p:nvSpPr>
        <p:spPr>
          <a:xfrm>
            <a:off x="609600" y="432610"/>
            <a:ext cx="11057467" cy="569268"/>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r>
              <a:rPr lang="en-US"/>
              <a:t>11-Dec-2020</a:t>
            </a:r>
            <a:endParaRPr lang="en-US" dirty="0"/>
          </a:p>
        </p:txBody>
      </p:sp>
      <p:sp>
        <p:nvSpPr>
          <p:cNvPr id="5" name="Footer Placeholder 4"/>
          <p:cNvSpPr>
            <a:spLocks noGrp="1"/>
          </p:cNvSpPr>
          <p:nvPr>
            <p:ph type="ftr" sz="quarter" idx="11"/>
          </p:nvPr>
        </p:nvSpPr>
        <p:spPr/>
        <p:txBody>
          <a:bodyPr/>
          <a:lstStyle/>
          <a:p>
            <a:pPr>
              <a:defRPr/>
            </a:pPr>
            <a:r>
              <a:rPr lang="en-US"/>
              <a:t>P. Hurh | Target PDR - Risks &amp; Interfaces</a:t>
            </a:r>
            <a:endParaRPr lang="en-US" dirty="0"/>
          </a:p>
        </p:txBody>
      </p:sp>
      <p:sp>
        <p:nvSpPr>
          <p:cNvPr id="6" name="Slide Number Placeholder 5"/>
          <p:cNvSpPr>
            <a:spLocks noGrp="1"/>
          </p:cNvSpPr>
          <p:nvPr>
            <p:ph type="sldNum" sz="quarter" idx="12"/>
          </p:nvPr>
        </p:nvSpPr>
        <p:spPr/>
        <p:txBody>
          <a:bodyPr/>
          <a:lstStyle/>
          <a:p>
            <a:pPr>
              <a:defRPr/>
            </a:pPr>
            <a:fld id="{0C39C72E-2A13-EB4D-AD45-6D4E6ACAED8D}" type="slidenum">
              <a:rPr lang="en-US" smtClean="0"/>
              <a:pPr>
                <a:defRPr/>
              </a:pPr>
              <a:t>‹#›</a:t>
            </a:fld>
            <a:endParaRPr lang="en-US" dirty="0"/>
          </a:p>
        </p:txBody>
      </p:sp>
      <p:sp>
        <p:nvSpPr>
          <p:cNvPr id="8" name="Content Placeholder 2"/>
          <p:cNvSpPr>
            <a:spLocks noGrp="1"/>
          </p:cNvSpPr>
          <p:nvPr>
            <p:ph idx="13"/>
          </p:nvPr>
        </p:nvSpPr>
        <p:spPr>
          <a:xfrm>
            <a:off x="609600" y="1238250"/>
            <a:ext cx="11057467"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1563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2" name="Title 1"/>
          <p:cNvSpPr>
            <a:spLocks noGrp="1"/>
          </p:cNvSpPr>
          <p:nvPr>
            <p:ph type="title"/>
          </p:nvPr>
        </p:nvSpPr>
        <p:spPr>
          <a:xfrm>
            <a:off x="609600" y="432610"/>
            <a:ext cx="11057467" cy="569268"/>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r>
              <a:rPr lang="en-US"/>
              <a:t>11-Dec-2020</a:t>
            </a:r>
            <a:endParaRPr lang="en-US" dirty="0"/>
          </a:p>
        </p:txBody>
      </p:sp>
      <p:sp>
        <p:nvSpPr>
          <p:cNvPr id="5" name="Footer Placeholder 4"/>
          <p:cNvSpPr>
            <a:spLocks noGrp="1"/>
          </p:cNvSpPr>
          <p:nvPr>
            <p:ph type="ftr" sz="quarter" idx="11"/>
          </p:nvPr>
        </p:nvSpPr>
        <p:spPr/>
        <p:txBody>
          <a:bodyPr/>
          <a:lstStyle/>
          <a:p>
            <a:pPr>
              <a:defRPr/>
            </a:pPr>
            <a:r>
              <a:rPr lang="en-US"/>
              <a:t>P. Hurh | Target PDR - Risks &amp; Interfaces</a:t>
            </a:r>
            <a:endParaRPr lang="en-US" dirty="0"/>
          </a:p>
        </p:txBody>
      </p:sp>
      <p:sp>
        <p:nvSpPr>
          <p:cNvPr id="6" name="Slide Number Placeholder 5"/>
          <p:cNvSpPr>
            <a:spLocks noGrp="1"/>
          </p:cNvSpPr>
          <p:nvPr>
            <p:ph type="sldNum" sz="quarter" idx="12"/>
          </p:nvPr>
        </p:nvSpPr>
        <p:spPr/>
        <p:txBody>
          <a:bodyPr/>
          <a:lstStyle/>
          <a:p>
            <a:pPr>
              <a:defRPr/>
            </a:pPr>
            <a:fld id="{0C39C72E-2A13-EB4D-AD45-6D4E6ACAED8D}" type="slidenum">
              <a:rPr lang="en-US" smtClean="0"/>
              <a:pPr>
                <a:defRPr/>
              </a:pPr>
              <a:t>‹#›</a:t>
            </a:fld>
            <a:endParaRPr lang="en-US" dirty="0"/>
          </a:p>
        </p:txBody>
      </p:sp>
      <p:sp>
        <p:nvSpPr>
          <p:cNvPr id="8" name="Content Placeholder 2"/>
          <p:cNvSpPr>
            <a:spLocks noGrp="1"/>
          </p:cNvSpPr>
          <p:nvPr>
            <p:ph idx="13"/>
          </p:nvPr>
        </p:nvSpPr>
        <p:spPr>
          <a:xfrm>
            <a:off x="609600" y="1238250"/>
            <a:ext cx="11057467"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11047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2" name="Title 1"/>
          <p:cNvSpPr>
            <a:spLocks noGrp="1"/>
          </p:cNvSpPr>
          <p:nvPr>
            <p:ph type="title"/>
          </p:nvPr>
        </p:nvSpPr>
        <p:spPr>
          <a:xfrm>
            <a:off x="609600" y="432610"/>
            <a:ext cx="11057467" cy="569268"/>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r>
              <a:rPr lang="en-US"/>
              <a:t>11-Dec-2020</a:t>
            </a:r>
            <a:endParaRPr lang="en-US" dirty="0"/>
          </a:p>
        </p:txBody>
      </p:sp>
      <p:sp>
        <p:nvSpPr>
          <p:cNvPr id="5" name="Footer Placeholder 4"/>
          <p:cNvSpPr>
            <a:spLocks noGrp="1"/>
          </p:cNvSpPr>
          <p:nvPr>
            <p:ph type="ftr" sz="quarter" idx="11"/>
          </p:nvPr>
        </p:nvSpPr>
        <p:spPr/>
        <p:txBody>
          <a:bodyPr/>
          <a:lstStyle/>
          <a:p>
            <a:pPr>
              <a:defRPr/>
            </a:pPr>
            <a:r>
              <a:rPr lang="en-US"/>
              <a:t>P. Hurh | Target PDR - Risks &amp; Interfaces</a:t>
            </a:r>
            <a:endParaRPr lang="en-US" dirty="0"/>
          </a:p>
        </p:txBody>
      </p:sp>
      <p:sp>
        <p:nvSpPr>
          <p:cNvPr id="6" name="Slide Number Placeholder 5"/>
          <p:cNvSpPr>
            <a:spLocks noGrp="1"/>
          </p:cNvSpPr>
          <p:nvPr>
            <p:ph type="sldNum" sz="quarter" idx="12"/>
          </p:nvPr>
        </p:nvSpPr>
        <p:spPr/>
        <p:txBody>
          <a:bodyPr/>
          <a:lstStyle/>
          <a:p>
            <a:pPr>
              <a:defRPr/>
            </a:pPr>
            <a:fld id="{0C39C72E-2A13-EB4D-AD45-6D4E6ACAED8D}" type="slidenum">
              <a:rPr lang="en-US" smtClean="0"/>
              <a:pPr>
                <a:defRPr/>
              </a:pPr>
              <a:t>‹#›</a:t>
            </a:fld>
            <a:endParaRPr lang="en-US" dirty="0"/>
          </a:p>
        </p:txBody>
      </p:sp>
      <p:sp>
        <p:nvSpPr>
          <p:cNvPr id="8" name="Content Placeholder 2"/>
          <p:cNvSpPr>
            <a:spLocks noGrp="1"/>
          </p:cNvSpPr>
          <p:nvPr>
            <p:ph idx="13"/>
          </p:nvPr>
        </p:nvSpPr>
        <p:spPr>
          <a:xfrm>
            <a:off x="609600" y="1238250"/>
            <a:ext cx="11057467"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6426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14BD68BC-1AD8-B640-8B1E-602BF3073AFD}" type="datetimeFigureOut">
              <a:rPr lang="en-US" smtClean="0"/>
              <a:t>8/20/2021</a:t>
            </a:fld>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230173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4BD68BC-1AD8-B640-8B1E-602BF3073AFD}" type="datetimeFigureOut">
              <a:rPr lang="en-US" smtClean="0"/>
              <a:t>8/20/2021</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98460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14BD68BC-1AD8-B640-8B1E-602BF3073AFD}" type="datetimeFigureOut">
              <a:rPr lang="en-US" smtClean="0"/>
              <a:t>8/20/2021</a:t>
            </a:fld>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050835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14BD68BC-1AD8-B640-8B1E-602BF3073AFD}" type="datetimeFigureOut">
              <a:rPr lang="en-US" smtClean="0"/>
              <a:t>8/20/2021</a:t>
            </a:fld>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204241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14BD68BC-1AD8-B640-8B1E-602BF3073AFD}" type="datetimeFigureOut">
              <a:rPr lang="en-US" smtClean="0"/>
              <a:t>8/20/2021</a:t>
            </a:fld>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072076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14BD68BC-1AD8-B640-8B1E-602BF3073AFD}" type="datetimeFigureOut">
              <a:rPr lang="en-US" smtClean="0"/>
              <a:t>8/20/2021</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250528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14BD68BC-1AD8-B640-8B1E-602BF3073AFD}" type="datetimeFigureOut">
              <a:rPr lang="en-US" smtClean="0"/>
              <a:t>8/20/2021</a:t>
            </a:fld>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6944703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0" y="207469"/>
            <a:ext cx="12192000" cy="75303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083449"/>
            <a:ext cx="10515600" cy="509351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967685184"/>
      </p:ext>
    </p:extLst>
  </p:cSld>
  <p:clrMap bg1="lt1" tx1="dk1" bg2="lt2" tx2="dk2" accent1="accent1" accent2="accent2" accent3="accent3" accent4="accent4" accent5="accent5" accent6="accent6" hlink="hlink" folHlink="folHlink"/>
  <p:sldLayoutIdLst>
    <p:sldLayoutId id="2147483699" r:id="rId1"/>
    <p:sldLayoutId id="2147483683" r:id="rId2"/>
  </p:sldLayoutIdLst>
  <p:hf hdr="0" ft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q"/>
        <a:defRPr sz="24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Ø"/>
        <a:defRPr sz="20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16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6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6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D68BC-1AD8-B640-8B1E-602BF3073AFD}" type="datetimeFigureOut">
              <a:rPr lang="en-US" smtClean="0"/>
              <a:t>8/20/2021</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spTree>
    <p:extLst>
      <p:ext uri="{BB962C8B-B14F-4D97-AF65-F5344CB8AC3E}">
        <p14:creationId xmlns:p14="http://schemas.microsoft.com/office/powerpoint/2010/main" val="342913796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460467-1FF7-C745-9E17-03FC0ADFFE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905460" y="0"/>
            <a:ext cx="3286539" cy="6858000"/>
          </a:xfrm>
          <a:prstGeom prst="rect">
            <a:avLst/>
          </a:prstGeom>
        </p:spPr>
      </p:pic>
      <p:sp>
        <p:nvSpPr>
          <p:cNvPr id="3" name="TextBox 2">
            <a:extLst>
              <a:ext uri="{FF2B5EF4-FFF2-40B4-BE49-F238E27FC236}">
                <a16:creationId xmlns:a16="http://schemas.microsoft.com/office/drawing/2014/main" id="{78DB0FE0-A4AF-D848-8925-91A37993D74D}"/>
              </a:ext>
            </a:extLst>
          </p:cNvPr>
          <p:cNvSpPr txBox="1"/>
          <p:nvPr/>
        </p:nvSpPr>
        <p:spPr>
          <a:xfrm>
            <a:off x="483691" y="766947"/>
            <a:ext cx="5606643" cy="1815882"/>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LBNF </a:t>
            </a:r>
            <a:r>
              <a:rPr kumimoji="0" lang="en-US" sz="4000" b="1" i="0" u="none" strike="noStrike" kern="1200" cap="none" spc="-15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Target</a:t>
            </a:r>
            <a:br>
              <a:rPr kumimoji="0" lang="en-US" sz="4000" b="1" i="0" u="none" strike="noStrike" kern="1200" cap="none" spc="-15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br>
            <a:r>
              <a:rPr kumimoji="0" lang="en-US" sz="4000" b="1" i="0" u="none" strike="noStrike" kern="1200" cap="none" spc="-15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PI/PM </a:t>
            </a:r>
            <a:r>
              <a:rPr kumimoji="0" lang="en-US" sz="4000" b="1" i="0" u="none" strike="noStrike" kern="1200" cap="none" spc="-15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Report to </a:t>
            </a:r>
            <a:r>
              <a:rPr lang="en-US" sz="4000" b="1" spc="-150" dirty="0" smtClean="0">
                <a:solidFill>
                  <a:srgbClr val="002060"/>
                </a:solidFill>
                <a:latin typeface="Arial" panose="020B0604020202020204" pitchFamily="34" charset="0"/>
                <a:cs typeface="Arial" panose="020B0604020202020204" pitchFamily="34" charset="0"/>
              </a:rPr>
              <a:t>IB</a:t>
            </a:r>
            <a:endParaRPr kumimoji="0" lang="en-US" sz="4000" b="1" i="0" u="none" strike="noStrike" kern="1200" cap="none" spc="-15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spc="-150" dirty="0" smtClean="0">
                <a:solidFill>
                  <a:srgbClr val="002060"/>
                </a:solidFill>
                <a:latin typeface="Arial" panose="020B0604020202020204" pitchFamily="34" charset="0"/>
                <a:cs typeface="Arial" panose="020B0604020202020204" pitchFamily="34" charset="0"/>
              </a:rPr>
              <a:t>24</a:t>
            </a:r>
            <a:r>
              <a:rPr lang="en-US" sz="2800" b="1" spc="-150" baseline="30000" dirty="0" smtClean="0">
                <a:solidFill>
                  <a:srgbClr val="002060"/>
                </a:solidFill>
                <a:latin typeface="Arial" panose="020B0604020202020204" pitchFamily="34" charset="0"/>
                <a:cs typeface="Arial" panose="020B0604020202020204" pitchFamily="34" charset="0"/>
              </a:rPr>
              <a:t>th</a:t>
            </a:r>
            <a:r>
              <a:rPr lang="en-US" sz="2800" b="1" spc="-150" dirty="0" smtClean="0">
                <a:solidFill>
                  <a:srgbClr val="002060"/>
                </a:solidFill>
                <a:latin typeface="Arial" panose="020B0604020202020204" pitchFamily="34" charset="0"/>
                <a:cs typeface="Arial" panose="020B0604020202020204" pitchFamily="34" charset="0"/>
              </a:rPr>
              <a:t> </a:t>
            </a:r>
            <a:r>
              <a:rPr lang="en-US" sz="2800" b="1" spc="-150" dirty="0" smtClean="0">
                <a:solidFill>
                  <a:srgbClr val="002060"/>
                </a:solidFill>
                <a:latin typeface="Arial" panose="020B0604020202020204" pitchFamily="34" charset="0"/>
                <a:cs typeface="Arial" panose="020B0604020202020204" pitchFamily="34" charset="0"/>
              </a:rPr>
              <a:t>August 2021</a:t>
            </a:r>
            <a:endParaRPr kumimoji="0" lang="en-US" sz="3600" b="1" i="0" u="none" strike="noStrike" kern="1200" cap="none" spc="-15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0BEB0AE4-391E-6F41-84C6-D4EEDF519A31}"/>
              </a:ext>
            </a:extLst>
          </p:cNvPr>
          <p:cNvSpPr/>
          <p:nvPr/>
        </p:nvSpPr>
        <p:spPr>
          <a:xfrm>
            <a:off x="473472" y="3006740"/>
            <a:ext cx="5918939"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00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Chris Densham, Peter </a:t>
            </a:r>
            <a:r>
              <a:rPr kumimoji="0" lang="en-GB" sz="2000" i="0" u="none" strike="noStrike" kern="1200" cap="none" spc="0" normalizeH="0" baseline="0" noProof="0" dirty="0" smtClean="0">
                <a:ln>
                  <a:noFill/>
                </a:ln>
                <a:solidFill>
                  <a:srgbClr val="626262"/>
                </a:solidFill>
                <a:effectLst/>
                <a:uLnTx/>
                <a:uFillTx/>
                <a:latin typeface="Arial" panose="020B0604020202020204" pitchFamily="34" charset="0"/>
                <a:ea typeface="+mn-ea"/>
                <a:cs typeface="Arial" panose="020B0604020202020204" pitchFamily="34" charset="0"/>
              </a:rPr>
              <a:t>Loveridge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400" b="0" i="1" u="none" strike="noStrike" kern="1200" cap="none" spc="150" normalizeH="0" baseline="0" noProof="0" dirty="0" smtClean="0">
                <a:ln>
                  <a:noFill/>
                </a:ln>
                <a:solidFill>
                  <a:srgbClr val="626262"/>
                </a:solidFill>
                <a:effectLst/>
                <a:uLnTx/>
                <a:uFillTx/>
                <a:latin typeface="Arial" panose="020B0604020202020204" pitchFamily="34" charset="0"/>
                <a:ea typeface="+mn-ea"/>
                <a:cs typeface="Arial" panose="020B0604020202020204" pitchFamily="34" charset="0"/>
              </a:rPr>
              <a:t>(STFC </a:t>
            </a:r>
            <a:r>
              <a:rPr kumimoji="0" lang="en-GB" sz="1400" b="0" i="1" u="none" strike="noStrike" kern="1200" cap="none" spc="15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Rutherford Appleton Laboratory</a:t>
            </a:r>
            <a:r>
              <a:rPr kumimoji="0" lang="en-GB" sz="1400" b="0" i="1" u="none" strike="noStrike" kern="1200" cap="none" spc="150" normalizeH="0" baseline="0" noProof="0" dirty="0" smtClean="0">
                <a:ln>
                  <a:noFill/>
                </a:ln>
                <a:solidFill>
                  <a:srgbClr val="626262"/>
                </a:solidFill>
                <a:effectLst/>
                <a:uLnTx/>
                <a:uFillTx/>
                <a:latin typeface="Arial" panose="020B0604020202020204" pitchFamily="34" charset="0"/>
                <a:ea typeface="+mn-ea"/>
                <a:cs typeface="Arial" panose="020B0604020202020204" pitchFamily="34" charset="0"/>
              </a:rPr>
              <a:t>)</a:t>
            </a:r>
            <a:endParaRPr kumimoji="0" lang="en-GB" sz="1400" b="0" i="1" u="none" strike="noStrike" kern="1200" cap="none" spc="15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E201A9D8-A541-934F-8FC4-9439FCBF676D}"/>
              </a:ext>
            </a:extLst>
          </p:cNvPr>
          <p:cNvPicPr>
            <a:picLocks noChangeAspect="1"/>
          </p:cNvPicPr>
          <p:nvPr/>
        </p:nvPicPr>
        <p:blipFill>
          <a:blip r:embed="rId5" cstate="screen">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109344" y="5942095"/>
            <a:ext cx="3046380" cy="778773"/>
          </a:xfrm>
          <a:prstGeom prst="rect">
            <a:avLst/>
          </a:prstGeom>
        </p:spPr>
      </p:pic>
      <p:pic>
        <p:nvPicPr>
          <p:cNvPr id="9" name="Picture 8"/>
          <p:cNvPicPr>
            <a:picLocks noChangeAspect="1"/>
          </p:cNvPicPr>
          <p:nvPr/>
        </p:nvPicPr>
        <p:blipFill>
          <a:blip r:embed="rId6">
            <a:clrChange>
              <a:clrFrom>
                <a:srgbClr val="FFFFFF"/>
              </a:clrFrom>
              <a:clrTo>
                <a:srgbClr val="FFFFFF">
                  <a:alpha val="0"/>
                </a:srgbClr>
              </a:clrTo>
            </a:clrChange>
          </a:blip>
          <a:stretch>
            <a:fillRect/>
          </a:stretch>
        </p:blipFill>
        <p:spPr>
          <a:xfrm>
            <a:off x="6205668" y="5832592"/>
            <a:ext cx="2699792" cy="1012422"/>
          </a:xfrm>
          <a:prstGeom prst="rect">
            <a:avLst/>
          </a:prstGeom>
        </p:spPr>
      </p:pic>
      <p:pic>
        <p:nvPicPr>
          <p:cNvPr id="10" name="Picture 9"/>
          <p:cNvPicPr>
            <a:picLocks noChangeAspect="1"/>
          </p:cNvPicPr>
          <p:nvPr/>
        </p:nvPicPr>
        <p:blipFill>
          <a:blip r:embed="rId7">
            <a:clrChange>
              <a:clrFrom>
                <a:srgbClr val="FFFFFF"/>
              </a:clrFrom>
              <a:clrTo>
                <a:srgbClr val="FFFFFF">
                  <a:alpha val="0"/>
                </a:srgbClr>
              </a:clrTo>
            </a:clrChange>
          </a:blip>
          <a:stretch>
            <a:fillRect/>
          </a:stretch>
        </p:blipFill>
        <p:spPr>
          <a:xfrm>
            <a:off x="4850319" y="5891909"/>
            <a:ext cx="1240015" cy="826676"/>
          </a:xfrm>
          <a:prstGeom prst="rect">
            <a:avLst/>
          </a:prstGeom>
        </p:spPr>
      </p:pic>
      <p:pic>
        <p:nvPicPr>
          <p:cNvPr id="11" name="Picture 10"/>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38274" y="5984782"/>
            <a:ext cx="1063296" cy="705320"/>
          </a:xfrm>
          <a:prstGeom prst="rect">
            <a:avLst/>
          </a:prstGeom>
        </p:spPr>
      </p:pic>
    </p:spTree>
    <p:extLst>
      <p:ext uri="{BB962C8B-B14F-4D97-AF65-F5344CB8AC3E}">
        <p14:creationId xmlns:p14="http://schemas.microsoft.com/office/powerpoint/2010/main" val="25790272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518" y="319886"/>
            <a:ext cx="11823344" cy="867145"/>
          </a:xfrm>
        </p:spPr>
        <p:txBody>
          <a:bodyPr>
            <a:normAutofit/>
          </a:bodyPr>
          <a:lstStyle/>
          <a:p>
            <a:pPr algn="l"/>
            <a:r>
              <a:rPr lang="en-US" sz="3200" dirty="0"/>
              <a:t>Interface Control </a:t>
            </a:r>
            <a:r>
              <a:rPr lang="en-US" sz="3200" dirty="0" smtClean="0"/>
              <a:t>Documents</a:t>
            </a:r>
            <a:endParaRPr lang="en-GB" sz="1800" dirty="0"/>
          </a:p>
        </p:txBody>
      </p:sp>
      <p:sp>
        <p:nvSpPr>
          <p:cNvPr id="3" name="Content Placeholder 2"/>
          <p:cNvSpPr>
            <a:spLocks noGrp="1"/>
          </p:cNvSpPr>
          <p:nvPr>
            <p:ph idx="1"/>
          </p:nvPr>
        </p:nvSpPr>
        <p:spPr>
          <a:xfrm>
            <a:off x="5967316" y="599073"/>
            <a:ext cx="6348536" cy="636565"/>
          </a:xfrm>
        </p:spPr>
        <p:txBody>
          <a:bodyPr>
            <a:normAutofit/>
          </a:bodyPr>
          <a:lstStyle/>
          <a:p>
            <a:r>
              <a:rPr lang="en-US" sz="2000" dirty="0" smtClean="0"/>
              <a:t>ICD17 between </a:t>
            </a:r>
            <a:r>
              <a:rPr lang="en-US" sz="2000" dirty="0"/>
              <a:t>target (RAL) and horns (</a:t>
            </a:r>
            <a:r>
              <a:rPr lang="en-US" sz="2000" dirty="0" err="1" smtClean="0"/>
              <a:t>Fermilab</a:t>
            </a:r>
            <a:r>
              <a:rPr lang="en-US" sz="2000" dirty="0" smtClean="0"/>
              <a:t>)</a:t>
            </a:r>
          </a:p>
        </p:txBody>
      </p:sp>
      <p:sp>
        <p:nvSpPr>
          <p:cNvPr id="4" name="Slide Number Placeholder 3"/>
          <p:cNvSpPr>
            <a:spLocks noGrp="1"/>
          </p:cNvSpPr>
          <p:nvPr>
            <p:ph type="sldNum" sz="quarter" idx="12"/>
          </p:nvPr>
        </p:nvSpPr>
        <p:spPr>
          <a:xfrm>
            <a:off x="8946435" y="6424453"/>
            <a:ext cx="2743200" cy="353338"/>
          </a:xfrm>
        </p:spPr>
        <p:txBody>
          <a:bodyPr/>
          <a:lstStyle/>
          <a:p>
            <a:pPr lvl="2">
              <a:lnSpc>
                <a:spcPct val="90000"/>
              </a:lnSpc>
              <a:spcBef>
                <a:spcPts val="500"/>
              </a:spcBef>
              <a:buClr>
                <a:schemeClr val="tx1"/>
              </a:buClr>
            </a:pPr>
            <a:r>
              <a:rPr lang="en-GB" smtClean="0"/>
              <a:t>Slide </a:t>
            </a:r>
            <a:fld id="{7E569216-649D-40FE-A193-2C061D61F110}" type="slidenum">
              <a:rPr smtClean="0"/>
              <a:pPr lvl="2">
                <a:lnSpc>
                  <a:spcPct val="90000"/>
                </a:lnSpc>
                <a:spcBef>
                  <a:spcPts val="500"/>
                </a:spcBef>
                <a:buClr>
                  <a:schemeClr val="tx1"/>
                </a:buClr>
              </a:pPr>
              <a:t>10</a:t>
            </a:fld>
            <a:r>
              <a:rPr smtClean="0"/>
              <a:t> </a:t>
            </a:r>
            <a:endParaRPr dirty="0"/>
          </a:p>
        </p:txBody>
      </p:sp>
      <p:pic>
        <p:nvPicPr>
          <p:cNvPr id="5" name="Picture 4">
            <a:extLst>
              <a:ext uri="{FF2B5EF4-FFF2-40B4-BE49-F238E27FC236}">
                <a16:creationId xmlns:a16="http://schemas.microsoft.com/office/drawing/2014/main" id="{C82E6C11-F7DA-D74C-A677-351799D27318}"/>
              </a:ext>
            </a:extLst>
          </p:cNvPr>
          <p:cNvPicPr>
            <a:picLocks noChangeAspect="1"/>
          </p:cNvPicPr>
          <p:nvPr/>
        </p:nvPicPr>
        <p:blipFill>
          <a:blip r:embed="rId2"/>
          <a:stretch>
            <a:fillRect/>
          </a:stretch>
        </p:blipFill>
        <p:spPr>
          <a:xfrm>
            <a:off x="354208" y="1187031"/>
            <a:ext cx="11679964" cy="5042995"/>
          </a:xfrm>
          <a:prstGeom prst="rect">
            <a:avLst/>
          </a:prstGeom>
        </p:spPr>
      </p:pic>
      <p:grpSp>
        <p:nvGrpSpPr>
          <p:cNvPr id="6" name="Group 5">
            <a:extLst>
              <a:ext uri="{FF2B5EF4-FFF2-40B4-BE49-F238E27FC236}">
                <a16:creationId xmlns:a16="http://schemas.microsoft.com/office/drawing/2014/main" id="{E6B7C4D2-BE90-8F46-AD8B-87B057280856}"/>
              </a:ext>
            </a:extLst>
          </p:cNvPr>
          <p:cNvGrpSpPr/>
          <p:nvPr/>
        </p:nvGrpSpPr>
        <p:grpSpPr>
          <a:xfrm>
            <a:off x="1065427" y="3929398"/>
            <a:ext cx="8543469" cy="2397842"/>
            <a:chOff x="339047" y="4984837"/>
            <a:chExt cx="6894103" cy="1702535"/>
          </a:xfrm>
        </p:grpSpPr>
        <p:sp>
          <p:nvSpPr>
            <p:cNvPr id="7" name="Rounded Rectangle 6">
              <a:extLst>
                <a:ext uri="{FF2B5EF4-FFF2-40B4-BE49-F238E27FC236}">
                  <a16:creationId xmlns:a16="http://schemas.microsoft.com/office/drawing/2014/main" id="{D117747C-7B60-544C-B6DD-59F88CBA3058}"/>
                </a:ext>
              </a:extLst>
            </p:cNvPr>
            <p:cNvSpPr/>
            <p:nvPr/>
          </p:nvSpPr>
          <p:spPr>
            <a:xfrm>
              <a:off x="339047" y="5157627"/>
              <a:ext cx="3955551" cy="115070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74215BBD-34F8-4549-A995-51119D2A6187}"/>
                </a:ext>
              </a:extLst>
            </p:cNvPr>
            <p:cNvSpPr/>
            <p:nvPr/>
          </p:nvSpPr>
          <p:spPr>
            <a:xfrm>
              <a:off x="565079" y="5280770"/>
              <a:ext cx="1448656" cy="89399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Interface Matrix</a:t>
              </a:r>
            </a:p>
          </p:txBody>
        </p:sp>
        <p:sp>
          <p:nvSpPr>
            <p:cNvPr id="9" name="Rounded Rectangle 8">
              <a:extLst>
                <a:ext uri="{FF2B5EF4-FFF2-40B4-BE49-F238E27FC236}">
                  <a16:creationId xmlns:a16="http://schemas.microsoft.com/office/drawing/2014/main" id="{2898C799-65A2-4946-82CE-690D380EBDB6}"/>
                </a:ext>
              </a:extLst>
            </p:cNvPr>
            <p:cNvSpPr/>
            <p:nvPr/>
          </p:nvSpPr>
          <p:spPr>
            <a:xfrm>
              <a:off x="2506894" y="5270496"/>
              <a:ext cx="1448656" cy="89399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Interface Control </a:t>
              </a:r>
              <a:r>
                <a:rPr lang="en-US" dirty="0" smtClean="0"/>
                <a:t>Document</a:t>
              </a:r>
              <a:endParaRPr lang="en-US" dirty="0"/>
            </a:p>
          </p:txBody>
        </p:sp>
        <p:sp>
          <p:nvSpPr>
            <p:cNvPr id="10" name="Rounded Rectangle 9">
              <a:extLst>
                <a:ext uri="{FF2B5EF4-FFF2-40B4-BE49-F238E27FC236}">
                  <a16:creationId xmlns:a16="http://schemas.microsoft.com/office/drawing/2014/main" id="{C52A5F0F-FAA3-FE41-B5B3-813F0757E854}"/>
                </a:ext>
              </a:extLst>
            </p:cNvPr>
            <p:cNvSpPr/>
            <p:nvPr/>
          </p:nvSpPr>
          <p:spPr>
            <a:xfrm>
              <a:off x="4812734" y="4984837"/>
              <a:ext cx="1534328" cy="65958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en-US" dirty="0"/>
                <a:t>Beamline Parameters and Specifications  </a:t>
              </a:r>
            </a:p>
          </p:txBody>
        </p:sp>
        <p:sp>
          <p:nvSpPr>
            <p:cNvPr id="11" name="Rounded Rectangle 10">
              <a:extLst>
                <a:ext uri="{FF2B5EF4-FFF2-40B4-BE49-F238E27FC236}">
                  <a16:creationId xmlns:a16="http://schemas.microsoft.com/office/drawing/2014/main" id="{D0459F6D-453A-064A-89FD-E587CC70EA08}"/>
                </a:ext>
              </a:extLst>
            </p:cNvPr>
            <p:cNvSpPr/>
            <p:nvPr/>
          </p:nvSpPr>
          <p:spPr>
            <a:xfrm>
              <a:off x="5784494" y="5702506"/>
              <a:ext cx="1448656" cy="46130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a:t>LBNF Beamline Requirements</a:t>
              </a:r>
            </a:p>
          </p:txBody>
        </p:sp>
        <p:sp>
          <p:nvSpPr>
            <p:cNvPr id="12" name="Right Arrow 11">
              <a:extLst>
                <a:ext uri="{FF2B5EF4-FFF2-40B4-BE49-F238E27FC236}">
                  <a16:creationId xmlns:a16="http://schemas.microsoft.com/office/drawing/2014/main" id="{A7C0D426-74EC-374C-A2D4-E773F66EB66E}"/>
                </a:ext>
              </a:extLst>
            </p:cNvPr>
            <p:cNvSpPr/>
            <p:nvPr/>
          </p:nvSpPr>
          <p:spPr>
            <a:xfrm>
              <a:off x="1803115" y="5603889"/>
              <a:ext cx="873303" cy="227211"/>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3" name="Left-Right Arrow 12">
              <a:extLst>
                <a:ext uri="{FF2B5EF4-FFF2-40B4-BE49-F238E27FC236}">
                  <a16:creationId xmlns:a16="http://schemas.microsoft.com/office/drawing/2014/main" id="{2CE1191F-B5A2-254B-85A9-1872E21BA909}"/>
                </a:ext>
              </a:extLst>
            </p:cNvPr>
            <p:cNvSpPr/>
            <p:nvPr/>
          </p:nvSpPr>
          <p:spPr>
            <a:xfrm rot="21044066">
              <a:off x="3826948" y="5323251"/>
              <a:ext cx="986319" cy="214431"/>
            </a:xfrm>
            <a:prstGeom prst="lef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 name="Left-Right Arrow 13">
              <a:extLst>
                <a:ext uri="{FF2B5EF4-FFF2-40B4-BE49-F238E27FC236}">
                  <a16:creationId xmlns:a16="http://schemas.microsoft.com/office/drawing/2014/main" id="{C96749BA-12E1-0E42-84CD-3285F5AEDA9C}"/>
                </a:ext>
              </a:extLst>
            </p:cNvPr>
            <p:cNvSpPr/>
            <p:nvPr/>
          </p:nvSpPr>
          <p:spPr>
            <a:xfrm rot="329372">
              <a:off x="3798281" y="5740903"/>
              <a:ext cx="2026170" cy="197456"/>
            </a:xfrm>
            <a:prstGeom prst="lef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D0459F6D-453A-064A-89FD-E587CC70EA08}"/>
                </a:ext>
              </a:extLst>
            </p:cNvPr>
            <p:cNvSpPr/>
            <p:nvPr/>
          </p:nvSpPr>
          <p:spPr>
            <a:xfrm>
              <a:off x="4686976" y="6247816"/>
              <a:ext cx="1473315" cy="43955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a:t>Target Alignment Tolerance </a:t>
              </a:r>
              <a:r>
                <a:rPr lang="en-US" sz="1600" dirty="0" smtClean="0"/>
                <a:t>Budget </a:t>
              </a:r>
              <a:endParaRPr lang="en-US" sz="1600" dirty="0"/>
            </a:p>
          </p:txBody>
        </p:sp>
        <p:sp>
          <p:nvSpPr>
            <p:cNvPr id="16" name="Left-Right Arrow 15">
              <a:extLst>
                <a:ext uri="{FF2B5EF4-FFF2-40B4-BE49-F238E27FC236}">
                  <a16:creationId xmlns:a16="http://schemas.microsoft.com/office/drawing/2014/main" id="{2CE1191F-B5A2-254B-85A9-1872E21BA909}"/>
                </a:ext>
              </a:extLst>
            </p:cNvPr>
            <p:cNvSpPr/>
            <p:nvPr/>
          </p:nvSpPr>
          <p:spPr>
            <a:xfrm rot="1055873">
              <a:off x="3731969" y="6111882"/>
              <a:ext cx="986319" cy="214431"/>
            </a:xfrm>
            <a:prstGeom prst="lef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741467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685850" y="2958683"/>
            <a:ext cx="5760000" cy="2902172"/>
          </a:xfrm>
          <a:prstGeom prst="rect">
            <a:avLst/>
          </a:prstGeom>
        </p:spPr>
      </p:pic>
      <p:sp>
        <p:nvSpPr>
          <p:cNvPr id="2" name="Title 1"/>
          <p:cNvSpPr>
            <a:spLocks noGrp="1"/>
          </p:cNvSpPr>
          <p:nvPr>
            <p:ph type="title"/>
          </p:nvPr>
        </p:nvSpPr>
        <p:spPr/>
        <p:txBody>
          <a:bodyPr/>
          <a:lstStyle/>
          <a:p>
            <a:r>
              <a:rPr lang="en-GB" dirty="0" smtClean="0"/>
              <a:t> LBNF-UK Target Project - Earned-Value Assessment</a:t>
            </a:r>
            <a:endParaRPr lang="en-GB" dirty="0"/>
          </a:p>
        </p:txBody>
      </p:sp>
      <p:sp>
        <p:nvSpPr>
          <p:cNvPr id="3" name="Content Placeholder 2"/>
          <p:cNvSpPr>
            <a:spLocks noGrp="1"/>
          </p:cNvSpPr>
          <p:nvPr>
            <p:ph idx="1"/>
          </p:nvPr>
        </p:nvSpPr>
        <p:spPr>
          <a:xfrm>
            <a:off x="302285" y="1105972"/>
            <a:ext cx="6818796" cy="2239208"/>
          </a:xfrm>
        </p:spPr>
        <p:txBody>
          <a:bodyPr>
            <a:normAutofit/>
          </a:bodyPr>
          <a:lstStyle/>
          <a:p>
            <a:r>
              <a:rPr lang="en-US" sz="1800" dirty="0" smtClean="0"/>
              <a:t>In the Phase-1 (design phase) project we have implemented an earned-value tracking process using a resource-loaded </a:t>
            </a:r>
            <a:r>
              <a:rPr lang="en-US" sz="1800" dirty="0" err="1" smtClean="0"/>
              <a:t>gantt</a:t>
            </a:r>
            <a:endParaRPr lang="en-US" sz="1800" dirty="0"/>
          </a:p>
          <a:p>
            <a:r>
              <a:rPr lang="en-US" sz="1800" dirty="0" smtClean="0"/>
              <a:t>Has proved to be a useful project monitoring tool, e.g. to inform on COVID impacts</a:t>
            </a:r>
            <a:endParaRPr lang="en-US" sz="1400" dirty="0" smtClean="0"/>
          </a:p>
          <a:p>
            <a:r>
              <a:rPr lang="en-GB" sz="1800" dirty="0" smtClean="0"/>
              <a:t>Intend to take this forward into phase-2 project</a:t>
            </a:r>
            <a:endParaRPr lang="en-US" sz="1400" dirty="0"/>
          </a:p>
          <a:p>
            <a:endParaRPr lang="en-GB" dirty="0"/>
          </a:p>
        </p:txBody>
      </p:sp>
      <p:sp>
        <p:nvSpPr>
          <p:cNvPr id="4" name="Slide Number Placeholder 3"/>
          <p:cNvSpPr>
            <a:spLocks noGrp="1"/>
          </p:cNvSpPr>
          <p:nvPr>
            <p:ph type="sldNum" sz="quarter" idx="12"/>
          </p:nvPr>
        </p:nvSpPr>
        <p:spPr/>
        <p:txBody>
          <a:bodyPr/>
          <a:lstStyle/>
          <a:p>
            <a:pPr lvl="2">
              <a:lnSpc>
                <a:spcPct val="90000"/>
              </a:lnSpc>
              <a:spcBef>
                <a:spcPts val="500"/>
              </a:spcBef>
              <a:buClr>
                <a:schemeClr val="tx1"/>
              </a:buClr>
            </a:pPr>
            <a:r>
              <a:rPr lang="en-GB" dirty="0" smtClean="0"/>
              <a:t>Slide </a:t>
            </a:r>
            <a:fld id="{7E569216-649D-40FE-A193-2C061D61F110}" type="slidenum">
              <a:rPr smtClean="0"/>
              <a:pPr lvl="2">
                <a:lnSpc>
                  <a:spcPct val="90000"/>
                </a:lnSpc>
                <a:spcBef>
                  <a:spcPts val="500"/>
                </a:spcBef>
                <a:buClr>
                  <a:schemeClr val="tx1"/>
                </a:buClr>
              </a:pPr>
              <a:t>11</a:t>
            </a:fld>
            <a:r>
              <a:rPr dirty="0" smtClean="0"/>
              <a:t> </a:t>
            </a:r>
            <a:endParaRPr dirty="0"/>
          </a:p>
        </p:txBody>
      </p:sp>
      <p:sp>
        <p:nvSpPr>
          <p:cNvPr id="7" name="TextBox 6"/>
          <p:cNvSpPr txBox="1"/>
          <p:nvPr/>
        </p:nvSpPr>
        <p:spPr>
          <a:xfrm>
            <a:off x="8420890" y="6218991"/>
            <a:ext cx="2952328" cy="307777"/>
          </a:xfrm>
          <a:prstGeom prst="rect">
            <a:avLst/>
          </a:prstGeom>
          <a:noFill/>
        </p:spPr>
        <p:txBody>
          <a:bodyPr wrap="square" rtlCol="0">
            <a:spAutoFit/>
          </a:bodyPr>
          <a:lstStyle/>
          <a:p>
            <a:pPr algn="ctr"/>
            <a:r>
              <a:rPr lang="en-GB" sz="1400" i="1" dirty="0" smtClean="0">
                <a:latin typeface="Times New Roman" panose="02020603050405020304" pitchFamily="18" charset="0"/>
                <a:cs typeface="Times New Roman" panose="02020603050405020304" pitchFamily="18" charset="0"/>
              </a:rPr>
              <a:t>A screenshot from the phase-1 </a:t>
            </a:r>
            <a:r>
              <a:rPr lang="en-GB" sz="1400" i="1" dirty="0" err="1" smtClean="0">
                <a:latin typeface="Times New Roman" panose="02020603050405020304" pitchFamily="18" charset="0"/>
                <a:cs typeface="Times New Roman" panose="02020603050405020304" pitchFamily="18" charset="0"/>
              </a:rPr>
              <a:t>gantt</a:t>
            </a:r>
            <a:endParaRPr lang="en-GB" sz="1400" i="1" dirty="0">
              <a:latin typeface="Times New Roman" panose="02020603050405020304" pitchFamily="18" charset="0"/>
              <a:cs typeface="Times New Roman" panose="02020603050405020304" pitchFamily="18" charset="0"/>
            </a:endParaRPr>
          </a:p>
        </p:txBody>
      </p:sp>
      <p:grpSp>
        <p:nvGrpSpPr>
          <p:cNvPr id="9" name="Group 8"/>
          <p:cNvGrpSpPr/>
          <p:nvPr/>
        </p:nvGrpSpPr>
        <p:grpSpPr>
          <a:xfrm>
            <a:off x="7281644" y="1199410"/>
            <a:ext cx="4339411" cy="5019581"/>
            <a:chOff x="7733540" y="1199410"/>
            <a:chExt cx="3956095" cy="4582477"/>
          </a:xfrm>
        </p:grpSpPr>
        <p:pic>
          <p:nvPicPr>
            <p:cNvPr id="5" name="Picture 4"/>
            <p:cNvPicPr>
              <a:picLocks noChangeAspect="1"/>
            </p:cNvPicPr>
            <p:nvPr/>
          </p:nvPicPr>
          <p:blipFill>
            <a:blip r:embed="rId3"/>
            <a:stretch>
              <a:fillRect/>
            </a:stretch>
          </p:blipFill>
          <p:spPr>
            <a:xfrm>
              <a:off x="7733540" y="1199410"/>
              <a:ext cx="3956095" cy="4582477"/>
            </a:xfrm>
            <a:prstGeom prst="rect">
              <a:avLst/>
            </a:prstGeom>
          </p:spPr>
        </p:pic>
        <p:sp>
          <p:nvSpPr>
            <p:cNvPr id="8" name="Rounded Rectangular Callout 7"/>
            <p:cNvSpPr/>
            <p:nvPr/>
          </p:nvSpPr>
          <p:spPr bwMode="auto">
            <a:xfrm>
              <a:off x="9711587" y="3735806"/>
              <a:ext cx="1772366" cy="864096"/>
            </a:xfrm>
            <a:prstGeom prst="wedgeRoundRectCallout">
              <a:avLst>
                <a:gd name="adj1" fmla="val -49070"/>
                <a:gd name="adj2" fmla="val 92313"/>
                <a:gd name="adj3" fmla="val 16667"/>
              </a:avLst>
            </a:prstGeom>
            <a:solidFill>
              <a:srgbClr val="B8E0E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dirty="0" smtClean="0"/>
                <a:t>Note: %complete estimates by task shown on </a:t>
              </a:r>
              <a:r>
                <a:rPr lang="en-US" sz="1400" dirty="0"/>
                <a:t>G</a:t>
              </a:r>
              <a:r>
                <a:rPr lang="en-US" sz="1400" dirty="0" smtClean="0"/>
                <a:t>antt</a:t>
              </a:r>
              <a:endParaRPr lang="en-US" sz="1400" dirty="0"/>
            </a:p>
          </p:txBody>
        </p:sp>
        <p:sp>
          <p:nvSpPr>
            <p:cNvPr id="10" name="Rounded Rectangular Callout 9"/>
            <p:cNvSpPr/>
            <p:nvPr/>
          </p:nvSpPr>
          <p:spPr bwMode="auto">
            <a:xfrm>
              <a:off x="9715022" y="1645180"/>
              <a:ext cx="1036417" cy="355597"/>
            </a:xfrm>
            <a:prstGeom prst="wedgeRoundRectCallout">
              <a:avLst>
                <a:gd name="adj1" fmla="val -58137"/>
                <a:gd name="adj2" fmla="val 95864"/>
                <a:gd name="adj3" fmla="val 16667"/>
              </a:avLst>
            </a:prstGeom>
            <a:solidFill>
              <a:srgbClr val="B8E0E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dirty="0" smtClean="0"/>
                <a:t>Status date</a:t>
              </a:r>
              <a:endParaRPr lang="en-US" sz="1400" dirty="0"/>
            </a:p>
          </p:txBody>
        </p:sp>
      </p:grpSp>
      <p:sp>
        <p:nvSpPr>
          <p:cNvPr id="11" name="TextBox 10"/>
          <p:cNvSpPr txBox="1"/>
          <p:nvPr/>
        </p:nvSpPr>
        <p:spPr>
          <a:xfrm>
            <a:off x="880844" y="5781887"/>
            <a:ext cx="5368953" cy="307777"/>
          </a:xfrm>
          <a:prstGeom prst="rect">
            <a:avLst/>
          </a:prstGeom>
          <a:noFill/>
        </p:spPr>
        <p:txBody>
          <a:bodyPr wrap="square" rtlCol="0">
            <a:spAutoFit/>
          </a:bodyPr>
          <a:lstStyle/>
          <a:p>
            <a:pPr algn="ctr"/>
            <a:r>
              <a:rPr lang="en-GB" sz="1400" i="1" dirty="0" smtClean="0">
                <a:latin typeface="Times New Roman" panose="02020603050405020304" pitchFamily="18" charset="0"/>
                <a:cs typeface="Times New Roman" panose="02020603050405020304" pitchFamily="18" charset="0"/>
              </a:rPr>
              <a:t>Example earned-value data from phase-1 project</a:t>
            </a:r>
            <a:endParaRPr lang="en-GB"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57024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LBNF Target: Staff Budget and Spend</a:t>
            </a:r>
            <a:endParaRPr lang="en-GB" dirty="0"/>
          </a:p>
        </p:txBody>
      </p:sp>
      <p:sp>
        <p:nvSpPr>
          <p:cNvPr id="3" name="Content Placeholder 2"/>
          <p:cNvSpPr>
            <a:spLocks noGrp="1"/>
          </p:cNvSpPr>
          <p:nvPr>
            <p:ph idx="1"/>
          </p:nvPr>
        </p:nvSpPr>
        <p:spPr>
          <a:xfrm>
            <a:off x="545565" y="1014625"/>
            <a:ext cx="10465335" cy="1621895"/>
          </a:xfrm>
        </p:spPr>
        <p:txBody>
          <a:bodyPr>
            <a:normAutofit/>
          </a:bodyPr>
          <a:lstStyle/>
          <a:p>
            <a:r>
              <a:rPr lang="en-US" sz="1800" dirty="0"/>
              <a:t>C</a:t>
            </a:r>
            <a:r>
              <a:rPr lang="en-US" sz="1800" dirty="0" smtClean="0"/>
              <a:t>osts </a:t>
            </a:r>
            <a:r>
              <a:rPr lang="en-US" sz="1800" dirty="0"/>
              <a:t>in this phase-1 project are dominated by staff resource</a:t>
            </a:r>
          </a:p>
          <a:p>
            <a:r>
              <a:rPr lang="en-US" sz="1800" dirty="0"/>
              <a:t>PM tracking </a:t>
            </a:r>
            <a:r>
              <a:rPr lang="en-US" sz="1800" dirty="0" smtClean="0"/>
              <a:t>monthly staff </a:t>
            </a:r>
            <a:r>
              <a:rPr lang="en-US" sz="1800" dirty="0"/>
              <a:t>bookings and staff </a:t>
            </a:r>
            <a:r>
              <a:rPr lang="en-US" sz="1800" dirty="0" smtClean="0"/>
              <a:t>cost </a:t>
            </a:r>
            <a:r>
              <a:rPr lang="en-US" sz="1800" dirty="0"/>
              <a:t>against the funded </a:t>
            </a:r>
            <a:r>
              <a:rPr lang="en-US" sz="1800" dirty="0" smtClean="0"/>
              <a:t>profile</a:t>
            </a:r>
          </a:p>
          <a:p>
            <a:r>
              <a:rPr lang="en-GB" sz="1800" dirty="0"/>
              <a:t>W</a:t>
            </a:r>
            <a:r>
              <a:rPr lang="en-GB" sz="1800" dirty="0" smtClean="0"/>
              <a:t>e </a:t>
            </a:r>
            <a:r>
              <a:rPr lang="en-GB" sz="1800" dirty="0"/>
              <a:t>project a staff overspend of £166k </a:t>
            </a:r>
            <a:r>
              <a:rPr lang="en-GB" sz="1800" dirty="0" smtClean="0"/>
              <a:t>at </a:t>
            </a:r>
            <a:r>
              <a:rPr lang="en-GB" sz="1800" dirty="0"/>
              <a:t>end of </a:t>
            </a:r>
            <a:r>
              <a:rPr lang="en-GB" sz="1800" dirty="0" smtClean="0"/>
              <a:t>March 2022 (but is within approved sum)</a:t>
            </a:r>
            <a:endParaRPr lang="en-US" sz="1800" dirty="0"/>
          </a:p>
        </p:txBody>
      </p:sp>
      <p:sp>
        <p:nvSpPr>
          <p:cNvPr id="4" name="Slide Number Placeholder 3"/>
          <p:cNvSpPr>
            <a:spLocks noGrp="1"/>
          </p:cNvSpPr>
          <p:nvPr>
            <p:ph type="sldNum" sz="quarter" idx="12"/>
          </p:nvPr>
        </p:nvSpPr>
        <p:spPr/>
        <p:txBody>
          <a:bodyPr/>
          <a:lstStyle/>
          <a:p>
            <a:pPr lvl="2">
              <a:lnSpc>
                <a:spcPct val="90000"/>
              </a:lnSpc>
              <a:spcBef>
                <a:spcPts val="500"/>
              </a:spcBef>
              <a:buClr>
                <a:schemeClr val="tx1"/>
              </a:buClr>
            </a:pPr>
            <a:r>
              <a:rPr lang="en-GB" smtClean="0"/>
              <a:t>Slide </a:t>
            </a:r>
            <a:fld id="{7E569216-649D-40FE-A193-2C061D61F110}" type="slidenum">
              <a:rPr smtClean="0"/>
              <a:pPr lvl="2">
                <a:lnSpc>
                  <a:spcPct val="90000"/>
                </a:lnSpc>
                <a:spcBef>
                  <a:spcPts val="500"/>
                </a:spcBef>
                <a:buClr>
                  <a:schemeClr val="tx1"/>
                </a:buClr>
              </a:pPr>
              <a:t>12</a:t>
            </a:fld>
            <a:r>
              <a:rPr smtClean="0"/>
              <a:t> </a:t>
            </a:r>
            <a:endParaRPr dirty="0"/>
          </a:p>
        </p:txBody>
      </p:sp>
      <p:pic>
        <p:nvPicPr>
          <p:cNvPr id="8" name="Picture 7"/>
          <p:cNvPicPr>
            <a:picLocks noChangeAspect="1"/>
          </p:cNvPicPr>
          <p:nvPr/>
        </p:nvPicPr>
        <p:blipFill rotWithShape="1">
          <a:blip r:embed="rId3"/>
          <a:srcRect l="50293"/>
          <a:stretch/>
        </p:blipFill>
        <p:spPr>
          <a:xfrm>
            <a:off x="5876325" y="2257708"/>
            <a:ext cx="3718480" cy="3805626"/>
          </a:xfrm>
          <a:prstGeom prst="rect">
            <a:avLst/>
          </a:prstGeom>
        </p:spPr>
      </p:pic>
      <p:sp>
        <p:nvSpPr>
          <p:cNvPr id="10" name="Rounded Rectangular Callout 9"/>
          <p:cNvSpPr/>
          <p:nvPr/>
        </p:nvSpPr>
        <p:spPr>
          <a:xfrm>
            <a:off x="9039890" y="3796144"/>
            <a:ext cx="2100550" cy="1224136"/>
          </a:xfrm>
          <a:prstGeom prst="wedgeRoundRectCallout">
            <a:avLst>
              <a:gd name="adj1" fmla="val -60419"/>
              <a:gd name="adj2" fmla="val -94096"/>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smtClean="0">
                <a:solidFill>
                  <a:schemeClr val="tx1"/>
                </a:solidFill>
              </a:rPr>
              <a:t>Cumulative staff cost presently exceeds proposal plan by £88k:</a:t>
            </a:r>
            <a:br>
              <a:rPr lang="en-GB" sz="1400" i="1" dirty="0" smtClean="0">
                <a:solidFill>
                  <a:schemeClr val="tx1"/>
                </a:solidFill>
              </a:rPr>
            </a:br>
            <a:r>
              <a:rPr lang="en-GB" sz="1400" i="1" dirty="0" smtClean="0">
                <a:solidFill>
                  <a:schemeClr val="tx1"/>
                </a:solidFill>
              </a:rPr>
              <a:t>no pay rate escalation in STFC grant award </a:t>
            </a:r>
            <a:r>
              <a:rPr lang="en-GB" sz="1400" dirty="0" smtClean="0">
                <a:solidFill>
                  <a:schemeClr val="tx1"/>
                </a:solidFill>
                <a:sym typeface="Wingdings" panose="05000000000000000000" pitchFamily="2" charset="2"/>
              </a:rPr>
              <a:t></a:t>
            </a:r>
            <a:endParaRPr lang="en-GB" sz="1400" dirty="0">
              <a:solidFill>
                <a:schemeClr val="tx1"/>
              </a:solidFill>
            </a:endParaRPr>
          </a:p>
        </p:txBody>
      </p:sp>
      <p:pic>
        <p:nvPicPr>
          <p:cNvPr id="11" name="Picture 10"/>
          <p:cNvPicPr>
            <a:picLocks noChangeAspect="1"/>
          </p:cNvPicPr>
          <p:nvPr/>
        </p:nvPicPr>
        <p:blipFill rotWithShape="1">
          <a:blip r:embed="rId3"/>
          <a:srcRect r="50722"/>
          <a:stretch/>
        </p:blipFill>
        <p:spPr>
          <a:xfrm>
            <a:off x="1160652" y="2257708"/>
            <a:ext cx="3686412" cy="3805626"/>
          </a:xfrm>
          <a:prstGeom prst="rect">
            <a:avLst/>
          </a:prstGeom>
        </p:spPr>
      </p:pic>
      <p:sp>
        <p:nvSpPr>
          <p:cNvPr id="9" name="Rounded Rectangular Callout 8"/>
          <p:cNvSpPr/>
          <p:nvPr/>
        </p:nvSpPr>
        <p:spPr>
          <a:xfrm>
            <a:off x="4303745" y="3328092"/>
            <a:ext cx="1572580" cy="936104"/>
          </a:xfrm>
          <a:prstGeom prst="wedgeRoundRectCallout">
            <a:avLst>
              <a:gd name="adj1" fmla="val -61712"/>
              <a:gd name="adj2" fmla="val -45986"/>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smtClean="0">
                <a:solidFill>
                  <a:schemeClr val="tx1"/>
                </a:solidFill>
              </a:rPr>
              <a:t>Cumulative staff time very close to proposal plan </a:t>
            </a:r>
            <a:r>
              <a:rPr lang="en-GB" sz="1400" dirty="0" smtClean="0">
                <a:solidFill>
                  <a:schemeClr val="tx1"/>
                </a:solidFill>
                <a:sym typeface="Wingdings" panose="05000000000000000000" pitchFamily="2" charset="2"/>
              </a:rPr>
              <a:t></a:t>
            </a:r>
            <a:endParaRPr lang="en-GB" sz="1400" dirty="0">
              <a:solidFill>
                <a:schemeClr val="tx1"/>
              </a:solidFill>
            </a:endParaRPr>
          </a:p>
        </p:txBody>
      </p:sp>
    </p:spTree>
    <p:extLst>
      <p:ext uri="{BB962C8B-B14F-4D97-AF65-F5344CB8AC3E}">
        <p14:creationId xmlns:p14="http://schemas.microsoft.com/office/powerpoint/2010/main" val="3711163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7469"/>
            <a:ext cx="12192000" cy="1482786"/>
          </a:xfrm>
        </p:spPr>
        <p:txBody>
          <a:bodyPr>
            <a:normAutofit/>
          </a:bodyPr>
          <a:lstStyle/>
          <a:p>
            <a:r>
              <a:rPr lang="en-GB" dirty="0" smtClean="0"/>
              <a:t>Extract from UK LBNF/DUNE Project Board Report</a:t>
            </a:r>
            <a:br>
              <a:rPr lang="en-GB" dirty="0" smtClean="0"/>
            </a:br>
            <a:r>
              <a:rPr lang="en-GB" sz="2400" b="0" dirty="0" smtClean="0"/>
              <a:t>Authored, owned and approved by C. Townsley </a:t>
            </a:r>
            <a:br>
              <a:rPr lang="en-GB" sz="2400" b="0" dirty="0" smtClean="0"/>
            </a:br>
            <a:r>
              <a:rPr lang="en-GB" sz="2400" b="0" dirty="0" smtClean="0"/>
              <a:t>Submitted to PB 3</a:t>
            </a:r>
            <a:r>
              <a:rPr lang="en-GB" sz="2400" b="0" baseline="30000" dirty="0" smtClean="0"/>
              <a:t>rd</a:t>
            </a:r>
            <a:r>
              <a:rPr lang="en-GB" sz="2400" b="0" dirty="0" smtClean="0"/>
              <a:t> March 2021, provided to sub-projects 20</a:t>
            </a:r>
            <a:r>
              <a:rPr lang="en-GB" sz="2400" b="0" baseline="30000" dirty="0" smtClean="0"/>
              <a:t>th</a:t>
            </a:r>
            <a:r>
              <a:rPr lang="en-GB" sz="2400" b="0" dirty="0" smtClean="0"/>
              <a:t> April  (7 weeks later!)</a:t>
            </a:r>
            <a:endParaRPr lang="en-GB" b="0" dirty="0"/>
          </a:p>
        </p:txBody>
      </p:sp>
      <p:sp>
        <p:nvSpPr>
          <p:cNvPr id="3" name="Content Placeholder 2"/>
          <p:cNvSpPr>
            <a:spLocks noGrp="1"/>
          </p:cNvSpPr>
          <p:nvPr>
            <p:ph idx="1"/>
          </p:nvPr>
        </p:nvSpPr>
        <p:spPr>
          <a:xfrm>
            <a:off x="462438" y="1828800"/>
            <a:ext cx="11118797" cy="4137890"/>
          </a:xfrm>
        </p:spPr>
        <p:txBody>
          <a:bodyPr>
            <a:normAutofit fontScale="85000" lnSpcReduction="10000"/>
          </a:bodyPr>
          <a:lstStyle/>
          <a:p>
            <a:pPr marL="0" indent="0">
              <a:buNone/>
            </a:pPr>
            <a:r>
              <a:rPr lang="en-US" dirty="0" smtClean="0"/>
              <a:t>“For </a:t>
            </a:r>
            <a:r>
              <a:rPr lang="en-US" dirty="0"/>
              <a:t>the Targets sub-project an </a:t>
            </a:r>
            <a:r>
              <a:rPr lang="en-US" b="1" dirty="0"/>
              <a:t>unfortunate compromise </a:t>
            </a:r>
            <a:r>
              <a:rPr lang="en-US" dirty="0"/>
              <a:t>has been reached for the remainder of </a:t>
            </a:r>
            <a:r>
              <a:rPr lang="en-US" dirty="0" smtClean="0"/>
              <a:t>phase 1 </a:t>
            </a:r>
            <a:r>
              <a:rPr lang="en-US" dirty="0"/>
              <a:t>whereby their PRC will be modified slightly report (with help from the PRC secretary) to be </a:t>
            </a:r>
            <a:r>
              <a:rPr lang="en-US" dirty="0" smtClean="0"/>
              <a:t>more quantitative</a:t>
            </a:r>
            <a:r>
              <a:rPr lang="en-US" dirty="0"/>
              <a:t>. This was deemed a necessary compromise since the sub-project uses the PRC report </a:t>
            </a:r>
            <a:r>
              <a:rPr lang="en-US" dirty="0" smtClean="0"/>
              <a:t>as their </a:t>
            </a:r>
            <a:r>
              <a:rPr lang="en-US" dirty="0"/>
              <a:t>central management tool in-between </a:t>
            </a:r>
            <a:r>
              <a:rPr lang="en-US" dirty="0" err="1"/>
              <a:t>OsC</a:t>
            </a:r>
            <a:r>
              <a:rPr lang="en-US" dirty="0"/>
              <a:t> meetings, rather than the requested issues/risk </a:t>
            </a:r>
            <a:r>
              <a:rPr lang="en-US" dirty="0" smtClean="0"/>
              <a:t>logs and </a:t>
            </a:r>
            <a:r>
              <a:rPr lang="en-US" dirty="0"/>
              <a:t>schedule. </a:t>
            </a:r>
            <a:r>
              <a:rPr lang="en-US" b="1" dirty="0"/>
              <a:t>However this near-term management approach will not be adequate for the </a:t>
            </a:r>
            <a:r>
              <a:rPr lang="en-US" b="1" dirty="0" smtClean="0"/>
              <a:t>larger phase </a:t>
            </a:r>
            <a:r>
              <a:rPr lang="en-US" b="1" dirty="0"/>
              <a:t>2.</a:t>
            </a:r>
            <a:r>
              <a:rPr lang="en-US" dirty="0"/>
              <a:t> Our request to increase the frequency of catch-ups to fortnightly has been supported by </a:t>
            </a:r>
            <a:r>
              <a:rPr lang="en-US" dirty="0" smtClean="0"/>
              <a:t>the </a:t>
            </a:r>
            <a:r>
              <a:rPr lang="en-GB" dirty="0" smtClean="0"/>
              <a:t>Oversight Committee. </a:t>
            </a:r>
          </a:p>
          <a:p>
            <a:pPr marL="0" indent="0">
              <a:buNone/>
            </a:pPr>
            <a:r>
              <a:rPr lang="en-US" dirty="0" smtClean="0"/>
              <a:t>“The </a:t>
            </a:r>
            <a:r>
              <a:rPr lang="en-US" dirty="0"/>
              <a:t>root-cause of these communication problems is that the engineering sub-projects </a:t>
            </a:r>
            <a:r>
              <a:rPr lang="en-US" dirty="0" smtClean="0"/>
              <a:t>consider themselves </a:t>
            </a:r>
            <a:r>
              <a:rPr lang="en-US" dirty="0"/>
              <a:t>to be standalone projects and do not yet fully see the benefit for them in a unified </a:t>
            </a:r>
            <a:r>
              <a:rPr lang="en-US" dirty="0" smtClean="0"/>
              <a:t>project approach</a:t>
            </a:r>
            <a:r>
              <a:rPr lang="en-US" dirty="0"/>
              <a:t>. As a result they sometimes find it difficult to engage with the change control process </a:t>
            </a:r>
            <a:r>
              <a:rPr lang="en-US" dirty="0" smtClean="0"/>
              <a:t>and </a:t>
            </a:r>
            <a:r>
              <a:rPr lang="en-US" dirty="0" err="1" smtClean="0"/>
              <a:t>centralised</a:t>
            </a:r>
            <a:r>
              <a:rPr lang="en-US" dirty="0" smtClean="0"/>
              <a:t> </a:t>
            </a:r>
            <a:r>
              <a:rPr lang="en-US" dirty="0"/>
              <a:t>management. Overcoming this has sucked a lot of energy from the project which </a:t>
            </a:r>
            <a:r>
              <a:rPr lang="en-US" dirty="0" smtClean="0"/>
              <a:t>would otherwise </a:t>
            </a:r>
            <a:r>
              <a:rPr lang="en-US" dirty="0"/>
              <a:t>lead to beneficial improvements and reduce overall </a:t>
            </a:r>
            <a:r>
              <a:rPr lang="en-US" dirty="0" smtClean="0"/>
              <a:t>risk. </a:t>
            </a:r>
          </a:p>
          <a:p>
            <a:pPr marL="0" indent="0">
              <a:buNone/>
            </a:pPr>
            <a:r>
              <a:rPr lang="en-US" dirty="0" smtClean="0"/>
              <a:t>“We </a:t>
            </a:r>
            <a:r>
              <a:rPr lang="en-US" dirty="0"/>
              <a:t>appreciate the help from </a:t>
            </a:r>
            <a:r>
              <a:rPr lang="en-US" dirty="0" err="1"/>
              <a:t>Programmes</a:t>
            </a:r>
            <a:r>
              <a:rPr lang="en-US" dirty="0"/>
              <a:t> Directorate in ensuring that the change control </a:t>
            </a:r>
            <a:r>
              <a:rPr lang="en-US" dirty="0" smtClean="0"/>
              <a:t>process cannot </a:t>
            </a:r>
            <a:r>
              <a:rPr lang="en-US" dirty="0"/>
              <a:t>be bypassed; and in reminding the project participants that the process covers many </a:t>
            </a:r>
            <a:r>
              <a:rPr lang="en-US" dirty="0" smtClean="0"/>
              <a:t>aspects of </a:t>
            </a:r>
            <a:r>
              <a:rPr lang="en-US" dirty="0"/>
              <a:t>project control beyond merely access to working </a:t>
            </a:r>
            <a:r>
              <a:rPr lang="en-US" dirty="0" smtClean="0"/>
              <a:t>allowance.”</a:t>
            </a:r>
            <a:endParaRPr lang="en-GB" dirty="0"/>
          </a:p>
        </p:txBody>
      </p:sp>
      <p:sp>
        <p:nvSpPr>
          <p:cNvPr id="4" name="Slide Number Placeholder 3"/>
          <p:cNvSpPr>
            <a:spLocks noGrp="1"/>
          </p:cNvSpPr>
          <p:nvPr>
            <p:ph type="sldNum" sz="quarter" idx="12"/>
          </p:nvPr>
        </p:nvSpPr>
        <p:spPr/>
        <p:txBody>
          <a:bodyPr/>
          <a:lstStyle/>
          <a:p>
            <a:pPr lvl="2">
              <a:lnSpc>
                <a:spcPct val="90000"/>
              </a:lnSpc>
              <a:spcBef>
                <a:spcPts val="500"/>
              </a:spcBef>
              <a:buClr>
                <a:schemeClr val="tx1"/>
              </a:buClr>
            </a:pPr>
            <a:r>
              <a:rPr lang="en-GB" smtClean="0"/>
              <a:t>Slide </a:t>
            </a:r>
            <a:fld id="{7E569216-649D-40FE-A193-2C061D61F110}" type="slidenum">
              <a:rPr smtClean="0"/>
              <a:pPr lvl="2">
                <a:lnSpc>
                  <a:spcPct val="90000"/>
                </a:lnSpc>
                <a:spcBef>
                  <a:spcPts val="500"/>
                </a:spcBef>
                <a:buClr>
                  <a:schemeClr val="tx1"/>
                </a:buClr>
              </a:pPr>
              <a:t>13</a:t>
            </a:fld>
            <a:r>
              <a:rPr smtClean="0"/>
              <a:t> </a:t>
            </a:r>
            <a:endParaRPr dirty="0"/>
          </a:p>
        </p:txBody>
      </p:sp>
    </p:spTree>
    <p:extLst>
      <p:ext uri="{BB962C8B-B14F-4D97-AF65-F5344CB8AC3E}">
        <p14:creationId xmlns:p14="http://schemas.microsoft.com/office/powerpoint/2010/main" val="3813773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560" y="235297"/>
            <a:ext cx="11353101" cy="875980"/>
          </a:xfrm>
        </p:spPr>
        <p:txBody>
          <a:bodyPr>
            <a:normAutofit/>
          </a:bodyPr>
          <a:lstStyle/>
          <a:p>
            <a:pPr algn="l"/>
            <a:r>
              <a:rPr lang="en-GB" dirty="0" smtClean="0"/>
              <a:t>Feedback from UK </a:t>
            </a:r>
            <a:r>
              <a:rPr lang="en-GB" dirty="0" err="1" smtClean="0"/>
              <a:t>OsC</a:t>
            </a:r>
            <a:r>
              <a:rPr lang="en-GB" dirty="0" smtClean="0"/>
              <a:t> received on 3</a:t>
            </a:r>
            <a:r>
              <a:rPr lang="en-GB" baseline="30000" dirty="0" smtClean="0"/>
              <a:t>rd</a:t>
            </a:r>
            <a:r>
              <a:rPr lang="en-GB" dirty="0" smtClean="0"/>
              <a:t> March 2021</a:t>
            </a:r>
            <a:endParaRPr lang="en-GB" dirty="0"/>
          </a:p>
        </p:txBody>
      </p:sp>
      <p:sp>
        <p:nvSpPr>
          <p:cNvPr id="3" name="Content Placeholder 2"/>
          <p:cNvSpPr>
            <a:spLocks noGrp="1"/>
          </p:cNvSpPr>
          <p:nvPr>
            <p:ph idx="1"/>
          </p:nvPr>
        </p:nvSpPr>
        <p:spPr>
          <a:xfrm>
            <a:off x="377505" y="1275127"/>
            <a:ext cx="11286857" cy="4901835"/>
          </a:xfrm>
        </p:spPr>
        <p:txBody>
          <a:bodyPr>
            <a:normAutofit fontScale="92500" lnSpcReduction="10000"/>
          </a:bodyPr>
          <a:lstStyle/>
          <a:p>
            <a:pPr marL="0" indent="0">
              <a:buNone/>
            </a:pPr>
            <a:r>
              <a:rPr lang="en-US" dirty="0" smtClean="0"/>
              <a:t>‘The </a:t>
            </a:r>
            <a:r>
              <a:rPr lang="en-US" dirty="0" err="1"/>
              <a:t>OsC</a:t>
            </a:r>
            <a:r>
              <a:rPr lang="en-US" dirty="0"/>
              <a:t> expressed concern that </a:t>
            </a:r>
            <a:r>
              <a:rPr lang="en-US" b="1" dirty="0"/>
              <a:t>PPRP would be likely to reject the Phase-II proposal </a:t>
            </a:r>
            <a:r>
              <a:rPr lang="en-US" dirty="0"/>
              <a:t>without clear evidence of additional resource request to increase the project management and reporting activity, particularly given its stronger emphasis on project management in recent years. Consequently, the </a:t>
            </a:r>
            <a:r>
              <a:rPr lang="en-US" dirty="0" err="1"/>
              <a:t>OsC</a:t>
            </a:r>
            <a:r>
              <a:rPr lang="en-US" dirty="0"/>
              <a:t> recommended that the collaboration consider the possibility of delaying the initially proposed April PPRP date to allow time for the above procedures to take </a:t>
            </a:r>
            <a:r>
              <a:rPr lang="en-US" dirty="0" smtClean="0"/>
              <a:t>place…’ </a:t>
            </a:r>
          </a:p>
          <a:p>
            <a:r>
              <a:rPr lang="en-US" dirty="0" smtClean="0"/>
              <a:t>In our </a:t>
            </a:r>
            <a:r>
              <a:rPr lang="en-US" dirty="0" err="1" smtClean="0"/>
              <a:t>defence</a:t>
            </a:r>
            <a:r>
              <a:rPr lang="en-US" dirty="0" smtClean="0"/>
              <a:t>: </a:t>
            </a:r>
          </a:p>
          <a:p>
            <a:pPr lvl="1"/>
            <a:r>
              <a:rPr lang="en-US" sz="1800" dirty="0" smtClean="0"/>
              <a:t>PM &amp; PI effort allocation awarded via </a:t>
            </a:r>
            <a:r>
              <a:rPr lang="en-US" sz="1800" dirty="0" smtClean="0"/>
              <a:t>PPRP </a:t>
            </a:r>
            <a:r>
              <a:rPr lang="en-US" sz="1800" dirty="0" smtClean="0"/>
              <a:t>for Phase 1 </a:t>
            </a:r>
            <a:r>
              <a:rPr lang="en-US" sz="1800" dirty="0" smtClean="0"/>
              <a:t>project (2018 - 2022)</a:t>
            </a:r>
            <a:endParaRPr lang="en-US" sz="1800" dirty="0" smtClean="0"/>
          </a:p>
          <a:p>
            <a:pPr lvl="1"/>
            <a:r>
              <a:rPr lang="en-US" sz="1800" dirty="0" smtClean="0"/>
              <a:t>We had followed </a:t>
            </a:r>
            <a:r>
              <a:rPr lang="en-US" sz="1800" dirty="0"/>
              <a:t>2015/2016 PPRP instructions </a:t>
            </a:r>
            <a:r>
              <a:rPr lang="en-US" sz="1800" dirty="0" smtClean="0"/>
              <a:t>to </a:t>
            </a:r>
            <a:r>
              <a:rPr lang="en-US" sz="1800" i="1" dirty="0" smtClean="0"/>
              <a:t>reduce </a:t>
            </a:r>
            <a:r>
              <a:rPr lang="en-US" sz="1800" dirty="0" smtClean="0"/>
              <a:t>requested PI/PM effort </a:t>
            </a:r>
            <a:endParaRPr lang="en-US" sz="1800" dirty="0" smtClean="0"/>
          </a:p>
          <a:p>
            <a:pPr lvl="2"/>
            <a:r>
              <a:rPr lang="en-US" sz="1500" dirty="0" smtClean="0"/>
              <a:t>November 2015: </a:t>
            </a:r>
            <a:r>
              <a:rPr lang="en-US" sz="1500" dirty="0"/>
              <a:t>full proposal </a:t>
            </a:r>
            <a:r>
              <a:rPr lang="en-US" sz="1500" dirty="0" smtClean="0"/>
              <a:t>for ‘LBNF/DUNE </a:t>
            </a:r>
            <a:r>
              <a:rPr lang="en-US" sz="1500" dirty="0" smtClean="0"/>
              <a:t>Beam and Target System’ submitted, defended, </a:t>
            </a:r>
            <a:r>
              <a:rPr lang="en-US" sz="1500" dirty="0" err="1" smtClean="0"/>
              <a:t>descoped</a:t>
            </a:r>
            <a:r>
              <a:rPr lang="en-US" sz="1500" dirty="0" smtClean="0"/>
              <a:t> through PPRP &amp; VP </a:t>
            </a:r>
          </a:p>
          <a:p>
            <a:pPr lvl="2"/>
            <a:r>
              <a:rPr lang="en-US" sz="1500" dirty="0" smtClean="0"/>
              <a:t>October 2018: informed ‘proposal does not fall within the remit or the rules of the scheme’</a:t>
            </a:r>
            <a:endParaRPr lang="en-US" sz="1500" dirty="0" smtClean="0"/>
          </a:p>
          <a:p>
            <a:pPr lvl="1"/>
            <a:r>
              <a:rPr lang="en-US" sz="1800" dirty="0" smtClean="0"/>
              <a:t>STFC </a:t>
            </a:r>
            <a:r>
              <a:rPr lang="en-US" sz="1800" dirty="0" err="1" smtClean="0"/>
              <a:t>Programmes</a:t>
            </a:r>
            <a:r>
              <a:rPr lang="en-US" sz="1800" dirty="0" smtClean="0"/>
              <a:t> declined our request for additional PM support for Phase 1 project from £5M resource allocation from BEIS</a:t>
            </a:r>
          </a:p>
          <a:p>
            <a:pPr lvl="1"/>
            <a:r>
              <a:rPr lang="en-US" sz="1800" dirty="0"/>
              <a:t>We are managing project according to our PMP approved by the </a:t>
            </a:r>
            <a:r>
              <a:rPr lang="en-US" sz="1800" dirty="0" err="1"/>
              <a:t>OsC</a:t>
            </a:r>
            <a:endParaRPr lang="en-US" sz="1800" dirty="0"/>
          </a:p>
          <a:p>
            <a:r>
              <a:rPr lang="en-US" dirty="0" smtClean="0"/>
              <a:t>We </a:t>
            </a:r>
            <a:r>
              <a:rPr lang="en-US" dirty="0" smtClean="0"/>
              <a:t>considered </a:t>
            </a:r>
            <a:r>
              <a:rPr lang="en-US" dirty="0" smtClean="0"/>
              <a:t>invitation to </a:t>
            </a:r>
            <a:r>
              <a:rPr lang="en-US" dirty="0" smtClean="0"/>
              <a:t>delay (would require 6 months bridge funding)</a:t>
            </a:r>
          </a:p>
          <a:p>
            <a:pPr lvl="1"/>
            <a:r>
              <a:rPr lang="en-US" sz="1800" dirty="0" smtClean="0"/>
              <a:t>Decided to submit </a:t>
            </a:r>
            <a:r>
              <a:rPr lang="en-US" sz="1800" dirty="0" smtClean="0"/>
              <a:t>Phase 2 proposal to expedited </a:t>
            </a:r>
            <a:r>
              <a:rPr lang="en-US" sz="1800" dirty="0" smtClean="0"/>
              <a:t>schedule (3 weeks from date of instruction by </a:t>
            </a:r>
            <a:r>
              <a:rPr lang="en-US" sz="1800" dirty="0" err="1" smtClean="0"/>
              <a:t>OsC</a:t>
            </a:r>
            <a:r>
              <a:rPr lang="en-US" sz="1800" dirty="0" smtClean="0"/>
              <a:t>)</a:t>
            </a:r>
          </a:p>
          <a:p>
            <a:pPr lvl="1"/>
            <a:r>
              <a:rPr lang="en-US" sz="1800" dirty="0" smtClean="0"/>
              <a:t>Deliverables </a:t>
            </a:r>
            <a:r>
              <a:rPr lang="en-US" sz="1800" dirty="0" smtClean="0"/>
              <a:t>meet approved project scope within £6M budget allocation</a:t>
            </a:r>
            <a:endParaRPr lang="en-US" sz="1800" dirty="0"/>
          </a:p>
        </p:txBody>
      </p:sp>
      <p:sp>
        <p:nvSpPr>
          <p:cNvPr id="4" name="Slide Number Placeholder 3"/>
          <p:cNvSpPr>
            <a:spLocks noGrp="1"/>
          </p:cNvSpPr>
          <p:nvPr>
            <p:ph type="sldNum" sz="quarter" idx="12"/>
          </p:nvPr>
        </p:nvSpPr>
        <p:spPr/>
        <p:txBody>
          <a:bodyPr/>
          <a:lstStyle/>
          <a:p>
            <a:pPr lvl="2">
              <a:lnSpc>
                <a:spcPct val="90000"/>
              </a:lnSpc>
              <a:spcBef>
                <a:spcPts val="500"/>
              </a:spcBef>
              <a:buClr>
                <a:schemeClr val="tx1"/>
              </a:buClr>
            </a:pPr>
            <a:r>
              <a:rPr lang="en-GB" smtClean="0"/>
              <a:t>Slide </a:t>
            </a:r>
            <a:fld id="{7E569216-649D-40FE-A193-2C061D61F110}" type="slidenum">
              <a:rPr smtClean="0"/>
              <a:pPr lvl="2">
                <a:lnSpc>
                  <a:spcPct val="90000"/>
                </a:lnSpc>
                <a:spcBef>
                  <a:spcPts val="500"/>
                </a:spcBef>
                <a:buClr>
                  <a:schemeClr val="tx1"/>
                </a:buClr>
              </a:pPr>
              <a:t>14</a:t>
            </a:fld>
            <a:r>
              <a:rPr smtClean="0"/>
              <a:t> </a:t>
            </a:r>
            <a:endParaRPr dirty="0"/>
          </a:p>
        </p:txBody>
      </p:sp>
    </p:spTree>
    <p:extLst>
      <p:ext uri="{BB962C8B-B14F-4D97-AF65-F5344CB8AC3E}">
        <p14:creationId xmlns:p14="http://schemas.microsoft.com/office/powerpoint/2010/main" val="3755432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55"/>
            <a:ext cx="12192000" cy="753035"/>
          </a:xfrm>
        </p:spPr>
        <p:txBody>
          <a:bodyPr/>
          <a:lstStyle/>
          <a:p>
            <a:r>
              <a:rPr lang="en-GB" dirty="0" smtClean="0"/>
              <a:t>Phase 2 Project </a:t>
            </a:r>
            <a:r>
              <a:rPr lang="en-GB" dirty="0" smtClean="0"/>
              <a:t>Proposal Submission</a:t>
            </a:r>
            <a:endParaRPr lang="en-GB" dirty="0"/>
          </a:p>
        </p:txBody>
      </p:sp>
      <p:sp>
        <p:nvSpPr>
          <p:cNvPr id="3" name="Content Placeholder 2"/>
          <p:cNvSpPr>
            <a:spLocks noGrp="1"/>
          </p:cNvSpPr>
          <p:nvPr>
            <p:ph idx="1"/>
          </p:nvPr>
        </p:nvSpPr>
        <p:spPr>
          <a:xfrm>
            <a:off x="318781" y="851617"/>
            <a:ext cx="6756274" cy="5279341"/>
          </a:xfrm>
        </p:spPr>
        <p:txBody>
          <a:bodyPr>
            <a:noAutofit/>
          </a:bodyPr>
          <a:lstStyle/>
          <a:p>
            <a:r>
              <a:rPr lang="en-GB" sz="1800" dirty="0" smtClean="0"/>
              <a:t>Feedback from former LBNF/DUNE PI Alfons Weber on day of submission into Je-S (7</a:t>
            </a:r>
            <a:r>
              <a:rPr lang="en-GB" sz="1800" baseline="30000" dirty="0" smtClean="0"/>
              <a:t>th</a:t>
            </a:r>
            <a:r>
              <a:rPr lang="en-GB" sz="1800" dirty="0" smtClean="0"/>
              <a:t> April):</a:t>
            </a:r>
          </a:p>
          <a:p>
            <a:pPr marL="0" indent="0">
              <a:buNone/>
            </a:pPr>
            <a:r>
              <a:rPr lang="en-GB" sz="1800" i="1" dirty="0" smtClean="0"/>
              <a:t>‘</a:t>
            </a:r>
            <a:r>
              <a:rPr lang="en-GB" sz="1800" i="1" dirty="0"/>
              <a:t>I am disappointed that only a few of my/our comments have been integrated into the </a:t>
            </a:r>
            <a:r>
              <a:rPr lang="en-GB" sz="1800" i="1" dirty="0" smtClean="0"/>
              <a:t>documents. </a:t>
            </a:r>
            <a:r>
              <a:rPr lang="en-US" sz="1800" i="1" dirty="0"/>
              <a:t>Especially about our regular bi-weekly meetings, the monthly reporting and the change management process. </a:t>
            </a:r>
            <a:r>
              <a:rPr lang="en-GB" sz="1800" i="1" dirty="0" smtClean="0"/>
              <a:t>It </a:t>
            </a:r>
            <a:r>
              <a:rPr lang="en-GB" sz="1800" i="1" dirty="0"/>
              <a:t>is unlikely to pass PPRP review like </a:t>
            </a:r>
            <a:r>
              <a:rPr lang="en-GB" sz="1800" i="1" dirty="0" smtClean="0"/>
              <a:t>this</a:t>
            </a:r>
            <a:r>
              <a:rPr lang="en-GB" sz="1800" dirty="0" smtClean="0"/>
              <a:t>’</a:t>
            </a:r>
          </a:p>
          <a:p>
            <a:r>
              <a:rPr lang="en-GB" sz="1800" dirty="0" smtClean="0"/>
              <a:t>5 independent Peer Reviews received – all highly supportive </a:t>
            </a:r>
          </a:p>
          <a:p>
            <a:r>
              <a:rPr lang="en-GB" sz="1800" dirty="0" smtClean="0"/>
              <a:t>Feedback </a:t>
            </a:r>
            <a:r>
              <a:rPr lang="en-GB" sz="1800" dirty="0" smtClean="0"/>
              <a:t>from PPRP ‘Project Management and Delivery Review’ (received 9</a:t>
            </a:r>
            <a:r>
              <a:rPr lang="en-GB" sz="1800" baseline="30000" dirty="0" smtClean="0"/>
              <a:t>th</a:t>
            </a:r>
            <a:r>
              <a:rPr lang="en-GB" sz="1800" dirty="0" smtClean="0"/>
              <a:t> June)</a:t>
            </a:r>
          </a:p>
          <a:p>
            <a:pPr marL="0" indent="0">
              <a:buNone/>
            </a:pPr>
            <a:r>
              <a:rPr lang="en-GB" sz="1800" dirty="0" smtClean="0"/>
              <a:t>‘</a:t>
            </a:r>
            <a:r>
              <a:rPr lang="en-US" sz="1800" i="1" dirty="0" smtClean="0"/>
              <a:t>The </a:t>
            </a:r>
            <a:r>
              <a:rPr lang="en-US" sz="1800" i="1" dirty="0"/>
              <a:t>collaboration should be congratulated on this well presented and detailed submission. From the proposal it is clear that the team are in a world leading position in regards to accelerator target design and build, and that providing significant contributions to both LBNF and </a:t>
            </a:r>
            <a:r>
              <a:rPr lang="en-US" sz="1800" i="1" dirty="0" err="1"/>
              <a:t>HyperK</a:t>
            </a:r>
            <a:r>
              <a:rPr lang="en-US" sz="1800" i="1" dirty="0"/>
              <a:t> reinforces this. The Case for Support provides a comprehensive project management section giving a high degree of confidence in the leadership and management team </a:t>
            </a:r>
            <a:r>
              <a:rPr lang="en-US" sz="1800" i="1" dirty="0" smtClean="0"/>
              <a:t>in WP0.’ </a:t>
            </a:r>
          </a:p>
        </p:txBody>
      </p:sp>
      <p:sp>
        <p:nvSpPr>
          <p:cNvPr id="4" name="Slide Number Placeholder 3"/>
          <p:cNvSpPr>
            <a:spLocks noGrp="1"/>
          </p:cNvSpPr>
          <p:nvPr>
            <p:ph type="sldNum" sz="quarter" idx="12"/>
          </p:nvPr>
        </p:nvSpPr>
        <p:spPr/>
        <p:txBody>
          <a:bodyPr/>
          <a:lstStyle/>
          <a:p>
            <a:pPr lvl="2">
              <a:lnSpc>
                <a:spcPct val="90000"/>
              </a:lnSpc>
              <a:spcBef>
                <a:spcPts val="500"/>
              </a:spcBef>
              <a:buClr>
                <a:schemeClr val="tx1"/>
              </a:buClr>
            </a:pPr>
            <a:r>
              <a:rPr lang="en-GB" smtClean="0"/>
              <a:t>Slide </a:t>
            </a:r>
            <a:fld id="{7E569216-649D-40FE-A193-2C061D61F110}" type="slidenum">
              <a:rPr smtClean="0"/>
              <a:pPr lvl="2">
                <a:lnSpc>
                  <a:spcPct val="90000"/>
                </a:lnSpc>
                <a:spcBef>
                  <a:spcPts val="500"/>
                </a:spcBef>
                <a:buClr>
                  <a:schemeClr val="tx1"/>
                </a:buClr>
              </a:pPr>
              <a:t>15</a:t>
            </a:fld>
            <a:r>
              <a:rPr smtClean="0"/>
              <a:t> </a:t>
            </a:r>
            <a:endParaRP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3224" y="1025235"/>
            <a:ext cx="3732070" cy="479034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612704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Phase 2 Project Proposal Timeline</a:t>
            </a:r>
            <a:endParaRPr lang="en-GB" dirty="0"/>
          </a:p>
        </p:txBody>
      </p:sp>
      <p:sp>
        <p:nvSpPr>
          <p:cNvPr id="3" name="Content Placeholder 2"/>
          <p:cNvSpPr>
            <a:spLocks noGrp="1"/>
          </p:cNvSpPr>
          <p:nvPr>
            <p:ph idx="1"/>
          </p:nvPr>
        </p:nvSpPr>
        <p:spPr>
          <a:xfrm>
            <a:off x="545566" y="1366982"/>
            <a:ext cx="6446361" cy="4608946"/>
          </a:xfrm>
        </p:spPr>
        <p:txBody>
          <a:bodyPr/>
          <a:lstStyle/>
          <a:p>
            <a:r>
              <a:rPr lang="en-US" sz="2200" dirty="0"/>
              <a:t>24</a:t>
            </a:r>
            <a:r>
              <a:rPr lang="en-US" sz="2200" baseline="30000" dirty="0"/>
              <a:t>th</a:t>
            </a:r>
            <a:r>
              <a:rPr lang="en-US" sz="2200" dirty="0"/>
              <a:t> March: pre-submitted to LBNF/DUNE PI and PM as required by </a:t>
            </a:r>
            <a:r>
              <a:rPr lang="en-US" sz="2200" dirty="0" err="1"/>
              <a:t>OsC</a:t>
            </a:r>
            <a:r>
              <a:rPr lang="en-US" sz="2200" dirty="0"/>
              <a:t> (with 3 weeks </a:t>
            </a:r>
            <a:r>
              <a:rPr lang="en-US" sz="2200" dirty="0" smtClean="0"/>
              <a:t>notice)</a:t>
            </a:r>
            <a:endParaRPr lang="en-US" sz="2200" dirty="0"/>
          </a:p>
          <a:p>
            <a:r>
              <a:rPr lang="en-US" sz="2200" dirty="0"/>
              <a:t>7</a:t>
            </a:r>
            <a:r>
              <a:rPr lang="en-US" sz="2200" baseline="30000" dirty="0"/>
              <a:t>th</a:t>
            </a:r>
            <a:r>
              <a:rPr lang="en-US" sz="2200" dirty="0"/>
              <a:t> April: submitted to PPRP via Je-S </a:t>
            </a:r>
          </a:p>
          <a:p>
            <a:r>
              <a:rPr lang="en-US" sz="2200" dirty="0"/>
              <a:t>8</a:t>
            </a:r>
            <a:r>
              <a:rPr lang="en-US" sz="2200" baseline="30000" dirty="0"/>
              <a:t>th</a:t>
            </a:r>
            <a:r>
              <a:rPr lang="en-US" sz="2200" dirty="0"/>
              <a:t> July: PI + PM presentation to PPRP</a:t>
            </a:r>
          </a:p>
          <a:p>
            <a:r>
              <a:rPr lang="en-US" sz="2200" dirty="0"/>
              <a:t>12</a:t>
            </a:r>
            <a:r>
              <a:rPr lang="en-US" sz="2200" baseline="30000" dirty="0"/>
              <a:t>th</a:t>
            </a:r>
            <a:r>
              <a:rPr lang="en-US" sz="2200" dirty="0"/>
              <a:t> August: feedback received from PPRP </a:t>
            </a:r>
            <a:endParaRPr lang="en-US" sz="2200" dirty="0" smtClean="0"/>
          </a:p>
          <a:p>
            <a:pPr lvl="1"/>
            <a:r>
              <a:rPr lang="en-US" sz="1800" b="1" dirty="0" smtClean="0"/>
              <a:t>20 </a:t>
            </a:r>
            <a:r>
              <a:rPr lang="en-US" sz="1800" b="1" dirty="0"/>
              <a:t>questions to </a:t>
            </a:r>
            <a:r>
              <a:rPr lang="en-US" sz="1800" b="1" dirty="0" smtClean="0"/>
              <a:t>answer by project team</a:t>
            </a:r>
            <a:endParaRPr lang="en-US" sz="1800" b="1" dirty="0"/>
          </a:p>
          <a:p>
            <a:r>
              <a:rPr lang="en-US" sz="2200" b="1" dirty="0"/>
              <a:t>14</a:t>
            </a:r>
            <a:r>
              <a:rPr lang="en-US" sz="2200" b="1" baseline="30000" dirty="0"/>
              <a:t>th</a:t>
            </a:r>
            <a:r>
              <a:rPr lang="en-US" sz="2200" b="1" dirty="0"/>
              <a:t> October: </a:t>
            </a:r>
            <a:r>
              <a:rPr lang="en-US" sz="2200" b="1" dirty="0" smtClean="0"/>
              <a:t>Visiting </a:t>
            </a:r>
            <a:r>
              <a:rPr lang="en-US" sz="2200" b="1" dirty="0"/>
              <a:t>Panel</a:t>
            </a:r>
          </a:p>
          <a:p>
            <a:pPr marL="0" indent="0">
              <a:buNone/>
            </a:pPr>
            <a:endParaRPr lang="en-GB" dirty="0"/>
          </a:p>
        </p:txBody>
      </p:sp>
      <p:sp>
        <p:nvSpPr>
          <p:cNvPr id="4" name="Slide Number Placeholder 3"/>
          <p:cNvSpPr>
            <a:spLocks noGrp="1"/>
          </p:cNvSpPr>
          <p:nvPr>
            <p:ph type="sldNum" sz="quarter" idx="12"/>
          </p:nvPr>
        </p:nvSpPr>
        <p:spPr/>
        <p:txBody>
          <a:bodyPr/>
          <a:lstStyle/>
          <a:p>
            <a:pPr lvl="2">
              <a:lnSpc>
                <a:spcPct val="90000"/>
              </a:lnSpc>
              <a:spcBef>
                <a:spcPts val="500"/>
              </a:spcBef>
              <a:buClr>
                <a:schemeClr val="tx1"/>
              </a:buClr>
            </a:pPr>
            <a:r>
              <a:rPr lang="en-GB" dirty="0" smtClean="0"/>
              <a:t>Slide </a:t>
            </a:r>
            <a:fld id="{7E569216-649D-40FE-A193-2C061D61F110}" type="slidenum">
              <a:rPr smtClean="0"/>
              <a:pPr lvl="2">
                <a:lnSpc>
                  <a:spcPct val="90000"/>
                </a:lnSpc>
                <a:spcBef>
                  <a:spcPts val="500"/>
                </a:spcBef>
                <a:buClr>
                  <a:schemeClr val="tx1"/>
                </a:buClr>
              </a:pPr>
              <a:t>16</a:t>
            </a:fld>
            <a:r>
              <a:rPr dirty="0" smtClean="0"/>
              <a:t> </a:t>
            </a:r>
            <a:endParaRP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1752" y="1642213"/>
            <a:ext cx="3257141" cy="41807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96709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D8578B-06B8-D44F-871B-381E169CC5B6}"/>
              </a:ext>
            </a:extLst>
          </p:cNvPr>
          <p:cNvPicPr>
            <a:picLocks noChangeAspect="1"/>
          </p:cNvPicPr>
          <p:nvPr/>
        </p:nvPicPr>
        <p:blipFill>
          <a:blip r:embed="rId4"/>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753F8DB5-D875-CF4D-A96F-70F080421F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938" y="412403"/>
            <a:ext cx="3770785" cy="963960"/>
          </a:xfrm>
          <a:prstGeom prst="rect">
            <a:avLst/>
          </a:prstGeom>
        </p:spPr>
      </p:pic>
      <p:pic>
        <p:nvPicPr>
          <p:cNvPr id="3" name="Picture 2">
            <a:extLst>
              <a:ext uri="{FF2B5EF4-FFF2-40B4-BE49-F238E27FC236}">
                <a16:creationId xmlns:a16="http://schemas.microsoft.com/office/drawing/2014/main" id="{F36DB885-21B5-F244-A9B6-E73EA79D1109}"/>
              </a:ext>
            </a:extLst>
          </p:cNvPr>
          <p:cNvPicPr>
            <a:picLocks noChangeAspect="1"/>
          </p:cNvPicPr>
          <p:nvPr/>
        </p:nvPicPr>
        <p:blipFill>
          <a:blip r:embed="rId6"/>
          <a:stretch>
            <a:fillRect/>
          </a:stretch>
        </p:blipFill>
        <p:spPr>
          <a:xfrm>
            <a:off x="1379538" y="2851150"/>
            <a:ext cx="6934200" cy="1155700"/>
          </a:xfrm>
          <a:prstGeom prst="rect">
            <a:avLst/>
          </a:prstGeom>
        </p:spPr>
      </p:pic>
    </p:spTree>
    <p:extLst>
      <p:ext uri="{BB962C8B-B14F-4D97-AF65-F5344CB8AC3E}">
        <p14:creationId xmlns:p14="http://schemas.microsoft.com/office/powerpoint/2010/main" val="139442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7469"/>
            <a:ext cx="7572012" cy="753035"/>
          </a:xfrm>
        </p:spPr>
        <p:txBody>
          <a:bodyPr/>
          <a:lstStyle/>
          <a:p>
            <a:r>
              <a:rPr lang="en-GB" dirty="0" smtClean="0"/>
              <a:t>Monthly Reporting</a:t>
            </a:r>
            <a:endParaRPr lang="en-GB" dirty="0"/>
          </a:p>
        </p:txBody>
      </p:sp>
      <p:sp>
        <p:nvSpPr>
          <p:cNvPr id="3" name="Content Placeholder 2"/>
          <p:cNvSpPr>
            <a:spLocks noGrp="1"/>
          </p:cNvSpPr>
          <p:nvPr>
            <p:ph idx="1"/>
          </p:nvPr>
        </p:nvSpPr>
        <p:spPr>
          <a:xfrm>
            <a:off x="545565" y="1083449"/>
            <a:ext cx="7029687" cy="5093514"/>
          </a:xfrm>
        </p:spPr>
        <p:txBody>
          <a:bodyPr/>
          <a:lstStyle/>
          <a:p>
            <a:r>
              <a:rPr lang="en-GB" dirty="0" smtClean="0"/>
              <a:t>An updated (improved?) monthly reporting format has </a:t>
            </a:r>
            <a:r>
              <a:rPr lang="en-GB" dirty="0"/>
              <a:t>been developed with the objective of aligning reporting requirements for the PRC with this Oversight Committee, additional requests from the LBNF/DUNE PM and streamlining the reporting process </a:t>
            </a:r>
            <a:r>
              <a:rPr lang="en-GB" dirty="0" smtClean="0"/>
              <a:t>overall.</a:t>
            </a:r>
          </a:p>
          <a:p>
            <a:r>
              <a:rPr lang="en-GB" dirty="0" smtClean="0"/>
              <a:t>Next report presently in draft (right)</a:t>
            </a:r>
          </a:p>
          <a:p>
            <a:pPr lvl="1"/>
            <a:r>
              <a:rPr lang="en-GB" dirty="0" smtClean="0"/>
              <a:t>Narrative on progress since last report</a:t>
            </a:r>
          </a:p>
          <a:p>
            <a:pPr lvl="1"/>
            <a:r>
              <a:rPr lang="en-GB" dirty="0" smtClean="0"/>
              <a:t>Key milestones with dates</a:t>
            </a:r>
          </a:p>
          <a:p>
            <a:pPr lvl="1"/>
            <a:r>
              <a:rPr lang="en-GB" dirty="0" smtClean="0"/>
              <a:t>Financial summary (data from ORACLE OBI)</a:t>
            </a:r>
          </a:p>
          <a:p>
            <a:pPr lvl="1"/>
            <a:r>
              <a:rPr lang="en-GB" dirty="0" smtClean="0"/>
              <a:t>Key risks from top-level RR (amber or red)</a:t>
            </a:r>
          </a:p>
          <a:p>
            <a:pPr lvl="1"/>
            <a:r>
              <a:rPr lang="en-GB" dirty="0" smtClean="0"/>
              <a:t>Narrative on key issues from top-level issues log</a:t>
            </a:r>
            <a:endParaRPr lang="en-GB" dirty="0"/>
          </a:p>
        </p:txBody>
      </p:sp>
      <p:sp>
        <p:nvSpPr>
          <p:cNvPr id="4" name="Slide Number Placeholder 3"/>
          <p:cNvSpPr>
            <a:spLocks noGrp="1"/>
          </p:cNvSpPr>
          <p:nvPr>
            <p:ph type="sldNum" sz="quarter" idx="12"/>
          </p:nvPr>
        </p:nvSpPr>
        <p:spPr/>
        <p:txBody>
          <a:bodyPr/>
          <a:lstStyle/>
          <a:p>
            <a:pPr lvl="2">
              <a:lnSpc>
                <a:spcPct val="90000"/>
              </a:lnSpc>
              <a:spcBef>
                <a:spcPts val="500"/>
              </a:spcBef>
              <a:buClr>
                <a:schemeClr val="tx1"/>
              </a:buClr>
            </a:pPr>
            <a:r>
              <a:rPr lang="en-GB" smtClean="0"/>
              <a:t>Slide </a:t>
            </a:r>
            <a:fld id="{7E569216-649D-40FE-A193-2C061D61F110}" type="slidenum">
              <a:rPr smtClean="0"/>
              <a:pPr lvl="2">
                <a:lnSpc>
                  <a:spcPct val="90000"/>
                </a:lnSpc>
                <a:spcBef>
                  <a:spcPts val="500"/>
                </a:spcBef>
                <a:buClr>
                  <a:schemeClr val="tx1"/>
                </a:buClr>
              </a:pPr>
              <a:t>18</a:t>
            </a:fld>
            <a:r>
              <a:rPr smtClean="0"/>
              <a:t> </a:t>
            </a:r>
            <a:endParaRPr dirty="0"/>
          </a:p>
        </p:txBody>
      </p:sp>
      <p:pic>
        <p:nvPicPr>
          <p:cNvPr id="5" name="Picture 4"/>
          <p:cNvPicPr>
            <a:picLocks noChangeAspect="1"/>
          </p:cNvPicPr>
          <p:nvPr/>
        </p:nvPicPr>
        <p:blipFill>
          <a:blip r:embed="rId2"/>
          <a:stretch>
            <a:fillRect/>
          </a:stretch>
        </p:blipFill>
        <p:spPr>
          <a:xfrm>
            <a:off x="7575252" y="88232"/>
            <a:ext cx="4500192" cy="3172326"/>
          </a:xfrm>
          <a:prstGeom prst="rect">
            <a:avLst/>
          </a:prstGeom>
        </p:spPr>
      </p:pic>
      <p:pic>
        <p:nvPicPr>
          <p:cNvPr id="6" name="Picture 5"/>
          <p:cNvPicPr>
            <a:picLocks noChangeAspect="1"/>
          </p:cNvPicPr>
          <p:nvPr/>
        </p:nvPicPr>
        <p:blipFill>
          <a:blip r:embed="rId3"/>
          <a:stretch>
            <a:fillRect/>
          </a:stretch>
        </p:blipFill>
        <p:spPr>
          <a:xfrm>
            <a:off x="7572012" y="3260558"/>
            <a:ext cx="4503432" cy="3167730"/>
          </a:xfrm>
          <a:prstGeom prst="rect">
            <a:avLst/>
          </a:prstGeom>
        </p:spPr>
      </p:pic>
    </p:spTree>
    <p:extLst>
      <p:ext uri="{BB962C8B-B14F-4D97-AF65-F5344CB8AC3E}">
        <p14:creationId xmlns:p14="http://schemas.microsoft.com/office/powerpoint/2010/main" val="12418075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UK/US Schedule Integration</a:t>
            </a:r>
            <a:endParaRPr lang="en-GB" dirty="0"/>
          </a:p>
        </p:txBody>
      </p:sp>
      <p:sp>
        <p:nvSpPr>
          <p:cNvPr id="3" name="Content Placeholder 2"/>
          <p:cNvSpPr>
            <a:spLocks noGrp="1"/>
          </p:cNvSpPr>
          <p:nvPr>
            <p:ph idx="1"/>
          </p:nvPr>
        </p:nvSpPr>
        <p:spPr>
          <a:xfrm>
            <a:off x="545565" y="1083449"/>
            <a:ext cx="5492378" cy="5093514"/>
          </a:xfrm>
        </p:spPr>
        <p:txBody>
          <a:bodyPr>
            <a:normAutofit fontScale="92500"/>
          </a:bodyPr>
          <a:lstStyle/>
          <a:p>
            <a:r>
              <a:rPr lang="en-GB" dirty="0" smtClean="0"/>
              <a:t>Schedule revisions underway so </a:t>
            </a:r>
            <a:r>
              <a:rPr lang="en-GB" dirty="0"/>
              <a:t>that each major UK deliverable, milestone and task including duration is correctly integrated into the Primavera P6 logic for the US </a:t>
            </a:r>
            <a:r>
              <a:rPr lang="en-GB" dirty="0" smtClean="0"/>
              <a:t>project.</a:t>
            </a:r>
          </a:p>
          <a:p>
            <a:r>
              <a:rPr lang="en-GB" dirty="0" smtClean="0"/>
              <a:t>US funding approved for a Target </a:t>
            </a:r>
            <a:r>
              <a:rPr lang="en-GB" dirty="0"/>
              <a:t>Station Integration Building (TSIB) </a:t>
            </a:r>
            <a:r>
              <a:rPr lang="en-GB" dirty="0" smtClean="0"/>
              <a:t>on </a:t>
            </a:r>
            <a:r>
              <a:rPr lang="en-GB" dirty="0" err="1" smtClean="0"/>
              <a:t>Fermilab</a:t>
            </a:r>
            <a:r>
              <a:rPr lang="en-GB" dirty="0" smtClean="0"/>
              <a:t> site.</a:t>
            </a:r>
          </a:p>
          <a:p>
            <a:pPr lvl="1"/>
            <a:r>
              <a:rPr lang="en-GB" dirty="0" smtClean="0"/>
              <a:t>will </a:t>
            </a:r>
            <a:r>
              <a:rPr lang="en-GB" dirty="0"/>
              <a:t>enable us to integrate our UK hardware contributions with the US supplied components and infrastructure before beneficial occupancy of the Target Station becomes available after the conclusion of the UK Phase 2 </a:t>
            </a:r>
            <a:r>
              <a:rPr lang="en-GB" dirty="0" smtClean="0"/>
              <a:t>project</a:t>
            </a:r>
          </a:p>
          <a:p>
            <a:r>
              <a:rPr lang="en-GB" dirty="0" err="1" smtClean="0"/>
              <a:t>Targetry</a:t>
            </a:r>
            <a:r>
              <a:rPr lang="en-GB" dirty="0" smtClean="0"/>
              <a:t> hardware integration plans adjusted accordingly</a:t>
            </a:r>
            <a:endParaRPr lang="en-GB" dirty="0"/>
          </a:p>
        </p:txBody>
      </p:sp>
      <p:sp>
        <p:nvSpPr>
          <p:cNvPr id="4" name="Slide Number Placeholder 3"/>
          <p:cNvSpPr>
            <a:spLocks noGrp="1"/>
          </p:cNvSpPr>
          <p:nvPr>
            <p:ph type="sldNum" sz="quarter" idx="12"/>
          </p:nvPr>
        </p:nvSpPr>
        <p:spPr/>
        <p:txBody>
          <a:bodyPr/>
          <a:lstStyle/>
          <a:p>
            <a:pPr lvl="2">
              <a:lnSpc>
                <a:spcPct val="90000"/>
              </a:lnSpc>
              <a:spcBef>
                <a:spcPts val="500"/>
              </a:spcBef>
              <a:buClr>
                <a:schemeClr val="tx1"/>
              </a:buClr>
            </a:pPr>
            <a:r>
              <a:rPr lang="en-GB" smtClean="0"/>
              <a:t>Slide </a:t>
            </a:r>
            <a:fld id="{7E569216-649D-40FE-A193-2C061D61F110}" type="slidenum">
              <a:rPr smtClean="0"/>
              <a:pPr lvl="2">
                <a:lnSpc>
                  <a:spcPct val="90000"/>
                </a:lnSpc>
                <a:spcBef>
                  <a:spcPts val="500"/>
                </a:spcBef>
                <a:buClr>
                  <a:schemeClr val="tx1"/>
                </a:buClr>
              </a:pPr>
              <a:t>19</a:t>
            </a:fld>
            <a:r>
              <a:rPr smtClean="0"/>
              <a:t> </a:t>
            </a:r>
            <a:endParaRPr dirty="0"/>
          </a:p>
        </p:txBody>
      </p:sp>
      <p:pic>
        <p:nvPicPr>
          <p:cNvPr id="5" name="Picture 4"/>
          <p:cNvPicPr>
            <a:picLocks noChangeAspect="1"/>
          </p:cNvPicPr>
          <p:nvPr/>
        </p:nvPicPr>
        <p:blipFill>
          <a:blip r:embed="rId2"/>
          <a:stretch>
            <a:fillRect/>
          </a:stretch>
        </p:blipFill>
        <p:spPr>
          <a:xfrm>
            <a:off x="6253921" y="1412402"/>
            <a:ext cx="5385027" cy="339057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p:nvSpPr>
        <p:spPr>
          <a:xfrm>
            <a:off x="6429828" y="5265667"/>
            <a:ext cx="5413829" cy="954107"/>
          </a:xfrm>
          <a:prstGeom prst="rect">
            <a:avLst/>
          </a:prstGeom>
          <a:noFill/>
        </p:spPr>
        <p:txBody>
          <a:bodyPr wrap="square" rtlCol="0">
            <a:spAutoFit/>
          </a:bodyPr>
          <a:lstStyle/>
          <a:p>
            <a:pPr algn="ctr"/>
            <a:r>
              <a:rPr lang="en-GB" sz="1400" i="1" dirty="0" smtClean="0">
                <a:latin typeface="Times New Roman" panose="02020603050405020304" pitchFamily="18" charset="0"/>
                <a:cs typeface="Times New Roman" panose="02020603050405020304" pitchFamily="18" charset="0"/>
              </a:rPr>
              <a:t>LBNF Beamline </a:t>
            </a:r>
            <a:r>
              <a:rPr lang="en-GB" sz="1400" i="1" dirty="0">
                <a:latin typeface="Times New Roman" panose="02020603050405020304" pitchFamily="18" charset="0"/>
                <a:cs typeface="Times New Roman" panose="02020603050405020304" pitchFamily="18" charset="0"/>
              </a:rPr>
              <a:t>Full Project Schedule Update (P6</a:t>
            </a:r>
            <a:r>
              <a:rPr lang="en-GB" sz="1400" i="1" dirty="0" smtClean="0">
                <a:latin typeface="Times New Roman" panose="02020603050405020304" pitchFamily="18" charset="0"/>
                <a:cs typeface="Times New Roman" panose="02020603050405020304" pitchFamily="18" charset="0"/>
              </a:rPr>
              <a:t>) screenshot</a:t>
            </a:r>
            <a:r>
              <a:rPr lang="en-GB" sz="1400" i="1" dirty="0">
                <a:latin typeface="Times New Roman" panose="02020603050405020304" pitchFamily="18" charset="0"/>
                <a:cs typeface="Times New Roman" panose="02020603050405020304" pitchFamily="18" charset="0"/>
              </a:rPr>
              <a:t/>
            </a:r>
            <a:br>
              <a:rPr lang="en-GB" sz="1400" i="1" dirty="0">
                <a:latin typeface="Times New Roman" panose="02020603050405020304" pitchFamily="18" charset="0"/>
                <a:cs typeface="Times New Roman" panose="02020603050405020304" pitchFamily="18" charset="0"/>
              </a:rPr>
            </a:br>
            <a:r>
              <a:rPr lang="en-GB" sz="1400" i="1" dirty="0" smtClean="0">
                <a:latin typeface="Times New Roman" panose="02020603050405020304" pitchFamily="18" charset="0"/>
                <a:cs typeface="Times New Roman" panose="02020603050405020304" pitchFamily="18" charset="0"/>
              </a:rPr>
              <a:t>(Updated monthly at DUNE doc-db</a:t>
            </a:r>
            <a:r>
              <a:rPr lang="en-GB" sz="1400" i="1" dirty="0">
                <a:latin typeface="Times New Roman" panose="02020603050405020304" pitchFamily="18" charset="0"/>
                <a:cs typeface="Times New Roman" panose="02020603050405020304" pitchFamily="18" charset="0"/>
              </a:rPr>
              <a:t>-</a:t>
            </a:r>
            <a:r>
              <a:rPr lang="en-GB" sz="1400" i="1" dirty="0" smtClean="0">
                <a:latin typeface="Times New Roman" panose="02020603050405020304" pitchFamily="18" charset="0"/>
                <a:cs typeface="Times New Roman" panose="02020603050405020304" pitchFamily="18" charset="0"/>
              </a:rPr>
              <a:t>964)</a:t>
            </a:r>
          </a:p>
          <a:p>
            <a:pPr algn="ctr"/>
            <a:endParaRPr lang="en-GB" sz="1400" i="1" dirty="0">
              <a:latin typeface="Times New Roman" panose="02020603050405020304" pitchFamily="18" charset="0"/>
              <a:cs typeface="Times New Roman" panose="02020603050405020304" pitchFamily="18" charset="0"/>
            </a:endParaRPr>
          </a:p>
          <a:p>
            <a:pPr algn="ctr"/>
            <a:r>
              <a:rPr lang="en-GB" sz="1400" i="1" dirty="0" smtClean="0">
                <a:latin typeface="Times New Roman" panose="02020603050405020304" pitchFamily="18" charset="0"/>
                <a:cs typeface="Times New Roman" panose="02020603050405020304" pitchFamily="18" charset="0"/>
              </a:rPr>
              <a:t>…49 pages of </a:t>
            </a:r>
            <a:r>
              <a:rPr lang="en-GB" sz="1400" i="1" dirty="0" err="1" smtClean="0">
                <a:latin typeface="Times New Roman" panose="02020603050405020304" pitchFamily="18" charset="0"/>
                <a:cs typeface="Times New Roman" panose="02020603050405020304" pitchFamily="18" charset="0"/>
              </a:rPr>
              <a:t>gantt</a:t>
            </a:r>
            <a:r>
              <a:rPr lang="en-GB" sz="1400" i="1" dirty="0" smtClean="0">
                <a:latin typeface="Times New Roman" panose="02020603050405020304" pitchFamily="18" charset="0"/>
                <a:cs typeface="Times New Roman" panose="02020603050405020304" pitchFamily="18" charset="0"/>
              </a:rPr>
              <a:t> </a:t>
            </a:r>
            <a:r>
              <a:rPr lang="en-GB" sz="1400" i="1" dirty="0">
                <a:latin typeface="Times New Roman" panose="02020603050405020304" pitchFamily="18" charset="0"/>
                <a:cs typeface="Times New Roman" panose="02020603050405020304" pitchFamily="18" charset="0"/>
              </a:rPr>
              <a:t>(</a:t>
            </a:r>
            <a:r>
              <a:rPr lang="en-GB" sz="1400" i="1" dirty="0" smtClean="0">
                <a:latin typeface="Times New Roman" panose="02020603050405020304" pitchFamily="18" charset="0"/>
                <a:cs typeface="Times New Roman" panose="02020603050405020304" pitchFamily="18" charset="0"/>
              </a:rPr>
              <a:t>tiny font!) in .pdf….</a:t>
            </a:r>
            <a:endParaRPr lang="en-GB"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7392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806450" marR="0" lvl="2" indent="0" algn="r" defTabSz="914400" rtl="0" eaLnBrk="1" fontAlgn="auto" latinLnBrk="0" hangingPunct="1">
              <a:lnSpc>
                <a:spcPct val="90000"/>
              </a:lnSpc>
              <a:spcBef>
                <a:spcPts val="500"/>
              </a:spcBef>
              <a:spcAft>
                <a:spcPts val="0"/>
              </a:spcAft>
              <a:buClr>
                <a:srgbClr val="2E2C61"/>
              </a:buClr>
              <a:buSzTx/>
              <a:buFontTx/>
              <a:buNone/>
              <a:tabLst/>
              <a:defRPr/>
            </a:pPr>
            <a:r>
              <a:rPr kumimoji="0" lang="en-GB" sz="1400" b="0" i="0" u="none" strike="noStrike" kern="1200" cap="none" spc="0" normalizeH="0" baseline="0" noProof="0" smtClean="0">
                <a:ln>
                  <a:noFill/>
                </a:ln>
                <a:solidFill>
                  <a:srgbClr val="616161"/>
                </a:solidFill>
                <a:effectLst/>
                <a:uLnTx/>
                <a:uFillTx/>
                <a:latin typeface="Arial" panose="020B0604020202020204" pitchFamily="34" charset="0"/>
                <a:ea typeface="+mn-ea"/>
                <a:cs typeface="Arial" panose="020B0604020202020204" pitchFamily="34" charset="0"/>
              </a:rPr>
              <a:t>Slide </a:t>
            </a:r>
            <a:fld id="{7E569216-649D-40FE-A193-2C061D61F110}" type="slidenum">
              <a:rPr kumimoji="0" lang="en-US" sz="1400" b="0" i="0" u="none" strike="noStrike" kern="1200" cap="none" spc="0" normalizeH="0" baseline="0" noProof="0" smtClean="0">
                <a:ln>
                  <a:noFill/>
                </a:ln>
                <a:solidFill>
                  <a:srgbClr val="616161"/>
                </a:solidFill>
                <a:effectLst/>
                <a:uLnTx/>
                <a:uFillTx/>
                <a:latin typeface="Arial" panose="020B0604020202020204" pitchFamily="34" charset="0"/>
                <a:ea typeface="+mn-ea"/>
                <a:cs typeface="Arial" panose="020B0604020202020204" pitchFamily="34" charset="0"/>
              </a:rPr>
              <a:pPr marL="806450" marR="0" lvl="2" indent="0" algn="r" defTabSz="914400" rtl="0" eaLnBrk="1" fontAlgn="auto" latinLnBrk="0" hangingPunct="1">
                <a:lnSpc>
                  <a:spcPct val="90000"/>
                </a:lnSpc>
                <a:spcBef>
                  <a:spcPts val="500"/>
                </a:spcBef>
                <a:spcAft>
                  <a:spcPts val="0"/>
                </a:spcAft>
                <a:buClr>
                  <a:srgbClr val="2E2C61"/>
                </a:buClr>
                <a:buSzTx/>
                <a:buFontTx/>
                <a:buNone/>
                <a:tabLst/>
                <a:defRPr/>
              </a:pPr>
              <a:t>2</a:t>
            </a:fld>
            <a:r>
              <a:rPr kumimoji="0" lang="en-US" sz="1400" b="0" i="0" u="none" strike="noStrike" kern="1200" cap="none" spc="0" normalizeH="0" baseline="0" noProof="0" smtClean="0">
                <a:ln>
                  <a:noFill/>
                </a:ln>
                <a:solidFill>
                  <a:srgbClr val="616161"/>
                </a:solidFill>
                <a:effectLst/>
                <a:uLnTx/>
                <a:uFillTx/>
                <a:latin typeface="Arial" panose="020B0604020202020204" pitchFamily="34" charset="0"/>
                <a:ea typeface="+mn-ea"/>
                <a:cs typeface="Arial" panose="020B0604020202020204" pitchFamily="34" charset="0"/>
              </a:rPr>
              <a:t> </a:t>
            </a:r>
            <a:endParaRPr kumimoji="0" lang="en-US" sz="1400" b="0" i="0" u="none" strike="noStrike" kern="1200" cap="none" spc="0" normalizeH="0" baseline="0" noProof="0" dirty="0">
              <a:ln>
                <a:noFill/>
              </a:ln>
              <a:solidFill>
                <a:srgbClr val="616161"/>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8B66DC9-76C9-5140-A7C4-B9B833C488D1}"/>
              </a:ext>
            </a:extLst>
          </p:cNvPr>
          <p:cNvSpPr txBox="1"/>
          <p:nvPr/>
        </p:nvSpPr>
        <p:spPr>
          <a:xfrm>
            <a:off x="378690" y="1375794"/>
            <a:ext cx="11592399" cy="5832366"/>
          </a:xfrm>
          <a:prstGeom prst="rect">
            <a:avLst/>
          </a:prstGeom>
          <a:noFill/>
        </p:spPr>
        <p:txBody>
          <a:bodyPr wrap="square" rtlCol="0" anchor="t">
            <a:spAutoFit/>
          </a:bodyPr>
          <a:lstStyle/>
          <a:p>
            <a:pPr marL="457200" marR="0" lvl="0" indent="-4572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2000" b="0" i="0" u="none" strike="noStrike" kern="1200" cap="none" spc="0" normalizeH="0" baseline="0" noProof="0" dirty="0" smtClean="0">
                <a:ln>
                  <a:noFill/>
                </a:ln>
                <a:solidFill>
                  <a:srgbClr val="2E2C61"/>
                </a:solidFill>
                <a:effectLst/>
                <a:uLnTx/>
                <a:uFillTx/>
                <a:latin typeface="Arial" panose="020B0604020202020204" pitchFamily="34" charset="0"/>
                <a:cs typeface="Arial" panose="020B0604020202020204" pitchFamily="34" charset="0"/>
              </a:rPr>
              <a:t>DoE </a:t>
            </a:r>
            <a:r>
              <a:rPr kumimoji="0" lang="en-US" sz="2000" b="0" i="0" u="none" strike="noStrike" kern="1200" cap="none" spc="0" normalizeH="0" baseline="0" noProof="0" dirty="0">
                <a:ln>
                  <a:noFill/>
                </a:ln>
                <a:solidFill>
                  <a:srgbClr val="2E2C61"/>
                </a:solidFill>
                <a:effectLst/>
                <a:uLnTx/>
                <a:uFillTx/>
                <a:latin typeface="Arial" panose="020B0604020202020204" pitchFamily="34" charset="0"/>
                <a:cs typeface="Arial" panose="020B0604020202020204" pitchFamily="34" charset="0"/>
              </a:rPr>
              <a:t>funding guidance </a:t>
            </a:r>
            <a:r>
              <a:rPr kumimoji="0" lang="en-US" sz="2000" b="0" i="0" u="none" strike="noStrike" kern="1200" cap="none" spc="0" normalizeH="0" baseline="0" noProof="0" dirty="0" smtClean="0">
                <a:ln>
                  <a:noFill/>
                </a:ln>
                <a:solidFill>
                  <a:srgbClr val="2E2C61"/>
                </a:solidFill>
                <a:effectLst/>
                <a:uLnTx/>
                <a:uFillTx/>
                <a:latin typeface="Arial" panose="020B0604020202020204" pitchFamily="34" charset="0"/>
                <a:cs typeface="Arial" panose="020B0604020202020204" pitchFamily="34" charset="0"/>
              </a:rPr>
              <a:t>anticipated for US project (schedule assumes by end of August)</a:t>
            </a:r>
          </a:p>
          <a:p>
            <a:pPr marL="457200" marR="0" lvl="0" indent="-4572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2000" b="0" i="0" u="none" strike="noStrike" kern="1200" cap="none" spc="0" normalizeH="0" baseline="0" noProof="0" dirty="0" smtClean="0">
                <a:ln>
                  <a:noFill/>
                </a:ln>
                <a:solidFill>
                  <a:srgbClr val="2E2C61"/>
                </a:solidFill>
                <a:effectLst/>
                <a:uLnTx/>
                <a:uFillTx/>
                <a:latin typeface="Arial" panose="020B0604020202020204" pitchFamily="34" charset="0"/>
                <a:cs typeface="Arial" panose="020B0604020202020204" pitchFamily="34" charset="0"/>
              </a:rPr>
              <a:t>New subproject strategy being implemented </a:t>
            </a:r>
          </a:p>
          <a:p>
            <a:pPr marL="914400" marR="0" lvl="1"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E2C61"/>
                </a:solidFill>
                <a:effectLst/>
                <a:uLnTx/>
                <a:uFillTx/>
                <a:latin typeface="Arial" panose="020B0604020202020204" pitchFamily="34" charset="0"/>
                <a:cs typeface="Arial" panose="020B0604020202020204" pitchFamily="34" charset="0"/>
              </a:rPr>
              <a:t>Beamline </a:t>
            </a:r>
            <a:r>
              <a:rPr kumimoji="0" lang="en-US" sz="2000" b="0" i="0" u="none" strike="noStrike" kern="1200" cap="none" spc="0" normalizeH="0" baseline="0" noProof="0" dirty="0" smtClean="0">
                <a:ln>
                  <a:noFill/>
                </a:ln>
                <a:solidFill>
                  <a:srgbClr val="2E2C61"/>
                </a:solidFill>
                <a:effectLst/>
                <a:uLnTx/>
                <a:uFillTx/>
                <a:latin typeface="Arial" panose="020B0604020202020204" pitchFamily="34" charset="0"/>
                <a:cs typeface="Arial" panose="020B0604020202020204" pitchFamily="34" charset="0"/>
              </a:rPr>
              <a:t>+ Near Site Conventional Facilities now a separate subproject from Far Site subprojects</a:t>
            </a:r>
          </a:p>
          <a:p>
            <a:pPr marL="457200" marR="0" lvl="0" indent="-4572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2000" b="0" i="0" u="none" strike="noStrike" kern="1200" cap="none" spc="0" normalizeH="0" baseline="0" noProof="0" dirty="0" smtClean="0">
                <a:ln>
                  <a:noFill/>
                </a:ln>
                <a:solidFill>
                  <a:srgbClr val="2E2C61"/>
                </a:solidFill>
                <a:effectLst/>
                <a:uLnTx/>
                <a:uFillTx/>
                <a:latin typeface="Arial" panose="020B0604020202020204" pitchFamily="34" charset="0"/>
                <a:cs typeface="Arial" panose="020B0604020202020204" pitchFamily="34" charset="0"/>
              </a:rPr>
              <a:t>P6 schedule files being merged, including UK Phase 2 (construction) project </a:t>
            </a:r>
          </a:p>
          <a:p>
            <a:pPr marL="457200" marR="0" lvl="0" indent="-4572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2000" b="0" i="0" u="none" strike="noStrike" kern="1200" cap="none" spc="0" normalizeH="0" baseline="0" noProof="0" dirty="0" smtClean="0">
                <a:ln>
                  <a:noFill/>
                </a:ln>
                <a:solidFill>
                  <a:srgbClr val="2E2C61"/>
                </a:solidFill>
                <a:effectLst/>
                <a:uLnTx/>
                <a:uFillTx/>
                <a:latin typeface="Arial" panose="020B0604020202020204" pitchFamily="34" charset="0"/>
                <a:cs typeface="Arial" panose="020B0604020202020204" pitchFamily="34" charset="0"/>
              </a:rPr>
              <a:t>CD-1RR Director’s ‘Reaffirm’ Review: expected January 2022</a:t>
            </a:r>
          </a:p>
          <a:p>
            <a:pPr marL="457200" marR="0" lvl="0" indent="-4572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2000" b="0" i="0" u="none" strike="noStrike" kern="1200" cap="none" spc="0" normalizeH="0" baseline="0" noProof="0" dirty="0" smtClean="0">
                <a:ln>
                  <a:noFill/>
                </a:ln>
                <a:solidFill>
                  <a:srgbClr val="2E2C61"/>
                </a:solidFill>
                <a:effectLst/>
                <a:uLnTx/>
                <a:uFillTx/>
                <a:latin typeface="Arial" panose="020B0604020202020204" pitchFamily="34" charset="0"/>
                <a:cs typeface="Arial" panose="020B0604020202020204" pitchFamily="34" charset="0"/>
              </a:rPr>
              <a:t>CD-1RR DoE Independent Project Review: expected April 2022</a:t>
            </a:r>
          </a:p>
          <a:p>
            <a:pPr marL="457200" marR="0" lvl="0" indent="-4572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2000" b="0" i="0" u="none" strike="noStrike" kern="1200" cap="none" spc="0" normalizeH="0" baseline="0" noProof="0" dirty="0" smtClean="0">
                <a:ln>
                  <a:noFill/>
                </a:ln>
                <a:solidFill>
                  <a:srgbClr val="2E2C61"/>
                </a:solidFill>
                <a:effectLst/>
                <a:uLnTx/>
                <a:uFillTx/>
                <a:latin typeface="Arial" panose="020B0604020202020204" pitchFamily="34" charset="0"/>
                <a:cs typeface="Arial" panose="020B0604020202020204" pitchFamily="34" charset="0"/>
              </a:rPr>
              <a:t>Timing of subproject CD2/3 reviews still TBD</a:t>
            </a:r>
          </a:p>
          <a:p>
            <a:pPr marL="457200" lvl="0" indent="-457200">
              <a:spcBef>
                <a:spcPts val="600"/>
              </a:spcBef>
              <a:spcAft>
                <a:spcPts val="600"/>
              </a:spcAft>
              <a:buFont typeface="+mj-lt"/>
              <a:buAutoNum type="arabicPeriod"/>
              <a:defRPr/>
            </a:pPr>
            <a:r>
              <a:rPr lang="en-US" sz="2000" dirty="0">
                <a:solidFill>
                  <a:srgbClr val="2E2C61"/>
                </a:solidFill>
                <a:latin typeface="Arial" panose="020B0604020202020204" pitchFamily="34" charset="0"/>
                <a:cs typeface="Arial" panose="020B0604020202020204" pitchFamily="34" charset="0"/>
              </a:rPr>
              <a:t>Target Station Integration Building (TSIB) included by name in the Presidential Budget with $15.5M allocated as requested</a:t>
            </a:r>
          </a:p>
          <a:p>
            <a:pPr marL="914400" lvl="1" indent="-457200">
              <a:spcBef>
                <a:spcPts val="600"/>
              </a:spcBef>
              <a:spcAft>
                <a:spcPts val="600"/>
              </a:spcAft>
              <a:buFont typeface="Arial" panose="020B0604020202020204" pitchFamily="34" charset="0"/>
              <a:buChar char="•"/>
              <a:defRPr/>
            </a:pPr>
            <a:r>
              <a:rPr lang="en-US" sz="2000" dirty="0">
                <a:solidFill>
                  <a:srgbClr val="2E2C61"/>
                </a:solidFill>
                <a:latin typeface="Arial" panose="020B0604020202020204" pitchFamily="34" charset="0"/>
                <a:cs typeface="Arial" panose="020B0604020202020204" pitchFamily="34" charset="0"/>
              </a:rPr>
              <a:t>Crucial for integration of UK components </a:t>
            </a:r>
            <a:r>
              <a:rPr lang="en-US" sz="2000" dirty="0" smtClean="0">
                <a:solidFill>
                  <a:srgbClr val="2E2C61"/>
                </a:solidFill>
                <a:latin typeface="Arial" panose="020B0604020202020204" pitchFamily="34" charset="0"/>
                <a:cs typeface="Arial" panose="020B0604020202020204" pitchFamily="34" charset="0"/>
              </a:rPr>
              <a:t>– good news</a:t>
            </a:r>
            <a:endParaRPr lang="en-US" sz="2000" dirty="0">
              <a:solidFill>
                <a:srgbClr val="2E2C61"/>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600"/>
              </a:spcBef>
              <a:spcAft>
                <a:spcPts val="600"/>
              </a:spcAft>
              <a:buClrTx/>
              <a:buSzTx/>
              <a:tabLst/>
              <a:defRPr/>
            </a:pPr>
            <a:endParaRPr kumimoji="0" lang="en-US" sz="2000" b="0" i="0" u="none" strike="noStrike" kern="1200" cap="none" spc="0" normalizeH="0" baseline="0" noProof="0" dirty="0" smtClean="0">
              <a:ln>
                <a:noFill/>
              </a:ln>
              <a:solidFill>
                <a:srgbClr val="2E2C61"/>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E2C6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001E8603-51D4-7C45-829A-9AE25E5A2E4F}"/>
              </a:ext>
            </a:extLst>
          </p:cNvPr>
          <p:cNvSpPr txBox="1"/>
          <p:nvPr/>
        </p:nvSpPr>
        <p:spPr>
          <a:xfrm>
            <a:off x="378691" y="66672"/>
            <a:ext cx="11310944" cy="1631216"/>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2E2C61"/>
                </a:solidFill>
                <a:effectLst/>
                <a:uLnTx/>
                <a:uFillTx/>
                <a:latin typeface="Arial" panose="020B0604020202020204" pitchFamily="34" charset="0"/>
                <a:ea typeface="+mn-ea"/>
                <a:cs typeface="Arial" panose="020B0604020202020204" pitchFamily="34" charset="0"/>
              </a:rPr>
              <a:t>US LBNF/DUNE </a:t>
            </a:r>
            <a:r>
              <a:rPr kumimoji="0" lang="en-US" sz="4400" b="1" i="0" u="none" strike="noStrike" kern="1200" cap="none" spc="0" normalizeH="0" baseline="0" noProof="0" dirty="0">
                <a:ln>
                  <a:noFill/>
                </a:ln>
                <a:solidFill>
                  <a:srgbClr val="2E2C61"/>
                </a:solidFill>
                <a:effectLst/>
                <a:uLnTx/>
                <a:uFillTx/>
                <a:latin typeface="Arial" panose="020B0604020202020204" pitchFamily="34" charset="0"/>
                <a:ea typeface="+mn-ea"/>
                <a:cs typeface="Arial" panose="020B0604020202020204" pitchFamily="34" charset="0"/>
              </a:rPr>
              <a:t>project </a:t>
            </a:r>
            <a:r>
              <a:rPr kumimoji="0" lang="en-US" sz="4400" b="1" i="0" u="none" strike="noStrike" kern="1200" cap="none" spc="0" normalizeH="0" baseline="0" noProof="0" dirty="0" smtClean="0">
                <a:ln>
                  <a:noFill/>
                </a:ln>
                <a:solidFill>
                  <a:srgbClr val="2E2C61"/>
                </a:solidFill>
                <a:effectLst/>
                <a:uLnTx/>
                <a:uFillTx/>
                <a:latin typeface="Arial" panose="020B0604020202020204" pitchFamily="34" charset="0"/>
                <a:ea typeface="+mn-ea"/>
                <a:cs typeface="Arial" panose="020B0604020202020204" pitchFamily="34" charset="0"/>
              </a:rPr>
              <a:t>status update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2E2C61"/>
                </a:solidFill>
                <a:effectLst/>
                <a:uLnTx/>
                <a:uFillTx/>
                <a:latin typeface="Arial" panose="020B0604020202020204" pitchFamily="34" charset="0"/>
                <a:ea typeface="+mn-ea"/>
                <a:cs typeface="Arial" panose="020B0604020202020204" pitchFamily="34" charset="0"/>
              </a:rPr>
              <a:t>(as of 23</a:t>
            </a:r>
            <a:r>
              <a:rPr kumimoji="0" lang="en-US" sz="2800" b="1" i="0" u="none" strike="noStrike" kern="1200" cap="none" spc="0" normalizeH="0" baseline="30000" noProof="0" dirty="0" smtClean="0">
                <a:ln>
                  <a:noFill/>
                </a:ln>
                <a:solidFill>
                  <a:srgbClr val="2E2C61"/>
                </a:solidFill>
                <a:effectLst/>
                <a:uLnTx/>
                <a:uFillTx/>
                <a:latin typeface="Arial" panose="020B0604020202020204" pitchFamily="34" charset="0"/>
                <a:ea typeface="+mn-ea"/>
                <a:cs typeface="Arial" panose="020B0604020202020204" pitchFamily="34" charset="0"/>
              </a:rPr>
              <a:t>rd</a:t>
            </a:r>
            <a:r>
              <a:rPr kumimoji="0" lang="en-US" sz="2800" b="1" i="0" u="none" strike="noStrike" kern="1200" cap="none" spc="0" normalizeH="0" baseline="0" noProof="0" dirty="0" smtClean="0">
                <a:ln>
                  <a:noFill/>
                </a:ln>
                <a:solidFill>
                  <a:srgbClr val="2E2C61"/>
                </a:solidFill>
                <a:effectLst/>
                <a:uLnTx/>
                <a:uFillTx/>
                <a:latin typeface="Arial" panose="020B0604020202020204" pitchFamily="34" charset="0"/>
                <a:ea typeface="+mn-ea"/>
                <a:cs typeface="Arial" panose="020B0604020202020204" pitchFamily="34" charset="0"/>
              </a:rPr>
              <a:t> June 2021)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2E2C6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86498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92" y="106801"/>
            <a:ext cx="12192000" cy="1159937"/>
          </a:xfrm>
        </p:spPr>
        <p:txBody>
          <a:bodyPr>
            <a:normAutofit fontScale="90000"/>
          </a:bodyPr>
          <a:lstStyle/>
          <a:p>
            <a:pPr algn="l"/>
            <a:r>
              <a:rPr lang="en-GB" dirty="0" smtClean="0"/>
              <a:t>US DoE feedback on beamline presentations to IPR </a:t>
            </a:r>
            <a:br>
              <a:rPr lang="en-GB" dirty="0" smtClean="0"/>
            </a:br>
            <a:r>
              <a:rPr lang="en-GB" sz="3100" b="0" dirty="0" smtClean="0"/>
              <a:t>Ref. presentation by Densham on the day </a:t>
            </a:r>
            <a:r>
              <a:rPr lang="en-GB" sz="3100" b="0" dirty="0"/>
              <a:t>of </a:t>
            </a:r>
            <a:r>
              <a:rPr lang="en-GB" sz="3100" b="0" dirty="0" smtClean="0"/>
              <a:t>the last </a:t>
            </a:r>
            <a:r>
              <a:rPr lang="en-GB" sz="3100" b="0" dirty="0"/>
              <a:t>IB </a:t>
            </a:r>
            <a:r>
              <a:rPr lang="en-GB" sz="3100" b="0" dirty="0" smtClean="0"/>
              <a:t>meeting 11</a:t>
            </a:r>
            <a:r>
              <a:rPr lang="en-GB" sz="3100" b="0" baseline="30000" dirty="0" smtClean="0"/>
              <a:t>th</a:t>
            </a:r>
            <a:r>
              <a:rPr lang="en-GB" sz="3100" b="0" dirty="0" smtClean="0"/>
              <a:t> Jan</a:t>
            </a:r>
            <a:endParaRPr lang="en-GB" sz="3100" b="0" dirty="0"/>
          </a:p>
        </p:txBody>
      </p:sp>
      <p:sp>
        <p:nvSpPr>
          <p:cNvPr id="4" name="Slide Number Placeholder 3"/>
          <p:cNvSpPr>
            <a:spLocks noGrp="1"/>
          </p:cNvSpPr>
          <p:nvPr>
            <p:ph type="sldNum" sz="quarter" idx="12"/>
          </p:nvPr>
        </p:nvSpPr>
        <p:spPr/>
        <p:txBody>
          <a:bodyPr/>
          <a:lstStyle/>
          <a:p>
            <a:pPr lvl="2">
              <a:lnSpc>
                <a:spcPct val="90000"/>
              </a:lnSpc>
              <a:spcBef>
                <a:spcPts val="500"/>
              </a:spcBef>
              <a:buClr>
                <a:schemeClr val="tx1"/>
              </a:buClr>
            </a:pPr>
            <a:r>
              <a:rPr lang="en-GB" smtClean="0"/>
              <a:t>Slide </a:t>
            </a:r>
            <a:fld id="{7E569216-649D-40FE-A193-2C061D61F110}" type="slidenum">
              <a:rPr smtClean="0"/>
              <a:pPr lvl="2">
                <a:lnSpc>
                  <a:spcPct val="90000"/>
                </a:lnSpc>
                <a:spcBef>
                  <a:spcPts val="500"/>
                </a:spcBef>
                <a:buClr>
                  <a:schemeClr val="tx1"/>
                </a:buClr>
              </a:pPr>
              <a:t>3</a:t>
            </a:fld>
            <a:r>
              <a:rPr smtClean="0"/>
              <a:t> </a:t>
            </a:r>
            <a:endParaRPr dirty="0"/>
          </a:p>
        </p:txBody>
      </p:sp>
      <p:pic>
        <p:nvPicPr>
          <p:cNvPr id="5" name="Picture 4"/>
          <p:cNvPicPr>
            <a:picLocks noChangeAspect="1"/>
          </p:cNvPicPr>
          <p:nvPr/>
        </p:nvPicPr>
        <p:blipFill>
          <a:blip r:embed="rId2"/>
          <a:stretch>
            <a:fillRect/>
          </a:stretch>
        </p:blipFill>
        <p:spPr>
          <a:xfrm>
            <a:off x="2013358" y="1199418"/>
            <a:ext cx="10178642" cy="5647905"/>
          </a:xfrm>
          <a:prstGeom prst="rect">
            <a:avLst/>
          </a:prstGeom>
          <a:ln>
            <a:solidFill>
              <a:schemeClr val="accent6">
                <a:lumMod val="75000"/>
              </a:schemeClr>
            </a:solidFill>
          </a:ln>
        </p:spPr>
      </p:pic>
    </p:spTree>
    <p:extLst>
      <p:ext uri="{BB962C8B-B14F-4D97-AF65-F5344CB8AC3E}">
        <p14:creationId xmlns:p14="http://schemas.microsoft.com/office/powerpoint/2010/main" val="29107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UK Project Management and Reporting since last IB </a:t>
            </a:r>
            <a:endParaRPr lang="en-GB" dirty="0"/>
          </a:p>
        </p:txBody>
      </p:sp>
      <p:sp>
        <p:nvSpPr>
          <p:cNvPr id="3" name="Content Placeholder 2"/>
          <p:cNvSpPr>
            <a:spLocks noGrp="1"/>
          </p:cNvSpPr>
          <p:nvPr>
            <p:ph idx="1"/>
          </p:nvPr>
        </p:nvSpPr>
        <p:spPr>
          <a:xfrm>
            <a:off x="681060" y="1157338"/>
            <a:ext cx="10402577" cy="5058733"/>
          </a:xfrm>
        </p:spPr>
        <p:txBody>
          <a:bodyPr>
            <a:normAutofit/>
          </a:bodyPr>
          <a:lstStyle/>
          <a:p>
            <a:pPr marL="457200" indent="-457200">
              <a:buAutoNum type="arabicPeriod"/>
            </a:pPr>
            <a:r>
              <a:rPr lang="en-US" sz="2200" dirty="0" smtClean="0"/>
              <a:t>Reports and presentations to LBNF target Oversight Committee</a:t>
            </a:r>
          </a:p>
          <a:p>
            <a:pPr lvl="1"/>
            <a:r>
              <a:rPr lang="en-US" sz="1800" dirty="0" smtClean="0"/>
              <a:t>26</a:t>
            </a:r>
            <a:r>
              <a:rPr lang="en-US" sz="1800" baseline="30000" dirty="0" smtClean="0"/>
              <a:t>th</a:t>
            </a:r>
            <a:r>
              <a:rPr lang="en-US" sz="1800" dirty="0" smtClean="0"/>
              <a:t> January 2021 (feedback received 3</a:t>
            </a:r>
            <a:r>
              <a:rPr lang="en-US" sz="1800" baseline="30000" dirty="0" smtClean="0"/>
              <a:t>rd</a:t>
            </a:r>
            <a:r>
              <a:rPr lang="en-US" sz="1800" dirty="0" smtClean="0"/>
              <a:t> March)</a:t>
            </a:r>
          </a:p>
          <a:p>
            <a:pPr lvl="1"/>
            <a:r>
              <a:rPr lang="en-US" sz="1800" dirty="0" smtClean="0"/>
              <a:t>24</a:t>
            </a:r>
            <a:r>
              <a:rPr lang="en-US" sz="1800" baseline="30000" dirty="0" smtClean="0"/>
              <a:t>th</a:t>
            </a:r>
            <a:r>
              <a:rPr lang="en-US" sz="1800" dirty="0" smtClean="0"/>
              <a:t> June 2021 (feedback received 9</a:t>
            </a:r>
            <a:r>
              <a:rPr lang="en-US" sz="1800" baseline="30000" dirty="0" smtClean="0"/>
              <a:t>th</a:t>
            </a:r>
            <a:r>
              <a:rPr lang="en-US" sz="1800" dirty="0" smtClean="0"/>
              <a:t> July) </a:t>
            </a:r>
          </a:p>
          <a:p>
            <a:pPr marL="457200" indent="-457200">
              <a:buFont typeface="+mj-lt"/>
              <a:buAutoNum type="arabicPeriod" startAt="2"/>
            </a:pPr>
            <a:r>
              <a:rPr lang="en-US" sz="2200" dirty="0" smtClean="0"/>
              <a:t>Reports to STFC Project Review Committee (PRC)</a:t>
            </a:r>
          </a:p>
          <a:p>
            <a:pPr lvl="1"/>
            <a:r>
              <a:rPr lang="en-US" sz="1800" dirty="0" smtClean="0"/>
              <a:t>PM (Loveridge) has updated monthly </a:t>
            </a:r>
            <a:r>
              <a:rPr lang="en-US" sz="1800" dirty="0"/>
              <a:t>reporting format </a:t>
            </a:r>
            <a:endParaRPr lang="en-US" sz="1800" dirty="0" smtClean="0"/>
          </a:p>
          <a:p>
            <a:pPr lvl="1"/>
            <a:r>
              <a:rPr lang="en-US" sz="1800" dirty="0" smtClean="0"/>
              <a:t>To align </a:t>
            </a:r>
            <a:r>
              <a:rPr lang="en-US" sz="1800" dirty="0"/>
              <a:t>reporting requirements for the PRC with </a:t>
            </a:r>
            <a:r>
              <a:rPr lang="en-US" sz="1800" dirty="0" smtClean="0"/>
              <a:t>the </a:t>
            </a:r>
            <a:r>
              <a:rPr lang="en-US" sz="1800" dirty="0"/>
              <a:t>Oversight Committee, additional requests from the LBNF/DUNE PM and </a:t>
            </a:r>
            <a:r>
              <a:rPr lang="en-US" sz="1800" dirty="0" smtClean="0"/>
              <a:t>streamline </a:t>
            </a:r>
            <a:r>
              <a:rPr lang="en-US" sz="1800" dirty="0"/>
              <a:t>the reporting process </a:t>
            </a:r>
            <a:r>
              <a:rPr lang="en-US" sz="1800" dirty="0" smtClean="0"/>
              <a:t>overall</a:t>
            </a:r>
            <a:endParaRPr lang="en-US" sz="1800" dirty="0"/>
          </a:p>
          <a:p>
            <a:pPr marL="457200" indent="-457200">
              <a:buFont typeface="+mj-lt"/>
              <a:buAutoNum type="arabicPeriod" startAt="3"/>
            </a:pPr>
            <a:r>
              <a:rPr lang="en-US" sz="2200" dirty="0" smtClean="0"/>
              <a:t>Project </a:t>
            </a:r>
            <a:r>
              <a:rPr lang="en-US" sz="2200" dirty="0"/>
              <a:t>Planning Document:</a:t>
            </a:r>
          </a:p>
          <a:p>
            <a:pPr lvl="1"/>
            <a:r>
              <a:rPr lang="en-US" sz="1800" dirty="0"/>
              <a:t>US revised version of PPD (Part 2) returned to UK PI to incorporate scope revisions in Phase 2 proposal</a:t>
            </a:r>
          </a:p>
          <a:p>
            <a:pPr marL="457200" indent="-457200">
              <a:buFont typeface="+mj-lt"/>
              <a:buAutoNum type="arabicPeriod" startAt="4"/>
            </a:pPr>
            <a:r>
              <a:rPr lang="en-US" sz="2200" dirty="0"/>
              <a:t>Phase 2 (construction) project </a:t>
            </a:r>
            <a:r>
              <a:rPr lang="en-US" sz="2200" dirty="0" smtClean="0"/>
              <a:t>proposal </a:t>
            </a:r>
            <a:endParaRPr lang="en-US" sz="2200" dirty="0"/>
          </a:p>
          <a:p>
            <a:pPr lvl="1"/>
            <a:r>
              <a:rPr lang="en-GB" sz="1800" dirty="0" smtClean="0"/>
              <a:t>Status report at end </a:t>
            </a:r>
            <a:endParaRPr lang="en-GB" sz="1800" dirty="0"/>
          </a:p>
        </p:txBody>
      </p:sp>
      <p:sp>
        <p:nvSpPr>
          <p:cNvPr id="4" name="Slide Number Placeholder 3"/>
          <p:cNvSpPr>
            <a:spLocks noGrp="1"/>
          </p:cNvSpPr>
          <p:nvPr>
            <p:ph type="sldNum" sz="quarter" idx="12"/>
          </p:nvPr>
        </p:nvSpPr>
        <p:spPr/>
        <p:txBody>
          <a:bodyPr/>
          <a:lstStyle/>
          <a:p>
            <a:pPr lvl="2">
              <a:lnSpc>
                <a:spcPct val="90000"/>
              </a:lnSpc>
              <a:spcBef>
                <a:spcPts val="500"/>
              </a:spcBef>
              <a:buClr>
                <a:schemeClr val="tx1"/>
              </a:buClr>
            </a:pPr>
            <a:r>
              <a:rPr lang="en-GB" smtClean="0"/>
              <a:t>Slide </a:t>
            </a:r>
            <a:fld id="{7E569216-649D-40FE-A193-2C061D61F110}" type="slidenum">
              <a:rPr smtClean="0"/>
              <a:pPr lvl="2">
                <a:lnSpc>
                  <a:spcPct val="90000"/>
                </a:lnSpc>
                <a:spcBef>
                  <a:spcPts val="500"/>
                </a:spcBef>
                <a:buClr>
                  <a:schemeClr val="tx1"/>
                </a:buClr>
              </a:pPr>
              <a:t>4</a:t>
            </a:fld>
            <a:r>
              <a:rPr smtClean="0"/>
              <a:t> </a:t>
            </a:r>
            <a:endParaRPr dirty="0"/>
          </a:p>
        </p:txBody>
      </p:sp>
    </p:spTree>
    <p:extLst>
      <p:ext uri="{BB962C8B-B14F-4D97-AF65-F5344CB8AC3E}">
        <p14:creationId xmlns:p14="http://schemas.microsoft.com/office/powerpoint/2010/main" val="391815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7469"/>
            <a:ext cx="12192000" cy="1026971"/>
          </a:xfrm>
        </p:spPr>
        <p:txBody>
          <a:bodyPr>
            <a:normAutofit fontScale="90000"/>
          </a:bodyPr>
          <a:lstStyle/>
          <a:p>
            <a:r>
              <a:rPr lang="en-GB" dirty="0"/>
              <a:t>LBNF Target and Associated </a:t>
            </a:r>
            <a:r>
              <a:rPr lang="en-GB" dirty="0" smtClean="0"/>
              <a:t>Equipment:</a:t>
            </a:r>
            <a:r>
              <a:rPr lang="en-GB" dirty="0"/>
              <a:t/>
            </a:r>
            <a:br>
              <a:rPr lang="en-GB" dirty="0"/>
            </a:br>
            <a:r>
              <a:rPr lang="en-GB" b="0" i="1" dirty="0"/>
              <a:t>Project Phases </a:t>
            </a:r>
          </a:p>
        </p:txBody>
      </p:sp>
      <p:sp>
        <p:nvSpPr>
          <p:cNvPr id="4" name="Slide Number Placeholder 3"/>
          <p:cNvSpPr>
            <a:spLocks noGrp="1"/>
          </p:cNvSpPr>
          <p:nvPr>
            <p:ph type="sldNum" sz="quarter" idx="12"/>
          </p:nvPr>
        </p:nvSpPr>
        <p:spPr/>
        <p:txBody>
          <a:bodyPr/>
          <a:lstStyle/>
          <a:p>
            <a:pPr lvl="2">
              <a:lnSpc>
                <a:spcPct val="90000"/>
              </a:lnSpc>
              <a:spcBef>
                <a:spcPts val="500"/>
              </a:spcBef>
              <a:buClr>
                <a:schemeClr val="tx1"/>
              </a:buClr>
            </a:pPr>
            <a:r>
              <a:rPr lang="en-GB" dirty="0" smtClean="0"/>
              <a:t>Slide </a:t>
            </a:r>
            <a:fld id="{7E569216-649D-40FE-A193-2C061D61F110}" type="slidenum">
              <a:rPr smtClean="0"/>
              <a:pPr lvl="2">
                <a:lnSpc>
                  <a:spcPct val="90000"/>
                </a:lnSpc>
                <a:spcBef>
                  <a:spcPts val="500"/>
                </a:spcBef>
                <a:buClr>
                  <a:schemeClr val="tx1"/>
                </a:buClr>
              </a:pPr>
              <a:t>5</a:t>
            </a:fld>
            <a:r>
              <a:rPr dirty="0" smtClean="0"/>
              <a:t> </a:t>
            </a:r>
            <a:endParaRPr dirty="0"/>
          </a:p>
        </p:txBody>
      </p:sp>
      <p:grpSp>
        <p:nvGrpSpPr>
          <p:cNvPr id="53" name="Group 52"/>
          <p:cNvGrpSpPr/>
          <p:nvPr/>
        </p:nvGrpSpPr>
        <p:grpSpPr>
          <a:xfrm>
            <a:off x="1285608" y="1602461"/>
            <a:ext cx="9749536" cy="4409037"/>
            <a:chOff x="851026" y="1548143"/>
            <a:chExt cx="9749536" cy="4409037"/>
          </a:xfrm>
        </p:grpSpPr>
        <p:sp>
          <p:nvSpPr>
            <p:cNvPr id="52" name="Rectangle 51"/>
            <p:cNvSpPr/>
            <p:nvPr/>
          </p:nvSpPr>
          <p:spPr>
            <a:xfrm>
              <a:off x="851026" y="1548143"/>
              <a:ext cx="9749536" cy="4409037"/>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1400094" y="2286876"/>
              <a:ext cx="2871225" cy="187733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Calibri" panose="020F0502020204030204"/>
                <a:ea typeface="+mn-ea"/>
                <a:cs typeface="+mn-cs"/>
              </a:endParaRPr>
            </a:p>
            <a:p>
              <a:pPr marL="285750" marR="0" lvl="0" indent="-2857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smtClean="0">
                  <a:ln>
                    <a:noFill/>
                  </a:ln>
                  <a:solidFill>
                    <a:prstClr val="white"/>
                  </a:solidFill>
                  <a:effectLst/>
                  <a:uLnTx/>
                  <a:uFillTx/>
                  <a:latin typeface="Calibri" panose="020F0502020204030204"/>
                  <a:ea typeface="+mn-ea"/>
                  <a:cs typeface="+mn-cs"/>
                </a:rPr>
                <a:t>DESIGN</a:t>
              </a:r>
            </a:p>
            <a:p>
              <a:pPr marL="285750" marR="0" lvl="0" indent="-2857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smtClean="0">
                  <a:ln>
                    <a:noFill/>
                  </a:ln>
                  <a:solidFill>
                    <a:prstClr val="white"/>
                  </a:solidFill>
                  <a:effectLst/>
                  <a:uLnTx/>
                  <a:uFillTx/>
                  <a:latin typeface="Calibri" panose="020F0502020204030204"/>
                  <a:ea typeface="+mn-ea"/>
                  <a:cs typeface="+mn-cs"/>
                </a:rPr>
                <a:t>FEATURE PROTOTYPING</a:t>
              </a:r>
            </a:p>
            <a:p>
              <a:pPr marL="285750" marR="0" lvl="0" indent="-2857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smtClean="0">
                  <a:ln>
                    <a:noFill/>
                  </a:ln>
                  <a:solidFill>
                    <a:prstClr val="white"/>
                  </a:solidFill>
                  <a:effectLst/>
                  <a:uLnTx/>
                  <a:uFillTx/>
                  <a:latin typeface="Calibri" panose="020F0502020204030204"/>
                  <a:ea typeface="+mn-ea"/>
                  <a:cs typeface="+mn-cs"/>
                </a:rPr>
                <a:t>DEFINE</a:t>
              </a:r>
              <a:r>
                <a:rPr kumimoji="0" lang="en-GB" sz="1400" b="0" i="0" u="none" strike="noStrike" kern="0" cap="none" spc="0" normalizeH="0" noProof="0" dirty="0" smtClean="0">
                  <a:ln>
                    <a:noFill/>
                  </a:ln>
                  <a:solidFill>
                    <a:prstClr val="white"/>
                  </a:solidFill>
                  <a:effectLst/>
                  <a:uLnTx/>
                  <a:uFillTx/>
                  <a:latin typeface="Calibri" panose="020F0502020204030204"/>
                  <a:ea typeface="+mn-ea"/>
                  <a:cs typeface="+mn-cs"/>
                </a:rPr>
                <a:t> UK COST/SCOPE</a:t>
              </a:r>
              <a:endParaRPr kumimoji="0" lang="en-GB" sz="1400" b="0" i="0" u="none" strike="noStrike" kern="0" cap="none" spc="0" normalizeH="0" baseline="0" noProof="0" dirty="0" smtClean="0">
                <a:ln>
                  <a:noFill/>
                </a:ln>
                <a:solidFill>
                  <a:prstClr val="white"/>
                </a:solidFill>
                <a:effectLst/>
                <a:uLnTx/>
                <a:uFillTx/>
                <a:latin typeface="Calibri" panose="020F0502020204030204"/>
                <a:ea typeface="+mn-ea"/>
                <a:cs typeface="+mn-cs"/>
              </a:endParaRPr>
            </a:p>
            <a:p>
              <a:pPr marL="285750" marR="0" lvl="0" indent="-2857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1400" kern="0" dirty="0" smtClean="0">
                  <a:solidFill>
                    <a:prstClr val="white"/>
                  </a:solidFill>
                  <a:latin typeface="Calibri" panose="020F0502020204030204"/>
                </a:rPr>
                <a:t>PHASE-2 PROPOSAL</a:t>
              </a:r>
              <a:endParaRPr kumimoji="0" lang="en-GB" sz="14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7" name="Rounded Rectangle 6"/>
            <p:cNvSpPr/>
            <p:nvPr/>
          </p:nvSpPr>
          <p:spPr>
            <a:xfrm>
              <a:off x="1400094" y="2286876"/>
              <a:ext cx="2871225" cy="633100"/>
            </a:xfrm>
            <a:prstGeom prst="roundRect">
              <a:avLst>
                <a:gd name="adj" fmla="val 50000"/>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44546A"/>
                  </a:solidFill>
                  <a:effectLst/>
                  <a:uLnTx/>
                  <a:uFillTx/>
                  <a:latin typeface="Calibri" panose="020F0502020204030204"/>
                  <a:ea typeface="+mn-ea"/>
                  <a:cs typeface="+mn-cs"/>
                </a:rPr>
                <a:t>Phase 1</a:t>
              </a:r>
              <a:br>
                <a:rPr kumimoji="0" lang="en-GB" sz="1800" b="1" i="0" u="none" strike="noStrike" kern="0" cap="none" spc="0" normalizeH="0" baseline="0" noProof="0" dirty="0" smtClean="0">
                  <a:ln>
                    <a:noFill/>
                  </a:ln>
                  <a:solidFill>
                    <a:srgbClr val="44546A"/>
                  </a:solidFill>
                  <a:effectLst/>
                  <a:uLnTx/>
                  <a:uFillTx/>
                  <a:latin typeface="Calibri" panose="020F0502020204030204"/>
                  <a:ea typeface="+mn-ea"/>
                  <a:cs typeface="+mn-cs"/>
                </a:rPr>
              </a:br>
              <a:r>
                <a:rPr kumimoji="0" lang="en-GB" sz="1600" i="0" u="none" strike="noStrike" kern="0" cap="none" spc="0" normalizeH="0" baseline="0" noProof="0" dirty="0" smtClean="0">
                  <a:ln>
                    <a:noFill/>
                  </a:ln>
                  <a:solidFill>
                    <a:srgbClr val="44546A"/>
                  </a:solidFill>
                  <a:effectLst/>
                  <a:uLnTx/>
                  <a:uFillTx/>
                  <a:latin typeface="Calibri" panose="020F0502020204030204"/>
                  <a:ea typeface="+mn-ea"/>
                  <a:cs typeface="+mn-cs"/>
                </a:rPr>
                <a:t>(Design Phase)</a:t>
              </a:r>
            </a:p>
          </p:txBody>
        </p:sp>
        <p:sp>
          <p:nvSpPr>
            <p:cNvPr id="8" name="Rounded Rectangle 7"/>
            <p:cNvSpPr/>
            <p:nvPr/>
          </p:nvSpPr>
          <p:spPr>
            <a:xfrm>
              <a:off x="4271319" y="2919977"/>
              <a:ext cx="3588306" cy="1877131"/>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Calibri" panose="020F0502020204030204"/>
                <a:ea typeface="+mn-ea"/>
                <a:cs typeface="+mn-cs"/>
              </a:endParaRPr>
            </a:p>
            <a:p>
              <a:pPr marR="0" lvl="0" defTabSz="914400" eaLnBrk="1" fontAlgn="auto" latinLnBrk="0" hangingPunct="1">
                <a:lnSpc>
                  <a:spcPct val="100000"/>
                </a:lnSpc>
                <a:spcBef>
                  <a:spcPts val="600"/>
                </a:spcBef>
                <a:spcAft>
                  <a:spcPts val="0"/>
                </a:spcAft>
                <a:buClrTx/>
                <a:buSzTx/>
                <a:tabLst/>
                <a:defRPr/>
              </a:pPr>
              <a:endParaRPr kumimoji="0" lang="en-GB" sz="1600" b="0" i="0" u="none" strike="noStrike" kern="0" cap="none" spc="0" normalizeH="0" baseline="0" noProof="0" dirty="0" smtClean="0">
                <a:ln>
                  <a:noFill/>
                </a:ln>
                <a:solidFill>
                  <a:prstClr val="white"/>
                </a:solidFill>
                <a:effectLst/>
                <a:uLnTx/>
                <a:uFillTx/>
                <a:latin typeface="Calibri" panose="020F0502020204030204"/>
                <a:ea typeface="+mn-ea"/>
                <a:cs typeface="+mn-cs"/>
              </a:endParaRPr>
            </a:p>
            <a:p>
              <a:pPr marL="285750" marR="0" lvl="0" indent="-2857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smtClean="0">
                  <a:ln>
                    <a:noFill/>
                  </a:ln>
                  <a:solidFill>
                    <a:prstClr val="white"/>
                  </a:solidFill>
                  <a:effectLst/>
                  <a:uLnTx/>
                  <a:uFillTx/>
                  <a:latin typeface="Calibri" panose="020F0502020204030204"/>
                  <a:ea typeface="+mn-ea"/>
                  <a:cs typeface="+mn-cs"/>
                </a:rPr>
                <a:t>PRODUCTION DRAWINGS</a:t>
              </a:r>
            </a:p>
            <a:p>
              <a:pPr marL="285750" marR="0" lvl="0" indent="-2857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1400" kern="0" dirty="0" smtClean="0">
                  <a:solidFill>
                    <a:prstClr val="white"/>
                  </a:solidFill>
                  <a:latin typeface="Calibri" panose="020F0502020204030204"/>
                </a:rPr>
                <a:t>MATERIALS RESEARCH</a:t>
              </a:r>
              <a:endParaRPr kumimoji="0" lang="en-GB" sz="1400" b="0" i="0" u="none" strike="noStrike" kern="0" cap="none" spc="0" normalizeH="0" baseline="0" noProof="0" dirty="0" smtClean="0">
                <a:ln>
                  <a:noFill/>
                </a:ln>
                <a:solidFill>
                  <a:prstClr val="white"/>
                </a:solidFill>
                <a:effectLst/>
                <a:uLnTx/>
                <a:uFillTx/>
                <a:latin typeface="Calibri" panose="020F0502020204030204"/>
                <a:ea typeface="+mn-ea"/>
                <a:cs typeface="+mn-cs"/>
              </a:endParaRPr>
            </a:p>
            <a:p>
              <a:pPr marL="285750" marR="0" lvl="0" indent="-2857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smtClean="0">
                  <a:ln>
                    <a:noFill/>
                  </a:ln>
                  <a:solidFill>
                    <a:prstClr val="white"/>
                  </a:solidFill>
                  <a:effectLst/>
                  <a:uLnTx/>
                  <a:uFillTx/>
                  <a:latin typeface="Calibri" panose="020F0502020204030204"/>
                  <a:ea typeface="+mn-ea"/>
                  <a:cs typeface="+mn-cs"/>
                </a:rPr>
                <a:t>PROCURE/MANUFACTURE/SUPPLY</a:t>
              </a:r>
            </a:p>
            <a:p>
              <a:pPr marL="285750" marR="0" lvl="0" indent="-2857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smtClean="0">
                  <a:ln>
                    <a:noFill/>
                  </a:ln>
                  <a:solidFill>
                    <a:prstClr val="white"/>
                  </a:solidFill>
                  <a:effectLst/>
                  <a:uLnTx/>
                  <a:uFillTx/>
                  <a:latin typeface="Calibri" panose="020F0502020204030204"/>
                  <a:ea typeface="+mn-ea"/>
                  <a:cs typeface="+mn-cs"/>
                </a:rPr>
                <a:t>TARGET/HORN</a:t>
              </a:r>
              <a:r>
                <a:rPr kumimoji="0" lang="en-GB" sz="1400" b="0" i="0" u="none" strike="noStrike" kern="0" cap="none" spc="0" normalizeH="0" noProof="0" dirty="0" smtClean="0">
                  <a:ln>
                    <a:noFill/>
                  </a:ln>
                  <a:solidFill>
                    <a:prstClr val="white"/>
                  </a:solidFill>
                  <a:effectLst/>
                  <a:uLnTx/>
                  <a:uFillTx/>
                  <a:latin typeface="Calibri" panose="020F0502020204030204"/>
                  <a:ea typeface="+mn-ea"/>
                  <a:cs typeface="+mn-cs"/>
                </a:rPr>
                <a:t> </a:t>
              </a:r>
              <a:r>
                <a:rPr kumimoji="0" lang="en-GB" sz="1400" b="0" i="0" u="none" strike="noStrike" kern="0" cap="none" spc="0" normalizeH="0" baseline="0" noProof="0" dirty="0" smtClean="0">
                  <a:ln>
                    <a:noFill/>
                  </a:ln>
                  <a:solidFill>
                    <a:prstClr val="white"/>
                  </a:solidFill>
                  <a:effectLst/>
                  <a:uLnTx/>
                  <a:uFillTx/>
                  <a:latin typeface="Calibri" panose="020F0502020204030204"/>
                  <a:ea typeface="+mn-ea"/>
                  <a:cs typeface="+mn-cs"/>
                </a:rPr>
                <a:t>INTEGRATION</a:t>
              </a:r>
            </a:p>
            <a:p>
              <a:pPr marR="0" lvl="0" defTabSz="914400" eaLnBrk="1" fontAlgn="auto" latinLnBrk="0" hangingPunct="1">
                <a:lnSpc>
                  <a:spcPct val="100000"/>
                </a:lnSpc>
                <a:spcBef>
                  <a:spcPts val="600"/>
                </a:spcBef>
                <a:spcAft>
                  <a:spcPts val="0"/>
                </a:spcAft>
                <a:buClrTx/>
                <a:buSzTx/>
                <a:tabLst/>
                <a:defRPr/>
              </a:pPr>
              <a:endParaRPr kumimoji="0" lang="en-GB" sz="14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9" name="Rounded Rectangle 8"/>
            <p:cNvSpPr/>
            <p:nvPr/>
          </p:nvSpPr>
          <p:spPr>
            <a:xfrm>
              <a:off x="4271319" y="2919977"/>
              <a:ext cx="3588306" cy="632532"/>
            </a:xfrm>
            <a:prstGeom prst="roundRect">
              <a:avLst>
                <a:gd name="adj" fmla="val 50000"/>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44546A"/>
                  </a:solidFill>
                  <a:effectLst/>
                  <a:uLnTx/>
                  <a:uFillTx/>
                  <a:latin typeface="Calibri" panose="020F0502020204030204"/>
                  <a:ea typeface="+mn-ea"/>
                  <a:cs typeface="+mn-cs"/>
                </a:rPr>
                <a:t>Phase 2</a:t>
              </a:r>
              <a:br>
                <a:rPr kumimoji="0" lang="en-GB" sz="1800" b="1" i="0" u="none" strike="noStrike" kern="0" cap="none" spc="0" normalizeH="0" baseline="0" noProof="0" dirty="0" smtClean="0">
                  <a:ln>
                    <a:noFill/>
                  </a:ln>
                  <a:solidFill>
                    <a:srgbClr val="44546A"/>
                  </a:solidFill>
                  <a:effectLst/>
                  <a:uLnTx/>
                  <a:uFillTx/>
                  <a:latin typeface="Calibri" panose="020F0502020204030204"/>
                  <a:ea typeface="+mn-ea"/>
                  <a:cs typeface="+mn-cs"/>
                </a:rPr>
              </a:br>
              <a:r>
                <a:rPr kumimoji="0" lang="en-GB" sz="1600" i="0" u="none" strike="noStrike" kern="0" cap="none" spc="0" normalizeH="0" baseline="0" noProof="0" dirty="0" smtClean="0">
                  <a:ln>
                    <a:noFill/>
                  </a:ln>
                  <a:solidFill>
                    <a:srgbClr val="44546A"/>
                  </a:solidFill>
                  <a:effectLst/>
                  <a:uLnTx/>
                  <a:uFillTx/>
                  <a:latin typeface="Calibri" panose="020F0502020204030204"/>
                  <a:ea typeface="+mn-ea"/>
                  <a:cs typeface="+mn-cs"/>
                </a:rPr>
                <a:t>(Construction Phase)</a:t>
              </a:r>
            </a:p>
          </p:txBody>
        </p:sp>
        <p:cxnSp>
          <p:nvCxnSpPr>
            <p:cNvPr id="10" name="Straight Connector 9"/>
            <p:cNvCxnSpPr/>
            <p:nvPr/>
          </p:nvCxnSpPr>
          <p:spPr>
            <a:xfrm>
              <a:off x="1237140" y="1809859"/>
              <a:ext cx="717806" cy="0"/>
            </a:xfrm>
            <a:prstGeom prst="line">
              <a:avLst/>
            </a:prstGeom>
            <a:noFill/>
            <a:ln w="19050" cap="flat" cmpd="sng" algn="ctr">
              <a:solidFill>
                <a:srgbClr val="5B9BD5"/>
              </a:solidFill>
              <a:prstDash val="solid"/>
              <a:miter lim="800000"/>
            </a:ln>
            <a:effectLst/>
          </p:spPr>
        </p:cxnSp>
        <p:cxnSp>
          <p:nvCxnSpPr>
            <p:cNvPr id="11" name="Straight Connector 10"/>
            <p:cNvCxnSpPr>
              <a:endCxn id="12" idx="1"/>
            </p:cNvCxnSpPr>
            <p:nvPr/>
          </p:nvCxnSpPr>
          <p:spPr>
            <a:xfrm>
              <a:off x="1240830" y="1809859"/>
              <a:ext cx="0" cy="153889"/>
            </a:xfrm>
            <a:prstGeom prst="line">
              <a:avLst/>
            </a:prstGeom>
            <a:noFill/>
            <a:ln w="19050" cap="flat" cmpd="sng" algn="ctr">
              <a:solidFill>
                <a:srgbClr val="5B9BD5"/>
              </a:solidFill>
              <a:prstDash val="solid"/>
              <a:miter lim="800000"/>
            </a:ln>
            <a:effectLst/>
          </p:spPr>
        </p:cxnSp>
        <p:sp>
          <p:nvSpPr>
            <p:cNvPr id="12" name="TextBox 11"/>
            <p:cNvSpPr txBox="1"/>
            <p:nvPr/>
          </p:nvSpPr>
          <p:spPr>
            <a:xfrm>
              <a:off x="1240830" y="1809859"/>
              <a:ext cx="714116"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44546A"/>
                  </a:solidFill>
                  <a:effectLst/>
                  <a:uLnTx/>
                  <a:uFillTx/>
                </a:rPr>
                <a:t>2018</a:t>
              </a:r>
            </a:p>
          </p:txBody>
        </p:sp>
        <p:cxnSp>
          <p:nvCxnSpPr>
            <p:cNvPr id="13" name="Straight Connector 12"/>
            <p:cNvCxnSpPr/>
            <p:nvPr/>
          </p:nvCxnSpPr>
          <p:spPr>
            <a:xfrm>
              <a:off x="1954946" y="1809859"/>
              <a:ext cx="717806" cy="0"/>
            </a:xfrm>
            <a:prstGeom prst="line">
              <a:avLst/>
            </a:prstGeom>
            <a:noFill/>
            <a:ln w="19050" cap="flat" cmpd="sng" algn="ctr">
              <a:solidFill>
                <a:srgbClr val="5B9BD5"/>
              </a:solidFill>
              <a:prstDash val="solid"/>
              <a:miter lim="800000"/>
            </a:ln>
            <a:effectLst/>
          </p:spPr>
        </p:cxnSp>
        <p:cxnSp>
          <p:nvCxnSpPr>
            <p:cNvPr id="14" name="Straight Connector 13"/>
            <p:cNvCxnSpPr>
              <a:endCxn id="15" idx="1"/>
            </p:cNvCxnSpPr>
            <p:nvPr/>
          </p:nvCxnSpPr>
          <p:spPr>
            <a:xfrm>
              <a:off x="1958636" y="1809859"/>
              <a:ext cx="0" cy="153889"/>
            </a:xfrm>
            <a:prstGeom prst="line">
              <a:avLst/>
            </a:prstGeom>
            <a:noFill/>
            <a:ln w="19050" cap="flat" cmpd="sng" algn="ctr">
              <a:solidFill>
                <a:srgbClr val="5B9BD5"/>
              </a:solidFill>
              <a:prstDash val="solid"/>
              <a:miter lim="800000"/>
            </a:ln>
            <a:effectLst/>
          </p:spPr>
        </p:cxnSp>
        <p:sp>
          <p:nvSpPr>
            <p:cNvPr id="15" name="TextBox 14"/>
            <p:cNvSpPr txBox="1"/>
            <p:nvPr/>
          </p:nvSpPr>
          <p:spPr>
            <a:xfrm>
              <a:off x="1958636" y="1809859"/>
              <a:ext cx="714116"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44546A"/>
                  </a:solidFill>
                  <a:effectLst/>
                  <a:uLnTx/>
                  <a:uFillTx/>
                </a:rPr>
                <a:t>2019</a:t>
              </a:r>
            </a:p>
          </p:txBody>
        </p:sp>
        <p:cxnSp>
          <p:nvCxnSpPr>
            <p:cNvPr id="16" name="Straight Connector 15"/>
            <p:cNvCxnSpPr/>
            <p:nvPr/>
          </p:nvCxnSpPr>
          <p:spPr>
            <a:xfrm>
              <a:off x="2672752" y="1809859"/>
              <a:ext cx="717806" cy="0"/>
            </a:xfrm>
            <a:prstGeom prst="line">
              <a:avLst/>
            </a:prstGeom>
            <a:noFill/>
            <a:ln w="19050" cap="flat" cmpd="sng" algn="ctr">
              <a:solidFill>
                <a:srgbClr val="5B9BD5"/>
              </a:solidFill>
              <a:prstDash val="solid"/>
              <a:miter lim="800000"/>
            </a:ln>
            <a:effectLst/>
          </p:spPr>
        </p:cxnSp>
        <p:cxnSp>
          <p:nvCxnSpPr>
            <p:cNvPr id="17" name="Straight Connector 16"/>
            <p:cNvCxnSpPr>
              <a:endCxn id="18" idx="1"/>
            </p:cNvCxnSpPr>
            <p:nvPr/>
          </p:nvCxnSpPr>
          <p:spPr>
            <a:xfrm>
              <a:off x="2676442" y="1809859"/>
              <a:ext cx="0" cy="153889"/>
            </a:xfrm>
            <a:prstGeom prst="line">
              <a:avLst/>
            </a:prstGeom>
            <a:noFill/>
            <a:ln w="19050" cap="flat" cmpd="sng" algn="ctr">
              <a:solidFill>
                <a:srgbClr val="5B9BD5"/>
              </a:solidFill>
              <a:prstDash val="solid"/>
              <a:miter lim="800000"/>
            </a:ln>
            <a:effectLst/>
          </p:spPr>
        </p:cxnSp>
        <p:sp>
          <p:nvSpPr>
            <p:cNvPr id="18" name="TextBox 17"/>
            <p:cNvSpPr txBox="1"/>
            <p:nvPr/>
          </p:nvSpPr>
          <p:spPr>
            <a:xfrm>
              <a:off x="2676442" y="1809859"/>
              <a:ext cx="714116"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44546A"/>
                  </a:solidFill>
                  <a:effectLst/>
                  <a:uLnTx/>
                  <a:uFillTx/>
                </a:rPr>
                <a:t>2020</a:t>
              </a:r>
            </a:p>
          </p:txBody>
        </p:sp>
        <p:cxnSp>
          <p:nvCxnSpPr>
            <p:cNvPr id="19" name="Straight Connector 18"/>
            <p:cNvCxnSpPr/>
            <p:nvPr/>
          </p:nvCxnSpPr>
          <p:spPr>
            <a:xfrm>
              <a:off x="3390559" y="1809859"/>
              <a:ext cx="717806" cy="0"/>
            </a:xfrm>
            <a:prstGeom prst="line">
              <a:avLst/>
            </a:prstGeom>
            <a:noFill/>
            <a:ln w="19050" cap="flat" cmpd="sng" algn="ctr">
              <a:solidFill>
                <a:srgbClr val="5B9BD5"/>
              </a:solidFill>
              <a:prstDash val="solid"/>
              <a:miter lim="800000"/>
            </a:ln>
            <a:effectLst/>
          </p:spPr>
        </p:cxnSp>
        <p:cxnSp>
          <p:nvCxnSpPr>
            <p:cNvPr id="20" name="Straight Connector 19"/>
            <p:cNvCxnSpPr>
              <a:endCxn id="21" idx="1"/>
            </p:cNvCxnSpPr>
            <p:nvPr/>
          </p:nvCxnSpPr>
          <p:spPr>
            <a:xfrm>
              <a:off x="3394249" y="1809859"/>
              <a:ext cx="0" cy="153889"/>
            </a:xfrm>
            <a:prstGeom prst="line">
              <a:avLst/>
            </a:prstGeom>
            <a:noFill/>
            <a:ln w="19050" cap="flat" cmpd="sng" algn="ctr">
              <a:solidFill>
                <a:srgbClr val="5B9BD5"/>
              </a:solidFill>
              <a:prstDash val="solid"/>
              <a:miter lim="800000"/>
            </a:ln>
            <a:effectLst/>
          </p:spPr>
        </p:cxnSp>
        <p:sp>
          <p:nvSpPr>
            <p:cNvPr id="21" name="TextBox 20"/>
            <p:cNvSpPr txBox="1"/>
            <p:nvPr/>
          </p:nvSpPr>
          <p:spPr>
            <a:xfrm>
              <a:off x="3394249" y="1809859"/>
              <a:ext cx="714116"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44546A"/>
                  </a:solidFill>
                  <a:effectLst/>
                  <a:uLnTx/>
                  <a:uFillTx/>
                </a:rPr>
                <a:t>2021</a:t>
              </a:r>
            </a:p>
          </p:txBody>
        </p:sp>
        <p:cxnSp>
          <p:nvCxnSpPr>
            <p:cNvPr id="22" name="Straight Connector 21"/>
            <p:cNvCxnSpPr/>
            <p:nvPr/>
          </p:nvCxnSpPr>
          <p:spPr>
            <a:xfrm>
              <a:off x="4108365" y="1809859"/>
              <a:ext cx="717806" cy="0"/>
            </a:xfrm>
            <a:prstGeom prst="line">
              <a:avLst/>
            </a:prstGeom>
            <a:noFill/>
            <a:ln w="19050" cap="flat" cmpd="sng" algn="ctr">
              <a:solidFill>
                <a:srgbClr val="5B9BD5"/>
              </a:solidFill>
              <a:prstDash val="solid"/>
              <a:miter lim="800000"/>
            </a:ln>
            <a:effectLst/>
          </p:spPr>
        </p:cxnSp>
        <p:cxnSp>
          <p:nvCxnSpPr>
            <p:cNvPr id="23" name="Straight Connector 22"/>
            <p:cNvCxnSpPr>
              <a:endCxn id="24" idx="1"/>
            </p:cNvCxnSpPr>
            <p:nvPr/>
          </p:nvCxnSpPr>
          <p:spPr>
            <a:xfrm>
              <a:off x="4112055" y="1809859"/>
              <a:ext cx="0" cy="153889"/>
            </a:xfrm>
            <a:prstGeom prst="line">
              <a:avLst/>
            </a:prstGeom>
            <a:noFill/>
            <a:ln w="19050" cap="flat" cmpd="sng" algn="ctr">
              <a:solidFill>
                <a:srgbClr val="5B9BD5"/>
              </a:solidFill>
              <a:prstDash val="solid"/>
              <a:miter lim="800000"/>
            </a:ln>
            <a:effectLst/>
          </p:spPr>
        </p:cxnSp>
        <p:sp>
          <p:nvSpPr>
            <p:cNvPr id="24" name="TextBox 23"/>
            <p:cNvSpPr txBox="1"/>
            <p:nvPr/>
          </p:nvSpPr>
          <p:spPr>
            <a:xfrm>
              <a:off x="4112055" y="1809859"/>
              <a:ext cx="714116"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44546A"/>
                  </a:solidFill>
                  <a:effectLst/>
                  <a:uLnTx/>
                  <a:uFillTx/>
                </a:rPr>
                <a:t>2022</a:t>
              </a:r>
            </a:p>
          </p:txBody>
        </p:sp>
        <p:cxnSp>
          <p:nvCxnSpPr>
            <p:cNvPr id="25" name="Straight Connector 24"/>
            <p:cNvCxnSpPr/>
            <p:nvPr/>
          </p:nvCxnSpPr>
          <p:spPr>
            <a:xfrm>
              <a:off x="4826172" y="1809859"/>
              <a:ext cx="717806" cy="0"/>
            </a:xfrm>
            <a:prstGeom prst="line">
              <a:avLst/>
            </a:prstGeom>
            <a:noFill/>
            <a:ln w="19050" cap="flat" cmpd="sng" algn="ctr">
              <a:solidFill>
                <a:srgbClr val="5B9BD5"/>
              </a:solidFill>
              <a:prstDash val="solid"/>
              <a:miter lim="800000"/>
            </a:ln>
            <a:effectLst/>
          </p:spPr>
        </p:cxnSp>
        <p:cxnSp>
          <p:nvCxnSpPr>
            <p:cNvPr id="26" name="Straight Connector 25"/>
            <p:cNvCxnSpPr>
              <a:endCxn id="27" idx="1"/>
            </p:cNvCxnSpPr>
            <p:nvPr/>
          </p:nvCxnSpPr>
          <p:spPr>
            <a:xfrm>
              <a:off x="4829861" y="1809859"/>
              <a:ext cx="0" cy="153889"/>
            </a:xfrm>
            <a:prstGeom prst="line">
              <a:avLst/>
            </a:prstGeom>
            <a:noFill/>
            <a:ln w="19050" cap="flat" cmpd="sng" algn="ctr">
              <a:solidFill>
                <a:srgbClr val="5B9BD5"/>
              </a:solidFill>
              <a:prstDash val="solid"/>
              <a:miter lim="800000"/>
            </a:ln>
            <a:effectLst/>
          </p:spPr>
        </p:cxnSp>
        <p:sp>
          <p:nvSpPr>
            <p:cNvPr id="27" name="TextBox 26"/>
            <p:cNvSpPr txBox="1"/>
            <p:nvPr/>
          </p:nvSpPr>
          <p:spPr>
            <a:xfrm>
              <a:off x="4829861" y="1809859"/>
              <a:ext cx="714116"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44546A"/>
                  </a:solidFill>
                  <a:effectLst/>
                  <a:uLnTx/>
                  <a:uFillTx/>
                </a:rPr>
                <a:t>2023</a:t>
              </a:r>
            </a:p>
          </p:txBody>
        </p:sp>
        <p:cxnSp>
          <p:nvCxnSpPr>
            <p:cNvPr id="28" name="Straight Connector 27"/>
            <p:cNvCxnSpPr/>
            <p:nvPr/>
          </p:nvCxnSpPr>
          <p:spPr>
            <a:xfrm>
              <a:off x="5543978" y="1809859"/>
              <a:ext cx="717806" cy="0"/>
            </a:xfrm>
            <a:prstGeom prst="line">
              <a:avLst/>
            </a:prstGeom>
            <a:noFill/>
            <a:ln w="19050" cap="flat" cmpd="sng" algn="ctr">
              <a:solidFill>
                <a:srgbClr val="5B9BD5"/>
              </a:solidFill>
              <a:prstDash val="solid"/>
              <a:miter lim="800000"/>
            </a:ln>
            <a:effectLst/>
          </p:spPr>
        </p:cxnSp>
        <p:cxnSp>
          <p:nvCxnSpPr>
            <p:cNvPr id="29" name="Straight Connector 28"/>
            <p:cNvCxnSpPr>
              <a:endCxn id="30" idx="1"/>
            </p:cNvCxnSpPr>
            <p:nvPr/>
          </p:nvCxnSpPr>
          <p:spPr>
            <a:xfrm>
              <a:off x="5547668" y="1809859"/>
              <a:ext cx="0" cy="153889"/>
            </a:xfrm>
            <a:prstGeom prst="line">
              <a:avLst/>
            </a:prstGeom>
            <a:noFill/>
            <a:ln w="19050" cap="flat" cmpd="sng" algn="ctr">
              <a:solidFill>
                <a:srgbClr val="5B9BD5"/>
              </a:solidFill>
              <a:prstDash val="solid"/>
              <a:miter lim="800000"/>
            </a:ln>
            <a:effectLst/>
          </p:spPr>
        </p:cxnSp>
        <p:sp>
          <p:nvSpPr>
            <p:cNvPr id="30" name="TextBox 29"/>
            <p:cNvSpPr txBox="1"/>
            <p:nvPr/>
          </p:nvSpPr>
          <p:spPr>
            <a:xfrm>
              <a:off x="5547668" y="1809859"/>
              <a:ext cx="714116"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44546A"/>
                  </a:solidFill>
                  <a:effectLst/>
                  <a:uLnTx/>
                  <a:uFillTx/>
                </a:rPr>
                <a:t>2024</a:t>
              </a:r>
            </a:p>
          </p:txBody>
        </p:sp>
        <p:cxnSp>
          <p:nvCxnSpPr>
            <p:cNvPr id="31" name="Straight Connector 30"/>
            <p:cNvCxnSpPr/>
            <p:nvPr/>
          </p:nvCxnSpPr>
          <p:spPr>
            <a:xfrm>
              <a:off x="6261784" y="1809859"/>
              <a:ext cx="717806" cy="0"/>
            </a:xfrm>
            <a:prstGeom prst="line">
              <a:avLst/>
            </a:prstGeom>
            <a:noFill/>
            <a:ln w="19050" cap="flat" cmpd="sng" algn="ctr">
              <a:solidFill>
                <a:srgbClr val="5B9BD5"/>
              </a:solidFill>
              <a:prstDash val="solid"/>
              <a:miter lim="800000"/>
            </a:ln>
            <a:effectLst/>
          </p:spPr>
        </p:cxnSp>
        <p:cxnSp>
          <p:nvCxnSpPr>
            <p:cNvPr id="32" name="Straight Connector 31"/>
            <p:cNvCxnSpPr>
              <a:endCxn id="33" idx="1"/>
            </p:cNvCxnSpPr>
            <p:nvPr/>
          </p:nvCxnSpPr>
          <p:spPr>
            <a:xfrm>
              <a:off x="6265474" y="1809859"/>
              <a:ext cx="0" cy="153889"/>
            </a:xfrm>
            <a:prstGeom prst="line">
              <a:avLst/>
            </a:prstGeom>
            <a:noFill/>
            <a:ln w="19050" cap="flat" cmpd="sng" algn="ctr">
              <a:solidFill>
                <a:srgbClr val="5B9BD5"/>
              </a:solidFill>
              <a:prstDash val="solid"/>
              <a:miter lim="800000"/>
            </a:ln>
            <a:effectLst/>
          </p:spPr>
        </p:cxnSp>
        <p:sp>
          <p:nvSpPr>
            <p:cNvPr id="33" name="TextBox 32"/>
            <p:cNvSpPr txBox="1"/>
            <p:nvPr/>
          </p:nvSpPr>
          <p:spPr>
            <a:xfrm>
              <a:off x="6265474" y="1809859"/>
              <a:ext cx="714116"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44546A"/>
                  </a:solidFill>
                  <a:effectLst/>
                  <a:uLnTx/>
                  <a:uFillTx/>
                </a:rPr>
                <a:t>2025</a:t>
              </a:r>
            </a:p>
          </p:txBody>
        </p:sp>
        <p:cxnSp>
          <p:nvCxnSpPr>
            <p:cNvPr id="34" name="Straight Connector 33"/>
            <p:cNvCxnSpPr/>
            <p:nvPr/>
          </p:nvCxnSpPr>
          <p:spPr>
            <a:xfrm>
              <a:off x="6979053" y="1809859"/>
              <a:ext cx="0" cy="106202"/>
            </a:xfrm>
            <a:prstGeom prst="line">
              <a:avLst/>
            </a:prstGeom>
            <a:noFill/>
            <a:ln w="19050" cap="flat" cmpd="sng" algn="ctr">
              <a:solidFill>
                <a:srgbClr val="5B9BD5"/>
              </a:solidFill>
              <a:prstDash val="solid"/>
              <a:miter lim="800000"/>
            </a:ln>
            <a:effectLst/>
          </p:spPr>
        </p:cxnSp>
        <p:cxnSp>
          <p:nvCxnSpPr>
            <p:cNvPr id="35" name="Straight Connector 34"/>
            <p:cNvCxnSpPr/>
            <p:nvPr/>
          </p:nvCxnSpPr>
          <p:spPr>
            <a:xfrm>
              <a:off x="6978864" y="1809860"/>
              <a:ext cx="717806" cy="0"/>
            </a:xfrm>
            <a:prstGeom prst="line">
              <a:avLst/>
            </a:prstGeom>
            <a:noFill/>
            <a:ln w="19050" cap="flat" cmpd="sng" algn="ctr">
              <a:solidFill>
                <a:srgbClr val="5B9BD5"/>
              </a:solidFill>
              <a:prstDash val="solid"/>
              <a:miter lim="800000"/>
            </a:ln>
            <a:effectLst/>
          </p:spPr>
        </p:cxnSp>
        <p:sp>
          <p:nvSpPr>
            <p:cNvPr id="36" name="TextBox 35"/>
            <p:cNvSpPr txBox="1"/>
            <p:nvPr/>
          </p:nvSpPr>
          <p:spPr>
            <a:xfrm>
              <a:off x="6982554" y="1809860"/>
              <a:ext cx="714116"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44546A"/>
                  </a:solidFill>
                  <a:effectLst/>
                  <a:uLnTx/>
                  <a:uFillTx/>
                </a:rPr>
                <a:t>2026</a:t>
              </a:r>
            </a:p>
          </p:txBody>
        </p:sp>
        <p:cxnSp>
          <p:nvCxnSpPr>
            <p:cNvPr id="37" name="Straight Connector 36"/>
            <p:cNvCxnSpPr/>
            <p:nvPr/>
          </p:nvCxnSpPr>
          <p:spPr>
            <a:xfrm>
              <a:off x="7696671" y="1809860"/>
              <a:ext cx="717806" cy="0"/>
            </a:xfrm>
            <a:prstGeom prst="line">
              <a:avLst/>
            </a:prstGeom>
            <a:noFill/>
            <a:ln w="19050" cap="flat" cmpd="sng" algn="ctr">
              <a:solidFill>
                <a:srgbClr val="5B9BD5"/>
              </a:solidFill>
              <a:prstDash val="solid"/>
              <a:miter lim="800000"/>
            </a:ln>
            <a:effectLst/>
          </p:spPr>
        </p:cxnSp>
        <p:cxnSp>
          <p:nvCxnSpPr>
            <p:cNvPr id="38" name="Straight Connector 37"/>
            <p:cNvCxnSpPr>
              <a:endCxn id="39" idx="1"/>
            </p:cNvCxnSpPr>
            <p:nvPr/>
          </p:nvCxnSpPr>
          <p:spPr>
            <a:xfrm>
              <a:off x="7700361" y="1809860"/>
              <a:ext cx="0" cy="153889"/>
            </a:xfrm>
            <a:prstGeom prst="line">
              <a:avLst/>
            </a:prstGeom>
            <a:noFill/>
            <a:ln w="19050" cap="flat" cmpd="sng" algn="ctr">
              <a:solidFill>
                <a:srgbClr val="5B9BD5"/>
              </a:solidFill>
              <a:prstDash val="solid"/>
              <a:miter lim="800000"/>
            </a:ln>
            <a:effectLst/>
          </p:spPr>
        </p:cxnSp>
        <p:sp>
          <p:nvSpPr>
            <p:cNvPr id="39" name="TextBox 38"/>
            <p:cNvSpPr txBox="1"/>
            <p:nvPr/>
          </p:nvSpPr>
          <p:spPr>
            <a:xfrm>
              <a:off x="7700361" y="1809860"/>
              <a:ext cx="714116"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44546A"/>
                  </a:solidFill>
                  <a:effectLst/>
                  <a:uLnTx/>
                  <a:uFillTx/>
                </a:rPr>
                <a:t>2027</a:t>
              </a:r>
            </a:p>
          </p:txBody>
        </p:sp>
        <p:cxnSp>
          <p:nvCxnSpPr>
            <p:cNvPr id="40" name="Straight Connector 39"/>
            <p:cNvCxnSpPr/>
            <p:nvPr/>
          </p:nvCxnSpPr>
          <p:spPr>
            <a:xfrm>
              <a:off x="8414477" y="1809860"/>
              <a:ext cx="717806" cy="0"/>
            </a:xfrm>
            <a:prstGeom prst="line">
              <a:avLst/>
            </a:prstGeom>
            <a:noFill/>
            <a:ln w="19050" cap="flat" cmpd="sng" algn="ctr">
              <a:solidFill>
                <a:srgbClr val="5B9BD5"/>
              </a:solidFill>
              <a:prstDash val="solid"/>
              <a:miter lim="800000"/>
            </a:ln>
            <a:effectLst/>
          </p:spPr>
        </p:cxnSp>
        <p:cxnSp>
          <p:nvCxnSpPr>
            <p:cNvPr id="41" name="Straight Connector 40"/>
            <p:cNvCxnSpPr>
              <a:endCxn id="42" idx="1"/>
            </p:cNvCxnSpPr>
            <p:nvPr/>
          </p:nvCxnSpPr>
          <p:spPr>
            <a:xfrm>
              <a:off x="8418167" y="1809860"/>
              <a:ext cx="0" cy="153889"/>
            </a:xfrm>
            <a:prstGeom prst="line">
              <a:avLst/>
            </a:prstGeom>
            <a:noFill/>
            <a:ln w="19050" cap="flat" cmpd="sng" algn="ctr">
              <a:solidFill>
                <a:srgbClr val="5B9BD5"/>
              </a:solidFill>
              <a:prstDash val="solid"/>
              <a:miter lim="800000"/>
            </a:ln>
            <a:effectLst/>
          </p:spPr>
        </p:cxnSp>
        <p:sp>
          <p:nvSpPr>
            <p:cNvPr id="42" name="TextBox 41"/>
            <p:cNvSpPr txBox="1"/>
            <p:nvPr/>
          </p:nvSpPr>
          <p:spPr>
            <a:xfrm>
              <a:off x="8418167" y="1809860"/>
              <a:ext cx="714116"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44546A"/>
                  </a:solidFill>
                  <a:effectLst/>
                  <a:uLnTx/>
                  <a:uFillTx/>
                </a:rPr>
                <a:t>2028</a:t>
              </a:r>
            </a:p>
          </p:txBody>
        </p:sp>
        <p:cxnSp>
          <p:nvCxnSpPr>
            <p:cNvPr id="43" name="Straight Connector 42"/>
            <p:cNvCxnSpPr/>
            <p:nvPr/>
          </p:nvCxnSpPr>
          <p:spPr>
            <a:xfrm>
              <a:off x="9131746" y="1809859"/>
              <a:ext cx="0" cy="106202"/>
            </a:xfrm>
            <a:prstGeom prst="line">
              <a:avLst/>
            </a:prstGeom>
            <a:noFill/>
            <a:ln w="19050" cap="flat" cmpd="sng" algn="ctr">
              <a:solidFill>
                <a:srgbClr val="5B9BD5"/>
              </a:solidFill>
              <a:prstDash val="solid"/>
              <a:miter lim="800000"/>
            </a:ln>
            <a:effectLst/>
          </p:spPr>
        </p:cxnSp>
        <p:cxnSp>
          <p:nvCxnSpPr>
            <p:cNvPr id="44" name="Straight Connector 43"/>
            <p:cNvCxnSpPr/>
            <p:nvPr/>
          </p:nvCxnSpPr>
          <p:spPr>
            <a:xfrm>
              <a:off x="9131746" y="1809859"/>
              <a:ext cx="717806" cy="0"/>
            </a:xfrm>
            <a:prstGeom prst="line">
              <a:avLst/>
            </a:prstGeom>
            <a:noFill/>
            <a:ln w="19050" cap="flat" cmpd="sng" algn="ctr">
              <a:solidFill>
                <a:srgbClr val="5B9BD5"/>
              </a:solidFill>
              <a:prstDash val="solid"/>
              <a:miter lim="800000"/>
            </a:ln>
            <a:effectLst/>
          </p:spPr>
        </p:cxnSp>
        <p:sp>
          <p:nvSpPr>
            <p:cNvPr id="45" name="Rounded Rectangle 44"/>
            <p:cNvSpPr/>
            <p:nvPr/>
          </p:nvSpPr>
          <p:spPr>
            <a:xfrm>
              <a:off x="7859625" y="3529651"/>
              <a:ext cx="2642069" cy="22069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46" name="Rounded Rectangle 45"/>
            <p:cNvSpPr/>
            <p:nvPr/>
          </p:nvSpPr>
          <p:spPr>
            <a:xfrm>
              <a:off x="7859625" y="3529651"/>
              <a:ext cx="2642069" cy="634564"/>
            </a:xfrm>
            <a:prstGeom prst="roundRect">
              <a:avLst>
                <a:gd name="adj" fmla="val 50000"/>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44546A"/>
                  </a:solidFill>
                  <a:effectLst/>
                  <a:uLnTx/>
                  <a:uFillTx/>
                  <a:latin typeface="Calibri" panose="020F0502020204030204"/>
                  <a:ea typeface="+mn-ea"/>
                  <a:cs typeface="+mn-cs"/>
                </a:rPr>
                <a:t>M&amp;O</a:t>
              </a:r>
              <a:br>
                <a:rPr kumimoji="0" lang="en-GB" sz="1800" b="1" i="0" u="none" strike="noStrike" kern="0" cap="none" spc="0" normalizeH="0" baseline="0" noProof="0" dirty="0" smtClean="0">
                  <a:ln>
                    <a:noFill/>
                  </a:ln>
                  <a:solidFill>
                    <a:srgbClr val="44546A"/>
                  </a:solidFill>
                  <a:effectLst/>
                  <a:uLnTx/>
                  <a:uFillTx/>
                  <a:latin typeface="Calibri" panose="020F0502020204030204"/>
                  <a:ea typeface="+mn-ea"/>
                  <a:cs typeface="+mn-cs"/>
                </a:rPr>
              </a:br>
              <a:r>
                <a:rPr kumimoji="0" lang="en-GB" sz="1600" i="0" u="none" strike="noStrike" kern="0" cap="none" spc="0" normalizeH="0" baseline="0" noProof="0" dirty="0" smtClean="0">
                  <a:ln>
                    <a:noFill/>
                  </a:ln>
                  <a:solidFill>
                    <a:srgbClr val="44546A"/>
                  </a:solidFill>
                  <a:effectLst/>
                  <a:uLnTx/>
                  <a:uFillTx/>
                  <a:latin typeface="Calibri" panose="020F0502020204030204"/>
                  <a:ea typeface="+mn-ea"/>
                  <a:cs typeface="+mn-cs"/>
                </a:rPr>
                <a:t>(Operations Support)</a:t>
              </a:r>
            </a:p>
          </p:txBody>
        </p:sp>
        <p:cxnSp>
          <p:nvCxnSpPr>
            <p:cNvPr id="47" name="Straight Connector 46"/>
            <p:cNvCxnSpPr/>
            <p:nvPr/>
          </p:nvCxnSpPr>
          <p:spPr>
            <a:xfrm>
              <a:off x="9724238" y="1692998"/>
              <a:ext cx="121087" cy="116861"/>
            </a:xfrm>
            <a:prstGeom prst="line">
              <a:avLst/>
            </a:prstGeom>
            <a:noFill/>
            <a:ln w="19050" cap="flat" cmpd="sng" algn="ctr">
              <a:solidFill>
                <a:srgbClr val="5B9BD5"/>
              </a:solidFill>
              <a:prstDash val="solid"/>
              <a:miter lim="800000"/>
            </a:ln>
            <a:effectLst/>
          </p:spPr>
        </p:cxnSp>
        <p:cxnSp>
          <p:nvCxnSpPr>
            <p:cNvPr id="48" name="Straight Connector 47"/>
            <p:cNvCxnSpPr/>
            <p:nvPr/>
          </p:nvCxnSpPr>
          <p:spPr>
            <a:xfrm flipV="1">
              <a:off x="9724238" y="1818131"/>
              <a:ext cx="121087" cy="108589"/>
            </a:xfrm>
            <a:prstGeom prst="line">
              <a:avLst/>
            </a:prstGeom>
            <a:noFill/>
            <a:ln w="19050" cap="flat" cmpd="sng" algn="ctr">
              <a:solidFill>
                <a:srgbClr val="5B9BD5"/>
              </a:solidFill>
              <a:prstDash val="solid"/>
              <a:miter lim="800000"/>
            </a:ln>
            <a:effectLst/>
          </p:spPr>
        </p:cxnSp>
        <p:sp>
          <p:nvSpPr>
            <p:cNvPr id="49" name="TextBox 48"/>
            <p:cNvSpPr txBox="1"/>
            <p:nvPr/>
          </p:nvSpPr>
          <p:spPr>
            <a:xfrm>
              <a:off x="7958492" y="4167180"/>
              <a:ext cx="2572786" cy="1538883"/>
            </a:xfrm>
            <a:prstGeom prst="rect">
              <a:avLst/>
            </a:prstGeom>
            <a:noFill/>
          </p:spPr>
          <p:txBody>
            <a:bodyPr wrap="square" rtlCol="0">
              <a:spAutoFit/>
            </a:bodyPr>
            <a:lstStyle/>
            <a:p>
              <a:pPr marL="285750" marR="0" lvl="0" indent="-2857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smtClean="0">
                  <a:ln>
                    <a:noFill/>
                  </a:ln>
                  <a:solidFill>
                    <a:prstClr val="white"/>
                  </a:solidFill>
                  <a:effectLst/>
                  <a:uLnTx/>
                  <a:uFillTx/>
                </a:rPr>
                <a:t>TARGET STATION</a:t>
              </a:r>
              <a:r>
                <a:rPr kumimoji="0" lang="en-GB" sz="1400" b="0" i="0" u="none" strike="noStrike" kern="0" cap="none" spc="0" normalizeH="0" noProof="0" dirty="0" smtClean="0">
                  <a:ln>
                    <a:noFill/>
                  </a:ln>
                  <a:solidFill>
                    <a:prstClr val="white"/>
                  </a:solidFill>
                  <a:effectLst/>
                  <a:uLnTx/>
                  <a:uFillTx/>
                </a:rPr>
                <a:t> COMMISSIONING</a:t>
              </a:r>
            </a:p>
            <a:p>
              <a:pPr marL="285750" marR="0" lvl="0" indent="-2857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1400" kern="0" baseline="0" dirty="0" smtClean="0">
                  <a:solidFill>
                    <a:prstClr val="white"/>
                  </a:solidFill>
                </a:rPr>
                <a:t>FIRST BEAM</a:t>
              </a:r>
              <a:endParaRPr kumimoji="0" lang="en-GB" sz="1400" b="0" i="0" u="none" strike="noStrike" kern="0" cap="none" spc="0" normalizeH="0" baseline="0" noProof="0" dirty="0" smtClean="0">
                <a:ln>
                  <a:noFill/>
                </a:ln>
                <a:solidFill>
                  <a:prstClr val="white"/>
                </a:solidFill>
                <a:effectLst/>
                <a:uLnTx/>
                <a:uFillTx/>
              </a:endParaRPr>
            </a:p>
            <a:p>
              <a:pPr marL="285750" marR="0" lvl="0" indent="-2857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smtClean="0">
                  <a:ln>
                    <a:noFill/>
                  </a:ln>
                  <a:solidFill>
                    <a:prstClr val="white"/>
                  </a:solidFill>
                  <a:effectLst/>
                  <a:uLnTx/>
                  <a:uFillTx/>
                </a:rPr>
                <a:t>PRODUCTION OF REPLACEMENT COMPONENTS</a:t>
              </a:r>
            </a:p>
          </p:txBody>
        </p:sp>
        <p:sp>
          <p:nvSpPr>
            <p:cNvPr id="50" name="Rectangle 49"/>
            <p:cNvSpPr/>
            <p:nvPr/>
          </p:nvSpPr>
          <p:spPr>
            <a:xfrm>
              <a:off x="10147888" y="3485463"/>
              <a:ext cx="452674" cy="2284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 name="Group 54"/>
          <p:cNvGrpSpPr/>
          <p:nvPr/>
        </p:nvGrpSpPr>
        <p:grpSpPr>
          <a:xfrm>
            <a:off x="390142" y="1069398"/>
            <a:ext cx="2563160" cy="660826"/>
            <a:chOff x="806580" y="1015080"/>
            <a:chExt cx="2563160" cy="660826"/>
          </a:xfrm>
        </p:grpSpPr>
        <p:sp>
          <p:nvSpPr>
            <p:cNvPr id="54" name="Rectangle 53"/>
            <p:cNvSpPr/>
            <p:nvPr/>
          </p:nvSpPr>
          <p:spPr>
            <a:xfrm>
              <a:off x="806580" y="1015080"/>
              <a:ext cx="2563159" cy="660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ular Callout 50"/>
            <p:cNvSpPr/>
            <p:nvPr/>
          </p:nvSpPr>
          <p:spPr>
            <a:xfrm>
              <a:off x="806580" y="1015080"/>
              <a:ext cx="2563160" cy="660826"/>
            </a:xfrm>
            <a:prstGeom prst="wedgeRectCallout">
              <a:avLst>
                <a:gd name="adj1" fmla="val 42871"/>
                <a:gd name="adj2" fmla="val 185741"/>
              </a:avLst>
            </a:prstGeom>
            <a:solidFill>
              <a:schemeClr val="bg1">
                <a:alpha val="5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Currently funded project</a:t>
              </a:r>
            </a:p>
            <a:p>
              <a:pPr algn="ctr"/>
              <a:r>
                <a:rPr lang="en-GB" sz="1600" dirty="0" smtClean="0">
                  <a:solidFill>
                    <a:schemeClr val="tx1"/>
                  </a:solidFill>
                </a:rPr>
                <a:t>(4 </a:t>
              </a:r>
              <a:r>
                <a:rPr lang="en-GB" sz="1600" dirty="0" err="1" smtClean="0">
                  <a:solidFill>
                    <a:schemeClr val="tx1"/>
                  </a:solidFill>
                </a:rPr>
                <a:t>yrs</a:t>
              </a:r>
              <a:r>
                <a:rPr lang="en-GB" sz="1600" dirty="0" smtClean="0">
                  <a:solidFill>
                    <a:schemeClr val="tx1"/>
                  </a:solidFill>
                </a:rPr>
                <a:t>, starting Apr 2018)</a:t>
              </a:r>
              <a:endParaRPr lang="en-GB" sz="1600" dirty="0">
                <a:solidFill>
                  <a:schemeClr val="tx1"/>
                </a:solidFill>
              </a:endParaRPr>
            </a:p>
          </p:txBody>
        </p:sp>
      </p:grpSp>
      <p:sp>
        <p:nvSpPr>
          <p:cNvPr id="56" name="Rectangular Callout 55"/>
          <p:cNvSpPr/>
          <p:nvPr/>
        </p:nvSpPr>
        <p:spPr>
          <a:xfrm>
            <a:off x="5046358" y="2191504"/>
            <a:ext cx="2907392" cy="676590"/>
          </a:xfrm>
          <a:prstGeom prst="wedgeRectCallout">
            <a:avLst>
              <a:gd name="adj1" fmla="val 28300"/>
              <a:gd name="adj2" fmla="val 117354"/>
            </a:avLst>
          </a:prstGeom>
          <a:solidFill>
            <a:schemeClr val="bg1">
              <a:alpha val="50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rPr>
              <a:t>Phase 2 Proposal *</a:t>
            </a:r>
            <a:r>
              <a:rPr lang="en-GB" b="1" dirty="0" smtClean="0">
                <a:solidFill>
                  <a:schemeClr val="tx1"/>
                </a:solidFill>
              </a:rPr>
              <a:t/>
            </a:r>
            <a:br>
              <a:rPr lang="en-GB" b="1" dirty="0" smtClean="0">
                <a:solidFill>
                  <a:schemeClr val="tx1"/>
                </a:solidFill>
              </a:rPr>
            </a:br>
            <a:r>
              <a:rPr lang="en-GB" sz="1600" dirty="0" smtClean="0">
                <a:solidFill>
                  <a:schemeClr val="tx1"/>
                </a:solidFill>
              </a:rPr>
              <a:t>(5 </a:t>
            </a:r>
            <a:r>
              <a:rPr lang="en-GB" sz="1600" dirty="0" err="1">
                <a:solidFill>
                  <a:schemeClr val="tx1"/>
                </a:solidFill>
              </a:rPr>
              <a:t>yrs</a:t>
            </a:r>
            <a:r>
              <a:rPr lang="en-GB" sz="1600" dirty="0">
                <a:solidFill>
                  <a:schemeClr val="tx1"/>
                </a:solidFill>
              </a:rPr>
              <a:t>, starting Apr </a:t>
            </a:r>
            <a:r>
              <a:rPr lang="en-GB" sz="1600" dirty="0" smtClean="0">
                <a:solidFill>
                  <a:schemeClr val="tx1"/>
                </a:solidFill>
              </a:rPr>
              <a:t>2022</a:t>
            </a:r>
            <a:r>
              <a:rPr lang="en-GB" dirty="0" smtClean="0">
                <a:solidFill>
                  <a:schemeClr val="tx1"/>
                </a:solidFill>
              </a:rPr>
              <a:t>)</a:t>
            </a:r>
            <a:endParaRPr lang="en-GB" dirty="0">
              <a:solidFill>
                <a:schemeClr val="tx1"/>
              </a:solidFill>
            </a:endParaRPr>
          </a:p>
        </p:txBody>
      </p:sp>
      <p:grpSp>
        <p:nvGrpSpPr>
          <p:cNvPr id="57" name="Group 56"/>
          <p:cNvGrpSpPr/>
          <p:nvPr/>
        </p:nvGrpSpPr>
        <p:grpSpPr>
          <a:xfrm>
            <a:off x="8634664" y="2588294"/>
            <a:ext cx="2783463" cy="660826"/>
            <a:chOff x="586277" y="1015080"/>
            <a:chExt cx="2783463" cy="660826"/>
          </a:xfrm>
        </p:grpSpPr>
        <p:sp>
          <p:nvSpPr>
            <p:cNvPr id="58" name="Rectangle 57"/>
            <p:cNvSpPr/>
            <p:nvPr/>
          </p:nvSpPr>
          <p:spPr>
            <a:xfrm>
              <a:off x="806580" y="1015080"/>
              <a:ext cx="2563159" cy="660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ular Callout 58"/>
            <p:cNvSpPr/>
            <p:nvPr/>
          </p:nvSpPr>
          <p:spPr>
            <a:xfrm>
              <a:off x="586277" y="1015080"/>
              <a:ext cx="2783463" cy="660826"/>
            </a:xfrm>
            <a:prstGeom prst="wedgeRectCallout">
              <a:avLst>
                <a:gd name="adj1" fmla="val 5504"/>
                <a:gd name="adj2" fmla="val 115870"/>
              </a:avLst>
            </a:prstGeom>
            <a:solidFill>
              <a:schemeClr val="bg1">
                <a:alpha val="50000"/>
              </a:schemeClr>
            </a:solidFill>
            <a:ln w="28575">
              <a:solidFill>
                <a:srgbClr val="E94D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Anticipated Future Request</a:t>
              </a:r>
            </a:p>
            <a:p>
              <a:pPr algn="ctr"/>
              <a:r>
                <a:rPr lang="en-GB" sz="1600" dirty="0" smtClean="0">
                  <a:solidFill>
                    <a:schemeClr val="tx1"/>
                  </a:solidFill>
                </a:rPr>
                <a:t>(2027 - onwards)</a:t>
              </a:r>
              <a:endParaRPr lang="en-GB" sz="1600" dirty="0">
                <a:solidFill>
                  <a:schemeClr val="tx1"/>
                </a:solidFill>
              </a:endParaRPr>
            </a:p>
          </p:txBody>
        </p:sp>
      </p:grpSp>
      <p:sp>
        <p:nvSpPr>
          <p:cNvPr id="60" name="TextBox 59"/>
          <p:cNvSpPr txBox="1"/>
          <p:nvPr/>
        </p:nvSpPr>
        <p:spPr>
          <a:xfrm>
            <a:off x="2462543" y="5247172"/>
            <a:ext cx="5632092" cy="646331"/>
          </a:xfrm>
          <a:prstGeom prst="rect">
            <a:avLst/>
          </a:prstGeom>
          <a:noFill/>
        </p:spPr>
        <p:txBody>
          <a:bodyPr wrap="square" rtlCol="0">
            <a:spAutoFit/>
          </a:bodyPr>
          <a:lstStyle/>
          <a:p>
            <a:pPr marL="285750" indent="-285750">
              <a:buFont typeface="Calibri" panose="020F0502020204030204" pitchFamily="34" charset="0"/>
              <a:buChar char="*"/>
            </a:pPr>
            <a:r>
              <a:rPr lang="en-GB" dirty="0" smtClean="0"/>
              <a:t>Builds on the presently funded Phase-1 project.</a:t>
            </a:r>
            <a:br>
              <a:rPr lang="en-GB" dirty="0" smtClean="0"/>
            </a:br>
            <a:r>
              <a:rPr lang="en-GB" dirty="0"/>
              <a:t>E</a:t>
            </a:r>
            <a:r>
              <a:rPr lang="en-GB" dirty="0" smtClean="0"/>
              <a:t>nvisaged </a:t>
            </a:r>
            <a:r>
              <a:rPr lang="en-GB" dirty="0"/>
              <a:t>as a direct </a:t>
            </a:r>
            <a:r>
              <a:rPr lang="en-GB" dirty="0" smtClean="0"/>
              <a:t>follow-on, i.e. no funding gap.</a:t>
            </a:r>
            <a:endParaRPr lang="en-GB" dirty="0"/>
          </a:p>
        </p:txBody>
      </p:sp>
    </p:spTree>
    <p:extLst>
      <p:ext uri="{BB962C8B-B14F-4D97-AF65-F5344CB8AC3E}">
        <p14:creationId xmlns:p14="http://schemas.microsoft.com/office/powerpoint/2010/main" val="1460263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6432" y="207469"/>
            <a:ext cx="7195567" cy="753035"/>
          </a:xfrm>
        </p:spPr>
        <p:txBody>
          <a:bodyPr/>
          <a:lstStyle/>
          <a:p>
            <a:pPr algn="l"/>
            <a:r>
              <a:rPr lang="en-GB" dirty="0" smtClean="0"/>
              <a:t>Definition of US/UK Scope </a:t>
            </a:r>
            <a:endParaRPr lang="en-GB" dirty="0"/>
          </a:p>
        </p:txBody>
      </p:sp>
      <p:pic>
        <p:nvPicPr>
          <p:cNvPr id="4" name="Picture 3"/>
          <p:cNvPicPr>
            <a:picLocks noChangeAspect="1"/>
          </p:cNvPicPr>
          <p:nvPr/>
        </p:nvPicPr>
        <p:blipFill>
          <a:blip r:embed="rId2">
            <a:clrChange>
              <a:clrFrom>
                <a:srgbClr val="FBFBFC"/>
              </a:clrFrom>
              <a:clrTo>
                <a:srgbClr val="FBFBFC">
                  <a:alpha val="0"/>
                </a:srgbClr>
              </a:clrTo>
            </a:clrChange>
          </a:blip>
          <a:stretch>
            <a:fillRect/>
          </a:stretch>
        </p:blipFill>
        <p:spPr>
          <a:xfrm>
            <a:off x="941960" y="159776"/>
            <a:ext cx="4054473" cy="6359268"/>
          </a:xfrm>
          <a:prstGeom prst="rect">
            <a:avLst/>
          </a:prstGeom>
        </p:spPr>
      </p:pic>
      <p:sp>
        <p:nvSpPr>
          <p:cNvPr id="5" name="Google Shape;81;gaddbe9e169_0_94"/>
          <p:cNvSpPr txBox="1"/>
          <p:nvPr/>
        </p:nvSpPr>
        <p:spPr>
          <a:xfrm>
            <a:off x="4299241" y="5180006"/>
            <a:ext cx="2116800" cy="516827"/>
          </a:xfrm>
          <a:prstGeom prst="rect">
            <a:avLst/>
          </a:prstGeom>
          <a:noFill/>
          <a:ln>
            <a:noFill/>
          </a:ln>
        </p:spPr>
        <p:txBody>
          <a:bodyPr spcFirstLastPara="1" wrap="square" lIns="91425" tIns="91425" rIns="91425" bIns="91425"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spcBef>
                <a:spcPts val="1000"/>
              </a:spcBef>
              <a:spcAft>
                <a:spcPts val="0"/>
              </a:spcAft>
              <a:buClr>
                <a:schemeClr val="tx1"/>
              </a:buClr>
            </a:pPr>
            <a:r>
              <a:rPr lang="en-GB" sz="2000" dirty="0">
                <a:solidFill>
                  <a:schemeClr val="accent4"/>
                </a:solidFill>
                <a:latin typeface="Arial" panose="020B0604020202020204" pitchFamily="34" charset="0"/>
                <a:cs typeface="Arial" panose="020B0604020202020204" pitchFamily="34" charset="0"/>
              </a:rPr>
              <a:t>US </a:t>
            </a:r>
            <a:r>
              <a:rPr lang="en-GB" sz="2000" dirty="0" smtClean="0">
                <a:solidFill>
                  <a:schemeClr val="accent4"/>
                </a:solidFill>
                <a:latin typeface="Arial" panose="020B0604020202020204" pitchFamily="34" charset="0"/>
                <a:cs typeface="Arial" panose="020B0604020202020204" pitchFamily="34" charset="0"/>
              </a:rPr>
              <a:t>responsibility</a:t>
            </a:r>
          </a:p>
        </p:txBody>
      </p:sp>
      <p:pic>
        <p:nvPicPr>
          <p:cNvPr id="6" name="Picture 5"/>
          <p:cNvPicPr>
            <a:picLocks noChangeAspect="1"/>
          </p:cNvPicPr>
          <p:nvPr/>
        </p:nvPicPr>
        <p:blipFill>
          <a:blip r:embed="rId3"/>
          <a:stretch>
            <a:fillRect/>
          </a:stretch>
        </p:blipFill>
        <p:spPr>
          <a:xfrm>
            <a:off x="8708279" y="1238807"/>
            <a:ext cx="2541761" cy="5459417"/>
          </a:xfrm>
          <a:prstGeom prst="rect">
            <a:avLst/>
          </a:prstGeom>
        </p:spPr>
      </p:pic>
      <p:sp>
        <p:nvSpPr>
          <p:cNvPr id="7" name="Google Shape;81;gaddbe9e169_0_94"/>
          <p:cNvSpPr txBox="1"/>
          <p:nvPr/>
        </p:nvSpPr>
        <p:spPr>
          <a:xfrm>
            <a:off x="7022644" y="5180005"/>
            <a:ext cx="2116800" cy="516827"/>
          </a:xfrm>
          <a:prstGeom prst="rect">
            <a:avLst/>
          </a:prstGeom>
          <a:noFill/>
          <a:ln>
            <a:noFill/>
          </a:ln>
        </p:spPr>
        <p:txBody>
          <a:bodyPr spcFirstLastPara="1" wrap="square" lIns="91425" tIns="91425" rIns="91425" bIns="91425"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nSpc>
                <a:spcPct val="90000"/>
              </a:lnSpc>
              <a:spcBef>
                <a:spcPts val="1000"/>
              </a:spcBef>
              <a:buClr>
                <a:schemeClr val="tx1"/>
              </a:buClr>
              <a:buNone/>
            </a:pPr>
            <a:r>
              <a:rPr lang="en-GB" sz="2000" dirty="0">
                <a:solidFill>
                  <a:schemeClr val="accent4"/>
                </a:solidFill>
                <a:latin typeface="Arial" panose="020B0604020202020204" pitchFamily="34" charset="0"/>
                <a:cs typeface="Arial" panose="020B0604020202020204" pitchFamily="34" charset="0"/>
              </a:rPr>
              <a:t>UK responsibility</a:t>
            </a:r>
            <a:endParaRPr sz="2000" dirty="0">
              <a:solidFill>
                <a:schemeClr val="accent4"/>
              </a:solidFill>
              <a:latin typeface="Arial" panose="020B0604020202020204" pitchFamily="34" charset="0"/>
              <a:cs typeface="Arial" panose="020B0604020202020204" pitchFamily="34" charset="0"/>
            </a:endParaRPr>
          </a:p>
        </p:txBody>
      </p:sp>
      <p:sp>
        <p:nvSpPr>
          <p:cNvPr id="9" name="Right Arrow 8"/>
          <p:cNvSpPr/>
          <p:nvPr/>
        </p:nvSpPr>
        <p:spPr>
          <a:xfrm>
            <a:off x="8327576" y="5805520"/>
            <a:ext cx="702413" cy="421504"/>
          </a:xfrm>
          <a:prstGeom prst="rightArrow">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0" name="Right Arrow 9"/>
          <p:cNvSpPr/>
          <p:nvPr/>
        </p:nvSpPr>
        <p:spPr>
          <a:xfrm rot="10800000">
            <a:off x="4426311" y="5795688"/>
            <a:ext cx="702413" cy="421504"/>
          </a:xfrm>
          <a:prstGeom prst="rightArrow">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1" name="Content Placeholder 2"/>
          <p:cNvSpPr>
            <a:spLocks noGrp="1"/>
          </p:cNvSpPr>
          <p:nvPr>
            <p:ph idx="1"/>
          </p:nvPr>
        </p:nvSpPr>
        <p:spPr>
          <a:xfrm>
            <a:off x="5128724" y="1162878"/>
            <a:ext cx="3727041" cy="4090412"/>
          </a:xfrm>
        </p:spPr>
        <p:txBody>
          <a:bodyPr>
            <a:normAutofit/>
          </a:bodyPr>
          <a:lstStyle/>
          <a:p>
            <a:pPr>
              <a:spcBef>
                <a:spcPts val="600"/>
              </a:spcBef>
              <a:spcAft>
                <a:spcPts val="600"/>
              </a:spcAft>
            </a:pPr>
            <a:r>
              <a:rPr lang="en-GB" dirty="0"/>
              <a:t>Many </a:t>
            </a:r>
            <a:r>
              <a:rPr lang="en-GB" dirty="0"/>
              <a:t>i</a:t>
            </a:r>
            <a:r>
              <a:rPr lang="en-GB" dirty="0" smtClean="0"/>
              <a:t>nterfaces </a:t>
            </a:r>
            <a:r>
              <a:rPr lang="en-GB" dirty="0" smtClean="0"/>
              <a:t>to take care of</a:t>
            </a:r>
          </a:p>
          <a:p>
            <a:pPr lvl="1">
              <a:spcBef>
                <a:spcPts val="600"/>
              </a:spcBef>
              <a:spcAft>
                <a:spcPts val="600"/>
              </a:spcAft>
            </a:pPr>
            <a:r>
              <a:rPr lang="en-GB" dirty="0" smtClean="0"/>
              <a:t>Between UK </a:t>
            </a:r>
            <a:r>
              <a:rPr lang="en-GB" dirty="0" err="1" smtClean="0"/>
              <a:t>Workpackages</a:t>
            </a:r>
            <a:endParaRPr lang="en-GB" dirty="0" smtClean="0"/>
          </a:p>
          <a:p>
            <a:pPr lvl="1">
              <a:spcBef>
                <a:spcPts val="600"/>
              </a:spcBef>
              <a:spcAft>
                <a:spcPts val="600"/>
              </a:spcAft>
            </a:pPr>
            <a:r>
              <a:rPr lang="en-GB" dirty="0" smtClean="0"/>
              <a:t>UK/US </a:t>
            </a:r>
          </a:p>
          <a:p>
            <a:pPr lvl="1">
              <a:spcBef>
                <a:spcPts val="600"/>
              </a:spcBef>
              <a:spcAft>
                <a:spcPts val="600"/>
              </a:spcAft>
            </a:pPr>
            <a:r>
              <a:rPr lang="en-GB" dirty="0" smtClean="0"/>
              <a:t>Between LBNF Neutrino Beamline WBS elements (</a:t>
            </a:r>
            <a:r>
              <a:rPr lang="en-GB" dirty="0" err="1" smtClean="0"/>
              <a:t>Targetry</a:t>
            </a:r>
            <a:r>
              <a:rPr lang="en-GB" dirty="0" smtClean="0"/>
              <a:t>, Horns, Remote Handling, …)</a:t>
            </a:r>
            <a:endParaRPr lang="en-GB" dirty="0"/>
          </a:p>
        </p:txBody>
      </p:sp>
      <p:sp>
        <p:nvSpPr>
          <p:cNvPr id="12" name="Slide Number Placeholder 3"/>
          <p:cNvSpPr>
            <a:spLocks noGrp="1"/>
          </p:cNvSpPr>
          <p:nvPr>
            <p:ph type="sldNum" sz="quarter" idx="12"/>
          </p:nvPr>
        </p:nvSpPr>
        <p:spPr>
          <a:xfrm>
            <a:off x="8946435" y="6504663"/>
            <a:ext cx="2743200" cy="353338"/>
          </a:xfrm>
        </p:spPr>
        <p:txBody>
          <a:bodyPr/>
          <a:lstStyle/>
          <a:p>
            <a:pPr lvl="2">
              <a:lnSpc>
                <a:spcPct val="90000"/>
              </a:lnSpc>
              <a:spcBef>
                <a:spcPts val="500"/>
              </a:spcBef>
              <a:buClr>
                <a:schemeClr val="tx1"/>
              </a:buClr>
            </a:pPr>
            <a:r>
              <a:rPr lang="en-GB" dirty="0" smtClean="0"/>
              <a:t>Slide </a:t>
            </a:r>
            <a:fld id="{7E569216-649D-40FE-A193-2C061D61F110}" type="slidenum">
              <a:rPr smtClean="0"/>
              <a:pPr lvl="2">
                <a:lnSpc>
                  <a:spcPct val="90000"/>
                </a:lnSpc>
                <a:spcBef>
                  <a:spcPts val="500"/>
                </a:spcBef>
                <a:buClr>
                  <a:schemeClr val="tx1"/>
                </a:buClr>
              </a:pPr>
              <a:t>6</a:t>
            </a:fld>
            <a:r>
              <a:rPr dirty="0" smtClean="0"/>
              <a:t> </a:t>
            </a:r>
            <a:endParaRPr dirty="0"/>
          </a:p>
        </p:txBody>
      </p:sp>
    </p:spTree>
    <p:extLst>
      <p:ext uri="{BB962C8B-B14F-4D97-AF65-F5344CB8AC3E}">
        <p14:creationId xmlns:p14="http://schemas.microsoft.com/office/powerpoint/2010/main" val="1074949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6150" y="221769"/>
            <a:ext cx="9192218" cy="6499607"/>
          </a:xfrm>
          <a:prstGeom prst="rect">
            <a:avLst/>
          </a:prstGeom>
        </p:spPr>
      </p:pic>
      <p:sp>
        <p:nvSpPr>
          <p:cNvPr id="5" name="TextBox 4"/>
          <p:cNvSpPr txBox="1"/>
          <p:nvPr/>
        </p:nvSpPr>
        <p:spPr>
          <a:xfrm>
            <a:off x="9759731" y="5326797"/>
            <a:ext cx="2663687" cy="646331"/>
          </a:xfrm>
          <a:prstGeom prst="rect">
            <a:avLst/>
          </a:prstGeom>
          <a:noFill/>
        </p:spPr>
        <p:txBody>
          <a:bodyPr wrap="square" rtlCol="0">
            <a:spAutoFit/>
          </a:bodyPr>
          <a:lstStyle/>
          <a:p>
            <a:r>
              <a:rPr lang="en-GB" b="1" dirty="0" smtClean="0">
                <a:solidFill>
                  <a:srgbClr val="767688"/>
                </a:solidFill>
              </a:rPr>
              <a:t>Not part of UK contribution</a:t>
            </a:r>
            <a:endParaRPr lang="en-GB" b="1" dirty="0">
              <a:solidFill>
                <a:srgbClr val="767688"/>
              </a:solidFill>
            </a:endParaRPr>
          </a:p>
        </p:txBody>
      </p:sp>
      <p:sp>
        <p:nvSpPr>
          <p:cNvPr id="6" name="Left Arrow 5"/>
          <p:cNvSpPr/>
          <p:nvPr/>
        </p:nvSpPr>
        <p:spPr>
          <a:xfrm>
            <a:off x="8131629" y="5480998"/>
            <a:ext cx="1526391" cy="337930"/>
          </a:xfrm>
          <a:prstGeom prst="leftArrow">
            <a:avLst>
              <a:gd name="adj1" fmla="val 32352"/>
              <a:gd name="adj2" fmla="val 107093"/>
            </a:avLst>
          </a:prstGeom>
          <a:solidFill>
            <a:srgbClr val="767688"/>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0038500" y="3894551"/>
            <a:ext cx="2024743" cy="1231106"/>
          </a:xfrm>
          <a:prstGeom prst="rect">
            <a:avLst/>
          </a:prstGeom>
          <a:noFill/>
        </p:spPr>
        <p:txBody>
          <a:bodyPr wrap="square" rtlCol="0">
            <a:spAutoFit/>
          </a:bodyPr>
          <a:lstStyle/>
          <a:p>
            <a:r>
              <a:rPr lang="en-GB" b="1" dirty="0" smtClean="0">
                <a:solidFill>
                  <a:srgbClr val="000000"/>
                </a:solidFill>
              </a:rPr>
              <a:t>Target Module</a:t>
            </a:r>
          </a:p>
          <a:p>
            <a:r>
              <a:rPr lang="en-GB" sz="1400" i="1" dirty="0" smtClean="0">
                <a:solidFill>
                  <a:srgbClr val="000000"/>
                </a:solidFill>
              </a:rPr>
              <a:t>Removed when exchanging a target, </a:t>
            </a:r>
          </a:p>
          <a:p>
            <a:r>
              <a:rPr lang="en-GB" sz="1400" i="1" dirty="0">
                <a:solidFill>
                  <a:srgbClr val="000000"/>
                </a:solidFill>
              </a:rPr>
              <a:t>Removed when exchanging </a:t>
            </a:r>
            <a:r>
              <a:rPr lang="en-GB" sz="1400" i="1" dirty="0" smtClean="0">
                <a:solidFill>
                  <a:srgbClr val="000000"/>
                </a:solidFill>
              </a:rPr>
              <a:t>a horn</a:t>
            </a:r>
            <a:endParaRPr lang="en-GB" sz="1400" i="1" dirty="0">
              <a:solidFill>
                <a:srgbClr val="000000"/>
              </a:solidFill>
            </a:endParaRPr>
          </a:p>
        </p:txBody>
      </p:sp>
      <p:sp>
        <p:nvSpPr>
          <p:cNvPr id="8" name="Left Arrow 7"/>
          <p:cNvSpPr/>
          <p:nvPr/>
        </p:nvSpPr>
        <p:spPr>
          <a:xfrm>
            <a:off x="6505161" y="4023692"/>
            <a:ext cx="3514408" cy="337930"/>
          </a:xfrm>
          <a:prstGeom prst="leftArrow">
            <a:avLst>
              <a:gd name="adj1" fmla="val 32352"/>
              <a:gd name="adj2" fmla="val 107093"/>
            </a:avLst>
          </a:prstGeom>
          <a:solidFill>
            <a:srgbClr val="C6C700"/>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09290" y="4279796"/>
            <a:ext cx="1665148" cy="646331"/>
          </a:xfrm>
          <a:prstGeom prst="rect">
            <a:avLst/>
          </a:prstGeom>
          <a:noFill/>
        </p:spPr>
        <p:txBody>
          <a:bodyPr wrap="square" rtlCol="0">
            <a:spAutoFit/>
          </a:bodyPr>
          <a:lstStyle/>
          <a:p>
            <a:r>
              <a:rPr lang="en-GB" b="1" dirty="0" smtClean="0">
                <a:solidFill>
                  <a:srgbClr val="000000"/>
                </a:solidFill>
              </a:rPr>
              <a:t>Hylen Device</a:t>
            </a:r>
            <a:endParaRPr lang="en-GB" sz="1600" i="1" dirty="0">
              <a:solidFill>
                <a:srgbClr val="000000"/>
              </a:solidFill>
            </a:endParaRPr>
          </a:p>
          <a:p>
            <a:endParaRPr lang="en-GB" b="1" dirty="0">
              <a:solidFill>
                <a:srgbClr val="000000"/>
              </a:solidFill>
            </a:endParaRPr>
          </a:p>
        </p:txBody>
      </p:sp>
      <p:sp>
        <p:nvSpPr>
          <p:cNvPr id="12" name="Left Arrow 11"/>
          <p:cNvSpPr/>
          <p:nvPr/>
        </p:nvSpPr>
        <p:spPr>
          <a:xfrm rot="10800000">
            <a:off x="1899191" y="4361622"/>
            <a:ext cx="3238866" cy="337930"/>
          </a:xfrm>
          <a:prstGeom prst="leftArrow">
            <a:avLst>
              <a:gd name="adj1" fmla="val 32352"/>
              <a:gd name="adj2" fmla="val 107093"/>
            </a:avLst>
          </a:prstGeom>
          <a:solidFill>
            <a:srgbClr val="61ACAE"/>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10079204" y="2875507"/>
            <a:ext cx="2024743" cy="800219"/>
          </a:xfrm>
          <a:prstGeom prst="rect">
            <a:avLst/>
          </a:prstGeom>
          <a:noFill/>
        </p:spPr>
        <p:txBody>
          <a:bodyPr wrap="square" rtlCol="0">
            <a:spAutoFit/>
          </a:bodyPr>
          <a:lstStyle/>
          <a:p>
            <a:r>
              <a:rPr lang="en-GB" b="1" dirty="0" smtClean="0">
                <a:solidFill>
                  <a:srgbClr val="000000"/>
                </a:solidFill>
              </a:rPr>
              <a:t>Target Supports</a:t>
            </a:r>
          </a:p>
          <a:p>
            <a:r>
              <a:rPr lang="en-GB" sz="1400" i="1" dirty="0" smtClean="0">
                <a:solidFill>
                  <a:srgbClr val="000000"/>
                </a:solidFill>
              </a:rPr>
              <a:t>Removed when exchanging a horn</a:t>
            </a:r>
            <a:endParaRPr lang="en-GB" sz="1400" i="1" dirty="0">
              <a:solidFill>
                <a:srgbClr val="000000"/>
              </a:solidFill>
            </a:endParaRPr>
          </a:p>
        </p:txBody>
      </p:sp>
      <p:sp>
        <p:nvSpPr>
          <p:cNvPr id="15" name="Left Arrow 14"/>
          <p:cNvSpPr/>
          <p:nvPr/>
        </p:nvSpPr>
        <p:spPr>
          <a:xfrm>
            <a:off x="7695331" y="2906909"/>
            <a:ext cx="2343169" cy="337930"/>
          </a:xfrm>
          <a:prstGeom prst="leftArrow">
            <a:avLst>
              <a:gd name="adj1" fmla="val 32352"/>
              <a:gd name="adj2" fmla="val 107093"/>
            </a:avLst>
          </a:prstGeom>
          <a:solidFill>
            <a:srgbClr val="A5831F"/>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931333" y="211830"/>
            <a:ext cx="11131910" cy="646331"/>
          </a:xfrm>
          <a:prstGeom prst="rect">
            <a:avLst/>
          </a:prstGeom>
          <a:noFill/>
        </p:spPr>
        <p:txBody>
          <a:bodyPr wrap="square" rtlCol="0">
            <a:spAutoFit/>
          </a:bodyPr>
          <a:lstStyle/>
          <a:p>
            <a:r>
              <a:rPr lang="en-GB" sz="3600" b="1" dirty="0">
                <a:latin typeface="Arial" panose="020B0604020202020204" pitchFamily="34" charset="0"/>
                <a:ea typeface="+mj-ea"/>
                <a:cs typeface="Arial" panose="020B0604020202020204" pitchFamily="34" charset="0"/>
              </a:rPr>
              <a:t>UK project </a:t>
            </a:r>
            <a:r>
              <a:rPr lang="en-GB" sz="3600" b="1" dirty="0" smtClean="0">
                <a:latin typeface="Arial" panose="020B0604020202020204" pitchFamily="34" charset="0"/>
                <a:ea typeface="+mj-ea"/>
                <a:cs typeface="Arial" panose="020B0604020202020204" pitchFamily="34" charset="0"/>
              </a:rPr>
              <a:t>interfaces - </a:t>
            </a:r>
            <a:r>
              <a:rPr lang="en-GB" sz="3600" b="1" dirty="0">
                <a:latin typeface="Arial" panose="020B0604020202020204" pitchFamily="34" charset="0"/>
                <a:ea typeface="+mj-ea"/>
                <a:cs typeface="Arial" panose="020B0604020202020204" pitchFamily="34" charset="0"/>
              </a:rPr>
              <a:t>functional subassemblies</a:t>
            </a:r>
          </a:p>
        </p:txBody>
      </p:sp>
      <p:sp>
        <p:nvSpPr>
          <p:cNvPr id="17" name="TextBox 16"/>
          <p:cNvSpPr txBox="1"/>
          <p:nvPr/>
        </p:nvSpPr>
        <p:spPr>
          <a:xfrm>
            <a:off x="10167257" y="1618724"/>
            <a:ext cx="2241747" cy="369332"/>
          </a:xfrm>
          <a:prstGeom prst="rect">
            <a:avLst/>
          </a:prstGeom>
          <a:noFill/>
        </p:spPr>
        <p:txBody>
          <a:bodyPr wrap="square" rtlCol="0">
            <a:spAutoFit/>
          </a:bodyPr>
          <a:lstStyle/>
          <a:p>
            <a:r>
              <a:rPr lang="en-GB" b="1" dirty="0" smtClean="0">
                <a:solidFill>
                  <a:srgbClr val="000000"/>
                </a:solidFill>
              </a:rPr>
              <a:t>Helium assembly</a:t>
            </a:r>
            <a:endParaRPr lang="en-GB" b="1" dirty="0">
              <a:solidFill>
                <a:srgbClr val="000000"/>
              </a:solidFill>
            </a:endParaRPr>
          </a:p>
        </p:txBody>
      </p:sp>
      <p:sp>
        <p:nvSpPr>
          <p:cNvPr id="18" name="Left Arrow 17"/>
          <p:cNvSpPr/>
          <p:nvPr/>
        </p:nvSpPr>
        <p:spPr>
          <a:xfrm>
            <a:off x="7783384" y="1650126"/>
            <a:ext cx="2343169" cy="337930"/>
          </a:xfrm>
          <a:prstGeom prst="leftArrow">
            <a:avLst>
              <a:gd name="adj1" fmla="val 32352"/>
              <a:gd name="adj2" fmla="val 107093"/>
            </a:avLst>
          </a:prstGeom>
          <a:solidFill>
            <a:srgbClr val="010573"/>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168729" y="2293786"/>
            <a:ext cx="1730461" cy="923330"/>
          </a:xfrm>
          <a:prstGeom prst="rect">
            <a:avLst/>
          </a:prstGeom>
          <a:noFill/>
        </p:spPr>
        <p:txBody>
          <a:bodyPr wrap="square" rtlCol="0">
            <a:spAutoFit/>
          </a:bodyPr>
          <a:lstStyle/>
          <a:p>
            <a:r>
              <a:rPr lang="en-GB" b="1" dirty="0" smtClean="0">
                <a:solidFill>
                  <a:srgbClr val="000000"/>
                </a:solidFill>
              </a:rPr>
              <a:t>Instrument connection bracket</a:t>
            </a:r>
          </a:p>
        </p:txBody>
      </p:sp>
      <p:sp>
        <p:nvSpPr>
          <p:cNvPr id="20" name="Left Arrow 19"/>
          <p:cNvSpPr/>
          <p:nvPr/>
        </p:nvSpPr>
        <p:spPr>
          <a:xfrm rot="10800000">
            <a:off x="1899190" y="2658008"/>
            <a:ext cx="2852424" cy="337930"/>
          </a:xfrm>
          <a:prstGeom prst="leftArrow">
            <a:avLst>
              <a:gd name="adj1" fmla="val 32352"/>
              <a:gd name="adj2" fmla="val 107093"/>
            </a:avLst>
          </a:prstGeom>
          <a:solidFill>
            <a:srgbClr val="00DC00"/>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95514" y="5480998"/>
            <a:ext cx="1803677" cy="646331"/>
          </a:xfrm>
          <a:prstGeom prst="rect">
            <a:avLst/>
          </a:prstGeom>
          <a:noFill/>
        </p:spPr>
        <p:txBody>
          <a:bodyPr wrap="square" rtlCol="0">
            <a:spAutoFit/>
          </a:bodyPr>
          <a:lstStyle/>
          <a:p>
            <a:r>
              <a:rPr lang="en-GB" b="1" dirty="0" smtClean="0">
                <a:solidFill>
                  <a:srgbClr val="000000"/>
                </a:solidFill>
              </a:rPr>
              <a:t>Red docking plate</a:t>
            </a:r>
            <a:endParaRPr lang="en-GB" b="1" dirty="0">
              <a:solidFill>
                <a:srgbClr val="000000"/>
              </a:solidFill>
            </a:endParaRPr>
          </a:p>
        </p:txBody>
      </p:sp>
      <p:sp>
        <p:nvSpPr>
          <p:cNvPr id="22" name="Left Arrow 21"/>
          <p:cNvSpPr/>
          <p:nvPr/>
        </p:nvSpPr>
        <p:spPr>
          <a:xfrm rot="10800000">
            <a:off x="1899190" y="5595887"/>
            <a:ext cx="3472909" cy="337930"/>
          </a:xfrm>
          <a:prstGeom prst="leftArrow">
            <a:avLst>
              <a:gd name="adj1" fmla="val 32352"/>
              <a:gd name="adj2" fmla="val 107093"/>
            </a:avLst>
          </a:prstGeom>
          <a:solidFill>
            <a:srgbClr val="C70100"/>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7502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817" y="735978"/>
            <a:ext cx="12210817" cy="5831735"/>
          </a:xfrm>
          <a:prstGeom prst="rect">
            <a:avLst/>
          </a:prstGeom>
        </p:spPr>
      </p:pic>
      <p:sp>
        <p:nvSpPr>
          <p:cNvPr id="3" name="TextBox 2"/>
          <p:cNvSpPr txBox="1"/>
          <p:nvPr/>
        </p:nvSpPr>
        <p:spPr>
          <a:xfrm>
            <a:off x="0" y="92708"/>
            <a:ext cx="12191999" cy="584775"/>
          </a:xfrm>
          <a:prstGeom prst="rect">
            <a:avLst/>
          </a:prstGeom>
          <a:noFill/>
        </p:spPr>
        <p:txBody>
          <a:bodyPr wrap="square" rtlCol="0">
            <a:spAutoFit/>
          </a:bodyPr>
          <a:lstStyle/>
          <a:p>
            <a:r>
              <a:rPr lang="en-GB" sz="3200" b="1" dirty="0" err="1" smtClean="0">
                <a:latin typeface="Arial" panose="020B0604020202020204" pitchFamily="34" charset="0"/>
                <a:cs typeface="Arial" panose="020B0604020202020204" pitchFamily="34" charset="0"/>
              </a:rPr>
              <a:t>Targetry</a:t>
            </a:r>
            <a:r>
              <a:rPr lang="en-GB" sz="3200" b="1" dirty="0" smtClean="0">
                <a:latin typeface="Arial" panose="020B0604020202020204" pitchFamily="34" charset="0"/>
                <a:cs typeface="Arial" panose="020B0604020202020204" pitchFamily="34" charset="0"/>
              </a:rPr>
              <a:t> Integration Scheme across 5 locations at </a:t>
            </a:r>
            <a:r>
              <a:rPr lang="en-GB" sz="3200" b="1" dirty="0" err="1" smtClean="0">
                <a:latin typeface="Arial" panose="020B0604020202020204" pitchFamily="34" charset="0"/>
                <a:cs typeface="Arial" panose="020B0604020202020204" pitchFamily="34" charset="0"/>
              </a:rPr>
              <a:t>Fermilab</a:t>
            </a:r>
            <a:r>
              <a:rPr lang="en-GB" sz="3200" b="1" dirty="0" smtClean="0">
                <a:latin typeface="Arial" panose="020B0604020202020204" pitchFamily="34" charset="0"/>
                <a:cs typeface="Arial" panose="020B0604020202020204" pitchFamily="34" charset="0"/>
              </a:rPr>
              <a:t> </a:t>
            </a:r>
            <a:endParaRPr lang="en-GB"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5827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12" y="207470"/>
            <a:ext cx="2348917" cy="2678344"/>
          </a:xfrm>
        </p:spPr>
        <p:txBody>
          <a:bodyPr/>
          <a:lstStyle/>
          <a:p>
            <a:pPr algn="l"/>
            <a:r>
              <a:rPr lang="en-GB" dirty="0" smtClean="0"/>
              <a:t>Beamline Interface Matrix Chart</a:t>
            </a:r>
            <a:endParaRPr lang="en-GB" dirty="0"/>
          </a:p>
        </p:txBody>
      </p:sp>
      <p:sp>
        <p:nvSpPr>
          <p:cNvPr id="4" name="Slide Number Placeholder 3"/>
          <p:cNvSpPr>
            <a:spLocks noGrp="1"/>
          </p:cNvSpPr>
          <p:nvPr>
            <p:ph type="sldNum" sz="quarter" idx="12"/>
          </p:nvPr>
        </p:nvSpPr>
        <p:spPr/>
        <p:txBody>
          <a:bodyPr/>
          <a:lstStyle/>
          <a:p>
            <a:pPr lvl="2">
              <a:lnSpc>
                <a:spcPct val="90000"/>
              </a:lnSpc>
              <a:spcBef>
                <a:spcPts val="500"/>
              </a:spcBef>
              <a:buClr>
                <a:schemeClr val="tx1"/>
              </a:buClr>
            </a:pPr>
            <a:r>
              <a:rPr lang="en-GB" smtClean="0"/>
              <a:t>Slide </a:t>
            </a:r>
            <a:fld id="{7E569216-649D-40FE-A193-2C061D61F110}" type="slidenum">
              <a:rPr smtClean="0"/>
              <a:pPr lvl="2">
                <a:lnSpc>
                  <a:spcPct val="90000"/>
                </a:lnSpc>
                <a:spcBef>
                  <a:spcPts val="500"/>
                </a:spcBef>
                <a:buClr>
                  <a:schemeClr val="tx1"/>
                </a:buClr>
              </a:pPr>
              <a:t>9</a:t>
            </a:fld>
            <a:r>
              <a:rPr smtClean="0"/>
              <a:t> </a:t>
            </a:r>
            <a:endParaRPr dirty="0"/>
          </a:p>
        </p:txBody>
      </p:sp>
      <p:pic>
        <p:nvPicPr>
          <p:cNvPr id="5" name="Content Placeholder 4"/>
          <p:cNvPicPr>
            <a:picLocks noGrp="1"/>
          </p:cNvPicPr>
          <p:nvPr>
            <p:ph idx="1"/>
          </p:nvPr>
        </p:nvPicPr>
        <p:blipFill>
          <a:blip r:embed="rId2"/>
          <a:stretch>
            <a:fillRect/>
          </a:stretch>
        </p:blipFill>
        <p:spPr>
          <a:xfrm>
            <a:off x="2994870" y="-8389"/>
            <a:ext cx="9197130" cy="6325299"/>
          </a:xfrm>
          <a:prstGeom prst="rect">
            <a:avLst/>
          </a:prstGeom>
        </p:spPr>
      </p:pic>
      <p:sp>
        <p:nvSpPr>
          <p:cNvPr id="7" name="Rectangle 6"/>
          <p:cNvSpPr/>
          <p:nvPr/>
        </p:nvSpPr>
        <p:spPr>
          <a:xfrm>
            <a:off x="2994870" y="3129094"/>
            <a:ext cx="9197130" cy="2181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rot="5400000" flipV="1">
            <a:off x="4224885" y="3158083"/>
            <a:ext cx="6117830" cy="2166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rot="5400000" flipV="1">
            <a:off x="6214553" y="3129849"/>
            <a:ext cx="6117830" cy="2166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234892" y="2793534"/>
            <a:ext cx="2650921" cy="3046988"/>
          </a:xfrm>
          <a:prstGeom prst="rect">
            <a:avLst/>
          </a:prstGeom>
          <a:noFill/>
        </p:spPr>
        <p:txBody>
          <a:bodyPr wrap="square" rtlCol="0">
            <a:spAutoFit/>
          </a:bodyPr>
          <a:lstStyle/>
          <a:p>
            <a:r>
              <a:rPr lang="en-US" sz="2400" dirty="0" smtClean="0"/>
              <a:t>Documents interfaces between </a:t>
            </a:r>
            <a:r>
              <a:rPr lang="en-US" sz="2400" dirty="0"/>
              <a:t>the LBNF beamline WBS elements via a numbered Interface Control Document (ICD) for each individual interface</a:t>
            </a:r>
            <a:endParaRPr lang="en-GB" sz="2400" dirty="0"/>
          </a:p>
        </p:txBody>
      </p:sp>
    </p:spTree>
    <p:extLst>
      <p:ext uri="{BB962C8B-B14F-4D97-AF65-F5344CB8AC3E}">
        <p14:creationId xmlns:p14="http://schemas.microsoft.com/office/powerpoint/2010/main" val="2446357308"/>
      </p:ext>
    </p:extLst>
  </p:cSld>
  <p:clrMapOvr>
    <a:masterClrMapping/>
  </p:clrMapOvr>
</p:sld>
</file>

<file path=ppt/theme/theme1.xml><?xml version="1.0" encoding="utf-8"?>
<a:theme xmlns:a="http://schemas.openxmlformats.org/drawingml/2006/main" name="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731947B08D5984288BC8B16A979FF50" ma:contentTypeVersion="4" ma:contentTypeDescription="Create a new document." ma:contentTypeScope="" ma:versionID="d503cd8271a72c702ca1961133ba1754">
  <xsd:schema xmlns:xsd="http://www.w3.org/2001/XMLSchema" xmlns:xs="http://www.w3.org/2001/XMLSchema" xmlns:p="http://schemas.microsoft.com/office/2006/metadata/properties" xmlns:ns1="http://schemas.microsoft.com/sharepoint/v3" targetNamespace="http://schemas.microsoft.com/office/2006/metadata/properties" ma:root="true" ma:fieldsID="a4759411a1d50091fc5acb248322c8e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6D3F8C-4209-47FF-A37A-E21247ADC2DB}">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sharepoint/v3"/>
    <ds:schemaRef ds:uri="http://www.w3.org/XML/1998/namespace"/>
  </ds:schemaRefs>
</ds:datastoreItem>
</file>

<file path=customXml/itemProps2.xml><?xml version="1.0" encoding="utf-8"?>
<ds:datastoreItem xmlns:ds="http://schemas.openxmlformats.org/officeDocument/2006/customXml" ds:itemID="{DCE5AA5E-D351-4BE0-99D5-D5BC6D00E92C}">
  <ds:schemaRefs>
    <ds:schemaRef ds:uri="http://schemas.microsoft.com/sharepoint/v3/contenttype/forms"/>
  </ds:schemaRefs>
</ds:datastoreItem>
</file>

<file path=customXml/itemProps3.xml><?xml version="1.0" encoding="utf-8"?>
<ds:datastoreItem xmlns:ds="http://schemas.openxmlformats.org/officeDocument/2006/customXml" ds:itemID="{F7D469DB-056B-4F91-8B3C-1199F36CC7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12464</TotalTime>
  <Words>1626</Words>
  <Application>Microsoft Office PowerPoint</Application>
  <PresentationFormat>Widescreen</PresentationFormat>
  <Paragraphs>171</Paragraphs>
  <Slides>19</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Arial</vt:lpstr>
      <vt:lpstr>Arial Regular</vt:lpstr>
      <vt:lpstr>Calibri</vt:lpstr>
      <vt:lpstr>Calibri Light</vt:lpstr>
      <vt:lpstr>Helvetica</vt:lpstr>
      <vt:lpstr>Lucida Grande</vt:lpstr>
      <vt:lpstr>Times New Roman</vt:lpstr>
      <vt:lpstr>Wingdings</vt:lpstr>
      <vt:lpstr>Font and logo master</vt:lpstr>
      <vt:lpstr>1_Font and logo master</vt:lpstr>
      <vt:lpstr>PowerPoint Presentation</vt:lpstr>
      <vt:lpstr>PowerPoint Presentation</vt:lpstr>
      <vt:lpstr>US DoE feedback on beamline presentations to IPR  Ref. presentation by Densham on the day of the last IB meeting 11th Jan</vt:lpstr>
      <vt:lpstr>UK Project Management and Reporting since last IB </vt:lpstr>
      <vt:lpstr>LBNF Target and Associated Equipment: Project Phases </vt:lpstr>
      <vt:lpstr>Definition of US/UK Scope </vt:lpstr>
      <vt:lpstr>PowerPoint Presentation</vt:lpstr>
      <vt:lpstr>PowerPoint Presentation</vt:lpstr>
      <vt:lpstr>Beamline Interface Matrix Chart</vt:lpstr>
      <vt:lpstr>Interface Control Documents</vt:lpstr>
      <vt:lpstr> LBNF-UK Target Project - Earned-Value Assessment</vt:lpstr>
      <vt:lpstr>LBNF Target: Staff Budget and Spend</vt:lpstr>
      <vt:lpstr>Extract from UK LBNF/DUNE Project Board Report Authored, owned and approved by C. Townsley  Submitted to PB 3rd March 2021, provided to sub-projects 20th April  (7 weeks later!)</vt:lpstr>
      <vt:lpstr>Feedback from UK OsC received on 3rd March 2021</vt:lpstr>
      <vt:lpstr>Phase 2 Project Proposal Submission</vt:lpstr>
      <vt:lpstr>Phase 2 Project Proposal Timeline</vt:lpstr>
      <vt:lpstr>PowerPoint Presentation</vt:lpstr>
      <vt:lpstr>Monthly Reporting</vt:lpstr>
      <vt:lpstr>UK/US Schedule Integration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Millard</dc:creator>
  <cp:lastModifiedBy>Densham, Chris (STFC,RAL,TECH)</cp:lastModifiedBy>
  <cp:revision>421</cp:revision>
  <cp:lastPrinted>2019-10-02T08:27:37Z</cp:lastPrinted>
  <dcterms:created xsi:type="dcterms:W3CDTF">2019-09-17T08:04:08Z</dcterms:created>
  <dcterms:modified xsi:type="dcterms:W3CDTF">2021-08-23T09:55:08Z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0x010100F731947B08D5984288BC8B16A979FF50</vt:lpwstr>
  </property>
</Properties>
</file>