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1" r:id="rId4"/>
    <p:sldMasterId id="2147483700" r:id="rId5"/>
    <p:sldMasterId id="2147483715" r:id="rId6"/>
  </p:sldMasterIdLst>
  <p:notesMasterIdLst>
    <p:notesMasterId r:id="rId16"/>
  </p:notesMasterIdLst>
  <p:sldIdLst>
    <p:sldId id="257" r:id="rId7"/>
    <p:sldId id="258" r:id="rId8"/>
    <p:sldId id="269" r:id="rId9"/>
    <p:sldId id="270" r:id="rId10"/>
    <p:sldId id="327" r:id="rId11"/>
    <p:sldId id="348" r:id="rId12"/>
    <p:sldId id="350" r:id="rId13"/>
    <p:sldId id="328" r:id="rId14"/>
    <p:sldId id="273" r:id="rId15"/>
  </p:sldIdLst>
  <p:sldSz cx="12192000" cy="6858000"/>
  <p:notesSz cx="679132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orient="horz" pos="867" userDrawn="1">
          <p15:clr>
            <a:srgbClr val="A4A3A4"/>
          </p15:clr>
        </p15:guide>
        <p15:guide id="7" orient="horz" pos="3634" userDrawn="1">
          <p15:clr>
            <a:srgbClr val="A4A3A4"/>
          </p15:clr>
        </p15:guide>
        <p15:guide id="8" pos="8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6262"/>
    <a:srgbClr val="1E5DF8"/>
    <a:srgbClr val="F08900"/>
    <a:srgbClr val="003088"/>
    <a:srgbClr val="FF6900"/>
    <a:srgbClr val="FFFFFF"/>
    <a:srgbClr val="00BED5"/>
    <a:srgbClr val="C13D33"/>
    <a:srgbClr val="E94D36"/>
    <a:srgbClr val="BE2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5332" autoAdjust="0"/>
  </p:normalViewPr>
  <p:slideViewPr>
    <p:cSldViewPr snapToGrid="0" snapToObjects="1">
      <p:cViewPr>
        <p:scale>
          <a:sx n="100" d="100"/>
          <a:sy n="100" d="100"/>
        </p:scale>
        <p:origin x="822" y="450"/>
      </p:cViewPr>
      <p:guideLst>
        <p:guide orient="horz" pos="323"/>
        <p:guide pos="325"/>
        <p:guide orient="horz" pos="3974"/>
        <p:guide pos="7355"/>
        <p:guide pos="3840"/>
        <p:guide orient="horz" pos="867"/>
        <p:guide orient="horz" pos="3634"/>
        <p:guide pos="869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90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6846" y="0"/>
            <a:ext cx="294290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/>
              </a:defRPr>
            </a:lvl1pPr>
          </a:lstStyle>
          <a:p>
            <a:fld id="{48FE9A4A-3203-D544-A0F2-9B4A7A1B021E}" type="datetimeFigureOut">
              <a:rPr lang="en-US" smtClean="0"/>
              <a:pPr/>
              <a:t>8/24/2021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133" y="4751219"/>
            <a:ext cx="543306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290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6846" y="9377317"/>
            <a:ext cx="294290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/>
              </a:defRPr>
            </a:lvl1pPr>
          </a:lstStyle>
          <a:p>
            <a:fld id="{C0F3BA1D-A00F-DB41-84DA-BE26C4853B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86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dadyslexia.org.uk/advice/employers/creating-a-dyslexia-friendly-workplace/dyslexia-friendly-style-guide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abstract pattern can be removed or repositioned if required. Be careful to ‘Send to Back’ so that it does not obscure any important information.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72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replace photo with one of your own. </a:t>
            </a:r>
            <a:r>
              <a:rPr lang="en-US" b="1" dirty="0"/>
              <a:t>1)</a:t>
            </a:r>
            <a:r>
              <a:rPr lang="en-US" dirty="0"/>
              <a:t> Send the geometric shape overlay to the back – </a:t>
            </a:r>
            <a:r>
              <a:rPr lang="en-US" i="1" dirty="0"/>
              <a:t>Right-Click &gt; Send to Back &gt; Send to Back</a:t>
            </a:r>
            <a:r>
              <a:rPr lang="en-US" dirty="0"/>
              <a:t>. </a:t>
            </a:r>
            <a:r>
              <a:rPr lang="en-US" b="1" dirty="0"/>
              <a:t>2) </a:t>
            </a:r>
            <a:r>
              <a:rPr lang="en-US" dirty="0"/>
              <a:t>Replace image – use the guides provided to correctly position it. </a:t>
            </a:r>
            <a:r>
              <a:rPr lang="en-US" b="1" dirty="0"/>
              <a:t>3) </a:t>
            </a:r>
            <a:r>
              <a:rPr lang="en-US" dirty="0"/>
              <a:t>Send your image to the back so that the geometric overlay re-appears over the image. Remember to delete the image credit if using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20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none" strike="noStrike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Replace this guidance text with your own bullet pointed content.</a:t>
            </a:r>
          </a:p>
          <a:p>
            <a:r>
              <a:rPr lang="en-GB" sz="1200" u="none" strike="noStrike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For further guidance please see </a:t>
            </a:r>
            <a:r>
              <a:rPr lang="en-GB" sz="1200" u="sng" strike="noStrike" kern="1200" dirty="0">
                <a:solidFill>
                  <a:schemeClr val="tx1"/>
                </a:solidFill>
                <a:effectLst/>
                <a:ea typeface="+mn-ea"/>
                <a:cs typeface="+mn-cs"/>
                <a:hlinkClick r:id="rId3"/>
              </a:rPr>
              <a:t>https://www.bdadyslexia.org.uk/advice/employers/creating-a-dyslexia-friendly-workplace/dyslexia-friendly-style-guide</a:t>
            </a:r>
            <a:endParaRPr lang="en-GB" sz="1200" u="none" strike="noStrike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46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abstract pattern can be removed or repositioned if required. Be careful to ‘Send to Back’ so that it does not obscure any important information.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10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0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45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70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0161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70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4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99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61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096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58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84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29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14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69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56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2286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0670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5486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8641"/>
            <a:ext cx="12192000" cy="1470025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970065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1723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68760"/>
            <a:ext cx="10363200" cy="408906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800"/>
            <a:ext cx="1219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521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424" y="2786048"/>
            <a:ext cx="10465163" cy="1362075"/>
          </a:xfrm>
          <a:prstGeom prst="rect">
            <a:avLst/>
          </a:prstGeom>
        </p:spPr>
        <p:txBody>
          <a:bodyPr anchor="t"/>
          <a:lstStyle>
            <a:lvl1pPr algn="l">
              <a:defRPr sz="4400" b="1" cap="none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285861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7408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987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4516"/>
            <a:ext cx="5080000" cy="485769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68760"/>
            <a:ext cx="5080000" cy="408906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800"/>
            <a:ext cx="1219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2805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392" y="1484784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897331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182951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21210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800"/>
            <a:ext cx="1219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1515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16936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08477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851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22863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071942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8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34591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638680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4864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7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0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61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55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96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77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31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733AA2-E8FC-2540-AA49-4AA124C76F2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40" y="5802305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8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8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4189"/>
          <a:stretch>
            <a:fillRect/>
          </a:stretch>
        </p:blipFill>
        <p:spPr bwMode="auto">
          <a:xfrm>
            <a:off x="1634067" y="5570538"/>
            <a:ext cx="10674351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38188" y="-12587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fld id="{33B3D147-DA5A-4163-B750-CD8EE7A67E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800"/>
            <a:ext cx="1219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70660"/>
            <a:ext cx="10363200" cy="482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7784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rgbClr val="3C8C93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mp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460467-1FF7-C745-9E17-03FC0ADFFE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5460" y="0"/>
            <a:ext cx="328653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DB0FE0-A4AF-D848-8925-91A37993D74D}"/>
              </a:ext>
            </a:extLst>
          </p:cNvPr>
          <p:cNvSpPr txBox="1"/>
          <p:nvPr/>
        </p:nvSpPr>
        <p:spPr>
          <a:xfrm>
            <a:off x="1255197" y="2160730"/>
            <a:ext cx="4564836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800" b="1" spc="-1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PIP-II</a:t>
            </a:r>
          </a:p>
          <a:p>
            <a:r>
              <a:rPr lang="en-US" sz="2400" b="1" spc="-1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Management Perspective</a:t>
            </a:r>
            <a:endParaRPr lang="en-US" sz="2400" b="1" spc="-1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EB0AE4-391E-6F41-84C6-D4EEDF519A31}"/>
              </a:ext>
            </a:extLst>
          </p:cNvPr>
          <p:cNvSpPr/>
          <p:nvPr/>
        </p:nvSpPr>
        <p:spPr>
          <a:xfrm>
            <a:off x="1255197" y="3951163"/>
            <a:ext cx="623417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 Lewis – Project Manager</a:t>
            </a:r>
          </a:p>
          <a:p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dirty="0" smtClean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LBNF/DUNE IB Meeting</a:t>
            </a:r>
          </a:p>
          <a:p>
            <a:r>
              <a:rPr lang="en-GB" sz="2000" b="1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GB" sz="2000" b="1" baseline="300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 2021</a:t>
            </a:r>
            <a:endParaRPr lang="en-GB" sz="2000" b="1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01A9D8-A541-934F-8FC4-9439FCBF67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8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1253-pm-osc-pres-0002-v0.1-OsC_Jan_20-Mtg-(20200115) - PAM - PowerPoint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7" t="22335" r="30824" b="22335"/>
          <a:stretch/>
        </p:blipFill>
        <p:spPr>
          <a:xfrm>
            <a:off x="5898331" y="0"/>
            <a:ext cx="9546336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B66DC9-76C9-5140-A7C4-B9B833C488D1}"/>
              </a:ext>
            </a:extLst>
          </p:cNvPr>
          <p:cNvSpPr txBox="1"/>
          <p:nvPr/>
        </p:nvSpPr>
        <p:spPr>
          <a:xfrm>
            <a:off x="423748" y="1380700"/>
            <a:ext cx="5101814" cy="39908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200"/>
              </a:spcAft>
            </a:pPr>
            <a:r>
              <a:rPr lang="en-US" sz="2400" b="1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b="1" spc="-10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10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Recap – Project Goals</a:t>
            </a:r>
            <a:endParaRPr lang="en-US" sz="2400" b="1" spc="-10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brief reminder of PIP-II’s outputs &amp; make-up</a:t>
            </a:r>
          </a:p>
          <a:p>
            <a:pPr>
              <a:spcAft>
                <a:spcPts val="200"/>
              </a:spcAft>
            </a:pPr>
            <a:endParaRPr lang="en-GB" sz="16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200"/>
              </a:spcAft>
            </a:pPr>
            <a:r>
              <a:rPr lang="en-US" sz="2400" b="1" spc="-100" dirty="0" smtClean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spc="-10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rules of engagement</a:t>
            </a:r>
            <a:endParaRPr lang="en-US" sz="2400" b="1" spc="-10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200"/>
              </a:spcAft>
            </a:pPr>
            <a:r>
              <a:rPr lang="en-GB" sz="16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the project feels 2+ years </a:t>
            </a:r>
            <a:r>
              <a:rPr lang="en-GB" sz="16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endParaRPr lang="en-US" sz="16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200"/>
              </a:spcAft>
            </a:pPr>
            <a:r>
              <a:rPr lang="en-US" sz="2400" b="1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spc="-10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spc="-10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Requests</a:t>
            </a:r>
          </a:p>
          <a:p>
            <a:pPr lvl="0">
              <a:spcAft>
                <a:spcPts val="200"/>
              </a:spcAft>
            </a:pPr>
            <a:endParaRPr lang="en-GB" sz="2400" b="1" spc="-10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200"/>
              </a:spcAft>
            </a:pPr>
            <a:r>
              <a:rPr lang="en-US" sz="2400" b="1" spc="-100" dirty="0" smtClean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b="1" spc="-10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spc="-10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Successes &amp; Challenges</a:t>
            </a:r>
          </a:p>
          <a:p>
            <a:pPr lvl="0">
              <a:spcAft>
                <a:spcPts val="200"/>
              </a:spcAft>
            </a:pPr>
            <a:endParaRPr lang="en-GB" sz="2400" b="1" spc="-10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 smtClean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1E8603-51D4-7C45-829A-9AE25E5A2E4F}"/>
              </a:ext>
            </a:extLst>
          </p:cNvPr>
          <p:cNvSpPr txBox="1"/>
          <p:nvPr/>
        </p:nvSpPr>
        <p:spPr>
          <a:xfrm>
            <a:off x="403341" y="345182"/>
            <a:ext cx="635645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338B96-DB54-A843-B2A0-83FB422A5475}"/>
              </a:ext>
            </a:extLst>
          </p:cNvPr>
          <p:cNvSpPr txBox="1"/>
          <p:nvPr/>
        </p:nvSpPr>
        <p:spPr>
          <a:xfrm rot="16200000">
            <a:off x="10705611" y="4816820"/>
            <a:ext cx="18592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© STFC Alan Ford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E6DE168-6938-B747-BEE8-8CC9B28012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007"/>
          <a:stretch/>
        </p:blipFill>
        <p:spPr>
          <a:xfrm>
            <a:off x="5871466" y="152400"/>
            <a:ext cx="64609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69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9382" y="5303520"/>
            <a:ext cx="4339243" cy="1430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7BFE5A-7C82-E244-83C3-A634D5C30E22}"/>
              </a:ext>
            </a:extLst>
          </p:cNvPr>
          <p:cNvSpPr/>
          <p:nvPr/>
        </p:nvSpPr>
        <p:spPr>
          <a:xfrm>
            <a:off x="249382" y="1230548"/>
            <a:ext cx="11450448" cy="3577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are…. </a:t>
            </a:r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within an international collaboration to deliver 3 high beta superconducting RF cryomodules to FNAL.</a:t>
            </a:r>
          </a:p>
          <a:p>
            <a:endParaRPr lang="en-GB" sz="105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FNAL is…. </a:t>
            </a:r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a new 1.2 MW </a:t>
            </a:r>
          </a:p>
          <a:p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roton beam</a:t>
            </a: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accelerator &amp; upgrading </a:t>
            </a:r>
          </a:p>
          <a:p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nfrastructure to provide the concentrated </a:t>
            </a:r>
          </a:p>
          <a:p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Neutrino beam to ‘drive’</a:t>
            </a:r>
          </a:p>
          <a:p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LBNF/DUNE  </a:t>
            </a:r>
          </a:p>
          <a:p>
            <a:endParaRPr lang="en-GB" sz="2400" dirty="0" smtClean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b="1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1" y="345182"/>
            <a:ext cx="635645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Project </a:t>
            </a:r>
            <a:r>
              <a:rPr lang="en-US" sz="4400" b="1" spc="-15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20180424 HB650_CM_-_Design_Status_04-09-2018.pdf - Adobe Reader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2" t="19777" r="6088" b="22301"/>
          <a:stretch/>
        </p:blipFill>
        <p:spPr>
          <a:xfrm>
            <a:off x="1449830" y="2188870"/>
            <a:ext cx="10619933" cy="42557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0820000">
            <a:off x="5461771" y="5070502"/>
            <a:ext cx="455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Design of the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=0.92 SRF cryomodule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508386" y="5583994"/>
            <a:ext cx="54863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UK Project Start: April 2019</a:t>
            </a:r>
          </a:p>
          <a:p>
            <a:r>
              <a:rPr lang="en-GB" sz="2400" b="1" dirty="0" smtClean="0"/>
              <a:t>STFC delivers by: Dec 2025</a:t>
            </a:r>
            <a:r>
              <a:rPr lang="en-GB" sz="2400" b="1" dirty="0" smtClean="0">
                <a:solidFill>
                  <a:srgbClr val="FFC000"/>
                </a:solidFill>
              </a:rPr>
              <a:t>*</a:t>
            </a:r>
          </a:p>
          <a:p>
            <a:r>
              <a:rPr lang="en-GB" sz="1600" b="1" dirty="0" smtClean="0">
                <a:solidFill>
                  <a:srgbClr val="FFC000"/>
                </a:solidFill>
              </a:rPr>
              <a:t>*CV-19 impact</a:t>
            </a: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BAAB195-B577-5546-8349-9DDA93B6129E}" type="slidenum">
              <a:rPr lang="en-US" sz="1200" smtClean="0"/>
              <a:pPr algn="r"/>
              <a:t>3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267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121BF9D-7312-D146-A098-1393906DE9CF}"/>
              </a:ext>
            </a:extLst>
          </p:cNvPr>
          <p:cNvSpPr txBox="1"/>
          <p:nvPr/>
        </p:nvSpPr>
        <p:spPr>
          <a:xfrm>
            <a:off x="403340" y="345182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Project </a:t>
            </a:r>
            <a:r>
              <a:rPr lang="en-US" sz="4400" b="1" spc="-15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 – Work Packages</a:t>
            </a:r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35" y="1862970"/>
            <a:ext cx="3675506" cy="191835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E288275-2FA5-564F-87D1-D588139B106D}"/>
              </a:ext>
            </a:extLst>
          </p:cNvPr>
          <p:cNvSpPr/>
          <p:nvPr/>
        </p:nvSpPr>
        <p:spPr>
          <a:xfrm>
            <a:off x="427465" y="1152460"/>
            <a:ext cx="55576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2400" b="1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WP1 </a:t>
            </a:r>
            <a:r>
              <a:rPr lang="en-GB" sz="2400" b="1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GB" sz="2400" b="1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SRF Infrastructure</a:t>
            </a:r>
          </a:p>
          <a:p>
            <a:pPr fontAlgn="base"/>
            <a:r>
              <a:rPr lang="en-GB" sz="16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 Pendleton</a:t>
            </a:r>
            <a:endParaRPr lang="en-GB" sz="16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288275-2FA5-564F-87D1-D588139B106D}"/>
              </a:ext>
            </a:extLst>
          </p:cNvPr>
          <p:cNvSpPr/>
          <p:nvPr/>
        </p:nvSpPr>
        <p:spPr>
          <a:xfrm>
            <a:off x="397377" y="3885706"/>
            <a:ext cx="55576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2400" b="1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WP2 </a:t>
            </a:r>
            <a:r>
              <a:rPr lang="en-GB" sz="2400" b="1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GB" sz="2400" b="1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 Industry Dev.</a:t>
            </a:r>
          </a:p>
          <a:p>
            <a:pPr fontAlgn="base"/>
            <a:r>
              <a:rPr lang="en-GB" sz="16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Anthony Gleeson</a:t>
            </a:r>
            <a:endParaRPr lang="en-GB" sz="16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288275-2FA5-564F-87D1-D588139B106D}"/>
              </a:ext>
            </a:extLst>
          </p:cNvPr>
          <p:cNvSpPr/>
          <p:nvPr/>
        </p:nvSpPr>
        <p:spPr>
          <a:xfrm>
            <a:off x="6993769" y="1152460"/>
            <a:ext cx="51982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2400" b="1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WP3 – Cavity Qualification</a:t>
            </a:r>
          </a:p>
          <a:p>
            <a:pPr fontAlgn="base"/>
            <a:r>
              <a:rPr lang="en-GB" sz="16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Anna Shabalina</a:t>
            </a:r>
            <a:endParaRPr lang="en-GB" sz="16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288275-2FA5-564F-87D1-D588139B106D}"/>
              </a:ext>
            </a:extLst>
          </p:cNvPr>
          <p:cNvSpPr/>
          <p:nvPr/>
        </p:nvSpPr>
        <p:spPr>
          <a:xfrm>
            <a:off x="6976184" y="3887785"/>
            <a:ext cx="51982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2400" b="1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WP4 – </a:t>
            </a:r>
            <a:r>
              <a:rPr lang="en-GB" sz="2400" b="1" dirty="0" err="1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Cryomodule</a:t>
            </a:r>
            <a:r>
              <a:rPr lang="en-GB" sz="2400" b="1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Integration</a:t>
            </a:r>
          </a:p>
          <a:p>
            <a:pPr fontAlgn="base"/>
            <a:r>
              <a:rPr lang="en-GB" sz="16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Shrikant Pattalwar</a:t>
            </a:r>
            <a:endParaRPr lang="en-GB" sz="16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82" y="4619650"/>
            <a:ext cx="1556714" cy="10990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595" y="4680283"/>
            <a:ext cx="1254150" cy="9315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35" y="5793089"/>
            <a:ext cx="2315735" cy="92150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3768" y="2022540"/>
            <a:ext cx="4680629" cy="1599215"/>
          </a:xfrm>
          <a:prstGeom prst="rect">
            <a:avLst/>
          </a:prstGeom>
        </p:spPr>
      </p:pic>
      <p:pic>
        <p:nvPicPr>
          <p:cNvPr id="17" name="Picture 16" descr="20180424 HB650_CM_-_Design_Status_04-09-2018.pdf - Adobe Reader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2" t="19777" r="6088" b="22301"/>
          <a:stretch/>
        </p:blipFill>
        <p:spPr>
          <a:xfrm>
            <a:off x="6752550" y="4577714"/>
            <a:ext cx="5163064" cy="2069022"/>
          </a:xfrm>
          <a:prstGeom prst="rect">
            <a:avLst/>
          </a:prstGeom>
        </p:spPr>
      </p:pic>
      <p:sp>
        <p:nvSpPr>
          <p:cNvPr id="19" name="Slide Number Placeholder 2"/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BAAB195-B577-5546-8349-9DDA93B6129E}" type="slidenum">
              <a:rPr lang="en-US" sz="1200" smtClean="0"/>
              <a:pPr algn="r"/>
              <a:t>4</a:t>
            </a:fld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236219" y="4580489"/>
            <a:ext cx="26292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accent4"/>
                </a:solidFill>
              </a:rPr>
              <a:t>Project Engineer</a:t>
            </a:r>
          </a:p>
          <a:p>
            <a:pPr algn="ctr"/>
            <a:r>
              <a:rPr lang="en-GB" sz="1600" b="1" dirty="0" smtClean="0">
                <a:solidFill>
                  <a:schemeClr val="accent3"/>
                </a:solidFill>
              </a:rPr>
              <a:t>Alan Wheelhouse</a:t>
            </a:r>
            <a:endParaRPr lang="en-GB" sz="1600" b="1" dirty="0">
              <a:solidFill>
                <a:schemeClr val="accent3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215394" y="3323811"/>
            <a:ext cx="2708088" cy="126978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WP 0 Project Management</a:t>
            </a:r>
          </a:p>
          <a:p>
            <a:pPr algn="ctr"/>
            <a:r>
              <a:rPr lang="en-GB" sz="1600" b="1" dirty="0" smtClean="0">
                <a:solidFill>
                  <a:schemeClr val="accent3"/>
                </a:solidFill>
              </a:rPr>
              <a:t>Jon Lewis</a:t>
            </a:r>
            <a:endParaRPr lang="en-GB" sz="16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35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448800" y="6261647"/>
            <a:ext cx="2743200" cy="365125"/>
          </a:xfrm>
        </p:spPr>
        <p:txBody>
          <a:bodyPr/>
          <a:lstStyle/>
          <a:p>
            <a:fld id="{C604528D-C02A-41CA-B046-1C1FD822128E}" type="slidenum">
              <a:rPr lang="en-GB" altLang="en-US" smtClean="0"/>
              <a:pPr/>
              <a:t>5</a:t>
            </a:fld>
            <a:endParaRPr lang="en-GB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21BF9D-7312-D146-A098-1393906DE9CF}"/>
              </a:ext>
            </a:extLst>
          </p:cNvPr>
          <p:cNvSpPr txBox="1"/>
          <p:nvPr/>
        </p:nvSpPr>
        <p:spPr>
          <a:xfrm>
            <a:off x="403340" y="345182"/>
            <a:ext cx="11684581" cy="11387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400" b="1" dirty="0" smtClean="0">
                <a:solidFill>
                  <a:srgbClr val="2E2C6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2. Delivering </a:t>
            </a:r>
            <a:r>
              <a:rPr lang="en-GB" sz="4400" b="1" dirty="0" smtClean="0">
                <a:solidFill>
                  <a:srgbClr val="2E2C6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 a Collaboration</a:t>
            </a:r>
          </a:p>
          <a:p>
            <a:r>
              <a:rPr lang="en-GB" sz="2400" b="1" spc="-150" dirty="0" smtClean="0">
                <a:solidFill>
                  <a:schemeClr val="accent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‘The rules of engagement’</a:t>
            </a:r>
            <a:endParaRPr lang="en-US" sz="2400" b="1" spc="-15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866490" y="2307338"/>
            <a:ext cx="5774077" cy="16071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Project  </a:t>
            </a:r>
            <a:endParaRPr lang="en-GB" dirty="0"/>
          </a:p>
        </p:txBody>
      </p:sp>
      <p:sp>
        <p:nvSpPr>
          <p:cNvPr id="6" name="Cloud Callout 5"/>
          <p:cNvSpPr/>
          <p:nvPr/>
        </p:nvSpPr>
        <p:spPr>
          <a:xfrm>
            <a:off x="18059" y="2413871"/>
            <a:ext cx="2740552" cy="145893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Requirements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8748446" y="2586914"/>
            <a:ext cx="2171272" cy="10479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Hardware</a:t>
            </a:r>
          </a:p>
          <a:p>
            <a:pPr algn="ctr"/>
            <a:r>
              <a:rPr lang="en-GB" dirty="0" smtClean="0"/>
              <a:t>(Capability)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2866490" y="2307338"/>
            <a:ext cx="5003515" cy="405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866490" y="3509414"/>
            <a:ext cx="5003515" cy="405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/>
          <p:cNvCxnSpPr>
            <a:stCxn id="12" idx="1"/>
          </p:cNvCxnSpPr>
          <p:nvPr/>
        </p:nvCxnSpPr>
        <p:spPr>
          <a:xfrm flipH="1">
            <a:off x="6688476" y="2163691"/>
            <a:ext cx="30822" cy="1930611"/>
          </a:xfrm>
          <a:prstGeom prst="line">
            <a:avLst/>
          </a:prstGeom>
          <a:ln w="25400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19298" y="1979025"/>
            <a:ext cx="493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6719298" y="3858578"/>
            <a:ext cx="493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</a:t>
            </a:r>
            <a:endParaRPr lang="en-GB" dirty="0"/>
          </a:p>
        </p:txBody>
      </p:sp>
      <p:grpSp>
        <p:nvGrpSpPr>
          <p:cNvPr id="16" name="Group 15"/>
          <p:cNvGrpSpPr/>
          <p:nvPr/>
        </p:nvGrpSpPr>
        <p:grpSpPr>
          <a:xfrm>
            <a:off x="9135439" y="4848818"/>
            <a:ext cx="1684961" cy="1595391"/>
            <a:chOff x="5352837" y="4331347"/>
            <a:chExt cx="1684961" cy="1595391"/>
          </a:xfrm>
        </p:grpSpPr>
        <p:sp>
          <p:nvSpPr>
            <p:cNvPr id="15" name="Oval 14"/>
            <p:cNvSpPr/>
            <p:nvPr/>
          </p:nvSpPr>
          <p:spPr>
            <a:xfrm>
              <a:off x="5352837" y="4331347"/>
              <a:ext cx="1684961" cy="159539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5758665" y="4730524"/>
              <a:ext cx="873303" cy="7970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7993294" y="4366517"/>
            <a:ext cx="4198706" cy="2491483"/>
          </a:xfrm>
          <a:prstGeom prst="rect">
            <a:avLst/>
          </a:prstGeom>
          <a:noFill/>
          <a:ln w="952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8085762" y="4481589"/>
            <a:ext cx="329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View on A-A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513708" y="4680937"/>
            <a:ext cx="63597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 collaboration is a new way of working for Fermilab.  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Sustained effort is required to work out the ‘how’.</a:t>
            </a:r>
          </a:p>
          <a:p>
            <a:endParaRPr lang="en-GB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866490" y="4255808"/>
            <a:ext cx="5219272" cy="1"/>
          </a:xfrm>
          <a:prstGeom prst="straightConnector1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060077" y="4053977"/>
            <a:ext cx="431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tx2"/>
                </a:solidFill>
              </a:rPr>
              <a:t>t</a:t>
            </a:r>
            <a:endParaRPr lang="en-GB" i="1" dirty="0">
              <a:solidFill>
                <a:schemeClr val="tx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2755" y="1982912"/>
            <a:ext cx="1263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‘what’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2994917" y="4264044"/>
            <a:ext cx="1535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‘when’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8085762" y="6245722"/>
            <a:ext cx="1535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‘how ’</a:t>
            </a:r>
            <a:endParaRPr lang="en-GB" dirty="0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9051533" y="5881266"/>
            <a:ext cx="364733" cy="38038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848708" y="1673437"/>
            <a:ext cx="1263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‘who’</a:t>
            </a:r>
            <a:endParaRPr lang="en-GB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480569" y="2039440"/>
            <a:ext cx="0" cy="940835"/>
          </a:xfrm>
          <a:prstGeom prst="straightConnector1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755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03338" y="1485052"/>
            <a:ext cx="5868256" cy="537294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itchFamily="2" charset="2"/>
              <a:buChar char="§"/>
              <a:defRPr sz="2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0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Wingdings" pitchFamily="2" charset="2"/>
              <a:buNone/>
            </a:pPr>
            <a:r>
              <a:rPr lang="en-GB" b="1" dirty="0" smtClean="0"/>
              <a:t>Key documentation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626262"/>
              </a:solidFill>
            </a:endParaRPr>
          </a:p>
          <a:p>
            <a:r>
              <a:rPr lang="en-GB" sz="3200" dirty="0" smtClean="0"/>
              <a:t>PMP;</a:t>
            </a:r>
          </a:p>
          <a:p>
            <a:r>
              <a:rPr lang="en-GB" sz="3200" dirty="0" smtClean="0"/>
              <a:t>QAMP;</a:t>
            </a:r>
          </a:p>
          <a:p>
            <a:r>
              <a:rPr lang="en-GB" sz="3200" dirty="0" smtClean="0"/>
              <a:t>R&amp;I MP;</a:t>
            </a:r>
          </a:p>
          <a:p>
            <a:r>
              <a:rPr lang="en-GB" sz="3200" dirty="0" smtClean="0"/>
              <a:t>Schedule;</a:t>
            </a:r>
          </a:p>
          <a:p>
            <a:r>
              <a:rPr lang="en-GB" sz="3200" dirty="0" smtClean="0"/>
              <a:t>Change </a:t>
            </a:r>
            <a:r>
              <a:rPr lang="en-GB" sz="3200" dirty="0" err="1" smtClean="0"/>
              <a:t>mngt</a:t>
            </a:r>
            <a:r>
              <a:rPr lang="en-GB" sz="3200" dirty="0" smtClean="0"/>
              <a:t>;</a:t>
            </a:r>
          </a:p>
          <a:p>
            <a:r>
              <a:rPr lang="en-GB" sz="3200" b="1" dirty="0" smtClean="0"/>
              <a:t>PPD</a:t>
            </a:r>
            <a:endParaRPr lang="en-GB" sz="32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551" y="365125"/>
            <a:ext cx="10515600" cy="1325563"/>
          </a:xfrm>
        </p:spPr>
        <p:txBody>
          <a:bodyPr/>
          <a:lstStyle/>
          <a:p>
            <a:r>
              <a:rPr lang="en-GB" dirty="0" smtClean="0"/>
              <a:t>2. The </a:t>
            </a:r>
            <a:r>
              <a:rPr lang="en-GB" dirty="0" smtClean="0"/>
              <a:t>‘How’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102" t="20971" r="34775" b="9660"/>
          <a:stretch/>
        </p:blipFill>
        <p:spPr>
          <a:xfrm>
            <a:off x="3642187" y="2495150"/>
            <a:ext cx="2364664" cy="3063169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504475" y="1509461"/>
            <a:ext cx="5454644" cy="537294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itchFamily="2" charset="2"/>
              <a:buChar char="§"/>
              <a:defRPr sz="2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0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Wingdings" pitchFamily="2" charset="2"/>
              <a:buNone/>
            </a:pPr>
            <a:r>
              <a:rPr lang="en-GB" b="1" dirty="0" smtClean="0"/>
              <a:t>Key Meetings</a:t>
            </a:r>
          </a:p>
          <a:p>
            <a:pPr marL="0" indent="0" fontAlgn="base">
              <a:buFont typeface="Wingdings" pitchFamily="2" charset="2"/>
              <a:buNone/>
            </a:pPr>
            <a:endParaRPr lang="en-GB" sz="2400" dirty="0" smtClean="0">
              <a:solidFill>
                <a:srgbClr val="626262"/>
              </a:solidFill>
            </a:endParaRPr>
          </a:p>
          <a:p>
            <a:r>
              <a:rPr lang="en-GB" sz="3200" dirty="0" smtClean="0"/>
              <a:t>All Partners’</a:t>
            </a:r>
          </a:p>
          <a:p>
            <a:r>
              <a:rPr lang="en-GB" sz="3200" dirty="0" smtClean="0"/>
              <a:t>Exec. Board</a:t>
            </a:r>
          </a:p>
          <a:p>
            <a:r>
              <a:rPr lang="en-GB" sz="3200" dirty="0" smtClean="0"/>
              <a:t>1-2-1</a:t>
            </a:r>
          </a:p>
          <a:p>
            <a:r>
              <a:rPr lang="en-GB" sz="3200" dirty="0" smtClean="0"/>
              <a:t>SPM – SPC technical </a:t>
            </a:r>
            <a:r>
              <a:rPr lang="en-GB" sz="3200" dirty="0" err="1" smtClean="0"/>
              <a:t>mtgs</a:t>
            </a:r>
            <a:endParaRPr lang="en-GB" sz="32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118674" y="5687082"/>
            <a:ext cx="2353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“Shelf-ware” ?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845942" y="6148747"/>
            <a:ext cx="2938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3"/>
                </a:solidFill>
              </a:rPr>
              <a:t>No.  </a:t>
            </a:r>
            <a:r>
              <a:rPr lang="en-GB" dirty="0"/>
              <a:t>F</a:t>
            </a:r>
            <a:r>
              <a:rPr lang="en-GB" dirty="0" smtClean="0"/>
              <a:t>irm requirement set by DOE for CD-3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2501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28600" y="5375871"/>
            <a:ext cx="3388244" cy="14821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551" y="365125"/>
            <a:ext cx="10515600" cy="767613"/>
          </a:xfrm>
        </p:spPr>
        <p:txBody>
          <a:bodyPr/>
          <a:lstStyle/>
          <a:p>
            <a:r>
              <a:rPr lang="en-GB" dirty="0"/>
              <a:t>3</a:t>
            </a:r>
            <a:r>
              <a:rPr lang="en-GB" dirty="0" smtClean="0"/>
              <a:t>. Change Requests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7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26551" y="2779030"/>
            <a:ext cx="4464549" cy="142320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itchFamily="2" charset="2"/>
              <a:buChar char="§"/>
              <a:defRPr sz="2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0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en-GB" dirty="0" smtClean="0"/>
          </a:p>
          <a:p>
            <a:pPr marL="0" indent="0" fontAlgn="base">
              <a:buFont typeface="Wingdings" pitchFamily="2" charset="2"/>
              <a:buNone/>
            </a:pPr>
            <a:endParaRPr lang="en-GB" sz="2400" dirty="0" smtClean="0">
              <a:solidFill>
                <a:srgbClr val="62626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63164" r="6737" b="3689"/>
          <a:stretch/>
        </p:blipFill>
        <p:spPr>
          <a:xfrm>
            <a:off x="5103576" y="2522537"/>
            <a:ext cx="6250224" cy="415290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526551" y="1198386"/>
            <a:ext cx="11506038" cy="142320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itchFamily="2" charset="2"/>
              <a:buChar char="§"/>
              <a:defRPr sz="2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0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GB" dirty="0" smtClean="0"/>
              <a:t>PIP-II is considered a ‘sub-project’ of LBNF-DUNE.</a:t>
            </a:r>
          </a:p>
          <a:p>
            <a:pPr fontAlgn="base"/>
            <a:r>
              <a:rPr lang="en-GB" dirty="0" smtClean="0"/>
              <a:t>2 processes – PIP-II SharePoint based; LBNF-DUNE paper based</a:t>
            </a:r>
            <a:endParaRPr lang="en-GB" dirty="0" smtClean="0"/>
          </a:p>
          <a:p>
            <a:pPr marL="0" indent="0" fontAlgn="base">
              <a:buFont typeface="Wingdings" pitchFamily="2" charset="2"/>
              <a:buNone/>
            </a:pPr>
            <a:endParaRPr lang="en-GB" sz="2400" dirty="0" smtClean="0">
              <a:solidFill>
                <a:srgbClr val="626262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26550" y="2249907"/>
            <a:ext cx="4464549" cy="207444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itchFamily="2" charset="2"/>
              <a:buChar char="§"/>
              <a:defRPr sz="2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0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GB" dirty="0" smtClean="0"/>
              <a:t>PIP-II’s dashboard tracks live status of change.</a:t>
            </a:r>
          </a:p>
          <a:p>
            <a:pPr fontAlgn="base"/>
            <a:r>
              <a:rPr lang="en-GB" dirty="0" smtClean="0"/>
              <a:t>Significant changes escalated to L-D</a:t>
            </a:r>
          </a:p>
          <a:p>
            <a:pPr fontAlgn="base"/>
            <a:r>
              <a:rPr lang="en-GB" dirty="0" smtClean="0"/>
              <a:t>Average cycle time ~ 3 </a:t>
            </a:r>
            <a:r>
              <a:rPr lang="en-GB" dirty="0" err="1" smtClean="0"/>
              <a:t>mnths</a:t>
            </a:r>
            <a:endParaRPr lang="en-GB" dirty="0" smtClean="0"/>
          </a:p>
          <a:p>
            <a:pPr fontAlgn="base"/>
            <a:r>
              <a:rPr lang="en-GB" sz="1800" b="1" dirty="0" smtClean="0">
                <a:solidFill>
                  <a:schemeClr val="tx2"/>
                </a:solidFill>
              </a:rPr>
              <a:t>L-D CRs: Additional Machining; </a:t>
            </a:r>
          </a:p>
          <a:p>
            <a:pPr fontAlgn="base"/>
            <a:r>
              <a:rPr lang="en-GB" sz="1800" b="1" dirty="0" smtClean="0">
                <a:solidFill>
                  <a:schemeClr val="tx2"/>
                </a:solidFill>
              </a:rPr>
              <a:t>Etch Facility for TWI; </a:t>
            </a:r>
          </a:p>
          <a:p>
            <a:pPr fontAlgn="base"/>
            <a:r>
              <a:rPr lang="en-GB" sz="1800" b="1" dirty="0" smtClean="0">
                <a:solidFill>
                  <a:schemeClr val="tx2"/>
                </a:solidFill>
              </a:rPr>
              <a:t>Project Extension &amp; Funding </a:t>
            </a:r>
          </a:p>
          <a:p>
            <a:pPr fontAlgn="base"/>
            <a:endParaRPr lang="en-GB" dirty="0" smtClean="0"/>
          </a:p>
          <a:p>
            <a:pPr marL="0" indent="0" fontAlgn="base">
              <a:buFont typeface="Wingdings" pitchFamily="2" charset="2"/>
              <a:buNone/>
            </a:pPr>
            <a:endParaRPr lang="en-GB" sz="2400" dirty="0" smtClean="0">
              <a:solidFill>
                <a:srgbClr val="626262"/>
              </a:solidFill>
            </a:endParaRPr>
          </a:p>
        </p:txBody>
      </p:sp>
      <p:pic>
        <p:nvPicPr>
          <p:cNvPr id="12" name="Picture 11" descr="Check Mark Tick · Free vector graphic on Pixaba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787" y="4830664"/>
            <a:ext cx="462867" cy="454658"/>
          </a:xfrm>
          <a:prstGeom prst="rect">
            <a:avLst/>
          </a:prstGeom>
        </p:spPr>
      </p:pic>
      <p:pic>
        <p:nvPicPr>
          <p:cNvPr id="14" name="Picture 13" descr="Check Mark Tick · Free vector graphic on Pixaba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977" y="5148542"/>
            <a:ext cx="462867" cy="45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723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BAAB195-B577-5546-8349-9DDA93B6129E}" type="slidenum">
              <a:rPr lang="en-US" sz="1200" smtClean="0"/>
              <a:pPr algn="r"/>
              <a:t>8</a:t>
            </a:fld>
            <a:endParaRPr lang="en-US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21BF9D-7312-D146-A098-1393906DE9CF}"/>
              </a:ext>
            </a:extLst>
          </p:cNvPr>
          <p:cNvSpPr txBox="1"/>
          <p:nvPr/>
        </p:nvSpPr>
        <p:spPr>
          <a:xfrm>
            <a:off x="152400" y="345182"/>
            <a:ext cx="1193552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400" b="1" dirty="0" smtClean="0">
                <a:solidFill>
                  <a:srgbClr val="2E2C6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4. Successes</a:t>
            </a:r>
            <a:r>
              <a:rPr lang="en-GB" sz="4400" b="1" dirty="0" smtClean="0">
                <a:solidFill>
                  <a:srgbClr val="2E2C6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Challenges &amp; Time Machines</a:t>
            </a:r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58" y="4253502"/>
            <a:ext cx="1533691" cy="1533691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76021" t="13260" r="14229" b="11111"/>
          <a:stretch/>
        </p:blipFill>
        <p:spPr>
          <a:xfrm>
            <a:off x="981873" y="1189867"/>
            <a:ext cx="890660" cy="14347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37717" y="1284824"/>
            <a:ext cx="9298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What is going well?</a:t>
            </a:r>
          </a:p>
          <a:p>
            <a:r>
              <a:rPr lang="en-GB" dirty="0" smtClean="0"/>
              <a:t>UK first to sign PPD;</a:t>
            </a:r>
          </a:p>
          <a:p>
            <a:r>
              <a:rPr lang="en-GB" dirty="0" smtClean="0"/>
              <a:t>Investing in Daresbury Lab;</a:t>
            </a:r>
          </a:p>
          <a:p>
            <a:r>
              <a:rPr lang="en-GB" dirty="0" smtClean="0"/>
              <a:t>Excellent working relationships with Fermilab and IKCs.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t="23597" r="44987" b="24310"/>
          <a:stretch/>
        </p:blipFill>
        <p:spPr>
          <a:xfrm>
            <a:off x="403340" y="2876424"/>
            <a:ext cx="2047728" cy="122263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537717" y="2887651"/>
            <a:ext cx="9298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What have been our major challenges?</a:t>
            </a:r>
          </a:p>
          <a:p>
            <a:r>
              <a:rPr lang="en-GB" dirty="0" smtClean="0"/>
              <a:t>Covid &amp; schedule disruption;</a:t>
            </a:r>
          </a:p>
          <a:p>
            <a:r>
              <a:rPr lang="en-GB" dirty="0" smtClean="0"/>
              <a:t>Project governance – rolling out the road before we can walk down it;</a:t>
            </a:r>
          </a:p>
          <a:p>
            <a:r>
              <a:rPr lang="en-GB" dirty="0" smtClean="0"/>
              <a:t>Changing a laboratory into a factory.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37717" y="4420182"/>
            <a:ext cx="9298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What would I change?</a:t>
            </a:r>
          </a:p>
          <a:p>
            <a:r>
              <a:rPr lang="en-GB" dirty="0" smtClean="0"/>
              <a:t>PM control of </a:t>
            </a:r>
            <a:r>
              <a:rPr lang="en-GB" dirty="0" smtClean="0"/>
              <a:t>finances &amp; change;</a:t>
            </a:r>
            <a:endParaRPr lang="en-GB" dirty="0" smtClean="0"/>
          </a:p>
          <a:p>
            <a:r>
              <a:rPr lang="en-GB" dirty="0" smtClean="0"/>
              <a:t>Contracting for outputs with UK supply base;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48660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435282-852B-AE4C-B8DF-0BEFA1CC50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50740"/>
            <a:ext cx="12192000" cy="51072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A93F1F-55CE-8C41-933D-BDAD86FDEF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938" y="5868509"/>
            <a:ext cx="440215" cy="44021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0C8BCE3-7BF5-244B-ABC5-1CC57CE8ADDB}"/>
              </a:ext>
            </a:extLst>
          </p:cNvPr>
          <p:cNvSpPr/>
          <p:nvPr/>
        </p:nvSpPr>
        <p:spPr>
          <a:xfrm>
            <a:off x="5535081" y="5904254"/>
            <a:ext cx="18780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GB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STFC_matters</a:t>
            </a:r>
            <a:endParaRPr lang="en-GB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AC3E187-FC47-6646-A5A3-38BEA5BF97F3}"/>
              </a:ext>
            </a:extLst>
          </p:cNvPr>
          <p:cNvSpPr/>
          <p:nvPr/>
        </p:nvSpPr>
        <p:spPr>
          <a:xfrm>
            <a:off x="7805525" y="5904254"/>
            <a:ext cx="42141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and Technology Facilities Council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F25C28B-6C92-F94C-81EC-CBF349C848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7049" y="5868508"/>
            <a:ext cx="444002" cy="4372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3CE200E-AB24-384F-BB4C-13ACD0DABD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7494" y="5865567"/>
            <a:ext cx="440215" cy="4402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E2772B-B47D-8D46-97A4-931FF8D2720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03ACBB2-A294-5B41-91E3-A21CD7F0322A}"/>
              </a:ext>
            </a:extLst>
          </p:cNvPr>
          <p:cNvSpPr/>
          <p:nvPr/>
        </p:nvSpPr>
        <p:spPr>
          <a:xfrm>
            <a:off x="1014848" y="5904254"/>
            <a:ext cx="42141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and Technology Facilities Council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96A358-CF8A-9741-9C85-A77CCE375E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5221" y="4185280"/>
            <a:ext cx="5710779" cy="9452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1072" y="1257381"/>
            <a:ext cx="360707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Acknowledgements</a:t>
            </a:r>
          </a:p>
          <a:p>
            <a:endParaRPr lang="en-GB" sz="2400" dirty="0" smtClean="0">
              <a:solidFill>
                <a:schemeClr val="bg1"/>
              </a:solidFill>
            </a:endParaRPr>
          </a:p>
          <a:p>
            <a:r>
              <a:rPr lang="en-GB" sz="2400" dirty="0" smtClean="0">
                <a:solidFill>
                  <a:schemeClr val="bg1"/>
                </a:solidFill>
              </a:rPr>
              <a:t>PI	Peter McIntosh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PE	Alan Wheelhouse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WP1  	Mark Pendleton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WP2  	Anthony Gleeson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WP3  	Anna Shabalina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WP4  	Shrikant Pattalwar</a:t>
            </a:r>
          </a:p>
        </p:txBody>
      </p:sp>
    </p:spTree>
    <p:extLst>
      <p:ext uri="{BB962C8B-B14F-4D97-AF65-F5344CB8AC3E}">
        <p14:creationId xmlns:p14="http://schemas.microsoft.com/office/powerpoint/2010/main" val="28273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ont WITHOUT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A89D99AE5C3244B06DA219CECCBBAB" ma:contentTypeVersion="11" ma:contentTypeDescription="Create a new document." ma:contentTypeScope="" ma:versionID="c20906dad9c28a0ee57d0637a5baeb54">
  <xsd:schema xmlns:xsd="http://www.w3.org/2001/XMLSchema" xmlns:xs="http://www.w3.org/2001/XMLSchema" xmlns:p="http://schemas.microsoft.com/office/2006/metadata/properties" xmlns:ns3="3305b838-c34c-4bc5-a224-1b5d53e55c3e" targetNamespace="http://schemas.microsoft.com/office/2006/metadata/properties" ma:root="true" ma:fieldsID="b6e3bbc7b70df0a0bff8b36e490beca9" ns3:_="">
    <xsd:import namespace="3305b838-c34c-4bc5-a224-1b5d53e55c3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05b838-c34c-4bc5-a224-1b5d53e55c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126985-D7FE-46C0-A123-72CAD7103A47}">
  <ds:schemaRefs>
    <ds:schemaRef ds:uri="http://schemas.microsoft.com/office/2006/metadata/properties"/>
    <ds:schemaRef ds:uri="3305b838-c34c-4bc5-a224-1b5d53e55c3e"/>
    <ds:schemaRef ds:uri="http://schemas.microsoft.com/office/infopath/2007/PartnerControls"/>
    <ds:schemaRef ds:uri="http://purl.org/dc/dcmitype/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A2BBC9C-DB11-4E00-9381-29DE5A4E0C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05b838-c34c-4bc5-a224-1b5d53e55c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243CDFA-0B14-4445-90C7-9A023486D0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20673</TotalTime>
  <Words>620</Words>
  <Application>Microsoft Office PowerPoint</Application>
  <PresentationFormat>Widescreen</PresentationFormat>
  <Paragraphs>126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Arial Regular</vt:lpstr>
      <vt:lpstr>Calibri</vt:lpstr>
      <vt:lpstr>Lucida Grande</vt:lpstr>
      <vt:lpstr>Wingdings</vt:lpstr>
      <vt:lpstr>ヒラギノ角ゴ Pro W3</vt:lpstr>
      <vt:lpstr>Font and logo master</vt:lpstr>
      <vt:lpstr>Font WITHOUT logo master</vt:lpstr>
      <vt:lpstr>2_Blank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The ‘How’</vt:lpstr>
      <vt:lpstr>3. Change Requests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Millard</dc:creator>
  <cp:lastModifiedBy>Lewis, Jon (STFC,DL,AST)</cp:lastModifiedBy>
  <cp:revision>488</cp:revision>
  <cp:lastPrinted>2019-12-09T08:41:27Z</cp:lastPrinted>
  <dcterms:created xsi:type="dcterms:W3CDTF">2019-09-17T08:04:08Z</dcterms:created>
  <dcterms:modified xsi:type="dcterms:W3CDTF">2021-08-24T10:21:27Z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0x01010078A89D99AE5C3244B06DA219CECCBBAB</vt:lpwstr>
  </property>
</Properties>
</file>