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>
          <p15:clr>
            <a:srgbClr val="A4A3A4"/>
          </p15:clr>
        </p15:guide>
        <p15:guide id="2" orient="horz" pos="476">
          <p15:clr>
            <a:srgbClr val="A4A3A4"/>
          </p15:clr>
        </p15:guide>
        <p15:guide id="3" orient="horz" pos="4156" userDrawn="1">
          <p15:clr>
            <a:srgbClr val="A4A3A4"/>
          </p15:clr>
        </p15:guide>
        <p15:guide id="4" orient="horz" pos="966">
          <p15:clr>
            <a:srgbClr val="A4A3A4"/>
          </p15:clr>
        </p15:guide>
        <p15:guide id="5" orient="horz" pos="1876">
          <p15:clr>
            <a:srgbClr val="A4A3A4"/>
          </p15:clr>
        </p15:guide>
        <p15:guide id="6" orient="horz" pos="3616">
          <p15:clr>
            <a:srgbClr val="A4A3A4"/>
          </p15:clr>
        </p15:guide>
        <p15:guide id="7" pos="2190">
          <p15:clr>
            <a:srgbClr val="A4A3A4"/>
          </p15:clr>
        </p15:guide>
        <p15:guide id="8" pos="2188">
          <p15:clr>
            <a:srgbClr val="A4A3A4"/>
          </p15:clr>
        </p15:guide>
        <p15:guide id="9" pos="5026">
          <p15:clr>
            <a:srgbClr val="A4A3A4"/>
          </p15:clr>
        </p15:guide>
        <p15:guide id="10" pos="2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125"/>
    <a:srgbClr val="1645CB"/>
    <a:srgbClr val="F37C23"/>
    <a:srgbClr val="00008D"/>
    <a:srgbClr val="0519A7"/>
    <a:srgbClr val="FF2000"/>
    <a:srgbClr val="008000"/>
    <a:srgbClr val="4173D3"/>
    <a:srgbClr val="CA7034"/>
    <a:srgbClr val="C86C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73" autoAdjust="0"/>
    <p:restoredTop sz="86359"/>
  </p:normalViewPr>
  <p:slideViewPr>
    <p:cSldViewPr snapToGrid="0" snapToObjects="1">
      <p:cViewPr varScale="1">
        <p:scale>
          <a:sx n="128" d="100"/>
          <a:sy n="128" d="100"/>
        </p:scale>
        <p:origin x="248" y="176"/>
      </p:cViewPr>
      <p:guideLst>
        <p:guide orient="horz" pos="4204"/>
        <p:guide orient="horz" pos="476"/>
        <p:guide orient="horz" pos="4156"/>
        <p:guide orient="horz" pos="966"/>
        <p:guide orient="horz" pos="1876"/>
        <p:guide orient="horz" pos="3616"/>
        <p:guide pos="2190"/>
        <p:guide pos="2188"/>
        <p:guide pos="5026"/>
        <p:guide pos="272"/>
      </p:guideLst>
    </p:cSldViewPr>
  </p:slideViewPr>
  <p:outlineViewPr>
    <p:cViewPr>
      <p:scale>
        <a:sx n="33" d="100"/>
        <a:sy n="33" d="100"/>
      </p:scale>
      <p:origin x="0" y="-129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102" d="100"/>
          <a:sy n="102" d="100"/>
        </p:scale>
        <p:origin x="-347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8/24/21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8/24/21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54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171" y="6247906"/>
            <a:ext cx="2130093" cy="472896"/>
          </a:xfrm>
        </p:spPr>
        <p:txBody>
          <a:bodyPr/>
          <a:lstStyle/>
          <a:p>
            <a:pPr lvl="0"/>
            <a:r>
              <a:rPr lang="en-GB"/>
              <a:t>Aug-2021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7054" y="6247906"/>
            <a:ext cx="2898142" cy="472896"/>
          </a:xfrm>
        </p:spPr>
        <p:txBody>
          <a:bodyPr/>
          <a:lstStyle/>
          <a:p>
            <a:pPr lvl="0"/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5842" y="6247906"/>
            <a:ext cx="2130093" cy="472896"/>
          </a:xfrm>
        </p:spPr>
        <p:txBody>
          <a:bodyPr/>
          <a:lstStyle/>
          <a:p>
            <a:pPr lvl="0"/>
            <a:fld id="{7AD856AF-70E8-4CF7-93AA-9C8F24351673}" type="slidenum"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820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971550"/>
            <a:ext cx="4206240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692452" y="971550"/>
            <a:ext cx="4215383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69245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GB"/>
              <a:t>Aug-2021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04213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9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971550"/>
            <a:ext cx="8686800" cy="372671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6868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GB"/>
              <a:t>Aug-2021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625195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448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72513" cy="50593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GB"/>
              <a:t>Aug-2021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718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8037086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606624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>
                <a:latin typeface="Helvetica"/>
                <a:cs typeface="Helvetica"/>
              </a:rPr>
              <a:t>Aug-2021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606624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606624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599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8037086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606624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>
                <a:latin typeface="Helvetica"/>
                <a:cs typeface="Helvetica"/>
              </a:rPr>
              <a:t>Aug-2021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606624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606624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536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Aug-2021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48AD-77F1-D747-A55C-40C3D6149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04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Aug-2021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733CCA-14C2-A64A-90ED-2CEDE7ACA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19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>
                <a:latin typeface="Helvetica"/>
                <a:cs typeface="Helvetica"/>
              </a:rPr>
              <a:t>Aug-2021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>
                <a:latin typeface="Helvetica"/>
                <a:cs typeface="Helvetica"/>
              </a:rPr>
              <a:t>Aug-2021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>
                <a:latin typeface="Helvetica"/>
                <a:cs typeface="Helvetica"/>
              </a:rPr>
              <a:t>Aug-2021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>
                <a:latin typeface="Helvetica"/>
                <a:cs typeface="Helvetica"/>
              </a:rPr>
              <a:t>Aug-2021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>
                <a:latin typeface="Helvetica"/>
                <a:cs typeface="Helvetica"/>
              </a:rPr>
              <a:t>Aug-2021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>
                <a:latin typeface="Helvetica"/>
                <a:cs typeface="Helvetica"/>
              </a:rPr>
              <a:t>Aug-2021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>
                <a:latin typeface="Helvetica"/>
                <a:cs typeface="Helvetica"/>
              </a:rPr>
              <a:t>Aug-2021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  <p:pic>
        <p:nvPicPr>
          <p:cNvPr id="11" name="Picture 2" descr="ttps://upload.wikimedia.org/wikipedia/en/thumb/a/ae/Flag_of_the_United_Kingdom.svg/300px-Flag_of_the_Uni"/>
          <p:cNvPicPr>
            <a:picLocks noChangeAspect="1" noChangeArrowheads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97677" y="5948232"/>
            <a:ext cx="1166352" cy="58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93" r:id="rId2"/>
  </p:sldLayoutIdLst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>
                <a:latin typeface="Helvetica"/>
                <a:cs typeface="Helvetica"/>
              </a:rPr>
              <a:t>Aug-2021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BC5F2B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26" name="Picture 2" descr="ttps://upload.wikimedia.org/wikipedia/en/thumb/a/ae/Flag_of_the_United_Kingdom.svg/300px-Flag_of_the_Uni"/>
          <p:cNvPicPr>
            <a:picLocks noChangeAspect="1" noChangeArrowheads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39665" y="6487069"/>
            <a:ext cx="442349" cy="22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  <p:sldLayoutId id="2147483688" r:id="rId8"/>
    <p:sldLayoutId id="2147483689" r:id="rId9"/>
    <p:sldLayoutId id="2147483690" r:id="rId10"/>
    <p:sldLayoutId id="2147483691" r:id="rId11"/>
    <p:sldLayoutId id="2147483696" r:id="rId12"/>
    <p:sldLayoutId id="2147483697" r:id="rId13"/>
    <p:sldLayoutId id="2147483698" r:id="rId14"/>
  </p:sldLayoutIdLst>
  <p:hf hdr="0" ft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754" y="838513"/>
            <a:ext cx="8218488" cy="406955"/>
          </a:xfrm>
        </p:spPr>
        <p:txBody>
          <a:bodyPr/>
          <a:lstStyle/>
          <a:p>
            <a:pPr algn="ctr"/>
            <a:r>
              <a:rPr lang="en-GB" dirty="0"/>
              <a:t>DUNE UK Project Report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4025" y="4136065"/>
            <a:ext cx="8221663" cy="1562986"/>
          </a:xfrm>
        </p:spPr>
        <p:txBody>
          <a:bodyPr/>
          <a:lstStyle/>
          <a:p>
            <a:pPr algn="ctr"/>
            <a:r>
              <a:rPr lang="en-GB" dirty="0"/>
              <a:t>Prepared by A </a:t>
            </a:r>
            <a:r>
              <a:rPr lang="en-GB" dirty="0" err="1"/>
              <a:t>Papanestis</a:t>
            </a:r>
            <a:endParaRPr lang="en-GB" dirty="0"/>
          </a:p>
          <a:p>
            <a:pPr algn="ctr"/>
            <a:r>
              <a:rPr lang="en-GB" dirty="0"/>
              <a:t>Presented by M O </a:t>
            </a:r>
            <a:r>
              <a:rPr lang="en-GB" dirty="0" err="1"/>
              <a:t>Wascko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2636" y="1513368"/>
            <a:ext cx="7460816" cy="2484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176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0C6F7-1C8D-7C42-BD6A-C8C45B140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Finances – Allocation and Spend 2021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1"/>
          </p:nvPr>
        </p:nvPicPr>
        <p:blipFill>
          <a:blip r:embed="rId2"/>
          <a:stretch>
            <a:fillRect/>
          </a:stretch>
        </p:blipFill>
        <p:spPr>
          <a:xfrm>
            <a:off x="577186" y="2182614"/>
            <a:ext cx="7986452" cy="3121423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971230-3728-BD4A-8C9F-A7893E8FF75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latin typeface="Helvetica"/>
                <a:cs typeface="Helvetica"/>
              </a:rPr>
              <a:t>Aug-2021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2A33F-D537-944D-B351-FE4F5C716E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017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Finances – Allocations and Spend (so far)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1"/>
          </p:nvPr>
        </p:nvPicPr>
        <p:blipFill>
          <a:blip r:embed="rId2"/>
          <a:stretch>
            <a:fillRect/>
          </a:stretch>
        </p:blipFill>
        <p:spPr>
          <a:xfrm>
            <a:off x="595476" y="1960091"/>
            <a:ext cx="7949873" cy="3566469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latin typeface="Helvetica"/>
                <a:cs typeface="Helvetica"/>
              </a:rPr>
              <a:t>Aug-2021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57418" y="5535627"/>
            <a:ext cx="5087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Allocation is not the original proposal for equipment</a:t>
            </a:r>
          </a:p>
          <a:p>
            <a:r>
              <a:rPr lang="en-GB" dirty="0"/>
              <a:t>It has been adjusted for each FY</a:t>
            </a:r>
          </a:p>
        </p:txBody>
      </p:sp>
    </p:spTree>
    <p:extLst>
      <p:ext uri="{BB962C8B-B14F-4D97-AF65-F5344CB8AC3E}">
        <p14:creationId xmlns:p14="http://schemas.microsoft.com/office/powerpoint/2010/main" val="1003897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Milestones – WP1  (Physics/software)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1"/>
          </p:nvPr>
        </p:nvPicPr>
        <p:blipFill>
          <a:blip r:embed="rId2"/>
          <a:stretch>
            <a:fillRect/>
          </a:stretch>
        </p:blipFill>
        <p:spPr>
          <a:xfrm>
            <a:off x="454025" y="1881403"/>
            <a:ext cx="8232775" cy="372384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latin typeface="Helvetica"/>
                <a:cs typeface="Helvetica"/>
              </a:rPr>
              <a:t>Aug-2021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950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/>
              <a:t>Milestones – WP2 (DAQ)[after change request]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latin typeface="Helvetica"/>
                <a:cs typeface="Helvetica"/>
              </a:rPr>
              <a:t>Aug-2021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1"/>
          </p:nvPr>
        </p:nvPicPr>
        <p:blipFill>
          <a:blip r:embed="rId2"/>
          <a:stretch>
            <a:fillRect/>
          </a:stretch>
        </p:blipFill>
        <p:spPr>
          <a:xfrm>
            <a:off x="454025" y="1881403"/>
            <a:ext cx="8232775" cy="372384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A5D62D-9C5C-094C-B85D-C3C1C24868FE}"/>
              </a:ext>
            </a:extLst>
          </p:cNvPr>
          <p:cNvSpPr txBox="1"/>
          <p:nvPr/>
        </p:nvSpPr>
        <p:spPr>
          <a:xfrm>
            <a:off x="3120887" y="1921159"/>
            <a:ext cx="62549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WP2</a:t>
            </a:r>
          </a:p>
        </p:txBody>
      </p:sp>
    </p:spTree>
    <p:extLst>
      <p:ext uri="{BB962C8B-B14F-4D97-AF65-F5344CB8AC3E}">
        <p14:creationId xmlns:p14="http://schemas.microsoft.com/office/powerpoint/2010/main" val="1727263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Milestones – WP3 (APAs)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latin typeface="Helvetica"/>
                <a:cs typeface="Helvetica"/>
              </a:rPr>
              <a:t>Aug-2021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1"/>
          </p:nvPr>
        </p:nvPicPr>
        <p:blipFill>
          <a:blip r:embed="rId2"/>
          <a:stretch>
            <a:fillRect/>
          </a:stretch>
        </p:blipFill>
        <p:spPr>
          <a:xfrm>
            <a:off x="454025" y="1739295"/>
            <a:ext cx="8232775" cy="4008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205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2E9DD-32AB-DF4E-BD78-482D08FE5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E95125"/>
                </a:solidFill>
              </a:rPr>
              <a:t>Current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E6705-61E7-A643-BFE8-03900C3CF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E95125"/>
                </a:solidFill>
              </a:rPr>
              <a:t>WP2: </a:t>
            </a:r>
          </a:p>
          <a:p>
            <a:pPr lvl="1"/>
            <a:r>
              <a:rPr lang="en-US" dirty="0">
                <a:solidFill>
                  <a:srgbClr val="E95125"/>
                </a:solidFill>
              </a:rPr>
              <a:t>Ongoing effort to establish ethernet solution</a:t>
            </a:r>
          </a:p>
          <a:p>
            <a:r>
              <a:rPr lang="en-US" dirty="0">
                <a:solidFill>
                  <a:srgbClr val="E95125"/>
                </a:solidFill>
              </a:rPr>
              <a:t>WP3:</a:t>
            </a:r>
          </a:p>
          <a:p>
            <a:pPr lvl="1"/>
            <a:r>
              <a:rPr lang="en-US" dirty="0">
                <a:solidFill>
                  <a:srgbClr val="E95125"/>
                </a:solidFill>
              </a:rPr>
              <a:t>Identifying APA overspends</a:t>
            </a:r>
          </a:p>
          <a:p>
            <a:pPr lvl="1"/>
            <a:r>
              <a:rPr lang="en-US" dirty="0">
                <a:solidFill>
                  <a:srgbClr val="E95125"/>
                </a:solidFill>
              </a:rPr>
              <a:t>Calculating savings from 20 APAs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1BAF2-846B-A049-9C39-69FDB60587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4461" y="6326533"/>
            <a:ext cx="2133600" cy="365125"/>
          </a:xfrm>
        </p:spPr>
        <p:txBody>
          <a:bodyPr/>
          <a:lstStyle/>
          <a:p>
            <a:r>
              <a:rPr lang="en-GB" sz="1200" dirty="0"/>
              <a:t>Aug-2021</a:t>
            </a:r>
            <a:endParaRPr lang="en-US" sz="12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2C4AA0-CAFF-5045-B1BB-1F7784586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1366" y="6326533"/>
            <a:ext cx="2133600" cy="365125"/>
          </a:xfrm>
        </p:spPr>
        <p:txBody>
          <a:bodyPr/>
          <a:lstStyle/>
          <a:p>
            <a:fld id="{0D733CCA-14C2-A64A-90ED-2CEDE7ACA6D7}" type="slidenum">
              <a:rPr lang="en-US" sz="1200" smtClean="0">
                <a:solidFill>
                  <a:srgbClr val="E95125"/>
                </a:solidFill>
              </a:rPr>
              <a:t>7</a:t>
            </a:fld>
            <a:endParaRPr lang="en-US" sz="1200" dirty="0">
              <a:solidFill>
                <a:srgbClr val="E951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584801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DUNE_Template_AW</Template>
  <TotalTime>2963</TotalTime>
  <Words>101</Words>
  <Application>Microsoft Macintosh PowerPoint</Application>
  <PresentationFormat>On-screen Show (4:3)</PresentationFormat>
  <Paragraphs>30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</vt:lpstr>
      <vt:lpstr>Lucida Grande</vt:lpstr>
      <vt:lpstr>Dune Template_051215</vt:lpstr>
      <vt:lpstr>LBNF Content-Footer Theme</vt:lpstr>
      <vt:lpstr>DUNE UK Project Report</vt:lpstr>
      <vt:lpstr>Finances – Allocation and Spend 2021</vt:lpstr>
      <vt:lpstr>Finances – Allocations and Spend (so far)</vt:lpstr>
      <vt:lpstr>Milestones – WP1  (Physics/software)</vt:lpstr>
      <vt:lpstr>Milestones – WP2 (DAQ)[after change request]</vt:lpstr>
      <vt:lpstr>Milestones – WP3 (APAs)</vt:lpstr>
      <vt:lpstr>Current challenges</vt:lpstr>
    </vt:vector>
  </TitlesOfParts>
  <Company>Weber Family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Alfons Weber</dc:creator>
  <cp:lastModifiedBy>Wascko, Morgan</cp:lastModifiedBy>
  <cp:revision>181</cp:revision>
  <cp:lastPrinted>2016-06-24T07:20:38Z</cp:lastPrinted>
  <dcterms:created xsi:type="dcterms:W3CDTF">2016-01-09T13:16:22Z</dcterms:created>
  <dcterms:modified xsi:type="dcterms:W3CDTF">2021-08-24T12:21:06Z</dcterms:modified>
</cp:coreProperties>
</file>