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4"/>
  </p:sldMasterIdLst>
  <p:notesMasterIdLst>
    <p:notesMasterId r:id="rId32"/>
  </p:notesMasterIdLst>
  <p:handoutMasterIdLst>
    <p:handoutMasterId r:id="rId33"/>
  </p:handoutMasterIdLst>
  <p:sldIdLst>
    <p:sldId id="294" r:id="rId5"/>
    <p:sldId id="296" r:id="rId6"/>
    <p:sldId id="275" r:id="rId7"/>
    <p:sldId id="2087" r:id="rId8"/>
    <p:sldId id="2089" r:id="rId9"/>
    <p:sldId id="2090" r:id="rId10"/>
    <p:sldId id="295" r:id="rId11"/>
    <p:sldId id="2091" r:id="rId12"/>
    <p:sldId id="2092" r:id="rId13"/>
    <p:sldId id="2093" r:id="rId14"/>
    <p:sldId id="2096" r:id="rId15"/>
    <p:sldId id="2098" r:id="rId16"/>
    <p:sldId id="301" r:id="rId17"/>
    <p:sldId id="308" r:id="rId18"/>
    <p:sldId id="306" r:id="rId19"/>
    <p:sldId id="315" r:id="rId20"/>
    <p:sldId id="2094" r:id="rId21"/>
    <p:sldId id="300" r:id="rId22"/>
    <p:sldId id="311" r:id="rId23"/>
    <p:sldId id="312" r:id="rId24"/>
    <p:sldId id="2095" r:id="rId25"/>
    <p:sldId id="2100" r:id="rId26"/>
    <p:sldId id="2101" r:id="rId27"/>
    <p:sldId id="2099" r:id="rId28"/>
    <p:sldId id="2102" r:id="rId29"/>
    <p:sldId id="2097" r:id="rId30"/>
    <p:sldId id="2103" r:id="rId31"/>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4C97"/>
    <a:srgbClr val="0F2D62"/>
    <a:srgbClr val="50504E"/>
    <a:srgbClr val="4E4E4E"/>
    <a:srgbClr val="404040"/>
    <a:srgbClr val="63666A"/>
    <a:srgbClr val="99D6EA"/>
    <a:srgbClr val="505050"/>
    <a:srgbClr val="A7A8AA"/>
    <a:srgbClr val="00308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6D321B-1B35-4DFF-A5AB-639CF557A68E}" v="122" dt="2021-09-30T02:08:58.89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7" autoAdjust="0"/>
    <p:restoredTop sz="94660"/>
  </p:normalViewPr>
  <p:slideViewPr>
    <p:cSldViewPr snapToGrid="0" snapToObjects="1" showGuides="1">
      <p:cViewPr varScale="1">
        <p:scale>
          <a:sx n="75" d="100"/>
          <a:sy n="75" d="100"/>
        </p:scale>
        <p:origin x="1176" y="53"/>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ederique Pellemoine" userId="9cd3e5c9-479b-4dcb-a351-aa46ddba92eb" providerId="ADAL" clId="{E56D321B-1B35-4DFF-A5AB-639CF557A68E}"/>
    <pc:docChg chg="custSel addSld modSld sldOrd">
      <pc:chgData name="Frederique Pellemoine" userId="9cd3e5c9-479b-4dcb-a351-aa46ddba92eb" providerId="ADAL" clId="{E56D321B-1B35-4DFF-A5AB-639CF557A68E}" dt="2021-09-30T02:10:39.078" v="322" actId="478"/>
      <pc:docMkLst>
        <pc:docMk/>
      </pc:docMkLst>
      <pc:sldChg chg="addSp delSp modSp">
        <pc:chgData name="Frederique Pellemoine" userId="9cd3e5c9-479b-4dcb-a351-aa46ddba92eb" providerId="ADAL" clId="{E56D321B-1B35-4DFF-A5AB-639CF557A68E}" dt="2021-09-30T02:07:36.992" v="279" actId="207"/>
        <pc:sldMkLst>
          <pc:docMk/>
          <pc:sldMk cId="242690070" sldId="306"/>
        </pc:sldMkLst>
        <pc:spChg chg="add del mod">
          <ac:chgData name="Frederique Pellemoine" userId="9cd3e5c9-479b-4dcb-a351-aa46ddba92eb" providerId="ADAL" clId="{E56D321B-1B35-4DFF-A5AB-639CF557A68E}" dt="2021-09-30T02:05:42.458" v="182"/>
          <ac:spMkLst>
            <pc:docMk/>
            <pc:sldMk cId="242690070" sldId="306"/>
            <ac:spMk id="3" creationId="{2160C875-4AE2-4CD2-83BB-6E5E830D0FED}"/>
          </ac:spMkLst>
        </pc:spChg>
        <pc:spChg chg="add mod">
          <ac:chgData name="Frederique Pellemoine" userId="9cd3e5c9-479b-4dcb-a351-aa46ddba92eb" providerId="ADAL" clId="{E56D321B-1B35-4DFF-A5AB-639CF557A68E}" dt="2021-09-30T02:07:36.992" v="279" actId="207"/>
          <ac:spMkLst>
            <pc:docMk/>
            <pc:sldMk cId="242690070" sldId="306"/>
            <ac:spMk id="7" creationId="{84ECE3DE-1C3D-4E55-B435-277923DCFE55}"/>
          </ac:spMkLst>
        </pc:spChg>
        <pc:spChg chg="mod">
          <ac:chgData name="Frederique Pellemoine" userId="9cd3e5c9-479b-4dcb-a351-aa46ddba92eb" providerId="ADAL" clId="{E56D321B-1B35-4DFF-A5AB-639CF557A68E}" dt="2021-09-30T02:04:00.302" v="169" actId="20577"/>
          <ac:spMkLst>
            <pc:docMk/>
            <pc:sldMk cId="242690070" sldId="306"/>
            <ac:spMk id="44" creationId="{4420A35D-516E-4C18-A17C-992A2AECF00E}"/>
          </ac:spMkLst>
        </pc:spChg>
        <pc:spChg chg="mod">
          <ac:chgData name="Frederique Pellemoine" userId="9cd3e5c9-479b-4dcb-a351-aa46ddba92eb" providerId="ADAL" clId="{E56D321B-1B35-4DFF-A5AB-639CF557A68E}" dt="2021-09-30T02:04:03.263" v="172" actId="20577"/>
          <ac:spMkLst>
            <pc:docMk/>
            <pc:sldMk cId="242690070" sldId="306"/>
            <ac:spMk id="54" creationId="{5909D03D-0541-4E61-9ADB-15F26492360C}"/>
          </ac:spMkLst>
        </pc:spChg>
        <pc:spChg chg="mod">
          <ac:chgData name="Frederique Pellemoine" userId="9cd3e5c9-479b-4dcb-a351-aa46ddba92eb" providerId="ADAL" clId="{E56D321B-1B35-4DFF-A5AB-639CF557A68E}" dt="2021-09-30T02:04:07.252" v="175" actId="20577"/>
          <ac:spMkLst>
            <pc:docMk/>
            <pc:sldMk cId="242690070" sldId="306"/>
            <ac:spMk id="55" creationId="{E6E4F071-BDB2-45EA-A6CF-F10903B9D540}"/>
          </ac:spMkLst>
        </pc:spChg>
      </pc:sldChg>
      <pc:sldChg chg="modSp">
        <pc:chgData name="Frederique Pellemoine" userId="9cd3e5c9-479b-4dcb-a351-aa46ddba92eb" providerId="ADAL" clId="{E56D321B-1B35-4DFF-A5AB-639CF557A68E}" dt="2021-09-29T18:17:26.164" v="78" actId="6549"/>
        <pc:sldMkLst>
          <pc:docMk/>
          <pc:sldMk cId="3126199075" sldId="311"/>
        </pc:sldMkLst>
        <pc:spChg chg="mod">
          <ac:chgData name="Frederique Pellemoine" userId="9cd3e5c9-479b-4dcb-a351-aa46ddba92eb" providerId="ADAL" clId="{E56D321B-1B35-4DFF-A5AB-639CF557A68E}" dt="2021-09-29T18:17:26.164" v="78" actId="6549"/>
          <ac:spMkLst>
            <pc:docMk/>
            <pc:sldMk cId="3126199075" sldId="311"/>
            <ac:spMk id="2" creationId="{718D3000-E5A9-4A87-89FE-ADF829FE7245}"/>
          </ac:spMkLst>
        </pc:spChg>
      </pc:sldChg>
      <pc:sldChg chg="modSp">
        <pc:chgData name="Frederique Pellemoine" userId="9cd3e5c9-479b-4dcb-a351-aa46ddba92eb" providerId="ADAL" clId="{E56D321B-1B35-4DFF-A5AB-639CF557A68E}" dt="2021-09-30T01:39:10.507" v="166" actId="20577"/>
        <pc:sldMkLst>
          <pc:docMk/>
          <pc:sldMk cId="4028689874" sldId="2095"/>
        </pc:sldMkLst>
        <pc:spChg chg="mod">
          <ac:chgData name="Frederique Pellemoine" userId="9cd3e5c9-479b-4dcb-a351-aa46ddba92eb" providerId="ADAL" clId="{E56D321B-1B35-4DFF-A5AB-639CF557A68E}" dt="2021-09-30T01:39:10.507" v="166" actId="20577"/>
          <ac:spMkLst>
            <pc:docMk/>
            <pc:sldMk cId="4028689874" sldId="2095"/>
            <ac:spMk id="2" creationId="{FE490AE8-F106-4A04-8F1E-556A6139491B}"/>
          </ac:spMkLst>
        </pc:spChg>
      </pc:sldChg>
      <pc:sldChg chg="addSp delSp modSp ord">
        <pc:chgData name="Frederique Pellemoine" userId="9cd3e5c9-479b-4dcb-a351-aa46ddba92eb" providerId="ADAL" clId="{E56D321B-1B35-4DFF-A5AB-639CF557A68E}" dt="2021-09-30T02:10:39.078" v="322" actId="478"/>
        <pc:sldMkLst>
          <pc:docMk/>
          <pc:sldMk cId="1320807141" sldId="2097"/>
        </pc:sldMkLst>
        <pc:spChg chg="mod">
          <ac:chgData name="Frederique Pellemoine" userId="9cd3e5c9-479b-4dcb-a351-aa46ddba92eb" providerId="ADAL" clId="{E56D321B-1B35-4DFF-A5AB-639CF557A68E}" dt="2021-09-30T02:10:31.652" v="321" actId="20577"/>
          <ac:spMkLst>
            <pc:docMk/>
            <pc:sldMk cId="1320807141" sldId="2097"/>
            <ac:spMk id="3" creationId="{B1023E2F-F231-434A-8ADB-CA4F3BD47F23}"/>
          </ac:spMkLst>
        </pc:spChg>
        <pc:spChg chg="del">
          <ac:chgData name="Frederique Pellemoine" userId="9cd3e5c9-479b-4dcb-a351-aa46ddba92eb" providerId="ADAL" clId="{E56D321B-1B35-4DFF-A5AB-639CF557A68E}" dt="2021-09-30T02:10:39.078" v="322" actId="478"/>
          <ac:spMkLst>
            <pc:docMk/>
            <pc:sldMk cId="1320807141" sldId="2097"/>
            <ac:spMk id="8" creationId="{6E35FB71-1975-4943-B7F8-1AF985C0835B}"/>
          </ac:spMkLst>
        </pc:spChg>
        <pc:spChg chg="add mod">
          <ac:chgData name="Frederique Pellemoine" userId="9cd3e5c9-479b-4dcb-a351-aa46ddba92eb" providerId="ADAL" clId="{E56D321B-1B35-4DFF-A5AB-639CF557A68E}" dt="2021-09-30T02:09:13.270" v="288" actId="1076"/>
          <ac:spMkLst>
            <pc:docMk/>
            <pc:sldMk cId="1320807141" sldId="2097"/>
            <ac:spMk id="9" creationId="{E4A74B7D-A974-451F-8B5E-C8145EF29021}"/>
          </ac:spMkLst>
        </pc:spChg>
        <pc:picChg chg="mod">
          <ac:chgData name="Frederique Pellemoine" userId="9cd3e5c9-479b-4dcb-a351-aa46ddba92eb" providerId="ADAL" clId="{E56D321B-1B35-4DFF-A5AB-639CF557A68E}" dt="2021-09-30T02:08:40.498" v="280" actId="1076"/>
          <ac:picMkLst>
            <pc:docMk/>
            <pc:sldMk cId="1320807141" sldId="2097"/>
            <ac:picMk id="7" creationId="{772B06A4-6B26-4276-B8AA-B875A5EABB79}"/>
          </ac:picMkLst>
        </pc:picChg>
      </pc:sldChg>
      <pc:sldChg chg="modSp">
        <pc:chgData name="Frederique Pellemoine" userId="9cd3e5c9-479b-4dcb-a351-aa46ddba92eb" providerId="ADAL" clId="{E56D321B-1B35-4DFF-A5AB-639CF557A68E}" dt="2021-09-30T01:38:17.037" v="128" actId="20577"/>
        <pc:sldMkLst>
          <pc:docMk/>
          <pc:sldMk cId="1480481473" sldId="2099"/>
        </pc:sldMkLst>
        <pc:spChg chg="mod">
          <ac:chgData name="Frederique Pellemoine" userId="9cd3e5c9-479b-4dcb-a351-aa46ddba92eb" providerId="ADAL" clId="{E56D321B-1B35-4DFF-A5AB-639CF557A68E}" dt="2021-09-30T01:38:17.037" v="128" actId="20577"/>
          <ac:spMkLst>
            <pc:docMk/>
            <pc:sldMk cId="1480481473" sldId="2099"/>
            <ac:spMk id="2" creationId="{C17CD6F8-72EE-4E2C-8E8E-B3827150DEEF}"/>
          </ac:spMkLst>
        </pc:spChg>
      </pc:sldChg>
      <pc:sldChg chg="modSp add">
        <pc:chgData name="Frederique Pellemoine" userId="9cd3e5c9-479b-4dcb-a351-aa46ddba92eb" providerId="ADAL" clId="{E56D321B-1B35-4DFF-A5AB-639CF557A68E}" dt="2021-09-29T17:56:05.497" v="16" actId="20577"/>
        <pc:sldMkLst>
          <pc:docMk/>
          <pc:sldMk cId="2861897174" sldId="2102"/>
        </pc:sldMkLst>
        <pc:spChg chg="mod">
          <ac:chgData name="Frederique Pellemoine" userId="9cd3e5c9-479b-4dcb-a351-aa46ddba92eb" providerId="ADAL" clId="{E56D321B-1B35-4DFF-A5AB-639CF557A68E}" dt="2021-09-29T17:56:05.497" v="16" actId="20577"/>
          <ac:spMkLst>
            <pc:docMk/>
            <pc:sldMk cId="2861897174" sldId="2102"/>
            <ac:spMk id="3" creationId="{3358F9FD-C4CB-4DB2-95FF-0916FB28314D}"/>
          </ac:spMkLst>
        </pc:spChg>
      </pc:sldChg>
      <pc:sldChg chg="addSp delSp modSp add ord">
        <pc:chgData name="Frederique Pellemoine" userId="9cd3e5c9-479b-4dcb-a351-aa46ddba92eb" providerId="ADAL" clId="{E56D321B-1B35-4DFF-A5AB-639CF557A68E}" dt="2021-09-29T19:46:48.639" v="84" actId="313"/>
        <pc:sldMkLst>
          <pc:docMk/>
          <pc:sldMk cId="79196334" sldId="2103"/>
        </pc:sldMkLst>
        <pc:spChg chg="del">
          <ac:chgData name="Frederique Pellemoine" userId="9cd3e5c9-479b-4dcb-a351-aa46ddba92eb" providerId="ADAL" clId="{E56D321B-1B35-4DFF-A5AB-639CF557A68E}" dt="2021-09-29T18:14:00.462" v="72" actId="478"/>
          <ac:spMkLst>
            <pc:docMk/>
            <pc:sldMk cId="79196334" sldId="2103"/>
            <ac:spMk id="2" creationId="{59450DCD-94B7-4BAA-9313-6C991DF76EDD}"/>
          </ac:spMkLst>
        </pc:spChg>
        <pc:spChg chg="mod">
          <ac:chgData name="Frederique Pellemoine" userId="9cd3e5c9-479b-4dcb-a351-aa46ddba92eb" providerId="ADAL" clId="{E56D321B-1B35-4DFF-A5AB-639CF557A68E}" dt="2021-09-29T19:46:48.639" v="84" actId="313"/>
          <ac:spMkLst>
            <pc:docMk/>
            <pc:sldMk cId="79196334" sldId="2103"/>
            <ac:spMk id="3" creationId="{FD46A760-2D7D-4E23-BA71-17170E696A9E}"/>
          </ac:spMkLst>
        </pc:spChg>
        <pc:picChg chg="add del mod">
          <ac:chgData name="Frederique Pellemoine" userId="9cd3e5c9-479b-4dcb-a351-aa46ddba92eb" providerId="ADAL" clId="{E56D321B-1B35-4DFF-A5AB-639CF557A68E}" dt="2021-09-29T18:09:25.614" v="28" actId="478"/>
          <ac:picMkLst>
            <pc:docMk/>
            <pc:sldMk cId="79196334" sldId="2103"/>
            <ac:picMk id="7" creationId="{9C83F16E-4092-4A9F-83C3-B3AB930DBC65}"/>
          </ac:picMkLst>
        </pc:picChg>
        <pc:picChg chg="add del mod modCrop">
          <ac:chgData name="Frederique Pellemoine" userId="9cd3e5c9-479b-4dcb-a351-aa46ddba92eb" providerId="ADAL" clId="{E56D321B-1B35-4DFF-A5AB-639CF557A68E}" dt="2021-09-29T18:09:27.133" v="29" actId="478"/>
          <ac:picMkLst>
            <pc:docMk/>
            <pc:sldMk cId="79196334" sldId="2103"/>
            <ac:picMk id="8" creationId="{6FA39D30-8C65-4342-990B-955FE279C875}"/>
          </ac:picMkLst>
        </pc:picChg>
        <pc:picChg chg="add del mod">
          <ac:chgData name="Frederique Pellemoine" userId="9cd3e5c9-479b-4dcb-a351-aa46ddba92eb" providerId="ADAL" clId="{E56D321B-1B35-4DFF-A5AB-639CF557A68E}" dt="2021-09-29T19:46:34.178" v="81" actId="478"/>
          <ac:picMkLst>
            <pc:docMk/>
            <pc:sldMk cId="79196334" sldId="2103"/>
            <ac:picMk id="9" creationId="{326BA2CB-59AB-4E21-B3E1-FCAF5DE78D54}"/>
          </ac:picMkLst>
        </pc:picChg>
        <pc:picChg chg="add mod">
          <ac:chgData name="Frederique Pellemoine" userId="9cd3e5c9-479b-4dcb-a351-aa46ddba92eb" providerId="ADAL" clId="{E56D321B-1B35-4DFF-A5AB-639CF557A68E}" dt="2021-09-29T19:46:37.013" v="82" actId="1076"/>
          <ac:picMkLst>
            <pc:docMk/>
            <pc:sldMk cId="79196334" sldId="2103"/>
            <ac:picMk id="10" creationId="{385ADA62-1335-4980-B9FD-4C41628626C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9/29/2021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9/29/2021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with reorg and month delay. Critical path items for LBNF will be funded</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4</a:t>
            </a:fld>
            <a:endParaRPr lang="en-US"/>
          </a:p>
        </p:txBody>
      </p:sp>
    </p:spTree>
    <p:extLst>
      <p:ext uri="{BB962C8B-B14F-4D97-AF65-F5344CB8AC3E}">
        <p14:creationId xmlns:p14="http://schemas.microsoft.com/office/powerpoint/2010/main" val="194112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with reorg and month delay. Critical path items for LBNF will be funded</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5</a:t>
            </a:fld>
            <a:endParaRPr lang="en-US"/>
          </a:p>
        </p:txBody>
      </p:sp>
    </p:spTree>
    <p:extLst>
      <p:ext uri="{BB962C8B-B14F-4D97-AF65-F5344CB8AC3E}">
        <p14:creationId xmlns:p14="http://schemas.microsoft.com/office/powerpoint/2010/main" val="3583015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with reorg and month delay. Critical path items for LBNF will be funded</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6</a:t>
            </a:fld>
            <a:endParaRPr lang="en-US"/>
          </a:p>
        </p:txBody>
      </p:sp>
    </p:spTree>
    <p:extLst>
      <p:ext uri="{BB962C8B-B14F-4D97-AF65-F5344CB8AC3E}">
        <p14:creationId xmlns:p14="http://schemas.microsoft.com/office/powerpoint/2010/main" val="19507144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10/1/2021</a:t>
            </a:r>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F. Pellemoine | Update since last review</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10/1/2021</a:t>
            </a: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F. Pellemoine | Update since last review</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a:t>10/1/2021</a:t>
            </a: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F. Pellemoine | Update since last review</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10/1/2021</a:t>
            </a: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F. Pellemoine | Update since last review</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a:t>10/1/2021</a:t>
            </a: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F. Pellemoine | Update since last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Click icon to add picture</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10/1/2021</a:t>
            </a: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F. Pellemoine | Update since last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830161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10/1/2021</a:t>
            </a:r>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F. Pellemoine | Update since last review</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4" y="5045612"/>
            <a:ext cx="8499231" cy="1390219"/>
          </a:xfrm>
        </p:spPr>
        <p:txBody>
          <a:bodyPr/>
          <a:lstStyle/>
          <a:p>
            <a:r>
              <a:rPr lang="en-US" dirty="0"/>
              <a:t>Frederique Pellemoine</a:t>
            </a:r>
          </a:p>
          <a:p>
            <a:r>
              <a:rPr lang="en-US" dirty="0"/>
              <a:t>HPT Lab Preliminary Design Review</a:t>
            </a:r>
          </a:p>
          <a:p>
            <a:r>
              <a:rPr lang="en-US" dirty="0"/>
              <a:t>01 October 2021</a:t>
            </a:r>
          </a:p>
        </p:txBody>
      </p:sp>
      <p:sp>
        <p:nvSpPr>
          <p:cNvPr id="3" name="Text Placeholder 2"/>
          <p:cNvSpPr>
            <a:spLocks noGrp="1"/>
          </p:cNvSpPr>
          <p:nvPr>
            <p:ph type="body" sz="quarter" idx="11"/>
          </p:nvPr>
        </p:nvSpPr>
        <p:spPr/>
        <p:txBody>
          <a:bodyPr>
            <a:noAutofit/>
          </a:bodyPr>
          <a:lstStyle/>
          <a:p>
            <a:r>
              <a:rPr lang="en-US" dirty="0"/>
              <a:t>Update Since HPT Lab Conceptual Design Review</a:t>
            </a:r>
          </a:p>
        </p:txBody>
      </p:sp>
    </p:spTree>
    <p:extLst>
      <p:ext uri="{BB962C8B-B14F-4D97-AF65-F5344CB8AC3E}">
        <p14:creationId xmlns:p14="http://schemas.microsoft.com/office/powerpoint/2010/main" val="1989597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65D9C44-84BC-4745-BECB-4028EDD1579D}"/>
              </a:ext>
            </a:extLst>
          </p:cNvPr>
          <p:cNvSpPr>
            <a:spLocks noGrp="1"/>
          </p:cNvSpPr>
          <p:nvPr>
            <p:ph idx="1"/>
          </p:nvPr>
        </p:nvSpPr>
        <p:spPr/>
        <p:txBody>
          <a:bodyPr/>
          <a:lstStyle/>
          <a:p>
            <a:endParaRPr lang="en-US" dirty="0"/>
          </a:p>
        </p:txBody>
      </p:sp>
      <p:sp>
        <p:nvSpPr>
          <p:cNvPr id="3" name="Title 2">
            <a:extLst>
              <a:ext uri="{FF2B5EF4-FFF2-40B4-BE49-F238E27FC236}">
                <a16:creationId xmlns:a16="http://schemas.microsoft.com/office/drawing/2014/main" id="{20A25241-A407-4367-B54A-1F1C40DCEBB5}"/>
              </a:ext>
            </a:extLst>
          </p:cNvPr>
          <p:cNvSpPr>
            <a:spLocks noGrp="1"/>
          </p:cNvSpPr>
          <p:nvPr>
            <p:ph type="title"/>
          </p:nvPr>
        </p:nvSpPr>
        <p:spPr/>
        <p:txBody>
          <a:bodyPr/>
          <a:lstStyle/>
          <a:p>
            <a:r>
              <a:rPr lang="en-US" dirty="0"/>
              <a:t>Review Electrical Utilities</a:t>
            </a:r>
          </a:p>
        </p:txBody>
      </p:sp>
      <p:sp>
        <p:nvSpPr>
          <p:cNvPr id="4" name="Date Placeholder 3">
            <a:extLst>
              <a:ext uri="{FF2B5EF4-FFF2-40B4-BE49-F238E27FC236}">
                <a16:creationId xmlns:a16="http://schemas.microsoft.com/office/drawing/2014/main" id="{988AFE85-E0FC-4E23-B66B-3D68C85F19CF}"/>
              </a:ext>
            </a:extLst>
          </p:cNvPr>
          <p:cNvSpPr>
            <a:spLocks noGrp="1"/>
          </p:cNvSpPr>
          <p:nvPr>
            <p:ph type="dt" sz="half" idx="2"/>
          </p:nvPr>
        </p:nvSpPr>
        <p:spPr/>
        <p:txBody>
          <a:bodyPr/>
          <a:lstStyle/>
          <a:p>
            <a:pPr>
              <a:defRPr/>
            </a:pPr>
            <a:r>
              <a:rPr lang="en-US"/>
              <a:t>10/1/2021</a:t>
            </a:r>
            <a:endParaRPr lang="en-US" dirty="0"/>
          </a:p>
        </p:txBody>
      </p:sp>
      <p:sp>
        <p:nvSpPr>
          <p:cNvPr id="5" name="Footer Placeholder 4">
            <a:extLst>
              <a:ext uri="{FF2B5EF4-FFF2-40B4-BE49-F238E27FC236}">
                <a16:creationId xmlns:a16="http://schemas.microsoft.com/office/drawing/2014/main" id="{C8DEBA0A-93BB-4995-8CA9-391829EFAA35}"/>
              </a:ext>
            </a:extLst>
          </p:cNvPr>
          <p:cNvSpPr>
            <a:spLocks noGrp="1"/>
          </p:cNvSpPr>
          <p:nvPr>
            <p:ph type="ftr" sz="quarter" idx="3"/>
          </p:nvPr>
        </p:nvSpPr>
        <p:spPr/>
        <p:txBody>
          <a:bodyPr/>
          <a:lstStyle/>
          <a:p>
            <a:pPr>
              <a:defRPr/>
            </a:pPr>
            <a:r>
              <a:rPr lang="en-US"/>
              <a:t>F. Pellemoine | Update since last review</a:t>
            </a:r>
            <a:endParaRPr lang="en-US" b="1" dirty="0"/>
          </a:p>
        </p:txBody>
      </p:sp>
      <p:sp>
        <p:nvSpPr>
          <p:cNvPr id="6" name="Slide Number Placeholder 5">
            <a:extLst>
              <a:ext uri="{FF2B5EF4-FFF2-40B4-BE49-F238E27FC236}">
                <a16:creationId xmlns:a16="http://schemas.microsoft.com/office/drawing/2014/main" id="{8F5079B3-B639-4007-8F66-5CB796B7458B}"/>
              </a:ext>
            </a:extLst>
          </p:cNvPr>
          <p:cNvSpPr>
            <a:spLocks noGrp="1"/>
          </p:cNvSpPr>
          <p:nvPr>
            <p:ph type="sldNum" sz="quarter" idx="4"/>
          </p:nvPr>
        </p:nvSpPr>
        <p:spPr/>
        <p:txBody>
          <a:bodyPr/>
          <a:lstStyle/>
          <a:p>
            <a:pPr>
              <a:defRPr/>
            </a:pPr>
            <a:fld id="{148C009B-CB69-E04A-B9B3-34B26D69E9CF}" type="slidenum">
              <a:rPr lang="en-US" smtClean="0"/>
              <a:pPr>
                <a:defRPr/>
              </a:pPr>
              <a:t>10</a:t>
            </a:fld>
            <a:endParaRPr lang="en-US" dirty="0"/>
          </a:p>
        </p:txBody>
      </p:sp>
      <p:pic>
        <p:nvPicPr>
          <p:cNvPr id="7" name="Picture 6">
            <a:extLst>
              <a:ext uri="{FF2B5EF4-FFF2-40B4-BE49-F238E27FC236}">
                <a16:creationId xmlns:a16="http://schemas.microsoft.com/office/drawing/2014/main" id="{511B564B-7212-4D87-B067-64E20E18339D}"/>
              </a:ext>
            </a:extLst>
          </p:cNvPr>
          <p:cNvPicPr>
            <a:picLocks noChangeAspect="1"/>
          </p:cNvPicPr>
          <p:nvPr/>
        </p:nvPicPr>
        <p:blipFill>
          <a:blip r:embed="rId2"/>
          <a:stretch>
            <a:fillRect/>
          </a:stretch>
        </p:blipFill>
        <p:spPr>
          <a:xfrm>
            <a:off x="4016610" y="695494"/>
            <a:ext cx="4884503" cy="4709626"/>
          </a:xfrm>
          <a:prstGeom prst="rect">
            <a:avLst/>
          </a:prstGeom>
        </p:spPr>
      </p:pic>
      <p:pic>
        <p:nvPicPr>
          <p:cNvPr id="8" name="Picture 7">
            <a:extLst>
              <a:ext uri="{FF2B5EF4-FFF2-40B4-BE49-F238E27FC236}">
                <a16:creationId xmlns:a16="http://schemas.microsoft.com/office/drawing/2014/main" id="{01C29862-8AA0-4A55-9DBB-BC5A6AB3A8E5}"/>
              </a:ext>
            </a:extLst>
          </p:cNvPr>
          <p:cNvPicPr>
            <a:picLocks noChangeAspect="1"/>
          </p:cNvPicPr>
          <p:nvPr/>
        </p:nvPicPr>
        <p:blipFill>
          <a:blip r:embed="rId3"/>
          <a:stretch>
            <a:fillRect/>
          </a:stretch>
        </p:blipFill>
        <p:spPr>
          <a:xfrm>
            <a:off x="106354" y="955685"/>
            <a:ext cx="3910256" cy="3287226"/>
          </a:xfrm>
          <a:prstGeom prst="rect">
            <a:avLst/>
          </a:prstGeom>
        </p:spPr>
      </p:pic>
    </p:spTree>
    <p:extLst>
      <p:ext uri="{BB962C8B-B14F-4D97-AF65-F5344CB8AC3E}">
        <p14:creationId xmlns:p14="http://schemas.microsoft.com/office/powerpoint/2010/main" val="3703693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BFEDD0-B207-4DA7-9D70-1BB319271B7A}"/>
              </a:ext>
            </a:extLst>
          </p:cNvPr>
          <p:cNvSpPr>
            <a:spLocks noGrp="1"/>
          </p:cNvSpPr>
          <p:nvPr>
            <p:ph idx="1"/>
          </p:nvPr>
        </p:nvSpPr>
        <p:spPr>
          <a:xfrm>
            <a:off x="270156" y="955146"/>
            <a:ext cx="8672513" cy="5059363"/>
          </a:xfrm>
        </p:spPr>
        <p:txBody>
          <a:bodyPr/>
          <a:lstStyle/>
          <a:p>
            <a:endParaRPr lang="en-US" dirty="0"/>
          </a:p>
        </p:txBody>
      </p:sp>
      <p:sp>
        <p:nvSpPr>
          <p:cNvPr id="3" name="Title 2">
            <a:extLst>
              <a:ext uri="{FF2B5EF4-FFF2-40B4-BE49-F238E27FC236}">
                <a16:creationId xmlns:a16="http://schemas.microsoft.com/office/drawing/2014/main" id="{AAC89A67-CCF8-4CE8-A834-0C077EAF47F5}"/>
              </a:ext>
            </a:extLst>
          </p:cNvPr>
          <p:cNvSpPr>
            <a:spLocks noGrp="1"/>
          </p:cNvSpPr>
          <p:nvPr>
            <p:ph type="title"/>
          </p:nvPr>
        </p:nvSpPr>
        <p:spPr/>
        <p:txBody>
          <a:bodyPr/>
          <a:lstStyle/>
          <a:p>
            <a:r>
              <a:rPr lang="en-US" dirty="0"/>
              <a:t>Requirement Register</a:t>
            </a:r>
          </a:p>
        </p:txBody>
      </p:sp>
      <p:sp>
        <p:nvSpPr>
          <p:cNvPr id="4" name="Date Placeholder 3">
            <a:extLst>
              <a:ext uri="{FF2B5EF4-FFF2-40B4-BE49-F238E27FC236}">
                <a16:creationId xmlns:a16="http://schemas.microsoft.com/office/drawing/2014/main" id="{BA455C37-6054-42ED-944F-706E6F769AA0}"/>
              </a:ext>
            </a:extLst>
          </p:cNvPr>
          <p:cNvSpPr>
            <a:spLocks noGrp="1"/>
          </p:cNvSpPr>
          <p:nvPr>
            <p:ph type="dt" sz="half" idx="2"/>
          </p:nvPr>
        </p:nvSpPr>
        <p:spPr/>
        <p:txBody>
          <a:bodyPr/>
          <a:lstStyle/>
          <a:p>
            <a:pPr>
              <a:defRPr/>
            </a:pPr>
            <a:r>
              <a:rPr lang="en-US"/>
              <a:t>10/1/2021</a:t>
            </a:r>
            <a:endParaRPr lang="en-US" dirty="0"/>
          </a:p>
        </p:txBody>
      </p:sp>
      <p:sp>
        <p:nvSpPr>
          <p:cNvPr id="5" name="Footer Placeholder 4">
            <a:extLst>
              <a:ext uri="{FF2B5EF4-FFF2-40B4-BE49-F238E27FC236}">
                <a16:creationId xmlns:a16="http://schemas.microsoft.com/office/drawing/2014/main" id="{978FA4F5-2882-47CD-9B74-07685645EE37}"/>
              </a:ext>
            </a:extLst>
          </p:cNvPr>
          <p:cNvSpPr>
            <a:spLocks noGrp="1"/>
          </p:cNvSpPr>
          <p:nvPr>
            <p:ph type="ftr" sz="quarter" idx="3"/>
          </p:nvPr>
        </p:nvSpPr>
        <p:spPr/>
        <p:txBody>
          <a:bodyPr/>
          <a:lstStyle/>
          <a:p>
            <a:pPr>
              <a:defRPr/>
            </a:pPr>
            <a:r>
              <a:rPr lang="en-US"/>
              <a:t>F. Pellemoine | Update since last review</a:t>
            </a:r>
            <a:endParaRPr lang="en-US" b="1" dirty="0"/>
          </a:p>
        </p:txBody>
      </p:sp>
      <p:sp>
        <p:nvSpPr>
          <p:cNvPr id="6" name="Slide Number Placeholder 5">
            <a:extLst>
              <a:ext uri="{FF2B5EF4-FFF2-40B4-BE49-F238E27FC236}">
                <a16:creationId xmlns:a16="http://schemas.microsoft.com/office/drawing/2014/main" id="{78F0CF3D-1071-4576-A9A5-DE3277FFED91}"/>
              </a:ext>
            </a:extLst>
          </p:cNvPr>
          <p:cNvSpPr>
            <a:spLocks noGrp="1"/>
          </p:cNvSpPr>
          <p:nvPr>
            <p:ph type="sldNum" sz="quarter" idx="4"/>
          </p:nvPr>
        </p:nvSpPr>
        <p:spPr/>
        <p:txBody>
          <a:bodyPr/>
          <a:lstStyle/>
          <a:p>
            <a:pPr>
              <a:defRPr/>
            </a:pPr>
            <a:fld id="{148C009B-CB69-E04A-B9B3-34B26D69E9CF}" type="slidenum">
              <a:rPr lang="en-US" smtClean="0"/>
              <a:pPr>
                <a:defRPr/>
              </a:pPr>
              <a:t>11</a:t>
            </a:fld>
            <a:endParaRPr lang="en-US" dirty="0"/>
          </a:p>
        </p:txBody>
      </p:sp>
      <p:pic>
        <p:nvPicPr>
          <p:cNvPr id="7" name="Picture 6">
            <a:extLst>
              <a:ext uri="{FF2B5EF4-FFF2-40B4-BE49-F238E27FC236}">
                <a16:creationId xmlns:a16="http://schemas.microsoft.com/office/drawing/2014/main" id="{D689C84E-A462-459A-978F-D7EDB842140B}"/>
              </a:ext>
            </a:extLst>
          </p:cNvPr>
          <p:cNvPicPr>
            <a:picLocks noChangeAspect="1"/>
          </p:cNvPicPr>
          <p:nvPr/>
        </p:nvPicPr>
        <p:blipFill rotWithShape="1">
          <a:blip r:embed="rId2"/>
          <a:srcRect l="752"/>
          <a:stretch/>
        </p:blipFill>
        <p:spPr>
          <a:xfrm>
            <a:off x="68826" y="2364458"/>
            <a:ext cx="9075174" cy="1834116"/>
          </a:xfrm>
          <a:prstGeom prst="rect">
            <a:avLst/>
          </a:prstGeom>
        </p:spPr>
      </p:pic>
      <p:sp>
        <p:nvSpPr>
          <p:cNvPr id="8" name="TextBox 7">
            <a:extLst>
              <a:ext uri="{FF2B5EF4-FFF2-40B4-BE49-F238E27FC236}">
                <a16:creationId xmlns:a16="http://schemas.microsoft.com/office/drawing/2014/main" id="{82204546-3FA9-4F32-B3E5-1267820E49EF}"/>
              </a:ext>
            </a:extLst>
          </p:cNvPr>
          <p:cNvSpPr txBox="1"/>
          <p:nvPr/>
        </p:nvSpPr>
        <p:spPr>
          <a:xfrm flipH="1">
            <a:off x="0" y="1564044"/>
            <a:ext cx="1900826" cy="307777"/>
          </a:xfrm>
          <a:prstGeom prst="rect">
            <a:avLst/>
          </a:prstGeom>
          <a:noFill/>
        </p:spPr>
        <p:txBody>
          <a:bodyPr wrap="square" rtlCol="0">
            <a:spAutoFit/>
          </a:bodyPr>
          <a:lstStyle/>
          <a:p>
            <a:r>
              <a:rPr lang="en-US" sz="1400" dirty="0"/>
              <a:t>Unique Requirement ID </a:t>
            </a:r>
          </a:p>
        </p:txBody>
      </p:sp>
      <p:sp>
        <p:nvSpPr>
          <p:cNvPr id="9" name="Rectangle: Rounded Corners 8">
            <a:extLst>
              <a:ext uri="{FF2B5EF4-FFF2-40B4-BE49-F238E27FC236}">
                <a16:creationId xmlns:a16="http://schemas.microsoft.com/office/drawing/2014/main" id="{56E6AF95-462F-42E2-87E9-B08FC24239ED}"/>
              </a:ext>
            </a:extLst>
          </p:cNvPr>
          <p:cNvSpPr/>
          <p:nvPr/>
        </p:nvSpPr>
        <p:spPr>
          <a:xfrm>
            <a:off x="6543880" y="4804289"/>
            <a:ext cx="951345" cy="374571"/>
          </a:xfrm>
          <a:prstGeom prst="roundRect">
            <a:avLst/>
          </a:prstGeom>
          <a:solidFill>
            <a:srgbClr val="0070C0"/>
          </a:solidFill>
          <a:ln>
            <a:solidFill>
              <a:srgbClr val="004C97"/>
            </a:solid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600" dirty="0"/>
              <a:t>R #3</a:t>
            </a:r>
          </a:p>
        </p:txBody>
      </p:sp>
      <p:sp>
        <p:nvSpPr>
          <p:cNvPr id="10" name="Rectangle: Rounded Corners 9">
            <a:extLst>
              <a:ext uri="{FF2B5EF4-FFF2-40B4-BE49-F238E27FC236}">
                <a16:creationId xmlns:a16="http://schemas.microsoft.com/office/drawing/2014/main" id="{898D6A84-010B-49FE-817C-21E605CC5FFD}"/>
              </a:ext>
            </a:extLst>
          </p:cNvPr>
          <p:cNvSpPr/>
          <p:nvPr/>
        </p:nvSpPr>
        <p:spPr>
          <a:xfrm>
            <a:off x="7542398" y="4804289"/>
            <a:ext cx="951345" cy="374571"/>
          </a:xfrm>
          <a:prstGeom prst="roundRect">
            <a:avLst/>
          </a:prstGeom>
          <a:solidFill>
            <a:srgbClr val="0070C0"/>
          </a:solidFill>
          <a:ln>
            <a:solidFill>
              <a:srgbClr val="004C97"/>
            </a:solid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600" dirty="0"/>
              <a:t>R #4</a:t>
            </a:r>
          </a:p>
        </p:txBody>
      </p:sp>
      <p:sp>
        <p:nvSpPr>
          <p:cNvPr id="11" name="TextBox 10">
            <a:extLst>
              <a:ext uri="{FF2B5EF4-FFF2-40B4-BE49-F238E27FC236}">
                <a16:creationId xmlns:a16="http://schemas.microsoft.com/office/drawing/2014/main" id="{6D659191-A81C-4347-BAAF-4986E19F4624}"/>
              </a:ext>
            </a:extLst>
          </p:cNvPr>
          <p:cNvSpPr txBox="1"/>
          <p:nvPr/>
        </p:nvSpPr>
        <p:spPr>
          <a:xfrm flipH="1">
            <a:off x="2114783" y="4583489"/>
            <a:ext cx="1263446" cy="307777"/>
          </a:xfrm>
          <a:prstGeom prst="rect">
            <a:avLst/>
          </a:prstGeom>
          <a:noFill/>
        </p:spPr>
        <p:txBody>
          <a:bodyPr wrap="square" rtlCol="0">
            <a:spAutoFit/>
          </a:bodyPr>
          <a:lstStyle/>
          <a:p>
            <a:r>
              <a:rPr lang="en-US" sz="1400" dirty="0"/>
              <a:t>Criteria/value</a:t>
            </a:r>
          </a:p>
        </p:txBody>
      </p:sp>
      <p:sp>
        <p:nvSpPr>
          <p:cNvPr id="12" name="TextBox 11">
            <a:extLst>
              <a:ext uri="{FF2B5EF4-FFF2-40B4-BE49-F238E27FC236}">
                <a16:creationId xmlns:a16="http://schemas.microsoft.com/office/drawing/2014/main" id="{B0036FE8-881A-47EE-A88A-FD66BDAD9C77}"/>
              </a:ext>
            </a:extLst>
          </p:cNvPr>
          <p:cNvSpPr txBox="1"/>
          <p:nvPr/>
        </p:nvSpPr>
        <p:spPr>
          <a:xfrm flipH="1">
            <a:off x="353923" y="1871821"/>
            <a:ext cx="1900826" cy="307777"/>
          </a:xfrm>
          <a:prstGeom prst="rect">
            <a:avLst/>
          </a:prstGeom>
          <a:noFill/>
        </p:spPr>
        <p:txBody>
          <a:bodyPr wrap="square" rtlCol="0">
            <a:spAutoFit/>
          </a:bodyPr>
          <a:lstStyle/>
          <a:p>
            <a:r>
              <a:rPr lang="en-US" sz="1400" dirty="0"/>
              <a:t>Requirement Type</a:t>
            </a:r>
          </a:p>
        </p:txBody>
      </p:sp>
      <p:sp>
        <p:nvSpPr>
          <p:cNvPr id="13" name="TextBox 12">
            <a:extLst>
              <a:ext uri="{FF2B5EF4-FFF2-40B4-BE49-F238E27FC236}">
                <a16:creationId xmlns:a16="http://schemas.microsoft.com/office/drawing/2014/main" id="{63CB21F4-E6B1-4CAA-A414-904FC4B33F9A}"/>
              </a:ext>
            </a:extLst>
          </p:cNvPr>
          <p:cNvSpPr txBox="1"/>
          <p:nvPr/>
        </p:nvSpPr>
        <p:spPr>
          <a:xfrm flipH="1">
            <a:off x="611802" y="4429601"/>
            <a:ext cx="1232825" cy="523220"/>
          </a:xfrm>
          <a:prstGeom prst="rect">
            <a:avLst/>
          </a:prstGeom>
          <a:noFill/>
        </p:spPr>
        <p:txBody>
          <a:bodyPr wrap="square" rtlCol="0">
            <a:spAutoFit/>
          </a:bodyPr>
          <a:lstStyle/>
          <a:p>
            <a:r>
              <a:rPr lang="en-US" sz="1400" dirty="0"/>
              <a:t>Requirement description</a:t>
            </a:r>
          </a:p>
        </p:txBody>
      </p:sp>
      <p:cxnSp>
        <p:nvCxnSpPr>
          <p:cNvPr id="15" name="Straight Arrow Connector 14">
            <a:extLst>
              <a:ext uri="{FF2B5EF4-FFF2-40B4-BE49-F238E27FC236}">
                <a16:creationId xmlns:a16="http://schemas.microsoft.com/office/drawing/2014/main" id="{7AFF7556-79B8-416E-9CBA-CD9CA70C2F0E}"/>
              </a:ext>
            </a:extLst>
          </p:cNvPr>
          <p:cNvCxnSpPr>
            <a:cxnSpLocks/>
          </p:cNvCxnSpPr>
          <p:nvPr/>
        </p:nvCxnSpPr>
        <p:spPr>
          <a:xfrm>
            <a:off x="158546" y="1878940"/>
            <a:ext cx="0" cy="971035"/>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257CEEC0-A0A4-41E3-B817-54FB91A98544}"/>
              </a:ext>
            </a:extLst>
          </p:cNvPr>
          <p:cNvCxnSpPr>
            <a:cxnSpLocks/>
          </p:cNvCxnSpPr>
          <p:nvPr/>
        </p:nvCxnSpPr>
        <p:spPr>
          <a:xfrm flipH="1">
            <a:off x="429419" y="2179598"/>
            <a:ext cx="127334" cy="670377"/>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3C4D564A-94C6-4804-8B65-6CA4EC54CE58}"/>
              </a:ext>
            </a:extLst>
          </p:cNvPr>
          <p:cNvCxnSpPr>
            <a:cxnSpLocks/>
          </p:cNvCxnSpPr>
          <p:nvPr/>
        </p:nvCxnSpPr>
        <p:spPr>
          <a:xfrm flipV="1">
            <a:off x="1074511" y="3623558"/>
            <a:ext cx="0" cy="759877"/>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E1F18446-FF76-4C3A-961A-CE7C420F335B}"/>
              </a:ext>
            </a:extLst>
          </p:cNvPr>
          <p:cNvCxnSpPr>
            <a:cxnSpLocks/>
          </p:cNvCxnSpPr>
          <p:nvPr/>
        </p:nvCxnSpPr>
        <p:spPr>
          <a:xfrm flipV="1">
            <a:off x="2664543" y="4015805"/>
            <a:ext cx="255638" cy="521518"/>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3F339514-031E-49F4-9BA2-B30E3B327DCC}"/>
              </a:ext>
            </a:extLst>
          </p:cNvPr>
          <p:cNvCxnSpPr>
            <a:cxnSpLocks/>
          </p:cNvCxnSpPr>
          <p:nvPr/>
        </p:nvCxnSpPr>
        <p:spPr>
          <a:xfrm flipH="1" flipV="1">
            <a:off x="2467897" y="4244740"/>
            <a:ext cx="196646" cy="292583"/>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31" name="Left Brace 30">
            <a:extLst>
              <a:ext uri="{FF2B5EF4-FFF2-40B4-BE49-F238E27FC236}">
                <a16:creationId xmlns:a16="http://schemas.microsoft.com/office/drawing/2014/main" id="{DD97C4B6-071A-4706-8AA6-0E198E9C3A22}"/>
              </a:ext>
            </a:extLst>
          </p:cNvPr>
          <p:cNvSpPr/>
          <p:nvPr/>
        </p:nvSpPr>
        <p:spPr>
          <a:xfrm rot="5400000">
            <a:off x="3244441" y="1291922"/>
            <a:ext cx="521517" cy="1681315"/>
          </a:xfrm>
          <a:prstGeom prst="leftBrac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Left Brace 31">
            <a:extLst>
              <a:ext uri="{FF2B5EF4-FFF2-40B4-BE49-F238E27FC236}">
                <a16:creationId xmlns:a16="http://schemas.microsoft.com/office/drawing/2014/main" id="{A67F80B6-DFB7-4DD3-9EB6-6FBACD702284}"/>
              </a:ext>
            </a:extLst>
          </p:cNvPr>
          <p:cNvSpPr/>
          <p:nvPr/>
        </p:nvSpPr>
        <p:spPr>
          <a:xfrm rot="5400000">
            <a:off x="4982282" y="1206514"/>
            <a:ext cx="550400" cy="1823251"/>
          </a:xfrm>
          <a:prstGeom prst="leftBrac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TextBox 32">
            <a:extLst>
              <a:ext uri="{FF2B5EF4-FFF2-40B4-BE49-F238E27FC236}">
                <a16:creationId xmlns:a16="http://schemas.microsoft.com/office/drawing/2014/main" id="{5902DA37-B907-4346-B550-0B2C8A43BD38}"/>
              </a:ext>
            </a:extLst>
          </p:cNvPr>
          <p:cNvSpPr txBox="1"/>
          <p:nvPr/>
        </p:nvSpPr>
        <p:spPr>
          <a:xfrm flipH="1">
            <a:off x="3215260" y="1594429"/>
            <a:ext cx="663679" cy="307777"/>
          </a:xfrm>
          <a:prstGeom prst="rect">
            <a:avLst/>
          </a:prstGeom>
          <a:noFill/>
        </p:spPr>
        <p:txBody>
          <a:bodyPr wrap="square" rtlCol="0">
            <a:spAutoFit/>
          </a:bodyPr>
          <a:lstStyle/>
          <a:p>
            <a:r>
              <a:rPr lang="en-US" sz="1400" dirty="0"/>
              <a:t>Room</a:t>
            </a:r>
          </a:p>
        </p:txBody>
      </p:sp>
      <p:sp>
        <p:nvSpPr>
          <p:cNvPr id="34" name="TextBox 33">
            <a:extLst>
              <a:ext uri="{FF2B5EF4-FFF2-40B4-BE49-F238E27FC236}">
                <a16:creationId xmlns:a16="http://schemas.microsoft.com/office/drawing/2014/main" id="{C6C07F64-6169-426C-A603-D3BA513A4195}"/>
              </a:ext>
            </a:extLst>
          </p:cNvPr>
          <p:cNvSpPr txBox="1"/>
          <p:nvPr/>
        </p:nvSpPr>
        <p:spPr>
          <a:xfrm flipH="1">
            <a:off x="4861533" y="1551292"/>
            <a:ext cx="663679" cy="307777"/>
          </a:xfrm>
          <a:prstGeom prst="rect">
            <a:avLst/>
          </a:prstGeom>
          <a:noFill/>
        </p:spPr>
        <p:txBody>
          <a:bodyPr wrap="square" rtlCol="0">
            <a:spAutoFit/>
          </a:bodyPr>
          <a:lstStyle/>
          <a:p>
            <a:r>
              <a:rPr lang="en-US" sz="1400" dirty="0"/>
              <a:t>Door</a:t>
            </a:r>
          </a:p>
        </p:txBody>
      </p:sp>
      <p:sp>
        <p:nvSpPr>
          <p:cNvPr id="35" name="Left Brace 34">
            <a:extLst>
              <a:ext uri="{FF2B5EF4-FFF2-40B4-BE49-F238E27FC236}">
                <a16:creationId xmlns:a16="http://schemas.microsoft.com/office/drawing/2014/main" id="{D16C0A07-A64C-4B12-9435-0D8D97A323D7}"/>
              </a:ext>
            </a:extLst>
          </p:cNvPr>
          <p:cNvSpPr/>
          <p:nvPr/>
        </p:nvSpPr>
        <p:spPr>
          <a:xfrm rot="5400000">
            <a:off x="6906768" y="1070510"/>
            <a:ext cx="585171" cy="2060491"/>
          </a:xfrm>
          <a:prstGeom prst="leftBrac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TextBox 35">
            <a:extLst>
              <a:ext uri="{FF2B5EF4-FFF2-40B4-BE49-F238E27FC236}">
                <a16:creationId xmlns:a16="http://schemas.microsoft.com/office/drawing/2014/main" id="{9F5922DE-07B8-4D66-B997-AB73445DEA63}"/>
              </a:ext>
            </a:extLst>
          </p:cNvPr>
          <p:cNvSpPr txBox="1"/>
          <p:nvPr/>
        </p:nvSpPr>
        <p:spPr>
          <a:xfrm flipH="1">
            <a:off x="6778458" y="1497952"/>
            <a:ext cx="910964" cy="307777"/>
          </a:xfrm>
          <a:prstGeom prst="rect">
            <a:avLst/>
          </a:prstGeom>
          <a:noFill/>
        </p:spPr>
        <p:txBody>
          <a:bodyPr wrap="square" rtlCol="0">
            <a:spAutoFit/>
          </a:bodyPr>
          <a:lstStyle/>
          <a:p>
            <a:r>
              <a:rPr lang="en-US" sz="1400" dirty="0"/>
              <a:t>Reviews</a:t>
            </a:r>
          </a:p>
        </p:txBody>
      </p:sp>
      <p:sp>
        <p:nvSpPr>
          <p:cNvPr id="37" name="TextBox 36">
            <a:extLst>
              <a:ext uri="{FF2B5EF4-FFF2-40B4-BE49-F238E27FC236}">
                <a16:creationId xmlns:a16="http://schemas.microsoft.com/office/drawing/2014/main" id="{F0A3BDAE-94DA-4A25-A485-FAC872930978}"/>
              </a:ext>
            </a:extLst>
          </p:cNvPr>
          <p:cNvSpPr txBox="1"/>
          <p:nvPr/>
        </p:nvSpPr>
        <p:spPr>
          <a:xfrm flipH="1">
            <a:off x="7975481" y="1161645"/>
            <a:ext cx="1067854" cy="523220"/>
          </a:xfrm>
          <a:prstGeom prst="rect">
            <a:avLst/>
          </a:prstGeom>
          <a:noFill/>
        </p:spPr>
        <p:txBody>
          <a:bodyPr wrap="square" rtlCol="0">
            <a:spAutoFit/>
          </a:bodyPr>
          <a:lstStyle/>
          <a:p>
            <a:pPr algn="ctr"/>
            <a:r>
              <a:rPr lang="en-US" sz="1400" dirty="0"/>
              <a:t>Verification Plan</a:t>
            </a:r>
          </a:p>
        </p:txBody>
      </p:sp>
      <p:cxnSp>
        <p:nvCxnSpPr>
          <p:cNvPr id="39" name="Straight Arrow Connector 38">
            <a:extLst>
              <a:ext uri="{FF2B5EF4-FFF2-40B4-BE49-F238E27FC236}">
                <a16:creationId xmlns:a16="http://schemas.microsoft.com/office/drawing/2014/main" id="{5CA04225-930E-4082-8B30-93C0DB5D1409}"/>
              </a:ext>
            </a:extLst>
          </p:cNvPr>
          <p:cNvCxnSpPr>
            <a:cxnSpLocks/>
          </p:cNvCxnSpPr>
          <p:nvPr/>
        </p:nvCxnSpPr>
        <p:spPr>
          <a:xfrm>
            <a:off x="8509408" y="1717932"/>
            <a:ext cx="80041" cy="822170"/>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41" name="Rectangle: Rounded Corners 40">
            <a:extLst>
              <a:ext uri="{FF2B5EF4-FFF2-40B4-BE49-F238E27FC236}">
                <a16:creationId xmlns:a16="http://schemas.microsoft.com/office/drawing/2014/main" id="{2C7EDC4C-02B6-43E8-AE8B-D266F7925041}"/>
              </a:ext>
            </a:extLst>
          </p:cNvPr>
          <p:cNvSpPr/>
          <p:nvPr/>
        </p:nvSpPr>
        <p:spPr>
          <a:xfrm>
            <a:off x="8073755" y="72182"/>
            <a:ext cx="951345" cy="374571"/>
          </a:xfrm>
          <a:prstGeom prst="roundRect">
            <a:avLst/>
          </a:prstGeom>
          <a:solidFill>
            <a:schemeClr val="tx2">
              <a:lumMod val="75000"/>
            </a:schemeClr>
          </a:solidFill>
          <a:ln>
            <a:solidFill>
              <a:srgbClr val="004C97"/>
            </a:solid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600" dirty="0"/>
              <a:t>Charge 1</a:t>
            </a:r>
          </a:p>
        </p:txBody>
      </p:sp>
    </p:spTree>
    <p:extLst>
      <p:ext uri="{BB962C8B-B14F-4D97-AF65-F5344CB8AC3E}">
        <p14:creationId xmlns:p14="http://schemas.microsoft.com/office/powerpoint/2010/main" val="3014728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HVAC System Requirement defined based on the definition from Standard ISO 17873:2004(E) - Nuclear facilities — Criteria for the design and operation of ventilation systems for nuclear installations other than nuclear reactors</a:t>
            </a:r>
          </a:p>
          <a:p>
            <a:pPr lvl="4"/>
            <a:endParaRPr lang="en-US" dirty="0"/>
          </a:p>
        </p:txBody>
      </p:sp>
      <p:sp>
        <p:nvSpPr>
          <p:cNvPr id="7" name="Title 6"/>
          <p:cNvSpPr>
            <a:spLocks noGrp="1"/>
          </p:cNvSpPr>
          <p:nvPr>
            <p:ph type="title"/>
          </p:nvPr>
        </p:nvSpPr>
        <p:spPr/>
        <p:txBody>
          <a:bodyPr/>
          <a:lstStyle/>
          <a:p>
            <a:r>
              <a:rPr lang="en-US" dirty="0"/>
              <a:t>HVAC System Requirement Standard</a:t>
            </a:r>
          </a:p>
        </p:txBody>
      </p:sp>
      <p:sp>
        <p:nvSpPr>
          <p:cNvPr id="3" name="Date Placeholder 2"/>
          <p:cNvSpPr>
            <a:spLocks noGrp="1"/>
          </p:cNvSpPr>
          <p:nvPr>
            <p:ph type="dt" sz="half" idx="2"/>
          </p:nvPr>
        </p:nvSpPr>
        <p:spPr/>
        <p:txBody>
          <a:bodyPr/>
          <a:lstStyle/>
          <a:p>
            <a:r>
              <a:rPr lang="en-US"/>
              <a:t>10/1/2021</a:t>
            </a:r>
            <a:endParaRPr lang="en-US" dirty="0"/>
          </a:p>
        </p:txBody>
      </p:sp>
      <p:sp>
        <p:nvSpPr>
          <p:cNvPr id="4" name="Footer Placeholder 3"/>
          <p:cNvSpPr>
            <a:spLocks noGrp="1"/>
          </p:cNvSpPr>
          <p:nvPr>
            <p:ph type="ftr" sz="quarter" idx="3"/>
          </p:nvPr>
        </p:nvSpPr>
        <p:spPr/>
        <p:txBody>
          <a:bodyPr/>
          <a:lstStyle/>
          <a:p>
            <a:r>
              <a:rPr lang="en-US"/>
              <a:t>F. Pellemoine | Update since last review</a:t>
            </a:r>
            <a:endParaRPr lang="en-US" dirty="0"/>
          </a:p>
        </p:txBody>
      </p:sp>
      <p:sp>
        <p:nvSpPr>
          <p:cNvPr id="5" name="Slide Number Placeholder 4"/>
          <p:cNvSpPr>
            <a:spLocks noGrp="1"/>
          </p:cNvSpPr>
          <p:nvPr>
            <p:ph type="sldNum" sz="quarter" idx="4"/>
          </p:nvPr>
        </p:nvSpPr>
        <p:spPr/>
        <p:txBody>
          <a:bodyPr/>
          <a:lstStyle/>
          <a:p>
            <a:fld id="{148C009B-CB69-E04A-B9B3-34B26D69E9CF}" type="slidenum">
              <a:rPr lang="en-US" smtClean="0"/>
              <a:pPr/>
              <a:t>12</a:t>
            </a:fld>
            <a:endParaRPr lang="en-US" dirty="0"/>
          </a:p>
        </p:txBody>
      </p:sp>
      <p:grpSp>
        <p:nvGrpSpPr>
          <p:cNvPr id="8" name="Group 7">
            <a:extLst>
              <a:ext uri="{FF2B5EF4-FFF2-40B4-BE49-F238E27FC236}">
                <a16:creationId xmlns:a16="http://schemas.microsoft.com/office/drawing/2014/main" id="{2B1651F3-4F46-4F2B-A192-4CA3D9DD9134}"/>
              </a:ext>
            </a:extLst>
          </p:cNvPr>
          <p:cNvGrpSpPr/>
          <p:nvPr/>
        </p:nvGrpSpPr>
        <p:grpSpPr>
          <a:xfrm>
            <a:off x="221456" y="2787572"/>
            <a:ext cx="8686800" cy="3243341"/>
            <a:chOff x="122168" y="2879080"/>
            <a:chExt cx="8686800" cy="3243341"/>
          </a:xfrm>
        </p:grpSpPr>
        <p:pic>
          <p:nvPicPr>
            <p:cNvPr id="2" name="Picture 1">
              <a:extLst>
                <a:ext uri="{FF2B5EF4-FFF2-40B4-BE49-F238E27FC236}">
                  <a16:creationId xmlns:a16="http://schemas.microsoft.com/office/drawing/2014/main" id="{87FDDB08-DD75-42BA-9678-9168D39C3E6D}"/>
                </a:ext>
              </a:extLst>
            </p:cNvPr>
            <p:cNvPicPr>
              <a:picLocks noChangeAspect="1"/>
            </p:cNvPicPr>
            <p:nvPr/>
          </p:nvPicPr>
          <p:blipFill rotWithShape="1">
            <a:blip r:embed="rId2"/>
            <a:srcRect b="11303"/>
            <a:stretch/>
          </p:blipFill>
          <p:spPr>
            <a:xfrm>
              <a:off x="122168" y="2879080"/>
              <a:ext cx="8686800" cy="3243341"/>
            </a:xfrm>
            <a:prstGeom prst="rect">
              <a:avLst/>
            </a:prstGeom>
          </p:spPr>
        </p:pic>
        <p:cxnSp>
          <p:nvCxnSpPr>
            <p:cNvPr id="10" name="Straight Connector 9">
              <a:extLst>
                <a:ext uri="{FF2B5EF4-FFF2-40B4-BE49-F238E27FC236}">
                  <a16:creationId xmlns:a16="http://schemas.microsoft.com/office/drawing/2014/main" id="{912E4F76-AD09-46A7-B5C1-A2B8205102C2}"/>
                </a:ext>
              </a:extLst>
            </p:cNvPr>
            <p:cNvCxnSpPr/>
            <p:nvPr/>
          </p:nvCxnSpPr>
          <p:spPr>
            <a:xfrm>
              <a:off x="337364" y="4260255"/>
              <a:ext cx="4018327"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5618DFDF-CEB1-46CC-A190-1BEA73D0BC3F}"/>
                </a:ext>
              </a:extLst>
            </p:cNvPr>
            <p:cNvCxnSpPr>
              <a:cxnSpLocks/>
            </p:cNvCxnSpPr>
            <p:nvPr/>
          </p:nvCxnSpPr>
          <p:spPr>
            <a:xfrm>
              <a:off x="357028" y="4460102"/>
              <a:ext cx="685240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sp>
        <p:nvSpPr>
          <p:cNvPr id="16" name="Rectangle: Rounded Corners 15">
            <a:extLst>
              <a:ext uri="{FF2B5EF4-FFF2-40B4-BE49-F238E27FC236}">
                <a16:creationId xmlns:a16="http://schemas.microsoft.com/office/drawing/2014/main" id="{76CC425E-6F6A-4A94-A29D-206E142C0AE7}"/>
              </a:ext>
            </a:extLst>
          </p:cNvPr>
          <p:cNvSpPr/>
          <p:nvPr/>
        </p:nvSpPr>
        <p:spPr>
          <a:xfrm>
            <a:off x="6663718" y="310964"/>
            <a:ext cx="951345" cy="374571"/>
          </a:xfrm>
          <a:prstGeom prst="roundRect">
            <a:avLst/>
          </a:prstGeom>
          <a:solidFill>
            <a:srgbClr val="0070C0"/>
          </a:solidFill>
          <a:ln>
            <a:solidFill>
              <a:srgbClr val="004C97"/>
            </a:solid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600" dirty="0"/>
              <a:t>R #2</a:t>
            </a:r>
          </a:p>
        </p:txBody>
      </p:sp>
      <p:sp>
        <p:nvSpPr>
          <p:cNvPr id="17" name="Rectangle: Rounded Corners 16">
            <a:extLst>
              <a:ext uri="{FF2B5EF4-FFF2-40B4-BE49-F238E27FC236}">
                <a16:creationId xmlns:a16="http://schemas.microsoft.com/office/drawing/2014/main" id="{8F567D1C-66C9-4BB8-B57B-C2092FE80362}"/>
              </a:ext>
            </a:extLst>
          </p:cNvPr>
          <p:cNvSpPr/>
          <p:nvPr/>
        </p:nvSpPr>
        <p:spPr>
          <a:xfrm>
            <a:off x="8072582" y="91119"/>
            <a:ext cx="951345" cy="374571"/>
          </a:xfrm>
          <a:prstGeom prst="roundRect">
            <a:avLst/>
          </a:prstGeom>
          <a:solidFill>
            <a:schemeClr val="tx2">
              <a:lumMod val="75000"/>
            </a:schemeClr>
          </a:solidFill>
          <a:ln>
            <a:solidFill>
              <a:srgbClr val="004C97"/>
            </a:solid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600" dirty="0"/>
              <a:t>Charge 1</a:t>
            </a:r>
          </a:p>
        </p:txBody>
      </p:sp>
    </p:spTree>
    <p:extLst>
      <p:ext uri="{BB962C8B-B14F-4D97-AF65-F5344CB8AC3E}">
        <p14:creationId xmlns:p14="http://schemas.microsoft.com/office/powerpoint/2010/main" val="1298938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5DF25AF-8AE6-4ADC-9A63-2AFB965D5CB4}"/>
              </a:ext>
            </a:extLst>
          </p:cNvPr>
          <p:cNvPicPr>
            <a:picLocks noChangeAspect="1"/>
          </p:cNvPicPr>
          <p:nvPr/>
        </p:nvPicPr>
        <p:blipFill>
          <a:blip r:embed="rId2"/>
          <a:stretch>
            <a:fillRect/>
          </a:stretch>
        </p:blipFill>
        <p:spPr>
          <a:xfrm>
            <a:off x="1908520" y="3953831"/>
            <a:ext cx="7163926" cy="2387975"/>
          </a:xfrm>
          <a:prstGeom prst="rect">
            <a:avLst/>
          </a:prstGeom>
        </p:spPr>
      </p:pic>
      <p:sp>
        <p:nvSpPr>
          <p:cNvPr id="3" name="Title 2">
            <a:extLst>
              <a:ext uri="{FF2B5EF4-FFF2-40B4-BE49-F238E27FC236}">
                <a16:creationId xmlns:a16="http://schemas.microsoft.com/office/drawing/2014/main" id="{FB6FB388-AC3C-4F88-9915-3B9FB6777D71}"/>
              </a:ext>
            </a:extLst>
          </p:cNvPr>
          <p:cNvSpPr>
            <a:spLocks noGrp="1"/>
          </p:cNvSpPr>
          <p:nvPr>
            <p:ph type="title"/>
          </p:nvPr>
        </p:nvSpPr>
        <p:spPr/>
        <p:txBody>
          <a:bodyPr/>
          <a:lstStyle/>
          <a:p>
            <a:r>
              <a:rPr lang="en-US" dirty="0"/>
              <a:t>HVAC System Definitions [1]</a:t>
            </a:r>
          </a:p>
        </p:txBody>
      </p:sp>
      <p:sp>
        <p:nvSpPr>
          <p:cNvPr id="4" name="Date Placeholder 3">
            <a:extLst>
              <a:ext uri="{FF2B5EF4-FFF2-40B4-BE49-F238E27FC236}">
                <a16:creationId xmlns:a16="http://schemas.microsoft.com/office/drawing/2014/main" id="{BC2F1851-8F8C-4B96-9D7A-7402CD2F45FF}"/>
              </a:ext>
            </a:extLst>
          </p:cNvPr>
          <p:cNvSpPr>
            <a:spLocks noGrp="1"/>
          </p:cNvSpPr>
          <p:nvPr>
            <p:ph type="dt" sz="half" idx="2"/>
          </p:nvPr>
        </p:nvSpPr>
        <p:spPr/>
        <p:txBody>
          <a:bodyPr/>
          <a:lstStyle/>
          <a:p>
            <a:pPr>
              <a:defRPr/>
            </a:pPr>
            <a:r>
              <a:rPr lang="en-US"/>
              <a:t>10/1/2021</a:t>
            </a:r>
            <a:endParaRPr lang="en-US" dirty="0"/>
          </a:p>
        </p:txBody>
      </p:sp>
      <p:sp>
        <p:nvSpPr>
          <p:cNvPr id="5" name="Footer Placeholder 4">
            <a:extLst>
              <a:ext uri="{FF2B5EF4-FFF2-40B4-BE49-F238E27FC236}">
                <a16:creationId xmlns:a16="http://schemas.microsoft.com/office/drawing/2014/main" id="{B7A2D2C3-9DD3-4982-9A53-3A3E97D2BBF3}"/>
              </a:ext>
            </a:extLst>
          </p:cNvPr>
          <p:cNvSpPr>
            <a:spLocks noGrp="1"/>
          </p:cNvSpPr>
          <p:nvPr>
            <p:ph type="ftr" sz="quarter" idx="3"/>
          </p:nvPr>
        </p:nvSpPr>
        <p:spPr/>
        <p:txBody>
          <a:bodyPr/>
          <a:lstStyle/>
          <a:p>
            <a:pPr>
              <a:defRPr/>
            </a:pPr>
            <a:r>
              <a:rPr lang="en-US"/>
              <a:t>F. Pellemoine | Update since last review</a:t>
            </a:r>
            <a:endParaRPr lang="en-US" b="1" dirty="0"/>
          </a:p>
        </p:txBody>
      </p:sp>
      <p:sp>
        <p:nvSpPr>
          <p:cNvPr id="6" name="Slide Number Placeholder 5">
            <a:extLst>
              <a:ext uri="{FF2B5EF4-FFF2-40B4-BE49-F238E27FC236}">
                <a16:creationId xmlns:a16="http://schemas.microsoft.com/office/drawing/2014/main" id="{DB23DEE2-211B-4516-B577-9080F4612D68}"/>
              </a:ext>
            </a:extLst>
          </p:cNvPr>
          <p:cNvSpPr>
            <a:spLocks noGrp="1"/>
          </p:cNvSpPr>
          <p:nvPr>
            <p:ph type="sldNum" sz="quarter" idx="4"/>
          </p:nvPr>
        </p:nvSpPr>
        <p:spPr/>
        <p:txBody>
          <a:bodyPr/>
          <a:lstStyle/>
          <a:p>
            <a:pPr>
              <a:defRPr/>
            </a:pPr>
            <a:fld id="{148C009B-CB69-E04A-B9B3-34B26D69E9CF}" type="slidenum">
              <a:rPr lang="en-US" smtClean="0"/>
              <a:pPr>
                <a:defRPr/>
              </a:pPr>
              <a:t>13</a:t>
            </a:fld>
            <a:endParaRPr lang="en-US" dirty="0"/>
          </a:p>
        </p:txBody>
      </p:sp>
      <p:pic>
        <p:nvPicPr>
          <p:cNvPr id="11" name="Picture 10">
            <a:extLst>
              <a:ext uri="{FF2B5EF4-FFF2-40B4-BE49-F238E27FC236}">
                <a16:creationId xmlns:a16="http://schemas.microsoft.com/office/drawing/2014/main" id="{190AA0E2-BE7C-465A-9EAB-3902073688AF}"/>
              </a:ext>
            </a:extLst>
          </p:cNvPr>
          <p:cNvPicPr>
            <a:picLocks noChangeAspect="1"/>
          </p:cNvPicPr>
          <p:nvPr/>
        </p:nvPicPr>
        <p:blipFill>
          <a:blip r:embed="rId3"/>
          <a:stretch>
            <a:fillRect/>
          </a:stretch>
        </p:blipFill>
        <p:spPr>
          <a:xfrm>
            <a:off x="222250" y="748455"/>
            <a:ext cx="5463848" cy="3429300"/>
          </a:xfrm>
          <a:prstGeom prst="rect">
            <a:avLst/>
          </a:prstGeom>
        </p:spPr>
      </p:pic>
    </p:spTree>
    <p:extLst>
      <p:ext uri="{BB962C8B-B14F-4D97-AF65-F5344CB8AC3E}">
        <p14:creationId xmlns:p14="http://schemas.microsoft.com/office/powerpoint/2010/main" val="1864733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726FA6-0B5C-4E38-9AE4-CBC2FAA64CC4}"/>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21DBF13B-15C9-49D6-9F28-8884125AE91E}"/>
              </a:ext>
            </a:extLst>
          </p:cNvPr>
          <p:cNvSpPr>
            <a:spLocks noGrp="1"/>
          </p:cNvSpPr>
          <p:nvPr>
            <p:ph type="title"/>
          </p:nvPr>
        </p:nvSpPr>
        <p:spPr/>
        <p:txBody>
          <a:bodyPr/>
          <a:lstStyle/>
          <a:p>
            <a:r>
              <a:rPr lang="en-US" dirty="0"/>
              <a:t>HVAC System Definitions [2]</a:t>
            </a:r>
          </a:p>
        </p:txBody>
      </p:sp>
      <p:sp>
        <p:nvSpPr>
          <p:cNvPr id="4" name="Date Placeholder 3">
            <a:extLst>
              <a:ext uri="{FF2B5EF4-FFF2-40B4-BE49-F238E27FC236}">
                <a16:creationId xmlns:a16="http://schemas.microsoft.com/office/drawing/2014/main" id="{9F1BBDE9-FDF7-4B6C-94EE-1E944C97B6D2}"/>
              </a:ext>
            </a:extLst>
          </p:cNvPr>
          <p:cNvSpPr>
            <a:spLocks noGrp="1"/>
          </p:cNvSpPr>
          <p:nvPr>
            <p:ph type="dt" sz="half" idx="2"/>
          </p:nvPr>
        </p:nvSpPr>
        <p:spPr/>
        <p:txBody>
          <a:bodyPr/>
          <a:lstStyle/>
          <a:p>
            <a:pPr>
              <a:defRPr/>
            </a:pPr>
            <a:r>
              <a:rPr lang="en-US"/>
              <a:t>10/1/2021</a:t>
            </a:r>
            <a:endParaRPr lang="en-US" dirty="0"/>
          </a:p>
        </p:txBody>
      </p:sp>
      <p:sp>
        <p:nvSpPr>
          <p:cNvPr id="5" name="Footer Placeholder 4">
            <a:extLst>
              <a:ext uri="{FF2B5EF4-FFF2-40B4-BE49-F238E27FC236}">
                <a16:creationId xmlns:a16="http://schemas.microsoft.com/office/drawing/2014/main" id="{0F8B99C2-9E46-4232-807E-300FD605FEB8}"/>
              </a:ext>
            </a:extLst>
          </p:cNvPr>
          <p:cNvSpPr>
            <a:spLocks noGrp="1"/>
          </p:cNvSpPr>
          <p:nvPr>
            <p:ph type="ftr" sz="quarter" idx="3"/>
          </p:nvPr>
        </p:nvSpPr>
        <p:spPr/>
        <p:txBody>
          <a:bodyPr/>
          <a:lstStyle/>
          <a:p>
            <a:pPr>
              <a:defRPr/>
            </a:pPr>
            <a:r>
              <a:rPr lang="en-US"/>
              <a:t>F. Pellemoine | Update since last review</a:t>
            </a:r>
            <a:endParaRPr lang="en-US" b="1" dirty="0"/>
          </a:p>
        </p:txBody>
      </p:sp>
      <p:sp>
        <p:nvSpPr>
          <p:cNvPr id="6" name="Slide Number Placeholder 5">
            <a:extLst>
              <a:ext uri="{FF2B5EF4-FFF2-40B4-BE49-F238E27FC236}">
                <a16:creationId xmlns:a16="http://schemas.microsoft.com/office/drawing/2014/main" id="{61F62BDA-83F6-4B02-8A3D-77B796353BB5}"/>
              </a:ext>
            </a:extLst>
          </p:cNvPr>
          <p:cNvSpPr>
            <a:spLocks noGrp="1"/>
          </p:cNvSpPr>
          <p:nvPr>
            <p:ph type="sldNum" sz="quarter" idx="4"/>
          </p:nvPr>
        </p:nvSpPr>
        <p:spPr/>
        <p:txBody>
          <a:bodyPr/>
          <a:lstStyle/>
          <a:p>
            <a:pPr>
              <a:defRPr/>
            </a:pPr>
            <a:fld id="{148C009B-CB69-E04A-B9B3-34B26D69E9CF}" type="slidenum">
              <a:rPr lang="en-US" smtClean="0"/>
              <a:pPr>
                <a:defRPr/>
              </a:pPr>
              <a:t>14</a:t>
            </a:fld>
            <a:endParaRPr lang="en-US" dirty="0"/>
          </a:p>
        </p:txBody>
      </p:sp>
      <p:pic>
        <p:nvPicPr>
          <p:cNvPr id="7" name="Picture 6">
            <a:extLst>
              <a:ext uri="{FF2B5EF4-FFF2-40B4-BE49-F238E27FC236}">
                <a16:creationId xmlns:a16="http://schemas.microsoft.com/office/drawing/2014/main" id="{33354C7A-12C7-4F0C-85BD-90D6EDAB1665}"/>
              </a:ext>
            </a:extLst>
          </p:cNvPr>
          <p:cNvPicPr>
            <a:picLocks noChangeAspect="1"/>
          </p:cNvPicPr>
          <p:nvPr/>
        </p:nvPicPr>
        <p:blipFill>
          <a:blip r:embed="rId2"/>
          <a:stretch>
            <a:fillRect/>
          </a:stretch>
        </p:blipFill>
        <p:spPr>
          <a:xfrm>
            <a:off x="222250" y="727428"/>
            <a:ext cx="7649794" cy="2950111"/>
          </a:xfrm>
          <a:prstGeom prst="rect">
            <a:avLst/>
          </a:prstGeom>
        </p:spPr>
      </p:pic>
      <p:pic>
        <p:nvPicPr>
          <p:cNvPr id="8" name="Picture 7">
            <a:extLst>
              <a:ext uri="{FF2B5EF4-FFF2-40B4-BE49-F238E27FC236}">
                <a16:creationId xmlns:a16="http://schemas.microsoft.com/office/drawing/2014/main" id="{D8DB2E0C-AD4D-42DC-A708-39B9F8B34016}"/>
              </a:ext>
            </a:extLst>
          </p:cNvPr>
          <p:cNvPicPr>
            <a:picLocks noChangeAspect="1"/>
          </p:cNvPicPr>
          <p:nvPr/>
        </p:nvPicPr>
        <p:blipFill>
          <a:blip r:embed="rId3"/>
          <a:stretch>
            <a:fillRect/>
          </a:stretch>
        </p:blipFill>
        <p:spPr>
          <a:xfrm>
            <a:off x="142926" y="3677539"/>
            <a:ext cx="8568455" cy="2645295"/>
          </a:xfrm>
          <a:prstGeom prst="rect">
            <a:avLst/>
          </a:prstGeom>
        </p:spPr>
      </p:pic>
    </p:spTree>
    <p:extLst>
      <p:ext uri="{BB962C8B-B14F-4D97-AF65-F5344CB8AC3E}">
        <p14:creationId xmlns:p14="http://schemas.microsoft.com/office/powerpoint/2010/main" val="1674656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59E8FD38-255C-421B-81CA-BD7F9EE1C76D}"/>
              </a:ext>
            </a:extLst>
          </p:cNvPr>
          <p:cNvPicPr>
            <a:picLocks noChangeAspect="1"/>
          </p:cNvPicPr>
          <p:nvPr/>
        </p:nvPicPr>
        <p:blipFill>
          <a:blip r:embed="rId2"/>
          <a:stretch>
            <a:fillRect/>
          </a:stretch>
        </p:blipFill>
        <p:spPr>
          <a:xfrm>
            <a:off x="32310" y="877734"/>
            <a:ext cx="5083349" cy="2569329"/>
          </a:xfrm>
          <a:prstGeom prst="rect">
            <a:avLst/>
          </a:prstGeom>
        </p:spPr>
      </p:pic>
      <p:sp>
        <p:nvSpPr>
          <p:cNvPr id="4" name="Date Placeholder 3">
            <a:extLst>
              <a:ext uri="{FF2B5EF4-FFF2-40B4-BE49-F238E27FC236}">
                <a16:creationId xmlns:a16="http://schemas.microsoft.com/office/drawing/2014/main" id="{F4F9BA91-4898-4D8D-A4EB-FB1CD84C0704}"/>
              </a:ext>
            </a:extLst>
          </p:cNvPr>
          <p:cNvSpPr>
            <a:spLocks noGrp="1"/>
          </p:cNvSpPr>
          <p:nvPr>
            <p:ph type="dt" sz="half" idx="14"/>
          </p:nvPr>
        </p:nvSpPr>
        <p:spPr/>
        <p:txBody>
          <a:bodyPr/>
          <a:lstStyle/>
          <a:p>
            <a:r>
              <a:rPr lang="en-US"/>
              <a:t>10/1/2021</a:t>
            </a:r>
            <a:endParaRPr lang="en-US" dirty="0"/>
          </a:p>
        </p:txBody>
      </p:sp>
      <p:sp>
        <p:nvSpPr>
          <p:cNvPr id="5" name="Footer Placeholder 4">
            <a:extLst>
              <a:ext uri="{FF2B5EF4-FFF2-40B4-BE49-F238E27FC236}">
                <a16:creationId xmlns:a16="http://schemas.microsoft.com/office/drawing/2014/main" id="{88BF0D2C-47B5-43EE-B807-672F85697AA9}"/>
              </a:ext>
            </a:extLst>
          </p:cNvPr>
          <p:cNvSpPr>
            <a:spLocks noGrp="1"/>
          </p:cNvSpPr>
          <p:nvPr>
            <p:ph type="ftr" sz="quarter" idx="3"/>
          </p:nvPr>
        </p:nvSpPr>
        <p:spPr/>
        <p:txBody>
          <a:bodyPr/>
          <a:lstStyle/>
          <a:p>
            <a:r>
              <a:rPr lang="en-US" dirty="0"/>
              <a:t>F. Pellemoine | Update since last review</a:t>
            </a:r>
          </a:p>
        </p:txBody>
      </p:sp>
      <p:sp>
        <p:nvSpPr>
          <p:cNvPr id="6" name="Slide Number Placeholder 5">
            <a:extLst>
              <a:ext uri="{FF2B5EF4-FFF2-40B4-BE49-F238E27FC236}">
                <a16:creationId xmlns:a16="http://schemas.microsoft.com/office/drawing/2014/main" id="{83730872-180C-48CB-A4E1-E8FC7C75FD27}"/>
              </a:ext>
            </a:extLst>
          </p:cNvPr>
          <p:cNvSpPr>
            <a:spLocks noGrp="1"/>
          </p:cNvSpPr>
          <p:nvPr>
            <p:ph type="sldNum" sz="quarter" idx="4"/>
          </p:nvPr>
        </p:nvSpPr>
        <p:spPr/>
        <p:txBody>
          <a:bodyPr/>
          <a:lstStyle/>
          <a:p>
            <a:fld id="{148C009B-CB69-E04A-B9B3-34B26D69E9CF}" type="slidenum">
              <a:rPr lang="en-US" smtClean="0"/>
              <a:pPr/>
              <a:t>15</a:t>
            </a:fld>
            <a:endParaRPr lang="en-US" dirty="0"/>
          </a:p>
        </p:txBody>
      </p:sp>
      <p:sp>
        <p:nvSpPr>
          <p:cNvPr id="24" name="Title 23">
            <a:extLst>
              <a:ext uri="{FF2B5EF4-FFF2-40B4-BE49-F238E27FC236}">
                <a16:creationId xmlns:a16="http://schemas.microsoft.com/office/drawing/2014/main" id="{6C204B9E-9CE8-4254-BE8A-CA89E72240CA}"/>
              </a:ext>
            </a:extLst>
          </p:cNvPr>
          <p:cNvSpPr>
            <a:spLocks noGrp="1"/>
          </p:cNvSpPr>
          <p:nvPr>
            <p:ph type="title"/>
          </p:nvPr>
        </p:nvSpPr>
        <p:spPr/>
        <p:txBody>
          <a:bodyPr/>
          <a:lstStyle/>
          <a:p>
            <a:r>
              <a:rPr lang="en-US" dirty="0"/>
              <a:t>HVAC Zone</a:t>
            </a:r>
          </a:p>
        </p:txBody>
      </p:sp>
      <p:sp>
        <p:nvSpPr>
          <p:cNvPr id="19" name="TextBox 18">
            <a:extLst>
              <a:ext uri="{FF2B5EF4-FFF2-40B4-BE49-F238E27FC236}">
                <a16:creationId xmlns:a16="http://schemas.microsoft.com/office/drawing/2014/main" id="{72796421-61D2-4B4C-87FC-98706AE752D4}"/>
              </a:ext>
            </a:extLst>
          </p:cNvPr>
          <p:cNvSpPr txBox="1"/>
          <p:nvPr/>
        </p:nvSpPr>
        <p:spPr>
          <a:xfrm>
            <a:off x="5435928" y="665943"/>
            <a:ext cx="578840" cy="369332"/>
          </a:xfrm>
          <a:prstGeom prst="rect">
            <a:avLst/>
          </a:prstGeom>
          <a:solidFill>
            <a:schemeClr val="bg1"/>
          </a:solidFill>
          <a:ln w="38100">
            <a:solidFill>
              <a:srgbClr val="FFC000"/>
            </a:solidFill>
          </a:ln>
        </p:spPr>
        <p:txBody>
          <a:bodyPr wrap="square" rtlCol="0">
            <a:spAutoFit/>
          </a:bodyPr>
          <a:lstStyle/>
          <a:p>
            <a:pPr algn="ctr"/>
            <a:r>
              <a:rPr lang="en-US" sz="1800" b="1" dirty="0">
                <a:solidFill>
                  <a:srgbClr val="FF0000"/>
                </a:solidFill>
              </a:rPr>
              <a:t>C2</a:t>
            </a:r>
          </a:p>
        </p:txBody>
      </p:sp>
      <p:sp>
        <p:nvSpPr>
          <p:cNvPr id="21" name="TextBox 20">
            <a:extLst>
              <a:ext uri="{FF2B5EF4-FFF2-40B4-BE49-F238E27FC236}">
                <a16:creationId xmlns:a16="http://schemas.microsoft.com/office/drawing/2014/main" id="{F779D25B-2574-4ADB-A322-A5ECC5B6A7F8}"/>
              </a:ext>
            </a:extLst>
          </p:cNvPr>
          <p:cNvSpPr txBox="1"/>
          <p:nvPr/>
        </p:nvSpPr>
        <p:spPr>
          <a:xfrm>
            <a:off x="5435928" y="1182817"/>
            <a:ext cx="578840" cy="369332"/>
          </a:xfrm>
          <a:prstGeom prst="rect">
            <a:avLst/>
          </a:prstGeom>
          <a:solidFill>
            <a:schemeClr val="bg1"/>
          </a:solidFill>
          <a:ln w="38100">
            <a:solidFill>
              <a:srgbClr val="FF0000"/>
            </a:solidFill>
          </a:ln>
        </p:spPr>
        <p:txBody>
          <a:bodyPr wrap="square" rtlCol="0">
            <a:spAutoFit/>
          </a:bodyPr>
          <a:lstStyle/>
          <a:p>
            <a:pPr algn="ctr"/>
            <a:r>
              <a:rPr lang="en-US" sz="1800" b="1" dirty="0">
                <a:solidFill>
                  <a:srgbClr val="FF0000"/>
                </a:solidFill>
              </a:rPr>
              <a:t>C3</a:t>
            </a:r>
          </a:p>
        </p:txBody>
      </p:sp>
      <p:sp>
        <p:nvSpPr>
          <p:cNvPr id="23" name="TextBox 22">
            <a:extLst>
              <a:ext uri="{FF2B5EF4-FFF2-40B4-BE49-F238E27FC236}">
                <a16:creationId xmlns:a16="http://schemas.microsoft.com/office/drawing/2014/main" id="{CC5F31EE-382B-490D-AC17-98FCD7E85DF4}"/>
              </a:ext>
            </a:extLst>
          </p:cNvPr>
          <p:cNvSpPr txBox="1"/>
          <p:nvPr/>
        </p:nvSpPr>
        <p:spPr>
          <a:xfrm>
            <a:off x="5443284" y="209100"/>
            <a:ext cx="578840" cy="369332"/>
          </a:xfrm>
          <a:prstGeom prst="rect">
            <a:avLst/>
          </a:prstGeom>
          <a:solidFill>
            <a:schemeClr val="bg1"/>
          </a:solidFill>
          <a:ln w="57150">
            <a:solidFill>
              <a:srgbClr val="00B050"/>
            </a:solidFill>
          </a:ln>
        </p:spPr>
        <p:txBody>
          <a:bodyPr wrap="square" rtlCol="0">
            <a:spAutoFit/>
          </a:bodyPr>
          <a:lstStyle/>
          <a:p>
            <a:pPr algn="ctr"/>
            <a:r>
              <a:rPr lang="en-US" sz="1800" b="1" dirty="0">
                <a:solidFill>
                  <a:srgbClr val="FF0000"/>
                </a:solidFill>
              </a:rPr>
              <a:t>C1</a:t>
            </a:r>
          </a:p>
        </p:txBody>
      </p:sp>
      <p:grpSp>
        <p:nvGrpSpPr>
          <p:cNvPr id="2" name="Group 1">
            <a:extLst>
              <a:ext uri="{FF2B5EF4-FFF2-40B4-BE49-F238E27FC236}">
                <a16:creationId xmlns:a16="http://schemas.microsoft.com/office/drawing/2014/main" id="{40FACAB6-DC16-45F5-AA5A-38CFDA7670F0}"/>
              </a:ext>
            </a:extLst>
          </p:cNvPr>
          <p:cNvGrpSpPr/>
          <p:nvPr/>
        </p:nvGrpSpPr>
        <p:grpSpPr>
          <a:xfrm>
            <a:off x="228600" y="3633944"/>
            <a:ext cx="3662904" cy="2683388"/>
            <a:chOff x="356197" y="2766329"/>
            <a:chExt cx="3867146" cy="3299354"/>
          </a:xfrm>
        </p:grpSpPr>
        <p:pic>
          <p:nvPicPr>
            <p:cNvPr id="52" name="Picture 51">
              <a:extLst>
                <a:ext uri="{FF2B5EF4-FFF2-40B4-BE49-F238E27FC236}">
                  <a16:creationId xmlns:a16="http://schemas.microsoft.com/office/drawing/2014/main" id="{752BEC73-61F4-4A48-8DB7-0D0FA53BF8F9}"/>
                </a:ext>
              </a:extLst>
            </p:cNvPr>
            <p:cNvPicPr>
              <a:picLocks noChangeAspect="1"/>
            </p:cNvPicPr>
            <p:nvPr/>
          </p:nvPicPr>
          <p:blipFill rotWithShape="1">
            <a:blip r:embed="rId2"/>
            <a:srcRect l="47255" t="10591" r="3594" b="6444"/>
            <a:stretch/>
          </p:blipFill>
          <p:spPr>
            <a:xfrm>
              <a:off x="356197" y="2766329"/>
              <a:ext cx="3867146" cy="3299354"/>
            </a:xfrm>
            <a:prstGeom prst="rect">
              <a:avLst/>
            </a:prstGeom>
          </p:spPr>
        </p:pic>
        <p:sp>
          <p:nvSpPr>
            <p:cNvPr id="44" name="TextBox 43">
              <a:extLst>
                <a:ext uri="{FF2B5EF4-FFF2-40B4-BE49-F238E27FC236}">
                  <a16:creationId xmlns:a16="http://schemas.microsoft.com/office/drawing/2014/main" id="{4420A35D-516E-4C18-A17C-992A2AECF00E}"/>
                </a:ext>
              </a:extLst>
            </p:cNvPr>
            <p:cNvSpPr txBox="1"/>
            <p:nvPr/>
          </p:nvSpPr>
          <p:spPr>
            <a:xfrm>
              <a:off x="2033764" y="3735550"/>
              <a:ext cx="1349170" cy="416268"/>
            </a:xfrm>
            <a:prstGeom prst="rect">
              <a:avLst/>
            </a:prstGeom>
            <a:solidFill>
              <a:schemeClr val="bg1"/>
            </a:solidFill>
            <a:ln>
              <a:solidFill>
                <a:srgbClr val="FF0000"/>
              </a:solidFill>
            </a:ln>
          </p:spPr>
          <p:txBody>
            <a:bodyPr wrap="none" rtlCol="0">
              <a:spAutoFit/>
            </a:bodyPr>
            <a:lstStyle/>
            <a:p>
              <a:r>
                <a:rPr lang="en-US" sz="1600" dirty="0"/>
                <a:t>C1-C0~ - 0.1”</a:t>
              </a:r>
            </a:p>
          </p:txBody>
        </p:sp>
        <p:sp>
          <p:nvSpPr>
            <p:cNvPr id="54" name="TextBox 53">
              <a:extLst>
                <a:ext uri="{FF2B5EF4-FFF2-40B4-BE49-F238E27FC236}">
                  <a16:creationId xmlns:a16="http://schemas.microsoft.com/office/drawing/2014/main" id="{5909D03D-0541-4E61-9ADB-15F26492360C}"/>
                </a:ext>
              </a:extLst>
            </p:cNvPr>
            <p:cNvSpPr txBox="1"/>
            <p:nvPr/>
          </p:nvSpPr>
          <p:spPr>
            <a:xfrm>
              <a:off x="2033764" y="4277451"/>
              <a:ext cx="1349170" cy="416268"/>
            </a:xfrm>
            <a:prstGeom prst="rect">
              <a:avLst/>
            </a:prstGeom>
            <a:solidFill>
              <a:schemeClr val="bg1"/>
            </a:solidFill>
            <a:ln>
              <a:solidFill>
                <a:srgbClr val="FF0000"/>
              </a:solidFill>
            </a:ln>
          </p:spPr>
          <p:txBody>
            <a:bodyPr wrap="none" rtlCol="0">
              <a:spAutoFit/>
            </a:bodyPr>
            <a:lstStyle/>
            <a:p>
              <a:r>
                <a:rPr lang="en-US" sz="1600" dirty="0"/>
                <a:t>C2-C1~ - 0.2”</a:t>
              </a:r>
            </a:p>
          </p:txBody>
        </p:sp>
        <p:sp>
          <p:nvSpPr>
            <p:cNvPr id="55" name="TextBox 54">
              <a:extLst>
                <a:ext uri="{FF2B5EF4-FFF2-40B4-BE49-F238E27FC236}">
                  <a16:creationId xmlns:a16="http://schemas.microsoft.com/office/drawing/2014/main" id="{E6E4F071-BDB2-45EA-A6CF-F10903B9D540}"/>
                </a:ext>
              </a:extLst>
            </p:cNvPr>
            <p:cNvSpPr txBox="1"/>
            <p:nvPr/>
          </p:nvSpPr>
          <p:spPr>
            <a:xfrm>
              <a:off x="2033764" y="4701591"/>
              <a:ext cx="1349170" cy="416268"/>
            </a:xfrm>
            <a:prstGeom prst="rect">
              <a:avLst/>
            </a:prstGeom>
            <a:solidFill>
              <a:schemeClr val="bg1"/>
            </a:solidFill>
            <a:ln>
              <a:solidFill>
                <a:srgbClr val="FF0000"/>
              </a:solidFill>
            </a:ln>
          </p:spPr>
          <p:txBody>
            <a:bodyPr wrap="none" rtlCol="0">
              <a:spAutoFit/>
            </a:bodyPr>
            <a:lstStyle/>
            <a:p>
              <a:r>
                <a:rPr lang="en-US" sz="1600" dirty="0"/>
                <a:t>C3-C2~ - 0.2”</a:t>
              </a:r>
            </a:p>
          </p:txBody>
        </p:sp>
      </p:grpSp>
      <p:sp>
        <p:nvSpPr>
          <p:cNvPr id="59" name="Rectangle 58">
            <a:extLst>
              <a:ext uri="{FF2B5EF4-FFF2-40B4-BE49-F238E27FC236}">
                <a16:creationId xmlns:a16="http://schemas.microsoft.com/office/drawing/2014/main" id="{B0AF7C66-06A7-422A-8DA1-5956BF880542}"/>
              </a:ext>
            </a:extLst>
          </p:cNvPr>
          <p:cNvSpPr/>
          <p:nvPr/>
        </p:nvSpPr>
        <p:spPr>
          <a:xfrm>
            <a:off x="6078567" y="205571"/>
            <a:ext cx="1885837" cy="369332"/>
          </a:xfrm>
          <a:prstGeom prst="rect">
            <a:avLst/>
          </a:prstGeom>
        </p:spPr>
        <p:txBody>
          <a:bodyPr wrap="none">
            <a:spAutoFit/>
          </a:bodyPr>
          <a:lstStyle/>
          <a:p>
            <a:r>
              <a:rPr lang="en-US" sz="1800" dirty="0"/>
              <a:t>Hot Lab, Vestibule</a:t>
            </a:r>
          </a:p>
        </p:txBody>
      </p:sp>
      <p:sp>
        <p:nvSpPr>
          <p:cNvPr id="60" name="Rectangle 59">
            <a:extLst>
              <a:ext uri="{FF2B5EF4-FFF2-40B4-BE49-F238E27FC236}">
                <a16:creationId xmlns:a16="http://schemas.microsoft.com/office/drawing/2014/main" id="{C0C40101-D570-4CA6-BAC5-59D73A998F99}"/>
              </a:ext>
            </a:extLst>
          </p:cNvPr>
          <p:cNvSpPr/>
          <p:nvPr/>
        </p:nvSpPr>
        <p:spPr>
          <a:xfrm>
            <a:off x="5997446" y="628271"/>
            <a:ext cx="2304029" cy="369332"/>
          </a:xfrm>
          <a:prstGeom prst="rect">
            <a:avLst/>
          </a:prstGeom>
        </p:spPr>
        <p:txBody>
          <a:bodyPr wrap="none">
            <a:spAutoFit/>
          </a:bodyPr>
          <a:lstStyle/>
          <a:p>
            <a:r>
              <a:rPr lang="en-US" sz="1800" dirty="0"/>
              <a:t>Load Area, Fume hood</a:t>
            </a:r>
          </a:p>
        </p:txBody>
      </p:sp>
      <p:sp>
        <p:nvSpPr>
          <p:cNvPr id="61" name="Rectangle 60">
            <a:extLst>
              <a:ext uri="{FF2B5EF4-FFF2-40B4-BE49-F238E27FC236}">
                <a16:creationId xmlns:a16="http://schemas.microsoft.com/office/drawing/2014/main" id="{29166D13-3CE1-4AEC-BBCD-E9270EA2B32E}"/>
              </a:ext>
            </a:extLst>
          </p:cNvPr>
          <p:cNvSpPr/>
          <p:nvPr/>
        </p:nvSpPr>
        <p:spPr>
          <a:xfrm>
            <a:off x="6009253" y="1142012"/>
            <a:ext cx="2076338" cy="369332"/>
          </a:xfrm>
          <a:prstGeom prst="rect">
            <a:avLst/>
          </a:prstGeom>
        </p:spPr>
        <p:txBody>
          <a:bodyPr wrap="none">
            <a:spAutoFit/>
          </a:bodyPr>
          <a:lstStyle/>
          <a:p>
            <a:r>
              <a:rPr lang="en-US" sz="1800" dirty="0"/>
              <a:t>Prep HC, Testing HC</a:t>
            </a:r>
          </a:p>
        </p:txBody>
      </p:sp>
      <p:pic>
        <p:nvPicPr>
          <p:cNvPr id="16" name="Picture 15">
            <a:extLst>
              <a:ext uri="{FF2B5EF4-FFF2-40B4-BE49-F238E27FC236}">
                <a16:creationId xmlns:a16="http://schemas.microsoft.com/office/drawing/2014/main" id="{A74C0B61-1BAF-4BCA-835E-B797E4C9B5F2}"/>
              </a:ext>
            </a:extLst>
          </p:cNvPr>
          <p:cNvPicPr>
            <a:picLocks noChangeAspect="1"/>
          </p:cNvPicPr>
          <p:nvPr/>
        </p:nvPicPr>
        <p:blipFill>
          <a:blip r:embed="rId3"/>
          <a:stretch>
            <a:fillRect/>
          </a:stretch>
        </p:blipFill>
        <p:spPr>
          <a:xfrm>
            <a:off x="5131763" y="2409859"/>
            <a:ext cx="3979927" cy="3782198"/>
          </a:xfrm>
          <a:prstGeom prst="rect">
            <a:avLst/>
          </a:prstGeom>
        </p:spPr>
      </p:pic>
      <p:sp>
        <p:nvSpPr>
          <p:cNvPr id="62" name="Rectangle: Rounded Corners 61">
            <a:extLst>
              <a:ext uri="{FF2B5EF4-FFF2-40B4-BE49-F238E27FC236}">
                <a16:creationId xmlns:a16="http://schemas.microsoft.com/office/drawing/2014/main" id="{BD68B592-6EC0-4511-9D4F-930DFEC73336}"/>
              </a:ext>
            </a:extLst>
          </p:cNvPr>
          <p:cNvSpPr/>
          <p:nvPr/>
        </p:nvSpPr>
        <p:spPr>
          <a:xfrm>
            <a:off x="3146555" y="316282"/>
            <a:ext cx="951345" cy="374571"/>
          </a:xfrm>
          <a:prstGeom prst="roundRect">
            <a:avLst/>
          </a:prstGeom>
          <a:solidFill>
            <a:srgbClr val="0070C0"/>
          </a:solidFill>
          <a:ln>
            <a:solidFill>
              <a:srgbClr val="004C97"/>
            </a:solid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600" dirty="0"/>
              <a:t>R #1</a:t>
            </a:r>
          </a:p>
        </p:txBody>
      </p:sp>
      <p:sp>
        <p:nvSpPr>
          <p:cNvPr id="64" name="Rectangle: Rounded Corners 63">
            <a:extLst>
              <a:ext uri="{FF2B5EF4-FFF2-40B4-BE49-F238E27FC236}">
                <a16:creationId xmlns:a16="http://schemas.microsoft.com/office/drawing/2014/main" id="{8B71D51A-1CEC-4AC7-96CA-633F55D69D11}"/>
              </a:ext>
            </a:extLst>
          </p:cNvPr>
          <p:cNvSpPr/>
          <p:nvPr/>
        </p:nvSpPr>
        <p:spPr>
          <a:xfrm>
            <a:off x="5131763" y="1734657"/>
            <a:ext cx="951345" cy="374571"/>
          </a:xfrm>
          <a:prstGeom prst="roundRect">
            <a:avLst/>
          </a:prstGeom>
          <a:solidFill>
            <a:srgbClr val="0070C0"/>
          </a:solidFill>
          <a:ln>
            <a:solidFill>
              <a:srgbClr val="004C97"/>
            </a:solid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600" dirty="0"/>
              <a:t>R #5</a:t>
            </a:r>
          </a:p>
        </p:txBody>
      </p:sp>
      <p:cxnSp>
        <p:nvCxnSpPr>
          <p:cNvPr id="30" name="Straight Arrow Connector 29">
            <a:extLst>
              <a:ext uri="{FF2B5EF4-FFF2-40B4-BE49-F238E27FC236}">
                <a16:creationId xmlns:a16="http://schemas.microsoft.com/office/drawing/2014/main" id="{54DE13B5-F052-42C4-8A3C-36533995B0C7}"/>
              </a:ext>
            </a:extLst>
          </p:cNvPr>
          <p:cNvCxnSpPr>
            <a:stCxn id="64" idx="2"/>
          </p:cNvCxnSpPr>
          <p:nvPr/>
        </p:nvCxnSpPr>
        <p:spPr>
          <a:xfrm>
            <a:off x="5607436" y="2109228"/>
            <a:ext cx="213261" cy="776700"/>
          </a:xfrm>
          <a:prstGeom prst="straightConnector1">
            <a:avLst/>
          </a:prstGeom>
          <a:ln>
            <a:solidFill>
              <a:srgbClr val="004C97"/>
            </a:solidFill>
            <a:tailEnd type="triangle"/>
          </a:ln>
          <a:effectLst/>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84ECE3DE-1C3D-4E55-B435-277923DCFE55}"/>
              </a:ext>
            </a:extLst>
          </p:cNvPr>
          <p:cNvSpPr txBox="1"/>
          <p:nvPr/>
        </p:nvSpPr>
        <p:spPr>
          <a:xfrm>
            <a:off x="195809" y="5957845"/>
            <a:ext cx="4460773" cy="338554"/>
          </a:xfrm>
          <a:prstGeom prst="rect">
            <a:avLst/>
          </a:prstGeom>
          <a:solidFill>
            <a:schemeClr val="bg1"/>
          </a:solidFill>
        </p:spPr>
        <p:txBody>
          <a:bodyPr wrap="none" rtlCol="0">
            <a:spAutoFit/>
          </a:bodyPr>
          <a:lstStyle/>
          <a:p>
            <a:r>
              <a:rPr lang="en-US" sz="1600" dirty="0">
                <a:solidFill>
                  <a:srgbClr val="FF0000"/>
                </a:solidFill>
              </a:rPr>
              <a:t>C3~0.5” depression value compared to atmosphere</a:t>
            </a:r>
          </a:p>
        </p:txBody>
      </p:sp>
    </p:spTree>
    <p:extLst>
      <p:ext uri="{BB962C8B-B14F-4D97-AF65-F5344CB8AC3E}">
        <p14:creationId xmlns:p14="http://schemas.microsoft.com/office/powerpoint/2010/main" val="242690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D4DE53D-D26F-4A7E-8313-98CA9D0A6D53}"/>
              </a:ext>
            </a:extLst>
          </p:cNvPr>
          <p:cNvSpPr>
            <a:spLocks noGrp="1"/>
          </p:cNvSpPr>
          <p:nvPr>
            <p:ph type="title"/>
          </p:nvPr>
        </p:nvSpPr>
        <p:spPr/>
        <p:txBody>
          <a:bodyPr/>
          <a:lstStyle/>
          <a:p>
            <a:r>
              <a:rPr lang="en-US" dirty="0"/>
              <a:t>HVAC System Requirement</a:t>
            </a:r>
          </a:p>
        </p:txBody>
      </p:sp>
      <p:sp>
        <p:nvSpPr>
          <p:cNvPr id="4" name="Date Placeholder 3">
            <a:extLst>
              <a:ext uri="{FF2B5EF4-FFF2-40B4-BE49-F238E27FC236}">
                <a16:creationId xmlns:a16="http://schemas.microsoft.com/office/drawing/2014/main" id="{810C2C5F-54C4-4B5A-8643-54CFC688AF6E}"/>
              </a:ext>
            </a:extLst>
          </p:cNvPr>
          <p:cNvSpPr>
            <a:spLocks noGrp="1"/>
          </p:cNvSpPr>
          <p:nvPr>
            <p:ph type="dt" sz="half" idx="2"/>
          </p:nvPr>
        </p:nvSpPr>
        <p:spPr/>
        <p:txBody>
          <a:bodyPr/>
          <a:lstStyle/>
          <a:p>
            <a:pPr>
              <a:defRPr/>
            </a:pPr>
            <a:r>
              <a:rPr lang="en-US"/>
              <a:t>10/1/2021</a:t>
            </a:r>
            <a:endParaRPr lang="en-US" dirty="0"/>
          </a:p>
        </p:txBody>
      </p:sp>
      <p:sp>
        <p:nvSpPr>
          <p:cNvPr id="5" name="Footer Placeholder 4">
            <a:extLst>
              <a:ext uri="{FF2B5EF4-FFF2-40B4-BE49-F238E27FC236}">
                <a16:creationId xmlns:a16="http://schemas.microsoft.com/office/drawing/2014/main" id="{4243D0FE-3A63-4CF3-84D4-C0ED2433AA19}"/>
              </a:ext>
            </a:extLst>
          </p:cNvPr>
          <p:cNvSpPr>
            <a:spLocks noGrp="1"/>
          </p:cNvSpPr>
          <p:nvPr>
            <p:ph type="ftr" sz="quarter" idx="3"/>
          </p:nvPr>
        </p:nvSpPr>
        <p:spPr/>
        <p:txBody>
          <a:bodyPr/>
          <a:lstStyle/>
          <a:p>
            <a:pPr>
              <a:defRPr/>
            </a:pPr>
            <a:r>
              <a:rPr lang="en-US"/>
              <a:t>F. Pellemoine | Update since last review</a:t>
            </a:r>
            <a:endParaRPr lang="en-US" b="1" dirty="0"/>
          </a:p>
        </p:txBody>
      </p:sp>
      <p:sp>
        <p:nvSpPr>
          <p:cNvPr id="6" name="Slide Number Placeholder 5">
            <a:extLst>
              <a:ext uri="{FF2B5EF4-FFF2-40B4-BE49-F238E27FC236}">
                <a16:creationId xmlns:a16="http://schemas.microsoft.com/office/drawing/2014/main" id="{80A0B519-5A1E-4FD8-A2B9-EDE557927573}"/>
              </a:ext>
            </a:extLst>
          </p:cNvPr>
          <p:cNvSpPr>
            <a:spLocks noGrp="1"/>
          </p:cNvSpPr>
          <p:nvPr>
            <p:ph type="sldNum" sz="quarter" idx="4"/>
          </p:nvPr>
        </p:nvSpPr>
        <p:spPr/>
        <p:txBody>
          <a:bodyPr/>
          <a:lstStyle/>
          <a:p>
            <a:pPr>
              <a:defRPr/>
            </a:pPr>
            <a:fld id="{148C009B-CB69-E04A-B9B3-34B26D69E9CF}" type="slidenum">
              <a:rPr lang="en-US" smtClean="0"/>
              <a:pPr>
                <a:defRPr/>
              </a:pPr>
              <a:t>16</a:t>
            </a:fld>
            <a:endParaRPr lang="en-US" dirty="0"/>
          </a:p>
        </p:txBody>
      </p:sp>
      <p:pic>
        <p:nvPicPr>
          <p:cNvPr id="10" name="Picture 9">
            <a:extLst>
              <a:ext uri="{FF2B5EF4-FFF2-40B4-BE49-F238E27FC236}">
                <a16:creationId xmlns:a16="http://schemas.microsoft.com/office/drawing/2014/main" id="{5C86558D-8AA9-493E-9BBD-45A203910C32}"/>
              </a:ext>
            </a:extLst>
          </p:cNvPr>
          <p:cNvPicPr>
            <a:picLocks noChangeAspect="1"/>
          </p:cNvPicPr>
          <p:nvPr/>
        </p:nvPicPr>
        <p:blipFill>
          <a:blip r:embed="rId2"/>
          <a:stretch>
            <a:fillRect/>
          </a:stretch>
        </p:blipFill>
        <p:spPr>
          <a:xfrm>
            <a:off x="286006" y="846109"/>
            <a:ext cx="8257919" cy="4000239"/>
          </a:xfrm>
          <a:prstGeom prst="rect">
            <a:avLst/>
          </a:prstGeom>
        </p:spPr>
      </p:pic>
      <p:sp>
        <p:nvSpPr>
          <p:cNvPr id="27" name="TextBox 26">
            <a:extLst>
              <a:ext uri="{FF2B5EF4-FFF2-40B4-BE49-F238E27FC236}">
                <a16:creationId xmlns:a16="http://schemas.microsoft.com/office/drawing/2014/main" id="{5414AFCC-D300-4828-8C29-9174A0B6EDA0}"/>
              </a:ext>
            </a:extLst>
          </p:cNvPr>
          <p:cNvSpPr txBox="1"/>
          <p:nvPr/>
        </p:nvSpPr>
        <p:spPr>
          <a:xfrm>
            <a:off x="4337737" y="2943831"/>
            <a:ext cx="694996" cy="369332"/>
          </a:xfrm>
          <a:prstGeom prst="rect">
            <a:avLst/>
          </a:prstGeom>
          <a:noFill/>
          <a:ln w="38100">
            <a:solidFill>
              <a:srgbClr val="FF0000"/>
            </a:solidFill>
          </a:ln>
        </p:spPr>
        <p:txBody>
          <a:bodyPr wrap="square" rtlCol="0">
            <a:spAutoFit/>
          </a:bodyPr>
          <a:lstStyle/>
          <a:p>
            <a:pPr algn="ctr"/>
            <a:endParaRPr lang="en-US" sz="1800" b="1" dirty="0">
              <a:solidFill>
                <a:srgbClr val="FF0000"/>
              </a:solidFill>
            </a:endParaRPr>
          </a:p>
        </p:txBody>
      </p:sp>
      <p:sp>
        <p:nvSpPr>
          <p:cNvPr id="28" name="TextBox 27">
            <a:extLst>
              <a:ext uri="{FF2B5EF4-FFF2-40B4-BE49-F238E27FC236}">
                <a16:creationId xmlns:a16="http://schemas.microsoft.com/office/drawing/2014/main" id="{6FC8967D-8099-4F9B-BC2C-83CED6BD6822}"/>
              </a:ext>
            </a:extLst>
          </p:cNvPr>
          <p:cNvSpPr txBox="1"/>
          <p:nvPr/>
        </p:nvSpPr>
        <p:spPr>
          <a:xfrm>
            <a:off x="4372242" y="2488911"/>
            <a:ext cx="578840" cy="369332"/>
          </a:xfrm>
          <a:prstGeom prst="rect">
            <a:avLst/>
          </a:prstGeom>
          <a:noFill/>
          <a:ln w="38100">
            <a:solidFill>
              <a:srgbClr val="FFC000"/>
            </a:solidFill>
          </a:ln>
        </p:spPr>
        <p:txBody>
          <a:bodyPr wrap="square" rtlCol="0">
            <a:spAutoFit/>
          </a:bodyPr>
          <a:lstStyle/>
          <a:p>
            <a:pPr algn="ctr"/>
            <a:endParaRPr lang="en-US" sz="1800" b="1" dirty="0">
              <a:solidFill>
                <a:srgbClr val="FF0000"/>
              </a:solidFill>
            </a:endParaRPr>
          </a:p>
        </p:txBody>
      </p:sp>
      <p:sp>
        <p:nvSpPr>
          <p:cNvPr id="29" name="TextBox 28">
            <a:extLst>
              <a:ext uri="{FF2B5EF4-FFF2-40B4-BE49-F238E27FC236}">
                <a16:creationId xmlns:a16="http://schemas.microsoft.com/office/drawing/2014/main" id="{DD65FEEF-8815-4EDF-9B6C-823C8437DC69}"/>
              </a:ext>
            </a:extLst>
          </p:cNvPr>
          <p:cNvSpPr txBox="1"/>
          <p:nvPr/>
        </p:nvSpPr>
        <p:spPr>
          <a:xfrm>
            <a:off x="4372242" y="1573317"/>
            <a:ext cx="578840" cy="369332"/>
          </a:xfrm>
          <a:prstGeom prst="rect">
            <a:avLst/>
          </a:prstGeom>
          <a:noFill/>
          <a:ln w="38100">
            <a:solidFill>
              <a:srgbClr val="00B050"/>
            </a:solidFill>
          </a:ln>
        </p:spPr>
        <p:txBody>
          <a:bodyPr wrap="square" rtlCol="0">
            <a:spAutoFit/>
          </a:bodyPr>
          <a:lstStyle/>
          <a:p>
            <a:pPr algn="ctr"/>
            <a:endParaRPr lang="en-US" sz="1800" b="1" dirty="0">
              <a:solidFill>
                <a:srgbClr val="FF0000"/>
              </a:solidFill>
            </a:endParaRPr>
          </a:p>
        </p:txBody>
      </p:sp>
      <p:sp>
        <p:nvSpPr>
          <p:cNvPr id="30" name="TextBox 29">
            <a:extLst>
              <a:ext uri="{FF2B5EF4-FFF2-40B4-BE49-F238E27FC236}">
                <a16:creationId xmlns:a16="http://schemas.microsoft.com/office/drawing/2014/main" id="{85BED214-F201-4EF1-AB4A-9DC795423831}"/>
              </a:ext>
            </a:extLst>
          </p:cNvPr>
          <p:cNvSpPr txBox="1"/>
          <p:nvPr/>
        </p:nvSpPr>
        <p:spPr>
          <a:xfrm>
            <a:off x="460820" y="5390702"/>
            <a:ext cx="578840" cy="369332"/>
          </a:xfrm>
          <a:prstGeom prst="rect">
            <a:avLst/>
          </a:prstGeom>
          <a:solidFill>
            <a:schemeClr val="bg1"/>
          </a:solidFill>
          <a:ln w="38100">
            <a:solidFill>
              <a:srgbClr val="FFC000"/>
            </a:solidFill>
          </a:ln>
        </p:spPr>
        <p:txBody>
          <a:bodyPr wrap="square" rtlCol="0">
            <a:spAutoFit/>
          </a:bodyPr>
          <a:lstStyle/>
          <a:p>
            <a:pPr algn="ctr"/>
            <a:r>
              <a:rPr lang="en-US" sz="1800" b="1" dirty="0">
                <a:solidFill>
                  <a:srgbClr val="FF0000"/>
                </a:solidFill>
              </a:rPr>
              <a:t>C2</a:t>
            </a:r>
          </a:p>
        </p:txBody>
      </p:sp>
      <p:sp>
        <p:nvSpPr>
          <p:cNvPr id="31" name="TextBox 30">
            <a:extLst>
              <a:ext uri="{FF2B5EF4-FFF2-40B4-BE49-F238E27FC236}">
                <a16:creationId xmlns:a16="http://schemas.microsoft.com/office/drawing/2014/main" id="{6B93902E-FB60-42AA-A100-684CDB338272}"/>
              </a:ext>
            </a:extLst>
          </p:cNvPr>
          <p:cNvSpPr txBox="1"/>
          <p:nvPr/>
        </p:nvSpPr>
        <p:spPr>
          <a:xfrm>
            <a:off x="460820" y="5907576"/>
            <a:ext cx="578840" cy="369332"/>
          </a:xfrm>
          <a:prstGeom prst="rect">
            <a:avLst/>
          </a:prstGeom>
          <a:solidFill>
            <a:schemeClr val="bg1"/>
          </a:solidFill>
          <a:ln w="38100">
            <a:solidFill>
              <a:srgbClr val="FF0000"/>
            </a:solidFill>
          </a:ln>
        </p:spPr>
        <p:txBody>
          <a:bodyPr wrap="square" rtlCol="0">
            <a:spAutoFit/>
          </a:bodyPr>
          <a:lstStyle/>
          <a:p>
            <a:pPr algn="ctr"/>
            <a:r>
              <a:rPr lang="en-US" sz="1800" b="1" dirty="0">
                <a:solidFill>
                  <a:srgbClr val="FF0000"/>
                </a:solidFill>
              </a:rPr>
              <a:t>C3</a:t>
            </a:r>
          </a:p>
        </p:txBody>
      </p:sp>
      <p:sp>
        <p:nvSpPr>
          <p:cNvPr id="32" name="TextBox 31">
            <a:extLst>
              <a:ext uri="{FF2B5EF4-FFF2-40B4-BE49-F238E27FC236}">
                <a16:creationId xmlns:a16="http://schemas.microsoft.com/office/drawing/2014/main" id="{F51C13BC-3EC1-4CD2-B87F-2338CE90FE81}"/>
              </a:ext>
            </a:extLst>
          </p:cNvPr>
          <p:cNvSpPr txBox="1"/>
          <p:nvPr/>
        </p:nvSpPr>
        <p:spPr>
          <a:xfrm>
            <a:off x="468176" y="4933859"/>
            <a:ext cx="578840" cy="369332"/>
          </a:xfrm>
          <a:prstGeom prst="rect">
            <a:avLst/>
          </a:prstGeom>
          <a:solidFill>
            <a:schemeClr val="bg1"/>
          </a:solidFill>
          <a:ln w="57150">
            <a:solidFill>
              <a:srgbClr val="00B050"/>
            </a:solidFill>
          </a:ln>
        </p:spPr>
        <p:txBody>
          <a:bodyPr wrap="square" rtlCol="0">
            <a:spAutoFit/>
          </a:bodyPr>
          <a:lstStyle/>
          <a:p>
            <a:pPr algn="ctr"/>
            <a:r>
              <a:rPr lang="en-US" sz="1800" b="1" dirty="0">
                <a:solidFill>
                  <a:srgbClr val="FF0000"/>
                </a:solidFill>
              </a:rPr>
              <a:t>C1</a:t>
            </a:r>
          </a:p>
        </p:txBody>
      </p:sp>
      <p:sp>
        <p:nvSpPr>
          <p:cNvPr id="33" name="Rectangle 32">
            <a:extLst>
              <a:ext uri="{FF2B5EF4-FFF2-40B4-BE49-F238E27FC236}">
                <a16:creationId xmlns:a16="http://schemas.microsoft.com/office/drawing/2014/main" id="{E22A694F-1C6C-4535-8263-1E08EEF31477}"/>
              </a:ext>
            </a:extLst>
          </p:cNvPr>
          <p:cNvSpPr/>
          <p:nvPr/>
        </p:nvSpPr>
        <p:spPr>
          <a:xfrm>
            <a:off x="1047016" y="4874899"/>
            <a:ext cx="1938736" cy="369332"/>
          </a:xfrm>
          <a:prstGeom prst="rect">
            <a:avLst/>
          </a:prstGeom>
        </p:spPr>
        <p:txBody>
          <a:bodyPr wrap="none">
            <a:spAutoFit/>
          </a:bodyPr>
          <a:lstStyle/>
          <a:p>
            <a:r>
              <a:rPr lang="en-US" sz="1800" dirty="0"/>
              <a:t>Hot Lab, Vestibule</a:t>
            </a:r>
          </a:p>
        </p:txBody>
      </p:sp>
      <p:sp>
        <p:nvSpPr>
          <p:cNvPr id="34" name="Rectangle 33">
            <a:extLst>
              <a:ext uri="{FF2B5EF4-FFF2-40B4-BE49-F238E27FC236}">
                <a16:creationId xmlns:a16="http://schemas.microsoft.com/office/drawing/2014/main" id="{24A8ED1E-B131-4FFD-94EB-41D1BCC74084}"/>
              </a:ext>
            </a:extLst>
          </p:cNvPr>
          <p:cNvSpPr/>
          <p:nvPr/>
        </p:nvSpPr>
        <p:spPr>
          <a:xfrm>
            <a:off x="1022338" y="5353030"/>
            <a:ext cx="2356927" cy="369332"/>
          </a:xfrm>
          <a:prstGeom prst="rect">
            <a:avLst/>
          </a:prstGeom>
        </p:spPr>
        <p:txBody>
          <a:bodyPr wrap="none">
            <a:spAutoFit/>
          </a:bodyPr>
          <a:lstStyle/>
          <a:p>
            <a:r>
              <a:rPr lang="en-US" sz="1800" dirty="0"/>
              <a:t>Load Area, Fume hood</a:t>
            </a:r>
          </a:p>
        </p:txBody>
      </p:sp>
      <p:sp>
        <p:nvSpPr>
          <p:cNvPr id="35" name="Rectangle 34">
            <a:extLst>
              <a:ext uri="{FF2B5EF4-FFF2-40B4-BE49-F238E27FC236}">
                <a16:creationId xmlns:a16="http://schemas.microsoft.com/office/drawing/2014/main" id="{AA2E49D2-0BB2-44C7-B601-7201519016B4}"/>
              </a:ext>
            </a:extLst>
          </p:cNvPr>
          <p:cNvSpPr/>
          <p:nvPr/>
        </p:nvSpPr>
        <p:spPr>
          <a:xfrm>
            <a:off x="1034145" y="5866771"/>
            <a:ext cx="2076338" cy="369332"/>
          </a:xfrm>
          <a:prstGeom prst="rect">
            <a:avLst/>
          </a:prstGeom>
        </p:spPr>
        <p:txBody>
          <a:bodyPr wrap="none">
            <a:spAutoFit/>
          </a:bodyPr>
          <a:lstStyle/>
          <a:p>
            <a:r>
              <a:rPr lang="en-US" sz="1800" dirty="0"/>
              <a:t>Prep HC, Testing HC</a:t>
            </a:r>
          </a:p>
        </p:txBody>
      </p:sp>
      <p:sp>
        <p:nvSpPr>
          <p:cNvPr id="16" name="Rectangle: Rounded Corners 15">
            <a:extLst>
              <a:ext uri="{FF2B5EF4-FFF2-40B4-BE49-F238E27FC236}">
                <a16:creationId xmlns:a16="http://schemas.microsoft.com/office/drawing/2014/main" id="{07445498-1AA9-457C-8EDC-EC914579F554}"/>
              </a:ext>
            </a:extLst>
          </p:cNvPr>
          <p:cNvSpPr/>
          <p:nvPr/>
        </p:nvSpPr>
        <p:spPr>
          <a:xfrm>
            <a:off x="8072582" y="91119"/>
            <a:ext cx="951345" cy="374571"/>
          </a:xfrm>
          <a:prstGeom prst="roundRect">
            <a:avLst/>
          </a:prstGeom>
          <a:solidFill>
            <a:schemeClr val="tx2">
              <a:lumMod val="75000"/>
            </a:schemeClr>
          </a:solidFill>
          <a:ln>
            <a:solidFill>
              <a:srgbClr val="004C97"/>
            </a:solid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600" dirty="0"/>
              <a:t>Charge 1</a:t>
            </a:r>
          </a:p>
        </p:txBody>
      </p:sp>
    </p:spTree>
    <p:extLst>
      <p:ext uri="{BB962C8B-B14F-4D97-AF65-F5344CB8AC3E}">
        <p14:creationId xmlns:p14="http://schemas.microsoft.com/office/powerpoint/2010/main" val="3221231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DAA371-F31B-44AE-8BE8-3089C487B857}"/>
              </a:ext>
            </a:extLst>
          </p:cNvPr>
          <p:cNvSpPr>
            <a:spLocks noGrp="1"/>
          </p:cNvSpPr>
          <p:nvPr>
            <p:ph idx="1"/>
          </p:nvPr>
        </p:nvSpPr>
        <p:spPr>
          <a:xfrm>
            <a:off x="228600" y="971551"/>
            <a:ext cx="8755835" cy="1913683"/>
          </a:xfrm>
        </p:spPr>
        <p:txBody>
          <a:bodyPr>
            <a:normAutofit fontScale="77500" lnSpcReduction="20000"/>
          </a:bodyPr>
          <a:lstStyle/>
          <a:p>
            <a:r>
              <a:rPr lang="en-US" dirty="0"/>
              <a:t>Hot cell suite wall thickness unchanged and based and previous estimation</a:t>
            </a:r>
          </a:p>
          <a:p>
            <a:r>
              <a:rPr lang="en-US" dirty="0"/>
              <a:t>Worst case scenario</a:t>
            </a:r>
          </a:p>
          <a:p>
            <a:pPr lvl="1"/>
            <a:r>
              <a:rPr lang="en-US" dirty="0"/>
              <a:t>hypothetical 3.14 Ci Na-22 point source was used to approximate the dose rate of the 40 rem/hour at 1 foot maximum dose rate expected for the sample container</a:t>
            </a:r>
          </a:p>
          <a:p>
            <a:pPr lvl="1"/>
            <a:r>
              <a:rPr lang="en-US" dirty="0"/>
              <a:t>Although the sample materials themselves are presently unknown, such a source has an average photon energy of 1 MeV is a reasonable proxy for many longer-lived radionuclides, such as Na-22, Mn-54 and Co-60, commonly found in irradiated metals.</a:t>
            </a:r>
          </a:p>
          <a:p>
            <a:endParaRPr lang="en-US" dirty="0"/>
          </a:p>
          <a:p>
            <a:endParaRPr lang="en-US" dirty="0"/>
          </a:p>
          <a:p>
            <a:endParaRPr lang="en-US" dirty="0"/>
          </a:p>
        </p:txBody>
      </p:sp>
      <p:sp>
        <p:nvSpPr>
          <p:cNvPr id="3" name="Title 2">
            <a:extLst>
              <a:ext uri="{FF2B5EF4-FFF2-40B4-BE49-F238E27FC236}">
                <a16:creationId xmlns:a16="http://schemas.microsoft.com/office/drawing/2014/main" id="{6897AFB6-9477-46FA-A09B-EAD9CF1040BE}"/>
              </a:ext>
            </a:extLst>
          </p:cNvPr>
          <p:cNvSpPr>
            <a:spLocks noGrp="1"/>
          </p:cNvSpPr>
          <p:nvPr>
            <p:ph type="title"/>
          </p:nvPr>
        </p:nvSpPr>
        <p:spPr/>
        <p:txBody>
          <a:bodyPr/>
          <a:lstStyle/>
          <a:p>
            <a:r>
              <a:rPr lang="en-US" dirty="0"/>
              <a:t>Shielding Requirement</a:t>
            </a:r>
          </a:p>
        </p:txBody>
      </p:sp>
      <p:sp>
        <p:nvSpPr>
          <p:cNvPr id="4" name="Date Placeholder 3">
            <a:extLst>
              <a:ext uri="{FF2B5EF4-FFF2-40B4-BE49-F238E27FC236}">
                <a16:creationId xmlns:a16="http://schemas.microsoft.com/office/drawing/2014/main" id="{CF9E65D0-D82D-4B55-85E2-CF494B7B1964}"/>
              </a:ext>
            </a:extLst>
          </p:cNvPr>
          <p:cNvSpPr>
            <a:spLocks noGrp="1"/>
          </p:cNvSpPr>
          <p:nvPr>
            <p:ph type="dt" sz="half" idx="2"/>
          </p:nvPr>
        </p:nvSpPr>
        <p:spPr/>
        <p:txBody>
          <a:bodyPr/>
          <a:lstStyle/>
          <a:p>
            <a:pPr>
              <a:defRPr/>
            </a:pPr>
            <a:r>
              <a:rPr lang="en-US"/>
              <a:t>10/1/2021</a:t>
            </a:r>
            <a:endParaRPr lang="en-US" dirty="0"/>
          </a:p>
        </p:txBody>
      </p:sp>
      <p:sp>
        <p:nvSpPr>
          <p:cNvPr id="5" name="Footer Placeholder 4">
            <a:extLst>
              <a:ext uri="{FF2B5EF4-FFF2-40B4-BE49-F238E27FC236}">
                <a16:creationId xmlns:a16="http://schemas.microsoft.com/office/drawing/2014/main" id="{9BDA8D2C-CD9B-4050-9547-997CA7D05F47}"/>
              </a:ext>
            </a:extLst>
          </p:cNvPr>
          <p:cNvSpPr>
            <a:spLocks noGrp="1"/>
          </p:cNvSpPr>
          <p:nvPr>
            <p:ph type="ftr" sz="quarter" idx="3"/>
          </p:nvPr>
        </p:nvSpPr>
        <p:spPr/>
        <p:txBody>
          <a:bodyPr/>
          <a:lstStyle/>
          <a:p>
            <a:pPr>
              <a:defRPr/>
            </a:pPr>
            <a:r>
              <a:rPr lang="en-US"/>
              <a:t>F. Pellemoine | Update since last review</a:t>
            </a:r>
            <a:endParaRPr lang="en-US" b="1" dirty="0"/>
          </a:p>
        </p:txBody>
      </p:sp>
      <p:sp>
        <p:nvSpPr>
          <p:cNvPr id="6" name="Slide Number Placeholder 5">
            <a:extLst>
              <a:ext uri="{FF2B5EF4-FFF2-40B4-BE49-F238E27FC236}">
                <a16:creationId xmlns:a16="http://schemas.microsoft.com/office/drawing/2014/main" id="{B1E9108F-3087-48F2-ACEF-39221B17E484}"/>
              </a:ext>
            </a:extLst>
          </p:cNvPr>
          <p:cNvSpPr>
            <a:spLocks noGrp="1"/>
          </p:cNvSpPr>
          <p:nvPr>
            <p:ph type="sldNum" sz="quarter" idx="4"/>
          </p:nvPr>
        </p:nvSpPr>
        <p:spPr/>
        <p:txBody>
          <a:bodyPr/>
          <a:lstStyle/>
          <a:p>
            <a:pPr>
              <a:defRPr/>
            </a:pPr>
            <a:fld id="{148C009B-CB69-E04A-B9B3-34B26D69E9CF}" type="slidenum">
              <a:rPr lang="en-US" smtClean="0"/>
              <a:pPr>
                <a:defRPr/>
              </a:pPr>
              <a:t>17</a:t>
            </a:fld>
            <a:endParaRPr lang="en-US" dirty="0"/>
          </a:p>
        </p:txBody>
      </p:sp>
      <p:pic>
        <p:nvPicPr>
          <p:cNvPr id="7" name="Picture 6">
            <a:extLst>
              <a:ext uri="{FF2B5EF4-FFF2-40B4-BE49-F238E27FC236}">
                <a16:creationId xmlns:a16="http://schemas.microsoft.com/office/drawing/2014/main" id="{DC1A2E1C-235B-42D6-88CA-12CE965AD752}"/>
              </a:ext>
            </a:extLst>
          </p:cNvPr>
          <p:cNvPicPr>
            <a:picLocks noChangeAspect="1"/>
          </p:cNvPicPr>
          <p:nvPr/>
        </p:nvPicPr>
        <p:blipFill rotWithShape="1">
          <a:blip r:embed="rId2"/>
          <a:srcRect b="10831"/>
          <a:stretch/>
        </p:blipFill>
        <p:spPr>
          <a:xfrm>
            <a:off x="954149" y="2812894"/>
            <a:ext cx="1986066" cy="1552951"/>
          </a:xfrm>
          <a:prstGeom prst="rect">
            <a:avLst/>
          </a:prstGeom>
        </p:spPr>
      </p:pic>
      <p:pic>
        <p:nvPicPr>
          <p:cNvPr id="8" name="Picture 7">
            <a:extLst>
              <a:ext uri="{FF2B5EF4-FFF2-40B4-BE49-F238E27FC236}">
                <a16:creationId xmlns:a16="http://schemas.microsoft.com/office/drawing/2014/main" id="{2D0C1961-AAB2-423F-82BB-0519747618E9}"/>
              </a:ext>
            </a:extLst>
          </p:cNvPr>
          <p:cNvPicPr>
            <a:picLocks noChangeAspect="1"/>
          </p:cNvPicPr>
          <p:nvPr/>
        </p:nvPicPr>
        <p:blipFill>
          <a:blip r:embed="rId3"/>
          <a:stretch>
            <a:fillRect/>
          </a:stretch>
        </p:blipFill>
        <p:spPr>
          <a:xfrm>
            <a:off x="3656287" y="2748887"/>
            <a:ext cx="5328147" cy="1900022"/>
          </a:xfrm>
          <a:prstGeom prst="rect">
            <a:avLst/>
          </a:prstGeom>
        </p:spPr>
      </p:pic>
      <p:sp>
        <p:nvSpPr>
          <p:cNvPr id="13" name="Arrow: Right 12">
            <a:extLst>
              <a:ext uri="{FF2B5EF4-FFF2-40B4-BE49-F238E27FC236}">
                <a16:creationId xmlns:a16="http://schemas.microsoft.com/office/drawing/2014/main" id="{5DC41C2D-2A1A-4799-B5BF-20DE987B7D03}"/>
              </a:ext>
            </a:extLst>
          </p:cNvPr>
          <p:cNvSpPr/>
          <p:nvPr/>
        </p:nvSpPr>
        <p:spPr>
          <a:xfrm>
            <a:off x="3081889" y="3673737"/>
            <a:ext cx="560439" cy="24287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2A61130-7DEF-468D-A398-35AD03582358}"/>
              </a:ext>
            </a:extLst>
          </p:cNvPr>
          <p:cNvSpPr/>
          <p:nvPr/>
        </p:nvSpPr>
        <p:spPr>
          <a:xfrm>
            <a:off x="563" y="3062771"/>
            <a:ext cx="1160895" cy="369332"/>
          </a:xfrm>
          <a:prstGeom prst="rect">
            <a:avLst/>
          </a:prstGeom>
        </p:spPr>
        <p:txBody>
          <a:bodyPr wrap="none">
            <a:spAutoFit/>
          </a:bodyPr>
          <a:lstStyle/>
          <a:p>
            <a:r>
              <a:rPr lang="en-US" sz="1800" dirty="0"/>
              <a:t>Scenario 1</a:t>
            </a:r>
          </a:p>
        </p:txBody>
      </p:sp>
      <p:sp>
        <p:nvSpPr>
          <p:cNvPr id="16" name="Rectangle 15">
            <a:extLst>
              <a:ext uri="{FF2B5EF4-FFF2-40B4-BE49-F238E27FC236}">
                <a16:creationId xmlns:a16="http://schemas.microsoft.com/office/drawing/2014/main" id="{510136BF-26A0-44ED-92BD-3E8D3EC056EB}"/>
              </a:ext>
            </a:extLst>
          </p:cNvPr>
          <p:cNvSpPr/>
          <p:nvPr/>
        </p:nvSpPr>
        <p:spPr>
          <a:xfrm>
            <a:off x="-70903" y="4627499"/>
            <a:ext cx="1160895" cy="369332"/>
          </a:xfrm>
          <a:prstGeom prst="rect">
            <a:avLst/>
          </a:prstGeom>
        </p:spPr>
        <p:txBody>
          <a:bodyPr wrap="none">
            <a:spAutoFit/>
          </a:bodyPr>
          <a:lstStyle/>
          <a:p>
            <a:r>
              <a:rPr lang="en-US" sz="1800" dirty="0"/>
              <a:t>Scenario 2</a:t>
            </a:r>
          </a:p>
        </p:txBody>
      </p:sp>
      <p:pic>
        <p:nvPicPr>
          <p:cNvPr id="17" name="Picture 16">
            <a:extLst>
              <a:ext uri="{FF2B5EF4-FFF2-40B4-BE49-F238E27FC236}">
                <a16:creationId xmlns:a16="http://schemas.microsoft.com/office/drawing/2014/main" id="{269EE4EA-CF21-4F73-8D04-04E86DFF9D3F}"/>
              </a:ext>
            </a:extLst>
          </p:cNvPr>
          <p:cNvPicPr>
            <a:picLocks noChangeAspect="1"/>
          </p:cNvPicPr>
          <p:nvPr/>
        </p:nvPicPr>
        <p:blipFill>
          <a:blip r:embed="rId4"/>
          <a:stretch>
            <a:fillRect/>
          </a:stretch>
        </p:blipFill>
        <p:spPr>
          <a:xfrm>
            <a:off x="497297" y="4392616"/>
            <a:ext cx="1567477" cy="1833339"/>
          </a:xfrm>
          <a:prstGeom prst="rect">
            <a:avLst/>
          </a:prstGeom>
        </p:spPr>
      </p:pic>
      <p:pic>
        <p:nvPicPr>
          <p:cNvPr id="18" name="Picture 17">
            <a:extLst>
              <a:ext uri="{FF2B5EF4-FFF2-40B4-BE49-F238E27FC236}">
                <a16:creationId xmlns:a16="http://schemas.microsoft.com/office/drawing/2014/main" id="{06828D7E-6B95-4B5A-BC8B-6C2872B0B288}"/>
              </a:ext>
            </a:extLst>
          </p:cNvPr>
          <p:cNvPicPr>
            <a:picLocks noChangeAspect="1"/>
          </p:cNvPicPr>
          <p:nvPr/>
        </p:nvPicPr>
        <p:blipFill rotWithShape="1">
          <a:blip r:embed="rId5"/>
          <a:srcRect b="68557"/>
          <a:stretch/>
        </p:blipFill>
        <p:spPr>
          <a:xfrm>
            <a:off x="3672186" y="4573585"/>
            <a:ext cx="4974517" cy="928636"/>
          </a:xfrm>
          <a:prstGeom prst="rect">
            <a:avLst/>
          </a:prstGeom>
        </p:spPr>
      </p:pic>
      <p:sp>
        <p:nvSpPr>
          <p:cNvPr id="19" name="Oval 18">
            <a:extLst>
              <a:ext uri="{FF2B5EF4-FFF2-40B4-BE49-F238E27FC236}">
                <a16:creationId xmlns:a16="http://schemas.microsoft.com/office/drawing/2014/main" id="{110F8595-6C91-4529-81A4-8144A8186B77}"/>
              </a:ext>
            </a:extLst>
          </p:cNvPr>
          <p:cNvSpPr/>
          <p:nvPr/>
        </p:nvSpPr>
        <p:spPr>
          <a:xfrm>
            <a:off x="2772049" y="5767989"/>
            <a:ext cx="168166" cy="157656"/>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6CFE2E75-17AF-4A93-9837-C5FFEC496BD6}"/>
              </a:ext>
            </a:extLst>
          </p:cNvPr>
          <p:cNvPicPr>
            <a:picLocks noChangeAspect="1"/>
          </p:cNvPicPr>
          <p:nvPr/>
        </p:nvPicPr>
        <p:blipFill rotWithShape="1">
          <a:blip r:embed="rId5"/>
          <a:srcRect t="34291" r="27064" b="35881"/>
          <a:stretch/>
        </p:blipFill>
        <p:spPr>
          <a:xfrm>
            <a:off x="2936569" y="5476410"/>
            <a:ext cx="3295526" cy="800154"/>
          </a:xfrm>
          <a:prstGeom prst="rect">
            <a:avLst/>
          </a:prstGeom>
        </p:spPr>
      </p:pic>
      <p:pic>
        <p:nvPicPr>
          <p:cNvPr id="22" name="Picture 21">
            <a:extLst>
              <a:ext uri="{FF2B5EF4-FFF2-40B4-BE49-F238E27FC236}">
                <a16:creationId xmlns:a16="http://schemas.microsoft.com/office/drawing/2014/main" id="{C9C85B3A-2F40-4E50-9AA8-546A4B9B4D7B}"/>
              </a:ext>
            </a:extLst>
          </p:cNvPr>
          <p:cNvPicPr>
            <a:picLocks noChangeAspect="1"/>
          </p:cNvPicPr>
          <p:nvPr/>
        </p:nvPicPr>
        <p:blipFill rotWithShape="1">
          <a:blip r:embed="rId5"/>
          <a:srcRect t="65419" r="27064"/>
          <a:stretch/>
        </p:blipFill>
        <p:spPr>
          <a:xfrm>
            <a:off x="6095613" y="5426897"/>
            <a:ext cx="3178870" cy="894827"/>
          </a:xfrm>
          <a:prstGeom prst="rect">
            <a:avLst/>
          </a:prstGeom>
        </p:spPr>
      </p:pic>
      <p:sp>
        <p:nvSpPr>
          <p:cNvPr id="20" name="Oval 19">
            <a:extLst>
              <a:ext uri="{FF2B5EF4-FFF2-40B4-BE49-F238E27FC236}">
                <a16:creationId xmlns:a16="http://schemas.microsoft.com/office/drawing/2014/main" id="{38D50D79-293F-4C31-8645-BCCA903BE0B1}"/>
              </a:ext>
            </a:extLst>
          </p:cNvPr>
          <p:cNvSpPr/>
          <p:nvPr/>
        </p:nvSpPr>
        <p:spPr>
          <a:xfrm>
            <a:off x="5951582" y="5770573"/>
            <a:ext cx="168166" cy="157656"/>
          </a:xfrm>
          <a:prstGeom prst="ellipse">
            <a:avLst/>
          </a:prstGeom>
          <a:solidFill>
            <a:srgbClr val="FFC000"/>
          </a:solidFill>
          <a:ln>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Arrow: Right 22">
            <a:extLst>
              <a:ext uri="{FF2B5EF4-FFF2-40B4-BE49-F238E27FC236}">
                <a16:creationId xmlns:a16="http://schemas.microsoft.com/office/drawing/2014/main" id="{DAD0BA95-66D5-4C87-8C81-1E960C9339AE}"/>
              </a:ext>
            </a:extLst>
          </p:cNvPr>
          <p:cNvSpPr/>
          <p:nvPr/>
        </p:nvSpPr>
        <p:spPr>
          <a:xfrm>
            <a:off x="2295693" y="5173044"/>
            <a:ext cx="560439" cy="24287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4" name="Rectangle: Rounded Corners 23">
            <a:extLst>
              <a:ext uri="{FF2B5EF4-FFF2-40B4-BE49-F238E27FC236}">
                <a16:creationId xmlns:a16="http://schemas.microsoft.com/office/drawing/2014/main" id="{C7993F59-2590-47FB-AB8D-5827F3C09151}"/>
              </a:ext>
            </a:extLst>
          </p:cNvPr>
          <p:cNvSpPr/>
          <p:nvPr/>
        </p:nvSpPr>
        <p:spPr>
          <a:xfrm>
            <a:off x="8033089" y="109071"/>
            <a:ext cx="951345" cy="374571"/>
          </a:xfrm>
          <a:prstGeom prst="roundRect">
            <a:avLst/>
          </a:prstGeom>
          <a:solidFill>
            <a:schemeClr val="tx2">
              <a:lumMod val="75000"/>
            </a:schemeClr>
          </a:solidFill>
          <a:ln>
            <a:solidFill>
              <a:srgbClr val="004C97"/>
            </a:solid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600" dirty="0"/>
              <a:t>Charge 2</a:t>
            </a:r>
          </a:p>
        </p:txBody>
      </p:sp>
    </p:spTree>
    <p:extLst>
      <p:ext uri="{BB962C8B-B14F-4D97-AF65-F5344CB8AC3E}">
        <p14:creationId xmlns:p14="http://schemas.microsoft.com/office/powerpoint/2010/main" val="3976930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Shielding Requirement</a:t>
            </a:r>
          </a:p>
        </p:txBody>
      </p:sp>
      <p:sp>
        <p:nvSpPr>
          <p:cNvPr id="3" name="Date Placeholder 2"/>
          <p:cNvSpPr>
            <a:spLocks noGrp="1"/>
          </p:cNvSpPr>
          <p:nvPr>
            <p:ph type="dt" sz="half" idx="2"/>
          </p:nvPr>
        </p:nvSpPr>
        <p:spPr/>
        <p:txBody>
          <a:bodyPr/>
          <a:lstStyle/>
          <a:p>
            <a:pPr>
              <a:defRPr/>
            </a:pPr>
            <a:r>
              <a:rPr lang="en-US"/>
              <a:t>10/1/2021</a:t>
            </a:r>
            <a:endParaRPr lang="en-US" dirty="0"/>
          </a:p>
        </p:txBody>
      </p:sp>
      <p:sp>
        <p:nvSpPr>
          <p:cNvPr id="4" name="Footer Placeholder 3"/>
          <p:cNvSpPr>
            <a:spLocks noGrp="1"/>
          </p:cNvSpPr>
          <p:nvPr>
            <p:ph type="ftr" sz="quarter" idx="3"/>
          </p:nvPr>
        </p:nvSpPr>
        <p:spPr/>
        <p:txBody>
          <a:bodyPr/>
          <a:lstStyle/>
          <a:p>
            <a:pPr>
              <a:defRPr/>
            </a:pPr>
            <a:r>
              <a:rPr lang="en-US"/>
              <a:t>F. Pellemoine | Update since last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18</a:t>
            </a:fld>
            <a:endParaRPr lang="en-US" dirty="0"/>
          </a:p>
        </p:txBody>
      </p:sp>
      <p:pic>
        <p:nvPicPr>
          <p:cNvPr id="9" name="Picture 8">
            <a:extLst>
              <a:ext uri="{FF2B5EF4-FFF2-40B4-BE49-F238E27FC236}">
                <a16:creationId xmlns:a16="http://schemas.microsoft.com/office/drawing/2014/main" id="{FDF806C6-6B08-44DB-B6F3-DB9F618D7066}"/>
              </a:ext>
            </a:extLst>
          </p:cNvPr>
          <p:cNvPicPr>
            <a:picLocks noChangeAspect="1"/>
          </p:cNvPicPr>
          <p:nvPr/>
        </p:nvPicPr>
        <p:blipFill>
          <a:blip r:embed="rId2"/>
          <a:stretch>
            <a:fillRect/>
          </a:stretch>
        </p:blipFill>
        <p:spPr>
          <a:xfrm>
            <a:off x="859214" y="816637"/>
            <a:ext cx="7425572" cy="5224725"/>
          </a:xfrm>
          <a:prstGeom prst="rect">
            <a:avLst/>
          </a:prstGeom>
        </p:spPr>
      </p:pic>
      <p:sp>
        <p:nvSpPr>
          <p:cNvPr id="28" name="Rectangle: Rounded Corners 27">
            <a:extLst>
              <a:ext uri="{FF2B5EF4-FFF2-40B4-BE49-F238E27FC236}">
                <a16:creationId xmlns:a16="http://schemas.microsoft.com/office/drawing/2014/main" id="{80382217-FD8D-4A98-92C8-D31E1E8BD2D7}"/>
              </a:ext>
            </a:extLst>
          </p:cNvPr>
          <p:cNvSpPr/>
          <p:nvPr/>
        </p:nvSpPr>
        <p:spPr>
          <a:xfrm>
            <a:off x="8099462" y="122863"/>
            <a:ext cx="951345" cy="374571"/>
          </a:xfrm>
          <a:prstGeom prst="roundRect">
            <a:avLst/>
          </a:prstGeom>
          <a:solidFill>
            <a:schemeClr val="tx2">
              <a:lumMod val="75000"/>
            </a:schemeClr>
          </a:solidFill>
          <a:ln>
            <a:solidFill>
              <a:srgbClr val="004C97"/>
            </a:solid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600" dirty="0"/>
              <a:t>Charge 2</a:t>
            </a:r>
          </a:p>
        </p:txBody>
      </p:sp>
    </p:spTree>
    <p:extLst>
      <p:ext uri="{BB962C8B-B14F-4D97-AF65-F5344CB8AC3E}">
        <p14:creationId xmlns:p14="http://schemas.microsoft.com/office/powerpoint/2010/main" val="1088781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39AB4D5-A0F2-4910-948D-3110D9660811}"/>
              </a:ext>
            </a:extLst>
          </p:cNvPr>
          <p:cNvPicPr>
            <a:picLocks noChangeAspect="1"/>
          </p:cNvPicPr>
          <p:nvPr/>
        </p:nvPicPr>
        <p:blipFill>
          <a:blip r:embed="rId2"/>
          <a:stretch>
            <a:fillRect/>
          </a:stretch>
        </p:blipFill>
        <p:spPr>
          <a:xfrm>
            <a:off x="70468" y="3464770"/>
            <a:ext cx="3454744" cy="2775826"/>
          </a:xfrm>
          <a:prstGeom prst="rect">
            <a:avLst/>
          </a:prstGeom>
        </p:spPr>
      </p:pic>
      <p:sp>
        <p:nvSpPr>
          <p:cNvPr id="7" name="Title 6"/>
          <p:cNvSpPr>
            <a:spLocks noGrp="1"/>
          </p:cNvSpPr>
          <p:nvPr>
            <p:ph type="title"/>
          </p:nvPr>
        </p:nvSpPr>
        <p:spPr>
          <a:xfrm>
            <a:off x="228600" y="251752"/>
            <a:ext cx="8686800" cy="427877"/>
          </a:xfrm>
        </p:spPr>
        <p:txBody>
          <a:bodyPr/>
          <a:lstStyle/>
          <a:p>
            <a:r>
              <a:rPr lang="en-US" dirty="0"/>
              <a:t>Scenario 3 – Results</a:t>
            </a:r>
          </a:p>
        </p:txBody>
      </p:sp>
      <p:sp>
        <p:nvSpPr>
          <p:cNvPr id="3" name="Date Placeholder 2"/>
          <p:cNvSpPr>
            <a:spLocks noGrp="1"/>
          </p:cNvSpPr>
          <p:nvPr>
            <p:ph type="dt" sz="half" idx="2"/>
          </p:nvPr>
        </p:nvSpPr>
        <p:spPr/>
        <p:txBody>
          <a:bodyPr/>
          <a:lstStyle/>
          <a:p>
            <a:pPr>
              <a:defRPr/>
            </a:pPr>
            <a:r>
              <a:rPr lang="en-US"/>
              <a:t>10/1/2021</a:t>
            </a:r>
            <a:endParaRPr lang="en-US" dirty="0"/>
          </a:p>
        </p:txBody>
      </p:sp>
      <p:sp>
        <p:nvSpPr>
          <p:cNvPr id="4" name="Footer Placeholder 3"/>
          <p:cNvSpPr>
            <a:spLocks noGrp="1"/>
          </p:cNvSpPr>
          <p:nvPr>
            <p:ph type="ftr" sz="quarter" idx="3"/>
          </p:nvPr>
        </p:nvSpPr>
        <p:spPr/>
        <p:txBody>
          <a:bodyPr/>
          <a:lstStyle/>
          <a:p>
            <a:pPr>
              <a:defRPr/>
            </a:pPr>
            <a:r>
              <a:rPr lang="en-US"/>
              <a:t>F. Pellemoine | Update since last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19</a:t>
            </a:fld>
            <a:endParaRPr lang="en-US" dirty="0"/>
          </a:p>
        </p:txBody>
      </p:sp>
      <p:pic>
        <p:nvPicPr>
          <p:cNvPr id="17" name="Picture 16">
            <a:extLst>
              <a:ext uri="{FF2B5EF4-FFF2-40B4-BE49-F238E27FC236}">
                <a16:creationId xmlns:a16="http://schemas.microsoft.com/office/drawing/2014/main" id="{65ABE9D6-C49E-4E76-B3EA-6A9EFF92F1F3}"/>
              </a:ext>
            </a:extLst>
          </p:cNvPr>
          <p:cNvPicPr>
            <a:picLocks noChangeAspect="1"/>
          </p:cNvPicPr>
          <p:nvPr/>
        </p:nvPicPr>
        <p:blipFill>
          <a:blip r:embed="rId2"/>
          <a:stretch>
            <a:fillRect/>
          </a:stretch>
        </p:blipFill>
        <p:spPr>
          <a:xfrm>
            <a:off x="4960046" y="3504553"/>
            <a:ext cx="3454744" cy="2775826"/>
          </a:xfrm>
          <a:prstGeom prst="rect">
            <a:avLst/>
          </a:prstGeom>
        </p:spPr>
      </p:pic>
      <p:sp>
        <p:nvSpPr>
          <p:cNvPr id="18" name="Oval 17">
            <a:extLst>
              <a:ext uri="{FF2B5EF4-FFF2-40B4-BE49-F238E27FC236}">
                <a16:creationId xmlns:a16="http://schemas.microsoft.com/office/drawing/2014/main" id="{3FF57EE1-1649-454A-B944-DAA86095C94A}"/>
              </a:ext>
            </a:extLst>
          </p:cNvPr>
          <p:cNvSpPr/>
          <p:nvPr/>
        </p:nvSpPr>
        <p:spPr>
          <a:xfrm>
            <a:off x="1442101" y="5467905"/>
            <a:ext cx="168166" cy="157656"/>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5C8A4F81-8DA9-4282-AF7E-29ED65878D2E}"/>
              </a:ext>
            </a:extLst>
          </p:cNvPr>
          <p:cNvSpPr txBox="1"/>
          <p:nvPr/>
        </p:nvSpPr>
        <p:spPr>
          <a:xfrm>
            <a:off x="474149" y="5449755"/>
            <a:ext cx="484428" cy="923330"/>
          </a:xfrm>
          <a:prstGeom prst="rect">
            <a:avLst/>
          </a:prstGeom>
          <a:noFill/>
        </p:spPr>
        <p:txBody>
          <a:bodyPr wrap="none" rtlCol="0">
            <a:spAutoFit/>
          </a:bodyPr>
          <a:lstStyle/>
          <a:p>
            <a:r>
              <a:rPr lang="en-US" sz="5400" dirty="0">
                <a:solidFill>
                  <a:srgbClr val="00B050"/>
                </a:solidFill>
              </a:rPr>
              <a:t>x</a:t>
            </a:r>
          </a:p>
        </p:txBody>
      </p:sp>
      <p:sp>
        <p:nvSpPr>
          <p:cNvPr id="22" name="Oval 21">
            <a:extLst>
              <a:ext uri="{FF2B5EF4-FFF2-40B4-BE49-F238E27FC236}">
                <a16:creationId xmlns:a16="http://schemas.microsoft.com/office/drawing/2014/main" id="{A59D4835-53C2-4F01-8E70-CA0572E365C2}"/>
              </a:ext>
            </a:extLst>
          </p:cNvPr>
          <p:cNvSpPr/>
          <p:nvPr/>
        </p:nvSpPr>
        <p:spPr>
          <a:xfrm>
            <a:off x="6375906" y="5268685"/>
            <a:ext cx="168166" cy="157656"/>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1A1549A6-4FF1-45ED-9C64-CB348C5137B0}"/>
              </a:ext>
            </a:extLst>
          </p:cNvPr>
          <p:cNvSpPr txBox="1"/>
          <p:nvPr/>
        </p:nvSpPr>
        <p:spPr>
          <a:xfrm>
            <a:off x="5305844" y="5523618"/>
            <a:ext cx="484428" cy="923330"/>
          </a:xfrm>
          <a:prstGeom prst="rect">
            <a:avLst/>
          </a:prstGeom>
          <a:noFill/>
        </p:spPr>
        <p:txBody>
          <a:bodyPr wrap="none" rtlCol="0">
            <a:spAutoFit/>
          </a:bodyPr>
          <a:lstStyle/>
          <a:p>
            <a:r>
              <a:rPr lang="en-US" sz="5400" dirty="0">
                <a:solidFill>
                  <a:srgbClr val="00B050"/>
                </a:solidFill>
              </a:rPr>
              <a:t>x</a:t>
            </a:r>
          </a:p>
        </p:txBody>
      </p:sp>
      <p:sp>
        <p:nvSpPr>
          <p:cNvPr id="6" name="Rectangle 5">
            <a:extLst>
              <a:ext uri="{FF2B5EF4-FFF2-40B4-BE49-F238E27FC236}">
                <a16:creationId xmlns:a16="http://schemas.microsoft.com/office/drawing/2014/main" id="{5C02EEF1-6846-471B-A3D3-C86399F377F7}"/>
              </a:ext>
            </a:extLst>
          </p:cNvPr>
          <p:cNvSpPr/>
          <p:nvPr/>
        </p:nvSpPr>
        <p:spPr>
          <a:xfrm>
            <a:off x="2552700" y="4951985"/>
            <a:ext cx="355600" cy="203886"/>
          </a:xfrm>
          <a:prstGeom prst="rect">
            <a:avLst/>
          </a:prstGeom>
          <a:solidFill>
            <a:schemeClr val="bg1">
              <a:lumMod val="5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640505B-BBBE-4D9C-B190-48E379E04D02}"/>
              </a:ext>
            </a:extLst>
          </p:cNvPr>
          <p:cNvSpPr/>
          <p:nvPr/>
        </p:nvSpPr>
        <p:spPr>
          <a:xfrm>
            <a:off x="1841500" y="4951985"/>
            <a:ext cx="355600" cy="203886"/>
          </a:xfrm>
          <a:prstGeom prst="rect">
            <a:avLst/>
          </a:prstGeom>
          <a:solidFill>
            <a:schemeClr val="bg1">
              <a:lumMod val="5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4FAFAFE-4A50-41AF-8309-8F8313505207}"/>
              </a:ext>
            </a:extLst>
          </p:cNvPr>
          <p:cNvSpPr/>
          <p:nvPr/>
        </p:nvSpPr>
        <p:spPr>
          <a:xfrm>
            <a:off x="6709752" y="4964685"/>
            <a:ext cx="355600" cy="203886"/>
          </a:xfrm>
          <a:prstGeom prst="rect">
            <a:avLst/>
          </a:prstGeom>
          <a:solidFill>
            <a:schemeClr val="bg1">
              <a:lumMod val="5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0BFDA8C-DC61-488A-90E2-9F31AD6AFB5A}"/>
              </a:ext>
            </a:extLst>
          </p:cNvPr>
          <p:cNvSpPr/>
          <p:nvPr/>
        </p:nvSpPr>
        <p:spPr>
          <a:xfrm>
            <a:off x="7448952" y="4977385"/>
            <a:ext cx="355600" cy="203886"/>
          </a:xfrm>
          <a:prstGeom prst="rect">
            <a:avLst/>
          </a:prstGeom>
          <a:solidFill>
            <a:schemeClr val="bg1">
              <a:lumMod val="5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1EA5FFD-FE1D-4B5F-A263-DEB6EA477780}"/>
              </a:ext>
            </a:extLst>
          </p:cNvPr>
          <p:cNvSpPr/>
          <p:nvPr/>
        </p:nvSpPr>
        <p:spPr>
          <a:xfrm>
            <a:off x="2233091" y="5433973"/>
            <a:ext cx="182099" cy="203886"/>
          </a:xfrm>
          <a:prstGeom prst="rect">
            <a:avLst/>
          </a:prstGeom>
          <a:solidFill>
            <a:schemeClr val="bg1">
              <a:lumMod val="5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F02727F0-1C51-402F-8335-8AD778C8EF77}"/>
              </a:ext>
            </a:extLst>
          </p:cNvPr>
          <p:cNvSpPr/>
          <p:nvPr/>
        </p:nvSpPr>
        <p:spPr>
          <a:xfrm>
            <a:off x="1123070" y="5351262"/>
            <a:ext cx="77770" cy="418910"/>
          </a:xfrm>
          <a:prstGeom prst="rect">
            <a:avLst/>
          </a:prstGeom>
          <a:solidFill>
            <a:schemeClr val="bg1">
              <a:lumMod val="5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713A809-F640-4767-A5E9-7CABBFC2EEB0}"/>
              </a:ext>
            </a:extLst>
          </p:cNvPr>
          <p:cNvSpPr/>
          <p:nvPr/>
        </p:nvSpPr>
        <p:spPr>
          <a:xfrm>
            <a:off x="7103452" y="5497213"/>
            <a:ext cx="182099" cy="203886"/>
          </a:xfrm>
          <a:prstGeom prst="rect">
            <a:avLst/>
          </a:prstGeom>
          <a:solidFill>
            <a:schemeClr val="bg1">
              <a:lumMod val="5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A7BA7D9-3190-4EC8-A64C-D4E33955B5ED}"/>
              </a:ext>
            </a:extLst>
          </p:cNvPr>
          <p:cNvSpPr/>
          <p:nvPr/>
        </p:nvSpPr>
        <p:spPr>
          <a:xfrm>
            <a:off x="6426903" y="4982404"/>
            <a:ext cx="182099" cy="203886"/>
          </a:xfrm>
          <a:prstGeom prst="rect">
            <a:avLst/>
          </a:prstGeom>
          <a:solidFill>
            <a:schemeClr val="bg1">
              <a:lumMod val="5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059FA68-FA76-4F94-AD8F-F63508375F02}"/>
              </a:ext>
            </a:extLst>
          </p:cNvPr>
          <p:cNvSpPr/>
          <p:nvPr/>
        </p:nvSpPr>
        <p:spPr>
          <a:xfrm>
            <a:off x="1522979" y="4954175"/>
            <a:ext cx="182099" cy="203886"/>
          </a:xfrm>
          <a:prstGeom prst="rect">
            <a:avLst/>
          </a:prstGeom>
          <a:solidFill>
            <a:schemeClr val="bg1">
              <a:lumMod val="5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E9E4B140-DBF1-4658-80A2-ACB3B7496084}"/>
              </a:ext>
            </a:extLst>
          </p:cNvPr>
          <p:cNvSpPr/>
          <p:nvPr/>
        </p:nvSpPr>
        <p:spPr>
          <a:xfrm>
            <a:off x="772336" y="726415"/>
            <a:ext cx="355600" cy="203886"/>
          </a:xfrm>
          <a:prstGeom prst="rect">
            <a:avLst/>
          </a:prstGeom>
          <a:solidFill>
            <a:schemeClr val="bg1">
              <a:lumMod val="5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19652D3-B1B9-48F9-A229-8EAC5E8014A4}"/>
              </a:ext>
            </a:extLst>
          </p:cNvPr>
          <p:cNvSpPr/>
          <p:nvPr/>
        </p:nvSpPr>
        <p:spPr>
          <a:xfrm>
            <a:off x="4827063" y="744833"/>
            <a:ext cx="355600" cy="203886"/>
          </a:xfrm>
          <a:prstGeom prst="rect">
            <a:avLst/>
          </a:prstGeom>
          <a:no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62F4705-5DB0-40D0-B6DE-A18AA825A4EE}"/>
              </a:ext>
            </a:extLst>
          </p:cNvPr>
          <p:cNvSpPr txBox="1"/>
          <p:nvPr/>
        </p:nvSpPr>
        <p:spPr>
          <a:xfrm>
            <a:off x="1237490" y="615072"/>
            <a:ext cx="2585388" cy="461665"/>
          </a:xfrm>
          <a:prstGeom prst="rect">
            <a:avLst/>
          </a:prstGeom>
          <a:noFill/>
        </p:spPr>
        <p:txBody>
          <a:bodyPr wrap="none" rtlCol="0">
            <a:spAutoFit/>
          </a:bodyPr>
          <a:lstStyle/>
          <a:p>
            <a:r>
              <a:rPr lang="en-US" dirty="0"/>
              <a:t>Passthrough closed</a:t>
            </a:r>
          </a:p>
        </p:txBody>
      </p:sp>
      <p:sp>
        <p:nvSpPr>
          <p:cNvPr id="38" name="TextBox 37">
            <a:extLst>
              <a:ext uri="{FF2B5EF4-FFF2-40B4-BE49-F238E27FC236}">
                <a16:creationId xmlns:a16="http://schemas.microsoft.com/office/drawing/2014/main" id="{8A43765F-0C2C-434B-9C3E-3DBC8168D727}"/>
              </a:ext>
            </a:extLst>
          </p:cNvPr>
          <p:cNvSpPr txBox="1"/>
          <p:nvPr/>
        </p:nvSpPr>
        <p:spPr>
          <a:xfrm>
            <a:off x="5330727" y="615943"/>
            <a:ext cx="2426690" cy="461665"/>
          </a:xfrm>
          <a:prstGeom prst="rect">
            <a:avLst/>
          </a:prstGeom>
          <a:noFill/>
        </p:spPr>
        <p:txBody>
          <a:bodyPr wrap="none" rtlCol="0">
            <a:spAutoFit/>
          </a:bodyPr>
          <a:lstStyle/>
          <a:p>
            <a:r>
              <a:rPr lang="en-US" dirty="0"/>
              <a:t>Passthrough open</a:t>
            </a:r>
          </a:p>
        </p:txBody>
      </p:sp>
      <p:cxnSp>
        <p:nvCxnSpPr>
          <p:cNvPr id="12" name="Straight Arrow Connector 11">
            <a:extLst>
              <a:ext uri="{FF2B5EF4-FFF2-40B4-BE49-F238E27FC236}">
                <a16:creationId xmlns:a16="http://schemas.microsoft.com/office/drawing/2014/main" id="{9281E105-6AA0-4DBA-B332-EF1A1D2579C8}"/>
              </a:ext>
            </a:extLst>
          </p:cNvPr>
          <p:cNvCxnSpPr>
            <a:cxnSpLocks/>
          </p:cNvCxnSpPr>
          <p:nvPr/>
        </p:nvCxnSpPr>
        <p:spPr>
          <a:xfrm>
            <a:off x="1211857" y="5556669"/>
            <a:ext cx="274320" cy="0"/>
          </a:xfrm>
          <a:prstGeom prst="straightConnector1">
            <a:avLst/>
          </a:prstGeom>
          <a:ln>
            <a:solidFill>
              <a:schemeClr val="accent6">
                <a:lumMod val="50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0C7AED6A-1667-4783-9674-B8BE2B535E72}"/>
              </a:ext>
            </a:extLst>
          </p:cNvPr>
          <p:cNvSpPr txBox="1"/>
          <p:nvPr/>
        </p:nvSpPr>
        <p:spPr>
          <a:xfrm>
            <a:off x="1349017" y="4322314"/>
            <a:ext cx="417102" cy="461665"/>
          </a:xfrm>
          <a:prstGeom prst="rect">
            <a:avLst/>
          </a:prstGeom>
          <a:noFill/>
        </p:spPr>
        <p:txBody>
          <a:bodyPr wrap="none" rtlCol="0">
            <a:spAutoFit/>
          </a:bodyPr>
          <a:lstStyle/>
          <a:p>
            <a:r>
              <a:rPr lang="en-US" dirty="0"/>
              <a:t>2’</a:t>
            </a:r>
          </a:p>
        </p:txBody>
      </p:sp>
      <p:cxnSp>
        <p:nvCxnSpPr>
          <p:cNvPr id="39" name="Straight Arrow Connector 38">
            <a:extLst>
              <a:ext uri="{FF2B5EF4-FFF2-40B4-BE49-F238E27FC236}">
                <a16:creationId xmlns:a16="http://schemas.microsoft.com/office/drawing/2014/main" id="{AECA22C4-FE34-4B9F-BB3A-D783D9BC8032}"/>
              </a:ext>
            </a:extLst>
          </p:cNvPr>
          <p:cNvCxnSpPr>
            <a:stCxn id="13" idx="2"/>
          </p:cNvCxnSpPr>
          <p:nvPr/>
        </p:nvCxnSpPr>
        <p:spPr>
          <a:xfrm flipH="1">
            <a:off x="1349019" y="4783979"/>
            <a:ext cx="208549" cy="751937"/>
          </a:xfrm>
          <a:prstGeom prst="straightConnector1">
            <a:avLst/>
          </a:prstGeom>
          <a:ln>
            <a:solidFill>
              <a:schemeClr val="accent6">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2" name="Rectangle 1">
            <a:extLst>
              <a:ext uri="{FF2B5EF4-FFF2-40B4-BE49-F238E27FC236}">
                <a16:creationId xmlns:a16="http://schemas.microsoft.com/office/drawing/2014/main" id="{718D3000-E5A9-4A87-89FE-ADF829FE7245}"/>
              </a:ext>
            </a:extLst>
          </p:cNvPr>
          <p:cNvSpPr/>
          <p:nvPr/>
        </p:nvSpPr>
        <p:spPr>
          <a:xfrm>
            <a:off x="219979" y="1123523"/>
            <a:ext cx="4083404" cy="2308324"/>
          </a:xfrm>
          <a:prstGeom prst="rect">
            <a:avLst/>
          </a:prstGeom>
        </p:spPr>
        <p:txBody>
          <a:bodyPr wrap="square">
            <a:spAutoFit/>
          </a:bodyPr>
          <a:lstStyle/>
          <a:p>
            <a:pPr marL="0" marR="0">
              <a:spcBef>
                <a:spcPts val="0"/>
              </a:spcBef>
              <a:spcAft>
                <a:spcPts val="0"/>
              </a:spcAft>
            </a:pPr>
            <a:r>
              <a:rPr lang="en-US" sz="1600" u="sng" dirty="0">
                <a:solidFill>
                  <a:srgbClr val="1F497D"/>
                </a:solidFill>
                <a:latin typeface="Arial" panose="020B0604020202020204" pitchFamily="34" charset="0"/>
                <a:ea typeface="Calibri" panose="020F0502020204030204" pitchFamily="34" charset="0"/>
              </a:rPr>
              <a:t>Scenario 3(a) = 0.22 mrem/hour</a:t>
            </a:r>
            <a:endParaRPr lang="en-US" sz="1600" dirty="0">
              <a:latin typeface="Calibri" panose="020F0502020204030204" pitchFamily="34" charset="0"/>
              <a:ea typeface="Calibri" panose="020F0502020204030204" pitchFamily="34" charset="0"/>
            </a:endParaRPr>
          </a:p>
          <a:p>
            <a:pPr marL="0" marR="0">
              <a:spcBef>
                <a:spcPts val="0"/>
              </a:spcBef>
              <a:spcAft>
                <a:spcPts val="0"/>
              </a:spcAft>
            </a:pPr>
            <a:r>
              <a:rPr lang="en-US" sz="1600" dirty="0">
                <a:solidFill>
                  <a:srgbClr val="1F497D"/>
                </a:solidFill>
                <a:latin typeface="Arial" panose="020B0604020202020204" pitchFamily="34" charset="0"/>
                <a:ea typeface="Calibri" panose="020F0502020204030204" pitchFamily="34" charset="0"/>
              </a:rPr>
              <a:t>This is the dose rate through the 10” iron passthrough shield and 3 feet into the Fume Hood.  Since this is the radiation field accessible to someone standing in front of the hood, this extremity dose rate will be the most limiting. The whole body dose rate outside of the hood would not be much lower without additional shielding.</a:t>
            </a:r>
            <a:endParaRPr lang="en-US" sz="1600" dirty="0">
              <a:latin typeface="Calibri" panose="020F050202020403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4FEDFBD3-1078-4EDE-9F1D-F41EC03511E5}"/>
              </a:ext>
            </a:extLst>
          </p:cNvPr>
          <p:cNvSpPr/>
          <p:nvPr/>
        </p:nvSpPr>
        <p:spPr>
          <a:xfrm>
            <a:off x="4912348" y="1155235"/>
            <a:ext cx="4083404" cy="2554545"/>
          </a:xfrm>
          <a:prstGeom prst="rect">
            <a:avLst/>
          </a:prstGeom>
        </p:spPr>
        <p:txBody>
          <a:bodyPr wrap="square">
            <a:spAutoFit/>
          </a:bodyPr>
          <a:lstStyle/>
          <a:p>
            <a:pPr marL="0" marR="0">
              <a:spcBef>
                <a:spcPts val="0"/>
              </a:spcBef>
              <a:spcAft>
                <a:spcPts val="0"/>
              </a:spcAft>
            </a:pPr>
            <a:r>
              <a:rPr lang="en-US" sz="1600" u="sng" dirty="0">
                <a:solidFill>
                  <a:srgbClr val="1F497D"/>
                </a:solidFill>
                <a:latin typeface="Arial" panose="020B0604020202020204" pitchFamily="34" charset="0"/>
                <a:ea typeface="Calibri" panose="020F0502020204030204" pitchFamily="34" charset="0"/>
              </a:rPr>
              <a:t>Scenario 3(b) = 160 mrem/hour</a:t>
            </a:r>
            <a:endParaRPr lang="en-US" sz="1600" dirty="0">
              <a:latin typeface="Calibri" panose="020F0502020204030204" pitchFamily="34" charset="0"/>
              <a:ea typeface="Calibri" panose="020F0502020204030204" pitchFamily="34" charset="0"/>
            </a:endParaRPr>
          </a:p>
          <a:p>
            <a:pPr marL="0" marR="0">
              <a:spcBef>
                <a:spcPts val="0"/>
              </a:spcBef>
              <a:spcAft>
                <a:spcPts val="0"/>
              </a:spcAft>
            </a:pPr>
            <a:r>
              <a:rPr lang="en-US" sz="1600" dirty="0">
                <a:solidFill>
                  <a:srgbClr val="1F497D"/>
                </a:solidFill>
                <a:latin typeface="Arial" panose="020B0604020202020204" pitchFamily="34" charset="0"/>
                <a:ea typeface="Calibri" panose="020F0502020204030204" pitchFamily="34" charset="0"/>
              </a:rPr>
              <a:t>This is the dose rate at same location as Scenario 3(a), but with 10” iron shield removed and sample container placed near back corner of test cell (at angle of ~45 degrees from passthrough axis) to remove line-of-sight.  Therefore, the source container would be limited to 63 mrem/hour to remain below 0.25 mrem/hour near center of Fume Hood.</a:t>
            </a:r>
            <a:endParaRPr lang="en-US" sz="1600" dirty="0">
              <a:latin typeface="Calibri" panose="020F0502020204030204" pitchFamily="34" charset="0"/>
              <a:ea typeface="Calibri" panose="020F0502020204030204" pitchFamily="34" charset="0"/>
            </a:endParaRPr>
          </a:p>
        </p:txBody>
      </p:sp>
      <p:sp>
        <p:nvSpPr>
          <p:cNvPr id="10" name="TextBox 9">
            <a:extLst>
              <a:ext uri="{FF2B5EF4-FFF2-40B4-BE49-F238E27FC236}">
                <a16:creationId xmlns:a16="http://schemas.microsoft.com/office/drawing/2014/main" id="{B82DFD7A-162E-4273-AF60-3E377B47D465}"/>
              </a:ext>
            </a:extLst>
          </p:cNvPr>
          <p:cNvSpPr txBox="1"/>
          <p:nvPr/>
        </p:nvSpPr>
        <p:spPr>
          <a:xfrm>
            <a:off x="3175869" y="948719"/>
            <a:ext cx="546945" cy="646331"/>
          </a:xfrm>
          <a:prstGeom prst="rect">
            <a:avLst/>
          </a:prstGeom>
          <a:noFill/>
        </p:spPr>
        <p:txBody>
          <a:bodyPr wrap="none" rtlCol="0">
            <a:spAutoFit/>
          </a:bodyPr>
          <a:lstStyle/>
          <a:p>
            <a:r>
              <a:rPr lang="en-US" sz="3600" dirty="0">
                <a:solidFill>
                  <a:srgbClr val="00B050"/>
                </a:solidFill>
                <a:sym typeface="Wingdings" panose="05000000000000000000" pitchFamily="2" charset="2"/>
              </a:rPr>
              <a:t></a:t>
            </a:r>
            <a:endParaRPr lang="en-US" sz="3600" dirty="0">
              <a:solidFill>
                <a:srgbClr val="00B050"/>
              </a:solidFill>
            </a:endParaRPr>
          </a:p>
        </p:txBody>
      </p:sp>
      <p:sp>
        <p:nvSpPr>
          <p:cNvPr id="40" name="Rectangle: Rounded Corners 39">
            <a:extLst>
              <a:ext uri="{FF2B5EF4-FFF2-40B4-BE49-F238E27FC236}">
                <a16:creationId xmlns:a16="http://schemas.microsoft.com/office/drawing/2014/main" id="{810D6E06-B072-4AA4-81C9-A2321DB4D288}"/>
              </a:ext>
            </a:extLst>
          </p:cNvPr>
          <p:cNvSpPr/>
          <p:nvPr/>
        </p:nvSpPr>
        <p:spPr>
          <a:xfrm>
            <a:off x="8099462" y="122863"/>
            <a:ext cx="951345" cy="374571"/>
          </a:xfrm>
          <a:prstGeom prst="roundRect">
            <a:avLst/>
          </a:prstGeom>
          <a:solidFill>
            <a:schemeClr val="tx2">
              <a:lumMod val="75000"/>
            </a:schemeClr>
          </a:solidFill>
          <a:ln>
            <a:solidFill>
              <a:srgbClr val="004C97"/>
            </a:solid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600" dirty="0"/>
              <a:t>Charge 2</a:t>
            </a:r>
          </a:p>
        </p:txBody>
      </p:sp>
    </p:spTree>
    <p:extLst>
      <p:ext uri="{BB962C8B-B14F-4D97-AF65-F5344CB8AC3E}">
        <p14:creationId xmlns:p14="http://schemas.microsoft.com/office/powerpoint/2010/main" val="3126199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A75F05-1E22-4380-9B0B-38A539E3D7C7}"/>
              </a:ext>
            </a:extLst>
          </p:cNvPr>
          <p:cNvSpPr>
            <a:spLocks noGrp="1"/>
          </p:cNvSpPr>
          <p:nvPr>
            <p:ph idx="1"/>
          </p:nvPr>
        </p:nvSpPr>
        <p:spPr/>
        <p:txBody>
          <a:bodyPr/>
          <a:lstStyle/>
          <a:p>
            <a:r>
              <a:rPr lang="en-US" dirty="0"/>
              <a:t>Requirement Update</a:t>
            </a:r>
          </a:p>
          <a:p>
            <a:pPr lvl="1"/>
            <a:r>
              <a:rPr lang="en-US" dirty="0"/>
              <a:t>60 % TSIB design review</a:t>
            </a:r>
          </a:p>
          <a:p>
            <a:pPr lvl="1"/>
            <a:r>
              <a:rPr lang="en-US" dirty="0"/>
              <a:t>Requirement register</a:t>
            </a:r>
          </a:p>
          <a:p>
            <a:pPr lvl="1"/>
            <a:r>
              <a:rPr lang="en-US" dirty="0"/>
              <a:t>HVAC System Requirement</a:t>
            </a:r>
          </a:p>
          <a:p>
            <a:r>
              <a:rPr lang="en-US" dirty="0"/>
              <a:t>Shielding simulations</a:t>
            </a:r>
          </a:p>
          <a:p>
            <a:r>
              <a:rPr lang="en-US" dirty="0"/>
              <a:t>Procurement plan</a:t>
            </a:r>
          </a:p>
          <a:p>
            <a:r>
              <a:rPr lang="en-US" dirty="0"/>
              <a:t>Path Forward</a:t>
            </a:r>
          </a:p>
          <a:p>
            <a:endParaRPr lang="en-US" dirty="0"/>
          </a:p>
        </p:txBody>
      </p:sp>
      <p:sp>
        <p:nvSpPr>
          <p:cNvPr id="3" name="Title 2">
            <a:extLst>
              <a:ext uri="{FF2B5EF4-FFF2-40B4-BE49-F238E27FC236}">
                <a16:creationId xmlns:a16="http://schemas.microsoft.com/office/drawing/2014/main" id="{067F5ED7-B553-44D6-B039-D8098EBDA6F7}"/>
              </a:ext>
            </a:extLst>
          </p:cNvPr>
          <p:cNvSpPr>
            <a:spLocks noGrp="1"/>
          </p:cNvSpPr>
          <p:nvPr>
            <p:ph type="title"/>
          </p:nvPr>
        </p:nvSpPr>
        <p:spPr/>
        <p:txBody>
          <a:bodyPr/>
          <a:lstStyle/>
          <a:p>
            <a:r>
              <a:rPr lang="en-US" dirty="0"/>
              <a:t>Outline</a:t>
            </a:r>
          </a:p>
        </p:txBody>
      </p:sp>
      <p:sp>
        <p:nvSpPr>
          <p:cNvPr id="4" name="Date Placeholder 3">
            <a:extLst>
              <a:ext uri="{FF2B5EF4-FFF2-40B4-BE49-F238E27FC236}">
                <a16:creationId xmlns:a16="http://schemas.microsoft.com/office/drawing/2014/main" id="{03A809ED-E827-4789-B476-253632B63153}"/>
              </a:ext>
            </a:extLst>
          </p:cNvPr>
          <p:cNvSpPr>
            <a:spLocks noGrp="1"/>
          </p:cNvSpPr>
          <p:nvPr>
            <p:ph type="dt" sz="half" idx="2"/>
          </p:nvPr>
        </p:nvSpPr>
        <p:spPr/>
        <p:txBody>
          <a:bodyPr/>
          <a:lstStyle/>
          <a:p>
            <a:pPr>
              <a:defRPr/>
            </a:pPr>
            <a:r>
              <a:rPr lang="en-US"/>
              <a:t>10/1/2021</a:t>
            </a:r>
            <a:endParaRPr lang="en-US" dirty="0"/>
          </a:p>
        </p:txBody>
      </p:sp>
      <p:sp>
        <p:nvSpPr>
          <p:cNvPr id="5" name="Footer Placeholder 4">
            <a:extLst>
              <a:ext uri="{FF2B5EF4-FFF2-40B4-BE49-F238E27FC236}">
                <a16:creationId xmlns:a16="http://schemas.microsoft.com/office/drawing/2014/main" id="{61FEBD25-5AED-45E9-92CF-9B20C2790898}"/>
              </a:ext>
            </a:extLst>
          </p:cNvPr>
          <p:cNvSpPr>
            <a:spLocks noGrp="1"/>
          </p:cNvSpPr>
          <p:nvPr>
            <p:ph type="ftr" sz="quarter" idx="3"/>
          </p:nvPr>
        </p:nvSpPr>
        <p:spPr/>
        <p:txBody>
          <a:bodyPr/>
          <a:lstStyle/>
          <a:p>
            <a:pPr>
              <a:defRPr/>
            </a:pPr>
            <a:r>
              <a:rPr lang="en-US"/>
              <a:t>F. Pellemoine | Update since last review</a:t>
            </a:r>
            <a:endParaRPr lang="en-US" b="1" dirty="0"/>
          </a:p>
        </p:txBody>
      </p:sp>
      <p:sp>
        <p:nvSpPr>
          <p:cNvPr id="6" name="Slide Number Placeholder 5">
            <a:extLst>
              <a:ext uri="{FF2B5EF4-FFF2-40B4-BE49-F238E27FC236}">
                <a16:creationId xmlns:a16="http://schemas.microsoft.com/office/drawing/2014/main" id="{6355F818-3D26-4A28-83B7-FFAC09E9D337}"/>
              </a:ext>
            </a:extLst>
          </p:cNvPr>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Tree>
    <p:extLst>
      <p:ext uri="{BB962C8B-B14F-4D97-AF65-F5344CB8AC3E}">
        <p14:creationId xmlns:p14="http://schemas.microsoft.com/office/powerpoint/2010/main" val="36692759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39AB4D5-A0F2-4910-948D-3110D9660811}"/>
              </a:ext>
            </a:extLst>
          </p:cNvPr>
          <p:cNvPicPr>
            <a:picLocks noChangeAspect="1"/>
          </p:cNvPicPr>
          <p:nvPr/>
        </p:nvPicPr>
        <p:blipFill>
          <a:blip r:embed="rId2"/>
          <a:stretch>
            <a:fillRect/>
          </a:stretch>
        </p:blipFill>
        <p:spPr>
          <a:xfrm>
            <a:off x="0" y="3390977"/>
            <a:ext cx="3454744" cy="2775826"/>
          </a:xfrm>
          <a:prstGeom prst="rect">
            <a:avLst/>
          </a:prstGeom>
        </p:spPr>
      </p:pic>
      <p:sp>
        <p:nvSpPr>
          <p:cNvPr id="7" name="Title 6"/>
          <p:cNvSpPr>
            <a:spLocks noGrp="1"/>
          </p:cNvSpPr>
          <p:nvPr>
            <p:ph type="title"/>
          </p:nvPr>
        </p:nvSpPr>
        <p:spPr/>
        <p:txBody>
          <a:bodyPr/>
          <a:lstStyle/>
          <a:p>
            <a:r>
              <a:rPr lang="en-US" dirty="0"/>
              <a:t>Scenario 4 - results </a:t>
            </a:r>
          </a:p>
        </p:txBody>
      </p:sp>
      <p:sp>
        <p:nvSpPr>
          <p:cNvPr id="3" name="Date Placeholder 2"/>
          <p:cNvSpPr>
            <a:spLocks noGrp="1"/>
          </p:cNvSpPr>
          <p:nvPr>
            <p:ph type="dt" sz="half" idx="2"/>
          </p:nvPr>
        </p:nvSpPr>
        <p:spPr/>
        <p:txBody>
          <a:bodyPr/>
          <a:lstStyle/>
          <a:p>
            <a:pPr>
              <a:defRPr/>
            </a:pPr>
            <a:r>
              <a:rPr lang="en-US"/>
              <a:t>10/1/2021</a:t>
            </a:r>
            <a:endParaRPr lang="en-US" dirty="0"/>
          </a:p>
        </p:txBody>
      </p:sp>
      <p:sp>
        <p:nvSpPr>
          <p:cNvPr id="4" name="Footer Placeholder 3"/>
          <p:cNvSpPr>
            <a:spLocks noGrp="1"/>
          </p:cNvSpPr>
          <p:nvPr>
            <p:ph type="ftr" sz="quarter" idx="3"/>
          </p:nvPr>
        </p:nvSpPr>
        <p:spPr/>
        <p:txBody>
          <a:bodyPr/>
          <a:lstStyle/>
          <a:p>
            <a:pPr>
              <a:defRPr/>
            </a:pPr>
            <a:r>
              <a:rPr lang="en-US"/>
              <a:t>F. Pellemoine | Update since last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20</a:t>
            </a:fld>
            <a:endParaRPr lang="en-US" dirty="0"/>
          </a:p>
        </p:txBody>
      </p:sp>
      <p:pic>
        <p:nvPicPr>
          <p:cNvPr id="17" name="Picture 16">
            <a:extLst>
              <a:ext uri="{FF2B5EF4-FFF2-40B4-BE49-F238E27FC236}">
                <a16:creationId xmlns:a16="http://schemas.microsoft.com/office/drawing/2014/main" id="{65ABE9D6-C49E-4E76-B3EA-6A9EFF92F1F3}"/>
              </a:ext>
            </a:extLst>
          </p:cNvPr>
          <p:cNvPicPr>
            <a:picLocks noChangeAspect="1"/>
          </p:cNvPicPr>
          <p:nvPr/>
        </p:nvPicPr>
        <p:blipFill>
          <a:blip r:embed="rId2"/>
          <a:stretch>
            <a:fillRect/>
          </a:stretch>
        </p:blipFill>
        <p:spPr>
          <a:xfrm>
            <a:off x="4889578" y="3414079"/>
            <a:ext cx="3454744" cy="2775826"/>
          </a:xfrm>
          <a:prstGeom prst="rect">
            <a:avLst/>
          </a:prstGeom>
        </p:spPr>
      </p:pic>
      <p:sp>
        <p:nvSpPr>
          <p:cNvPr id="18" name="Oval 17">
            <a:extLst>
              <a:ext uri="{FF2B5EF4-FFF2-40B4-BE49-F238E27FC236}">
                <a16:creationId xmlns:a16="http://schemas.microsoft.com/office/drawing/2014/main" id="{3FF57EE1-1649-454A-B944-DAA86095C94A}"/>
              </a:ext>
            </a:extLst>
          </p:cNvPr>
          <p:cNvSpPr/>
          <p:nvPr/>
        </p:nvSpPr>
        <p:spPr>
          <a:xfrm>
            <a:off x="1936638" y="5131392"/>
            <a:ext cx="168166" cy="157656"/>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5C8A4F81-8DA9-4282-AF7E-29ED65878D2E}"/>
              </a:ext>
            </a:extLst>
          </p:cNvPr>
          <p:cNvSpPr txBox="1"/>
          <p:nvPr/>
        </p:nvSpPr>
        <p:spPr>
          <a:xfrm>
            <a:off x="1315774" y="4082548"/>
            <a:ext cx="484428" cy="923330"/>
          </a:xfrm>
          <a:prstGeom prst="rect">
            <a:avLst/>
          </a:prstGeom>
          <a:noFill/>
        </p:spPr>
        <p:txBody>
          <a:bodyPr wrap="none" rtlCol="0">
            <a:spAutoFit/>
          </a:bodyPr>
          <a:lstStyle/>
          <a:p>
            <a:r>
              <a:rPr lang="en-US" sz="5400" dirty="0">
                <a:solidFill>
                  <a:srgbClr val="00B050"/>
                </a:solidFill>
              </a:rPr>
              <a:t>x</a:t>
            </a:r>
          </a:p>
        </p:txBody>
      </p:sp>
      <p:sp>
        <p:nvSpPr>
          <p:cNvPr id="22" name="Oval 21">
            <a:extLst>
              <a:ext uri="{FF2B5EF4-FFF2-40B4-BE49-F238E27FC236}">
                <a16:creationId xmlns:a16="http://schemas.microsoft.com/office/drawing/2014/main" id="{A59D4835-53C2-4F01-8E70-CA0572E365C2}"/>
              </a:ext>
            </a:extLst>
          </p:cNvPr>
          <p:cNvSpPr/>
          <p:nvPr/>
        </p:nvSpPr>
        <p:spPr>
          <a:xfrm>
            <a:off x="7810776" y="5131392"/>
            <a:ext cx="168166" cy="157656"/>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1A1549A6-4FF1-45ED-9C64-CB348C5137B0}"/>
              </a:ext>
            </a:extLst>
          </p:cNvPr>
          <p:cNvSpPr txBox="1"/>
          <p:nvPr/>
        </p:nvSpPr>
        <p:spPr>
          <a:xfrm>
            <a:off x="7326348" y="4083487"/>
            <a:ext cx="484428" cy="923330"/>
          </a:xfrm>
          <a:prstGeom prst="rect">
            <a:avLst/>
          </a:prstGeom>
          <a:noFill/>
        </p:spPr>
        <p:txBody>
          <a:bodyPr wrap="none" rtlCol="0">
            <a:spAutoFit/>
          </a:bodyPr>
          <a:lstStyle/>
          <a:p>
            <a:r>
              <a:rPr lang="en-US" sz="5400" dirty="0">
                <a:solidFill>
                  <a:srgbClr val="00B050"/>
                </a:solidFill>
              </a:rPr>
              <a:t>x</a:t>
            </a:r>
          </a:p>
        </p:txBody>
      </p:sp>
      <p:sp>
        <p:nvSpPr>
          <p:cNvPr id="6" name="Rectangle 5">
            <a:extLst>
              <a:ext uri="{FF2B5EF4-FFF2-40B4-BE49-F238E27FC236}">
                <a16:creationId xmlns:a16="http://schemas.microsoft.com/office/drawing/2014/main" id="{5C02EEF1-6846-471B-A3D3-C86399F377F7}"/>
              </a:ext>
            </a:extLst>
          </p:cNvPr>
          <p:cNvSpPr/>
          <p:nvPr/>
        </p:nvSpPr>
        <p:spPr>
          <a:xfrm>
            <a:off x="2482232" y="4878192"/>
            <a:ext cx="355600" cy="203886"/>
          </a:xfrm>
          <a:prstGeom prst="rect">
            <a:avLst/>
          </a:prstGeom>
          <a:solidFill>
            <a:schemeClr val="bg1">
              <a:lumMod val="5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640505B-BBBE-4D9C-B190-48E379E04D02}"/>
              </a:ext>
            </a:extLst>
          </p:cNvPr>
          <p:cNvSpPr/>
          <p:nvPr/>
        </p:nvSpPr>
        <p:spPr>
          <a:xfrm>
            <a:off x="1771032" y="4878192"/>
            <a:ext cx="355600" cy="203886"/>
          </a:xfrm>
          <a:prstGeom prst="rect">
            <a:avLst/>
          </a:prstGeom>
          <a:solidFill>
            <a:schemeClr val="bg1">
              <a:lumMod val="5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4FAFAFE-4A50-41AF-8309-8F8313505207}"/>
              </a:ext>
            </a:extLst>
          </p:cNvPr>
          <p:cNvSpPr/>
          <p:nvPr/>
        </p:nvSpPr>
        <p:spPr>
          <a:xfrm>
            <a:off x="6639284" y="4890892"/>
            <a:ext cx="355600" cy="203886"/>
          </a:xfrm>
          <a:prstGeom prst="rect">
            <a:avLst/>
          </a:prstGeom>
          <a:solidFill>
            <a:schemeClr val="bg1">
              <a:lumMod val="5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1EA5FFD-FE1D-4B5F-A263-DEB6EA477780}"/>
              </a:ext>
            </a:extLst>
          </p:cNvPr>
          <p:cNvSpPr/>
          <p:nvPr/>
        </p:nvSpPr>
        <p:spPr>
          <a:xfrm>
            <a:off x="2173133" y="5360180"/>
            <a:ext cx="182099" cy="203886"/>
          </a:xfrm>
          <a:prstGeom prst="rect">
            <a:avLst/>
          </a:prstGeom>
          <a:solidFill>
            <a:schemeClr val="bg1">
              <a:lumMod val="5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F02727F0-1C51-402F-8335-8AD778C8EF77}"/>
              </a:ext>
            </a:extLst>
          </p:cNvPr>
          <p:cNvSpPr/>
          <p:nvPr/>
        </p:nvSpPr>
        <p:spPr>
          <a:xfrm>
            <a:off x="1164722" y="5368902"/>
            <a:ext cx="182099" cy="203886"/>
          </a:xfrm>
          <a:prstGeom prst="rect">
            <a:avLst/>
          </a:prstGeom>
          <a:solidFill>
            <a:schemeClr val="bg1">
              <a:lumMod val="5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713A809-F640-4767-A5E9-7CABBFC2EEB0}"/>
              </a:ext>
            </a:extLst>
          </p:cNvPr>
          <p:cNvSpPr/>
          <p:nvPr/>
        </p:nvSpPr>
        <p:spPr>
          <a:xfrm>
            <a:off x="7032984" y="5423420"/>
            <a:ext cx="182099" cy="203886"/>
          </a:xfrm>
          <a:prstGeom prst="rect">
            <a:avLst/>
          </a:prstGeom>
          <a:solidFill>
            <a:schemeClr val="bg1">
              <a:lumMod val="5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A7BA7D9-3190-4EC8-A64C-D4E33955B5ED}"/>
              </a:ext>
            </a:extLst>
          </p:cNvPr>
          <p:cNvSpPr/>
          <p:nvPr/>
        </p:nvSpPr>
        <p:spPr>
          <a:xfrm>
            <a:off x="6356435" y="4908611"/>
            <a:ext cx="182099" cy="203886"/>
          </a:xfrm>
          <a:prstGeom prst="rect">
            <a:avLst/>
          </a:prstGeom>
          <a:solidFill>
            <a:schemeClr val="bg1">
              <a:lumMod val="5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0B9FA43-12DD-4D6C-ABF5-216507E70164}"/>
              </a:ext>
            </a:extLst>
          </p:cNvPr>
          <p:cNvSpPr txBox="1"/>
          <p:nvPr/>
        </p:nvSpPr>
        <p:spPr>
          <a:xfrm>
            <a:off x="5111538" y="3307514"/>
            <a:ext cx="3803862" cy="461665"/>
          </a:xfrm>
          <a:prstGeom prst="rect">
            <a:avLst/>
          </a:prstGeom>
          <a:noFill/>
        </p:spPr>
        <p:txBody>
          <a:bodyPr wrap="none" rtlCol="0">
            <a:spAutoFit/>
          </a:bodyPr>
          <a:lstStyle/>
          <a:p>
            <a:r>
              <a:rPr lang="en-US" dirty="0"/>
              <a:t>Only small passthrough open</a:t>
            </a:r>
          </a:p>
        </p:txBody>
      </p:sp>
      <p:sp>
        <p:nvSpPr>
          <p:cNvPr id="21" name="Rectangle 20">
            <a:extLst>
              <a:ext uri="{FF2B5EF4-FFF2-40B4-BE49-F238E27FC236}">
                <a16:creationId xmlns:a16="http://schemas.microsoft.com/office/drawing/2014/main" id="{FA94FB26-B213-489E-A7A8-7059498A7DCF}"/>
              </a:ext>
            </a:extLst>
          </p:cNvPr>
          <p:cNvSpPr/>
          <p:nvPr/>
        </p:nvSpPr>
        <p:spPr>
          <a:xfrm>
            <a:off x="4445115" y="93091"/>
            <a:ext cx="355600" cy="203886"/>
          </a:xfrm>
          <a:prstGeom prst="rect">
            <a:avLst/>
          </a:prstGeom>
          <a:solidFill>
            <a:schemeClr val="bg1">
              <a:lumMod val="5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94C40BF5-A600-448B-97E6-5B8B9A2735D1}"/>
              </a:ext>
            </a:extLst>
          </p:cNvPr>
          <p:cNvSpPr/>
          <p:nvPr/>
        </p:nvSpPr>
        <p:spPr>
          <a:xfrm>
            <a:off x="4443555" y="448233"/>
            <a:ext cx="355600" cy="203886"/>
          </a:xfrm>
          <a:prstGeom prst="rect">
            <a:avLst/>
          </a:prstGeom>
          <a:no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BB2FBE30-AE68-4EF7-8CB8-11C15798CD60}"/>
              </a:ext>
            </a:extLst>
          </p:cNvPr>
          <p:cNvSpPr txBox="1"/>
          <p:nvPr/>
        </p:nvSpPr>
        <p:spPr>
          <a:xfrm>
            <a:off x="4867870" y="-41368"/>
            <a:ext cx="2585388" cy="461665"/>
          </a:xfrm>
          <a:prstGeom prst="rect">
            <a:avLst/>
          </a:prstGeom>
          <a:noFill/>
        </p:spPr>
        <p:txBody>
          <a:bodyPr wrap="none" rtlCol="0">
            <a:spAutoFit/>
          </a:bodyPr>
          <a:lstStyle/>
          <a:p>
            <a:r>
              <a:rPr lang="en-US" dirty="0"/>
              <a:t>Passthrough closed</a:t>
            </a:r>
          </a:p>
        </p:txBody>
      </p:sp>
      <p:sp>
        <p:nvSpPr>
          <p:cNvPr id="28" name="TextBox 27">
            <a:extLst>
              <a:ext uri="{FF2B5EF4-FFF2-40B4-BE49-F238E27FC236}">
                <a16:creationId xmlns:a16="http://schemas.microsoft.com/office/drawing/2014/main" id="{BB5AFAA0-9EF7-4288-83FC-8711B36C9CBE}"/>
              </a:ext>
            </a:extLst>
          </p:cNvPr>
          <p:cNvSpPr txBox="1"/>
          <p:nvPr/>
        </p:nvSpPr>
        <p:spPr>
          <a:xfrm>
            <a:off x="4906377" y="314039"/>
            <a:ext cx="2426690" cy="461665"/>
          </a:xfrm>
          <a:prstGeom prst="rect">
            <a:avLst/>
          </a:prstGeom>
          <a:noFill/>
        </p:spPr>
        <p:txBody>
          <a:bodyPr wrap="none" rtlCol="0">
            <a:spAutoFit/>
          </a:bodyPr>
          <a:lstStyle/>
          <a:p>
            <a:r>
              <a:rPr lang="en-US" dirty="0"/>
              <a:t>Passthrough open</a:t>
            </a:r>
          </a:p>
        </p:txBody>
      </p:sp>
      <p:sp>
        <p:nvSpPr>
          <p:cNvPr id="29" name="Rectangle 28">
            <a:extLst>
              <a:ext uri="{FF2B5EF4-FFF2-40B4-BE49-F238E27FC236}">
                <a16:creationId xmlns:a16="http://schemas.microsoft.com/office/drawing/2014/main" id="{2EC8DC8D-2BBF-4591-8A95-42EACA62E93E}"/>
              </a:ext>
            </a:extLst>
          </p:cNvPr>
          <p:cNvSpPr/>
          <p:nvPr/>
        </p:nvSpPr>
        <p:spPr>
          <a:xfrm>
            <a:off x="6030231" y="5419359"/>
            <a:ext cx="182099" cy="203886"/>
          </a:xfrm>
          <a:prstGeom prst="rect">
            <a:avLst/>
          </a:prstGeom>
          <a:solidFill>
            <a:schemeClr val="bg1">
              <a:lumMod val="5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0C7877C-E5AA-4E54-AEC1-588F8D1B2C9A}"/>
              </a:ext>
            </a:extLst>
          </p:cNvPr>
          <p:cNvSpPr/>
          <p:nvPr/>
        </p:nvSpPr>
        <p:spPr>
          <a:xfrm>
            <a:off x="222250" y="1077710"/>
            <a:ext cx="3876857" cy="1569660"/>
          </a:xfrm>
          <a:prstGeom prst="rect">
            <a:avLst/>
          </a:prstGeom>
        </p:spPr>
        <p:txBody>
          <a:bodyPr wrap="square">
            <a:spAutoFit/>
          </a:bodyPr>
          <a:lstStyle/>
          <a:p>
            <a:pPr marL="0" marR="0">
              <a:spcBef>
                <a:spcPts val="0"/>
              </a:spcBef>
              <a:spcAft>
                <a:spcPts val="0"/>
              </a:spcAft>
            </a:pPr>
            <a:r>
              <a:rPr lang="en-US" sz="1600" u="sng">
                <a:solidFill>
                  <a:srgbClr val="1F497D"/>
                </a:solidFill>
                <a:latin typeface="Arial" panose="020B0604020202020204" pitchFamily="34" charset="0"/>
                <a:ea typeface="Calibri" panose="020F0502020204030204" pitchFamily="34" charset="0"/>
              </a:rPr>
              <a:t>Scenario 4(a) = 362 mrem/hour</a:t>
            </a:r>
            <a:endParaRPr lang="en-US" sz="1600">
              <a:latin typeface="Calibri" panose="020F0502020204030204" pitchFamily="34" charset="0"/>
              <a:ea typeface="Calibri" panose="020F0502020204030204" pitchFamily="34" charset="0"/>
            </a:endParaRPr>
          </a:p>
          <a:p>
            <a:pPr marL="0" marR="0">
              <a:spcBef>
                <a:spcPts val="0"/>
              </a:spcBef>
              <a:spcAft>
                <a:spcPts val="0"/>
              </a:spcAft>
            </a:pPr>
            <a:r>
              <a:rPr lang="en-US" sz="1600">
                <a:solidFill>
                  <a:srgbClr val="1F497D"/>
                </a:solidFill>
                <a:latin typeface="Arial" panose="020B0604020202020204" pitchFamily="34" charset="0"/>
                <a:ea typeface="Calibri" panose="020F0502020204030204" pitchFamily="34" charset="0"/>
              </a:rPr>
              <a:t>This is the dose rate directly outside unshielded 2’ x 2’ test cell passthrough in the loading room.  It assumes the source container is 4 feet from the passthrough axis at an angle of 60 degrees.</a:t>
            </a:r>
            <a:endParaRPr lang="en-US" sz="1600" dirty="0">
              <a:latin typeface="Calibri" panose="020F050202020403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7C679AA1-DFC8-4FD5-936D-5A4DB114BDBD}"/>
              </a:ext>
            </a:extLst>
          </p:cNvPr>
          <p:cNvSpPr/>
          <p:nvPr/>
        </p:nvSpPr>
        <p:spPr>
          <a:xfrm>
            <a:off x="5226227" y="1077710"/>
            <a:ext cx="3803862" cy="1569660"/>
          </a:xfrm>
          <a:prstGeom prst="rect">
            <a:avLst/>
          </a:prstGeom>
        </p:spPr>
        <p:txBody>
          <a:bodyPr wrap="square">
            <a:spAutoFit/>
          </a:bodyPr>
          <a:lstStyle/>
          <a:p>
            <a:pPr marL="0" marR="0">
              <a:spcBef>
                <a:spcPts val="0"/>
              </a:spcBef>
              <a:spcAft>
                <a:spcPts val="0"/>
              </a:spcAft>
            </a:pPr>
            <a:r>
              <a:rPr lang="en-US" sz="1600" u="sng" dirty="0">
                <a:solidFill>
                  <a:srgbClr val="1F497D"/>
                </a:solidFill>
                <a:latin typeface="Arial" panose="020B0604020202020204" pitchFamily="34" charset="0"/>
                <a:ea typeface="Calibri" panose="020F0502020204030204" pitchFamily="34" charset="0"/>
              </a:rPr>
              <a:t>Scenario 4(b) = 120 mrem/hour</a:t>
            </a:r>
            <a:endParaRPr lang="en-US" sz="1600" dirty="0">
              <a:latin typeface="Calibri" panose="020F0502020204030204" pitchFamily="34" charset="0"/>
              <a:ea typeface="Calibri" panose="020F0502020204030204" pitchFamily="34" charset="0"/>
            </a:endParaRPr>
          </a:p>
          <a:p>
            <a:pPr marL="0" marR="0">
              <a:spcBef>
                <a:spcPts val="0"/>
              </a:spcBef>
              <a:spcAft>
                <a:spcPts val="0"/>
              </a:spcAft>
            </a:pPr>
            <a:r>
              <a:rPr lang="en-US" sz="1600" dirty="0">
                <a:solidFill>
                  <a:srgbClr val="1F497D"/>
                </a:solidFill>
                <a:latin typeface="Arial" panose="020B0604020202020204" pitchFamily="34" charset="0"/>
                <a:ea typeface="Calibri" panose="020F0502020204030204" pitchFamily="34" charset="0"/>
              </a:rPr>
              <a:t>This is the dose rate directly outside unshielded 2’ x 2’ prep cell passthrough in the loading room.  It assumes the source container is 5 feet from its axis at an angle of 75 degrees.</a:t>
            </a:r>
            <a:endParaRPr lang="en-US" sz="1600" dirty="0">
              <a:latin typeface="Calibri" panose="020F0502020204030204" pitchFamily="34" charset="0"/>
              <a:ea typeface="Calibri" panose="020F0502020204030204" pitchFamily="34" charset="0"/>
            </a:endParaRPr>
          </a:p>
        </p:txBody>
      </p:sp>
      <p:sp>
        <p:nvSpPr>
          <p:cNvPr id="30" name="Rectangle: Rounded Corners 29">
            <a:extLst>
              <a:ext uri="{FF2B5EF4-FFF2-40B4-BE49-F238E27FC236}">
                <a16:creationId xmlns:a16="http://schemas.microsoft.com/office/drawing/2014/main" id="{3EC9EC2E-285F-487B-A220-DDD86735D7F0}"/>
              </a:ext>
            </a:extLst>
          </p:cNvPr>
          <p:cNvSpPr/>
          <p:nvPr/>
        </p:nvSpPr>
        <p:spPr>
          <a:xfrm>
            <a:off x="8099462" y="122863"/>
            <a:ext cx="951345" cy="374571"/>
          </a:xfrm>
          <a:prstGeom prst="roundRect">
            <a:avLst/>
          </a:prstGeom>
          <a:solidFill>
            <a:schemeClr val="tx2">
              <a:lumMod val="75000"/>
            </a:schemeClr>
          </a:solidFill>
          <a:ln>
            <a:solidFill>
              <a:srgbClr val="004C97"/>
            </a:solid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600" dirty="0"/>
              <a:t>Charge 2</a:t>
            </a:r>
          </a:p>
        </p:txBody>
      </p:sp>
    </p:spTree>
    <p:extLst>
      <p:ext uri="{BB962C8B-B14F-4D97-AF65-F5344CB8AC3E}">
        <p14:creationId xmlns:p14="http://schemas.microsoft.com/office/powerpoint/2010/main" val="3019569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490AE8-F106-4A04-8F1E-556A6139491B}"/>
              </a:ext>
            </a:extLst>
          </p:cNvPr>
          <p:cNvSpPr>
            <a:spLocks noGrp="1"/>
          </p:cNvSpPr>
          <p:nvPr>
            <p:ph idx="1"/>
          </p:nvPr>
        </p:nvSpPr>
        <p:spPr/>
        <p:txBody>
          <a:bodyPr/>
          <a:lstStyle/>
          <a:p>
            <a:r>
              <a:rPr lang="en-US" dirty="0"/>
              <a:t>Remaining simulations will be performed when the design details will progress</a:t>
            </a:r>
          </a:p>
          <a:p>
            <a:pPr lvl="1"/>
            <a:r>
              <a:rPr lang="en-US" dirty="0"/>
              <a:t>Rotation passthrough design information was sent recently</a:t>
            </a:r>
          </a:p>
          <a:p>
            <a:pPr lvl="1"/>
            <a:r>
              <a:rPr lang="en-US" dirty="0"/>
              <a:t>Penetrations for utilities and HVAC System</a:t>
            </a:r>
          </a:p>
          <a:p>
            <a:pPr lvl="1"/>
            <a:r>
              <a:rPr lang="en-US" dirty="0"/>
              <a:t>Local storage</a:t>
            </a:r>
          </a:p>
        </p:txBody>
      </p:sp>
      <p:sp>
        <p:nvSpPr>
          <p:cNvPr id="3" name="Title 2">
            <a:extLst>
              <a:ext uri="{FF2B5EF4-FFF2-40B4-BE49-F238E27FC236}">
                <a16:creationId xmlns:a16="http://schemas.microsoft.com/office/drawing/2014/main" id="{BCD38041-D073-43C1-95DF-2EE8B6B691FC}"/>
              </a:ext>
            </a:extLst>
          </p:cNvPr>
          <p:cNvSpPr>
            <a:spLocks noGrp="1"/>
          </p:cNvSpPr>
          <p:nvPr>
            <p:ph type="title"/>
          </p:nvPr>
        </p:nvSpPr>
        <p:spPr/>
        <p:txBody>
          <a:bodyPr/>
          <a:lstStyle/>
          <a:p>
            <a:r>
              <a:rPr lang="en-US" dirty="0"/>
              <a:t>Future simulations</a:t>
            </a:r>
          </a:p>
        </p:txBody>
      </p:sp>
      <p:sp>
        <p:nvSpPr>
          <p:cNvPr id="4" name="Date Placeholder 3">
            <a:extLst>
              <a:ext uri="{FF2B5EF4-FFF2-40B4-BE49-F238E27FC236}">
                <a16:creationId xmlns:a16="http://schemas.microsoft.com/office/drawing/2014/main" id="{B69A4F27-7307-4AD6-8731-C2EA7092C038}"/>
              </a:ext>
            </a:extLst>
          </p:cNvPr>
          <p:cNvSpPr>
            <a:spLocks noGrp="1"/>
          </p:cNvSpPr>
          <p:nvPr>
            <p:ph type="dt" sz="half" idx="2"/>
          </p:nvPr>
        </p:nvSpPr>
        <p:spPr/>
        <p:txBody>
          <a:bodyPr/>
          <a:lstStyle/>
          <a:p>
            <a:pPr>
              <a:defRPr/>
            </a:pPr>
            <a:r>
              <a:rPr lang="en-US"/>
              <a:t>10/1/2021</a:t>
            </a:r>
            <a:endParaRPr lang="en-US" dirty="0"/>
          </a:p>
        </p:txBody>
      </p:sp>
      <p:sp>
        <p:nvSpPr>
          <p:cNvPr id="5" name="Footer Placeholder 4">
            <a:extLst>
              <a:ext uri="{FF2B5EF4-FFF2-40B4-BE49-F238E27FC236}">
                <a16:creationId xmlns:a16="http://schemas.microsoft.com/office/drawing/2014/main" id="{74080F04-E624-4FE0-A6CB-DFB42CAAF664}"/>
              </a:ext>
            </a:extLst>
          </p:cNvPr>
          <p:cNvSpPr>
            <a:spLocks noGrp="1"/>
          </p:cNvSpPr>
          <p:nvPr>
            <p:ph type="ftr" sz="quarter" idx="3"/>
          </p:nvPr>
        </p:nvSpPr>
        <p:spPr/>
        <p:txBody>
          <a:bodyPr/>
          <a:lstStyle/>
          <a:p>
            <a:pPr>
              <a:defRPr/>
            </a:pPr>
            <a:r>
              <a:rPr lang="en-US"/>
              <a:t>F. Pellemoine | Update since last review</a:t>
            </a:r>
            <a:endParaRPr lang="en-US" b="1" dirty="0"/>
          </a:p>
        </p:txBody>
      </p:sp>
      <p:sp>
        <p:nvSpPr>
          <p:cNvPr id="6" name="Slide Number Placeholder 5">
            <a:extLst>
              <a:ext uri="{FF2B5EF4-FFF2-40B4-BE49-F238E27FC236}">
                <a16:creationId xmlns:a16="http://schemas.microsoft.com/office/drawing/2014/main" id="{356CE8EE-4C2E-4774-A85A-E6EE78AA2DD8}"/>
              </a:ext>
            </a:extLst>
          </p:cNvPr>
          <p:cNvSpPr>
            <a:spLocks noGrp="1"/>
          </p:cNvSpPr>
          <p:nvPr>
            <p:ph type="sldNum" sz="quarter" idx="4"/>
          </p:nvPr>
        </p:nvSpPr>
        <p:spPr/>
        <p:txBody>
          <a:bodyPr/>
          <a:lstStyle/>
          <a:p>
            <a:pPr>
              <a:defRPr/>
            </a:pPr>
            <a:fld id="{148C009B-CB69-E04A-B9B3-34B26D69E9CF}" type="slidenum">
              <a:rPr lang="en-US" smtClean="0"/>
              <a:pPr>
                <a:defRPr/>
              </a:pPr>
              <a:t>21</a:t>
            </a:fld>
            <a:endParaRPr lang="en-US" dirty="0"/>
          </a:p>
        </p:txBody>
      </p:sp>
      <p:pic>
        <p:nvPicPr>
          <p:cNvPr id="8" name="Picture 7">
            <a:extLst>
              <a:ext uri="{FF2B5EF4-FFF2-40B4-BE49-F238E27FC236}">
                <a16:creationId xmlns:a16="http://schemas.microsoft.com/office/drawing/2014/main" id="{C92F744B-E8A5-46D7-9B1A-FF1C409C600D}"/>
              </a:ext>
            </a:extLst>
          </p:cNvPr>
          <p:cNvPicPr>
            <a:picLocks noChangeAspect="1"/>
          </p:cNvPicPr>
          <p:nvPr/>
        </p:nvPicPr>
        <p:blipFill>
          <a:blip r:embed="rId2"/>
          <a:stretch>
            <a:fillRect/>
          </a:stretch>
        </p:blipFill>
        <p:spPr>
          <a:xfrm>
            <a:off x="2707402" y="3471670"/>
            <a:ext cx="3329836" cy="2577003"/>
          </a:xfrm>
          <a:prstGeom prst="rect">
            <a:avLst/>
          </a:prstGeom>
        </p:spPr>
      </p:pic>
      <p:pic>
        <p:nvPicPr>
          <p:cNvPr id="9" name="Picture 8" descr="A picture containing LEGO, toy&#10;&#10;Description automatically generated">
            <a:extLst>
              <a:ext uri="{FF2B5EF4-FFF2-40B4-BE49-F238E27FC236}">
                <a16:creationId xmlns:a16="http://schemas.microsoft.com/office/drawing/2014/main" id="{F33AC6C9-0E8F-496D-BDF9-6B261F19C0A5}"/>
              </a:ext>
            </a:extLst>
          </p:cNvPr>
          <p:cNvPicPr>
            <a:picLocks noChangeAspect="1"/>
          </p:cNvPicPr>
          <p:nvPr/>
        </p:nvPicPr>
        <p:blipFill rotWithShape="1">
          <a:blip r:embed="rId3"/>
          <a:srcRect l="23871" t="31748"/>
          <a:stretch/>
        </p:blipFill>
        <p:spPr>
          <a:xfrm>
            <a:off x="6160929" y="3471670"/>
            <a:ext cx="2906714" cy="2565402"/>
          </a:xfrm>
          <a:prstGeom prst="rect">
            <a:avLst/>
          </a:prstGeom>
        </p:spPr>
      </p:pic>
      <p:sp>
        <p:nvSpPr>
          <p:cNvPr id="10" name="Rectangle: Rounded Corners 9">
            <a:extLst>
              <a:ext uri="{FF2B5EF4-FFF2-40B4-BE49-F238E27FC236}">
                <a16:creationId xmlns:a16="http://schemas.microsoft.com/office/drawing/2014/main" id="{E7F212CD-6247-471C-B389-7DF9E1BF1196}"/>
              </a:ext>
            </a:extLst>
          </p:cNvPr>
          <p:cNvSpPr/>
          <p:nvPr/>
        </p:nvSpPr>
        <p:spPr>
          <a:xfrm>
            <a:off x="8099462" y="122863"/>
            <a:ext cx="951345" cy="374571"/>
          </a:xfrm>
          <a:prstGeom prst="roundRect">
            <a:avLst/>
          </a:prstGeom>
          <a:solidFill>
            <a:schemeClr val="tx2">
              <a:lumMod val="75000"/>
            </a:schemeClr>
          </a:solidFill>
          <a:ln>
            <a:solidFill>
              <a:srgbClr val="004C97"/>
            </a:solid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600" dirty="0"/>
              <a:t>Charge 2</a:t>
            </a:r>
          </a:p>
        </p:txBody>
      </p:sp>
      <p:pic>
        <p:nvPicPr>
          <p:cNvPr id="12" name="Picture 11" descr="Diagram&#10;&#10;Description automatically generated">
            <a:extLst>
              <a:ext uri="{FF2B5EF4-FFF2-40B4-BE49-F238E27FC236}">
                <a16:creationId xmlns:a16="http://schemas.microsoft.com/office/drawing/2014/main" id="{88F761A3-4376-4CBC-AEC9-70FFFB716F2C}"/>
              </a:ext>
            </a:extLst>
          </p:cNvPr>
          <p:cNvPicPr>
            <a:picLocks noChangeAspect="1"/>
          </p:cNvPicPr>
          <p:nvPr/>
        </p:nvPicPr>
        <p:blipFill rotWithShape="1">
          <a:blip r:embed="rId4"/>
          <a:srcRect l="26977" t="14185" r="28604"/>
          <a:stretch/>
        </p:blipFill>
        <p:spPr>
          <a:xfrm>
            <a:off x="51227" y="3471670"/>
            <a:ext cx="2532485" cy="2565401"/>
          </a:xfrm>
          <a:prstGeom prst="rect">
            <a:avLst/>
          </a:prstGeom>
        </p:spPr>
      </p:pic>
    </p:spTree>
    <p:extLst>
      <p:ext uri="{BB962C8B-B14F-4D97-AF65-F5344CB8AC3E}">
        <p14:creationId xmlns:p14="http://schemas.microsoft.com/office/powerpoint/2010/main" val="40286898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B2BC58-9164-49C0-BFE1-5EE4F83FF9DF}"/>
              </a:ext>
            </a:extLst>
          </p:cNvPr>
          <p:cNvSpPr>
            <a:spLocks noGrp="1"/>
          </p:cNvSpPr>
          <p:nvPr>
            <p:ph idx="1"/>
          </p:nvPr>
        </p:nvSpPr>
        <p:spPr>
          <a:xfrm>
            <a:off x="228600" y="971550"/>
            <a:ext cx="8755707" cy="5271934"/>
          </a:xfrm>
        </p:spPr>
        <p:txBody>
          <a:bodyPr>
            <a:normAutofit fontScale="85000" lnSpcReduction="20000"/>
          </a:bodyPr>
          <a:lstStyle/>
          <a:p>
            <a:r>
              <a:rPr lang="en-US" dirty="0"/>
              <a:t>Since last year new equipment were </a:t>
            </a:r>
            <a:br>
              <a:rPr lang="en-US" dirty="0"/>
            </a:br>
            <a:r>
              <a:rPr lang="en-US" dirty="0"/>
              <a:t>procured to increase the characterization </a:t>
            </a:r>
            <a:br>
              <a:rPr lang="en-US" dirty="0"/>
            </a:br>
            <a:r>
              <a:rPr lang="en-US" dirty="0"/>
              <a:t>capability of HPT group that will be </a:t>
            </a:r>
            <a:br>
              <a:rPr lang="en-US" dirty="0"/>
            </a:br>
            <a:r>
              <a:rPr lang="en-US" dirty="0"/>
              <a:t>transferred in the future HPT Lab</a:t>
            </a:r>
          </a:p>
          <a:p>
            <a:pPr lvl="1"/>
            <a:r>
              <a:rPr lang="en-US" dirty="0"/>
              <a:t>Last year procurement</a:t>
            </a:r>
          </a:p>
          <a:p>
            <a:pPr lvl="2"/>
            <a:r>
              <a:rPr lang="en-US" dirty="0"/>
              <a:t>Mechanical load frame (Shimadzu 5kN) </a:t>
            </a:r>
          </a:p>
          <a:p>
            <a:pPr lvl="3"/>
            <a:r>
              <a:rPr lang="en-US" dirty="0"/>
              <a:t>installed this year</a:t>
            </a:r>
          </a:p>
          <a:p>
            <a:pPr lvl="2"/>
            <a:r>
              <a:rPr lang="en-US" dirty="0"/>
              <a:t>High resolution digital microscope (Keyence VHX-7000) </a:t>
            </a:r>
          </a:p>
          <a:p>
            <a:pPr lvl="3"/>
            <a:r>
              <a:rPr lang="en-US" dirty="0"/>
              <a:t>installed this year</a:t>
            </a:r>
          </a:p>
          <a:p>
            <a:pPr lvl="2"/>
            <a:r>
              <a:rPr lang="en-US" dirty="0"/>
              <a:t>KLA ​</a:t>
            </a:r>
            <a:r>
              <a:rPr lang="en-US" dirty="0" err="1"/>
              <a:t>iMicro</a:t>
            </a:r>
            <a:r>
              <a:rPr lang="en-US" dirty="0"/>
              <a:t> Nano-Indenter </a:t>
            </a:r>
          </a:p>
          <a:p>
            <a:pPr lvl="3"/>
            <a:r>
              <a:rPr lang="en-US" dirty="0"/>
              <a:t>installed this year</a:t>
            </a:r>
          </a:p>
          <a:p>
            <a:pPr lvl="2"/>
            <a:r>
              <a:rPr lang="en-US" dirty="0"/>
              <a:t>Polisher</a:t>
            </a:r>
          </a:p>
          <a:p>
            <a:pPr lvl="3"/>
            <a:r>
              <a:rPr lang="en-US" dirty="0"/>
              <a:t>Installation near complete</a:t>
            </a:r>
          </a:p>
          <a:p>
            <a:pPr lvl="1"/>
            <a:r>
              <a:rPr lang="en-US" dirty="0"/>
              <a:t>This year procurement</a:t>
            </a:r>
          </a:p>
          <a:p>
            <a:pPr lvl="2"/>
            <a:r>
              <a:rPr lang="en-US" dirty="0"/>
              <a:t>Load cell upgrade (10kN) for Shimadzu tensile tester</a:t>
            </a:r>
          </a:p>
          <a:p>
            <a:pPr lvl="2"/>
            <a:r>
              <a:rPr lang="en-US" dirty="0"/>
              <a:t>Differential Scanning Calorimeter (DSC) for </a:t>
            </a:r>
            <a:br>
              <a:rPr lang="en-US" dirty="0"/>
            </a:br>
            <a:r>
              <a:rPr lang="en-US" dirty="0"/>
              <a:t>thermal analysis</a:t>
            </a:r>
          </a:p>
          <a:p>
            <a:pPr lvl="2"/>
            <a:r>
              <a:rPr lang="en-US" dirty="0"/>
              <a:t>Laser Doppler Vibrometer for thermal shock </a:t>
            </a:r>
            <a:br>
              <a:rPr lang="en-US" dirty="0"/>
            </a:br>
            <a:r>
              <a:rPr lang="en-US" dirty="0"/>
              <a:t>and vibration study</a:t>
            </a:r>
          </a:p>
          <a:p>
            <a:pPr lvl="2"/>
            <a:r>
              <a:rPr lang="en-US" dirty="0"/>
              <a:t>Precision cutting saw</a:t>
            </a:r>
          </a:p>
          <a:p>
            <a:pPr lvl="2"/>
            <a:r>
              <a:rPr lang="en-US" dirty="0"/>
              <a:t>Flammable safety cabinet</a:t>
            </a:r>
          </a:p>
        </p:txBody>
      </p:sp>
      <p:sp>
        <p:nvSpPr>
          <p:cNvPr id="3" name="Title 2">
            <a:extLst>
              <a:ext uri="{FF2B5EF4-FFF2-40B4-BE49-F238E27FC236}">
                <a16:creationId xmlns:a16="http://schemas.microsoft.com/office/drawing/2014/main" id="{B2A2B4F7-7834-4C1A-ABEC-E9533845A0F1}"/>
              </a:ext>
            </a:extLst>
          </p:cNvPr>
          <p:cNvSpPr>
            <a:spLocks noGrp="1"/>
          </p:cNvSpPr>
          <p:nvPr>
            <p:ph type="title"/>
          </p:nvPr>
        </p:nvSpPr>
        <p:spPr/>
        <p:txBody>
          <a:bodyPr/>
          <a:lstStyle/>
          <a:p>
            <a:r>
              <a:rPr lang="en-US" dirty="0"/>
              <a:t>Acquisition/Procurement Plan</a:t>
            </a:r>
          </a:p>
        </p:txBody>
      </p:sp>
      <p:sp>
        <p:nvSpPr>
          <p:cNvPr id="4" name="Date Placeholder 3">
            <a:extLst>
              <a:ext uri="{FF2B5EF4-FFF2-40B4-BE49-F238E27FC236}">
                <a16:creationId xmlns:a16="http://schemas.microsoft.com/office/drawing/2014/main" id="{AF7CD1A8-7A19-4CEF-AE28-F06874C40C5B}"/>
              </a:ext>
            </a:extLst>
          </p:cNvPr>
          <p:cNvSpPr>
            <a:spLocks noGrp="1"/>
          </p:cNvSpPr>
          <p:nvPr>
            <p:ph type="dt" sz="half" idx="2"/>
          </p:nvPr>
        </p:nvSpPr>
        <p:spPr/>
        <p:txBody>
          <a:bodyPr/>
          <a:lstStyle/>
          <a:p>
            <a:pPr>
              <a:defRPr/>
            </a:pPr>
            <a:r>
              <a:rPr lang="en-US"/>
              <a:t>10/1/2021</a:t>
            </a:r>
            <a:endParaRPr lang="en-US" dirty="0"/>
          </a:p>
        </p:txBody>
      </p:sp>
      <p:sp>
        <p:nvSpPr>
          <p:cNvPr id="5" name="Footer Placeholder 4">
            <a:extLst>
              <a:ext uri="{FF2B5EF4-FFF2-40B4-BE49-F238E27FC236}">
                <a16:creationId xmlns:a16="http://schemas.microsoft.com/office/drawing/2014/main" id="{1112C7AF-A3F6-4FEC-BE40-2C5AB52DC79B}"/>
              </a:ext>
            </a:extLst>
          </p:cNvPr>
          <p:cNvSpPr>
            <a:spLocks noGrp="1"/>
          </p:cNvSpPr>
          <p:nvPr>
            <p:ph type="ftr" sz="quarter" idx="3"/>
          </p:nvPr>
        </p:nvSpPr>
        <p:spPr/>
        <p:txBody>
          <a:bodyPr/>
          <a:lstStyle/>
          <a:p>
            <a:pPr>
              <a:defRPr/>
            </a:pPr>
            <a:r>
              <a:rPr lang="en-US"/>
              <a:t>F. Pellemoine | Update since last review</a:t>
            </a:r>
            <a:endParaRPr lang="en-US" b="1" dirty="0"/>
          </a:p>
        </p:txBody>
      </p:sp>
      <p:sp>
        <p:nvSpPr>
          <p:cNvPr id="6" name="Slide Number Placeholder 5">
            <a:extLst>
              <a:ext uri="{FF2B5EF4-FFF2-40B4-BE49-F238E27FC236}">
                <a16:creationId xmlns:a16="http://schemas.microsoft.com/office/drawing/2014/main" id="{F9DEB396-DDA8-4EDD-A997-7656F28A72CD}"/>
              </a:ext>
            </a:extLst>
          </p:cNvPr>
          <p:cNvSpPr>
            <a:spLocks noGrp="1"/>
          </p:cNvSpPr>
          <p:nvPr>
            <p:ph type="sldNum" sz="quarter" idx="4"/>
          </p:nvPr>
        </p:nvSpPr>
        <p:spPr/>
        <p:txBody>
          <a:bodyPr/>
          <a:lstStyle/>
          <a:p>
            <a:pPr>
              <a:defRPr/>
            </a:pPr>
            <a:fld id="{148C009B-CB69-E04A-B9B3-34B26D69E9CF}" type="slidenum">
              <a:rPr lang="en-US" smtClean="0"/>
              <a:pPr>
                <a:defRPr/>
              </a:pPr>
              <a:t>22</a:t>
            </a:fld>
            <a:endParaRPr lang="en-US" dirty="0"/>
          </a:p>
        </p:txBody>
      </p:sp>
      <p:pic>
        <p:nvPicPr>
          <p:cNvPr id="8" name="Picture 7" descr="A picture containing text, floor, indoor, cluttered&#10;&#10;Description automatically generated">
            <a:extLst>
              <a:ext uri="{FF2B5EF4-FFF2-40B4-BE49-F238E27FC236}">
                <a16:creationId xmlns:a16="http://schemas.microsoft.com/office/drawing/2014/main" id="{D94CBEC9-75B5-438A-9371-6A97C48996DF}"/>
              </a:ext>
            </a:extLst>
          </p:cNvPr>
          <p:cNvPicPr>
            <a:picLocks noChangeAspect="1"/>
          </p:cNvPicPr>
          <p:nvPr/>
        </p:nvPicPr>
        <p:blipFill rotWithShape="1">
          <a:blip r:embed="rId2">
            <a:extLst>
              <a:ext uri="{28A0092B-C50C-407E-A947-70E740481C1C}">
                <a14:useLocalDpi xmlns:a14="http://schemas.microsoft.com/office/drawing/2010/main" val="0"/>
              </a:ext>
            </a:extLst>
          </a:blip>
          <a:srcRect l="44166" r="2132" b="20619"/>
          <a:stretch/>
        </p:blipFill>
        <p:spPr>
          <a:xfrm>
            <a:off x="5799285" y="-2995"/>
            <a:ext cx="3283905" cy="2359742"/>
          </a:xfrm>
          <a:prstGeom prst="rect">
            <a:avLst/>
          </a:prstGeom>
        </p:spPr>
      </p:pic>
      <p:sp>
        <p:nvSpPr>
          <p:cNvPr id="9" name="Rectangle 8">
            <a:extLst>
              <a:ext uri="{FF2B5EF4-FFF2-40B4-BE49-F238E27FC236}">
                <a16:creationId xmlns:a16="http://schemas.microsoft.com/office/drawing/2014/main" id="{495BA607-7968-4DFD-AC60-BFAE4726AFAA}"/>
              </a:ext>
            </a:extLst>
          </p:cNvPr>
          <p:cNvSpPr/>
          <p:nvPr/>
        </p:nvSpPr>
        <p:spPr>
          <a:xfrm>
            <a:off x="4785947" y="1481902"/>
            <a:ext cx="1743234" cy="338554"/>
          </a:xfrm>
          <a:prstGeom prst="rect">
            <a:avLst/>
          </a:prstGeom>
          <a:solidFill>
            <a:schemeClr val="bg1"/>
          </a:solidFill>
        </p:spPr>
        <p:txBody>
          <a:bodyPr wrap="none">
            <a:spAutoFit/>
          </a:bodyPr>
          <a:lstStyle/>
          <a:p>
            <a:r>
              <a:rPr lang="en-US" sz="1600" dirty="0">
                <a:solidFill>
                  <a:srgbClr val="FF0000"/>
                </a:solidFill>
              </a:rPr>
              <a:t>digital microscope </a:t>
            </a:r>
          </a:p>
        </p:txBody>
      </p:sp>
      <p:sp>
        <p:nvSpPr>
          <p:cNvPr id="10" name="Rectangle 9">
            <a:extLst>
              <a:ext uri="{FF2B5EF4-FFF2-40B4-BE49-F238E27FC236}">
                <a16:creationId xmlns:a16="http://schemas.microsoft.com/office/drawing/2014/main" id="{5B287531-E1F5-4AE0-8F19-8AFFBEECC6A5}"/>
              </a:ext>
            </a:extLst>
          </p:cNvPr>
          <p:cNvSpPr/>
          <p:nvPr/>
        </p:nvSpPr>
        <p:spPr>
          <a:xfrm>
            <a:off x="5799285" y="2359742"/>
            <a:ext cx="1286699" cy="338554"/>
          </a:xfrm>
          <a:prstGeom prst="rect">
            <a:avLst/>
          </a:prstGeom>
          <a:solidFill>
            <a:schemeClr val="bg1"/>
          </a:solidFill>
        </p:spPr>
        <p:txBody>
          <a:bodyPr wrap="none">
            <a:spAutoFit/>
          </a:bodyPr>
          <a:lstStyle/>
          <a:p>
            <a:r>
              <a:rPr lang="en-US" sz="1600" dirty="0">
                <a:solidFill>
                  <a:srgbClr val="FF0000"/>
                </a:solidFill>
              </a:rPr>
              <a:t>Tensile tester</a:t>
            </a:r>
          </a:p>
        </p:txBody>
      </p:sp>
      <p:sp>
        <p:nvSpPr>
          <p:cNvPr id="11" name="Rectangle 10">
            <a:extLst>
              <a:ext uri="{FF2B5EF4-FFF2-40B4-BE49-F238E27FC236}">
                <a16:creationId xmlns:a16="http://schemas.microsoft.com/office/drawing/2014/main" id="{D02CEAE0-E33D-470A-B8BD-FFEE25C630CB}"/>
              </a:ext>
            </a:extLst>
          </p:cNvPr>
          <p:cNvSpPr/>
          <p:nvPr/>
        </p:nvSpPr>
        <p:spPr>
          <a:xfrm>
            <a:off x="7510144" y="2359742"/>
            <a:ext cx="1405256" cy="338554"/>
          </a:xfrm>
          <a:prstGeom prst="rect">
            <a:avLst/>
          </a:prstGeom>
          <a:solidFill>
            <a:schemeClr val="bg1"/>
          </a:solidFill>
        </p:spPr>
        <p:txBody>
          <a:bodyPr wrap="none">
            <a:spAutoFit/>
          </a:bodyPr>
          <a:lstStyle/>
          <a:p>
            <a:r>
              <a:rPr lang="en-US" sz="1600" dirty="0">
                <a:solidFill>
                  <a:srgbClr val="FF0000"/>
                </a:solidFill>
              </a:rPr>
              <a:t>Nano-indenter</a:t>
            </a:r>
          </a:p>
        </p:txBody>
      </p:sp>
      <p:pic>
        <p:nvPicPr>
          <p:cNvPr id="12" name="Picture 11">
            <a:extLst>
              <a:ext uri="{FF2B5EF4-FFF2-40B4-BE49-F238E27FC236}">
                <a16:creationId xmlns:a16="http://schemas.microsoft.com/office/drawing/2014/main" id="{5099E950-480A-46DE-8190-2E105AC1C010}"/>
              </a:ext>
            </a:extLst>
          </p:cNvPr>
          <p:cNvPicPr/>
          <p:nvPr/>
        </p:nvPicPr>
        <p:blipFill>
          <a:blip r:embed="rId3"/>
          <a:stretch>
            <a:fillRect/>
          </a:stretch>
        </p:blipFill>
        <p:spPr>
          <a:xfrm>
            <a:off x="6502750" y="3901338"/>
            <a:ext cx="2270760" cy="1981835"/>
          </a:xfrm>
          <a:prstGeom prst="rect">
            <a:avLst/>
          </a:prstGeom>
        </p:spPr>
      </p:pic>
    </p:spTree>
    <p:extLst>
      <p:ext uri="{BB962C8B-B14F-4D97-AF65-F5344CB8AC3E}">
        <p14:creationId xmlns:p14="http://schemas.microsoft.com/office/powerpoint/2010/main" val="40866986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B2BC58-9164-49C0-BFE1-5EE4F83FF9DF}"/>
              </a:ext>
            </a:extLst>
          </p:cNvPr>
          <p:cNvSpPr>
            <a:spLocks noGrp="1"/>
          </p:cNvSpPr>
          <p:nvPr>
            <p:ph idx="1"/>
          </p:nvPr>
        </p:nvSpPr>
        <p:spPr>
          <a:xfrm>
            <a:off x="228600" y="971550"/>
            <a:ext cx="8755707" cy="5291027"/>
          </a:xfrm>
        </p:spPr>
        <p:txBody>
          <a:bodyPr>
            <a:normAutofit fontScale="92500" lnSpcReduction="20000"/>
          </a:bodyPr>
          <a:lstStyle/>
          <a:p>
            <a:pPr marL="0" indent="0">
              <a:buNone/>
            </a:pPr>
            <a:r>
              <a:rPr lang="en-US" dirty="0"/>
              <a:t>HPT lab equipment (Pb glass windows, </a:t>
            </a:r>
            <a:r>
              <a:rPr lang="en-US" dirty="0" err="1"/>
              <a:t>telemanipulator</a:t>
            </a:r>
            <a:r>
              <a:rPr lang="en-US" dirty="0"/>
              <a:t>, passthrough, fume hood, </a:t>
            </a:r>
            <a:r>
              <a:rPr lang="en-US" dirty="0" err="1"/>
              <a:t>etc</a:t>
            </a:r>
            <a:r>
              <a:rPr lang="en-US" dirty="0"/>
              <a:t>…) will be funded by contingency spend down</a:t>
            </a:r>
          </a:p>
          <a:p>
            <a:r>
              <a:rPr lang="en-US" dirty="0"/>
              <a:t>Strategy needed to anticipate procurement and saving cost when possible</a:t>
            </a:r>
          </a:p>
          <a:p>
            <a:r>
              <a:rPr lang="en-US" dirty="0" err="1"/>
              <a:t>Telemanipulator</a:t>
            </a:r>
            <a:r>
              <a:rPr lang="en-US" dirty="0"/>
              <a:t> procurement has a long lead time</a:t>
            </a:r>
            <a:br>
              <a:rPr lang="en-US" dirty="0"/>
            </a:br>
            <a:r>
              <a:rPr lang="en-US" dirty="0"/>
              <a:t> (~ 1 year)</a:t>
            </a:r>
          </a:p>
          <a:p>
            <a:pPr lvl="1"/>
            <a:r>
              <a:rPr lang="en-US" dirty="0"/>
              <a:t>One arm spare (model G-LDC) is available at </a:t>
            </a:r>
            <a:br>
              <a:rPr lang="en-US" dirty="0"/>
            </a:br>
            <a:r>
              <a:rPr lang="en-US" dirty="0"/>
              <a:t>C-zero hot cell on site</a:t>
            </a:r>
          </a:p>
          <a:p>
            <a:pPr lvl="1"/>
            <a:r>
              <a:rPr lang="en-US" dirty="0"/>
              <a:t>Strategy to procure identical arm to form a pair </a:t>
            </a:r>
          </a:p>
          <a:p>
            <a:pPr lvl="2"/>
            <a:r>
              <a:rPr lang="en-US" dirty="0"/>
              <a:t>Capacity to develop new end of arm tools and </a:t>
            </a:r>
            <a:br>
              <a:rPr lang="en-US" dirty="0"/>
            </a:br>
            <a:r>
              <a:rPr lang="en-US" dirty="0"/>
              <a:t>fixture ahead of HPT Hot cell operation</a:t>
            </a:r>
          </a:p>
          <a:p>
            <a:pPr lvl="2"/>
            <a:r>
              <a:rPr lang="en-US" dirty="0"/>
              <a:t>Capacity to develop equipment (ex. cutting saw) </a:t>
            </a:r>
            <a:br>
              <a:rPr lang="en-US" dirty="0"/>
            </a:br>
            <a:r>
              <a:rPr lang="en-US" dirty="0"/>
              <a:t>adapted for remote handling operation in hot </a:t>
            </a:r>
            <a:br>
              <a:rPr lang="en-US" dirty="0"/>
            </a:br>
            <a:r>
              <a:rPr lang="en-US" dirty="0"/>
              <a:t>cell</a:t>
            </a:r>
          </a:p>
          <a:p>
            <a:pPr lvl="2"/>
            <a:r>
              <a:rPr lang="en-US" dirty="0"/>
              <a:t>Develop procedure ahead of Hot Cell operation</a:t>
            </a:r>
          </a:p>
          <a:p>
            <a:pPr lvl="2"/>
            <a:r>
              <a:rPr lang="en-US" dirty="0"/>
              <a:t>Train personal ahead of Hot Cell operation</a:t>
            </a:r>
          </a:p>
          <a:p>
            <a:r>
              <a:rPr lang="en-US" dirty="0"/>
              <a:t>Strategy for lead-glass windows covered by Keith Anderson’s presentation</a:t>
            </a:r>
          </a:p>
        </p:txBody>
      </p:sp>
      <p:sp>
        <p:nvSpPr>
          <p:cNvPr id="3" name="Title 2">
            <a:extLst>
              <a:ext uri="{FF2B5EF4-FFF2-40B4-BE49-F238E27FC236}">
                <a16:creationId xmlns:a16="http://schemas.microsoft.com/office/drawing/2014/main" id="{B2A2B4F7-7834-4C1A-ABEC-E9533845A0F1}"/>
              </a:ext>
            </a:extLst>
          </p:cNvPr>
          <p:cNvSpPr>
            <a:spLocks noGrp="1"/>
          </p:cNvSpPr>
          <p:nvPr>
            <p:ph type="title"/>
          </p:nvPr>
        </p:nvSpPr>
        <p:spPr/>
        <p:txBody>
          <a:bodyPr/>
          <a:lstStyle/>
          <a:p>
            <a:r>
              <a:rPr lang="en-US" dirty="0"/>
              <a:t>Acquisition/Procurement Plan</a:t>
            </a:r>
          </a:p>
        </p:txBody>
      </p:sp>
      <p:sp>
        <p:nvSpPr>
          <p:cNvPr id="4" name="Date Placeholder 3">
            <a:extLst>
              <a:ext uri="{FF2B5EF4-FFF2-40B4-BE49-F238E27FC236}">
                <a16:creationId xmlns:a16="http://schemas.microsoft.com/office/drawing/2014/main" id="{AF7CD1A8-7A19-4CEF-AE28-F06874C40C5B}"/>
              </a:ext>
            </a:extLst>
          </p:cNvPr>
          <p:cNvSpPr>
            <a:spLocks noGrp="1"/>
          </p:cNvSpPr>
          <p:nvPr>
            <p:ph type="dt" sz="half" idx="2"/>
          </p:nvPr>
        </p:nvSpPr>
        <p:spPr/>
        <p:txBody>
          <a:bodyPr/>
          <a:lstStyle/>
          <a:p>
            <a:pPr>
              <a:defRPr/>
            </a:pPr>
            <a:r>
              <a:rPr lang="en-US"/>
              <a:t>10/1/2021</a:t>
            </a:r>
            <a:endParaRPr lang="en-US" dirty="0"/>
          </a:p>
        </p:txBody>
      </p:sp>
      <p:sp>
        <p:nvSpPr>
          <p:cNvPr id="5" name="Footer Placeholder 4">
            <a:extLst>
              <a:ext uri="{FF2B5EF4-FFF2-40B4-BE49-F238E27FC236}">
                <a16:creationId xmlns:a16="http://schemas.microsoft.com/office/drawing/2014/main" id="{1112C7AF-A3F6-4FEC-BE40-2C5AB52DC79B}"/>
              </a:ext>
            </a:extLst>
          </p:cNvPr>
          <p:cNvSpPr>
            <a:spLocks noGrp="1"/>
          </p:cNvSpPr>
          <p:nvPr>
            <p:ph type="ftr" sz="quarter" idx="3"/>
          </p:nvPr>
        </p:nvSpPr>
        <p:spPr/>
        <p:txBody>
          <a:bodyPr/>
          <a:lstStyle/>
          <a:p>
            <a:pPr>
              <a:defRPr/>
            </a:pPr>
            <a:r>
              <a:rPr lang="en-US"/>
              <a:t>F. Pellemoine | Update since last review</a:t>
            </a:r>
            <a:endParaRPr lang="en-US" b="1" dirty="0"/>
          </a:p>
        </p:txBody>
      </p:sp>
      <p:sp>
        <p:nvSpPr>
          <p:cNvPr id="6" name="Slide Number Placeholder 5">
            <a:extLst>
              <a:ext uri="{FF2B5EF4-FFF2-40B4-BE49-F238E27FC236}">
                <a16:creationId xmlns:a16="http://schemas.microsoft.com/office/drawing/2014/main" id="{F9DEB396-DDA8-4EDD-A997-7656F28A72CD}"/>
              </a:ext>
            </a:extLst>
          </p:cNvPr>
          <p:cNvSpPr>
            <a:spLocks noGrp="1"/>
          </p:cNvSpPr>
          <p:nvPr>
            <p:ph type="sldNum" sz="quarter" idx="4"/>
          </p:nvPr>
        </p:nvSpPr>
        <p:spPr/>
        <p:txBody>
          <a:bodyPr/>
          <a:lstStyle/>
          <a:p>
            <a:pPr>
              <a:defRPr/>
            </a:pPr>
            <a:fld id="{148C009B-CB69-E04A-B9B3-34B26D69E9CF}" type="slidenum">
              <a:rPr lang="en-US" smtClean="0"/>
              <a:pPr>
                <a:defRPr/>
              </a:pPr>
              <a:t>23</a:t>
            </a:fld>
            <a:endParaRPr lang="en-US" dirty="0"/>
          </a:p>
        </p:txBody>
      </p:sp>
      <p:pic>
        <p:nvPicPr>
          <p:cNvPr id="7" name="Picture 6">
            <a:extLst>
              <a:ext uri="{FF2B5EF4-FFF2-40B4-BE49-F238E27FC236}">
                <a16:creationId xmlns:a16="http://schemas.microsoft.com/office/drawing/2014/main" id="{C606EFAD-47F1-418C-8109-E07F8497271A}"/>
              </a:ext>
            </a:extLst>
          </p:cNvPr>
          <p:cNvPicPr>
            <a:picLocks noChangeAspect="1"/>
          </p:cNvPicPr>
          <p:nvPr/>
        </p:nvPicPr>
        <p:blipFill>
          <a:blip r:embed="rId2"/>
          <a:stretch>
            <a:fillRect/>
          </a:stretch>
        </p:blipFill>
        <p:spPr>
          <a:xfrm>
            <a:off x="6687699" y="2615607"/>
            <a:ext cx="2371877" cy="2647509"/>
          </a:xfrm>
          <a:prstGeom prst="rect">
            <a:avLst/>
          </a:prstGeom>
        </p:spPr>
      </p:pic>
    </p:spTree>
    <p:extLst>
      <p:ext uri="{BB962C8B-B14F-4D97-AF65-F5344CB8AC3E}">
        <p14:creationId xmlns:p14="http://schemas.microsoft.com/office/powerpoint/2010/main" val="25732454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17CD6F8-72EE-4E2C-8E8E-B3827150DEEF}"/>
              </a:ext>
            </a:extLst>
          </p:cNvPr>
          <p:cNvSpPr>
            <a:spLocks noGrp="1"/>
          </p:cNvSpPr>
          <p:nvPr>
            <p:ph idx="1"/>
          </p:nvPr>
        </p:nvSpPr>
        <p:spPr>
          <a:xfrm>
            <a:off x="228600" y="971550"/>
            <a:ext cx="7721167" cy="5252269"/>
          </a:xfrm>
        </p:spPr>
        <p:txBody>
          <a:bodyPr>
            <a:normAutofit/>
          </a:bodyPr>
          <a:lstStyle/>
          <a:p>
            <a:r>
              <a:rPr lang="en-US" sz="2000" dirty="0"/>
              <a:t>Continue to develop the list of operational scenario to support FMEA study and consider the needs for loss of power contingencies</a:t>
            </a:r>
          </a:p>
          <a:p>
            <a:pPr lvl="1"/>
            <a:r>
              <a:rPr lang="en-US" sz="2000" dirty="0"/>
              <a:t>A generator will be installed for HPT Lab operation</a:t>
            </a:r>
          </a:p>
          <a:p>
            <a:r>
              <a:rPr lang="en-US" sz="2000" dirty="0"/>
              <a:t>Continue to develop the requirement validation plan with independent commissioning agent</a:t>
            </a:r>
          </a:p>
          <a:p>
            <a:r>
              <a:rPr lang="en-US" sz="2000" dirty="0"/>
              <a:t>Continue to validate design details through simulations as needed (penetrations, storage, passthrough,…)</a:t>
            </a:r>
          </a:p>
          <a:p>
            <a:r>
              <a:rPr lang="en-US" sz="2000" dirty="0"/>
              <a:t>Work closely with CannonDesign and ES&amp;H to develop </a:t>
            </a:r>
          </a:p>
          <a:p>
            <a:pPr lvl="1"/>
            <a:r>
              <a:rPr lang="en-US" sz="2000" dirty="0"/>
              <a:t>fire protection</a:t>
            </a:r>
          </a:p>
          <a:p>
            <a:pPr lvl="1"/>
            <a:r>
              <a:rPr lang="en-US" sz="2000" dirty="0"/>
              <a:t>the HVAC System</a:t>
            </a:r>
          </a:p>
          <a:p>
            <a:pPr lvl="1"/>
            <a:r>
              <a:rPr lang="en-US" sz="2000" dirty="0"/>
              <a:t>the Control system</a:t>
            </a:r>
          </a:p>
          <a:p>
            <a:r>
              <a:rPr lang="en-US" sz="2000" dirty="0"/>
              <a:t>Prepare the list of existing procedure relevant to HPT Lab operation</a:t>
            </a:r>
          </a:p>
          <a:p>
            <a:r>
              <a:rPr lang="en-US" sz="2000" dirty="0"/>
              <a:t>Develop missing procedures relevant to HPT Lab operation</a:t>
            </a:r>
          </a:p>
          <a:p>
            <a:pPr lvl="1"/>
            <a:endParaRPr lang="en-US" sz="2000" dirty="0"/>
          </a:p>
        </p:txBody>
      </p:sp>
      <p:sp>
        <p:nvSpPr>
          <p:cNvPr id="3" name="Title 2">
            <a:extLst>
              <a:ext uri="{FF2B5EF4-FFF2-40B4-BE49-F238E27FC236}">
                <a16:creationId xmlns:a16="http://schemas.microsoft.com/office/drawing/2014/main" id="{11761865-E55F-40A9-9EB2-E73472C35B46}"/>
              </a:ext>
            </a:extLst>
          </p:cNvPr>
          <p:cNvSpPr>
            <a:spLocks noGrp="1"/>
          </p:cNvSpPr>
          <p:nvPr>
            <p:ph type="title"/>
          </p:nvPr>
        </p:nvSpPr>
        <p:spPr/>
        <p:txBody>
          <a:bodyPr/>
          <a:lstStyle/>
          <a:p>
            <a:r>
              <a:rPr lang="en-US" dirty="0"/>
              <a:t>Path Forward</a:t>
            </a:r>
          </a:p>
        </p:txBody>
      </p:sp>
      <p:sp>
        <p:nvSpPr>
          <p:cNvPr id="4" name="Date Placeholder 3">
            <a:extLst>
              <a:ext uri="{FF2B5EF4-FFF2-40B4-BE49-F238E27FC236}">
                <a16:creationId xmlns:a16="http://schemas.microsoft.com/office/drawing/2014/main" id="{C25D59E3-2484-418D-8171-6C0C28D2BDED}"/>
              </a:ext>
            </a:extLst>
          </p:cNvPr>
          <p:cNvSpPr>
            <a:spLocks noGrp="1"/>
          </p:cNvSpPr>
          <p:nvPr>
            <p:ph type="dt" sz="half" idx="2"/>
          </p:nvPr>
        </p:nvSpPr>
        <p:spPr/>
        <p:txBody>
          <a:bodyPr/>
          <a:lstStyle/>
          <a:p>
            <a:pPr>
              <a:defRPr/>
            </a:pPr>
            <a:r>
              <a:rPr lang="en-US"/>
              <a:t>10/1/2021</a:t>
            </a:r>
            <a:endParaRPr lang="en-US" dirty="0"/>
          </a:p>
        </p:txBody>
      </p:sp>
      <p:sp>
        <p:nvSpPr>
          <p:cNvPr id="5" name="Footer Placeholder 4">
            <a:extLst>
              <a:ext uri="{FF2B5EF4-FFF2-40B4-BE49-F238E27FC236}">
                <a16:creationId xmlns:a16="http://schemas.microsoft.com/office/drawing/2014/main" id="{F0361B37-E497-437A-9295-E888A591A64E}"/>
              </a:ext>
            </a:extLst>
          </p:cNvPr>
          <p:cNvSpPr>
            <a:spLocks noGrp="1"/>
          </p:cNvSpPr>
          <p:nvPr>
            <p:ph type="ftr" sz="quarter" idx="3"/>
          </p:nvPr>
        </p:nvSpPr>
        <p:spPr/>
        <p:txBody>
          <a:bodyPr/>
          <a:lstStyle/>
          <a:p>
            <a:pPr>
              <a:defRPr/>
            </a:pPr>
            <a:r>
              <a:rPr lang="en-US"/>
              <a:t>F. Pellemoine | Update since last review</a:t>
            </a:r>
            <a:endParaRPr lang="en-US" b="1" dirty="0"/>
          </a:p>
        </p:txBody>
      </p:sp>
      <p:sp>
        <p:nvSpPr>
          <p:cNvPr id="6" name="Slide Number Placeholder 5">
            <a:extLst>
              <a:ext uri="{FF2B5EF4-FFF2-40B4-BE49-F238E27FC236}">
                <a16:creationId xmlns:a16="http://schemas.microsoft.com/office/drawing/2014/main" id="{3F641107-5FB3-4590-A53E-3CE53891E283}"/>
              </a:ext>
            </a:extLst>
          </p:cNvPr>
          <p:cNvSpPr>
            <a:spLocks noGrp="1"/>
          </p:cNvSpPr>
          <p:nvPr>
            <p:ph type="sldNum" sz="quarter" idx="4"/>
          </p:nvPr>
        </p:nvSpPr>
        <p:spPr/>
        <p:txBody>
          <a:bodyPr/>
          <a:lstStyle/>
          <a:p>
            <a:pPr>
              <a:defRPr/>
            </a:pPr>
            <a:fld id="{148C009B-CB69-E04A-B9B3-34B26D69E9CF}" type="slidenum">
              <a:rPr lang="en-US" smtClean="0"/>
              <a:pPr>
                <a:defRPr/>
              </a:pPr>
              <a:t>24</a:t>
            </a:fld>
            <a:endParaRPr lang="en-US" dirty="0"/>
          </a:p>
        </p:txBody>
      </p:sp>
      <p:sp>
        <p:nvSpPr>
          <p:cNvPr id="7" name="Rectangle: Rounded Corners 6">
            <a:extLst>
              <a:ext uri="{FF2B5EF4-FFF2-40B4-BE49-F238E27FC236}">
                <a16:creationId xmlns:a16="http://schemas.microsoft.com/office/drawing/2014/main" id="{21C37CA4-F1A6-4BAD-B420-EC1F81EA8341}"/>
              </a:ext>
            </a:extLst>
          </p:cNvPr>
          <p:cNvSpPr/>
          <p:nvPr/>
        </p:nvSpPr>
        <p:spPr>
          <a:xfrm>
            <a:off x="7949768" y="1073192"/>
            <a:ext cx="951345" cy="374571"/>
          </a:xfrm>
          <a:prstGeom prst="roundRect">
            <a:avLst/>
          </a:prstGeom>
          <a:solidFill>
            <a:srgbClr val="0070C0"/>
          </a:solidFill>
          <a:ln>
            <a:solidFill>
              <a:srgbClr val="004C97"/>
            </a:solid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600" dirty="0"/>
              <a:t>R #6</a:t>
            </a:r>
          </a:p>
        </p:txBody>
      </p:sp>
      <p:sp>
        <p:nvSpPr>
          <p:cNvPr id="8" name="Rectangle: Rounded Corners 7">
            <a:extLst>
              <a:ext uri="{FF2B5EF4-FFF2-40B4-BE49-F238E27FC236}">
                <a16:creationId xmlns:a16="http://schemas.microsoft.com/office/drawing/2014/main" id="{4CFEB990-5776-472E-A135-B2D0930AE51B}"/>
              </a:ext>
            </a:extLst>
          </p:cNvPr>
          <p:cNvSpPr/>
          <p:nvPr/>
        </p:nvSpPr>
        <p:spPr>
          <a:xfrm>
            <a:off x="7949767" y="2381675"/>
            <a:ext cx="951345" cy="374571"/>
          </a:xfrm>
          <a:prstGeom prst="roundRect">
            <a:avLst/>
          </a:prstGeom>
          <a:solidFill>
            <a:srgbClr val="0070C0"/>
          </a:solidFill>
          <a:ln>
            <a:solidFill>
              <a:srgbClr val="004C97"/>
            </a:solid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600" dirty="0"/>
              <a:t>R #4</a:t>
            </a:r>
          </a:p>
        </p:txBody>
      </p:sp>
    </p:spTree>
    <p:extLst>
      <p:ext uri="{BB962C8B-B14F-4D97-AF65-F5344CB8AC3E}">
        <p14:creationId xmlns:p14="http://schemas.microsoft.com/office/powerpoint/2010/main" val="14804814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F4B0E2-1CA2-4012-B41E-A6B789A247B6}"/>
              </a:ext>
            </a:extLst>
          </p:cNvPr>
          <p:cNvSpPr>
            <a:spLocks noGrp="1"/>
          </p:cNvSpPr>
          <p:nvPr>
            <p:ph idx="1"/>
          </p:nvPr>
        </p:nvSpPr>
        <p:spPr/>
        <p:txBody>
          <a:bodyPr/>
          <a:lstStyle/>
          <a:p>
            <a:endParaRPr lang="en-US" dirty="0"/>
          </a:p>
        </p:txBody>
      </p:sp>
      <p:sp>
        <p:nvSpPr>
          <p:cNvPr id="3" name="Title 2">
            <a:extLst>
              <a:ext uri="{FF2B5EF4-FFF2-40B4-BE49-F238E27FC236}">
                <a16:creationId xmlns:a16="http://schemas.microsoft.com/office/drawing/2014/main" id="{3358F9FD-C4CB-4DB2-95FF-0916FB28314D}"/>
              </a:ext>
            </a:extLst>
          </p:cNvPr>
          <p:cNvSpPr>
            <a:spLocks noGrp="1"/>
          </p:cNvSpPr>
          <p:nvPr>
            <p:ph type="title"/>
          </p:nvPr>
        </p:nvSpPr>
        <p:spPr/>
        <p:txBody>
          <a:bodyPr/>
          <a:lstStyle/>
          <a:p>
            <a:r>
              <a:rPr lang="en-US" dirty="0"/>
              <a:t>Backup Slides</a:t>
            </a:r>
          </a:p>
        </p:txBody>
      </p:sp>
      <p:sp>
        <p:nvSpPr>
          <p:cNvPr id="4" name="Date Placeholder 3">
            <a:extLst>
              <a:ext uri="{FF2B5EF4-FFF2-40B4-BE49-F238E27FC236}">
                <a16:creationId xmlns:a16="http://schemas.microsoft.com/office/drawing/2014/main" id="{B2211ED2-7132-41B9-BB8E-F87B9206870C}"/>
              </a:ext>
            </a:extLst>
          </p:cNvPr>
          <p:cNvSpPr>
            <a:spLocks noGrp="1"/>
          </p:cNvSpPr>
          <p:nvPr>
            <p:ph type="dt" sz="half" idx="2"/>
          </p:nvPr>
        </p:nvSpPr>
        <p:spPr/>
        <p:txBody>
          <a:bodyPr/>
          <a:lstStyle/>
          <a:p>
            <a:pPr>
              <a:defRPr/>
            </a:pPr>
            <a:r>
              <a:rPr lang="en-US"/>
              <a:t>10/1/2021</a:t>
            </a:r>
            <a:endParaRPr lang="en-US" dirty="0"/>
          </a:p>
        </p:txBody>
      </p:sp>
      <p:sp>
        <p:nvSpPr>
          <p:cNvPr id="5" name="Footer Placeholder 4">
            <a:extLst>
              <a:ext uri="{FF2B5EF4-FFF2-40B4-BE49-F238E27FC236}">
                <a16:creationId xmlns:a16="http://schemas.microsoft.com/office/drawing/2014/main" id="{7178A99F-5D57-470E-8F07-9D71AAC74A04}"/>
              </a:ext>
            </a:extLst>
          </p:cNvPr>
          <p:cNvSpPr>
            <a:spLocks noGrp="1"/>
          </p:cNvSpPr>
          <p:nvPr>
            <p:ph type="ftr" sz="quarter" idx="3"/>
          </p:nvPr>
        </p:nvSpPr>
        <p:spPr/>
        <p:txBody>
          <a:bodyPr/>
          <a:lstStyle/>
          <a:p>
            <a:pPr>
              <a:defRPr/>
            </a:pPr>
            <a:r>
              <a:rPr lang="en-US"/>
              <a:t>F. Pellemoine | Update since last review</a:t>
            </a:r>
            <a:endParaRPr lang="en-US" b="1" dirty="0"/>
          </a:p>
        </p:txBody>
      </p:sp>
      <p:sp>
        <p:nvSpPr>
          <p:cNvPr id="6" name="Slide Number Placeholder 5">
            <a:extLst>
              <a:ext uri="{FF2B5EF4-FFF2-40B4-BE49-F238E27FC236}">
                <a16:creationId xmlns:a16="http://schemas.microsoft.com/office/drawing/2014/main" id="{794889DA-1356-41C1-B59E-FCC2A35F2A8B}"/>
              </a:ext>
            </a:extLst>
          </p:cNvPr>
          <p:cNvSpPr>
            <a:spLocks noGrp="1"/>
          </p:cNvSpPr>
          <p:nvPr>
            <p:ph type="sldNum" sz="quarter" idx="4"/>
          </p:nvPr>
        </p:nvSpPr>
        <p:spPr/>
        <p:txBody>
          <a:bodyPr/>
          <a:lstStyle/>
          <a:p>
            <a:pPr>
              <a:defRPr/>
            </a:pPr>
            <a:fld id="{148C009B-CB69-E04A-B9B3-34B26D69E9CF}" type="slidenum">
              <a:rPr lang="en-US" smtClean="0"/>
              <a:pPr>
                <a:defRPr/>
              </a:pPr>
              <a:t>25</a:t>
            </a:fld>
            <a:endParaRPr lang="en-US" dirty="0"/>
          </a:p>
        </p:txBody>
      </p:sp>
    </p:spTree>
    <p:extLst>
      <p:ext uri="{BB962C8B-B14F-4D97-AF65-F5344CB8AC3E}">
        <p14:creationId xmlns:p14="http://schemas.microsoft.com/office/powerpoint/2010/main" val="28618971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B27BC9-84FF-493F-8348-D6D4561C26EB}"/>
              </a:ext>
            </a:extLst>
          </p:cNvPr>
          <p:cNvSpPr>
            <a:spLocks noGrp="1"/>
          </p:cNvSpPr>
          <p:nvPr>
            <p:ph idx="1"/>
          </p:nvPr>
        </p:nvSpPr>
        <p:spPr/>
        <p:txBody>
          <a:bodyPr/>
          <a:lstStyle/>
          <a:p>
            <a:endParaRPr lang="en-US" dirty="0"/>
          </a:p>
        </p:txBody>
      </p:sp>
      <p:sp>
        <p:nvSpPr>
          <p:cNvPr id="3" name="Title 2">
            <a:extLst>
              <a:ext uri="{FF2B5EF4-FFF2-40B4-BE49-F238E27FC236}">
                <a16:creationId xmlns:a16="http://schemas.microsoft.com/office/drawing/2014/main" id="{B1023E2F-F231-434A-8ADB-CA4F3BD47F23}"/>
              </a:ext>
            </a:extLst>
          </p:cNvPr>
          <p:cNvSpPr>
            <a:spLocks noGrp="1"/>
          </p:cNvSpPr>
          <p:nvPr>
            <p:ph type="title"/>
          </p:nvPr>
        </p:nvSpPr>
        <p:spPr/>
        <p:txBody>
          <a:bodyPr/>
          <a:lstStyle/>
          <a:p>
            <a:r>
              <a:rPr lang="en-US" dirty="0"/>
              <a:t>HVAC System – preliminary air volume [CFM]</a:t>
            </a:r>
          </a:p>
        </p:txBody>
      </p:sp>
      <p:sp>
        <p:nvSpPr>
          <p:cNvPr id="4" name="Date Placeholder 3">
            <a:extLst>
              <a:ext uri="{FF2B5EF4-FFF2-40B4-BE49-F238E27FC236}">
                <a16:creationId xmlns:a16="http://schemas.microsoft.com/office/drawing/2014/main" id="{5C7131DC-3F33-4528-AB1F-59A3FD75DCE4}"/>
              </a:ext>
            </a:extLst>
          </p:cNvPr>
          <p:cNvSpPr>
            <a:spLocks noGrp="1"/>
          </p:cNvSpPr>
          <p:nvPr>
            <p:ph type="dt" sz="half" idx="2"/>
          </p:nvPr>
        </p:nvSpPr>
        <p:spPr/>
        <p:txBody>
          <a:bodyPr/>
          <a:lstStyle/>
          <a:p>
            <a:pPr>
              <a:defRPr/>
            </a:pPr>
            <a:r>
              <a:rPr lang="en-US"/>
              <a:t>10/1/2021</a:t>
            </a:r>
            <a:endParaRPr lang="en-US" dirty="0"/>
          </a:p>
        </p:txBody>
      </p:sp>
      <p:sp>
        <p:nvSpPr>
          <p:cNvPr id="5" name="Footer Placeholder 4">
            <a:extLst>
              <a:ext uri="{FF2B5EF4-FFF2-40B4-BE49-F238E27FC236}">
                <a16:creationId xmlns:a16="http://schemas.microsoft.com/office/drawing/2014/main" id="{9C1E264E-6FEF-47A8-83BB-33CD207F16B0}"/>
              </a:ext>
            </a:extLst>
          </p:cNvPr>
          <p:cNvSpPr>
            <a:spLocks noGrp="1"/>
          </p:cNvSpPr>
          <p:nvPr>
            <p:ph type="ftr" sz="quarter" idx="3"/>
          </p:nvPr>
        </p:nvSpPr>
        <p:spPr/>
        <p:txBody>
          <a:bodyPr/>
          <a:lstStyle/>
          <a:p>
            <a:pPr>
              <a:defRPr/>
            </a:pPr>
            <a:r>
              <a:rPr lang="en-US"/>
              <a:t>F. Pellemoine | Update since last review</a:t>
            </a:r>
            <a:endParaRPr lang="en-US" b="1" dirty="0"/>
          </a:p>
        </p:txBody>
      </p:sp>
      <p:sp>
        <p:nvSpPr>
          <p:cNvPr id="6" name="Slide Number Placeholder 5">
            <a:extLst>
              <a:ext uri="{FF2B5EF4-FFF2-40B4-BE49-F238E27FC236}">
                <a16:creationId xmlns:a16="http://schemas.microsoft.com/office/drawing/2014/main" id="{516B7EF0-7EC1-452B-A4D0-CE1C7B3FF69D}"/>
              </a:ext>
            </a:extLst>
          </p:cNvPr>
          <p:cNvSpPr>
            <a:spLocks noGrp="1"/>
          </p:cNvSpPr>
          <p:nvPr>
            <p:ph type="sldNum" sz="quarter" idx="4"/>
          </p:nvPr>
        </p:nvSpPr>
        <p:spPr/>
        <p:txBody>
          <a:bodyPr/>
          <a:lstStyle/>
          <a:p>
            <a:pPr>
              <a:defRPr/>
            </a:pPr>
            <a:fld id="{148C009B-CB69-E04A-B9B3-34B26D69E9CF}" type="slidenum">
              <a:rPr lang="en-US" smtClean="0"/>
              <a:pPr>
                <a:defRPr/>
              </a:pPr>
              <a:t>26</a:t>
            </a:fld>
            <a:endParaRPr lang="en-US" dirty="0"/>
          </a:p>
        </p:txBody>
      </p:sp>
      <p:pic>
        <p:nvPicPr>
          <p:cNvPr id="7" name="Picture 6">
            <a:extLst>
              <a:ext uri="{FF2B5EF4-FFF2-40B4-BE49-F238E27FC236}">
                <a16:creationId xmlns:a16="http://schemas.microsoft.com/office/drawing/2014/main" id="{772B06A4-6B26-4276-B8AA-B875A5EABB79}"/>
              </a:ext>
            </a:extLst>
          </p:cNvPr>
          <p:cNvPicPr>
            <a:picLocks noChangeAspect="1"/>
          </p:cNvPicPr>
          <p:nvPr/>
        </p:nvPicPr>
        <p:blipFill rotWithShape="1">
          <a:blip r:embed="rId2"/>
          <a:srcRect l="71706" t="41339" r="16000" b="20638"/>
          <a:stretch/>
        </p:blipFill>
        <p:spPr>
          <a:xfrm>
            <a:off x="2961700" y="1080361"/>
            <a:ext cx="5797684" cy="5085157"/>
          </a:xfrm>
          <a:prstGeom prst="rect">
            <a:avLst/>
          </a:prstGeom>
        </p:spPr>
      </p:pic>
      <p:sp>
        <p:nvSpPr>
          <p:cNvPr id="9" name="Rectangle 8">
            <a:extLst>
              <a:ext uri="{FF2B5EF4-FFF2-40B4-BE49-F238E27FC236}">
                <a16:creationId xmlns:a16="http://schemas.microsoft.com/office/drawing/2014/main" id="{E4A74B7D-A974-451F-8B5E-C8145EF29021}"/>
              </a:ext>
            </a:extLst>
          </p:cNvPr>
          <p:cNvSpPr/>
          <p:nvPr/>
        </p:nvSpPr>
        <p:spPr>
          <a:xfrm>
            <a:off x="187026" y="4861362"/>
            <a:ext cx="2450338" cy="1169551"/>
          </a:xfrm>
          <a:prstGeom prst="rect">
            <a:avLst/>
          </a:prstGeom>
        </p:spPr>
        <p:txBody>
          <a:bodyPr wrap="square">
            <a:spAutoFit/>
          </a:bodyPr>
          <a:lstStyle/>
          <a:p>
            <a:r>
              <a:rPr lang="en-US" sz="1400" dirty="0"/>
              <a:t>S = supply air flow</a:t>
            </a:r>
          </a:p>
          <a:p>
            <a:r>
              <a:rPr lang="en-US" sz="1400" dirty="0"/>
              <a:t>R = return air flow</a:t>
            </a:r>
          </a:p>
          <a:p>
            <a:r>
              <a:rPr lang="en-US" sz="1400" dirty="0"/>
              <a:t>E = exhaust air flow</a:t>
            </a:r>
          </a:p>
          <a:p>
            <a:r>
              <a:rPr lang="en-US" sz="1400" dirty="0"/>
              <a:t>T = transfer air flow across a partition or classification area</a:t>
            </a:r>
          </a:p>
        </p:txBody>
      </p:sp>
    </p:spTree>
    <p:extLst>
      <p:ext uri="{BB962C8B-B14F-4D97-AF65-F5344CB8AC3E}">
        <p14:creationId xmlns:p14="http://schemas.microsoft.com/office/powerpoint/2010/main" val="13208071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46A760-2D7D-4E23-BA71-17170E696A9E}"/>
              </a:ext>
            </a:extLst>
          </p:cNvPr>
          <p:cNvSpPr>
            <a:spLocks noGrp="1"/>
          </p:cNvSpPr>
          <p:nvPr>
            <p:ph type="title"/>
          </p:nvPr>
        </p:nvSpPr>
        <p:spPr/>
        <p:txBody>
          <a:bodyPr/>
          <a:lstStyle/>
          <a:p>
            <a:r>
              <a:rPr lang="en-US" dirty="0"/>
              <a:t>Card Reader for Controlled Access</a:t>
            </a:r>
          </a:p>
        </p:txBody>
      </p:sp>
      <p:sp>
        <p:nvSpPr>
          <p:cNvPr id="4" name="Date Placeholder 3">
            <a:extLst>
              <a:ext uri="{FF2B5EF4-FFF2-40B4-BE49-F238E27FC236}">
                <a16:creationId xmlns:a16="http://schemas.microsoft.com/office/drawing/2014/main" id="{43398CA3-0B3C-40FC-9C39-D430E477F31E}"/>
              </a:ext>
            </a:extLst>
          </p:cNvPr>
          <p:cNvSpPr>
            <a:spLocks noGrp="1"/>
          </p:cNvSpPr>
          <p:nvPr>
            <p:ph type="dt" sz="half" idx="2"/>
          </p:nvPr>
        </p:nvSpPr>
        <p:spPr/>
        <p:txBody>
          <a:bodyPr/>
          <a:lstStyle/>
          <a:p>
            <a:pPr>
              <a:defRPr/>
            </a:pPr>
            <a:r>
              <a:rPr lang="en-US"/>
              <a:t>10/1/2021</a:t>
            </a:r>
            <a:endParaRPr lang="en-US" dirty="0"/>
          </a:p>
        </p:txBody>
      </p:sp>
      <p:sp>
        <p:nvSpPr>
          <p:cNvPr id="5" name="Footer Placeholder 4">
            <a:extLst>
              <a:ext uri="{FF2B5EF4-FFF2-40B4-BE49-F238E27FC236}">
                <a16:creationId xmlns:a16="http://schemas.microsoft.com/office/drawing/2014/main" id="{38656D8D-749F-4B5C-BDFC-DF7DC8ABB914}"/>
              </a:ext>
            </a:extLst>
          </p:cNvPr>
          <p:cNvSpPr>
            <a:spLocks noGrp="1"/>
          </p:cNvSpPr>
          <p:nvPr>
            <p:ph type="ftr" sz="quarter" idx="3"/>
          </p:nvPr>
        </p:nvSpPr>
        <p:spPr/>
        <p:txBody>
          <a:bodyPr/>
          <a:lstStyle/>
          <a:p>
            <a:pPr>
              <a:defRPr/>
            </a:pPr>
            <a:r>
              <a:rPr lang="en-US"/>
              <a:t>F. Pellemoine | Update since last review</a:t>
            </a:r>
            <a:endParaRPr lang="en-US" b="1" dirty="0"/>
          </a:p>
        </p:txBody>
      </p:sp>
      <p:sp>
        <p:nvSpPr>
          <p:cNvPr id="6" name="Slide Number Placeholder 5">
            <a:extLst>
              <a:ext uri="{FF2B5EF4-FFF2-40B4-BE49-F238E27FC236}">
                <a16:creationId xmlns:a16="http://schemas.microsoft.com/office/drawing/2014/main" id="{DA51C86C-EFA9-4F4B-9ABC-CD9C612ADF18}"/>
              </a:ext>
            </a:extLst>
          </p:cNvPr>
          <p:cNvSpPr>
            <a:spLocks noGrp="1"/>
          </p:cNvSpPr>
          <p:nvPr>
            <p:ph type="sldNum" sz="quarter" idx="4"/>
          </p:nvPr>
        </p:nvSpPr>
        <p:spPr/>
        <p:txBody>
          <a:bodyPr/>
          <a:lstStyle/>
          <a:p>
            <a:pPr>
              <a:defRPr/>
            </a:pPr>
            <a:fld id="{148C009B-CB69-E04A-B9B3-34B26D69E9CF}" type="slidenum">
              <a:rPr lang="en-US" smtClean="0"/>
              <a:pPr>
                <a:defRPr/>
              </a:pPr>
              <a:t>27</a:t>
            </a:fld>
            <a:endParaRPr lang="en-US" dirty="0"/>
          </a:p>
        </p:txBody>
      </p:sp>
      <p:pic>
        <p:nvPicPr>
          <p:cNvPr id="10" name="Picture 9">
            <a:extLst>
              <a:ext uri="{FF2B5EF4-FFF2-40B4-BE49-F238E27FC236}">
                <a16:creationId xmlns:a16="http://schemas.microsoft.com/office/drawing/2014/main" id="{385ADA62-1335-4980-B9FD-4C41628626CC}"/>
              </a:ext>
            </a:extLst>
          </p:cNvPr>
          <p:cNvPicPr>
            <a:picLocks noChangeAspect="1"/>
          </p:cNvPicPr>
          <p:nvPr/>
        </p:nvPicPr>
        <p:blipFill>
          <a:blip r:embed="rId2"/>
          <a:stretch>
            <a:fillRect/>
          </a:stretch>
        </p:blipFill>
        <p:spPr>
          <a:xfrm>
            <a:off x="0" y="1406636"/>
            <a:ext cx="9144000" cy="4044728"/>
          </a:xfrm>
          <a:prstGeom prst="rect">
            <a:avLst/>
          </a:prstGeom>
        </p:spPr>
      </p:pic>
    </p:spTree>
    <p:extLst>
      <p:ext uri="{BB962C8B-B14F-4D97-AF65-F5344CB8AC3E}">
        <p14:creationId xmlns:p14="http://schemas.microsoft.com/office/powerpoint/2010/main" val="79196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buNone/>
            </a:pPr>
            <a:r>
              <a:rPr lang="en-US" dirty="0"/>
              <a:t>Initial requirement carefully reviewed during 60% design review of TSIB Building with CannonDesign</a:t>
            </a:r>
          </a:p>
          <a:p>
            <a:pPr marL="0" indent="0">
              <a:buNone/>
            </a:pPr>
            <a:endParaRPr lang="en-US" dirty="0"/>
          </a:p>
          <a:p>
            <a:r>
              <a:rPr lang="en-US" dirty="0"/>
              <a:t>Few Requirements were adjusted and clarified</a:t>
            </a:r>
          </a:p>
          <a:p>
            <a:r>
              <a:rPr lang="en-US" dirty="0"/>
              <a:t>New requirements were added</a:t>
            </a:r>
          </a:p>
          <a:p>
            <a:r>
              <a:rPr lang="en-US" dirty="0"/>
              <a:t>All requirements are recorded and labeled in a requirement register</a:t>
            </a:r>
          </a:p>
          <a:p>
            <a:r>
              <a:rPr lang="en-US" dirty="0"/>
              <a:t>The requirement validation plan is under development and is recorded in the same register</a:t>
            </a:r>
          </a:p>
          <a:p>
            <a:pPr lvl="1"/>
            <a:r>
              <a:rPr lang="en-US" dirty="0"/>
              <a:t>A </a:t>
            </a:r>
            <a:r>
              <a:rPr lang="en-US" sz="2400" dirty="0">
                <a:solidFill>
                  <a:schemeClr val="accent6"/>
                </a:solidFill>
              </a:rPr>
              <a:t>3</a:t>
            </a:r>
            <a:r>
              <a:rPr lang="en-US" sz="2400" baseline="30000" dirty="0">
                <a:solidFill>
                  <a:schemeClr val="accent6"/>
                </a:solidFill>
              </a:rPr>
              <a:t>rd</a:t>
            </a:r>
            <a:r>
              <a:rPr lang="en-US" sz="2400" dirty="0">
                <a:solidFill>
                  <a:schemeClr val="accent6"/>
                </a:solidFill>
              </a:rPr>
              <a:t> Party </a:t>
            </a:r>
            <a:r>
              <a:rPr lang="en-US" sz="2400" dirty="0" err="1">
                <a:solidFill>
                  <a:schemeClr val="accent6"/>
                </a:solidFill>
              </a:rPr>
              <a:t>CxAgent</a:t>
            </a:r>
            <a:r>
              <a:rPr lang="en-US" sz="2400" dirty="0">
                <a:solidFill>
                  <a:schemeClr val="accent6"/>
                </a:solidFill>
              </a:rPr>
              <a:t> independent from owner, designers, general contractor will follow and coordinate the commissioning plan including all the requirement verifications</a:t>
            </a:r>
          </a:p>
          <a:p>
            <a:pPr lvl="1"/>
            <a:endParaRPr lang="en-US" dirty="0"/>
          </a:p>
          <a:p>
            <a:endParaRPr lang="en-US" dirty="0"/>
          </a:p>
          <a:p>
            <a:pPr marL="457200" lvl="1" indent="0">
              <a:buNone/>
            </a:pPr>
            <a:endParaRPr lang="en-US" dirty="0">
              <a:solidFill>
                <a:srgbClr val="50504E"/>
              </a:solidFill>
            </a:endParaRPr>
          </a:p>
          <a:p>
            <a:pPr marL="1828800" lvl="4" indent="0">
              <a:buNone/>
            </a:pPr>
            <a:endParaRPr lang="en-US" dirty="0"/>
          </a:p>
        </p:txBody>
      </p:sp>
      <p:sp>
        <p:nvSpPr>
          <p:cNvPr id="7" name="Title 6"/>
          <p:cNvSpPr>
            <a:spLocks noGrp="1"/>
          </p:cNvSpPr>
          <p:nvPr>
            <p:ph type="title"/>
          </p:nvPr>
        </p:nvSpPr>
        <p:spPr/>
        <p:txBody>
          <a:bodyPr/>
          <a:lstStyle/>
          <a:p>
            <a:r>
              <a:rPr lang="en-US" dirty="0"/>
              <a:t>Requirement Update</a:t>
            </a:r>
          </a:p>
        </p:txBody>
      </p:sp>
      <p:sp>
        <p:nvSpPr>
          <p:cNvPr id="3" name="Date Placeholder 2"/>
          <p:cNvSpPr>
            <a:spLocks noGrp="1"/>
          </p:cNvSpPr>
          <p:nvPr>
            <p:ph type="dt" sz="half" idx="2"/>
          </p:nvPr>
        </p:nvSpPr>
        <p:spPr/>
        <p:txBody>
          <a:bodyPr/>
          <a:lstStyle/>
          <a:p>
            <a:pPr>
              <a:defRPr/>
            </a:pPr>
            <a:r>
              <a:rPr lang="en-US"/>
              <a:t>10/1/2021</a:t>
            </a:r>
            <a:endParaRPr lang="en-US" dirty="0"/>
          </a:p>
        </p:txBody>
      </p:sp>
      <p:sp>
        <p:nvSpPr>
          <p:cNvPr id="4" name="Footer Placeholder 3"/>
          <p:cNvSpPr>
            <a:spLocks noGrp="1"/>
          </p:cNvSpPr>
          <p:nvPr>
            <p:ph type="ftr" sz="quarter" idx="3"/>
          </p:nvPr>
        </p:nvSpPr>
        <p:spPr/>
        <p:txBody>
          <a:bodyPr/>
          <a:lstStyle/>
          <a:p>
            <a:pPr>
              <a:defRPr/>
            </a:pPr>
            <a:r>
              <a:rPr lang="en-US"/>
              <a:t>F. Pellemoine | Update since last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
        <p:nvSpPr>
          <p:cNvPr id="8" name="Rectangle: Rounded Corners 7">
            <a:extLst>
              <a:ext uri="{FF2B5EF4-FFF2-40B4-BE49-F238E27FC236}">
                <a16:creationId xmlns:a16="http://schemas.microsoft.com/office/drawing/2014/main" id="{8C39ACB1-7092-4874-B0C8-361370AF6609}"/>
              </a:ext>
            </a:extLst>
          </p:cNvPr>
          <p:cNvSpPr/>
          <p:nvPr/>
        </p:nvSpPr>
        <p:spPr>
          <a:xfrm>
            <a:off x="6449821" y="3510300"/>
            <a:ext cx="951345" cy="374571"/>
          </a:xfrm>
          <a:prstGeom prst="roundRect">
            <a:avLst/>
          </a:prstGeom>
          <a:solidFill>
            <a:srgbClr val="0070C0"/>
          </a:solidFill>
          <a:ln>
            <a:solidFill>
              <a:srgbClr val="004C97"/>
            </a:solid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600" dirty="0"/>
              <a:t>R #3</a:t>
            </a:r>
          </a:p>
        </p:txBody>
      </p:sp>
      <p:sp>
        <p:nvSpPr>
          <p:cNvPr id="9" name="Rectangle: Rounded Corners 8">
            <a:extLst>
              <a:ext uri="{FF2B5EF4-FFF2-40B4-BE49-F238E27FC236}">
                <a16:creationId xmlns:a16="http://schemas.microsoft.com/office/drawing/2014/main" id="{CE588460-F63E-4800-B147-5934803833DF}"/>
              </a:ext>
            </a:extLst>
          </p:cNvPr>
          <p:cNvSpPr/>
          <p:nvPr/>
        </p:nvSpPr>
        <p:spPr>
          <a:xfrm>
            <a:off x="7448339" y="3510300"/>
            <a:ext cx="951345" cy="374571"/>
          </a:xfrm>
          <a:prstGeom prst="roundRect">
            <a:avLst/>
          </a:prstGeom>
          <a:solidFill>
            <a:srgbClr val="0070C0"/>
          </a:solidFill>
          <a:ln>
            <a:solidFill>
              <a:srgbClr val="004C97"/>
            </a:solid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600" dirty="0"/>
              <a:t>R #4</a:t>
            </a:r>
          </a:p>
        </p:txBody>
      </p:sp>
      <p:sp>
        <p:nvSpPr>
          <p:cNvPr id="10" name="Rectangle: Rounded Corners 9">
            <a:extLst>
              <a:ext uri="{FF2B5EF4-FFF2-40B4-BE49-F238E27FC236}">
                <a16:creationId xmlns:a16="http://schemas.microsoft.com/office/drawing/2014/main" id="{FE49060C-DE76-4623-8F07-C642DE0D1776}"/>
              </a:ext>
            </a:extLst>
          </p:cNvPr>
          <p:cNvSpPr/>
          <p:nvPr/>
        </p:nvSpPr>
        <p:spPr>
          <a:xfrm>
            <a:off x="8072582" y="120209"/>
            <a:ext cx="951345" cy="374571"/>
          </a:xfrm>
          <a:prstGeom prst="roundRect">
            <a:avLst/>
          </a:prstGeom>
          <a:solidFill>
            <a:schemeClr val="tx2">
              <a:lumMod val="75000"/>
            </a:schemeClr>
          </a:solidFill>
          <a:ln>
            <a:solidFill>
              <a:srgbClr val="004C97"/>
            </a:solid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600" dirty="0"/>
              <a:t>Charge 1</a:t>
            </a:r>
          </a:p>
        </p:txBody>
      </p:sp>
    </p:spTree>
    <p:extLst>
      <p:ext uri="{BB962C8B-B14F-4D97-AF65-F5344CB8AC3E}">
        <p14:creationId xmlns:p14="http://schemas.microsoft.com/office/powerpoint/2010/main" val="3784689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81D0BBC7-82FC-4280-A1A8-ED50C37C88E5}"/>
              </a:ext>
            </a:extLst>
          </p:cNvPr>
          <p:cNvSpPr>
            <a:spLocks noGrp="1"/>
          </p:cNvSpPr>
          <p:nvPr>
            <p:ph idx="1"/>
          </p:nvPr>
        </p:nvSpPr>
        <p:spPr>
          <a:xfrm>
            <a:off x="228600" y="971550"/>
            <a:ext cx="8672513" cy="5287010"/>
          </a:xfrm>
        </p:spPr>
        <p:txBody>
          <a:bodyPr>
            <a:normAutofit/>
          </a:bodyPr>
          <a:lstStyle/>
          <a:p>
            <a:pPr marL="0" marR="57150" indent="0">
              <a:spcBef>
                <a:spcPts val="0"/>
              </a:spcBef>
              <a:spcAft>
                <a:spcPts val="1200"/>
              </a:spcAft>
              <a:buNone/>
            </a:pPr>
            <a:r>
              <a:rPr lang="en-US" b="1" u="sng" dirty="0">
                <a:solidFill>
                  <a:srgbClr val="004C97"/>
                </a:solidFill>
              </a:rPr>
              <a:t>TSIB Commissioning (AECOM)</a:t>
            </a:r>
          </a:p>
          <a:p>
            <a:pPr marL="285750" marR="57150" indent="-285750">
              <a:spcBef>
                <a:spcPts val="0"/>
              </a:spcBef>
              <a:spcAft>
                <a:spcPts val="600"/>
              </a:spcAft>
              <a:buFont typeface="Arial" panose="020B0604020202020204" pitchFamily="34" charset="0"/>
              <a:buChar char="•"/>
            </a:pPr>
            <a:r>
              <a:rPr lang="en-US" dirty="0">
                <a:solidFill>
                  <a:schemeClr val="accent6"/>
                </a:solidFill>
              </a:rPr>
              <a:t>3</a:t>
            </a:r>
            <a:r>
              <a:rPr lang="en-US" baseline="30000" dirty="0">
                <a:solidFill>
                  <a:schemeClr val="accent6"/>
                </a:solidFill>
              </a:rPr>
              <a:t>rd</a:t>
            </a:r>
            <a:r>
              <a:rPr lang="en-US" dirty="0">
                <a:solidFill>
                  <a:schemeClr val="accent6"/>
                </a:solidFill>
              </a:rPr>
              <a:t> Party </a:t>
            </a:r>
            <a:r>
              <a:rPr lang="en-US" dirty="0" err="1">
                <a:solidFill>
                  <a:schemeClr val="accent6"/>
                </a:solidFill>
              </a:rPr>
              <a:t>CxAgent</a:t>
            </a:r>
            <a:r>
              <a:rPr lang="en-US" dirty="0">
                <a:solidFill>
                  <a:schemeClr val="accent6"/>
                </a:solidFill>
              </a:rPr>
              <a:t> independent from owner, designers, general contractor</a:t>
            </a:r>
          </a:p>
          <a:p>
            <a:pPr marL="285750" marR="57150" indent="-285750">
              <a:spcBef>
                <a:spcPts val="0"/>
              </a:spcBef>
              <a:spcAft>
                <a:spcPts val="600"/>
              </a:spcAft>
              <a:buFont typeface="Arial" panose="020B0604020202020204" pitchFamily="34" charset="0"/>
              <a:buChar char="•"/>
            </a:pPr>
            <a:r>
              <a:rPr lang="en-US" dirty="0">
                <a:solidFill>
                  <a:schemeClr val="accent6"/>
                </a:solidFill>
              </a:rPr>
              <a:t>Commissioning services include the following systems:</a:t>
            </a:r>
          </a:p>
          <a:p>
            <a:pPr marR="57150" lvl="1">
              <a:spcBef>
                <a:spcPts val="0"/>
              </a:spcBef>
              <a:spcAft>
                <a:spcPts val="0"/>
              </a:spcAft>
              <a:buFont typeface="Arial" panose="020B0604020202020204" pitchFamily="34" charset="0"/>
              <a:buChar char="•"/>
            </a:pPr>
            <a:r>
              <a:rPr lang="en-US" sz="1800" dirty="0">
                <a:solidFill>
                  <a:schemeClr val="accent6"/>
                </a:solidFill>
              </a:rPr>
              <a:t>Mechanical</a:t>
            </a:r>
          </a:p>
          <a:p>
            <a:pPr marR="57150" lvl="1">
              <a:spcBef>
                <a:spcPts val="0"/>
              </a:spcBef>
              <a:spcAft>
                <a:spcPts val="0"/>
              </a:spcAft>
              <a:buFont typeface="Arial" panose="020B0604020202020204" pitchFamily="34" charset="0"/>
              <a:buChar char="•"/>
            </a:pPr>
            <a:r>
              <a:rPr lang="en-US" sz="1800" dirty="0">
                <a:solidFill>
                  <a:schemeClr val="accent6"/>
                </a:solidFill>
              </a:rPr>
              <a:t>Plumbing</a:t>
            </a:r>
          </a:p>
          <a:p>
            <a:pPr marR="57150" lvl="1">
              <a:spcBef>
                <a:spcPts val="0"/>
              </a:spcBef>
              <a:spcAft>
                <a:spcPts val="0"/>
              </a:spcAft>
              <a:buFont typeface="Arial" panose="020B0604020202020204" pitchFamily="34" charset="0"/>
              <a:buChar char="•"/>
            </a:pPr>
            <a:r>
              <a:rPr lang="en-US" sz="1800" dirty="0">
                <a:solidFill>
                  <a:schemeClr val="accent6"/>
                </a:solidFill>
              </a:rPr>
              <a:t>Electrical</a:t>
            </a:r>
          </a:p>
          <a:p>
            <a:pPr marR="57150" lvl="1">
              <a:spcBef>
                <a:spcPts val="0"/>
              </a:spcBef>
              <a:spcAft>
                <a:spcPts val="0"/>
              </a:spcAft>
              <a:buFont typeface="Arial" panose="020B0604020202020204" pitchFamily="34" charset="0"/>
              <a:buChar char="•"/>
            </a:pPr>
            <a:r>
              <a:rPr lang="en-US" sz="1800" dirty="0">
                <a:solidFill>
                  <a:schemeClr val="accent6"/>
                </a:solidFill>
              </a:rPr>
              <a:t>Building Automation Systems</a:t>
            </a:r>
          </a:p>
          <a:p>
            <a:pPr marR="57150">
              <a:spcBef>
                <a:spcPts val="0"/>
              </a:spcBef>
              <a:spcAft>
                <a:spcPts val="0"/>
              </a:spcAft>
            </a:pPr>
            <a:endParaRPr lang="en-US" sz="1800" dirty="0">
              <a:solidFill>
                <a:schemeClr val="accent6"/>
              </a:solidFill>
            </a:endParaRPr>
          </a:p>
          <a:p>
            <a:pPr marL="285750" marR="57150" indent="-285750">
              <a:spcBef>
                <a:spcPts val="0"/>
              </a:spcBef>
              <a:spcAft>
                <a:spcPts val="600"/>
              </a:spcAft>
              <a:buFont typeface="Arial" panose="020B0604020202020204" pitchFamily="34" charset="0"/>
              <a:buChar char="•"/>
            </a:pPr>
            <a:r>
              <a:rPr lang="en-US" dirty="0">
                <a:solidFill>
                  <a:schemeClr val="accent6"/>
                </a:solidFill>
              </a:rPr>
              <a:t>Deliverables:</a:t>
            </a:r>
          </a:p>
          <a:p>
            <a:pPr marR="57150" lvl="1">
              <a:spcBef>
                <a:spcPts val="0"/>
              </a:spcBef>
              <a:spcAft>
                <a:spcPts val="0"/>
              </a:spcAft>
              <a:buFont typeface="Arial" panose="020B0604020202020204" pitchFamily="34" charset="0"/>
              <a:buChar char="•"/>
            </a:pPr>
            <a:r>
              <a:rPr lang="en-US" sz="1800" dirty="0">
                <a:solidFill>
                  <a:schemeClr val="accent6"/>
                </a:solidFill>
              </a:rPr>
              <a:t>Commissioning Plan</a:t>
            </a:r>
          </a:p>
          <a:p>
            <a:pPr marR="57150" lvl="1">
              <a:spcBef>
                <a:spcPts val="0"/>
              </a:spcBef>
              <a:spcAft>
                <a:spcPts val="0"/>
              </a:spcAft>
              <a:buFont typeface="Arial" panose="020B0604020202020204" pitchFamily="34" charset="0"/>
              <a:buChar char="•"/>
            </a:pPr>
            <a:r>
              <a:rPr lang="en-US" sz="1800" dirty="0">
                <a:solidFill>
                  <a:schemeClr val="accent6"/>
                </a:solidFill>
              </a:rPr>
              <a:t>Commissioning Specifications</a:t>
            </a:r>
          </a:p>
          <a:p>
            <a:pPr marR="57150" lvl="1">
              <a:spcBef>
                <a:spcPts val="0"/>
              </a:spcBef>
              <a:spcAft>
                <a:spcPts val="0"/>
              </a:spcAft>
              <a:buFont typeface="Arial" panose="020B0604020202020204" pitchFamily="34" charset="0"/>
              <a:buChar char="•"/>
            </a:pPr>
            <a:r>
              <a:rPr lang="en-US" sz="1800" dirty="0">
                <a:solidFill>
                  <a:schemeClr val="accent6"/>
                </a:solidFill>
              </a:rPr>
              <a:t>Equipment submittal review reports</a:t>
            </a:r>
          </a:p>
          <a:p>
            <a:pPr marR="57150" lvl="1">
              <a:spcBef>
                <a:spcPts val="0"/>
              </a:spcBef>
              <a:spcAft>
                <a:spcPts val="0"/>
              </a:spcAft>
              <a:buFont typeface="Arial" panose="020B0604020202020204" pitchFamily="34" charset="0"/>
              <a:buChar char="•"/>
            </a:pPr>
            <a:r>
              <a:rPr lang="en-US" sz="1800" dirty="0">
                <a:solidFill>
                  <a:schemeClr val="accent6"/>
                </a:solidFill>
              </a:rPr>
              <a:t>Field activity reports</a:t>
            </a:r>
          </a:p>
          <a:p>
            <a:pPr marR="57150" lvl="1">
              <a:spcBef>
                <a:spcPts val="0"/>
              </a:spcBef>
              <a:spcAft>
                <a:spcPts val="0"/>
              </a:spcAft>
              <a:buFont typeface="Arial" panose="020B0604020202020204" pitchFamily="34" charset="0"/>
              <a:buChar char="•"/>
            </a:pPr>
            <a:r>
              <a:rPr lang="en-US" sz="1800" dirty="0">
                <a:solidFill>
                  <a:schemeClr val="accent6"/>
                </a:solidFill>
              </a:rPr>
              <a:t>Completed Pre-Functional Checklist</a:t>
            </a:r>
          </a:p>
          <a:p>
            <a:pPr marR="57150" lvl="1">
              <a:spcBef>
                <a:spcPts val="0"/>
              </a:spcBef>
              <a:spcAft>
                <a:spcPts val="0"/>
              </a:spcAft>
              <a:buFont typeface="Arial" panose="020B0604020202020204" pitchFamily="34" charset="0"/>
              <a:buChar char="•"/>
            </a:pPr>
            <a:r>
              <a:rPr lang="en-US" sz="1800" dirty="0">
                <a:solidFill>
                  <a:schemeClr val="accent6"/>
                </a:solidFill>
              </a:rPr>
              <a:t>Completed Functional Performance Test</a:t>
            </a:r>
          </a:p>
        </p:txBody>
      </p:sp>
      <p:sp>
        <p:nvSpPr>
          <p:cNvPr id="45" name="Title 2">
            <a:extLst>
              <a:ext uri="{FF2B5EF4-FFF2-40B4-BE49-F238E27FC236}">
                <a16:creationId xmlns:a16="http://schemas.microsoft.com/office/drawing/2014/main" id="{B921305A-00C6-4A3C-A826-36FF1E7B0229}"/>
              </a:ext>
            </a:extLst>
          </p:cNvPr>
          <p:cNvSpPr>
            <a:spLocks noGrp="1"/>
          </p:cNvSpPr>
          <p:nvPr>
            <p:ph type="title"/>
          </p:nvPr>
        </p:nvSpPr>
        <p:spPr/>
        <p:txBody>
          <a:bodyPr/>
          <a:lstStyle/>
          <a:p>
            <a:r>
              <a:rPr lang="en-US" dirty="0"/>
              <a:t>CxAgent Overview</a:t>
            </a:r>
          </a:p>
        </p:txBody>
      </p:sp>
      <p:sp>
        <p:nvSpPr>
          <p:cNvPr id="11" name="Date Placeholder 3">
            <a:extLst>
              <a:ext uri="{FF2B5EF4-FFF2-40B4-BE49-F238E27FC236}">
                <a16:creationId xmlns:a16="http://schemas.microsoft.com/office/drawing/2014/main" id="{EF289CC5-358D-49BB-95D0-9457C7A0F3FC}"/>
              </a:ext>
            </a:extLst>
          </p:cNvPr>
          <p:cNvSpPr>
            <a:spLocks noGrp="1"/>
          </p:cNvSpPr>
          <p:nvPr>
            <p:ph type="dt" sz="half" idx="2"/>
          </p:nvPr>
        </p:nvSpPr>
        <p:spPr/>
        <p:txBody>
          <a:bodyPr/>
          <a:lstStyle/>
          <a:p>
            <a:r>
              <a:rPr lang="en-US"/>
              <a:t>10/1/2021</a:t>
            </a:r>
            <a:endParaRPr lang="en-US" dirty="0"/>
          </a:p>
        </p:txBody>
      </p:sp>
      <p:sp>
        <p:nvSpPr>
          <p:cNvPr id="12" name="Footer Placeholder 4">
            <a:extLst>
              <a:ext uri="{FF2B5EF4-FFF2-40B4-BE49-F238E27FC236}">
                <a16:creationId xmlns:a16="http://schemas.microsoft.com/office/drawing/2014/main" id="{1EECD5D7-EC0B-4AC3-BCBD-3961949E4336}"/>
              </a:ext>
            </a:extLst>
          </p:cNvPr>
          <p:cNvSpPr>
            <a:spLocks noGrp="1"/>
          </p:cNvSpPr>
          <p:nvPr>
            <p:ph type="ftr" sz="quarter" idx="3"/>
          </p:nvPr>
        </p:nvSpPr>
        <p:spPr/>
        <p:txBody>
          <a:bodyPr/>
          <a:lstStyle/>
          <a:p>
            <a:r>
              <a:rPr lang="en-US"/>
              <a:t>F. Pellemoine | Update since last review</a:t>
            </a:r>
            <a:endParaRPr lang="en-US" dirty="0"/>
          </a:p>
        </p:txBody>
      </p:sp>
      <p:sp>
        <p:nvSpPr>
          <p:cNvPr id="6" name="Slide Number Placeholder 5">
            <a:extLst>
              <a:ext uri="{FF2B5EF4-FFF2-40B4-BE49-F238E27FC236}">
                <a16:creationId xmlns:a16="http://schemas.microsoft.com/office/drawing/2014/main" id="{743E3681-FF90-4DCB-B0B2-D29798D9599A}"/>
              </a:ext>
            </a:extLst>
          </p:cNvPr>
          <p:cNvSpPr>
            <a:spLocks noGrp="1"/>
          </p:cNvSpPr>
          <p:nvPr>
            <p:ph type="sldNum" sz="quarter" idx="4"/>
          </p:nvPr>
        </p:nvSpPr>
        <p:spPr/>
        <p:txBody>
          <a:bodyPr/>
          <a:lstStyle/>
          <a:p>
            <a:fld id="{148C009B-CB69-E04A-B9B3-34B26D69E9CF}" type="slidenum">
              <a:rPr lang="en-US" smtClean="0"/>
              <a:pPr/>
              <a:t>4</a:t>
            </a:fld>
            <a:endParaRPr lang="en-US" dirty="0"/>
          </a:p>
        </p:txBody>
      </p:sp>
    </p:spTree>
    <p:extLst>
      <p:ext uri="{BB962C8B-B14F-4D97-AF65-F5344CB8AC3E}">
        <p14:creationId xmlns:p14="http://schemas.microsoft.com/office/powerpoint/2010/main" val="3419750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7CDB8759-F0D9-4379-AADE-BB9BA6625156}"/>
              </a:ext>
            </a:extLst>
          </p:cNvPr>
          <p:cNvSpPr>
            <a:spLocks noGrp="1"/>
          </p:cNvSpPr>
          <p:nvPr>
            <p:ph idx="1"/>
          </p:nvPr>
        </p:nvSpPr>
        <p:spPr/>
        <p:txBody>
          <a:bodyPr>
            <a:normAutofit fontScale="92500"/>
          </a:bodyPr>
          <a:lstStyle/>
          <a:p>
            <a:pPr marL="0" indent="0">
              <a:buNone/>
            </a:pPr>
            <a:r>
              <a:rPr lang="en-US" sz="2600" b="1" u="sng" dirty="0">
                <a:solidFill>
                  <a:srgbClr val="004C97"/>
                </a:solidFill>
              </a:rPr>
              <a:t>TSIB Commissioning (AECOM)</a:t>
            </a:r>
          </a:p>
          <a:p>
            <a:pPr marL="0" indent="0">
              <a:buNone/>
            </a:pPr>
            <a:endParaRPr lang="en-US" sz="1700" b="1" u="sng" dirty="0">
              <a:solidFill>
                <a:srgbClr val="004C97"/>
              </a:solidFill>
            </a:endParaRPr>
          </a:p>
          <a:p>
            <a:pPr marL="0" marR="57150" indent="0">
              <a:spcBef>
                <a:spcPts val="0"/>
              </a:spcBef>
              <a:spcAft>
                <a:spcPts val="1200"/>
              </a:spcAft>
              <a:buNone/>
            </a:pPr>
            <a:r>
              <a:rPr lang="en-US" sz="2800" b="1" dirty="0">
                <a:solidFill>
                  <a:srgbClr val="00B0F0"/>
                </a:solidFill>
              </a:rPr>
              <a:t>Design Phase Services </a:t>
            </a:r>
          </a:p>
          <a:p>
            <a:pPr marL="171450" marR="57150" indent="-171450">
              <a:spcBef>
                <a:spcPts val="0"/>
              </a:spcBef>
              <a:spcAft>
                <a:spcPts val="1200"/>
              </a:spcAft>
              <a:buFont typeface="Arial" panose="020B0604020202020204" pitchFamily="34" charset="0"/>
              <a:buChar char="•"/>
            </a:pPr>
            <a:r>
              <a:rPr lang="en-US" dirty="0">
                <a:solidFill>
                  <a:srgbClr val="63666A"/>
                </a:solidFill>
              </a:rPr>
              <a:t>Coordinate commissioning work and integrate commissioning requirements into the documents. </a:t>
            </a:r>
          </a:p>
          <a:p>
            <a:pPr marL="171450" marR="57150" indent="-171450">
              <a:spcBef>
                <a:spcPts val="0"/>
              </a:spcBef>
              <a:spcAft>
                <a:spcPts val="1200"/>
              </a:spcAft>
              <a:buFont typeface="Arial" panose="020B0604020202020204" pitchFamily="34" charset="0"/>
              <a:buChar char="•"/>
            </a:pPr>
            <a:r>
              <a:rPr lang="en-US" dirty="0">
                <a:solidFill>
                  <a:srgbClr val="63666A"/>
                </a:solidFill>
              </a:rPr>
              <a:t>Review and comment on the Owner’s Project Requirements (OPR). </a:t>
            </a:r>
          </a:p>
          <a:p>
            <a:pPr marL="171450" marR="57150" indent="-171450">
              <a:spcBef>
                <a:spcPts val="0"/>
              </a:spcBef>
              <a:spcAft>
                <a:spcPts val="1200"/>
              </a:spcAft>
              <a:buFont typeface="Arial" panose="020B0604020202020204" pitchFamily="34" charset="0"/>
              <a:buChar char="•"/>
            </a:pPr>
            <a:r>
              <a:rPr lang="en-US" dirty="0">
                <a:solidFill>
                  <a:srgbClr val="63666A"/>
                </a:solidFill>
              </a:rPr>
              <a:t>Maintain the OPR through the design process. </a:t>
            </a:r>
          </a:p>
          <a:p>
            <a:pPr marL="171450" marR="57150" indent="-171450">
              <a:spcBef>
                <a:spcPts val="0"/>
              </a:spcBef>
              <a:spcAft>
                <a:spcPts val="1200"/>
              </a:spcAft>
              <a:buFont typeface="Arial" panose="020B0604020202020204" pitchFamily="34" charset="0"/>
              <a:buChar char="•"/>
            </a:pPr>
            <a:r>
              <a:rPr lang="en-US" dirty="0">
                <a:solidFill>
                  <a:srgbClr val="63666A"/>
                </a:solidFill>
              </a:rPr>
              <a:t>Review the Basis of Design (BOD) and report any discrepancies.  </a:t>
            </a:r>
          </a:p>
          <a:p>
            <a:pPr marL="171450" marR="57150" indent="-171450">
              <a:spcBef>
                <a:spcPts val="0"/>
              </a:spcBef>
              <a:spcAft>
                <a:spcPts val="1200"/>
              </a:spcAft>
              <a:buFont typeface="Arial" panose="020B0604020202020204" pitchFamily="34" charset="0"/>
              <a:buChar char="•"/>
            </a:pPr>
            <a:r>
              <a:rPr lang="en-US" dirty="0">
                <a:solidFill>
                  <a:srgbClr val="63666A"/>
                </a:solidFill>
              </a:rPr>
              <a:t>Prepare commissioning specifications. </a:t>
            </a:r>
          </a:p>
          <a:p>
            <a:pPr marL="171450" marR="57150" indent="-171450">
              <a:spcBef>
                <a:spcPts val="0"/>
              </a:spcBef>
              <a:spcAft>
                <a:spcPts val="1200"/>
              </a:spcAft>
              <a:buFont typeface="Arial" panose="020B0604020202020204" pitchFamily="34" charset="0"/>
              <a:buChar char="•"/>
            </a:pPr>
            <a:r>
              <a:rPr lang="en-US" dirty="0">
                <a:solidFill>
                  <a:srgbClr val="63666A"/>
                </a:solidFill>
              </a:rPr>
              <a:t>Develop a Master Equipment List. </a:t>
            </a:r>
          </a:p>
          <a:p>
            <a:pPr marL="171450" marR="57150" indent="-171450">
              <a:spcBef>
                <a:spcPts val="0"/>
              </a:spcBef>
              <a:spcAft>
                <a:spcPts val="1200"/>
              </a:spcAft>
              <a:buFont typeface="Arial" panose="020B0604020202020204" pitchFamily="34" charset="0"/>
              <a:buChar char="•"/>
            </a:pPr>
            <a:r>
              <a:rPr lang="en-US" dirty="0">
                <a:solidFill>
                  <a:srgbClr val="63666A"/>
                </a:solidFill>
              </a:rPr>
              <a:t>Prepare a commissioning plan. </a:t>
            </a:r>
          </a:p>
          <a:p>
            <a:endParaRPr lang="en-US" dirty="0"/>
          </a:p>
        </p:txBody>
      </p:sp>
      <p:sp>
        <p:nvSpPr>
          <p:cNvPr id="45" name="Title 2">
            <a:extLst>
              <a:ext uri="{FF2B5EF4-FFF2-40B4-BE49-F238E27FC236}">
                <a16:creationId xmlns:a16="http://schemas.microsoft.com/office/drawing/2014/main" id="{B921305A-00C6-4A3C-A826-36FF1E7B0229}"/>
              </a:ext>
            </a:extLst>
          </p:cNvPr>
          <p:cNvSpPr>
            <a:spLocks noGrp="1"/>
          </p:cNvSpPr>
          <p:nvPr>
            <p:ph type="title"/>
          </p:nvPr>
        </p:nvSpPr>
        <p:spPr/>
        <p:txBody>
          <a:bodyPr/>
          <a:lstStyle/>
          <a:p>
            <a:r>
              <a:rPr lang="en-US" dirty="0"/>
              <a:t>CxAgent Overview</a:t>
            </a:r>
          </a:p>
        </p:txBody>
      </p:sp>
      <p:sp>
        <p:nvSpPr>
          <p:cNvPr id="11" name="Date Placeholder 3">
            <a:extLst>
              <a:ext uri="{FF2B5EF4-FFF2-40B4-BE49-F238E27FC236}">
                <a16:creationId xmlns:a16="http://schemas.microsoft.com/office/drawing/2014/main" id="{EF289CC5-358D-49BB-95D0-9457C7A0F3FC}"/>
              </a:ext>
            </a:extLst>
          </p:cNvPr>
          <p:cNvSpPr>
            <a:spLocks noGrp="1"/>
          </p:cNvSpPr>
          <p:nvPr>
            <p:ph type="dt" sz="half" idx="2"/>
          </p:nvPr>
        </p:nvSpPr>
        <p:spPr/>
        <p:txBody>
          <a:bodyPr/>
          <a:lstStyle/>
          <a:p>
            <a:r>
              <a:rPr lang="en-US"/>
              <a:t>10/1/2021</a:t>
            </a:r>
            <a:endParaRPr lang="en-US" dirty="0"/>
          </a:p>
        </p:txBody>
      </p:sp>
      <p:sp>
        <p:nvSpPr>
          <p:cNvPr id="12" name="Footer Placeholder 4">
            <a:extLst>
              <a:ext uri="{FF2B5EF4-FFF2-40B4-BE49-F238E27FC236}">
                <a16:creationId xmlns:a16="http://schemas.microsoft.com/office/drawing/2014/main" id="{1EECD5D7-EC0B-4AC3-BCBD-3961949E4336}"/>
              </a:ext>
            </a:extLst>
          </p:cNvPr>
          <p:cNvSpPr>
            <a:spLocks noGrp="1"/>
          </p:cNvSpPr>
          <p:nvPr>
            <p:ph type="ftr" sz="quarter" idx="3"/>
          </p:nvPr>
        </p:nvSpPr>
        <p:spPr/>
        <p:txBody>
          <a:bodyPr/>
          <a:lstStyle/>
          <a:p>
            <a:r>
              <a:rPr lang="en-US"/>
              <a:t>F. Pellemoine | Update since last review</a:t>
            </a:r>
            <a:endParaRPr lang="en-US" dirty="0"/>
          </a:p>
        </p:txBody>
      </p:sp>
      <p:sp>
        <p:nvSpPr>
          <p:cNvPr id="6" name="Slide Number Placeholder 5">
            <a:extLst>
              <a:ext uri="{FF2B5EF4-FFF2-40B4-BE49-F238E27FC236}">
                <a16:creationId xmlns:a16="http://schemas.microsoft.com/office/drawing/2014/main" id="{743E3681-FF90-4DCB-B0B2-D29798D9599A}"/>
              </a:ext>
            </a:extLst>
          </p:cNvPr>
          <p:cNvSpPr>
            <a:spLocks noGrp="1"/>
          </p:cNvSpPr>
          <p:nvPr>
            <p:ph type="sldNum" sz="quarter" idx="4"/>
          </p:nvPr>
        </p:nvSpPr>
        <p:spPr/>
        <p:txBody>
          <a:bodyPr/>
          <a:lstStyle/>
          <a:p>
            <a:fld id="{148C009B-CB69-E04A-B9B3-34B26D69E9CF}" type="slidenum">
              <a:rPr lang="en-US" smtClean="0"/>
              <a:pPr/>
              <a:t>5</a:t>
            </a:fld>
            <a:endParaRPr lang="en-US" dirty="0"/>
          </a:p>
        </p:txBody>
      </p:sp>
    </p:spTree>
    <p:extLst>
      <p:ext uri="{BB962C8B-B14F-4D97-AF65-F5344CB8AC3E}">
        <p14:creationId xmlns:p14="http://schemas.microsoft.com/office/powerpoint/2010/main" val="849669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4B96580-9C79-4D9E-B203-4DD47D1E9E24}"/>
              </a:ext>
            </a:extLst>
          </p:cNvPr>
          <p:cNvSpPr>
            <a:spLocks noGrp="1"/>
          </p:cNvSpPr>
          <p:nvPr>
            <p:ph idx="1"/>
          </p:nvPr>
        </p:nvSpPr>
        <p:spPr/>
        <p:txBody>
          <a:bodyPr>
            <a:normAutofit fontScale="70000" lnSpcReduction="20000"/>
          </a:bodyPr>
          <a:lstStyle/>
          <a:p>
            <a:pPr marL="0" indent="0">
              <a:lnSpc>
                <a:spcPct val="110000"/>
              </a:lnSpc>
              <a:buNone/>
            </a:pPr>
            <a:r>
              <a:rPr lang="en-US" sz="3400" b="1" u="sng" dirty="0">
                <a:solidFill>
                  <a:srgbClr val="004C97"/>
                </a:solidFill>
              </a:rPr>
              <a:t>TSIB Commissioning (AECOM)</a:t>
            </a:r>
          </a:p>
          <a:p>
            <a:pPr marL="0" indent="0">
              <a:buNone/>
            </a:pPr>
            <a:endParaRPr lang="en-US" dirty="0">
              <a:solidFill>
                <a:srgbClr val="004C97"/>
              </a:solidFill>
            </a:endParaRPr>
          </a:p>
          <a:p>
            <a:pPr marL="0" marR="57150" indent="0">
              <a:spcBef>
                <a:spcPts val="0"/>
              </a:spcBef>
              <a:spcAft>
                <a:spcPts val="1200"/>
              </a:spcAft>
              <a:buNone/>
            </a:pPr>
            <a:r>
              <a:rPr lang="en-US" sz="3600" b="1" dirty="0">
                <a:solidFill>
                  <a:srgbClr val="00B0F0"/>
                </a:solidFill>
              </a:rPr>
              <a:t>Construction Phase Services </a:t>
            </a:r>
          </a:p>
          <a:p>
            <a:pPr marL="171450" marR="57150" indent="-171450">
              <a:spcBef>
                <a:spcPts val="0"/>
              </a:spcBef>
              <a:spcAft>
                <a:spcPts val="600"/>
              </a:spcAft>
              <a:buFont typeface="Arial" panose="020B0604020202020204" pitchFamily="34" charset="0"/>
              <a:buChar char="•"/>
            </a:pPr>
            <a:r>
              <a:rPr lang="en-US" dirty="0">
                <a:solidFill>
                  <a:srgbClr val="63666A"/>
                </a:solidFill>
              </a:rPr>
              <a:t>Conduct &amp; document commissioning meetings on site </a:t>
            </a:r>
          </a:p>
          <a:p>
            <a:pPr marL="171450" marR="57150" indent="-171450">
              <a:spcBef>
                <a:spcPts val="0"/>
              </a:spcBef>
              <a:spcAft>
                <a:spcPts val="600"/>
              </a:spcAft>
              <a:buFont typeface="Arial" panose="020B0604020202020204" pitchFamily="34" charset="0"/>
              <a:buChar char="•"/>
            </a:pPr>
            <a:r>
              <a:rPr lang="en-US" dirty="0">
                <a:solidFill>
                  <a:srgbClr val="63666A"/>
                </a:solidFill>
              </a:rPr>
              <a:t>Coordinate commissioning work with contractors and/or construction manager and integrate commissioning activities into the master schedule. </a:t>
            </a:r>
          </a:p>
          <a:p>
            <a:pPr marL="171450" marR="57150" indent="-171450">
              <a:spcBef>
                <a:spcPts val="0"/>
              </a:spcBef>
              <a:spcAft>
                <a:spcPts val="600"/>
              </a:spcAft>
              <a:buFont typeface="Arial" panose="020B0604020202020204" pitchFamily="34" charset="0"/>
              <a:buChar char="•"/>
            </a:pPr>
            <a:r>
              <a:rPr lang="en-US" dirty="0">
                <a:solidFill>
                  <a:srgbClr val="63666A"/>
                </a:solidFill>
              </a:rPr>
              <a:t>Observe component and system installations, start-up and initial check-out of equipment, piping pressure testing, and duct leakage testing.  </a:t>
            </a:r>
          </a:p>
          <a:p>
            <a:pPr marL="171450" marR="57150" indent="-171450">
              <a:spcBef>
                <a:spcPts val="0"/>
              </a:spcBef>
              <a:spcAft>
                <a:spcPts val="600"/>
              </a:spcAft>
              <a:buFont typeface="Arial" panose="020B0604020202020204" pitchFamily="34" charset="0"/>
              <a:buChar char="•"/>
            </a:pPr>
            <a:r>
              <a:rPr lang="en-US" dirty="0">
                <a:solidFill>
                  <a:srgbClr val="63666A"/>
                </a:solidFill>
              </a:rPr>
              <a:t>Maintain an Action Item Log to track deficiencies and resolution. </a:t>
            </a:r>
          </a:p>
          <a:p>
            <a:pPr marL="171450" marR="57150" indent="-171450">
              <a:spcBef>
                <a:spcPts val="0"/>
              </a:spcBef>
              <a:spcAft>
                <a:spcPts val="600"/>
              </a:spcAft>
              <a:buFont typeface="Arial" panose="020B0604020202020204" pitchFamily="34" charset="0"/>
              <a:buChar char="•"/>
            </a:pPr>
            <a:r>
              <a:rPr lang="en-US" dirty="0">
                <a:solidFill>
                  <a:srgbClr val="63666A"/>
                </a:solidFill>
              </a:rPr>
              <a:t>Review commissioning related RFI’s, change orders, and submittals for OPR and BOD compliance. </a:t>
            </a:r>
          </a:p>
          <a:p>
            <a:pPr marL="171450" marR="57150" indent="-171450">
              <a:spcBef>
                <a:spcPts val="0"/>
              </a:spcBef>
              <a:spcAft>
                <a:spcPts val="600"/>
              </a:spcAft>
              <a:buFont typeface="Arial" panose="020B0604020202020204" pitchFamily="34" charset="0"/>
              <a:buChar char="•"/>
            </a:pPr>
            <a:r>
              <a:rPr lang="en-US" dirty="0">
                <a:solidFill>
                  <a:srgbClr val="63666A"/>
                </a:solidFill>
              </a:rPr>
              <a:t>Develop project and equipment specific pre-functional checklists (PFCs) and review completed checklists for accuracy and completeness. </a:t>
            </a:r>
          </a:p>
          <a:p>
            <a:pPr marL="171450" marR="57150" indent="-171450">
              <a:spcBef>
                <a:spcPts val="0"/>
              </a:spcBef>
              <a:spcAft>
                <a:spcPts val="600"/>
              </a:spcAft>
              <a:buFont typeface="Arial" panose="020B0604020202020204" pitchFamily="34" charset="0"/>
              <a:buChar char="•"/>
            </a:pPr>
            <a:r>
              <a:rPr lang="en-US" dirty="0">
                <a:solidFill>
                  <a:srgbClr val="63666A"/>
                </a:solidFill>
              </a:rPr>
              <a:t>Develop project and equipment specific functional performance Test (FPT) procedures. </a:t>
            </a:r>
          </a:p>
          <a:p>
            <a:pPr marL="171450" marR="57150" indent="-171450">
              <a:spcBef>
                <a:spcPts val="0"/>
              </a:spcBef>
              <a:spcAft>
                <a:spcPts val="600"/>
              </a:spcAft>
              <a:buFont typeface="Arial" panose="020B0604020202020204" pitchFamily="34" charset="0"/>
              <a:buChar char="•"/>
            </a:pPr>
            <a:r>
              <a:rPr lang="en-US" dirty="0">
                <a:solidFill>
                  <a:srgbClr val="63666A"/>
                </a:solidFill>
              </a:rPr>
              <a:t>Perform functional testing during two (2) two-day site visits with the assistance of the contractors. </a:t>
            </a:r>
          </a:p>
          <a:p>
            <a:pPr marL="171450" marR="57150" indent="-171450">
              <a:spcBef>
                <a:spcPts val="0"/>
              </a:spcBef>
              <a:spcAft>
                <a:spcPts val="600"/>
              </a:spcAft>
              <a:buFont typeface="Arial" panose="020B0604020202020204" pitchFamily="34" charset="0"/>
              <a:buChar char="•"/>
            </a:pPr>
            <a:r>
              <a:rPr lang="en-US" dirty="0">
                <a:solidFill>
                  <a:srgbClr val="63666A"/>
                </a:solidFill>
              </a:rPr>
              <a:t>If necessary, perform seasonal testing on equipment and systems</a:t>
            </a:r>
          </a:p>
          <a:p>
            <a:pPr marL="0" indent="0">
              <a:buNone/>
            </a:pPr>
            <a:endParaRPr lang="en-US" dirty="0"/>
          </a:p>
        </p:txBody>
      </p:sp>
      <p:sp>
        <p:nvSpPr>
          <p:cNvPr id="45" name="Title 2">
            <a:extLst>
              <a:ext uri="{FF2B5EF4-FFF2-40B4-BE49-F238E27FC236}">
                <a16:creationId xmlns:a16="http://schemas.microsoft.com/office/drawing/2014/main" id="{B921305A-00C6-4A3C-A826-36FF1E7B0229}"/>
              </a:ext>
            </a:extLst>
          </p:cNvPr>
          <p:cNvSpPr>
            <a:spLocks noGrp="1"/>
          </p:cNvSpPr>
          <p:nvPr>
            <p:ph type="title"/>
          </p:nvPr>
        </p:nvSpPr>
        <p:spPr/>
        <p:txBody>
          <a:bodyPr/>
          <a:lstStyle/>
          <a:p>
            <a:r>
              <a:rPr lang="en-US" dirty="0"/>
              <a:t>CxAgent Overview</a:t>
            </a:r>
          </a:p>
        </p:txBody>
      </p:sp>
      <p:sp>
        <p:nvSpPr>
          <p:cNvPr id="11" name="Date Placeholder 3">
            <a:extLst>
              <a:ext uri="{FF2B5EF4-FFF2-40B4-BE49-F238E27FC236}">
                <a16:creationId xmlns:a16="http://schemas.microsoft.com/office/drawing/2014/main" id="{EF289CC5-358D-49BB-95D0-9457C7A0F3FC}"/>
              </a:ext>
            </a:extLst>
          </p:cNvPr>
          <p:cNvSpPr>
            <a:spLocks noGrp="1"/>
          </p:cNvSpPr>
          <p:nvPr>
            <p:ph type="dt" sz="half" idx="2"/>
          </p:nvPr>
        </p:nvSpPr>
        <p:spPr/>
        <p:txBody>
          <a:bodyPr/>
          <a:lstStyle/>
          <a:p>
            <a:r>
              <a:rPr lang="en-US"/>
              <a:t>10/1/2021</a:t>
            </a:r>
            <a:endParaRPr lang="en-US" dirty="0"/>
          </a:p>
        </p:txBody>
      </p:sp>
      <p:sp>
        <p:nvSpPr>
          <p:cNvPr id="12" name="Footer Placeholder 4">
            <a:extLst>
              <a:ext uri="{FF2B5EF4-FFF2-40B4-BE49-F238E27FC236}">
                <a16:creationId xmlns:a16="http://schemas.microsoft.com/office/drawing/2014/main" id="{1EECD5D7-EC0B-4AC3-BCBD-3961949E4336}"/>
              </a:ext>
            </a:extLst>
          </p:cNvPr>
          <p:cNvSpPr>
            <a:spLocks noGrp="1"/>
          </p:cNvSpPr>
          <p:nvPr>
            <p:ph type="ftr" sz="quarter" idx="3"/>
          </p:nvPr>
        </p:nvSpPr>
        <p:spPr/>
        <p:txBody>
          <a:bodyPr/>
          <a:lstStyle/>
          <a:p>
            <a:r>
              <a:rPr lang="en-US"/>
              <a:t>F. Pellemoine | Update since last review</a:t>
            </a:r>
            <a:endParaRPr lang="en-US" dirty="0"/>
          </a:p>
        </p:txBody>
      </p:sp>
      <p:sp>
        <p:nvSpPr>
          <p:cNvPr id="6" name="Slide Number Placeholder 5">
            <a:extLst>
              <a:ext uri="{FF2B5EF4-FFF2-40B4-BE49-F238E27FC236}">
                <a16:creationId xmlns:a16="http://schemas.microsoft.com/office/drawing/2014/main" id="{743E3681-FF90-4DCB-B0B2-D29798D9599A}"/>
              </a:ext>
            </a:extLst>
          </p:cNvPr>
          <p:cNvSpPr>
            <a:spLocks noGrp="1"/>
          </p:cNvSpPr>
          <p:nvPr>
            <p:ph type="sldNum" sz="quarter" idx="4"/>
          </p:nvPr>
        </p:nvSpPr>
        <p:spPr/>
        <p:txBody>
          <a:bodyPr/>
          <a:lstStyle/>
          <a:p>
            <a:fld id="{148C009B-CB69-E04A-B9B3-34B26D69E9CF}" type="slidenum">
              <a:rPr lang="en-US" smtClean="0"/>
              <a:pPr/>
              <a:t>6</a:t>
            </a:fld>
            <a:endParaRPr lang="en-US" dirty="0"/>
          </a:p>
        </p:txBody>
      </p:sp>
    </p:spTree>
    <p:extLst>
      <p:ext uri="{BB962C8B-B14F-4D97-AF65-F5344CB8AC3E}">
        <p14:creationId xmlns:p14="http://schemas.microsoft.com/office/powerpoint/2010/main" val="2979883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F9A39A-C68D-4995-9529-8743BCDAC35D}"/>
              </a:ext>
            </a:extLst>
          </p:cNvPr>
          <p:cNvSpPr>
            <a:spLocks noGrp="1"/>
          </p:cNvSpPr>
          <p:nvPr>
            <p:ph idx="1"/>
          </p:nvPr>
        </p:nvSpPr>
        <p:spPr/>
        <p:txBody>
          <a:bodyPr/>
          <a:lstStyle/>
          <a:p>
            <a:r>
              <a:rPr lang="en-US" dirty="0"/>
              <a:t>We were using </a:t>
            </a:r>
            <a:r>
              <a:rPr lang="en-US" dirty="0" err="1"/>
              <a:t>BlueBeam</a:t>
            </a:r>
            <a:r>
              <a:rPr lang="en-US" dirty="0"/>
              <a:t> software to review CannonDesign documents and added comments and corrections directly on the drawings</a:t>
            </a:r>
          </a:p>
          <a:p>
            <a:pPr lvl="1"/>
            <a:r>
              <a:rPr lang="en-US" dirty="0"/>
              <a:t>Area of review</a:t>
            </a:r>
          </a:p>
          <a:p>
            <a:pPr lvl="2"/>
            <a:r>
              <a:rPr lang="en-US" dirty="0"/>
              <a:t>Layout of the lab</a:t>
            </a:r>
          </a:p>
          <a:p>
            <a:pPr lvl="2"/>
            <a:r>
              <a:rPr lang="en-US" dirty="0"/>
              <a:t>Plumbing/draining system</a:t>
            </a:r>
          </a:p>
          <a:p>
            <a:pPr lvl="2"/>
            <a:r>
              <a:rPr lang="en-US" dirty="0"/>
              <a:t>Electrical utilities</a:t>
            </a:r>
          </a:p>
          <a:p>
            <a:pPr lvl="2"/>
            <a:r>
              <a:rPr lang="en-US" dirty="0"/>
              <a:t>Design details of interface with Hot Cell Suite (K. Anderson’s presentation)</a:t>
            </a:r>
          </a:p>
          <a:p>
            <a:r>
              <a:rPr lang="en-US" dirty="0"/>
              <a:t>All requirements in CannonDesign Document and requirement register aligned</a:t>
            </a:r>
          </a:p>
        </p:txBody>
      </p:sp>
      <p:sp>
        <p:nvSpPr>
          <p:cNvPr id="3" name="Title 2">
            <a:extLst>
              <a:ext uri="{FF2B5EF4-FFF2-40B4-BE49-F238E27FC236}">
                <a16:creationId xmlns:a16="http://schemas.microsoft.com/office/drawing/2014/main" id="{04DCBE07-8C25-4C02-A26D-45766CDBC431}"/>
              </a:ext>
            </a:extLst>
          </p:cNvPr>
          <p:cNvSpPr>
            <a:spLocks noGrp="1"/>
          </p:cNvSpPr>
          <p:nvPr>
            <p:ph type="title"/>
          </p:nvPr>
        </p:nvSpPr>
        <p:spPr>
          <a:xfrm>
            <a:off x="221456" y="399210"/>
            <a:ext cx="8686800" cy="427877"/>
          </a:xfrm>
        </p:spPr>
        <p:txBody>
          <a:bodyPr/>
          <a:lstStyle/>
          <a:p>
            <a:r>
              <a:rPr lang="en-US" dirty="0"/>
              <a:t>Requirement Review Process during the TSIB 60 % Design Review</a:t>
            </a:r>
          </a:p>
        </p:txBody>
      </p:sp>
      <p:sp>
        <p:nvSpPr>
          <p:cNvPr id="4" name="Date Placeholder 3">
            <a:extLst>
              <a:ext uri="{FF2B5EF4-FFF2-40B4-BE49-F238E27FC236}">
                <a16:creationId xmlns:a16="http://schemas.microsoft.com/office/drawing/2014/main" id="{780ABF8D-A834-4021-A7D0-D1264EE58209}"/>
              </a:ext>
            </a:extLst>
          </p:cNvPr>
          <p:cNvSpPr>
            <a:spLocks noGrp="1"/>
          </p:cNvSpPr>
          <p:nvPr>
            <p:ph type="dt" sz="half" idx="2"/>
          </p:nvPr>
        </p:nvSpPr>
        <p:spPr/>
        <p:txBody>
          <a:bodyPr/>
          <a:lstStyle/>
          <a:p>
            <a:pPr>
              <a:defRPr/>
            </a:pPr>
            <a:r>
              <a:rPr lang="en-US"/>
              <a:t>10/1/2021</a:t>
            </a:r>
            <a:endParaRPr lang="en-US" dirty="0"/>
          </a:p>
        </p:txBody>
      </p:sp>
      <p:sp>
        <p:nvSpPr>
          <p:cNvPr id="5" name="Footer Placeholder 4">
            <a:extLst>
              <a:ext uri="{FF2B5EF4-FFF2-40B4-BE49-F238E27FC236}">
                <a16:creationId xmlns:a16="http://schemas.microsoft.com/office/drawing/2014/main" id="{F0DF1331-A8FA-4BA1-B7BA-6528536C9D53}"/>
              </a:ext>
            </a:extLst>
          </p:cNvPr>
          <p:cNvSpPr>
            <a:spLocks noGrp="1"/>
          </p:cNvSpPr>
          <p:nvPr>
            <p:ph type="ftr" sz="quarter" idx="3"/>
          </p:nvPr>
        </p:nvSpPr>
        <p:spPr/>
        <p:txBody>
          <a:bodyPr/>
          <a:lstStyle/>
          <a:p>
            <a:pPr>
              <a:defRPr/>
            </a:pPr>
            <a:r>
              <a:rPr lang="en-US"/>
              <a:t>F. Pellemoine | Update since last review</a:t>
            </a:r>
            <a:endParaRPr lang="en-US" b="1" dirty="0"/>
          </a:p>
        </p:txBody>
      </p:sp>
      <p:sp>
        <p:nvSpPr>
          <p:cNvPr id="6" name="Slide Number Placeholder 5">
            <a:extLst>
              <a:ext uri="{FF2B5EF4-FFF2-40B4-BE49-F238E27FC236}">
                <a16:creationId xmlns:a16="http://schemas.microsoft.com/office/drawing/2014/main" id="{A7C9C2EB-7343-4482-B5F7-D15545ECDD1C}"/>
              </a:ext>
            </a:extLst>
          </p:cNvPr>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sp>
        <p:nvSpPr>
          <p:cNvPr id="7" name="Rectangle: Rounded Corners 6">
            <a:extLst>
              <a:ext uri="{FF2B5EF4-FFF2-40B4-BE49-F238E27FC236}">
                <a16:creationId xmlns:a16="http://schemas.microsoft.com/office/drawing/2014/main" id="{26582946-D494-40D4-8A4A-CBAED105CB68}"/>
              </a:ext>
            </a:extLst>
          </p:cNvPr>
          <p:cNvSpPr/>
          <p:nvPr/>
        </p:nvSpPr>
        <p:spPr>
          <a:xfrm>
            <a:off x="7971199" y="452516"/>
            <a:ext cx="951345" cy="374571"/>
          </a:xfrm>
          <a:prstGeom prst="roundRect">
            <a:avLst/>
          </a:prstGeom>
          <a:solidFill>
            <a:schemeClr val="tx2">
              <a:lumMod val="75000"/>
            </a:schemeClr>
          </a:solidFill>
          <a:ln>
            <a:solidFill>
              <a:srgbClr val="004C97"/>
            </a:solid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600" dirty="0"/>
              <a:t>Charge 1</a:t>
            </a:r>
          </a:p>
        </p:txBody>
      </p:sp>
    </p:spTree>
    <p:extLst>
      <p:ext uri="{BB962C8B-B14F-4D97-AF65-F5344CB8AC3E}">
        <p14:creationId xmlns:p14="http://schemas.microsoft.com/office/powerpoint/2010/main" val="224752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77198D-1340-49F3-950A-9F257B4FEE4A}"/>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10A63868-0010-4367-AC22-BB6C2E3C2D8A}"/>
              </a:ext>
            </a:extLst>
          </p:cNvPr>
          <p:cNvSpPr>
            <a:spLocks noGrp="1"/>
          </p:cNvSpPr>
          <p:nvPr>
            <p:ph type="title"/>
          </p:nvPr>
        </p:nvSpPr>
        <p:spPr/>
        <p:txBody>
          <a:bodyPr/>
          <a:lstStyle/>
          <a:p>
            <a:r>
              <a:rPr lang="en-US" dirty="0"/>
              <a:t>Review of the General Layout</a:t>
            </a:r>
          </a:p>
        </p:txBody>
      </p:sp>
      <p:sp>
        <p:nvSpPr>
          <p:cNvPr id="4" name="Date Placeholder 3">
            <a:extLst>
              <a:ext uri="{FF2B5EF4-FFF2-40B4-BE49-F238E27FC236}">
                <a16:creationId xmlns:a16="http://schemas.microsoft.com/office/drawing/2014/main" id="{E3F28A46-6F41-4EE6-8866-91FEEF06A816}"/>
              </a:ext>
            </a:extLst>
          </p:cNvPr>
          <p:cNvSpPr>
            <a:spLocks noGrp="1"/>
          </p:cNvSpPr>
          <p:nvPr>
            <p:ph type="dt" sz="half" idx="2"/>
          </p:nvPr>
        </p:nvSpPr>
        <p:spPr/>
        <p:txBody>
          <a:bodyPr/>
          <a:lstStyle/>
          <a:p>
            <a:pPr>
              <a:defRPr/>
            </a:pPr>
            <a:r>
              <a:rPr lang="en-US"/>
              <a:t>10/1/2021</a:t>
            </a:r>
            <a:endParaRPr lang="en-US" dirty="0"/>
          </a:p>
        </p:txBody>
      </p:sp>
      <p:sp>
        <p:nvSpPr>
          <p:cNvPr id="5" name="Footer Placeholder 4">
            <a:extLst>
              <a:ext uri="{FF2B5EF4-FFF2-40B4-BE49-F238E27FC236}">
                <a16:creationId xmlns:a16="http://schemas.microsoft.com/office/drawing/2014/main" id="{98CFBA09-7D84-495B-8221-FC7BC054F43F}"/>
              </a:ext>
            </a:extLst>
          </p:cNvPr>
          <p:cNvSpPr>
            <a:spLocks noGrp="1"/>
          </p:cNvSpPr>
          <p:nvPr>
            <p:ph type="ftr" sz="quarter" idx="3"/>
          </p:nvPr>
        </p:nvSpPr>
        <p:spPr/>
        <p:txBody>
          <a:bodyPr/>
          <a:lstStyle/>
          <a:p>
            <a:pPr>
              <a:defRPr/>
            </a:pPr>
            <a:r>
              <a:rPr lang="en-US"/>
              <a:t>F. Pellemoine | Update since last review</a:t>
            </a:r>
            <a:endParaRPr lang="en-US" b="1" dirty="0"/>
          </a:p>
        </p:txBody>
      </p:sp>
      <p:sp>
        <p:nvSpPr>
          <p:cNvPr id="6" name="Slide Number Placeholder 5">
            <a:extLst>
              <a:ext uri="{FF2B5EF4-FFF2-40B4-BE49-F238E27FC236}">
                <a16:creationId xmlns:a16="http://schemas.microsoft.com/office/drawing/2014/main" id="{B2864DB9-62EE-422F-88AB-4D6662AB889C}"/>
              </a:ext>
            </a:extLst>
          </p:cNvPr>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pic>
        <p:nvPicPr>
          <p:cNvPr id="7" name="Picture 6">
            <a:extLst>
              <a:ext uri="{FF2B5EF4-FFF2-40B4-BE49-F238E27FC236}">
                <a16:creationId xmlns:a16="http://schemas.microsoft.com/office/drawing/2014/main" id="{3F75FEFC-CA7D-4A1E-AD1B-3F6D52A20167}"/>
              </a:ext>
            </a:extLst>
          </p:cNvPr>
          <p:cNvPicPr>
            <a:picLocks noChangeAspect="1"/>
          </p:cNvPicPr>
          <p:nvPr/>
        </p:nvPicPr>
        <p:blipFill>
          <a:blip r:embed="rId2"/>
          <a:stretch>
            <a:fillRect/>
          </a:stretch>
        </p:blipFill>
        <p:spPr>
          <a:xfrm>
            <a:off x="736827" y="785788"/>
            <a:ext cx="6383972" cy="5286423"/>
          </a:xfrm>
          <a:prstGeom prst="rect">
            <a:avLst/>
          </a:prstGeom>
        </p:spPr>
      </p:pic>
    </p:spTree>
    <p:extLst>
      <p:ext uri="{BB962C8B-B14F-4D97-AF65-F5344CB8AC3E}">
        <p14:creationId xmlns:p14="http://schemas.microsoft.com/office/powerpoint/2010/main" val="1946041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6811842-0C4A-47A2-B511-E5BE74A5FFBD}"/>
              </a:ext>
            </a:extLst>
          </p:cNvPr>
          <p:cNvSpPr>
            <a:spLocks noGrp="1"/>
          </p:cNvSpPr>
          <p:nvPr>
            <p:ph idx="1"/>
          </p:nvPr>
        </p:nvSpPr>
        <p:spPr/>
        <p:txBody>
          <a:bodyPr/>
          <a:lstStyle/>
          <a:p>
            <a:endParaRPr lang="en-US" dirty="0"/>
          </a:p>
        </p:txBody>
      </p:sp>
      <p:sp>
        <p:nvSpPr>
          <p:cNvPr id="3" name="Title 2">
            <a:extLst>
              <a:ext uri="{FF2B5EF4-FFF2-40B4-BE49-F238E27FC236}">
                <a16:creationId xmlns:a16="http://schemas.microsoft.com/office/drawing/2014/main" id="{96770E64-720F-4C67-A3D3-889B1FD30D3C}"/>
              </a:ext>
            </a:extLst>
          </p:cNvPr>
          <p:cNvSpPr>
            <a:spLocks noGrp="1"/>
          </p:cNvSpPr>
          <p:nvPr>
            <p:ph type="title"/>
          </p:nvPr>
        </p:nvSpPr>
        <p:spPr/>
        <p:txBody>
          <a:bodyPr/>
          <a:lstStyle/>
          <a:p>
            <a:r>
              <a:rPr lang="en-US" sz="2400" dirty="0"/>
              <a:t>Review of the Plumbing (underground and Level 01)</a:t>
            </a:r>
          </a:p>
        </p:txBody>
      </p:sp>
      <p:sp>
        <p:nvSpPr>
          <p:cNvPr id="4" name="Date Placeholder 3">
            <a:extLst>
              <a:ext uri="{FF2B5EF4-FFF2-40B4-BE49-F238E27FC236}">
                <a16:creationId xmlns:a16="http://schemas.microsoft.com/office/drawing/2014/main" id="{C5097162-BE65-4BB1-9E00-E2AF10C725F3}"/>
              </a:ext>
            </a:extLst>
          </p:cNvPr>
          <p:cNvSpPr>
            <a:spLocks noGrp="1"/>
          </p:cNvSpPr>
          <p:nvPr>
            <p:ph type="dt" sz="half" idx="2"/>
          </p:nvPr>
        </p:nvSpPr>
        <p:spPr/>
        <p:txBody>
          <a:bodyPr/>
          <a:lstStyle/>
          <a:p>
            <a:pPr>
              <a:defRPr/>
            </a:pPr>
            <a:r>
              <a:rPr lang="en-US"/>
              <a:t>10/1/2021</a:t>
            </a:r>
            <a:endParaRPr lang="en-US" dirty="0"/>
          </a:p>
        </p:txBody>
      </p:sp>
      <p:sp>
        <p:nvSpPr>
          <p:cNvPr id="5" name="Footer Placeholder 4">
            <a:extLst>
              <a:ext uri="{FF2B5EF4-FFF2-40B4-BE49-F238E27FC236}">
                <a16:creationId xmlns:a16="http://schemas.microsoft.com/office/drawing/2014/main" id="{31EBFCFB-0769-40AD-882E-8F95CB09C531}"/>
              </a:ext>
            </a:extLst>
          </p:cNvPr>
          <p:cNvSpPr>
            <a:spLocks noGrp="1"/>
          </p:cNvSpPr>
          <p:nvPr>
            <p:ph type="ftr" sz="quarter" idx="3"/>
          </p:nvPr>
        </p:nvSpPr>
        <p:spPr/>
        <p:txBody>
          <a:bodyPr/>
          <a:lstStyle/>
          <a:p>
            <a:pPr>
              <a:defRPr/>
            </a:pPr>
            <a:r>
              <a:rPr lang="en-US"/>
              <a:t>F. Pellemoine | Update since last review</a:t>
            </a:r>
            <a:endParaRPr lang="en-US" b="1" dirty="0"/>
          </a:p>
        </p:txBody>
      </p:sp>
      <p:sp>
        <p:nvSpPr>
          <p:cNvPr id="6" name="Slide Number Placeholder 5">
            <a:extLst>
              <a:ext uri="{FF2B5EF4-FFF2-40B4-BE49-F238E27FC236}">
                <a16:creationId xmlns:a16="http://schemas.microsoft.com/office/drawing/2014/main" id="{2A782126-6651-4546-AA10-AC348C1C60C3}"/>
              </a:ext>
            </a:extLst>
          </p:cNvPr>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pic>
        <p:nvPicPr>
          <p:cNvPr id="7" name="Picture 6">
            <a:extLst>
              <a:ext uri="{FF2B5EF4-FFF2-40B4-BE49-F238E27FC236}">
                <a16:creationId xmlns:a16="http://schemas.microsoft.com/office/drawing/2014/main" id="{D9230725-72A6-4FDB-AE52-C3F1A36F4ED4}"/>
              </a:ext>
            </a:extLst>
          </p:cNvPr>
          <p:cNvPicPr>
            <a:picLocks noChangeAspect="1"/>
          </p:cNvPicPr>
          <p:nvPr/>
        </p:nvPicPr>
        <p:blipFill>
          <a:blip r:embed="rId2"/>
          <a:stretch>
            <a:fillRect/>
          </a:stretch>
        </p:blipFill>
        <p:spPr>
          <a:xfrm>
            <a:off x="0" y="971550"/>
            <a:ext cx="4586035" cy="4290989"/>
          </a:xfrm>
          <a:prstGeom prst="rect">
            <a:avLst/>
          </a:prstGeom>
        </p:spPr>
      </p:pic>
      <p:pic>
        <p:nvPicPr>
          <p:cNvPr id="8" name="Picture 7">
            <a:extLst>
              <a:ext uri="{FF2B5EF4-FFF2-40B4-BE49-F238E27FC236}">
                <a16:creationId xmlns:a16="http://schemas.microsoft.com/office/drawing/2014/main" id="{7A3D3AF7-CA53-44FB-A042-7C39960D7395}"/>
              </a:ext>
            </a:extLst>
          </p:cNvPr>
          <p:cNvPicPr>
            <a:picLocks noChangeAspect="1"/>
          </p:cNvPicPr>
          <p:nvPr/>
        </p:nvPicPr>
        <p:blipFill rotWithShape="1">
          <a:blip r:embed="rId3"/>
          <a:srcRect t="4505" b="2478"/>
          <a:stretch/>
        </p:blipFill>
        <p:spPr>
          <a:xfrm>
            <a:off x="4707844" y="971550"/>
            <a:ext cx="4436156" cy="4210050"/>
          </a:xfrm>
          <a:prstGeom prst="rect">
            <a:avLst/>
          </a:prstGeom>
        </p:spPr>
      </p:pic>
    </p:spTree>
    <p:extLst>
      <p:ext uri="{BB962C8B-B14F-4D97-AF65-F5344CB8AC3E}">
        <p14:creationId xmlns:p14="http://schemas.microsoft.com/office/powerpoint/2010/main" val="2166138832"/>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NAL_PowerPoint_4x3_100716" id="{5FFF5CC5-EC71-4605-9659-CC6A870FC794}" vid="{5D8411A0-59F2-4EE1-A6B9-3B13CF8A2C5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6720C974A16A248B14BFFFD17451575" ma:contentTypeVersion="14" ma:contentTypeDescription="Create a new document." ma:contentTypeScope="" ma:versionID="05b6b3fdd0df5519ffb3c35314911dc8">
  <xsd:schema xmlns:xsd="http://www.w3.org/2001/XMLSchema" xmlns:xs="http://www.w3.org/2001/XMLSchema" xmlns:p="http://schemas.microsoft.com/office/2006/metadata/properties" xmlns:ns3="9992386e-eed5-44db-8fc5-358c7b095365" xmlns:ns4="d701add9-3d9d-48a3-889e-f293906ba4f3" targetNamespace="http://schemas.microsoft.com/office/2006/metadata/properties" ma:root="true" ma:fieldsID="367d0a099640cfae7b5c264de5b95806" ns3:_="" ns4:_="">
    <xsd:import namespace="9992386e-eed5-44db-8fc5-358c7b095365"/>
    <xsd:import namespace="d701add9-3d9d-48a3-889e-f293906ba4f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92386e-eed5-44db-8fc5-358c7b0953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701add9-3d9d-48a3-889e-f293906ba4f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ED8E3C0-D41A-449A-9A39-DA81613E9DF8}">
  <ds:schemaRefs>
    <ds:schemaRef ds:uri="http://schemas.microsoft.com/sharepoint/v3/contenttype/forms"/>
  </ds:schemaRefs>
</ds:datastoreItem>
</file>

<file path=customXml/itemProps2.xml><?xml version="1.0" encoding="utf-8"?>
<ds:datastoreItem xmlns:ds="http://schemas.openxmlformats.org/officeDocument/2006/customXml" ds:itemID="{5D8BF7BA-566F-4C84-9F48-58A449060C10}">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B3EF8E8-ED4E-4F39-90F2-151FF1E27D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92386e-eed5-44db-8fc5-358c7b095365"/>
    <ds:schemaRef ds:uri="d701add9-3d9d-48a3-889e-f293906ba4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FNAL_PowerPoint_4x3_100716</Template>
  <TotalTime>1963</TotalTime>
  <Words>1729</Words>
  <Application>Microsoft Office PowerPoint</Application>
  <PresentationFormat>On-screen Show (4:3)</PresentationFormat>
  <Paragraphs>291</Paragraphs>
  <Slides>27</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Helvetica</vt:lpstr>
      <vt:lpstr>Fermilab_PPT_090815</vt:lpstr>
      <vt:lpstr>PowerPoint Presentation</vt:lpstr>
      <vt:lpstr>Outline</vt:lpstr>
      <vt:lpstr>Requirement Update</vt:lpstr>
      <vt:lpstr>CxAgent Overview</vt:lpstr>
      <vt:lpstr>CxAgent Overview</vt:lpstr>
      <vt:lpstr>CxAgent Overview</vt:lpstr>
      <vt:lpstr>Requirement Review Process during the TSIB 60 % Design Review</vt:lpstr>
      <vt:lpstr>Review of the General Layout</vt:lpstr>
      <vt:lpstr>Review of the Plumbing (underground and Level 01)</vt:lpstr>
      <vt:lpstr>Review Electrical Utilities</vt:lpstr>
      <vt:lpstr>Requirement Register</vt:lpstr>
      <vt:lpstr>HVAC System Requirement Standard</vt:lpstr>
      <vt:lpstr>HVAC System Definitions [1]</vt:lpstr>
      <vt:lpstr>HVAC System Definitions [2]</vt:lpstr>
      <vt:lpstr>HVAC Zone</vt:lpstr>
      <vt:lpstr>HVAC System Requirement</vt:lpstr>
      <vt:lpstr>Shielding Requirement</vt:lpstr>
      <vt:lpstr>Shielding Requirement</vt:lpstr>
      <vt:lpstr>Scenario 3 – Results</vt:lpstr>
      <vt:lpstr>Scenario 4 - results </vt:lpstr>
      <vt:lpstr>Future simulations</vt:lpstr>
      <vt:lpstr>Acquisition/Procurement Plan</vt:lpstr>
      <vt:lpstr>Acquisition/Procurement Plan</vt:lpstr>
      <vt:lpstr>Path Forward</vt:lpstr>
      <vt:lpstr>Backup Slides</vt:lpstr>
      <vt:lpstr>HVAC System – preliminary air volume [CFM]</vt:lpstr>
      <vt:lpstr>Card Reader for Controlled Access</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Frederique Pellemoine</dc:creator>
  <cp:lastModifiedBy>Frederique Pellemoine</cp:lastModifiedBy>
  <cp:revision>2</cp:revision>
  <cp:lastPrinted>2014-01-20T19:40:21Z</cp:lastPrinted>
  <dcterms:created xsi:type="dcterms:W3CDTF">2021-09-28T03:48:35Z</dcterms:created>
  <dcterms:modified xsi:type="dcterms:W3CDTF">2021-09-30T02:10:49Z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0x01010066720C974A16A248B14BFFFD17451575</vt:lpwstr>
  </property>
</Properties>
</file>