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9"/>
  </p:notesMasterIdLst>
  <p:handoutMasterIdLst>
    <p:handoutMasterId r:id="rId30"/>
  </p:handoutMasterIdLst>
  <p:sldIdLst>
    <p:sldId id="294" r:id="rId5"/>
    <p:sldId id="275" r:id="rId6"/>
    <p:sldId id="308" r:id="rId7"/>
    <p:sldId id="336" r:id="rId8"/>
    <p:sldId id="337" r:id="rId9"/>
    <p:sldId id="338" r:id="rId10"/>
    <p:sldId id="318" r:id="rId11"/>
    <p:sldId id="339" r:id="rId12"/>
    <p:sldId id="340" r:id="rId13"/>
    <p:sldId id="341" r:id="rId14"/>
    <p:sldId id="342" r:id="rId15"/>
    <p:sldId id="352" r:id="rId16"/>
    <p:sldId id="357" r:id="rId17"/>
    <p:sldId id="354" r:id="rId18"/>
    <p:sldId id="343" r:id="rId19"/>
    <p:sldId id="344" r:id="rId20"/>
    <p:sldId id="356" r:id="rId21"/>
    <p:sldId id="355" r:id="rId22"/>
    <p:sldId id="348" r:id="rId23"/>
    <p:sldId id="345" r:id="rId24"/>
    <p:sldId id="346" r:id="rId25"/>
    <p:sldId id="353" r:id="rId26"/>
    <p:sldId id="347" r:id="rId27"/>
    <p:sldId id="349" r:id="rId2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F Anderson" initials="KFA" lastIdx="2" clrIdx="0">
    <p:extLst>
      <p:ext uri="{19B8F6BF-5375-455C-9EA6-DF929625EA0E}">
        <p15:presenceInfo xmlns:p15="http://schemas.microsoft.com/office/powerpoint/2012/main" userId="S::anderk@services.fnal.gov::0ed886d0-3fe8-449a-8ea7-ecc78b98f4b9" providerId="AD"/>
      </p:ext>
    </p:extLst>
  </p:cmAuthor>
  <p:cmAuthor id="2" name="Frederique Pellemoine" initials="FP" lastIdx="10" clrIdx="1">
    <p:extLst>
      <p:ext uri="{19B8F6BF-5375-455C-9EA6-DF929625EA0E}">
        <p15:presenceInfo xmlns:p15="http://schemas.microsoft.com/office/powerpoint/2012/main" userId="S::fpellemo@services.fnal.gov::9cd3e5c9-479b-4dcb-a351-aa46ddba92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E4E4E"/>
    <a:srgbClr val="404040"/>
    <a:srgbClr val="50504E"/>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snapToObjects="1" showGuides="1">
      <p:cViewPr varScale="1">
        <p:scale>
          <a:sx n="82" d="100"/>
          <a:sy n="82" d="100"/>
        </p:scale>
        <p:origin x="96" y="25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9/30/2021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9/30/2021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9/30/2021</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Keith Anderson | Hot Cell Suite Preliminary Design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9/30/2021</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Keith Anderson | Hot Cell Suite Preliminary Design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9/30/2021</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Keith Anderson | Hot Cell Suite Preliminary Design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9/30/2021</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Keith Anderson | Hot Cell Suite Preliminary Design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9/30/2021</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Keith Anderson | Hot Cell Suite Preliminary Design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9/30/2021</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Keith Anderson | Hot Cell Suite Preliminary Design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9/30/2021</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Keith Anderson | Hot Cell Suite Preliminary Design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Keith Anderson	</a:t>
            </a:r>
          </a:p>
          <a:p>
            <a:r>
              <a:rPr lang="en-US" dirty="0"/>
              <a:t>TSIB Hot Cell Suite Preliminary Design Review</a:t>
            </a:r>
          </a:p>
          <a:p>
            <a:r>
              <a:rPr lang="en-US" dirty="0"/>
              <a:t>01 Oct 2021</a:t>
            </a:r>
          </a:p>
          <a:p>
            <a:endParaRPr lang="en-US" dirty="0"/>
          </a:p>
        </p:txBody>
      </p:sp>
      <p:sp>
        <p:nvSpPr>
          <p:cNvPr id="3" name="Text Placeholder 2"/>
          <p:cNvSpPr>
            <a:spLocks noGrp="1"/>
          </p:cNvSpPr>
          <p:nvPr>
            <p:ph type="body" sz="quarter" idx="11"/>
          </p:nvPr>
        </p:nvSpPr>
        <p:spPr/>
        <p:txBody>
          <a:bodyPr>
            <a:noAutofit/>
          </a:bodyPr>
          <a:lstStyle/>
          <a:p>
            <a:r>
              <a:rPr lang="en-US" dirty="0"/>
              <a:t>TSIB HOT CELL SUITE– DESIGN</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1" y="971550"/>
            <a:ext cx="3899262" cy="5059363"/>
          </a:xfrm>
        </p:spPr>
        <p:txBody>
          <a:bodyPr>
            <a:normAutofit lnSpcReduction="10000"/>
          </a:bodyPr>
          <a:lstStyle/>
          <a:p>
            <a:r>
              <a:rPr lang="en-US" dirty="0"/>
              <a:t>The small pass through for the prep hot cell has been incorporated into the shield plug to reduce costs and conserve space.</a:t>
            </a:r>
          </a:p>
          <a:p>
            <a:r>
              <a:rPr lang="en-US" dirty="0"/>
              <a:t>The shield plug is designed using steel and concrete for cost and shielding requirements.</a:t>
            </a:r>
          </a:p>
          <a:p>
            <a:r>
              <a:rPr lang="en-US" dirty="0"/>
              <a:t>Both shield plugs will travel on hardened steel plates embedded in the concrete.</a:t>
            </a:r>
          </a:p>
          <a:p>
            <a:pPr marL="0" indent="0">
              <a:buNone/>
            </a:pPr>
            <a:endParaRPr lang="en-US" dirty="0">
              <a:solidFill>
                <a:srgbClr val="FF0000"/>
              </a:solidFill>
            </a:endParaRPr>
          </a:p>
          <a:p>
            <a:pPr marL="457200" lvl="1" indent="0">
              <a:buNone/>
            </a:pPr>
            <a:endParaRPr lang="en-US" dirty="0"/>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PASS THROUGHS AND SHIELD PLUGS (Cont.)</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11" name="Picture 10">
            <a:extLst>
              <a:ext uri="{FF2B5EF4-FFF2-40B4-BE49-F238E27FC236}">
                <a16:creationId xmlns:a16="http://schemas.microsoft.com/office/drawing/2014/main" id="{D005D0A1-1423-4001-87B4-6DD88DD4C71F}"/>
              </a:ext>
            </a:extLst>
          </p:cNvPr>
          <p:cNvPicPr>
            <a:picLocks noChangeAspect="1"/>
          </p:cNvPicPr>
          <p:nvPr/>
        </p:nvPicPr>
        <p:blipFill rotWithShape="1">
          <a:blip r:embed="rId2"/>
          <a:srcRect l="41191" r="12384"/>
          <a:stretch/>
        </p:blipFill>
        <p:spPr>
          <a:xfrm>
            <a:off x="5537269" y="1106203"/>
            <a:ext cx="3197198" cy="4088233"/>
          </a:xfrm>
          <a:prstGeom prst="rect">
            <a:avLst/>
          </a:prstGeom>
        </p:spPr>
      </p:pic>
      <p:sp>
        <p:nvSpPr>
          <p:cNvPr id="8" name="Rectangle: Rounded Corners 7">
            <a:extLst>
              <a:ext uri="{FF2B5EF4-FFF2-40B4-BE49-F238E27FC236}">
                <a16:creationId xmlns:a16="http://schemas.microsoft.com/office/drawing/2014/main" id="{97D31F02-6A4D-4C35-8EC1-2E7F6191AAC3}"/>
              </a:ext>
            </a:extLst>
          </p:cNvPr>
          <p:cNvSpPr/>
          <p:nvPr/>
        </p:nvSpPr>
        <p:spPr>
          <a:xfrm>
            <a:off x="5537269" y="5703067"/>
            <a:ext cx="951345" cy="374571"/>
          </a:xfrm>
          <a:prstGeom prst="roundRect">
            <a:avLst/>
          </a:prstGeom>
          <a:solidFill>
            <a:srgbClr val="0070C0"/>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R #8</a:t>
            </a:r>
          </a:p>
        </p:txBody>
      </p:sp>
      <p:sp>
        <p:nvSpPr>
          <p:cNvPr id="7" name="TextBox 6">
            <a:extLst>
              <a:ext uri="{FF2B5EF4-FFF2-40B4-BE49-F238E27FC236}">
                <a16:creationId xmlns:a16="http://schemas.microsoft.com/office/drawing/2014/main" id="{A4E457DF-770E-4D9D-B710-7518DF761AEE}"/>
              </a:ext>
            </a:extLst>
          </p:cNvPr>
          <p:cNvSpPr txBox="1"/>
          <p:nvPr/>
        </p:nvSpPr>
        <p:spPr>
          <a:xfrm>
            <a:off x="4200832" y="5038392"/>
            <a:ext cx="1630613" cy="738664"/>
          </a:xfrm>
          <a:prstGeom prst="rect">
            <a:avLst/>
          </a:prstGeom>
          <a:noFill/>
        </p:spPr>
        <p:txBody>
          <a:bodyPr wrap="square" rtlCol="0">
            <a:spAutoFit/>
          </a:bodyPr>
          <a:lstStyle/>
          <a:p>
            <a:r>
              <a:rPr lang="en-US" sz="1400" dirty="0">
                <a:solidFill>
                  <a:schemeClr val="tx2">
                    <a:lumMod val="60000"/>
                    <a:lumOff val="40000"/>
                  </a:schemeClr>
                </a:solidFill>
              </a:rPr>
              <a:t>Hardened plates embedded in concrete</a:t>
            </a:r>
          </a:p>
        </p:txBody>
      </p:sp>
      <p:cxnSp>
        <p:nvCxnSpPr>
          <p:cNvPr id="10" name="Straight Arrow Connector 9">
            <a:extLst>
              <a:ext uri="{FF2B5EF4-FFF2-40B4-BE49-F238E27FC236}">
                <a16:creationId xmlns:a16="http://schemas.microsoft.com/office/drawing/2014/main" id="{E0A9F149-5B5F-46BE-8AD0-AD315EC7CF00}"/>
              </a:ext>
            </a:extLst>
          </p:cNvPr>
          <p:cNvCxnSpPr/>
          <p:nvPr/>
        </p:nvCxnSpPr>
        <p:spPr>
          <a:xfrm flipV="1">
            <a:off x="5537269" y="4833257"/>
            <a:ext cx="680651" cy="58347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3" name="Straight Arrow Connector 12">
            <a:extLst>
              <a:ext uri="{FF2B5EF4-FFF2-40B4-BE49-F238E27FC236}">
                <a16:creationId xmlns:a16="http://schemas.microsoft.com/office/drawing/2014/main" id="{39847C13-6C2E-4395-ACD6-F29EB0B26E20}"/>
              </a:ext>
            </a:extLst>
          </p:cNvPr>
          <p:cNvCxnSpPr/>
          <p:nvPr/>
        </p:nvCxnSpPr>
        <p:spPr>
          <a:xfrm flipV="1">
            <a:off x="5537269" y="4737810"/>
            <a:ext cx="1703582" cy="67892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28821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1" y="971550"/>
            <a:ext cx="3899262" cy="5059363"/>
          </a:xfrm>
        </p:spPr>
        <p:txBody>
          <a:bodyPr>
            <a:normAutofit fontScale="92500" lnSpcReduction="10000"/>
          </a:bodyPr>
          <a:lstStyle/>
          <a:p>
            <a:r>
              <a:rPr lang="en-US" dirty="0"/>
              <a:t>The test cell has three penetrations to the outside.</a:t>
            </a:r>
          </a:p>
          <a:p>
            <a:r>
              <a:rPr lang="en-US" dirty="0"/>
              <a:t>A small pass through on the rear wall for transferring specimens and small equipment.</a:t>
            </a:r>
          </a:p>
          <a:p>
            <a:r>
              <a:rPr lang="en-US" dirty="0"/>
              <a:t>A large plug door that has a machine carrying base for installing large machines into the test cell.</a:t>
            </a:r>
          </a:p>
          <a:p>
            <a:r>
              <a:rPr lang="en-US" dirty="0"/>
              <a:t>A medium sized pass through on the side for transferring materials and equipment into the fume hood</a:t>
            </a:r>
          </a:p>
          <a:p>
            <a:pPr marL="457200" lvl="1" indent="0">
              <a:buNone/>
            </a:pPr>
            <a:endParaRPr lang="en-US" dirty="0"/>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PASS THROUGHS AND SHIELD PLUGS (Cont.)</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8" name="Picture 7" descr="Diagram&#10;&#10;Description automatically generated">
            <a:extLst>
              <a:ext uri="{FF2B5EF4-FFF2-40B4-BE49-F238E27FC236}">
                <a16:creationId xmlns:a16="http://schemas.microsoft.com/office/drawing/2014/main" id="{386EEE9C-07F2-45A8-869F-213A6C3240DF}"/>
              </a:ext>
            </a:extLst>
          </p:cNvPr>
          <p:cNvPicPr>
            <a:picLocks noChangeAspect="1"/>
          </p:cNvPicPr>
          <p:nvPr/>
        </p:nvPicPr>
        <p:blipFill>
          <a:blip r:embed="rId2"/>
          <a:stretch>
            <a:fillRect/>
          </a:stretch>
        </p:blipFill>
        <p:spPr>
          <a:xfrm>
            <a:off x="4212771" y="1224395"/>
            <a:ext cx="4702629" cy="4052999"/>
          </a:xfrm>
          <a:prstGeom prst="rect">
            <a:avLst/>
          </a:prstGeom>
        </p:spPr>
      </p:pic>
    </p:spTree>
    <p:extLst>
      <p:ext uri="{BB962C8B-B14F-4D97-AF65-F5344CB8AC3E}">
        <p14:creationId xmlns:p14="http://schemas.microsoft.com/office/powerpoint/2010/main" val="130080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0EC5F-70C7-4E07-899D-C34011FEDCA5}"/>
              </a:ext>
            </a:extLst>
          </p:cNvPr>
          <p:cNvSpPr>
            <a:spLocks noGrp="1"/>
          </p:cNvSpPr>
          <p:nvPr>
            <p:ph type="title"/>
          </p:nvPr>
        </p:nvSpPr>
        <p:spPr/>
        <p:txBody>
          <a:bodyPr/>
          <a:lstStyle/>
          <a:p>
            <a:r>
              <a:rPr lang="en-US" dirty="0"/>
              <a:t>SLIDING DOOR</a:t>
            </a:r>
          </a:p>
        </p:txBody>
      </p:sp>
      <p:sp>
        <p:nvSpPr>
          <p:cNvPr id="4" name="Date Placeholder 3">
            <a:extLst>
              <a:ext uri="{FF2B5EF4-FFF2-40B4-BE49-F238E27FC236}">
                <a16:creationId xmlns:a16="http://schemas.microsoft.com/office/drawing/2014/main" id="{37A09B99-AB76-4E74-87AD-C4AF3DBFCC7A}"/>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EF8D4BB8-8A26-405A-8D3D-EFDEE2C94485}"/>
              </a:ext>
            </a:extLst>
          </p:cNvPr>
          <p:cNvSpPr>
            <a:spLocks noGrp="1"/>
          </p:cNvSpPr>
          <p:nvPr>
            <p:ph type="ftr" sz="quarter" idx="3"/>
          </p:nvPr>
        </p:nvSpPr>
        <p:spPr/>
        <p:txBody>
          <a:bodyPr/>
          <a:lstStyle/>
          <a:p>
            <a:pPr>
              <a:defRPr/>
            </a:pPr>
            <a:r>
              <a:rPr lang="en-US"/>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7B4619D8-0B7E-49B3-9568-CE453F4D43A1}"/>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11" name="Content Placeholder 10">
            <a:extLst>
              <a:ext uri="{FF2B5EF4-FFF2-40B4-BE49-F238E27FC236}">
                <a16:creationId xmlns:a16="http://schemas.microsoft.com/office/drawing/2014/main" id="{44ECD4E2-76F1-4A77-AA06-F8486C51DB81}"/>
              </a:ext>
            </a:extLst>
          </p:cNvPr>
          <p:cNvSpPr>
            <a:spLocks noGrp="1"/>
          </p:cNvSpPr>
          <p:nvPr>
            <p:ph idx="1"/>
          </p:nvPr>
        </p:nvSpPr>
        <p:spPr/>
        <p:txBody>
          <a:bodyPr/>
          <a:lstStyle/>
          <a:p>
            <a:r>
              <a:rPr lang="en-US" dirty="0"/>
              <a:t>The Large opening on the side of the loading room will have a large sliding shield door and a swinging interior door for air control.</a:t>
            </a:r>
          </a:p>
          <a:p>
            <a:endParaRPr lang="en-US" dirty="0"/>
          </a:p>
        </p:txBody>
      </p:sp>
      <p:pic>
        <p:nvPicPr>
          <p:cNvPr id="12" name="Content Placeholder 9">
            <a:extLst>
              <a:ext uri="{FF2B5EF4-FFF2-40B4-BE49-F238E27FC236}">
                <a16:creationId xmlns:a16="http://schemas.microsoft.com/office/drawing/2014/main" id="{453027E8-2F9A-4754-89CD-4646D0A0BEC3}"/>
              </a:ext>
            </a:extLst>
          </p:cNvPr>
          <p:cNvPicPr>
            <a:picLocks noChangeAspect="1"/>
          </p:cNvPicPr>
          <p:nvPr/>
        </p:nvPicPr>
        <p:blipFill>
          <a:blip r:embed="rId2"/>
          <a:stretch>
            <a:fillRect/>
          </a:stretch>
        </p:blipFill>
        <p:spPr>
          <a:xfrm>
            <a:off x="2480580" y="2074985"/>
            <a:ext cx="6420533" cy="3811466"/>
          </a:xfrm>
          <a:prstGeom prst="rect">
            <a:avLst/>
          </a:prstGeom>
        </p:spPr>
      </p:pic>
    </p:spTree>
    <p:extLst>
      <p:ext uri="{BB962C8B-B14F-4D97-AF65-F5344CB8AC3E}">
        <p14:creationId xmlns:p14="http://schemas.microsoft.com/office/powerpoint/2010/main" val="364225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0" y="971550"/>
            <a:ext cx="8686800" cy="1048839"/>
          </a:xfrm>
        </p:spPr>
        <p:txBody>
          <a:bodyPr>
            <a:normAutofit lnSpcReduction="10000"/>
          </a:bodyPr>
          <a:lstStyle/>
          <a:p>
            <a:r>
              <a:rPr lang="en-US" dirty="0"/>
              <a:t>The Architecture and design firm is incorporating embedded steel frames and plates to provide for support of passthroughs and shield plugs</a:t>
            </a:r>
          </a:p>
          <a:p>
            <a:pPr lvl="1"/>
            <a:endParaRPr lang="en-US" dirty="0"/>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PASSTHROUGH FRAMES AND EMBEDS</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8" name="Picture 7" descr="Diagram, engineering drawing&#10;&#10;Description automatically generated">
            <a:extLst>
              <a:ext uri="{FF2B5EF4-FFF2-40B4-BE49-F238E27FC236}">
                <a16:creationId xmlns:a16="http://schemas.microsoft.com/office/drawing/2014/main" id="{690F2BFA-1753-4161-8BB7-C241EABFD922}"/>
              </a:ext>
            </a:extLst>
          </p:cNvPr>
          <p:cNvPicPr>
            <a:picLocks noChangeAspect="1"/>
          </p:cNvPicPr>
          <p:nvPr/>
        </p:nvPicPr>
        <p:blipFill rotWithShape="1">
          <a:blip r:embed="rId2"/>
          <a:srcRect l="10476" t="14190" r="25905" b="2945"/>
          <a:stretch/>
        </p:blipFill>
        <p:spPr>
          <a:xfrm>
            <a:off x="1114697" y="2056124"/>
            <a:ext cx="5242560" cy="4138720"/>
          </a:xfrm>
          <a:prstGeom prst="rect">
            <a:avLst/>
          </a:prstGeom>
        </p:spPr>
      </p:pic>
    </p:spTree>
    <p:extLst>
      <p:ext uri="{BB962C8B-B14F-4D97-AF65-F5344CB8AC3E}">
        <p14:creationId xmlns:p14="http://schemas.microsoft.com/office/powerpoint/2010/main" val="80547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1" y="971550"/>
            <a:ext cx="3899262" cy="5059363"/>
          </a:xfrm>
        </p:spPr>
        <p:txBody>
          <a:bodyPr>
            <a:normAutofit fontScale="92500" lnSpcReduction="20000"/>
          </a:bodyPr>
          <a:lstStyle/>
          <a:p>
            <a:r>
              <a:rPr lang="en-US" dirty="0"/>
              <a:t>A rotating passthrough has been developed for passing items between cells</a:t>
            </a:r>
          </a:p>
          <a:p>
            <a:r>
              <a:rPr lang="en-US" dirty="0"/>
              <a:t>This design provides for constant shielding between cells</a:t>
            </a:r>
          </a:p>
          <a:p>
            <a:pPr lvl="1"/>
            <a:r>
              <a:rPr lang="en-US" dirty="0"/>
              <a:t>When in closed position the shielding is equivalent to the 18” concrete wall.</a:t>
            </a:r>
          </a:p>
          <a:p>
            <a:pPr lvl="1"/>
            <a:r>
              <a:rPr lang="en-US" dirty="0"/>
              <a:t>When open to one cell it is about half.</a:t>
            </a:r>
          </a:p>
          <a:p>
            <a:r>
              <a:rPr lang="en-US" dirty="0"/>
              <a:t>The design increases useable workspace in each cell by eliminating shield doors.</a:t>
            </a:r>
          </a:p>
          <a:p>
            <a:r>
              <a:rPr lang="en-US" dirty="0"/>
              <a:t>A thin sliding door on each side will provide for air flow control between cells.</a:t>
            </a:r>
          </a:p>
          <a:p>
            <a:pPr marL="457200" lvl="1" indent="0">
              <a:buNone/>
            </a:pPr>
            <a:endParaRPr lang="en-US" dirty="0"/>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ROTATING PASS THROUGHS IN HOT CELLS</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8" name="Picture 7">
            <a:extLst>
              <a:ext uri="{FF2B5EF4-FFF2-40B4-BE49-F238E27FC236}">
                <a16:creationId xmlns:a16="http://schemas.microsoft.com/office/drawing/2014/main" id="{386EEE9C-07F2-45A8-869F-213A6C3240DF}"/>
              </a:ext>
            </a:extLst>
          </p:cNvPr>
          <p:cNvPicPr>
            <a:picLocks noChangeAspect="1"/>
          </p:cNvPicPr>
          <p:nvPr/>
        </p:nvPicPr>
        <p:blipFill>
          <a:blip r:embed="rId2"/>
          <a:srcRect/>
          <a:stretch/>
        </p:blipFill>
        <p:spPr>
          <a:xfrm>
            <a:off x="4212771" y="971550"/>
            <a:ext cx="4702629" cy="2465765"/>
          </a:xfrm>
          <a:prstGeom prst="rect">
            <a:avLst/>
          </a:prstGeom>
        </p:spPr>
      </p:pic>
      <p:pic>
        <p:nvPicPr>
          <p:cNvPr id="9" name="Picture 8" descr="Diagram&#10;&#10;Description automatically generated">
            <a:extLst>
              <a:ext uri="{FF2B5EF4-FFF2-40B4-BE49-F238E27FC236}">
                <a16:creationId xmlns:a16="http://schemas.microsoft.com/office/drawing/2014/main" id="{907DC020-5E2C-4659-9BCD-67E55550FA7F}"/>
              </a:ext>
            </a:extLst>
          </p:cNvPr>
          <p:cNvPicPr>
            <a:picLocks noChangeAspect="1"/>
          </p:cNvPicPr>
          <p:nvPr/>
        </p:nvPicPr>
        <p:blipFill>
          <a:blip r:embed="rId3"/>
          <a:stretch>
            <a:fillRect/>
          </a:stretch>
        </p:blipFill>
        <p:spPr>
          <a:xfrm>
            <a:off x="4212770" y="3428999"/>
            <a:ext cx="4702629" cy="2465765"/>
          </a:xfrm>
          <a:prstGeom prst="rect">
            <a:avLst/>
          </a:prstGeom>
        </p:spPr>
      </p:pic>
    </p:spTree>
    <p:extLst>
      <p:ext uri="{BB962C8B-B14F-4D97-AF65-F5344CB8AC3E}">
        <p14:creationId xmlns:p14="http://schemas.microsoft.com/office/powerpoint/2010/main" val="404473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0" y="971550"/>
            <a:ext cx="8366759" cy="4610643"/>
          </a:xfrm>
        </p:spPr>
        <p:txBody>
          <a:bodyPr>
            <a:normAutofit/>
          </a:bodyPr>
          <a:lstStyle/>
          <a:p>
            <a:r>
              <a:rPr lang="en-US" dirty="0"/>
              <a:t>The small pass throughs currently are designed to be manual hinged for simplicity. (Both sliding and powered operation is being considered)</a:t>
            </a:r>
            <a:endParaRPr lang="en-US" dirty="0">
              <a:solidFill>
                <a:srgbClr val="FF0000"/>
              </a:solidFill>
            </a:endParaRPr>
          </a:p>
          <a:p>
            <a:r>
              <a:rPr lang="en-US" dirty="0"/>
              <a:t>Current plan for opening and closing the large plug doors is to use hydraulics. Since this will happen infrequently, the plan would be to have one system that gets installed as needed.</a:t>
            </a:r>
          </a:p>
          <a:p>
            <a:r>
              <a:rPr lang="en-US" dirty="0"/>
              <a:t>The side passthrough for the test cell is designed as a powered unit that raises and lowers to cover the opening.</a:t>
            </a:r>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PASS THROUGHS AND SHIELD PLUGS (Cont.)</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24831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1" y="971551"/>
            <a:ext cx="4343400" cy="4863192"/>
          </a:xfrm>
        </p:spPr>
        <p:txBody>
          <a:bodyPr>
            <a:normAutofit fontScale="85000" lnSpcReduction="20000"/>
          </a:bodyPr>
          <a:lstStyle/>
          <a:p>
            <a:r>
              <a:rPr lang="en-US" dirty="0"/>
              <a:t>The work surface inside each cell will be made from aluminum plate supported by a welded aluminum box tube structure.</a:t>
            </a:r>
          </a:p>
          <a:p>
            <a:r>
              <a:rPr lang="en-US" dirty="0"/>
              <a:t>Each work surface will consist of several plates.</a:t>
            </a:r>
          </a:p>
          <a:p>
            <a:r>
              <a:rPr lang="en-US" dirty="0"/>
              <a:t>The empty space under the surface will be used for storage and covered openings will be added for access.</a:t>
            </a:r>
          </a:p>
          <a:p>
            <a:r>
              <a:rPr lang="en-US" dirty="0"/>
              <a:t>Adjacent to the plug door opening the work top will be hinged to fold down to allow for personnel access. A fold away structure will provide support for this.</a:t>
            </a:r>
          </a:p>
          <a:p>
            <a:r>
              <a:rPr lang="en-US" dirty="0"/>
              <a:t>A shielded hot storage container is envisioned for the prep cell and possibly for the test cell.</a:t>
            </a:r>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HOT CELL DESIGN – WORKTABLE</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pic>
        <p:nvPicPr>
          <p:cNvPr id="8" name="Picture 7">
            <a:extLst>
              <a:ext uri="{FF2B5EF4-FFF2-40B4-BE49-F238E27FC236}">
                <a16:creationId xmlns:a16="http://schemas.microsoft.com/office/drawing/2014/main" id="{0BB6B719-6692-4174-BCC0-B5FD5EB16620}"/>
              </a:ext>
            </a:extLst>
          </p:cNvPr>
          <p:cNvPicPr>
            <a:picLocks noChangeAspect="1"/>
          </p:cNvPicPr>
          <p:nvPr/>
        </p:nvPicPr>
        <p:blipFill rotWithShape="1">
          <a:blip r:embed="rId2"/>
          <a:srcRect l="20673" r="8820"/>
          <a:stretch/>
        </p:blipFill>
        <p:spPr>
          <a:xfrm>
            <a:off x="4736986" y="1174781"/>
            <a:ext cx="4178414" cy="3107360"/>
          </a:xfrm>
          <a:prstGeom prst="rect">
            <a:avLst/>
          </a:prstGeom>
        </p:spPr>
      </p:pic>
      <p:sp>
        <p:nvSpPr>
          <p:cNvPr id="9" name="Rectangle: Rounded Corners 8">
            <a:extLst>
              <a:ext uri="{FF2B5EF4-FFF2-40B4-BE49-F238E27FC236}">
                <a16:creationId xmlns:a16="http://schemas.microsoft.com/office/drawing/2014/main" id="{168375D3-08FB-4635-8B3E-3B5883172117}"/>
              </a:ext>
            </a:extLst>
          </p:cNvPr>
          <p:cNvSpPr/>
          <p:nvPr/>
        </p:nvSpPr>
        <p:spPr>
          <a:xfrm>
            <a:off x="7000309" y="305110"/>
            <a:ext cx="951345" cy="374571"/>
          </a:xfrm>
          <a:prstGeom prst="roundRect">
            <a:avLst/>
          </a:prstGeom>
          <a:solidFill>
            <a:srgbClr val="0070C0"/>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R #11</a:t>
            </a:r>
          </a:p>
        </p:txBody>
      </p:sp>
    </p:spTree>
    <p:extLst>
      <p:ext uri="{BB962C8B-B14F-4D97-AF65-F5344CB8AC3E}">
        <p14:creationId xmlns:p14="http://schemas.microsoft.com/office/powerpoint/2010/main" val="95359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1" y="971551"/>
            <a:ext cx="4343400" cy="4863192"/>
          </a:xfrm>
        </p:spPr>
        <p:txBody>
          <a:bodyPr>
            <a:normAutofit fontScale="92500" lnSpcReduction="20000"/>
          </a:bodyPr>
          <a:lstStyle/>
          <a:p>
            <a:r>
              <a:rPr lang="en-US" dirty="0"/>
              <a:t>ALARA Procedures will be developed for moving test specimens to and from hot cells and shipping containers.</a:t>
            </a:r>
          </a:p>
          <a:p>
            <a:r>
              <a:rPr lang="en-US" dirty="0"/>
              <a:t>Several options are under consideration to reduce dose to individuals.</a:t>
            </a:r>
          </a:p>
          <a:p>
            <a:pPr lvl="1"/>
            <a:r>
              <a:rPr lang="en-US" dirty="0"/>
              <a:t>Distance by using long handled tools.</a:t>
            </a:r>
          </a:p>
          <a:p>
            <a:pPr lvl="1"/>
            <a:r>
              <a:rPr lang="en-US" dirty="0"/>
              <a:t>Local shielding as shown in image with a spare manipulator.</a:t>
            </a:r>
          </a:p>
          <a:p>
            <a:pPr lvl="1"/>
            <a:r>
              <a:rPr lang="en-US" dirty="0"/>
              <a:t>A remote system which is proposed to be developed as a summer student project.</a:t>
            </a:r>
          </a:p>
          <a:p>
            <a:r>
              <a:rPr lang="en-US" dirty="0"/>
              <a:t>Procedures to be developed to overcome any failure of the engineered options.</a:t>
            </a:r>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HOT HANDLING IN LOADING ROOM</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pic>
        <p:nvPicPr>
          <p:cNvPr id="8" name="Picture 7">
            <a:extLst>
              <a:ext uri="{FF2B5EF4-FFF2-40B4-BE49-F238E27FC236}">
                <a16:creationId xmlns:a16="http://schemas.microsoft.com/office/drawing/2014/main" id="{0BB6B719-6692-4174-BCC0-B5FD5EB16620}"/>
              </a:ext>
            </a:extLst>
          </p:cNvPr>
          <p:cNvPicPr>
            <a:picLocks noChangeAspect="1"/>
          </p:cNvPicPr>
          <p:nvPr/>
        </p:nvPicPr>
        <p:blipFill rotWithShape="1">
          <a:blip r:embed="rId2"/>
          <a:srcRect l="32214" r="20869" b="8609"/>
          <a:stretch/>
        </p:blipFill>
        <p:spPr>
          <a:xfrm>
            <a:off x="5089799" y="931907"/>
            <a:ext cx="3825599" cy="4423864"/>
          </a:xfrm>
          <a:prstGeom prst="rect">
            <a:avLst/>
          </a:prstGeom>
        </p:spPr>
      </p:pic>
    </p:spTree>
    <p:extLst>
      <p:ext uri="{BB962C8B-B14F-4D97-AF65-F5344CB8AC3E}">
        <p14:creationId xmlns:p14="http://schemas.microsoft.com/office/powerpoint/2010/main" val="363590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1" y="971551"/>
            <a:ext cx="4343400" cy="4503126"/>
          </a:xfrm>
        </p:spPr>
        <p:txBody>
          <a:bodyPr>
            <a:normAutofit fontScale="85000" lnSpcReduction="20000"/>
          </a:bodyPr>
          <a:lstStyle/>
          <a:p>
            <a:r>
              <a:rPr lang="en-US" dirty="0"/>
              <a:t>Model GHD manipulators from CRL have been chosen for the hot cells.</a:t>
            </a:r>
          </a:p>
          <a:p>
            <a:pPr lvl="1"/>
            <a:r>
              <a:rPr lang="en-US" dirty="0"/>
              <a:t>Lower cost and lighter duty than the model F that we have at our other facility.</a:t>
            </a:r>
          </a:p>
          <a:p>
            <a:pPr lvl="1"/>
            <a:r>
              <a:rPr lang="en-US" dirty="0"/>
              <a:t>Less fatigue on operator.</a:t>
            </a:r>
          </a:p>
          <a:p>
            <a:pPr lvl="1"/>
            <a:r>
              <a:rPr lang="en-US" dirty="0"/>
              <a:t>Have personnel trained in operation and repair of CRL models.</a:t>
            </a:r>
          </a:p>
          <a:p>
            <a:r>
              <a:rPr lang="en-US" dirty="0"/>
              <a:t>Manipulator reach has been specified so that they can reach to the far corner of the cells at work surface height.</a:t>
            </a:r>
          </a:p>
          <a:p>
            <a:pPr lvl="1"/>
            <a:r>
              <a:rPr lang="en-US" dirty="0"/>
              <a:t>Slave side has servo extenders, which provide a longer reach with shorter movement of the master side.</a:t>
            </a:r>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TELE-MANIPULATORS</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pic>
        <p:nvPicPr>
          <p:cNvPr id="8" name="Picture 7">
            <a:extLst>
              <a:ext uri="{FF2B5EF4-FFF2-40B4-BE49-F238E27FC236}">
                <a16:creationId xmlns:a16="http://schemas.microsoft.com/office/drawing/2014/main" id="{0BB6B719-6692-4174-BCC0-B5FD5EB16620}"/>
              </a:ext>
            </a:extLst>
          </p:cNvPr>
          <p:cNvPicPr>
            <a:picLocks noChangeAspect="1"/>
          </p:cNvPicPr>
          <p:nvPr/>
        </p:nvPicPr>
        <p:blipFill rotWithShape="1">
          <a:blip r:embed="rId2"/>
          <a:srcRect l="20673" r="8820"/>
          <a:stretch/>
        </p:blipFill>
        <p:spPr>
          <a:xfrm>
            <a:off x="4736986" y="1174781"/>
            <a:ext cx="4178414" cy="3107360"/>
          </a:xfrm>
          <a:prstGeom prst="rect">
            <a:avLst/>
          </a:prstGeom>
        </p:spPr>
      </p:pic>
      <p:sp>
        <p:nvSpPr>
          <p:cNvPr id="9" name="Rectangle: Rounded Corners 8">
            <a:extLst>
              <a:ext uri="{FF2B5EF4-FFF2-40B4-BE49-F238E27FC236}">
                <a16:creationId xmlns:a16="http://schemas.microsoft.com/office/drawing/2014/main" id="{168375D3-08FB-4635-8B3E-3B5883172117}"/>
              </a:ext>
            </a:extLst>
          </p:cNvPr>
          <p:cNvSpPr/>
          <p:nvPr/>
        </p:nvSpPr>
        <p:spPr>
          <a:xfrm>
            <a:off x="7000309" y="305110"/>
            <a:ext cx="951345" cy="374571"/>
          </a:xfrm>
          <a:prstGeom prst="roundRect">
            <a:avLst/>
          </a:prstGeom>
          <a:solidFill>
            <a:srgbClr val="0070C0"/>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R #10</a:t>
            </a:r>
          </a:p>
        </p:txBody>
      </p:sp>
    </p:spTree>
    <p:extLst>
      <p:ext uri="{BB962C8B-B14F-4D97-AF65-F5344CB8AC3E}">
        <p14:creationId xmlns:p14="http://schemas.microsoft.com/office/powerpoint/2010/main" val="4188181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1" y="971550"/>
            <a:ext cx="5128845" cy="5253404"/>
          </a:xfrm>
        </p:spPr>
        <p:txBody>
          <a:bodyPr>
            <a:normAutofit/>
          </a:bodyPr>
          <a:lstStyle/>
          <a:p>
            <a:r>
              <a:rPr lang="en-US" sz="1600" dirty="0"/>
              <a:t>Each cell will have a lead glass window that is </a:t>
            </a:r>
            <a:br>
              <a:rPr lang="en-US" sz="1600" dirty="0"/>
            </a:br>
            <a:r>
              <a:rPr lang="en-US" sz="1600" dirty="0"/>
              <a:t>36”w X 24” t on the exterior and 38.5”w X 31”t on the interior side.</a:t>
            </a:r>
          </a:p>
          <a:p>
            <a:pPr lvl="1"/>
            <a:r>
              <a:rPr lang="en-US" sz="1600" dirty="0"/>
              <a:t>These windows will be made using reclaimed glass from salvaged windows from PLUTO.</a:t>
            </a:r>
          </a:p>
          <a:p>
            <a:pPr lvl="1"/>
            <a:r>
              <a:rPr lang="en-US" sz="1600" dirty="0"/>
              <a:t>Window dimensions were chosen based on the size of existing panes so cutting would not be necessary.</a:t>
            </a:r>
          </a:p>
          <a:p>
            <a:pPr lvl="1"/>
            <a:r>
              <a:rPr lang="en-US" sz="1600" dirty="0"/>
              <a:t>Design uses higher density glass, so windows are thinner than previous design.</a:t>
            </a:r>
          </a:p>
          <a:p>
            <a:pPr lvl="1"/>
            <a:r>
              <a:rPr lang="en-US" sz="1600" dirty="0"/>
              <a:t>Panes are dry set with special coating to prevent refraction. This process used on our other two windows at C-0 facility with no issues.</a:t>
            </a:r>
          </a:p>
          <a:p>
            <a:pPr lvl="1"/>
            <a:r>
              <a:rPr lang="en-US" sz="1600" dirty="0"/>
              <a:t>Window frames are set into steel wall with a stepped profile to prevent line of site gaps.</a:t>
            </a:r>
          </a:p>
          <a:p>
            <a:pPr lvl="1"/>
            <a:r>
              <a:rPr lang="en-US" sz="1600" dirty="0"/>
              <a:t>An interior alpha shield window will be installed that serves two purposes:</a:t>
            </a:r>
          </a:p>
          <a:p>
            <a:pPr lvl="2"/>
            <a:r>
              <a:rPr lang="en-US" sz="1400" dirty="0"/>
              <a:t>Shield Alpha particles (not likely needed)</a:t>
            </a:r>
          </a:p>
          <a:p>
            <a:pPr lvl="2"/>
            <a:r>
              <a:rPr lang="en-US" sz="1400" dirty="0"/>
              <a:t>Provide a contamination barrier if Lead windows need to be removed for maintenance or repair.</a:t>
            </a:r>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LEAD WINDOWS</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pic>
        <p:nvPicPr>
          <p:cNvPr id="8" name="Picture 7">
            <a:extLst>
              <a:ext uri="{FF2B5EF4-FFF2-40B4-BE49-F238E27FC236}">
                <a16:creationId xmlns:a16="http://schemas.microsoft.com/office/drawing/2014/main" id="{0BB6B719-6692-4174-BCC0-B5FD5EB16620}"/>
              </a:ext>
            </a:extLst>
          </p:cNvPr>
          <p:cNvPicPr>
            <a:picLocks noChangeAspect="1"/>
          </p:cNvPicPr>
          <p:nvPr/>
        </p:nvPicPr>
        <p:blipFill rotWithShape="1">
          <a:blip r:embed="rId2"/>
          <a:srcRect l="10087" r="27079"/>
          <a:stretch/>
        </p:blipFill>
        <p:spPr>
          <a:xfrm>
            <a:off x="5589172" y="1099565"/>
            <a:ext cx="3220720" cy="3107360"/>
          </a:xfrm>
          <a:prstGeom prst="rect">
            <a:avLst/>
          </a:prstGeom>
        </p:spPr>
      </p:pic>
    </p:spTree>
    <p:extLst>
      <p:ext uri="{BB962C8B-B14F-4D97-AF65-F5344CB8AC3E}">
        <p14:creationId xmlns:p14="http://schemas.microsoft.com/office/powerpoint/2010/main" val="425037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 </a:t>
            </a:r>
          </a:p>
          <a:p>
            <a:r>
              <a:rPr lang="en-US" dirty="0"/>
              <a:t>Parameters</a:t>
            </a:r>
          </a:p>
          <a:p>
            <a:r>
              <a:rPr lang="en-US" dirty="0"/>
              <a:t>Material Selection</a:t>
            </a:r>
          </a:p>
          <a:p>
            <a:r>
              <a:rPr lang="en-US" dirty="0"/>
              <a:t>Functional Layout</a:t>
            </a:r>
          </a:p>
          <a:p>
            <a:r>
              <a:rPr lang="en-US" dirty="0"/>
              <a:t>Pass Throughs</a:t>
            </a:r>
          </a:p>
          <a:p>
            <a:r>
              <a:rPr lang="en-US" dirty="0"/>
              <a:t>Equipment Selection</a:t>
            </a:r>
          </a:p>
          <a:p>
            <a:r>
              <a:rPr lang="en-US" dirty="0"/>
              <a:t>Internal Storage</a:t>
            </a:r>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p:txBody>
          <a:bodyPr/>
          <a:lstStyle/>
          <a:p>
            <a:pPr>
              <a:defRPr/>
            </a:pPr>
            <a:fld id="{FA96D49F-E75B-CA4C-9755-57CB093C34C1}" type="datetime1">
              <a:rPr lang="en-US" smtClean="0"/>
              <a:t>9/30/2021</a:t>
            </a:fld>
            <a:endParaRPr lang="en-US" dirty="0"/>
          </a:p>
        </p:txBody>
      </p:sp>
      <p:sp>
        <p:nvSpPr>
          <p:cNvPr id="4" name="Footer Placeholder 3"/>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0" y="971551"/>
            <a:ext cx="8183879" cy="3931376"/>
          </a:xfrm>
        </p:spPr>
        <p:txBody>
          <a:bodyPr>
            <a:normAutofit/>
          </a:bodyPr>
          <a:lstStyle/>
          <a:p>
            <a:r>
              <a:rPr lang="en-US" dirty="0"/>
              <a:t>A gantry style lift is in development for inside each hot cell</a:t>
            </a:r>
          </a:p>
          <a:p>
            <a:pPr lvl="1"/>
            <a:r>
              <a:rPr lang="en-US" dirty="0"/>
              <a:t>500-pound capacity</a:t>
            </a:r>
          </a:p>
          <a:p>
            <a:pPr lvl="1"/>
            <a:r>
              <a:rPr lang="en-US" dirty="0"/>
              <a:t>X-Y translation</a:t>
            </a:r>
          </a:p>
          <a:p>
            <a:pPr lvl="1"/>
            <a:r>
              <a:rPr lang="en-US" dirty="0"/>
              <a:t>Needed for opening internal storage and moving equipment around</a:t>
            </a:r>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LIFTS INSIDE HOT CELL</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pic>
        <p:nvPicPr>
          <p:cNvPr id="9" name="Picture 8" descr="Diagram&#10;&#10;Description automatically generated">
            <a:extLst>
              <a:ext uri="{FF2B5EF4-FFF2-40B4-BE49-F238E27FC236}">
                <a16:creationId xmlns:a16="http://schemas.microsoft.com/office/drawing/2014/main" id="{57CF4CDC-9FB0-4A29-B0B2-69362F255ACF}"/>
              </a:ext>
            </a:extLst>
          </p:cNvPr>
          <p:cNvPicPr>
            <a:picLocks noChangeAspect="1"/>
          </p:cNvPicPr>
          <p:nvPr/>
        </p:nvPicPr>
        <p:blipFill>
          <a:blip r:embed="rId2"/>
          <a:stretch>
            <a:fillRect/>
          </a:stretch>
        </p:blipFill>
        <p:spPr>
          <a:xfrm>
            <a:off x="2474481" y="2807777"/>
            <a:ext cx="5580948" cy="3384017"/>
          </a:xfrm>
          <a:prstGeom prst="rect">
            <a:avLst/>
          </a:prstGeom>
        </p:spPr>
      </p:pic>
    </p:spTree>
    <p:extLst>
      <p:ext uri="{BB962C8B-B14F-4D97-AF65-F5344CB8AC3E}">
        <p14:creationId xmlns:p14="http://schemas.microsoft.com/office/powerpoint/2010/main" val="2278167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0" y="971551"/>
            <a:ext cx="8183879" cy="1762940"/>
          </a:xfrm>
        </p:spPr>
        <p:txBody>
          <a:bodyPr>
            <a:normAutofit lnSpcReduction="10000"/>
          </a:bodyPr>
          <a:lstStyle/>
          <a:p>
            <a:r>
              <a:rPr lang="en-US" dirty="0"/>
              <a:t>A beam mounted jib crane is proposed for the loading room.</a:t>
            </a:r>
          </a:p>
          <a:p>
            <a:pPr lvl="1"/>
            <a:r>
              <a:rPr lang="en-US" dirty="0"/>
              <a:t>1 Ton capacity</a:t>
            </a:r>
          </a:p>
          <a:p>
            <a:pPr lvl="1"/>
            <a:r>
              <a:rPr lang="en-US" dirty="0"/>
              <a:t>Used to open shipping containers and to move large equipment.</a:t>
            </a:r>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LIFT IN LOADING ROOM</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pic>
        <p:nvPicPr>
          <p:cNvPr id="8" name="Picture 7">
            <a:extLst>
              <a:ext uri="{FF2B5EF4-FFF2-40B4-BE49-F238E27FC236}">
                <a16:creationId xmlns:a16="http://schemas.microsoft.com/office/drawing/2014/main" id="{F13E12FD-9190-4F02-9B6F-728B0CFEE5F8}"/>
              </a:ext>
            </a:extLst>
          </p:cNvPr>
          <p:cNvPicPr>
            <a:picLocks noChangeAspect="1"/>
          </p:cNvPicPr>
          <p:nvPr/>
        </p:nvPicPr>
        <p:blipFill>
          <a:blip r:embed="rId2"/>
          <a:srcRect/>
          <a:stretch/>
        </p:blipFill>
        <p:spPr>
          <a:xfrm>
            <a:off x="2499360" y="2896704"/>
            <a:ext cx="5293361" cy="3142335"/>
          </a:xfrm>
          <a:prstGeom prst="rect">
            <a:avLst/>
          </a:prstGeom>
        </p:spPr>
      </p:pic>
      <p:sp>
        <p:nvSpPr>
          <p:cNvPr id="7" name="TextBox 6">
            <a:extLst>
              <a:ext uri="{FF2B5EF4-FFF2-40B4-BE49-F238E27FC236}">
                <a16:creationId xmlns:a16="http://schemas.microsoft.com/office/drawing/2014/main" id="{7468754E-FF36-4759-ACBE-A6D1CD890890}"/>
              </a:ext>
            </a:extLst>
          </p:cNvPr>
          <p:cNvSpPr txBox="1"/>
          <p:nvPr/>
        </p:nvSpPr>
        <p:spPr>
          <a:xfrm>
            <a:off x="1166070" y="3191547"/>
            <a:ext cx="1426127" cy="461665"/>
          </a:xfrm>
          <a:prstGeom prst="rect">
            <a:avLst/>
          </a:prstGeom>
          <a:noFill/>
        </p:spPr>
        <p:txBody>
          <a:bodyPr wrap="square" rtlCol="0">
            <a:spAutoFit/>
          </a:bodyPr>
          <a:lstStyle/>
          <a:p>
            <a:r>
              <a:rPr lang="en-US" dirty="0"/>
              <a:t>Jib Crane</a:t>
            </a:r>
          </a:p>
        </p:txBody>
      </p:sp>
      <p:cxnSp>
        <p:nvCxnSpPr>
          <p:cNvPr id="10" name="Straight Arrow Connector 9">
            <a:extLst>
              <a:ext uri="{FF2B5EF4-FFF2-40B4-BE49-F238E27FC236}">
                <a16:creationId xmlns:a16="http://schemas.microsoft.com/office/drawing/2014/main" id="{A0A16F11-E894-4E48-8177-DE237CA53323}"/>
              </a:ext>
            </a:extLst>
          </p:cNvPr>
          <p:cNvCxnSpPr>
            <a:cxnSpLocks/>
          </p:cNvCxnSpPr>
          <p:nvPr/>
        </p:nvCxnSpPr>
        <p:spPr>
          <a:xfrm>
            <a:off x="2432807" y="3530630"/>
            <a:ext cx="1535186" cy="47930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130305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0" y="971550"/>
            <a:ext cx="4554415" cy="5300296"/>
          </a:xfrm>
        </p:spPr>
        <p:txBody>
          <a:bodyPr>
            <a:normAutofit fontScale="77500" lnSpcReduction="20000"/>
          </a:bodyPr>
          <a:lstStyle/>
          <a:p>
            <a:r>
              <a:rPr lang="en-US" dirty="0"/>
              <a:t>Hot cell suite has a dedicated air handling system to control air flow and pressure to contain contamination within the suite.</a:t>
            </a:r>
          </a:p>
          <a:p>
            <a:r>
              <a:rPr lang="en-US" dirty="0"/>
              <a:t>An air filtration system with bag in and bag out capabilities will be located in a room adjacent to the hot cell suite to provide a containment zone in the event that the bag in/ bag out system fails while changing filters.</a:t>
            </a:r>
          </a:p>
          <a:p>
            <a:r>
              <a:rPr lang="en-US" dirty="0"/>
              <a:t>Air filtration will be a minimum of two stage with a pre filter and a primary filter down to 0.3 micron particle size.</a:t>
            </a:r>
          </a:p>
          <a:p>
            <a:r>
              <a:rPr lang="en-US" dirty="0"/>
              <a:t>Fan size and ducting to be sized appropriately for flow and pressure in each zone.</a:t>
            </a:r>
          </a:p>
          <a:p>
            <a:r>
              <a:rPr lang="en-US" dirty="0"/>
              <a:t>Ducting to be routed through hot cell ceiling.</a:t>
            </a:r>
          </a:p>
          <a:p>
            <a:r>
              <a:rPr lang="en-US" dirty="0"/>
              <a:t>Additional shielding to be provided where ducting is located in concrete to maintain the shielding parameters.</a:t>
            </a:r>
          </a:p>
          <a:p>
            <a:pPr lvl="1"/>
            <a:endParaRPr lang="en-US" dirty="0"/>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AIR HANDLING FOR HOT CELLS</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pic>
        <p:nvPicPr>
          <p:cNvPr id="11" name="Picture 10" descr="Diagram&#10;&#10;Description automatically generated">
            <a:extLst>
              <a:ext uri="{FF2B5EF4-FFF2-40B4-BE49-F238E27FC236}">
                <a16:creationId xmlns:a16="http://schemas.microsoft.com/office/drawing/2014/main" id="{E4EA6C33-5811-42CE-B6DD-46D122CE34F5}"/>
              </a:ext>
            </a:extLst>
          </p:cNvPr>
          <p:cNvPicPr>
            <a:picLocks noChangeAspect="1"/>
          </p:cNvPicPr>
          <p:nvPr/>
        </p:nvPicPr>
        <p:blipFill rotWithShape="1">
          <a:blip r:embed="rId2"/>
          <a:srcRect l="41703" t="16208" r="33905" b="36199"/>
          <a:stretch/>
        </p:blipFill>
        <p:spPr>
          <a:xfrm>
            <a:off x="5068055" y="829935"/>
            <a:ext cx="4048033" cy="5359850"/>
          </a:xfrm>
          <a:prstGeom prst="rect">
            <a:avLst/>
          </a:prstGeom>
        </p:spPr>
      </p:pic>
      <p:sp>
        <p:nvSpPr>
          <p:cNvPr id="13" name="TextBox 12">
            <a:extLst>
              <a:ext uri="{FF2B5EF4-FFF2-40B4-BE49-F238E27FC236}">
                <a16:creationId xmlns:a16="http://schemas.microsoft.com/office/drawing/2014/main" id="{EA0333D7-B88E-4563-98C7-4859553F1235}"/>
              </a:ext>
            </a:extLst>
          </p:cNvPr>
          <p:cNvSpPr txBox="1"/>
          <p:nvPr/>
        </p:nvSpPr>
        <p:spPr>
          <a:xfrm>
            <a:off x="7663208" y="970301"/>
            <a:ext cx="1306286" cy="246221"/>
          </a:xfrm>
          <a:prstGeom prst="rect">
            <a:avLst/>
          </a:prstGeom>
          <a:noFill/>
        </p:spPr>
        <p:txBody>
          <a:bodyPr wrap="square" rtlCol="0">
            <a:spAutoFit/>
          </a:bodyPr>
          <a:lstStyle/>
          <a:p>
            <a:r>
              <a:rPr lang="en-US" sz="1000" dirty="0"/>
              <a:t>Filtration Room</a:t>
            </a:r>
          </a:p>
        </p:txBody>
      </p:sp>
      <p:cxnSp>
        <p:nvCxnSpPr>
          <p:cNvPr id="15" name="Straight Arrow Connector 14">
            <a:extLst>
              <a:ext uri="{FF2B5EF4-FFF2-40B4-BE49-F238E27FC236}">
                <a16:creationId xmlns:a16="http://schemas.microsoft.com/office/drawing/2014/main" id="{807FA102-747B-4E71-92B9-C94E2508E9CE}"/>
              </a:ext>
            </a:extLst>
          </p:cNvPr>
          <p:cNvCxnSpPr/>
          <p:nvPr/>
        </p:nvCxnSpPr>
        <p:spPr>
          <a:xfrm flipH="1">
            <a:off x="7088442" y="1216522"/>
            <a:ext cx="957943" cy="18187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7" name="Straight Arrow Connector 16">
            <a:extLst>
              <a:ext uri="{FF2B5EF4-FFF2-40B4-BE49-F238E27FC236}">
                <a16:creationId xmlns:a16="http://schemas.microsoft.com/office/drawing/2014/main" id="{AA438459-6B0A-41DD-9014-8201BA825AD3}"/>
              </a:ext>
            </a:extLst>
          </p:cNvPr>
          <p:cNvCxnSpPr/>
          <p:nvPr/>
        </p:nvCxnSpPr>
        <p:spPr>
          <a:xfrm flipH="1">
            <a:off x="7516613" y="1284456"/>
            <a:ext cx="529772" cy="328386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2" name="Rectangle: Rounded Corners 11">
            <a:extLst>
              <a:ext uri="{FF2B5EF4-FFF2-40B4-BE49-F238E27FC236}">
                <a16:creationId xmlns:a16="http://schemas.microsoft.com/office/drawing/2014/main" id="{D0D79996-A3F0-4012-9E53-55921288AAC7}"/>
              </a:ext>
            </a:extLst>
          </p:cNvPr>
          <p:cNvSpPr/>
          <p:nvPr/>
        </p:nvSpPr>
        <p:spPr>
          <a:xfrm>
            <a:off x="7000309" y="305110"/>
            <a:ext cx="951345" cy="374571"/>
          </a:xfrm>
          <a:prstGeom prst="roundRect">
            <a:avLst/>
          </a:prstGeom>
          <a:solidFill>
            <a:srgbClr val="0070C0"/>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R #5</a:t>
            </a:r>
          </a:p>
        </p:txBody>
      </p:sp>
    </p:spTree>
    <p:extLst>
      <p:ext uri="{BB962C8B-B14F-4D97-AF65-F5344CB8AC3E}">
        <p14:creationId xmlns:p14="http://schemas.microsoft.com/office/powerpoint/2010/main" val="2048250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1" y="971550"/>
            <a:ext cx="3487614" cy="4658684"/>
          </a:xfrm>
        </p:spPr>
        <p:txBody>
          <a:bodyPr>
            <a:normAutofit fontScale="85000" lnSpcReduction="20000"/>
          </a:bodyPr>
          <a:lstStyle/>
          <a:p>
            <a:r>
              <a:rPr lang="en-US" dirty="0"/>
              <a:t>Each cell will be equipped with 8 penetrations in the front wall for instrumentation cables.</a:t>
            </a:r>
          </a:p>
          <a:p>
            <a:pPr lvl="1"/>
            <a:r>
              <a:rPr lang="en-US" dirty="0"/>
              <a:t>These will be stepped penetrations with removable and reconfigurable plugs.</a:t>
            </a:r>
          </a:p>
          <a:p>
            <a:r>
              <a:rPr lang="en-US" dirty="0"/>
              <a:t>Each cell will have 4 penetrations which will go under the front wall through the floor in a U-shape.</a:t>
            </a:r>
          </a:p>
          <a:p>
            <a:pPr lvl="1"/>
            <a:r>
              <a:rPr lang="en-US" dirty="0"/>
              <a:t>2” ID</a:t>
            </a:r>
          </a:p>
          <a:p>
            <a:pPr lvl="1"/>
            <a:r>
              <a:rPr lang="en-US" dirty="0"/>
              <a:t>For larger hoses and cables.</a:t>
            </a:r>
          </a:p>
          <a:p>
            <a:pPr lvl="1"/>
            <a:r>
              <a:rPr lang="en-US" dirty="0"/>
              <a:t>One designated for connecting a HEPA vacuum for cell clean up.</a:t>
            </a:r>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INSTRUMENTATION PENETRATIONS</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pic>
        <p:nvPicPr>
          <p:cNvPr id="11" name="Picture 10">
            <a:extLst>
              <a:ext uri="{FF2B5EF4-FFF2-40B4-BE49-F238E27FC236}">
                <a16:creationId xmlns:a16="http://schemas.microsoft.com/office/drawing/2014/main" id="{B614A99E-DFE8-48AF-9A48-B0445C5B034E}"/>
              </a:ext>
            </a:extLst>
          </p:cNvPr>
          <p:cNvPicPr>
            <a:picLocks noChangeAspect="1"/>
          </p:cNvPicPr>
          <p:nvPr/>
        </p:nvPicPr>
        <p:blipFill rotWithShape="1">
          <a:blip r:embed="rId2"/>
          <a:srcRect l="27444" t="35214" r="40870"/>
          <a:stretch/>
        </p:blipFill>
        <p:spPr>
          <a:xfrm>
            <a:off x="4457350" y="937331"/>
            <a:ext cx="4345497" cy="4658684"/>
          </a:xfrm>
          <a:prstGeom prst="rect">
            <a:avLst/>
          </a:prstGeom>
        </p:spPr>
      </p:pic>
      <p:cxnSp>
        <p:nvCxnSpPr>
          <p:cNvPr id="8" name="Straight Arrow Connector 7">
            <a:extLst>
              <a:ext uri="{FF2B5EF4-FFF2-40B4-BE49-F238E27FC236}">
                <a16:creationId xmlns:a16="http://schemas.microsoft.com/office/drawing/2014/main" id="{0B791E9E-A780-4760-BD79-9007826CAFFE}"/>
              </a:ext>
            </a:extLst>
          </p:cNvPr>
          <p:cNvCxnSpPr>
            <a:cxnSpLocks/>
          </p:cNvCxnSpPr>
          <p:nvPr/>
        </p:nvCxnSpPr>
        <p:spPr>
          <a:xfrm>
            <a:off x="3458308" y="1418492"/>
            <a:ext cx="1603050" cy="20965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E5A7746E-6E28-4E3A-8ECA-5A9521904F7E}"/>
              </a:ext>
            </a:extLst>
          </p:cNvPr>
          <p:cNvCxnSpPr>
            <a:cxnSpLocks/>
          </p:cNvCxnSpPr>
          <p:nvPr/>
        </p:nvCxnSpPr>
        <p:spPr>
          <a:xfrm>
            <a:off x="3324837" y="3806969"/>
            <a:ext cx="1736521" cy="85442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917026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1" y="971550"/>
            <a:ext cx="3037114" cy="4427763"/>
          </a:xfrm>
        </p:spPr>
        <p:txBody>
          <a:bodyPr>
            <a:normAutofit fontScale="92500" lnSpcReduction="10000"/>
          </a:bodyPr>
          <a:lstStyle/>
          <a:p>
            <a:r>
              <a:rPr lang="en-US" dirty="0"/>
              <a:t>Conceptual plan for instrumentation feed throughs in steel wall.</a:t>
            </a:r>
          </a:p>
          <a:p>
            <a:pPr lvl="1"/>
            <a:r>
              <a:rPr lang="en-US" dirty="0"/>
              <a:t>Stepped plug for overlapping joints.</a:t>
            </a:r>
          </a:p>
          <a:p>
            <a:pPr lvl="1"/>
            <a:r>
              <a:rPr lang="en-US" dirty="0"/>
              <a:t>Mating clamshell design</a:t>
            </a:r>
          </a:p>
          <a:p>
            <a:pPr lvl="1"/>
            <a:r>
              <a:rPr lang="en-US" dirty="0"/>
              <a:t>Either multiple designs for different cables or hoses</a:t>
            </a:r>
          </a:p>
          <a:p>
            <a:pPr lvl="1"/>
            <a:r>
              <a:rPr lang="en-US" dirty="0"/>
              <a:t>Or inserts that can be swapped for different configurations</a:t>
            </a:r>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INSTRUMENTATION PENETRATIONS</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pic>
        <p:nvPicPr>
          <p:cNvPr id="9" name="Picture 8" descr="Diagram&#10;&#10;Description automatically generated">
            <a:extLst>
              <a:ext uri="{FF2B5EF4-FFF2-40B4-BE49-F238E27FC236}">
                <a16:creationId xmlns:a16="http://schemas.microsoft.com/office/drawing/2014/main" id="{983BA99A-BC33-4408-853D-2AE72883FB0B}"/>
              </a:ext>
            </a:extLst>
          </p:cNvPr>
          <p:cNvPicPr>
            <a:picLocks noChangeAspect="1"/>
          </p:cNvPicPr>
          <p:nvPr/>
        </p:nvPicPr>
        <p:blipFill>
          <a:blip r:embed="rId2"/>
          <a:stretch>
            <a:fillRect/>
          </a:stretch>
        </p:blipFill>
        <p:spPr>
          <a:xfrm>
            <a:off x="4059397" y="3500846"/>
            <a:ext cx="4527254" cy="2546320"/>
          </a:xfrm>
          <a:prstGeom prst="rect">
            <a:avLst/>
          </a:prstGeom>
        </p:spPr>
      </p:pic>
      <p:pic>
        <p:nvPicPr>
          <p:cNvPr id="11" name="Picture 10" descr="Icon, funnel chart&#10;&#10;Description automatically generated">
            <a:extLst>
              <a:ext uri="{FF2B5EF4-FFF2-40B4-BE49-F238E27FC236}">
                <a16:creationId xmlns:a16="http://schemas.microsoft.com/office/drawing/2014/main" id="{B614A99E-DFE8-48AF-9A48-B0445C5B034E}"/>
              </a:ext>
            </a:extLst>
          </p:cNvPr>
          <p:cNvPicPr>
            <a:picLocks noChangeAspect="1"/>
          </p:cNvPicPr>
          <p:nvPr/>
        </p:nvPicPr>
        <p:blipFill>
          <a:blip r:embed="rId3"/>
          <a:stretch>
            <a:fillRect/>
          </a:stretch>
        </p:blipFill>
        <p:spPr>
          <a:xfrm>
            <a:off x="4059396" y="965162"/>
            <a:ext cx="4527255" cy="2613837"/>
          </a:xfrm>
          <a:prstGeom prst="rect">
            <a:avLst/>
          </a:prstGeom>
        </p:spPr>
      </p:pic>
    </p:spTree>
    <p:extLst>
      <p:ext uri="{BB962C8B-B14F-4D97-AF65-F5344CB8AC3E}">
        <p14:creationId xmlns:p14="http://schemas.microsoft.com/office/powerpoint/2010/main" val="596424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CA5031-7713-484F-B8D6-EF46FF21A236}"/>
              </a:ext>
            </a:extLst>
          </p:cNvPr>
          <p:cNvSpPr>
            <a:spLocks noGrp="1"/>
          </p:cNvSpPr>
          <p:nvPr>
            <p:ph idx="1"/>
          </p:nvPr>
        </p:nvSpPr>
        <p:spPr>
          <a:xfrm>
            <a:off x="228600" y="971550"/>
            <a:ext cx="8672513" cy="5246370"/>
          </a:xfrm>
        </p:spPr>
        <p:txBody>
          <a:bodyPr>
            <a:normAutofit/>
          </a:bodyPr>
          <a:lstStyle/>
          <a:p>
            <a:r>
              <a:rPr lang="en-US" dirty="0"/>
              <a:t>Hot cell suite must fit within the footprint designated for the hot lab.</a:t>
            </a:r>
          </a:p>
          <a:p>
            <a:r>
              <a:rPr lang="en-US" dirty="0"/>
              <a:t>Hot cell shielding must provide sufficient shielding to reduce a 40R/h source at 1 foot down to 0.25mrem/h</a:t>
            </a:r>
          </a:p>
          <a:p>
            <a:r>
              <a:rPr lang="en-US" dirty="0"/>
              <a:t>Ability to manipulate equipment and samples for testing</a:t>
            </a:r>
          </a:p>
          <a:p>
            <a:r>
              <a:rPr lang="en-US" dirty="0"/>
              <a:t>Long term storage for radioactive samples</a:t>
            </a:r>
          </a:p>
          <a:p>
            <a:r>
              <a:rPr lang="en-US" dirty="0"/>
              <a:t>Pass throughs for moving equipment and materials in and out of cells and between cells.</a:t>
            </a:r>
          </a:p>
          <a:p>
            <a:r>
              <a:rPr lang="en-US" dirty="0"/>
              <a:t>Contain contamination to the interior of hot cell suite.</a:t>
            </a:r>
          </a:p>
          <a:p>
            <a:r>
              <a:rPr lang="en-US" dirty="0"/>
              <a:t>Provide systems to ensure dose to worker is as low as reasonably achievable.</a:t>
            </a:r>
          </a:p>
        </p:txBody>
      </p:sp>
      <p:sp>
        <p:nvSpPr>
          <p:cNvPr id="3" name="Title 2">
            <a:extLst>
              <a:ext uri="{FF2B5EF4-FFF2-40B4-BE49-F238E27FC236}">
                <a16:creationId xmlns:a16="http://schemas.microsoft.com/office/drawing/2014/main" id="{BCE337A0-8F27-4DDC-86FB-3A3C338C6923}"/>
              </a:ext>
            </a:extLst>
          </p:cNvPr>
          <p:cNvSpPr>
            <a:spLocks noGrp="1"/>
          </p:cNvSpPr>
          <p:nvPr>
            <p:ph type="title"/>
          </p:nvPr>
        </p:nvSpPr>
        <p:spPr/>
        <p:txBody>
          <a:bodyPr/>
          <a:lstStyle/>
          <a:p>
            <a:r>
              <a:rPr lang="en-US" dirty="0"/>
              <a:t>PARAMETERS</a:t>
            </a:r>
          </a:p>
        </p:txBody>
      </p:sp>
      <p:sp>
        <p:nvSpPr>
          <p:cNvPr id="4" name="Date Placeholder 3">
            <a:extLst>
              <a:ext uri="{FF2B5EF4-FFF2-40B4-BE49-F238E27FC236}">
                <a16:creationId xmlns:a16="http://schemas.microsoft.com/office/drawing/2014/main" id="{833B6B19-074A-4A81-9AA9-06EA9FF00DD4}"/>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FD3DB7E6-0835-4EC3-8581-2A8CC2A7618C}"/>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4CEE13F7-EE1C-48AF-9EC3-78780B4C3555}"/>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7" name="Rectangle: Rounded Corners 6">
            <a:extLst>
              <a:ext uri="{FF2B5EF4-FFF2-40B4-BE49-F238E27FC236}">
                <a16:creationId xmlns:a16="http://schemas.microsoft.com/office/drawing/2014/main" id="{287D2425-006C-4309-AAB6-1D57E702F3FB}"/>
              </a:ext>
            </a:extLst>
          </p:cNvPr>
          <p:cNvSpPr/>
          <p:nvPr/>
        </p:nvSpPr>
        <p:spPr>
          <a:xfrm>
            <a:off x="8092902" y="91119"/>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3</a:t>
            </a:r>
          </a:p>
        </p:txBody>
      </p:sp>
    </p:spTree>
    <p:extLst>
      <p:ext uri="{BB962C8B-B14F-4D97-AF65-F5344CB8AC3E}">
        <p14:creationId xmlns:p14="http://schemas.microsoft.com/office/powerpoint/2010/main" val="28326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CA5031-7713-484F-B8D6-EF46FF21A236}"/>
              </a:ext>
            </a:extLst>
          </p:cNvPr>
          <p:cNvSpPr>
            <a:spLocks noGrp="1"/>
          </p:cNvSpPr>
          <p:nvPr>
            <p:ph idx="1"/>
          </p:nvPr>
        </p:nvSpPr>
        <p:spPr>
          <a:xfrm>
            <a:off x="228600" y="971550"/>
            <a:ext cx="8672513" cy="5246370"/>
          </a:xfrm>
        </p:spPr>
        <p:txBody>
          <a:bodyPr>
            <a:normAutofit/>
          </a:bodyPr>
          <a:lstStyle/>
          <a:p>
            <a:r>
              <a:rPr lang="en-US" dirty="0"/>
              <a:t>Though any material can be used for radiation shielding, if it is thick enough, the usual materials are concrete, lead and steel.</a:t>
            </a:r>
          </a:p>
          <a:p>
            <a:r>
              <a:rPr lang="en-US" dirty="0"/>
              <a:t>Due to the hazardous nature of lead, it has not been considered for this project</a:t>
            </a:r>
          </a:p>
          <a:p>
            <a:r>
              <a:rPr lang="en-US" dirty="0"/>
              <a:t>Concrete and steel have been chosen as the primary shielding materials</a:t>
            </a:r>
          </a:p>
          <a:p>
            <a:r>
              <a:rPr lang="en-US" dirty="0"/>
              <a:t>Most of the walls and the ceiling will be made from concrete.</a:t>
            </a:r>
          </a:p>
          <a:p>
            <a:pPr lvl="1"/>
            <a:r>
              <a:rPr lang="en-US" dirty="0"/>
              <a:t>Concrete is less than 1/10</a:t>
            </a:r>
            <a:r>
              <a:rPr lang="en-US" baseline="30000" dirty="0"/>
              <a:t>th</a:t>
            </a:r>
            <a:r>
              <a:rPr lang="en-US" dirty="0"/>
              <a:t> the cost of steel for the same amount of shielding.</a:t>
            </a:r>
          </a:p>
          <a:p>
            <a:r>
              <a:rPr lang="en-US" dirty="0"/>
              <a:t>The main working wall will be 12” steel plate.</a:t>
            </a:r>
          </a:p>
          <a:p>
            <a:pPr lvl="1"/>
            <a:r>
              <a:rPr lang="en-US" dirty="0"/>
              <a:t>Puts worker closer to the work being performed.</a:t>
            </a:r>
          </a:p>
          <a:p>
            <a:pPr lvl="1"/>
            <a:r>
              <a:rPr lang="en-US" dirty="0"/>
              <a:t>Easier mounting for Tele-Manipulators and Lead glass windows</a:t>
            </a:r>
          </a:p>
        </p:txBody>
      </p:sp>
      <p:sp>
        <p:nvSpPr>
          <p:cNvPr id="3" name="Title 2">
            <a:extLst>
              <a:ext uri="{FF2B5EF4-FFF2-40B4-BE49-F238E27FC236}">
                <a16:creationId xmlns:a16="http://schemas.microsoft.com/office/drawing/2014/main" id="{BCE337A0-8F27-4DDC-86FB-3A3C338C6923}"/>
              </a:ext>
            </a:extLst>
          </p:cNvPr>
          <p:cNvSpPr>
            <a:spLocks noGrp="1"/>
          </p:cNvSpPr>
          <p:nvPr>
            <p:ph type="title"/>
          </p:nvPr>
        </p:nvSpPr>
        <p:spPr/>
        <p:txBody>
          <a:bodyPr/>
          <a:lstStyle/>
          <a:p>
            <a:r>
              <a:rPr lang="en-US" dirty="0"/>
              <a:t>SHIELDING CONSIDERATIONS</a:t>
            </a:r>
          </a:p>
        </p:txBody>
      </p:sp>
      <p:sp>
        <p:nvSpPr>
          <p:cNvPr id="4" name="Date Placeholder 3">
            <a:extLst>
              <a:ext uri="{FF2B5EF4-FFF2-40B4-BE49-F238E27FC236}">
                <a16:creationId xmlns:a16="http://schemas.microsoft.com/office/drawing/2014/main" id="{833B6B19-074A-4A81-9AA9-06EA9FF00DD4}"/>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FD3DB7E6-0835-4EC3-8581-2A8CC2A7618C}"/>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4CEE13F7-EE1C-48AF-9EC3-78780B4C3555}"/>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168518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CA5031-7713-484F-B8D6-EF46FF21A236}"/>
              </a:ext>
            </a:extLst>
          </p:cNvPr>
          <p:cNvSpPr>
            <a:spLocks noGrp="1"/>
          </p:cNvSpPr>
          <p:nvPr>
            <p:ph idx="1"/>
          </p:nvPr>
        </p:nvSpPr>
        <p:spPr>
          <a:xfrm>
            <a:off x="228600" y="971550"/>
            <a:ext cx="8672513" cy="5246370"/>
          </a:xfrm>
        </p:spPr>
        <p:txBody>
          <a:bodyPr>
            <a:normAutofit/>
          </a:bodyPr>
          <a:lstStyle/>
          <a:p>
            <a:r>
              <a:rPr lang="en-US" dirty="0"/>
              <a:t>Calculations have determined that 12” of steel and 36” of concrete will provide the necessary shielding required.</a:t>
            </a:r>
          </a:p>
          <a:p>
            <a:r>
              <a:rPr lang="en-US" dirty="0"/>
              <a:t>Lead glass thickness for the viewing windows has been calculated to be between 22” and 28” depending on density on combinations of density.</a:t>
            </a:r>
          </a:p>
          <a:p>
            <a:r>
              <a:rPr lang="en-US" dirty="0"/>
              <a:t>Steel has been chosen for pass through door shielding. </a:t>
            </a:r>
          </a:p>
        </p:txBody>
      </p:sp>
      <p:sp>
        <p:nvSpPr>
          <p:cNvPr id="3" name="Title 2">
            <a:extLst>
              <a:ext uri="{FF2B5EF4-FFF2-40B4-BE49-F238E27FC236}">
                <a16:creationId xmlns:a16="http://schemas.microsoft.com/office/drawing/2014/main" id="{BCE337A0-8F27-4DDC-86FB-3A3C338C6923}"/>
              </a:ext>
            </a:extLst>
          </p:cNvPr>
          <p:cNvSpPr>
            <a:spLocks noGrp="1"/>
          </p:cNvSpPr>
          <p:nvPr>
            <p:ph type="title"/>
          </p:nvPr>
        </p:nvSpPr>
        <p:spPr/>
        <p:txBody>
          <a:bodyPr/>
          <a:lstStyle/>
          <a:p>
            <a:r>
              <a:rPr lang="en-US" dirty="0"/>
              <a:t>SHIELDING CONSIDERATIONS (cont.)</a:t>
            </a:r>
          </a:p>
        </p:txBody>
      </p:sp>
      <p:sp>
        <p:nvSpPr>
          <p:cNvPr id="4" name="Date Placeholder 3">
            <a:extLst>
              <a:ext uri="{FF2B5EF4-FFF2-40B4-BE49-F238E27FC236}">
                <a16:creationId xmlns:a16="http://schemas.microsoft.com/office/drawing/2014/main" id="{833B6B19-074A-4A81-9AA9-06EA9FF00DD4}"/>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FD3DB7E6-0835-4EC3-8581-2A8CC2A7618C}"/>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4CEE13F7-EE1C-48AF-9EC3-78780B4C3555}"/>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349460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CA5031-7713-484F-B8D6-EF46FF21A236}"/>
              </a:ext>
            </a:extLst>
          </p:cNvPr>
          <p:cNvSpPr>
            <a:spLocks noGrp="1"/>
          </p:cNvSpPr>
          <p:nvPr>
            <p:ph idx="1"/>
          </p:nvPr>
        </p:nvSpPr>
        <p:spPr>
          <a:xfrm>
            <a:off x="228600" y="971550"/>
            <a:ext cx="3463833" cy="3426279"/>
          </a:xfrm>
        </p:spPr>
        <p:txBody>
          <a:bodyPr>
            <a:normAutofit fontScale="77500" lnSpcReduction="20000"/>
          </a:bodyPr>
          <a:lstStyle/>
          <a:p>
            <a:r>
              <a:rPr lang="en-US" dirty="0"/>
              <a:t>After several iterations, the layout pictured has been determined to be the most efficient use of space.</a:t>
            </a:r>
          </a:p>
          <a:p>
            <a:pPr lvl="1"/>
            <a:r>
              <a:rPr lang="en-US" dirty="0"/>
              <a:t>Hot cells side by side for easy transfer of materials</a:t>
            </a:r>
          </a:p>
          <a:p>
            <a:pPr lvl="1"/>
            <a:r>
              <a:rPr lang="en-US" dirty="0"/>
              <a:t>Shielded loading room on back of hot cells to provide for movement of materials and equipment in and out of hot cells.</a:t>
            </a:r>
          </a:p>
          <a:p>
            <a:pPr lvl="1"/>
            <a:r>
              <a:rPr lang="en-US" dirty="0"/>
              <a:t>The loading room provides a buffer zone to prevent the spread of contamination.</a:t>
            </a:r>
          </a:p>
        </p:txBody>
      </p:sp>
      <p:sp>
        <p:nvSpPr>
          <p:cNvPr id="3" name="Title 2">
            <a:extLst>
              <a:ext uri="{FF2B5EF4-FFF2-40B4-BE49-F238E27FC236}">
                <a16:creationId xmlns:a16="http://schemas.microsoft.com/office/drawing/2014/main" id="{BCE337A0-8F27-4DDC-86FB-3A3C338C6923}"/>
              </a:ext>
            </a:extLst>
          </p:cNvPr>
          <p:cNvSpPr>
            <a:spLocks noGrp="1"/>
          </p:cNvSpPr>
          <p:nvPr>
            <p:ph type="title"/>
          </p:nvPr>
        </p:nvSpPr>
        <p:spPr/>
        <p:txBody>
          <a:bodyPr/>
          <a:lstStyle/>
          <a:p>
            <a:r>
              <a:rPr lang="en-US" dirty="0"/>
              <a:t>FUNCTIONAL LAYOUT</a:t>
            </a:r>
          </a:p>
        </p:txBody>
      </p:sp>
      <p:sp>
        <p:nvSpPr>
          <p:cNvPr id="4" name="Date Placeholder 3">
            <a:extLst>
              <a:ext uri="{FF2B5EF4-FFF2-40B4-BE49-F238E27FC236}">
                <a16:creationId xmlns:a16="http://schemas.microsoft.com/office/drawing/2014/main" id="{833B6B19-074A-4A81-9AA9-06EA9FF00DD4}"/>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FD3DB7E6-0835-4EC3-8581-2A8CC2A7618C}"/>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4CEE13F7-EE1C-48AF-9EC3-78780B4C3555}"/>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10" name="Picture 9">
            <a:extLst>
              <a:ext uri="{FF2B5EF4-FFF2-40B4-BE49-F238E27FC236}">
                <a16:creationId xmlns:a16="http://schemas.microsoft.com/office/drawing/2014/main" id="{FA0DC80E-2082-4DF2-8BCD-6B3F75F294EE}"/>
              </a:ext>
            </a:extLst>
          </p:cNvPr>
          <p:cNvPicPr>
            <a:picLocks noChangeAspect="1"/>
          </p:cNvPicPr>
          <p:nvPr/>
        </p:nvPicPr>
        <p:blipFill rotWithShape="1">
          <a:blip r:embed="rId2"/>
          <a:srcRect l="19907" t="4665" r="20659" b="3247"/>
          <a:stretch/>
        </p:blipFill>
        <p:spPr>
          <a:xfrm>
            <a:off x="3830600" y="971550"/>
            <a:ext cx="5054516" cy="4649073"/>
          </a:xfrm>
          <a:prstGeom prst="rect">
            <a:avLst/>
          </a:prstGeom>
        </p:spPr>
      </p:pic>
      <p:sp>
        <p:nvSpPr>
          <p:cNvPr id="7" name="TextBox 6">
            <a:extLst>
              <a:ext uri="{FF2B5EF4-FFF2-40B4-BE49-F238E27FC236}">
                <a16:creationId xmlns:a16="http://schemas.microsoft.com/office/drawing/2014/main" id="{8A7A5879-59B3-43C6-905B-661608F61F2D}"/>
              </a:ext>
            </a:extLst>
          </p:cNvPr>
          <p:cNvSpPr txBox="1"/>
          <p:nvPr/>
        </p:nvSpPr>
        <p:spPr>
          <a:xfrm>
            <a:off x="5636404" y="1582991"/>
            <a:ext cx="1442907" cy="338554"/>
          </a:xfrm>
          <a:prstGeom prst="rect">
            <a:avLst/>
          </a:prstGeom>
          <a:noFill/>
        </p:spPr>
        <p:txBody>
          <a:bodyPr wrap="square" rtlCol="0">
            <a:spAutoFit/>
          </a:bodyPr>
          <a:lstStyle/>
          <a:p>
            <a:r>
              <a:rPr lang="en-US" sz="1600" dirty="0"/>
              <a:t>Loading Room</a:t>
            </a:r>
          </a:p>
        </p:txBody>
      </p:sp>
      <p:sp>
        <p:nvSpPr>
          <p:cNvPr id="8" name="TextBox 7">
            <a:extLst>
              <a:ext uri="{FF2B5EF4-FFF2-40B4-BE49-F238E27FC236}">
                <a16:creationId xmlns:a16="http://schemas.microsoft.com/office/drawing/2014/main" id="{0E79CA97-6F8D-4114-8092-45647178F143}"/>
              </a:ext>
            </a:extLst>
          </p:cNvPr>
          <p:cNvSpPr txBox="1"/>
          <p:nvPr/>
        </p:nvSpPr>
        <p:spPr>
          <a:xfrm>
            <a:off x="3788655" y="5158958"/>
            <a:ext cx="1295073" cy="461665"/>
          </a:xfrm>
          <a:prstGeom prst="rect">
            <a:avLst/>
          </a:prstGeom>
          <a:noFill/>
        </p:spPr>
        <p:txBody>
          <a:bodyPr wrap="square" rtlCol="0">
            <a:spAutoFit/>
          </a:bodyPr>
          <a:lstStyle/>
          <a:p>
            <a:r>
              <a:rPr lang="en-US" dirty="0"/>
              <a:t>Prep Cell</a:t>
            </a:r>
          </a:p>
        </p:txBody>
      </p:sp>
      <p:sp>
        <p:nvSpPr>
          <p:cNvPr id="9" name="TextBox 8">
            <a:extLst>
              <a:ext uri="{FF2B5EF4-FFF2-40B4-BE49-F238E27FC236}">
                <a16:creationId xmlns:a16="http://schemas.microsoft.com/office/drawing/2014/main" id="{1952AC76-01D3-4E6A-9F2D-858004824B5E}"/>
              </a:ext>
            </a:extLst>
          </p:cNvPr>
          <p:cNvSpPr txBox="1"/>
          <p:nvPr/>
        </p:nvSpPr>
        <p:spPr>
          <a:xfrm>
            <a:off x="7706211" y="5220189"/>
            <a:ext cx="1209189" cy="461665"/>
          </a:xfrm>
          <a:prstGeom prst="rect">
            <a:avLst/>
          </a:prstGeom>
          <a:noFill/>
        </p:spPr>
        <p:txBody>
          <a:bodyPr wrap="square" rtlCol="0">
            <a:spAutoFit/>
          </a:bodyPr>
          <a:lstStyle/>
          <a:p>
            <a:r>
              <a:rPr lang="en-US" dirty="0"/>
              <a:t>Test Cell</a:t>
            </a:r>
          </a:p>
        </p:txBody>
      </p:sp>
      <p:cxnSp>
        <p:nvCxnSpPr>
          <p:cNvPr id="12" name="Straight Arrow Connector 11">
            <a:extLst>
              <a:ext uri="{FF2B5EF4-FFF2-40B4-BE49-F238E27FC236}">
                <a16:creationId xmlns:a16="http://schemas.microsoft.com/office/drawing/2014/main" id="{A7E6AAD6-A87B-494B-A891-2E610DFD9182}"/>
              </a:ext>
            </a:extLst>
          </p:cNvPr>
          <p:cNvCxnSpPr>
            <a:stCxn id="8" idx="0"/>
          </p:cNvCxnSpPr>
          <p:nvPr/>
        </p:nvCxnSpPr>
        <p:spPr>
          <a:xfrm flipV="1">
            <a:off x="4436192" y="4471332"/>
            <a:ext cx="580425" cy="68762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4" name="Straight Arrow Connector 13">
            <a:extLst>
              <a:ext uri="{FF2B5EF4-FFF2-40B4-BE49-F238E27FC236}">
                <a16:creationId xmlns:a16="http://schemas.microsoft.com/office/drawing/2014/main" id="{7EC61988-42DC-43F9-A42C-C8A8A82625B1}"/>
              </a:ext>
            </a:extLst>
          </p:cNvPr>
          <p:cNvCxnSpPr/>
          <p:nvPr/>
        </p:nvCxnSpPr>
        <p:spPr>
          <a:xfrm flipH="1" flipV="1">
            <a:off x="7706211" y="4555222"/>
            <a:ext cx="604594" cy="66496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45305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p:txBody>
          <a:bodyPr>
            <a:normAutofit fontScale="92500"/>
          </a:bodyPr>
          <a:lstStyle/>
          <a:p>
            <a:r>
              <a:rPr lang="en-US" dirty="0"/>
              <a:t>Each hot cell has an internal footprint of 8’ W x 6’ D x 12’ H</a:t>
            </a:r>
          </a:p>
          <a:p>
            <a:pPr lvl="1"/>
            <a:r>
              <a:rPr lang="en-US" dirty="0"/>
              <a:t>Placing these side by side and including a shield wall of 1.5’ of concrete between them and exterior concrete walls of 3’ gives a total width of 23.5’ (3” was added to the interior of each cell to make a uniform width of 24’)</a:t>
            </a:r>
          </a:p>
          <a:p>
            <a:pPr lvl="1"/>
            <a:r>
              <a:rPr lang="en-US" dirty="0"/>
              <a:t>With a front wall thickness of 12” of steel and a back wall thickness of 26” of concrete the depth of the hot cells is 9’-2”</a:t>
            </a:r>
          </a:p>
          <a:p>
            <a:r>
              <a:rPr lang="en-US" dirty="0"/>
              <a:t>The loading room has an internal footprint of 20’ W X 11’ D x 12’ H</a:t>
            </a:r>
          </a:p>
          <a:p>
            <a:pPr lvl="1"/>
            <a:r>
              <a:rPr lang="en-US" dirty="0"/>
              <a:t>Adding 2’ thick concrete walls gives a total footprint of the loading room of 24’ W X 13’ D (fourth wall is a shared wall with hot cells)</a:t>
            </a:r>
          </a:p>
          <a:p>
            <a:r>
              <a:rPr lang="en-US" dirty="0"/>
              <a:t>Combining the hot cells with the loading room gives a total footprint of 24’ W X 22’-2” D</a:t>
            </a:r>
          </a:p>
          <a:p>
            <a:pPr lvl="1"/>
            <a:r>
              <a:rPr lang="en-US" dirty="0"/>
              <a:t>Adding 3’ concrete shield on the ceiling to protect the mezzanine give a total height of 15’</a:t>
            </a:r>
          </a:p>
          <a:p>
            <a:pPr lvl="1"/>
            <a:endParaRPr lang="en-US" dirty="0"/>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HOT CELL SUITE SIZE</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3374878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p:txBody>
          <a:bodyPr>
            <a:normAutofit/>
          </a:bodyPr>
          <a:lstStyle/>
          <a:p>
            <a:r>
              <a:rPr lang="en-US" dirty="0"/>
              <a:t>All pass throughs and shield plugs have been designed to meet or exceed the shielding provided by the walls in which they reside.</a:t>
            </a:r>
          </a:p>
          <a:p>
            <a:r>
              <a:rPr lang="en-US" dirty="0"/>
              <a:t>To eliminate shine through gaps in the shielding, a stepped design has been implemented and the overlap of shielding has been set at 10 times the gap width.</a:t>
            </a:r>
          </a:p>
          <a:p>
            <a:r>
              <a:rPr lang="en-US" dirty="0"/>
              <a:t>Each small pass through will be equipped with a double door air lock that will only allow one door to be opened at a time to eliminate airflow from one space to another.</a:t>
            </a:r>
          </a:p>
          <a:p>
            <a:r>
              <a:rPr lang="en-US" dirty="0"/>
              <a:t>The large removable shield plugs will only be sealed on the exterior side. (</a:t>
            </a:r>
            <a:r>
              <a:rPr lang="en-US" dirty="0">
                <a:solidFill>
                  <a:srgbClr val="FF0000"/>
                </a:solidFill>
              </a:rPr>
              <a:t>Prior to opening these, a decontamination procedure of the interior of hot cell will be implemented.</a:t>
            </a:r>
            <a:r>
              <a:rPr lang="en-US" dirty="0"/>
              <a:t>)</a:t>
            </a:r>
          </a:p>
          <a:p>
            <a:pPr lvl="1"/>
            <a:endParaRPr lang="en-US" dirty="0"/>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PASS THROUGHS AND SHIELD PLUGS</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319193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0" y="1274449"/>
            <a:ext cx="3445777" cy="3513660"/>
          </a:xfrm>
        </p:spPr>
        <p:txBody>
          <a:bodyPr>
            <a:normAutofit fontScale="92500" lnSpcReduction="10000"/>
          </a:bodyPr>
          <a:lstStyle/>
          <a:p>
            <a:r>
              <a:rPr lang="en-US" dirty="0"/>
              <a:t>The small pass throughs at the rear of cells have been designed with pass through drawers that can extend out in both directions. This assists maintaining distance and shielding requirements while transferring materials in and out of the cells.</a:t>
            </a:r>
          </a:p>
          <a:p>
            <a:pPr marL="457200" lvl="1" indent="0">
              <a:buNone/>
            </a:pPr>
            <a:endParaRPr lang="en-US" dirty="0"/>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PASS THROUGHS AND SHIELD PLUGS (Cont.)</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57ADAB69-348E-2C41-AF41-E98D046040A4}" type="datetime1">
              <a:rPr lang="en-US" smtClean="0"/>
              <a:t>9/30/2021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dirty="0"/>
              <a:t>Keith Anderson | Hot Cell Suite Preliminary Design Review</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8" name="Picture 7">
            <a:extLst>
              <a:ext uri="{FF2B5EF4-FFF2-40B4-BE49-F238E27FC236}">
                <a16:creationId xmlns:a16="http://schemas.microsoft.com/office/drawing/2014/main" id="{226EF2ED-0BFE-448B-83ED-E1A196CB72A3}"/>
              </a:ext>
            </a:extLst>
          </p:cNvPr>
          <p:cNvPicPr>
            <a:picLocks noChangeAspect="1"/>
          </p:cNvPicPr>
          <p:nvPr/>
        </p:nvPicPr>
        <p:blipFill>
          <a:blip r:embed="rId2"/>
          <a:stretch>
            <a:fillRect/>
          </a:stretch>
        </p:blipFill>
        <p:spPr>
          <a:xfrm>
            <a:off x="3825380" y="1294127"/>
            <a:ext cx="5134606" cy="3513659"/>
          </a:xfrm>
          <a:prstGeom prst="rect">
            <a:avLst/>
          </a:prstGeom>
        </p:spPr>
      </p:pic>
    </p:spTree>
    <p:extLst>
      <p:ext uri="{BB962C8B-B14F-4D97-AF65-F5344CB8AC3E}">
        <p14:creationId xmlns:p14="http://schemas.microsoft.com/office/powerpoint/2010/main" val="319220598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id="{5FFF5CC5-EC71-4605-9659-CC6A870FC794}" vid="{5D8411A0-59F2-4EE1-A6B9-3B13CF8A2C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720C974A16A248B14BFFFD17451575" ma:contentTypeVersion="14" ma:contentTypeDescription="Create a new document." ma:contentTypeScope="" ma:versionID="05b6b3fdd0df5519ffb3c35314911dc8">
  <xsd:schema xmlns:xsd="http://www.w3.org/2001/XMLSchema" xmlns:xs="http://www.w3.org/2001/XMLSchema" xmlns:p="http://schemas.microsoft.com/office/2006/metadata/properties" xmlns:ns3="9992386e-eed5-44db-8fc5-358c7b095365" xmlns:ns4="d701add9-3d9d-48a3-889e-f293906ba4f3" targetNamespace="http://schemas.microsoft.com/office/2006/metadata/properties" ma:root="true" ma:fieldsID="367d0a099640cfae7b5c264de5b95806" ns3:_="" ns4:_="">
    <xsd:import namespace="9992386e-eed5-44db-8fc5-358c7b095365"/>
    <xsd:import namespace="d701add9-3d9d-48a3-889e-f293906ba4f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2386e-eed5-44db-8fc5-358c7b0953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01add9-3d9d-48a3-889e-f293906ba4f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32DD99-42D2-42F0-9438-CFFF16742AD6}">
  <ds:schemaRefs>
    <ds:schemaRef ds:uri="http://schemas.microsoft.com/sharepoint/v3/contenttype/forms"/>
  </ds:schemaRefs>
</ds:datastoreItem>
</file>

<file path=customXml/itemProps2.xml><?xml version="1.0" encoding="utf-8"?>
<ds:datastoreItem xmlns:ds="http://schemas.openxmlformats.org/officeDocument/2006/customXml" ds:itemID="{542AB6B2-88C4-4068-A871-2BC12427E1AD}">
  <ds:schemaRefs>
    <ds:schemaRef ds:uri="http://purl.org/dc/terms/"/>
    <ds:schemaRef ds:uri="http://schemas.microsoft.com/office/2006/documentManagement/types"/>
    <ds:schemaRef ds:uri="http://purl.org/dc/dcmitype/"/>
    <ds:schemaRef ds:uri="http://schemas.openxmlformats.org/package/2006/metadata/core-properties"/>
    <ds:schemaRef ds:uri="d701add9-3d9d-48a3-889e-f293906ba4f3"/>
    <ds:schemaRef ds:uri="http://purl.org/dc/elements/1.1/"/>
    <ds:schemaRef ds:uri="http://schemas.microsoft.com/office/infopath/2007/PartnerControls"/>
    <ds:schemaRef ds:uri="http://schemas.microsoft.com/office/2006/metadata/properties"/>
    <ds:schemaRef ds:uri="9992386e-eed5-44db-8fc5-358c7b095365"/>
    <ds:schemaRef ds:uri="http://www.w3.org/XML/1998/namespace"/>
  </ds:schemaRefs>
</ds:datastoreItem>
</file>

<file path=customXml/itemProps3.xml><?xml version="1.0" encoding="utf-8"?>
<ds:datastoreItem xmlns:ds="http://schemas.openxmlformats.org/officeDocument/2006/customXml" ds:itemID="{CEF7EC29-69F9-4ADE-A05D-88A02A392D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2386e-eed5-44db-8fc5-358c7b095365"/>
    <ds:schemaRef ds:uri="d701add9-3d9d-48a3-889e-f293906ba4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FNAL_PowerPoint_4x3_100716</Template>
  <TotalTime>2964</TotalTime>
  <Words>2107</Words>
  <Application>Microsoft Office PowerPoint</Application>
  <PresentationFormat>On-screen Show (4:3)</PresentationFormat>
  <Paragraphs>216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Helvetica</vt:lpstr>
      <vt:lpstr>Fermilab_PPT_090815</vt:lpstr>
      <vt:lpstr>PowerPoint Presentation</vt:lpstr>
      <vt:lpstr>Outline</vt:lpstr>
      <vt:lpstr>PARAMETERS</vt:lpstr>
      <vt:lpstr>SHIELDING CONSIDERATIONS</vt:lpstr>
      <vt:lpstr>SHIELDING CONSIDERATIONS (cont.)</vt:lpstr>
      <vt:lpstr>FUNCTIONAL LAYOUT</vt:lpstr>
      <vt:lpstr>HOT CELL SUITE SIZE</vt:lpstr>
      <vt:lpstr>PASS THROUGHS AND SHIELD PLUGS</vt:lpstr>
      <vt:lpstr>PASS THROUGHS AND SHIELD PLUGS (Cont.)</vt:lpstr>
      <vt:lpstr>PASS THROUGHS AND SHIELD PLUGS (Cont.)</vt:lpstr>
      <vt:lpstr>PASS THROUGHS AND SHIELD PLUGS (Cont.)</vt:lpstr>
      <vt:lpstr>SLIDING DOOR</vt:lpstr>
      <vt:lpstr>PASSTHROUGH FRAMES AND EMBEDS</vt:lpstr>
      <vt:lpstr>ROTATING PASS THROUGHS IN HOT CELLS</vt:lpstr>
      <vt:lpstr>PASS THROUGHS AND SHIELD PLUGS (Cont.)</vt:lpstr>
      <vt:lpstr>HOT CELL DESIGN – WORKTABLE</vt:lpstr>
      <vt:lpstr>HOT HANDLING IN LOADING ROOM</vt:lpstr>
      <vt:lpstr>TELE-MANIPULATORS</vt:lpstr>
      <vt:lpstr>LEAD WINDOWS</vt:lpstr>
      <vt:lpstr>LIFTS INSIDE HOT CELL</vt:lpstr>
      <vt:lpstr>LIFT IN LOADING ROOM</vt:lpstr>
      <vt:lpstr>AIR HANDLING FOR HOT CELLS</vt:lpstr>
      <vt:lpstr>INSTRUMENTATION PENETRATIONS</vt:lpstr>
      <vt:lpstr>INSTRUMENTATION PENETRATIONS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Frederique Pellemoine</dc:creator>
  <cp:lastModifiedBy>Frederique</cp:lastModifiedBy>
  <cp:revision>58</cp:revision>
  <cp:lastPrinted>2014-01-20T19:40:21Z</cp:lastPrinted>
  <dcterms:created xsi:type="dcterms:W3CDTF">2021-03-29T03:25:47Z</dcterms:created>
  <dcterms:modified xsi:type="dcterms:W3CDTF">2021-09-30T16:17:11Z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0x01010066720C974A16A248B14BFFFD17451575</vt:lpwstr>
  </property>
</Properties>
</file>