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20"/>
  </p:notesMasterIdLst>
  <p:handoutMasterIdLst>
    <p:handoutMasterId r:id="rId21"/>
  </p:handoutMasterIdLst>
  <p:sldIdLst>
    <p:sldId id="294" r:id="rId5"/>
    <p:sldId id="300" r:id="rId6"/>
    <p:sldId id="318" r:id="rId7"/>
    <p:sldId id="295" r:id="rId8"/>
    <p:sldId id="314" r:id="rId9"/>
    <p:sldId id="305" r:id="rId10"/>
    <p:sldId id="309" r:id="rId11"/>
    <p:sldId id="311" r:id="rId12"/>
    <p:sldId id="316" r:id="rId13"/>
    <p:sldId id="308" r:id="rId14"/>
    <p:sldId id="315" r:id="rId15"/>
    <p:sldId id="317" r:id="rId16"/>
    <p:sldId id="303" r:id="rId17"/>
    <p:sldId id="320" r:id="rId18"/>
    <p:sldId id="321"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FF"/>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7D769-25A1-4D4E-9E05-691E2FEAA939}" v="17" dt="2021-09-29T02:33:50.9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379" autoAdjust="0"/>
  </p:normalViewPr>
  <p:slideViewPr>
    <p:cSldViewPr snapToGrid="0" snapToObjects="1" showGuides="1">
      <p:cViewPr varScale="1">
        <p:scale>
          <a:sx n="82" d="100"/>
          <a:sy n="82" d="100"/>
        </p:scale>
        <p:origin x="1118" y="67"/>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erique Pellemoine" userId="9cd3e5c9-479b-4dcb-a351-aa46ddba92eb" providerId="ADAL" clId="{3A27D769-25A1-4D4E-9E05-691E2FEAA939}"/>
    <pc:docChg chg="custSel delSld modSld">
      <pc:chgData name="Frederique Pellemoine" userId="9cd3e5c9-479b-4dcb-a351-aa46ddba92eb" providerId="ADAL" clId="{3A27D769-25A1-4D4E-9E05-691E2FEAA939}" dt="2021-09-29T02:33:50.952" v="22"/>
      <pc:docMkLst>
        <pc:docMk/>
      </pc:docMkLst>
      <pc:sldChg chg="addSp delSp">
        <pc:chgData name="Frederique Pellemoine" userId="9cd3e5c9-479b-4dcb-a351-aa46ddba92eb" providerId="ADAL" clId="{3A27D769-25A1-4D4E-9E05-691E2FEAA939}" dt="2021-09-29T02:33:17.900" v="13"/>
        <pc:sldMkLst>
          <pc:docMk/>
          <pc:sldMk cId="2611414601" sldId="295"/>
        </pc:sldMkLst>
        <pc:spChg chg="add del">
          <ac:chgData name="Frederique Pellemoine" userId="9cd3e5c9-479b-4dcb-a351-aa46ddba92eb" providerId="ADAL" clId="{3A27D769-25A1-4D4E-9E05-691E2FEAA939}" dt="2021-09-29T02:33:14.262" v="12" actId="478"/>
          <ac:spMkLst>
            <pc:docMk/>
            <pc:sldMk cId="2611414601" sldId="295"/>
            <ac:spMk id="10" creationId="{B821FA17-5A66-4160-8A45-ED6EBAD916CA}"/>
          </ac:spMkLst>
        </pc:spChg>
        <pc:spChg chg="add">
          <ac:chgData name="Frederique Pellemoine" userId="9cd3e5c9-479b-4dcb-a351-aa46ddba92eb" providerId="ADAL" clId="{3A27D769-25A1-4D4E-9E05-691E2FEAA939}" dt="2021-09-29T02:33:17.900" v="13"/>
          <ac:spMkLst>
            <pc:docMk/>
            <pc:sldMk cId="2611414601" sldId="295"/>
            <ac:spMk id="11" creationId="{66BE298A-8307-4999-BD97-A746E98BD92D}"/>
          </ac:spMkLst>
        </pc:spChg>
      </pc:sldChg>
      <pc:sldChg chg="addSp">
        <pc:chgData name="Frederique Pellemoine" userId="9cd3e5c9-479b-4dcb-a351-aa46ddba92eb" providerId="ADAL" clId="{3A27D769-25A1-4D4E-9E05-691E2FEAA939}" dt="2021-09-29T02:33:50.952" v="22"/>
        <pc:sldMkLst>
          <pc:docMk/>
          <pc:sldMk cId="1852604067" sldId="303"/>
        </pc:sldMkLst>
        <pc:spChg chg="add">
          <ac:chgData name="Frederique Pellemoine" userId="9cd3e5c9-479b-4dcb-a351-aa46ddba92eb" providerId="ADAL" clId="{3A27D769-25A1-4D4E-9E05-691E2FEAA939}" dt="2021-09-29T02:33:50.952" v="22"/>
          <ac:spMkLst>
            <pc:docMk/>
            <pc:sldMk cId="1852604067" sldId="303"/>
            <ac:spMk id="8" creationId="{6CE100B8-ACA5-49D3-A58F-373A7F050AE2}"/>
          </ac:spMkLst>
        </pc:spChg>
      </pc:sldChg>
      <pc:sldChg chg="addSp">
        <pc:chgData name="Frederique Pellemoine" userId="9cd3e5c9-479b-4dcb-a351-aa46ddba92eb" providerId="ADAL" clId="{3A27D769-25A1-4D4E-9E05-691E2FEAA939}" dt="2021-09-29T02:33:36.749" v="15"/>
        <pc:sldMkLst>
          <pc:docMk/>
          <pc:sldMk cId="2408987109" sldId="305"/>
        </pc:sldMkLst>
        <pc:spChg chg="add">
          <ac:chgData name="Frederique Pellemoine" userId="9cd3e5c9-479b-4dcb-a351-aa46ddba92eb" providerId="ADAL" clId="{3A27D769-25A1-4D4E-9E05-691E2FEAA939}" dt="2021-09-29T02:33:36.749" v="15"/>
          <ac:spMkLst>
            <pc:docMk/>
            <pc:sldMk cId="2408987109" sldId="305"/>
            <ac:spMk id="8" creationId="{92ADE1B7-9367-469C-ADB0-025D9F166A19}"/>
          </ac:spMkLst>
        </pc:spChg>
      </pc:sldChg>
      <pc:sldChg chg="addSp">
        <pc:chgData name="Frederique Pellemoine" userId="9cd3e5c9-479b-4dcb-a351-aa46ddba92eb" providerId="ADAL" clId="{3A27D769-25A1-4D4E-9E05-691E2FEAA939}" dt="2021-09-29T02:33:44.648" v="19"/>
        <pc:sldMkLst>
          <pc:docMk/>
          <pc:sldMk cId="3257403665" sldId="308"/>
        </pc:sldMkLst>
        <pc:spChg chg="add">
          <ac:chgData name="Frederique Pellemoine" userId="9cd3e5c9-479b-4dcb-a351-aa46ddba92eb" providerId="ADAL" clId="{3A27D769-25A1-4D4E-9E05-691E2FEAA939}" dt="2021-09-29T02:33:44.648" v="19"/>
          <ac:spMkLst>
            <pc:docMk/>
            <pc:sldMk cId="3257403665" sldId="308"/>
            <ac:spMk id="8" creationId="{28AE2BC4-3A7C-4D52-9514-595D45ADD2E1}"/>
          </ac:spMkLst>
        </pc:spChg>
      </pc:sldChg>
      <pc:sldChg chg="addSp">
        <pc:chgData name="Frederique Pellemoine" userId="9cd3e5c9-479b-4dcb-a351-aa46ddba92eb" providerId="ADAL" clId="{3A27D769-25A1-4D4E-9E05-691E2FEAA939}" dt="2021-09-29T02:33:39.084" v="16"/>
        <pc:sldMkLst>
          <pc:docMk/>
          <pc:sldMk cId="982599200" sldId="309"/>
        </pc:sldMkLst>
        <pc:spChg chg="add">
          <ac:chgData name="Frederique Pellemoine" userId="9cd3e5c9-479b-4dcb-a351-aa46ddba92eb" providerId="ADAL" clId="{3A27D769-25A1-4D4E-9E05-691E2FEAA939}" dt="2021-09-29T02:33:39.084" v="16"/>
          <ac:spMkLst>
            <pc:docMk/>
            <pc:sldMk cId="982599200" sldId="309"/>
            <ac:spMk id="8" creationId="{7B986501-C4E2-409E-AC29-E81C8D258365}"/>
          </ac:spMkLst>
        </pc:spChg>
      </pc:sldChg>
      <pc:sldChg chg="addSp">
        <pc:chgData name="Frederique Pellemoine" userId="9cd3e5c9-479b-4dcb-a351-aa46ddba92eb" providerId="ADAL" clId="{3A27D769-25A1-4D4E-9E05-691E2FEAA939}" dt="2021-09-29T02:33:40.286" v="17"/>
        <pc:sldMkLst>
          <pc:docMk/>
          <pc:sldMk cId="929196141" sldId="311"/>
        </pc:sldMkLst>
        <pc:spChg chg="add">
          <ac:chgData name="Frederique Pellemoine" userId="9cd3e5c9-479b-4dcb-a351-aa46ddba92eb" providerId="ADAL" clId="{3A27D769-25A1-4D4E-9E05-691E2FEAA939}" dt="2021-09-29T02:33:40.286" v="17"/>
          <ac:spMkLst>
            <pc:docMk/>
            <pc:sldMk cId="929196141" sldId="311"/>
            <ac:spMk id="8" creationId="{618C071A-1354-49E8-A651-CC0FA022F1CB}"/>
          </ac:spMkLst>
        </pc:spChg>
      </pc:sldChg>
      <pc:sldChg chg="addSp">
        <pc:chgData name="Frederique Pellemoine" userId="9cd3e5c9-479b-4dcb-a351-aa46ddba92eb" providerId="ADAL" clId="{3A27D769-25A1-4D4E-9E05-691E2FEAA939}" dt="2021-09-29T02:33:19.004" v="14"/>
        <pc:sldMkLst>
          <pc:docMk/>
          <pc:sldMk cId="1512007344" sldId="314"/>
        </pc:sldMkLst>
        <pc:spChg chg="add">
          <ac:chgData name="Frederique Pellemoine" userId="9cd3e5c9-479b-4dcb-a351-aa46ddba92eb" providerId="ADAL" clId="{3A27D769-25A1-4D4E-9E05-691E2FEAA939}" dt="2021-09-29T02:33:19.004" v="14"/>
          <ac:spMkLst>
            <pc:docMk/>
            <pc:sldMk cId="1512007344" sldId="314"/>
            <ac:spMk id="10" creationId="{73D3CDFF-739D-497F-A34E-7948A9BC174E}"/>
          </ac:spMkLst>
        </pc:spChg>
      </pc:sldChg>
      <pc:sldChg chg="addSp">
        <pc:chgData name="Frederique Pellemoine" userId="9cd3e5c9-479b-4dcb-a351-aa46ddba92eb" providerId="ADAL" clId="{3A27D769-25A1-4D4E-9E05-691E2FEAA939}" dt="2021-09-29T02:33:48.011" v="20"/>
        <pc:sldMkLst>
          <pc:docMk/>
          <pc:sldMk cId="2186106886" sldId="315"/>
        </pc:sldMkLst>
        <pc:spChg chg="add">
          <ac:chgData name="Frederique Pellemoine" userId="9cd3e5c9-479b-4dcb-a351-aa46ddba92eb" providerId="ADAL" clId="{3A27D769-25A1-4D4E-9E05-691E2FEAA939}" dt="2021-09-29T02:33:48.011" v="20"/>
          <ac:spMkLst>
            <pc:docMk/>
            <pc:sldMk cId="2186106886" sldId="315"/>
            <ac:spMk id="8" creationId="{9201505F-F5BE-4CE5-A9C4-EA7F6730F65E}"/>
          </ac:spMkLst>
        </pc:spChg>
      </pc:sldChg>
      <pc:sldChg chg="addSp">
        <pc:chgData name="Frederique Pellemoine" userId="9cd3e5c9-479b-4dcb-a351-aa46ddba92eb" providerId="ADAL" clId="{3A27D769-25A1-4D4E-9E05-691E2FEAA939}" dt="2021-09-29T02:33:42.143" v="18"/>
        <pc:sldMkLst>
          <pc:docMk/>
          <pc:sldMk cId="4184041839" sldId="316"/>
        </pc:sldMkLst>
        <pc:spChg chg="add">
          <ac:chgData name="Frederique Pellemoine" userId="9cd3e5c9-479b-4dcb-a351-aa46ddba92eb" providerId="ADAL" clId="{3A27D769-25A1-4D4E-9E05-691E2FEAA939}" dt="2021-09-29T02:33:42.143" v="18"/>
          <ac:spMkLst>
            <pc:docMk/>
            <pc:sldMk cId="4184041839" sldId="316"/>
            <ac:spMk id="8" creationId="{FFEF0E60-3AF0-452E-B88F-3FFCA0DD0FF1}"/>
          </ac:spMkLst>
        </pc:spChg>
      </pc:sldChg>
      <pc:sldChg chg="addSp">
        <pc:chgData name="Frederique Pellemoine" userId="9cd3e5c9-479b-4dcb-a351-aa46ddba92eb" providerId="ADAL" clId="{3A27D769-25A1-4D4E-9E05-691E2FEAA939}" dt="2021-09-29T02:33:49.434" v="21"/>
        <pc:sldMkLst>
          <pc:docMk/>
          <pc:sldMk cId="2674833979" sldId="317"/>
        </pc:sldMkLst>
        <pc:spChg chg="add">
          <ac:chgData name="Frederique Pellemoine" userId="9cd3e5c9-479b-4dcb-a351-aa46ddba92eb" providerId="ADAL" clId="{3A27D769-25A1-4D4E-9E05-691E2FEAA939}" dt="2021-09-29T02:33:49.434" v="21"/>
          <ac:spMkLst>
            <pc:docMk/>
            <pc:sldMk cId="2674833979" sldId="317"/>
            <ac:spMk id="8" creationId="{EBB9E0D5-5799-44FF-8D72-CA03AF7A83AD}"/>
          </ac:spMkLst>
        </pc:spChg>
      </pc:sldChg>
      <pc:sldChg chg="addSp modSp">
        <pc:chgData name="Frederique Pellemoine" userId="9cd3e5c9-479b-4dcb-a351-aa46ddba92eb" providerId="ADAL" clId="{3A27D769-25A1-4D4E-9E05-691E2FEAA939}" dt="2021-09-29T02:33:02.493" v="10" actId="1076"/>
        <pc:sldMkLst>
          <pc:docMk/>
          <pc:sldMk cId="3842198390" sldId="318"/>
        </pc:sldMkLst>
        <pc:spChg chg="add mod">
          <ac:chgData name="Frederique Pellemoine" userId="9cd3e5c9-479b-4dcb-a351-aa46ddba92eb" providerId="ADAL" clId="{3A27D769-25A1-4D4E-9E05-691E2FEAA939}" dt="2021-09-29T02:33:02.493" v="10" actId="1076"/>
          <ac:spMkLst>
            <pc:docMk/>
            <pc:sldMk cId="3842198390" sldId="318"/>
            <ac:spMk id="8" creationId="{3AAD8345-FB9B-4486-B748-6E3DF255558F}"/>
          </ac:spMkLst>
        </pc:spChg>
      </pc:sldChg>
      <pc:sldChg chg="del">
        <pc:chgData name="Frederique Pellemoine" userId="9cd3e5c9-479b-4dcb-a351-aa46ddba92eb" providerId="ADAL" clId="{3A27D769-25A1-4D4E-9E05-691E2FEAA939}" dt="2021-09-28T21:08:30.430" v="0" actId="2696"/>
        <pc:sldMkLst>
          <pc:docMk/>
          <pc:sldMk cId="418198539" sldId="319"/>
        </pc:sldMkLst>
      </pc:sldChg>
      <pc:sldChg chg="addSp modSp">
        <pc:chgData name="Frederique Pellemoine" userId="9cd3e5c9-479b-4dcb-a351-aa46ddba92eb" providerId="ADAL" clId="{3A27D769-25A1-4D4E-9E05-691E2FEAA939}" dt="2021-09-28T23:58:24.493" v="8" actId="1076"/>
        <pc:sldMkLst>
          <pc:docMk/>
          <pc:sldMk cId="2774630328" sldId="320"/>
        </pc:sldMkLst>
        <pc:spChg chg="add mod">
          <ac:chgData name="Frederique Pellemoine" userId="9cd3e5c9-479b-4dcb-a351-aa46ddba92eb" providerId="ADAL" clId="{3A27D769-25A1-4D4E-9E05-691E2FEAA939}" dt="2021-09-28T23:58:24.493" v="8" actId="1076"/>
          <ac:spMkLst>
            <pc:docMk/>
            <pc:sldMk cId="2774630328" sldId="320"/>
            <ac:spMk id="7" creationId="{7024CF1C-FA92-456B-A5DF-427E3122B108}"/>
          </ac:spMkLst>
        </pc:spChg>
      </pc:sldChg>
      <pc:sldChg chg="addSp modSp">
        <pc:chgData name="Frederique Pellemoine" userId="9cd3e5c9-479b-4dcb-a351-aa46ddba92eb" providerId="ADAL" clId="{3A27D769-25A1-4D4E-9E05-691E2FEAA939}" dt="2021-09-28T23:58:18.200" v="6" actId="1076"/>
        <pc:sldMkLst>
          <pc:docMk/>
          <pc:sldMk cId="1595281513" sldId="321"/>
        </pc:sldMkLst>
        <pc:spChg chg="add mod">
          <ac:chgData name="Frederique Pellemoine" userId="9cd3e5c9-479b-4dcb-a351-aa46ddba92eb" providerId="ADAL" clId="{3A27D769-25A1-4D4E-9E05-691E2FEAA939}" dt="2021-09-28T23:58:18.200" v="6" actId="1076"/>
          <ac:spMkLst>
            <pc:docMk/>
            <pc:sldMk cId="1595281513" sldId="321"/>
            <ac:spMk id="9" creationId="{B8F771B0-87A4-4351-A014-90064A8A4B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9/28/2021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9/28/2021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4</a:t>
            </a:fld>
            <a:endParaRPr lang="en-US"/>
          </a:p>
        </p:txBody>
      </p:sp>
    </p:spTree>
    <p:extLst>
      <p:ext uri="{BB962C8B-B14F-4D97-AF65-F5344CB8AC3E}">
        <p14:creationId xmlns:p14="http://schemas.microsoft.com/office/powerpoint/2010/main" val="154197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The following mitigations for identified risks will be incorporated into the facility design. These elements have been specified into either the Project Plan Document, Requirement Document/Risks and Mitigation document, and/or the Requirement Register list (provided to the AE firm). Additionally, TSIB stakeholders continuously communicate requirements with the AE firm via routine meetings, and design of the facility will be reviewed through the Lab’s CCR process to ensure requirements are incorporated.</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3429854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10/1/2021</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Eric Schlatter| TSIB Work Risks</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Eric Schlatter| TSIB Work Risks</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10/1/2021</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Eric Schlatter| TSIB Work Risks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10/1/2021</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Eric Schlatter| TSIB Work Risks</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Eric Schlatter| TSIB Work Risks</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Eric Schlatter| TSIB Work Risks</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10/1/2021</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Eric Schlatter| TSIB Work Risks</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esh-docdb.fnal.gov/cgi-bin/sso/ShowDocument?docid=1338" TargetMode="External"/><Relationship Id="rId2" Type="http://schemas.openxmlformats.org/officeDocument/2006/relationships/hyperlink" Target="https://esh-docdb.fnal.gov/cgi-bin/sso/ShowDocument?docid=446"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Eric Schlatter</a:t>
            </a:r>
          </a:p>
          <a:p>
            <a:r>
              <a:rPr lang="en-US" sz="1600" dirty="0"/>
              <a:t>October 1</a:t>
            </a:r>
            <a:r>
              <a:rPr lang="en-US" sz="1600" baseline="30000" dirty="0"/>
              <a:t>st</a:t>
            </a:r>
            <a:r>
              <a:rPr lang="en-US" sz="1600" dirty="0"/>
              <a:t>, 2021</a:t>
            </a:r>
          </a:p>
          <a:p>
            <a:endParaRPr lang="en-US" dirty="0"/>
          </a:p>
        </p:txBody>
      </p:sp>
      <p:sp>
        <p:nvSpPr>
          <p:cNvPr id="3" name="Text Placeholder 2"/>
          <p:cNvSpPr>
            <a:spLocks noGrp="1"/>
          </p:cNvSpPr>
          <p:nvPr>
            <p:ph type="body" sz="quarter" idx="11"/>
          </p:nvPr>
        </p:nvSpPr>
        <p:spPr/>
        <p:txBody>
          <a:bodyPr>
            <a:noAutofit/>
          </a:bodyPr>
          <a:lstStyle/>
          <a:p>
            <a:r>
              <a:rPr lang="en-US" sz="1800" dirty="0"/>
              <a:t>Target Service Integration Building (TSIB) – Work, Associated Risks, Previous/Current Experience at Fermilab, How They Will be Managed and How Any Mitigations Will be Incorporated into the Design of the Facility</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9419" y="109267"/>
            <a:ext cx="8686800" cy="451672"/>
          </a:xfrm>
        </p:spPr>
        <p:txBody>
          <a:bodyPr/>
          <a:lstStyle/>
          <a:p>
            <a:r>
              <a:rPr lang="en-US" sz="1950" dirty="0"/>
              <a:t>Mitigations for Potential Risks that Impact Design of the Facility</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6" name="Content Placeholder 5">
            <a:extLst>
              <a:ext uri="{FF2B5EF4-FFF2-40B4-BE49-F238E27FC236}">
                <a16:creationId xmlns:a16="http://schemas.microsoft.com/office/drawing/2014/main" id="{DC6B502D-36EB-4891-92C5-F31FCAA25550}"/>
              </a:ext>
            </a:extLst>
          </p:cNvPr>
          <p:cNvSpPr>
            <a:spLocks noGrp="1"/>
          </p:cNvSpPr>
          <p:nvPr>
            <p:ph idx="1"/>
          </p:nvPr>
        </p:nvSpPr>
        <p:spPr>
          <a:xfrm>
            <a:off x="222250" y="678937"/>
            <a:ext cx="8672513" cy="4941365"/>
          </a:xfrm>
        </p:spPr>
        <p:txBody>
          <a:bodyPr/>
          <a:lstStyle/>
          <a:p>
            <a:pPr marL="0" indent="0">
              <a:spcBef>
                <a:spcPts val="0"/>
              </a:spcBef>
              <a:buNone/>
            </a:pPr>
            <a:r>
              <a:rPr lang="en-US" dirty="0"/>
              <a:t>The following mitigations for identified risks will be incorporated into the facility design. </a:t>
            </a:r>
          </a:p>
          <a:p>
            <a:pPr>
              <a:spcBef>
                <a:spcPts val="0"/>
              </a:spcBef>
            </a:pPr>
            <a:r>
              <a:rPr lang="en-US" sz="1800" dirty="0"/>
              <a:t>Crane capacity, hook height, travel requirements</a:t>
            </a:r>
          </a:p>
          <a:p>
            <a:pPr>
              <a:spcBef>
                <a:spcPts val="0"/>
              </a:spcBef>
            </a:pPr>
            <a:r>
              <a:rPr lang="en-US" sz="1800" dirty="0"/>
              <a:t>Fire, electrical &amp; chemical protections</a:t>
            </a:r>
          </a:p>
          <a:p>
            <a:pPr>
              <a:spcBef>
                <a:spcPts val="0"/>
              </a:spcBef>
            </a:pPr>
            <a:r>
              <a:rPr lang="en-US" sz="1800" dirty="0"/>
              <a:t>Locking mechanism on Loading Cell door and truck access door into the Hot Lab for ability to apply RPO Configuration Control locks when needed</a:t>
            </a:r>
          </a:p>
          <a:p>
            <a:pPr>
              <a:spcBef>
                <a:spcPts val="0"/>
              </a:spcBef>
            </a:pPr>
            <a:r>
              <a:rPr lang="en-US" sz="1800" dirty="0"/>
              <a:t>Hot Cell shielding requirements</a:t>
            </a:r>
          </a:p>
          <a:p>
            <a:pPr>
              <a:spcBef>
                <a:spcPts val="0"/>
              </a:spcBef>
            </a:pPr>
            <a:r>
              <a:rPr lang="en-US" sz="1800" dirty="0"/>
              <a:t>Smooth surfaces (floor &amp; walls) and rounded edges within the Hot Cells</a:t>
            </a:r>
          </a:p>
          <a:p>
            <a:pPr>
              <a:spcBef>
                <a:spcPts val="0"/>
              </a:spcBef>
            </a:pPr>
            <a:r>
              <a:rPr lang="en-US" sz="1800" dirty="0"/>
              <a:t>Adequate space within the vestibule/entrance into the Hot Lab for PPE station</a:t>
            </a:r>
          </a:p>
          <a:p>
            <a:pPr>
              <a:spcBef>
                <a:spcPts val="0"/>
              </a:spcBef>
            </a:pPr>
            <a:r>
              <a:rPr lang="en-US" sz="1800" dirty="0"/>
              <a:t>HEPA filter system, with charcoal/absorbent filter, maintaining negative pressure on the Hot Cell suite</a:t>
            </a:r>
          </a:p>
          <a:p>
            <a:pPr>
              <a:spcBef>
                <a:spcPts val="0"/>
              </a:spcBef>
            </a:pPr>
            <a:r>
              <a:rPr lang="en-US" sz="1800" dirty="0"/>
              <a:t>Appropriate penetrations and available power for air monitoring equipment</a:t>
            </a:r>
          </a:p>
          <a:p>
            <a:pPr>
              <a:spcBef>
                <a:spcPts val="0"/>
              </a:spcBef>
            </a:pPr>
            <a:r>
              <a:rPr lang="en-US" sz="1800" dirty="0"/>
              <a:t>No water drains to the outside of the Hot Cell</a:t>
            </a:r>
          </a:p>
          <a:p>
            <a:pPr>
              <a:spcBef>
                <a:spcPts val="0"/>
              </a:spcBef>
            </a:pPr>
            <a:r>
              <a:rPr lang="en-US" sz="1800" dirty="0"/>
              <a:t>Separate floor drain for Hot Lab to a separate monitored reservoir pit</a:t>
            </a:r>
          </a:p>
          <a:p>
            <a:pPr>
              <a:spcBef>
                <a:spcPts val="0"/>
              </a:spcBef>
            </a:pPr>
            <a:endParaRPr lang="en-US" sz="2000" dirty="0"/>
          </a:p>
          <a:p>
            <a:endParaRPr lang="en-US" dirty="0"/>
          </a:p>
        </p:txBody>
      </p:sp>
      <p:sp>
        <p:nvSpPr>
          <p:cNvPr id="8" name="Rectangle: Rounded Corners 7">
            <a:extLst>
              <a:ext uri="{FF2B5EF4-FFF2-40B4-BE49-F238E27FC236}">
                <a16:creationId xmlns:a16="http://schemas.microsoft.com/office/drawing/2014/main" id="{28AE2BC4-3A7C-4D52-9514-595D45ADD2E1}"/>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325740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876300"/>
            <a:ext cx="8286108" cy="5185435"/>
          </a:xfrm>
        </p:spPr>
        <p:txBody>
          <a:bodyPr/>
          <a:lstStyle/>
          <a:p>
            <a:pPr>
              <a:spcBef>
                <a:spcPts val="0"/>
              </a:spcBef>
            </a:pPr>
            <a:r>
              <a:rPr lang="en-US" sz="2000" dirty="0"/>
              <a:t>All work conducted at TSIB is performed according to FESHM &amp; FRCM requirements, ensuring all hazards are identified and addressed and any necessary documentation is created prior to the start of work.</a:t>
            </a:r>
          </a:p>
          <a:p>
            <a:pPr>
              <a:spcBef>
                <a:spcPts val="0"/>
              </a:spcBef>
            </a:pPr>
            <a:r>
              <a:rPr lang="en-US" sz="2000" dirty="0"/>
              <a:t>ORCs to be performed for any new or significantly modified equipment that will be used in the HPT Lab.</a:t>
            </a:r>
          </a:p>
          <a:p>
            <a:pPr>
              <a:spcBef>
                <a:spcPts val="0"/>
              </a:spcBef>
            </a:pPr>
            <a:r>
              <a:rPr lang="en-US" sz="2000" dirty="0"/>
              <a:t>A general RWP will be implemented for access into the Hot Lab space, describing general restrictions and requirements.</a:t>
            </a:r>
          </a:p>
          <a:p>
            <a:pPr>
              <a:spcBef>
                <a:spcPts val="0"/>
              </a:spcBef>
            </a:pPr>
            <a:r>
              <a:rPr lang="en-US" sz="2000" dirty="0"/>
              <a:t>For each specific job, will have individual review via IMPACT</a:t>
            </a:r>
          </a:p>
          <a:p>
            <a:pPr lvl="1">
              <a:spcBef>
                <a:spcPts val="0"/>
              </a:spcBef>
            </a:pPr>
            <a:r>
              <a:rPr lang="en-US" sz="1800" dirty="0"/>
              <a:t>RSO will determine what work is allowed on material and in what area, based on dose rate and contamination levels.</a:t>
            </a:r>
          </a:p>
          <a:p>
            <a:pPr lvl="1">
              <a:spcBef>
                <a:spcPts val="0"/>
              </a:spcBef>
            </a:pPr>
            <a:r>
              <a:rPr lang="en-US" sz="1800" dirty="0"/>
              <a:t>RSO will generate a job-specific RWP describing the work authorized and any restrictions and/or requirements</a:t>
            </a:r>
          </a:p>
        </p:txBody>
      </p:sp>
      <p:sp>
        <p:nvSpPr>
          <p:cNvPr id="7" name="Title 6"/>
          <p:cNvSpPr>
            <a:spLocks noGrp="1"/>
          </p:cNvSpPr>
          <p:nvPr>
            <p:ph type="title"/>
          </p:nvPr>
        </p:nvSpPr>
        <p:spPr>
          <a:xfrm>
            <a:off x="457200" y="282574"/>
            <a:ext cx="8686800" cy="427877"/>
          </a:xfrm>
        </p:spPr>
        <p:txBody>
          <a:bodyPr/>
          <a:lstStyle/>
          <a:p>
            <a:r>
              <a:rPr lang="en-US" sz="1950" dirty="0"/>
              <a:t>WPC Process</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8" name="Rectangle: Rounded Corners 7">
            <a:extLst>
              <a:ext uri="{FF2B5EF4-FFF2-40B4-BE49-F238E27FC236}">
                <a16:creationId xmlns:a16="http://schemas.microsoft.com/office/drawing/2014/main" id="{9201505F-F5BE-4CE5-A9C4-EA7F6730F65E}"/>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218610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876300"/>
            <a:ext cx="8286108" cy="5185435"/>
          </a:xfrm>
        </p:spPr>
        <p:txBody>
          <a:bodyPr/>
          <a:lstStyle/>
          <a:p>
            <a:pPr>
              <a:spcBef>
                <a:spcPts val="0"/>
              </a:spcBef>
            </a:pPr>
            <a:r>
              <a:rPr lang="en-US" sz="2000" dirty="0"/>
              <a:t>Transportation of activated items to the Hot Cell is planned to occur outside of normal business hours, consistent with current practices.</a:t>
            </a:r>
          </a:p>
          <a:p>
            <a:pPr>
              <a:spcBef>
                <a:spcPts val="0"/>
              </a:spcBef>
            </a:pPr>
            <a:r>
              <a:rPr lang="en-US" sz="2000" dirty="0"/>
              <a:t>All material moved/worked on in the HPT Lab/Hot Cell would be dose rate dependent.</a:t>
            </a:r>
          </a:p>
          <a:p>
            <a:pPr lvl="1">
              <a:spcBef>
                <a:spcPts val="0"/>
              </a:spcBef>
            </a:pPr>
            <a:r>
              <a:rPr lang="en-US" sz="1800" dirty="0"/>
              <a:t>Standard plan for Fermilab samples would be to have the usual hold time in the storage/morgue before moving to CZero, do disassembly at CZero to remove component/horn/</a:t>
            </a:r>
            <a:r>
              <a:rPr lang="en-US" sz="1800" dirty="0" err="1"/>
              <a:t>harget</a:t>
            </a:r>
            <a:r>
              <a:rPr lang="en-US" sz="1800" dirty="0"/>
              <a:t> and then move to TSIB. Typical hold time is typically &gt; 1 year.</a:t>
            </a:r>
          </a:p>
          <a:p>
            <a:pPr>
              <a:spcBef>
                <a:spcPts val="0"/>
              </a:spcBef>
            </a:pPr>
            <a:r>
              <a:rPr lang="en-US" sz="2000" dirty="0"/>
              <a:t>Radiological postings, controls &amp; RWPs monitored and updated as required through life of facility.</a:t>
            </a:r>
          </a:p>
        </p:txBody>
      </p:sp>
      <p:sp>
        <p:nvSpPr>
          <p:cNvPr id="7" name="Title 6"/>
          <p:cNvSpPr>
            <a:spLocks noGrp="1"/>
          </p:cNvSpPr>
          <p:nvPr>
            <p:ph type="title"/>
          </p:nvPr>
        </p:nvSpPr>
        <p:spPr>
          <a:xfrm>
            <a:off x="457200" y="282574"/>
            <a:ext cx="8686800" cy="427877"/>
          </a:xfrm>
        </p:spPr>
        <p:txBody>
          <a:bodyPr/>
          <a:lstStyle/>
          <a:p>
            <a:r>
              <a:rPr lang="en-US" sz="1950" dirty="0"/>
              <a:t>WPC Process (cont.)</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8" name="Rectangle: Rounded Corners 7">
            <a:extLst>
              <a:ext uri="{FF2B5EF4-FFF2-40B4-BE49-F238E27FC236}">
                <a16:creationId xmlns:a16="http://schemas.microsoft.com/office/drawing/2014/main" id="{EBB9E0D5-5799-44FF-8D72-CA03AF7A83AD}"/>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267483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1" y="825500"/>
            <a:ext cx="8286108" cy="5236235"/>
          </a:xfrm>
        </p:spPr>
        <p:txBody>
          <a:bodyPr/>
          <a:lstStyle/>
          <a:p>
            <a:pPr>
              <a:spcBef>
                <a:spcPts val="0"/>
              </a:spcBef>
            </a:pPr>
            <a:r>
              <a:rPr lang="en-US" sz="1600" dirty="0"/>
              <a:t>SAD Chapter</a:t>
            </a:r>
            <a:endParaRPr lang="en-US" sz="1600" dirty="0">
              <a:solidFill>
                <a:srgbClr val="FF0000"/>
              </a:solidFill>
            </a:endParaRPr>
          </a:p>
          <a:p>
            <a:pPr lvl="1">
              <a:spcBef>
                <a:spcPts val="0"/>
              </a:spcBef>
            </a:pPr>
            <a:r>
              <a:rPr lang="en-US" sz="1400" dirty="0"/>
              <a:t>A new SAD Chapter will be drafted describing the accelerator/target material studies. All work at TSIB will fall under the scope of DOE O 420.2c </a:t>
            </a:r>
            <a:r>
              <a:rPr lang="en-US" sz="1400" i="1" dirty="0"/>
              <a:t>Safety of Accelerator Facilities</a:t>
            </a:r>
            <a:r>
              <a:rPr lang="en-US" sz="1400" dirty="0"/>
              <a:t>. </a:t>
            </a:r>
          </a:p>
          <a:p>
            <a:pPr>
              <a:spcBef>
                <a:spcPts val="0"/>
              </a:spcBef>
            </a:pPr>
            <a:r>
              <a:rPr lang="en-US" sz="1600" dirty="0"/>
              <a:t>Risk Register</a:t>
            </a:r>
          </a:p>
          <a:p>
            <a:pPr lvl="1">
              <a:spcBef>
                <a:spcPts val="0"/>
              </a:spcBef>
            </a:pPr>
            <a:r>
              <a:rPr lang="en-US" sz="1400" dirty="0"/>
              <a:t>TSIB Project Director (AD) has created an Operations Hazards and GPP Risk Register that describes identified risks and ensures any necessary mitigations or design elements are communicated appropriately to the design firm.</a:t>
            </a:r>
          </a:p>
          <a:p>
            <a:pPr lvl="1">
              <a:spcBef>
                <a:spcPts val="0"/>
              </a:spcBef>
            </a:pPr>
            <a:r>
              <a:rPr lang="en-US" sz="1400" dirty="0"/>
              <a:t>The Operations Hazards and GPP Project Risk Register has been transmitted to the GPP Project Manager (FESS) as a working document and will be updated to reflect any developments in the HPT Lab work scope.</a:t>
            </a:r>
          </a:p>
          <a:p>
            <a:pPr>
              <a:spcBef>
                <a:spcPts val="0"/>
              </a:spcBef>
            </a:pPr>
            <a:r>
              <a:rPr lang="en-US" sz="1600" dirty="0"/>
              <a:t>Additional Analysis</a:t>
            </a:r>
          </a:p>
          <a:p>
            <a:pPr lvl="1">
              <a:spcBef>
                <a:spcPts val="0"/>
              </a:spcBef>
            </a:pPr>
            <a:r>
              <a:rPr lang="en-US" sz="1400" dirty="0"/>
              <a:t>Shielding thickness requirements will be formally documented – they are currently understood and communicated to TSIB Stakeholders via email.</a:t>
            </a:r>
          </a:p>
          <a:p>
            <a:pPr lvl="1">
              <a:spcBef>
                <a:spcPts val="0"/>
              </a:spcBef>
            </a:pPr>
            <a:r>
              <a:rPr lang="en-US" sz="1400" dirty="0"/>
              <a:t>Potential outgassing calculations will be performed based on isotope inventory for typical BLIP </a:t>
            </a:r>
            <a:r>
              <a:rPr lang="en-US" sz="1400" dirty="0" err="1"/>
              <a:t>Ti</a:t>
            </a:r>
            <a:r>
              <a:rPr lang="en-US" sz="1400" dirty="0"/>
              <a:t> alloy samples.</a:t>
            </a:r>
          </a:p>
          <a:p>
            <a:pPr>
              <a:spcBef>
                <a:spcPts val="0"/>
              </a:spcBef>
            </a:pPr>
            <a:r>
              <a:rPr lang="en-US" sz="1600" dirty="0"/>
              <a:t>Procedures</a:t>
            </a:r>
          </a:p>
          <a:p>
            <a:pPr lvl="1">
              <a:spcBef>
                <a:spcPts val="0"/>
              </a:spcBef>
            </a:pPr>
            <a:r>
              <a:rPr lang="en-US" sz="1400" dirty="0"/>
              <a:t>Material In Hot Cell Workflow document has been drafted to walk through the specific “flow” of work and material within the Hot Cell Suite. This document will include dose rate and contamination limits for material in each of Cell, as determined by the RSO.</a:t>
            </a:r>
          </a:p>
          <a:p>
            <a:pPr lvl="1">
              <a:spcBef>
                <a:spcPts val="0"/>
              </a:spcBef>
            </a:pPr>
            <a:r>
              <a:rPr lang="en-US" sz="1400" dirty="0"/>
              <a:t>Specific procedures for use of equipment will be generated as needed.</a:t>
            </a:r>
          </a:p>
          <a:p>
            <a:pPr>
              <a:spcBef>
                <a:spcPts val="0"/>
              </a:spcBef>
            </a:pPr>
            <a:r>
              <a:rPr lang="en-US" sz="1600" dirty="0"/>
              <a:t>Radiological Work Permits (RWPs)</a:t>
            </a:r>
          </a:p>
          <a:p>
            <a:pPr lvl="1">
              <a:spcBef>
                <a:spcPts val="0"/>
              </a:spcBef>
            </a:pPr>
            <a:r>
              <a:rPr lang="en-US" sz="1400" dirty="0"/>
              <a:t>A general RWP will be implemented for access into the Hot Lab.</a:t>
            </a:r>
          </a:p>
          <a:p>
            <a:pPr lvl="1">
              <a:spcBef>
                <a:spcPts val="0"/>
              </a:spcBef>
            </a:pPr>
            <a:r>
              <a:rPr lang="en-US" sz="1400" dirty="0"/>
              <a:t>Job-Specific RWPs will be generated for each specific job/work to be performed within the Hot Lab and Hot Cell Suite ensuring dose rate and contamination limits for material in each space is upheld and any additional restrictions/requirements are in place. </a:t>
            </a:r>
          </a:p>
        </p:txBody>
      </p:sp>
      <p:sp>
        <p:nvSpPr>
          <p:cNvPr id="7" name="Title 6"/>
          <p:cNvSpPr>
            <a:spLocks noGrp="1"/>
          </p:cNvSpPr>
          <p:nvPr>
            <p:ph type="title"/>
          </p:nvPr>
        </p:nvSpPr>
        <p:spPr>
          <a:xfrm>
            <a:off x="457200" y="282574"/>
            <a:ext cx="8686800" cy="427877"/>
          </a:xfrm>
        </p:spPr>
        <p:txBody>
          <a:bodyPr/>
          <a:lstStyle/>
          <a:p>
            <a:r>
              <a:rPr lang="en-US" sz="1950" dirty="0"/>
              <a:t>Documentation</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8" name="Rectangle: Rounded Corners 7">
            <a:extLst>
              <a:ext uri="{FF2B5EF4-FFF2-40B4-BE49-F238E27FC236}">
                <a16:creationId xmlns:a16="http://schemas.microsoft.com/office/drawing/2014/main" id="{6CE100B8-ACA5-49D3-A58F-373A7F050AE2}"/>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185260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B4838A-7CAA-4367-BDD3-97D0FDA6AC9D}"/>
              </a:ext>
            </a:extLst>
          </p:cNvPr>
          <p:cNvSpPr>
            <a:spLocks noGrp="1"/>
          </p:cNvSpPr>
          <p:nvPr>
            <p:ph idx="1"/>
          </p:nvPr>
        </p:nvSpPr>
        <p:spPr>
          <a:xfrm>
            <a:off x="228600" y="971550"/>
            <a:ext cx="8672513" cy="5327650"/>
          </a:xfrm>
        </p:spPr>
        <p:txBody>
          <a:bodyPr>
            <a:normAutofit fontScale="85000" lnSpcReduction="20000"/>
          </a:bodyPr>
          <a:lstStyle/>
          <a:p>
            <a:r>
              <a:rPr lang="en-US" dirty="0"/>
              <a:t>Radioactive Waste</a:t>
            </a:r>
          </a:p>
          <a:p>
            <a:pPr lvl="1"/>
            <a:r>
              <a:rPr lang="en-US" dirty="0"/>
              <a:t>All radioactive waste at Fermilab is managed according to </a:t>
            </a:r>
            <a:r>
              <a:rPr lang="en-US" dirty="0">
                <a:hlinkClick r:id="rId2"/>
              </a:rPr>
              <a:t>FRCM Chapter 4 Part 4</a:t>
            </a:r>
            <a:r>
              <a:rPr lang="en-US" dirty="0"/>
              <a:t>. any waste generated during work that’s covered by an RCT will be taken care of by the RCT right away</a:t>
            </a:r>
          </a:p>
          <a:p>
            <a:pPr lvl="2"/>
            <a:r>
              <a:rPr lang="en-US" dirty="0"/>
              <a:t>Waste generated during work: PPE, HVAC HEPA filter, material used for decontamination</a:t>
            </a:r>
          </a:p>
          <a:p>
            <a:pPr lvl="1"/>
            <a:r>
              <a:rPr lang="en-US" dirty="0"/>
              <a:t>For other wastes, the waste generator will fill out and submit the “</a:t>
            </a:r>
            <a:r>
              <a:rPr lang="en-US" u="sng" dirty="0">
                <a:hlinkClick r:id="rId3"/>
              </a:rPr>
              <a:t>Radioactive Waste Certification and Pickup Request Form</a:t>
            </a:r>
            <a:r>
              <a:rPr lang="en-US" dirty="0"/>
              <a:t>” to declare the material as radioactive waste and request a pickup for disposal</a:t>
            </a:r>
          </a:p>
          <a:p>
            <a:pPr lvl="2"/>
            <a:r>
              <a:rPr lang="en-US" dirty="0"/>
              <a:t>Test specimens, Capsule and interior filler pieces, Contained fragments/dust from cutting saw</a:t>
            </a:r>
          </a:p>
          <a:p>
            <a:r>
              <a:rPr lang="en-US" dirty="0"/>
              <a:t>Chemical waste </a:t>
            </a:r>
          </a:p>
          <a:p>
            <a:pPr lvl="1"/>
            <a:r>
              <a:rPr lang="en-US" dirty="0"/>
              <a:t>The nanoparticle waste generated during polishing process with the use of colloidal suspension is managed according to FESHM 4310: Nanomaterials </a:t>
            </a:r>
          </a:p>
          <a:p>
            <a:pPr lvl="2"/>
            <a:r>
              <a:rPr lang="en-US" dirty="0"/>
              <a:t>Materials from cleaning up spills of UNP, or unwanted UNP, shall be placed in a closed container or sealed bag and marked as “Unbound Engineered Nanomaterial Waste.” Contact the Hazard Control Technology Team for disposal</a:t>
            </a:r>
          </a:p>
        </p:txBody>
      </p:sp>
      <p:sp>
        <p:nvSpPr>
          <p:cNvPr id="3" name="Title 2">
            <a:extLst>
              <a:ext uri="{FF2B5EF4-FFF2-40B4-BE49-F238E27FC236}">
                <a16:creationId xmlns:a16="http://schemas.microsoft.com/office/drawing/2014/main" id="{DE1FF373-FE61-43CA-947E-2DEDD62A27F7}"/>
              </a:ext>
            </a:extLst>
          </p:cNvPr>
          <p:cNvSpPr>
            <a:spLocks noGrp="1"/>
          </p:cNvSpPr>
          <p:nvPr>
            <p:ph type="title"/>
          </p:nvPr>
        </p:nvSpPr>
        <p:spPr/>
        <p:txBody>
          <a:bodyPr/>
          <a:lstStyle/>
          <a:p>
            <a:r>
              <a:rPr lang="en-US" dirty="0"/>
              <a:t>Waste Management</a:t>
            </a:r>
          </a:p>
        </p:txBody>
      </p:sp>
      <p:sp>
        <p:nvSpPr>
          <p:cNvPr id="4" name="Date Placeholder 3">
            <a:extLst>
              <a:ext uri="{FF2B5EF4-FFF2-40B4-BE49-F238E27FC236}">
                <a16:creationId xmlns:a16="http://schemas.microsoft.com/office/drawing/2014/main" id="{F51FEFE8-2E2B-4EBA-82D8-928871179AAA}"/>
              </a:ext>
            </a:extLst>
          </p:cNvPr>
          <p:cNvSpPr>
            <a:spLocks noGrp="1"/>
          </p:cNvSpPr>
          <p:nvPr>
            <p:ph type="dt" sz="half" idx="2"/>
          </p:nvPr>
        </p:nvSpPr>
        <p:spPr/>
        <p:txBody>
          <a:bodyPr/>
          <a:lstStyle/>
          <a:p>
            <a:r>
              <a:rPr lang="en-US"/>
              <a:t>10/1/2021</a:t>
            </a:r>
            <a:endParaRPr lang="en-US" dirty="0"/>
          </a:p>
        </p:txBody>
      </p:sp>
      <p:sp>
        <p:nvSpPr>
          <p:cNvPr id="5" name="Footer Placeholder 4">
            <a:extLst>
              <a:ext uri="{FF2B5EF4-FFF2-40B4-BE49-F238E27FC236}">
                <a16:creationId xmlns:a16="http://schemas.microsoft.com/office/drawing/2014/main" id="{FEFAE22B-A1C0-46C4-A8BA-5DCE196CAEFA}"/>
              </a:ext>
            </a:extLst>
          </p:cNvPr>
          <p:cNvSpPr>
            <a:spLocks noGrp="1"/>
          </p:cNvSpPr>
          <p:nvPr>
            <p:ph type="ftr" sz="quarter" idx="3"/>
          </p:nvPr>
        </p:nvSpPr>
        <p:spPr/>
        <p:txBody>
          <a:bodyPr/>
          <a:lstStyle/>
          <a:p>
            <a:r>
              <a:rPr lang="en-US"/>
              <a:t>Eric Schlatter| TSIB Work Risks</a:t>
            </a:r>
            <a:endParaRPr lang="en-US" dirty="0"/>
          </a:p>
        </p:txBody>
      </p:sp>
      <p:sp>
        <p:nvSpPr>
          <p:cNvPr id="6" name="Slide Number Placeholder 5">
            <a:extLst>
              <a:ext uri="{FF2B5EF4-FFF2-40B4-BE49-F238E27FC236}">
                <a16:creationId xmlns:a16="http://schemas.microsoft.com/office/drawing/2014/main" id="{6F5510A1-0A04-4CAD-95FB-F0262FCE3391}"/>
              </a:ext>
            </a:extLst>
          </p:cNvPr>
          <p:cNvSpPr>
            <a:spLocks noGrp="1"/>
          </p:cNvSpPr>
          <p:nvPr>
            <p:ph type="sldNum" sz="quarter" idx="4"/>
          </p:nvPr>
        </p:nvSpPr>
        <p:spPr/>
        <p:txBody>
          <a:bodyPr/>
          <a:lstStyle/>
          <a:p>
            <a:fld id="{148C009B-CB69-E04A-B9B3-34B26D69E9CF}" type="slidenum">
              <a:rPr lang="en-US" smtClean="0"/>
              <a:pPr/>
              <a:t>14</a:t>
            </a:fld>
            <a:endParaRPr lang="en-US" dirty="0"/>
          </a:p>
        </p:txBody>
      </p:sp>
      <p:sp>
        <p:nvSpPr>
          <p:cNvPr id="7" name="Rectangle: Rounded Corners 6">
            <a:extLst>
              <a:ext uri="{FF2B5EF4-FFF2-40B4-BE49-F238E27FC236}">
                <a16:creationId xmlns:a16="http://schemas.microsoft.com/office/drawing/2014/main" id="{7024CF1C-FA92-456B-A5DF-427E3122B108}"/>
              </a:ext>
            </a:extLst>
          </p:cNvPr>
          <p:cNvSpPr/>
          <p:nvPr/>
        </p:nvSpPr>
        <p:spPr>
          <a:xfrm>
            <a:off x="7964055" y="138290"/>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#7</a:t>
            </a:r>
          </a:p>
        </p:txBody>
      </p:sp>
    </p:spTree>
    <p:extLst>
      <p:ext uri="{BB962C8B-B14F-4D97-AF65-F5344CB8AC3E}">
        <p14:creationId xmlns:p14="http://schemas.microsoft.com/office/powerpoint/2010/main" val="277463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3963E-5B19-4E69-A213-B400C4D45AB5}"/>
              </a:ext>
            </a:extLst>
          </p:cNvPr>
          <p:cNvSpPr>
            <a:spLocks noGrp="1"/>
          </p:cNvSpPr>
          <p:nvPr>
            <p:ph idx="1"/>
          </p:nvPr>
        </p:nvSpPr>
        <p:spPr/>
        <p:txBody>
          <a:bodyPr/>
          <a:lstStyle/>
          <a:p>
            <a:r>
              <a:rPr lang="en-US" dirty="0">
                <a:solidFill>
                  <a:srgbClr val="000000"/>
                </a:solidFill>
              </a:rPr>
              <a:t>All steps in the process are performed by the person generating the waste item up until the item is picked up by the Hazard Control Technology Team (HCTT). </a:t>
            </a:r>
            <a:endParaRPr lang="en-US" dirty="0"/>
          </a:p>
          <a:p>
            <a:endParaRPr lang="en-US" dirty="0"/>
          </a:p>
        </p:txBody>
      </p:sp>
      <p:sp>
        <p:nvSpPr>
          <p:cNvPr id="3" name="Title 2">
            <a:extLst>
              <a:ext uri="{FF2B5EF4-FFF2-40B4-BE49-F238E27FC236}">
                <a16:creationId xmlns:a16="http://schemas.microsoft.com/office/drawing/2014/main" id="{FEC9A948-0EDC-425A-B57A-ABFE6BCC1DB0}"/>
              </a:ext>
            </a:extLst>
          </p:cNvPr>
          <p:cNvSpPr>
            <a:spLocks noGrp="1"/>
          </p:cNvSpPr>
          <p:nvPr>
            <p:ph type="title"/>
          </p:nvPr>
        </p:nvSpPr>
        <p:spPr/>
        <p:txBody>
          <a:bodyPr/>
          <a:lstStyle/>
          <a:p>
            <a:r>
              <a:rPr lang="en-US" dirty="0"/>
              <a:t>Fermilab’s waste handling procedures</a:t>
            </a:r>
          </a:p>
        </p:txBody>
      </p:sp>
      <p:sp>
        <p:nvSpPr>
          <p:cNvPr id="4" name="Date Placeholder 3">
            <a:extLst>
              <a:ext uri="{FF2B5EF4-FFF2-40B4-BE49-F238E27FC236}">
                <a16:creationId xmlns:a16="http://schemas.microsoft.com/office/drawing/2014/main" id="{6DD083C4-49C1-41B1-A764-3CDB37EBD07A}"/>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EF1C94E1-AFB0-423A-B837-E0B45B9D5313}"/>
              </a:ext>
            </a:extLst>
          </p:cNvPr>
          <p:cNvSpPr>
            <a:spLocks noGrp="1"/>
          </p:cNvSpPr>
          <p:nvPr>
            <p:ph type="ftr" sz="quarter" idx="3"/>
          </p:nvPr>
        </p:nvSpPr>
        <p:spPr/>
        <p:txBody>
          <a:bodyPr/>
          <a:lstStyle/>
          <a:p>
            <a:pPr>
              <a:defRPr/>
            </a:pPr>
            <a:r>
              <a:rPr lang="en-US"/>
              <a:t>Eric Schlatter| TSIB Work Risks</a:t>
            </a:r>
            <a:endParaRPr lang="en-US" b="1" dirty="0"/>
          </a:p>
        </p:txBody>
      </p:sp>
      <p:sp>
        <p:nvSpPr>
          <p:cNvPr id="6" name="Slide Number Placeholder 5">
            <a:extLst>
              <a:ext uri="{FF2B5EF4-FFF2-40B4-BE49-F238E27FC236}">
                <a16:creationId xmlns:a16="http://schemas.microsoft.com/office/drawing/2014/main" id="{6DDC67A7-94A3-43E4-8218-84D12F7FCB39}"/>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pic>
        <p:nvPicPr>
          <p:cNvPr id="7" name="Picture 6">
            <a:extLst>
              <a:ext uri="{FF2B5EF4-FFF2-40B4-BE49-F238E27FC236}">
                <a16:creationId xmlns:a16="http://schemas.microsoft.com/office/drawing/2014/main" id="{07BF761D-3F6D-484F-8936-EB87FDFB6F58}"/>
              </a:ext>
            </a:extLst>
          </p:cNvPr>
          <p:cNvPicPr>
            <a:picLocks noChangeAspect="1"/>
          </p:cNvPicPr>
          <p:nvPr/>
        </p:nvPicPr>
        <p:blipFill>
          <a:blip r:embed="rId2"/>
          <a:stretch>
            <a:fillRect/>
          </a:stretch>
        </p:blipFill>
        <p:spPr>
          <a:xfrm>
            <a:off x="101600" y="2158208"/>
            <a:ext cx="6549370" cy="4164626"/>
          </a:xfrm>
          <a:prstGeom prst="rect">
            <a:avLst/>
          </a:prstGeom>
        </p:spPr>
      </p:pic>
      <p:sp>
        <p:nvSpPr>
          <p:cNvPr id="8" name="TextBox 7">
            <a:extLst>
              <a:ext uri="{FF2B5EF4-FFF2-40B4-BE49-F238E27FC236}">
                <a16:creationId xmlns:a16="http://schemas.microsoft.com/office/drawing/2014/main" id="{6EB916CF-4646-4249-B68A-8CA23C2149EE}"/>
              </a:ext>
            </a:extLst>
          </p:cNvPr>
          <p:cNvSpPr txBox="1"/>
          <p:nvPr/>
        </p:nvSpPr>
        <p:spPr>
          <a:xfrm>
            <a:off x="6702313" y="4464408"/>
            <a:ext cx="2213087" cy="646331"/>
          </a:xfrm>
          <a:prstGeom prst="rect">
            <a:avLst/>
          </a:prstGeom>
          <a:noFill/>
        </p:spPr>
        <p:txBody>
          <a:bodyPr wrap="square" rtlCol="0">
            <a:spAutoFit/>
          </a:bodyPr>
          <a:lstStyle/>
          <a:p>
            <a:r>
              <a:rPr lang="en-US" sz="1200" dirty="0"/>
              <a:t>*Fermilab Radiological Control Manual, Chapter 4 – Radioactive Materials, Rev. 07/2018</a:t>
            </a:r>
          </a:p>
        </p:txBody>
      </p:sp>
      <p:sp>
        <p:nvSpPr>
          <p:cNvPr id="9" name="Rectangle: Rounded Corners 8">
            <a:extLst>
              <a:ext uri="{FF2B5EF4-FFF2-40B4-BE49-F238E27FC236}">
                <a16:creationId xmlns:a16="http://schemas.microsoft.com/office/drawing/2014/main" id="{B8F771B0-87A4-4351-A014-90064A8A4B6E}"/>
              </a:ext>
            </a:extLst>
          </p:cNvPr>
          <p:cNvSpPr/>
          <p:nvPr/>
        </p:nvSpPr>
        <p:spPr>
          <a:xfrm>
            <a:off x="7998826" y="91119"/>
            <a:ext cx="951345" cy="374571"/>
          </a:xfrm>
          <a:prstGeom prst="roundRect">
            <a:avLst/>
          </a:prstGeom>
          <a:solidFill>
            <a:srgbClr val="0070C0"/>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R #7</a:t>
            </a:r>
          </a:p>
        </p:txBody>
      </p:sp>
    </p:spTree>
    <p:extLst>
      <p:ext uri="{BB962C8B-B14F-4D97-AF65-F5344CB8AC3E}">
        <p14:creationId xmlns:p14="http://schemas.microsoft.com/office/powerpoint/2010/main" val="159528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352701F-20F5-413C-B518-FF487E0D7867}"/>
              </a:ext>
            </a:extLst>
          </p:cNvPr>
          <p:cNvGrpSpPr/>
          <p:nvPr/>
        </p:nvGrpSpPr>
        <p:grpSpPr>
          <a:xfrm>
            <a:off x="4002093" y="1002372"/>
            <a:ext cx="5086350" cy="3162300"/>
            <a:chOff x="4002093" y="1002372"/>
            <a:chExt cx="5086350" cy="3162300"/>
          </a:xfrm>
        </p:grpSpPr>
        <p:pic>
          <p:nvPicPr>
            <p:cNvPr id="8" name="Picture 7">
              <a:extLst>
                <a:ext uri="{FF2B5EF4-FFF2-40B4-BE49-F238E27FC236}">
                  <a16:creationId xmlns:a16="http://schemas.microsoft.com/office/drawing/2014/main" id="{3DD7B021-0F06-4622-989A-974470967E4B}"/>
                </a:ext>
              </a:extLst>
            </p:cNvPr>
            <p:cNvPicPr>
              <a:picLocks noChangeAspect="1"/>
            </p:cNvPicPr>
            <p:nvPr/>
          </p:nvPicPr>
          <p:blipFill>
            <a:blip r:embed="rId2"/>
            <a:stretch>
              <a:fillRect/>
            </a:stretch>
          </p:blipFill>
          <p:spPr>
            <a:xfrm rot="21535654">
              <a:off x="4002093" y="1002372"/>
              <a:ext cx="5086350" cy="3162300"/>
            </a:xfrm>
            <a:prstGeom prst="rect">
              <a:avLst/>
            </a:prstGeom>
          </p:spPr>
        </p:pic>
        <p:sp>
          <p:nvSpPr>
            <p:cNvPr id="10" name="Rectangle 9">
              <a:extLst>
                <a:ext uri="{FF2B5EF4-FFF2-40B4-BE49-F238E27FC236}">
                  <a16:creationId xmlns:a16="http://schemas.microsoft.com/office/drawing/2014/main" id="{B01CF6BD-8DD9-4188-A146-136C541C94D3}"/>
                </a:ext>
              </a:extLst>
            </p:cNvPr>
            <p:cNvSpPr/>
            <p:nvPr/>
          </p:nvSpPr>
          <p:spPr>
            <a:xfrm rot="20542219">
              <a:off x="5618343" y="1593905"/>
              <a:ext cx="3098800" cy="15189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E2D5D3-C072-437F-9BD4-CFE7B1562E73}"/>
                </a:ext>
              </a:extLst>
            </p:cNvPr>
            <p:cNvSpPr/>
            <p:nvPr/>
          </p:nvSpPr>
          <p:spPr>
            <a:xfrm rot="20542219">
              <a:off x="4599581" y="2252141"/>
              <a:ext cx="1072203" cy="1518920"/>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37F7A0-83B5-4A20-A6E5-D5D836B49EF3}"/>
                </a:ext>
              </a:extLst>
            </p:cNvPr>
            <p:cNvSpPr/>
            <p:nvPr/>
          </p:nvSpPr>
          <p:spPr>
            <a:xfrm rot="20542219">
              <a:off x="4518048" y="2296537"/>
              <a:ext cx="1000437" cy="724716"/>
            </a:xfrm>
            <a:prstGeom prst="rect">
              <a:avLst/>
            </a:prstGeom>
            <a:no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AC32F5-2228-4DF2-A91D-B901E7384392}"/>
                </a:ext>
              </a:extLst>
            </p:cNvPr>
            <p:cNvSpPr/>
            <p:nvPr/>
          </p:nvSpPr>
          <p:spPr>
            <a:xfrm rot="20542219">
              <a:off x="4761547" y="3044115"/>
              <a:ext cx="985520" cy="665818"/>
            </a:xfrm>
            <a:prstGeom prst="rect">
              <a:avLst/>
            </a:prstGeom>
            <a:noFill/>
            <a:ln w="38100">
              <a:solidFill>
                <a:srgbClr val="FF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600451-D7ED-4EE9-9F4F-C7D97BA46137}"/>
                </a:ext>
              </a:extLst>
            </p:cNvPr>
            <p:cNvSpPr/>
            <p:nvPr/>
          </p:nvSpPr>
          <p:spPr>
            <a:xfrm rot="20542219">
              <a:off x="4506458" y="2437191"/>
              <a:ext cx="304800" cy="283391"/>
            </a:xfrm>
            <a:prstGeom prst="rect">
              <a:avLst/>
            </a:pr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5E6F77-7ED1-4D80-AE4A-78E6E9E6F57B}"/>
                </a:ext>
              </a:extLst>
            </p:cNvPr>
            <p:cNvSpPr/>
            <p:nvPr/>
          </p:nvSpPr>
          <p:spPr>
            <a:xfrm rot="20542219">
              <a:off x="4616557" y="2763885"/>
              <a:ext cx="304800" cy="312451"/>
            </a:xfrm>
            <a:prstGeom prst="rect">
              <a:avLst/>
            </a:prstGeom>
            <a:noFill/>
            <a:ln w="3810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367C640-9522-419D-A279-A9C317BF3683}"/>
                </a:ext>
              </a:extLst>
            </p:cNvPr>
            <p:cNvSpPr/>
            <p:nvPr/>
          </p:nvSpPr>
          <p:spPr>
            <a:xfrm rot="20542219">
              <a:off x="4954614" y="3440902"/>
              <a:ext cx="125942" cy="133825"/>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2FD1B363-3D01-45BB-B89F-824E7B6C430C}"/>
                </a:ext>
              </a:extLst>
            </p:cNvPr>
            <p:cNvCxnSpPr/>
            <p:nvPr/>
          </p:nvCxnSpPr>
          <p:spPr>
            <a:xfrm rot="20542219">
              <a:off x="5019750" y="3271380"/>
              <a:ext cx="455614"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0285AFB-5A20-46AA-A320-364DA18A5B7A}"/>
                </a:ext>
              </a:extLst>
            </p:cNvPr>
            <p:cNvCxnSpPr>
              <a:endCxn id="17" idx="2"/>
            </p:cNvCxnSpPr>
            <p:nvPr/>
          </p:nvCxnSpPr>
          <p:spPr>
            <a:xfrm rot="20542219">
              <a:off x="5278211" y="3266626"/>
              <a:ext cx="3127" cy="222594"/>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3F1A534-7692-49B6-9E2E-3E14D80FF0C1}"/>
                </a:ext>
              </a:extLst>
            </p:cNvPr>
            <p:cNvSpPr/>
            <p:nvPr/>
          </p:nvSpPr>
          <p:spPr>
            <a:xfrm rot="20542219">
              <a:off x="5027494" y="3098729"/>
              <a:ext cx="455614" cy="394044"/>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F126057-E7E5-4A65-9218-17929AC094EA}"/>
                </a:ext>
              </a:extLst>
            </p:cNvPr>
            <p:cNvSpPr txBox="1"/>
            <p:nvPr/>
          </p:nvSpPr>
          <p:spPr>
            <a:xfrm rot="20542219">
              <a:off x="5101689" y="3078038"/>
              <a:ext cx="177800" cy="246221"/>
            </a:xfrm>
            <a:prstGeom prst="rect">
              <a:avLst/>
            </a:prstGeom>
            <a:noFill/>
          </p:spPr>
          <p:txBody>
            <a:bodyPr wrap="square" rtlCol="0">
              <a:spAutoFit/>
            </a:bodyPr>
            <a:lstStyle/>
            <a:p>
              <a:r>
                <a:rPr lang="en-US" sz="1000" dirty="0">
                  <a:solidFill>
                    <a:srgbClr val="FFC000"/>
                  </a:solidFill>
                </a:rPr>
                <a:t>1</a:t>
              </a:r>
              <a:endParaRPr lang="en-US" sz="1100" dirty="0">
                <a:solidFill>
                  <a:srgbClr val="FFC000"/>
                </a:solidFill>
              </a:endParaRPr>
            </a:p>
          </p:txBody>
        </p:sp>
        <p:sp>
          <p:nvSpPr>
            <p:cNvPr id="24" name="TextBox 23">
              <a:extLst>
                <a:ext uri="{FF2B5EF4-FFF2-40B4-BE49-F238E27FC236}">
                  <a16:creationId xmlns:a16="http://schemas.microsoft.com/office/drawing/2014/main" id="{E892C8AA-101C-4176-847C-D0CF2B318BF9}"/>
                </a:ext>
              </a:extLst>
            </p:cNvPr>
            <p:cNvSpPr txBox="1"/>
            <p:nvPr/>
          </p:nvSpPr>
          <p:spPr>
            <a:xfrm rot="20542219">
              <a:off x="5268080" y="3216376"/>
              <a:ext cx="177800" cy="246221"/>
            </a:xfrm>
            <a:prstGeom prst="rect">
              <a:avLst/>
            </a:prstGeom>
            <a:noFill/>
          </p:spPr>
          <p:txBody>
            <a:bodyPr wrap="square" rtlCol="0">
              <a:spAutoFit/>
            </a:bodyPr>
            <a:lstStyle/>
            <a:p>
              <a:r>
                <a:rPr lang="en-US" sz="1000" dirty="0">
                  <a:solidFill>
                    <a:srgbClr val="FFC000"/>
                  </a:solidFill>
                </a:rPr>
                <a:t>2</a:t>
              </a:r>
              <a:endParaRPr lang="en-US" sz="1100" dirty="0">
                <a:solidFill>
                  <a:srgbClr val="FFC000"/>
                </a:solidFill>
              </a:endParaRPr>
            </a:p>
          </p:txBody>
        </p:sp>
        <p:sp>
          <p:nvSpPr>
            <p:cNvPr id="25" name="TextBox 24">
              <a:extLst>
                <a:ext uri="{FF2B5EF4-FFF2-40B4-BE49-F238E27FC236}">
                  <a16:creationId xmlns:a16="http://schemas.microsoft.com/office/drawing/2014/main" id="{3DB2D3DA-81B6-4039-A4CA-56E9B583E526}"/>
                </a:ext>
              </a:extLst>
            </p:cNvPr>
            <p:cNvSpPr txBox="1"/>
            <p:nvPr/>
          </p:nvSpPr>
          <p:spPr>
            <a:xfrm rot="20542219">
              <a:off x="5065996" y="3289131"/>
              <a:ext cx="177800" cy="246221"/>
            </a:xfrm>
            <a:prstGeom prst="rect">
              <a:avLst/>
            </a:prstGeom>
            <a:noFill/>
          </p:spPr>
          <p:txBody>
            <a:bodyPr wrap="square" rtlCol="0">
              <a:spAutoFit/>
            </a:bodyPr>
            <a:lstStyle/>
            <a:p>
              <a:r>
                <a:rPr lang="en-US" sz="1000" dirty="0">
                  <a:solidFill>
                    <a:srgbClr val="FFC000"/>
                  </a:solidFill>
                </a:rPr>
                <a:t>3</a:t>
              </a:r>
              <a:endParaRPr lang="en-US" sz="1100" dirty="0">
                <a:solidFill>
                  <a:srgbClr val="FFC000"/>
                </a:solidFill>
              </a:endParaRPr>
            </a:p>
          </p:txBody>
        </p:sp>
        <p:sp>
          <p:nvSpPr>
            <p:cNvPr id="26" name="TextBox 25">
              <a:extLst>
                <a:ext uri="{FF2B5EF4-FFF2-40B4-BE49-F238E27FC236}">
                  <a16:creationId xmlns:a16="http://schemas.microsoft.com/office/drawing/2014/main" id="{AF6DBA45-C0DF-417E-BC39-D4BE4412B3D8}"/>
                </a:ext>
              </a:extLst>
            </p:cNvPr>
            <p:cNvSpPr txBox="1"/>
            <p:nvPr/>
          </p:nvSpPr>
          <p:spPr>
            <a:xfrm rot="20542219">
              <a:off x="4893898" y="3388795"/>
              <a:ext cx="177800" cy="261610"/>
            </a:xfrm>
            <a:prstGeom prst="rect">
              <a:avLst/>
            </a:prstGeom>
            <a:noFill/>
          </p:spPr>
          <p:txBody>
            <a:bodyPr wrap="square" rtlCol="0">
              <a:spAutoFit/>
            </a:bodyPr>
            <a:lstStyle/>
            <a:p>
              <a:r>
                <a:rPr lang="en-US" sz="1100" dirty="0">
                  <a:solidFill>
                    <a:srgbClr val="FFC000"/>
                  </a:solidFill>
                </a:rPr>
                <a:t>4</a:t>
              </a:r>
            </a:p>
          </p:txBody>
        </p:sp>
        <p:sp>
          <p:nvSpPr>
            <p:cNvPr id="28" name="Rectangle 27">
              <a:extLst>
                <a:ext uri="{FF2B5EF4-FFF2-40B4-BE49-F238E27FC236}">
                  <a16:creationId xmlns:a16="http://schemas.microsoft.com/office/drawing/2014/main" id="{AC76A0DA-2847-4F99-BF67-7DC2996E6F51}"/>
                </a:ext>
              </a:extLst>
            </p:cNvPr>
            <p:cNvSpPr/>
            <p:nvPr/>
          </p:nvSpPr>
          <p:spPr>
            <a:xfrm rot="20542219">
              <a:off x="4887112" y="2286150"/>
              <a:ext cx="584183" cy="645452"/>
            </a:xfrm>
            <a:prstGeom prst="rect">
              <a:avLst/>
            </a:prstGeom>
            <a:noFill/>
            <a:ln w="381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Title 6"/>
          <p:cNvSpPr>
            <a:spLocks noGrp="1"/>
          </p:cNvSpPr>
          <p:nvPr>
            <p:ph type="title"/>
          </p:nvPr>
        </p:nvSpPr>
        <p:spPr>
          <a:xfrm>
            <a:off x="457200" y="282574"/>
            <a:ext cx="8686800" cy="427877"/>
          </a:xfrm>
        </p:spPr>
        <p:txBody>
          <a:bodyPr/>
          <a:lstStyle/>
          <a:p>
            <a:r>
              <a:rPr lang="en-US" sz="1950" dirty="0"/>
              <a:t>TSIB</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6" name="Content Placeholder 5"/>
          <p:cNvSpPr>
            <a:spLocks noGrp="1"/>
          </p:cNvSpPr>
          <p:nvPr>
            <p:ph idx="1"/>
          </p:nvPr>
        </p:nvSpPr>
        <p:spPr>
          <a:xfrm>
            <a:off x="457201" y="1002372"/>
            <a:ext cx="8286108" cy="5059363"/>
          </a:xfrm>
        </p:spPr>
        <p:txBody>
          <a:bodyPr/>
          <a:lstStyle/>
          <a:p>
            <a:r>
              <a:rPr lang="en-US" dirty="0"/>
              <a:t>High Bay </a:t>
            </a:r>
            <a:r>
              <a:rPr lang="en-US" sz="1400" dirty="0">
                <a:solidFill>
                  <a:srgbClr val="FF0000"/>
                </a:solidFill>
              </a:rPr>
              <a:t>red</a:t>
            </a:r>
            <a:endParaRPr lang="en-US" dirty="0">
              <a:solidFill>
                <a:srgbClr val="FF0000"/>
              </a:solidFill>
            </a:endParaRPr>
          </a:p>
          <a:p>
            <a:r>
              <a:rPr lang="en-US" dirty="0"/>
              <a:t>HPT Lab </a:t>
            </a:r>
            <a:r>
              <a:rPr lang="en-US" sz="1400" dirty="0">
                <a:solidFill>
                  <a:srgbClr val="00B050"/>
                </a:solidFill>
              </a:rPr>
              <a:t>green</a:t>
            </a:r>
          </a:p>
          <a:p>
            <a:pPr lvl="1"/>
            <a:r>
              <a:rPr lang="en-US" dirty="0"/>
              <a:t>Cold Lab </a:t>
            </a:r>
            <a:r>
              <a:rPr lang="en-US" sz="1400" dirty="0">
                <a:solidFill>
                  <a:srgbClr val="002060"/>
                </a:solidFill>
              </a:rPr>
              <a:t>dark blue</a:t>
            </a:r>
          </a:p>
          <a:p>
            <a:pPr lvl="2"/>
            <a:r>
              <a:rPr lang="en-US" dirty="0"/>
              <a:t>Testing Lab </a:t>
            </a:r>
            <a:r>
              <a:rPr lang="en-US" sz="1400" dirty="0">
                <a:solidFill>
                  <a:schemeClr val="bg1">
                    <a:lumMod val="50000"/>
                  </a:schemeClr>
                </a:solidFill>
              </a:rPr>
              <a:t>grey</a:t>
            </a:r>
          </a:p>
          <a:p>
            <a:pPr lvl="2"/>
            <a:r>
              <a:rPr lang="en-US" dirty="0"/>
              <a:t>Microscopy Lab </a:t>
            </a:r>
            <a:r>
              <a:rPr lang="en-US" sz="1400" dirty="0">
                <a:solidFill>
                  <a:srgbClr val="7030A0"/>
                </a:solidFill>
              </a:rPr>
              <a:t>purple</a:t>
            </a:r>
          </a:p>
          <a:p>
            <a:pPr lvl="2"/>
            <a:r>
              <a:rPr lang="en-US" dirty="0"/>
              <a:t>NOMA Tech Lab </a:t>
            </a:r>
            <a:r>
              <a:rPr lang="en-US" sz="1400" dirty="0">
                <a:solidFill>
                  <a:srgbClr val="00B0F0"/>
                </a:solidFill>
              </a:rPr>
              <a:t>light blue</a:t>
            </a:r>
          </a:p>
          <a:p>
            <a:pPr lvl="1"/>
            <a:r>
              <a:rPr lang="en-US" dirty="0"/>
              <a:t>Hot Lab </a:t>
            </a:r>
            <a:r>
              <a:rPr lang="en-US" sz="1400" dirty="0">
                <a:solidFill>
                  <a:srgbClr val="FF00FF"/>
                </a:solidFill>
              </a:rPr>
              <a:t>pink</a:t>
            </a:r>
          </a:p>
          <a:p>
            <a:pPr lvl="2"/>
            <a:r>
              <a:rPr lang="en-US" dirty="0"/>
              <a:t>Hot Cell </a:t>
            </a:r>
            <a:r>
              <a:rPr lang="en-US" sz="1400" dirty="0">
                <a:solidFill>
                  <a:srgbClr val="FFC000"/>
                </a:solidFill>
              </a:rPr>
              <a:t>orange</a:t>
            </a:r>
          </a:p>
          <a:p>
            <a:pPr lvl="3"/>
            <a:r>
              <a:rPr lang="en-US" dirty="0"/>
              <a:t>Loading Cell </a:t>
            </a:r>
            <a:r>
              <a:rPr lang="en-US" sz="1400" dirty="0">
                <a:solidFill>
                  <a:srgbClr val="FFC000"/>
                </a:solidFill>
              </a:rPr>
              <a:t>1</a:t>
            </a:r>
          </a:p>
          <a:p>
            <a:pPr lvl="3"/>
            <a:r>
              <a:rPr lang="en-US" dirty="0"/>
              <a:t>Prep Cell </a:t>
            </a:r>
            <a:r>
              <a:rPr lang="en-US" sz="1400" dirty="0">
                <a:solidFill>
                  <a:srgbClr val="FFC000"/>
                </a:solidFill>
              </a:rPr>
              <a:t>2</a:t>
            </a:r>
          </a:p>
          <a:p>
            <a:pPr lvl="3"/>
            <a:r>
              <a:rPr lang="en-US" dirty="0"/>
              <a:t>Testing Cell </a:t>
            </a:r>
            <a:r>
              <a:rPr lang="en-US" sz="1400" dirty="0">
                <a:solidFill>
                  <a:srgbClr val="FFC000"/>
                </a:solidFill>
              </a:rPr>
              <a:t>3</a:t>
            </a:r>
          </a:p>
          <a:p>
            <a:pPr lvl="3"/>
            <a:r>
              <a:rPr lang="en-US" dirty="0"/>
              <a:t>Fume Hood </a:t>
            </a:r>
            <a:r>
              <a:rPr lang="en-US" sz="1400" dirty="0">
                <a:solidFill>
                  <a:srgbClr val="FFC000"/>
                </a:solidFill>
              </a:rPr>
              <a:t>4</a:t>
            </a:r>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2" name="TextBox 1">
            <a:extLst>
              <a:ext uri="{FF2B5EF4-FFF2-40B4-BE49-F238E27FC236}">
                <a16:creationId xmlns:a16="http://schemas.microsoft.com/office/drawing/2014/main" id="{16B14920-F597-40F3-8437-671E792D7DAE}"/>
              </a:ext>
            </a:extLst>
          </p:cNvPr>
          <p:cNvSpPr txBox="1"/>
          <p:nvPr/>
        </p:nvSpPr>
        <p:spPr>
          <a:xfrm>
            <a:off x="5244576" y="4171624"/>
            <a:ext cx="3953933" cy="261610"/>
          </a:xfrm>
          <a:prstGeom prst="rect">
            <a:avLst/>
          </a:prstGeom>
          <a:noFill/>
        </p:spPr>
        <p:txBody>
          <a:bodyPr wrap="square" rtlCol="0">
            <a:spAutoFit/>
          </a:bodyPr>
          <a:lstStyle/>
          <a:p>
            <a:r>
              <a:rPr lang="en-US" sz="1100" i="1" dirty="0"/>
              <a:t>Exact layout may change, but general areas will remain the same.</a:t>
            </a:r>
          </a:p>
        </p:txBody>
      </p:sp>
    </p:spTree>
    <p:extLst>
      <p:ext uri="{BB962C8B-B14F-4D97-AF65-F5344CB8AC3E}">
        <p14:creationId xmlns:p14="http://schemas.microsoft.com/office/powerpoint/2010/main" val="249499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0F11D3-5CB3-495A-A06F-76F7F64C2A02}"/>
              </a:ext>
            </a:extLst>
          </p:cNvPr>
          <p:cNvSpPr>
            <a:spLocks noGrp="1"/>
          </p:cNvSpPr>
          <p:nvPr>
            <p:ph idx="1"/>
          </p:nvPr>
        </p:nvSpPr>
        <p:spPr>
          <a:xfrm>
            <a:off x="228600" y="971550"/>
            <a:ext cx="8672513" cy="3384693"/>
          </a:xfrm>
        </p:spPr>
        <p:txBody>
          <a:bodyPr/>
          <a:lstStyle/>
          <a:p>
            <a:r>
              <a:rPr lang="en-US" sz="2000" dirty="0"/>
              <a:t>Work Intended to be Performed </a:t>
            </a:r>
          </a:p>
          <a:p>
            <a:r>
              <a:rPr lang="en-US" sz="2000" dirty="0"/>
              <a:t>Potential Risks Work Presents (beyond standard risks found in typical office/buildings) </a:t>
            </a:r>
          </a:p>
          <a:p>
            <a:r>
              <a:rPr lang="en-US" sz="2000" dirty="0"/>
              <a:t>Current Experience with Work/Risks </a:t>
            </a:r>
          </a:p>
          <a:p>
            <a:r>
              <a:rPr lang="en-US" sz="2000" dirty="0"/>
              <a:t>Different/New for TSIB? </a:t>
            </a:r>
          </a:p>
          <a:p>
            <a:r>
              <a:rPr lang="en-US" sz="2000" dirty="0"/>
              <a:t>Mitigations How We're Going to Work Together to Ensure that the Design of the Facility Understands and Addresses This Documentation </a:t>
            </a:r>
          </a:p>
        </p:txBody>
      </p:sp>
      <p:sp>
        <p:nvSpPr>
          <p:cNvPr id="3" name="Title 2">
            <a:extLst>
              <a:ext uri="{FF2B5EF4-FFF2-40B4-BE49-F238E27FC236}">
                <a16:creationId xmlns:a16="http://schemas.microsoft.com/office/drawing/2014/main" id="{B4B32C48-E18D-4247-B8EA-6EF7B4C98B45}"/>
              </a:ext>
            </a:extLst>
          </p:cNvPr>
          <p:cNvSpPr>
            <a:spLocks noGrp="1"/>
          </p:cNvSpPr>
          <p:nvPr>
            <p:ph type="title"/>
          </p:nvPr>
        </p:nvSpPr>
        <p:spPr/>
        <p:txBody>
          <a:bodyPr/>
          <a:lstStyle/>
          <a:p>
            <a:r>
              <a:rPr lang="en-US" dirty="0"/>
              <a:t>Risk Spreadsheet and Evaluation</a:t>
            </a:r>
          </a:p>
        </p:txBody>
      </p:sp>
      <p:sp>
        <p:nvSpPr>
          <p:cNvPr id="4" name="Date Placeholder 3">
            <a:extLst>
              <a:ext uri="{FF2B5EF4-FFF2-40B4-BE49-F238E27FC236}">
                <a16:creationId xmlns:a16="http://schemas.microsoft.com/office/drawing/2014/main" id="{4458A1BF-21D8-4FA0-A413-348E3A513FC6}"/>
              </a:ext>
            </a:extLst>
          </p:cNvPr>
          <p:cNvSpPr>
            <a:spLocks noGrp="1"/>
          </p:cNvSpPr>
          <p:nvPr>
            <p:ph type="dt" sz="half" idx="2"/>
          </p:nvPr>
        </p:nvSpPr>
        <p:spPr/>
        <p:txBody>
          <a:bodyPr/>
          <a:lstStyle/>
          <a:p>
            <a:pPr>
              <a:defRPr/>
            </a:pPr>
            <a:r>
              <a:rPr lang="en-US"/>
              <a:t>10/1/2021</a:t>
            </a:r>
            <a:endParaRPr lang="en-US" dirty="0"/>
          </a:p>
        </p:txBody>
      </p:sp>
      <p:sp>
        <p:nvSpPr>
          <p:cNvPr id="5" name="Footer Placeholder 4">
            <a:extLst>
              <a:ext uri="{FF2B5EF4-FFF2-40B4-BE49-F238E27FC236}">
                <a16:creationId xmlns:a16="http://schemas.microsoft.com/office/drawing/2014/main" id="{CAFF969F-170C-4688-AD81-D081223E292A}"/>
              </a:ext>
            </a:extLst>
          </p:cNvPr>
          <p:cNvSpPr>
            <a:spLocks noGrp="1"/>
          </p:cNvSpPr>
          <p:nvPr>
            <p:ph type="ftr" sz="quarter" idx="3"/>
          </p:nvPr>
        </p:nvSpPr>
        <p:spPr/>
        <p:txBody>
          <a:bodyPr/>
          <a:lstStyle/>
          <a:p>
            <a:pPr>
              <a:defRPr/>
            </a:pPr>
            <a:r>
              <a:rPr lang="en-US"/>
              <a:t>Eric Schlatter| TSIB Work Risks</a:t>
            </a:r>
            <a:endParaRPr lang="en-US" b="1" dirty="0"/>
          </a:p>
        </p:txBody>
      </p:sp>
      <p:sp>
        <p:nvSpPr>
          <p:cNvPr id="6" name="Slide Number Placeholder 5">
            <a:extLst>
              <a:ext uri="{FF2B5EF4-FFF2-40B4-BE49-F238E27FC236}">
                <a16:creationId xmlns:a16="http://schemas.microsoft.com/office/drawing/2014/main" id="{A3F7D727-161D-47F9-BFE5-B6E1E5FA40D3}"/>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7" name="Picture 6">
            <a:extLst>
              <a:ext uri="{FF2B5EF4-FFF2-40B4-BE49-F238E27FC236}">
                <a16:creationId xmlns:a16="http://schemas.microsoft.com/office/drawing/2014/main" id="{D65C6D0E-FEC8-4236-8719-F3CCFE3F8F7E}"/>
              </a:ext>
            </a:extLst>
          </p:cNvPr>
          <p:cNvPicPr>
            <a:picLocks noChangeAspect="1"/>
          </p:cNvPicPr>
          <p:nvPr/>
        </p:nvPicPr>
        <p:blipFill>
          <a:blip r:embed="rId2"/>
          <a:stretch>
            <a:fillRect/>
          </a:stretch>
        </p:blipFill>
        <p:spPr>
          <a:xfrm>
            <a:off x="636588" y="3711851"/>
            <a:ext cx="7708215" cy="2272912"/>
          </a:xfrm>
          <a:prstGeom prst="rect">
            <a:avLst/>
          </a:prstGeom>
        </p:spPr>
      </p:pic>
      <p:sp>
        <p:nvSpPr>
          <p:cNvPr id="8" name="Rectangle: Rounded Corners 7">
            <a:extLst>
              <a:ext uri="{FF2B5EF4-FFF2-40B4-BE49-F238E27FC236}">
                <a16:creationId xmlns:a16="http://schemas.microsoft.com/office/drawing/2014/main" id="{3AAD8345-FB9B-4486-B748-6E3DF255558F}"/>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384219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2574"/>
            <a:ext cx="8686800" cy="427877"/>
          </a:xfrm>
        </p:spPr>
        <p:txBody>
          <a:bodyPr/>
          <a:lstStyle/>
          <a:p>
            <a:r>
              <a:rPr lang="en-US" sz="1950" dirty="0"/>
              <a:t>The Work Intended to be done in TSIB</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graphicFrame>
        <p:nvGraphicFramePr>
          <p:cNvPr id="9" name="Table 9">
            <a:extLst>
              <a:ext uri="{FF2B5EF4-FFF2-40B4-BE49-F238E27FC236}">
                <a16:creationId xmlns:a16="http://schemas.microsoft.com/office/drawing/2014/main" id="{0F595A53-20B1-4D51-8D0E-DD6F7C61F5C1}"/>
              </a:ext>
            </a:extLst>
          </p:cNvPr>
          <p:cNvGraphicFramePr>
            <a:graphicFrameLocks noGrp="1"/>
          </p:cNvGraphicFramePr>
          <p:nvPr>
            <p:ph idx="1"/>
            <p:extLst>
              <p:ext uri="{D42A27DB-BD31-4B8C-83A1-F6EECF244321}">
                <p14:modId xmlns:p14="http://schemas.microsoft.com/office/powerpoint/2010/main" val="3668249857"/>
              </p:ext>
            </p:extLst>
          </p:nvPr>
        </p:nvGraphicFramePr>
        <p:xfrm>
          <a:off x="228600" y="723900"/>
          <a:ext cx="8762999" cy="3760289"/>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883462840"/>
                    </a:ext>
                  </a:extLst>
                </a:gridCol>
                <a:gridCol w="1104900">
                  <a:extLst>
                    <a:ext uri="{9D8B030D-6E8A-4147-A177-3AD203B41FA5}">
                      <a16:colId xmlns:a16="http://schemas.microsoft.com/office/drawing/2014/main" val="812390032"/>
                    </a:ext>
                  </a:extLst>
                </a:gridCol>
                <a:gridCol w="838200">
                  <a:extLst>
                    <a:ext uri="{9D8B030D-6E8A-4147-A177-3AD203B41FA5}">
                      <a16:colId xmlns:a16="http://schemas.microsoft.com/office/drawing/2014/main" val="140140062"/>
                    </a:ext>
                  </a:extLst>
                </a:gridCol>
                <a:gridCol w="1285875">
                  <a:extLst>
                    <a:ext uri="{9D8B030D-6E8A-4147-A177-3AD203B41FA5}">
                      <a16:colId xmlns:a16="http://schemas.microsoft.com/office/drawing/2014/main" val="1436878985"/>
                    </a:ext>
                  </a:extLst>
                </a:gridCol>
                <a:gridCol w="4467224">
                  <a:extLst>
                    <a:ext uri="{9D8B030D-6E8A-4147-A177-3AD203B41FA5}">
                      <a16:colId xmlns:a16="http://schemas.microsoft.com/office/drawing/2014/main" val="2107538381"/>
                    </a:ext>
                  </a:extLst>
                </a:gridCol>
              </a:tblGrid>
              <a:tr h="422729">
                <a:tc gridSpan="4">
                  <a:txBody>
                    <a:bodyPr/>
                    <a:lstStyle/>
                    <a:p>
                      <a:pPr algn="ctr"/>
                      <a:r>
                        <a:rPr lang="en-US" dirty="0"/>
                        <a:t>Location</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General Type of Work</a:t>
                      </a:r>
                    </a:p>
                  </a:txBody>
                  <a:tcPr anchor="ctr"/>
                </a:tc>
                <a:extLst>
                  <a:ext uri="{0D108BD9-81ED-4DB2-BD59-A6C34878D82A}">
                    <a16:rowId xmlns:a16="http://schemas.microsoft.com/office/drawing/2014/main" val="1897757647"/>
                  </a:ext>
                </a:extLst>
              </a:tr>
              <a:tr h="370840">
                <a:tc gridSpan="4">
                  <a:txBody>
                    <a:bodyPr/>
                    <a:lstStyle/>
                    <a:p>
                      <a:r>
                        <a:rPr lang="en-US" sz="1600" dirty="0"/>
                        <a:t>High Bay</a:t>
                      </a:r>
                    </a:p>
                  </a:txBody>
                  <a:tcPr>
                    <a:lnB w="12700" cmpd="sng">
                      <a:noFill/>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sz="1600" dirty="0"/>
                        <a:t>Component fabrication and assembly</a:t>
                      </a:r>
                    </a:p>
                  </a:txBody>
                  <a:tcPr/>
                </a:tc>
                <a:extLst>
                  <a:ext uri="{0D108BD9-81ED-4DB2-BD59-A6C34878D82A}">
                    <a16:rowId xmlns:a16="http://schemas.microsoft.com/office/drawing/2014/main" val="1549342845"/>
                  </a:ext>
                </a:extLst>
              </a:tr>
              <a:tr h="370840">
                <a:tc rowSpan="8">
                  <a:txBody>
                    <a:bodyPr/>
                    <a:lstStyle/>
                    <a:p>
                      <a:r>
                        <a:rPr lang="en-US" sz="1600" dirty="0"/>
                        <a:t>HPT Lab</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rowSpan="3">
                  <a:txBody>
                    <a:bodyPr/>
                    <a:lstStyle/>
                    <a:p>
                      <a:r>
                        <a:rPr lang="en-US" sz="1600" dirty="0"/>
                        <a:t>Cold Lab</a:t>
                      </a:r>
                    </a:p>
                  </a:txBody>
                  <a:tcPr anchor="ctr">
                    <a:lnL w="12700" cmpd="sng">
                      <a:noFill/>
                    </a:lnL>
                    <a:lnR w="12700" cap="flat" cmpd="sng" algn="ctr">
                      <a:noFill/>
                      <a:prstDash val="solid"/>
                      <a:round/>
                      <a:headEnd type="none" w="med" len="med"/>
                      <a:tailEnd type="none" w="med" len="med"/>
                    </a:lnR>
                  </a:tcPr>
                </a:tc>
                <a:tc gridSpan="2">
                  <a:txBody>
                    <a:bodyPr/>
                    <a:lstStyle/>
                    <a:p>
                      <a:r>
                        <a:rPr lang="en-US" sz="1600" dirty="0"/>
                        <a:t>Testing Lab</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dirty="0"/>
                    </a:p>
                  </a:txBody>
                  <a:tcPr/>
                </a:tc>
                <a:tc rowSpan="3">
                  <a:txBody>
                    <a:bodyPr/>
                    <a:lstStyle/>
                    <a:p>
                      <a:r>
                        <a:rPr lang="en-US" sz="1600" dirty="0"/>
                        <a:t>Accelerator/target material studies on non-activated material.</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664694644"/>
                  </a:ext>
                </a:extLst>
              </a:tr>
              <a:tr h="370840">
                <a:tc vMerge="1">
                  <a:txBody>
                    <a:bodyPr/>
                    <a:lstStyle/>
                    <a:p>
                      <a:endParaRPr lang="en-US" dirty="0"/>
                    </a:p>
                  </a:txBody>
                  <a:tcPr/>
                </a:tc>
                <a:tc vMerge="1">
                  <a:txBody>
                    <a:bodyPr/>
                    <a:lstStyle/>
                    <a:p>
                      <a:endParaRPr lang="en-US" dirty="0"/>
                    </a:p>
                  </a:txBody>
                  <a:tcPr/>
                </a:tc>
                <a:tc gridSpan="2">
                  <a:txBody>
                    <a:bodyPr/>
                    <a:lstStyle/>
                    <a:p>
                      <a:r>
                        <a:rPr lang="en-US" sz="1600" dirty="0"/>
                        <a:t>Microscopy Lab</a:t>
                      </a:r>
                    </a:p>
                  </a:txBody>
                  <a:tcPr>
                    <a:lnT w="12700" cap="flat" cmpd="sng" algn="ctr">
                      <a:noFill/>
                      <a:prstDash val="solid"/>
                      <a:round/>
                      <a:headEnd type="none" w="med" len="med"/>
                      <a:tailEnd type="none" w="med" len="med"/>
                    </a:lnT>
                  </a:tcPr>
                </a:tc>
                <a:tc hMerge="1">
                  <a:txBody>
                    <a:bodyPr/>
                    <a:lstStyle/>
                    <a:p>
                      <a:endParaRPr lang="en-US" dirty="0"/>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336050601"/>
                  </a:ext>
                </a:extLst>
              </a:tr>
              <a:tr h="370840">
                <a:tc vMerge="1">
                  <a:txBody>
                    <a:bodyPr/>
                    <a:lstStyle/>
                    <a:p>
                      <a:endParaRPr lang="en-US" dirty="0"/>
                    </a:p>
                  </a:txBody>
                  <a:tcPr/>
                </a:tc>
                <a:tc vMerge="1">
                  <a:txBody>
                    <a:bodyPr/>
                    <a:lstStyle/>
                    <a:p>
                      <a:endParaRPr lang="en-US" dirty="0"/>
                    </a:p>
                  </a:txBody>
                  <a:tcPr/>
                </a:tc>
                <a:tc gridSpan="2">
                  <a:txBody>
                    <a:bodyPr/>
                    <a:lstStyle/>
                    <a:p>
                      <a:r>
                        <a:rPr lang="en-US" sz="1600" dirty="0"/>
                        <a:t>NOMA Tech Lab</a:t>
                      </a:r>
                    </a:p>
                  </a:txBody>
                  <a:tcPr/>
                </a:tc>
                <a:tc hMerge="1">
                  <a:txBody>
                    <a:bodyPr/>
                    <a:lstStyle/>
                    <a:p>
                      <a:endParaRPr lang="en-US" dirty="0"/>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880022248"/>
                  </a:ext>
                </a:extLst>
              </a:tr>
              <a:tr h="370840">
                <a:tc vMerge="1">
                  <a:txBody>
                    <a:bodyPr/>
                    <a:lstStyle/>
                    <a:p>
                      <a:endParaRPr lang="en-US" dirty="0"/>
                    </a:p>
                  </a:txBody>
                  <a:tcPr/>
                </a:tc>
                <a:tc rowSpan="5">
                  <a:txBody>
                    <a:bodyPr/>
                    <a:lstStyle/>
                    <a:p>
                      <a:r>
                        <a:rPr lang="en-US" sz="1600" dirty="0"/>
                        <a:t>Hot Lab</a:t>
                      </a:r>
                    </a:p>
                  </a:txBody>
                  <a:tcPr anchor="ctr">
                    <a:lnL w="12700" cmpd="sng">
                      <a:noFill/>
                    </a:lnL>
                  </a:tcPr>
                </a:tc>
                <a:tc gridSpan="2">
                  <a:txBody>
                    <a:bodyPr/>
                    <a:lstStyle/>
                    <a:p>
                      <a:r>
                        <a:rPr lang="en-US" sz="1600" dirty="0"/>
                        <a:t>Hot Lab Main Space</a:t>
                      </a:r>
                    </a:p>
                  </a:txBody>
                  <a:tcPr/>
                </a:tc>
                <a:tc hMerge="1">
                  <a:txBody>
                    <a:bodyPr/>
                    <a:lstStyle/>
                    <a:p>
                      <a:endParaRPr lang="en-US" dirty="0"/>
                    </a:p>
                  </a:txBody>
                  <a:tcPr/>
                </a:tc>
                <a:tc rowSpan="5">
                  <a:txBody>
                    <a:bodyPr/>
                    <a:lstStyle/>
                    <a:p>
                      <a:r>
                        <a:rPr lang="en-US" sz="1600" dirty="0"/>
                        <a:t>Accelerator/target material studies on activated material of higher dose rates and potential contamination. </a:t>
                      </a:r>
                    </a:p>
                  </a:txBody>
                  <a:tcPr/>
                </a:tc>
                <a:extLst>
                  <a:ext uri="{0D108BD9-81ED-4DB2-BD59-A6C34878D82A}">
                    <a16:rowId xmlns:a16="http://schemas.microsoft.com/office/drawing/2014/main" val="1433518515"/>
                  </a:ext>
                </a:extLst>
              </a:tr>
              <a:tr h="370840">
                <a:tc vMerge="1">
                  <a:txBody>
                    <a:bodyPr/>
                    <a:lstStyle/>
                    <a:p>
                      <a:endParaRPr lang="en-US" dirty="0"/>
                    </a:p>
                  </a:txBody>
                  <a:tcPr/>
                </a:tc>
                <a:tc vMerge="1">
                  <a:txBody>
                    <a:bodyPr/>
                    <a:lstStyle/>
                    <a:p>
                      <a:endParaRPr lang="en-US" dirty="0"/>
                    </a:p>
                  </a:txBody>
                  <a:tcPr/>
                </a:tc>
                <a:tc rowSpan="4">
                  <a:txBody>
                    <a:bodyPr/>
                    <a:lstStyle/>
                    <a:p>
                      <a:r>
                        <a:rPr lang="en-US" sz="1600" dirty="0"/>
                        <a:t>Hot Cell</a:t>
                      </a:r>
                    </a:p>
                  </a:txBody>
                  <a:tcPr anchor="ctr"/>
                </a:tc>
                <a:tc>
                  <a:txBody>
                    <a:bodyPr/>
                    <a:lstStyle/>
                    <a:p>
                      <a:r>
                        <a:rPr lang="en-US" sz="1600" dirty="0"/>
                        <a:t>Loading Cell</a:t>
                      </a:r>
                    </a:p>
                  </a:txBody>
                  <a:tcPr/>
                </a:tc>
                <a:tc vMerge="1">
                  <a:txBody>
                    <a:bodyPr/>
                    <a:lstStyle/>
                    <a:p>
                      <a:endParaRPr lang="en-US" dirty="0"/>
                    </a:p>
                  </a:txBody>
                  <a:tcPr/>
                </a:tc>
                <a:extLst>
                  <a:ext uri="{0D108BD9-81ED-4DB2-BD59-A6C34878D82A}">
                    <a16:rowId xmlns:a16="http://schemas.microsoft.com/office/drawing/2014/main" val="1676985694"/>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dirty="0"/>
                        <a:t>Prep Cell</a:t>
                      </a:r>
                    </a:p>
                  </a:txBody>
                  <a:tcPr/>
                </a:tc>
                <a:tc vMerge="1">
                  <a:txBody>
                    <a:bodyPr/>
                    <a:lstStyle/>
                    <a:p>
                      <a:endParaRPr lang="en-US" dirty="0"/>
                    </a:p>
                  </a:txBody>
                  <a:tcPr/>
                </a:tc>
                <a:extLst>
                  <a:ext uri="{0D108BD9-81ED-4DB2-BD59-A6C34878D82A}">
                    <a16:rowId xmlns:a16="http://schemas.microsoft.com/office/drawing/2014/main" val="719001050"/>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dirty="0"/>
                        <a:t>Testing Cell</a:t>
                      </a:r>
                    </a:p>
                  </a:txBody>
                  <a:tcPr/>
                </a:tc>
                <a:tc vMerge="1">
                  <a:txBody>
                    <a:bodyPr/>
                    <a:lstStyle/>
                    <a:p>
                      <a:endParaRPr lang="en-US" dirty="0"/>
                    </a:p>
                  </a:txBody>
                  <a:tcPr/>
                </a:tc>
                <a:extLst>
                  <a:ext uri="{0D108BD9-81ED-4DB2-BD59-A6C34878D82A}">
                    <a16:rowId xmlns:a16="http://schemas.microsoft.com/office/drawing/2014/main" val="3184497697"/>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dirty="0"/>
                        <a:t>Fume Hood</a:t>
                      </a:r>
                    </a:p>
                  </a:txBody>
                  <a:tcPr/>
                </a:tc>
                <a:tc vMerge="1">
                  <a:txBody>
                    <a:bodyPr/>
                    <a:lstStyle/>
                    <a:p>
                      <a:endParaRPr lang="en-US" dirty="0"/>
                    </a:p>
                  </a:txBody>
                  <a:tcPr/>
                </a:tc>
                <a:extLst>
                  <a:ext uri="{0D108BD9-81ED-4DB2-BD59-A6C34878D82A}">
                    <a16:rowId xmlns:a16="http://schemas.microsoft.com/office/drawing/2014/main" val="981131066"/>
                  </a:ext>
                </a:extLst>
              </a:tr>
            </a:tbl>
          </a:graphicData>
        </a:graphic>
      </p:graphicFrame>
      <p:sp>
        <p:nvSpPr>
          <p:cNvPr id="2" name="TextBox 1">
            <a:extLst>
              <a:ext uri="{FF2B5EF4-FFF2-40B4-BE49-F238E27FC236}">
                <a16:creationId xmlns:a16="http://schemas.microsoft.com/office/drawing/2014/main" id="{53DE9DC1-C0F2-4279-9D38-CD8C74383A98}"/>
              </a:ext>
            </a:extLst>
          </p:cNvPr>
          <p:cNvSpPr txBox="1"/>
          <p:nvPr/>
        </p:nvSpPr>
        <p:spPr>
          <a:xfrm>
            <a:off x="228599" y="4438650"/>
            <a:ext cx="8762999" cy="1631216"/>
          </a:xfrm>
          <a:prstGeom prst="rect">
            <a:avLst/>
          </a:prstGeom>
          <a:noFill/>
        </p:spPr>
        <p:txBody>
          <a:bodyPr wrap="square" rtlCol="0">
            <a:spAutoFit/>
          </a:bodyPr>
          <a:lstStyle/>
          <a:p>
            <a:pPr marL="0" indent="0">
              <a:buNone/>
            </a:pPr>
            <a:r>
              <a:rPr lang="en-US" sz="2000" dirty="0"/>
              <a:t>The facility at Fermilab will perform work on R&amp;D samples that are ~66x below the Hazard Category 3 limits, and ~46,400x below the Hazard Category 2 limits, and will not be subject to the nuclear safety order. It will be managed under the Accelerator Safety Order (DOE O 420.2c) and 10 CFR 835 </a:t>
            </a:r>
            <a:r>
              <a:rPr lang="en-US" sz="2000" i="1" dirty="0"/>
              <a:t>Occupational Radiation Protection</a:t>
            </a:r>
            <a:r>
              <a:rPr lang="en-US" sz="2000" dirty="0"/>
              <a:t>.</a:t>
            </a:r>
          </a:p>
        </p:txBody>
      </p:sp>
      <p:sp>
        <p:nvSpPr>
          <p:cNvPr id="6" name="Rectangle 5">
            <a:extLst>
              <a:ext uri="{FF2B5EF4-FFF2-40B4-BE49-F238E27FC236}">
                <a16:creationId xmlns:a16="http://schemas.microsoft.com/office/drawing/2014/main" id="{A7460101-40D6-40C8-A9D7-93C9BF334E59}"/>
              </a:ext>
            </a:extLst>
          </p:cNvPr>
          <p:cNvSpPr/>
          <p:nvPr/>
        </p:nvSpPr>
        <p:spPr>
          <a:xfrm>
            <a:off x="228600" y="1509486"/>
            <a:ext cx="8762999" cy="292916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66BE298A-8307-4999-BD97-A746E98BD92D}"/>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261141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2574"/>
            <a:ext cx="8686800" cy="427877"/>
          </a:xfrm>
        </p:spPr>
        <p:txBody>
          <a:bodyPr/>
          <a:lstStyle/>
          <a:p>
            <a:r>
              <a:rPr lang="en-US" sz="1950" dirty="0"/>
              <a:t>Area Radiological Postings and Controls</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graphicFrame>
        <p:nvGraphicFramePr>
          <p:cNvPr id="9" name="Table 9">
            <a:extLst>
              <a:ext uri="{FF2B5EF4-FFF2-40B4-BE49-F238E27FC236}">
                <a16:creationId xmlns:a16="http://schemas.microsoft.com/office/drawing/2014/main" id="{0F595A53-20B1-4D51-8D0E-DD6F7C61F5C1}"/>
              </a:ext>
            </a:extLst>
          </p:cNvPr>
          <p:cNvGraphicFramePr>
            <a:graphicFrameLocks noGrp="1"/>
          </p:cNvGraphicFramePr>
          <p:nvPr>
            <p:ph idx="1"/>
            <p:extLst>
              <p:ext uri="{D42A27DB-BD31-4B8C-83A1-F6EECF244321}">
                <p14:modId xmlns:p14="http://schemas.microsoft.com/office/powerpoint/2010/main" val="2709271222"/>
              </p:ext>
            </p:extLst>
          </p:nvPr>
        </p:nvGraphicFramePr>
        <p:xfrm>
          <a:off x="228598" y="971550"/>
          <a:ext cx="8686802" cy="3708400"/>
        </p:xfrm>
        <a:graphic>
          <a:graphicData uri="http://schemas.openxmlformats.org/drawingml/2006/table">
            <a:tbl>
              <a:tblPr firstRow="1" bandRow="1">
                <a:tableStyleId>{5C22544A-7EE6-4342-B048-85BDC9FD1C3A}</a:tableStyleId>
              </a:tblPr>
              <a:tblGrid>
                <a:gridCol w="952502">
                  <a:extLst>
                    <a:ext uri="{9D8B030D-6E8A-4147-A177-3AD203B41FA5}">
                      <a16:colId xmlns:a16="http://schemas.microsoft.com/office/drawing/2014/main" val="2883462840"/>
                    </a:ext>
                  </a:extLst>
                </a:gridCol>
                <a:gridCol w="977900">
                  <a:extLst>
                    <a:ext uri="{9D8B030D-6E8A-4147-A177-3AD203B41FA5}">
                      <a16:colId xmlns:a16="http://schemas.microsoft.com/office/drawing/2014/main" val="812390032"/>
                    </a:ext>
                  </a:extLst>
                </a:gridCol>
                <a:gridCol w="965200">
                  <a:extLst>
                    <a:ext uri="{9D8B030D-6E8A-4147-A177-3AD203B41FA5}">
                      <a16:colId xmlns:a16="http://schemas.microsoft.com/office/drawing/2014/main" val="140140062"/>
                    </a:ext>
                  </a:extLst>
                </a:gridCol>
                <a:gridCol w="1308100">
                  <a:extLst>
                    <a:ext uri="{9D8B030D-6E8A-4147-A177-3AD203B41FA5}">
                      <a16:colId xmlns:a16="http://schemas.microsoft.com/office/drawing/2014/main" val="1436878985"/>
                    </a:ext>
                  </a:extLst>
                </a:gridCol>
                <a:gridCol w="2082800">
                  <a:extLst>
                    <a:ext uri="{9D8B030D-6E8A-4147-A177-3AD203B41FA5}">
                      <a16:colId xmlns:a16="http://schemas.microsoft.com/office/drawing/2014/main" val="2527574931"/>
                    </a:ext>
                  </a:extLst>
                </a:gridCol>
                <a:gridCol w="2400300">
                  <a:extLst>
                    <a:ext uri="{9D8B030D-6E8A-4147-A177-3AD203B41FA5}">
                      <a16:colId xmlns:a16="http://schemas.microsoft.com/office/drawing/2014/main" val="4206265776"/>
                    </a:ext>
                  </a:extLst>
                </a:gridCol>
              </a:tblGrid>
              <a:tr h="370840">
                <a:tc gridSpan="4">
                  <a:txBody>
                    <a:bodyPr/>
                    <a:lstStyle/>
                    <a:p>
                      <a:pPr algn="ctr"/>
                      <a:r>
                        <a:rPr lang="en-US" dirty="0"/>
                        <a:t>Location</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a:t>Postings</a:t>
                      </a:r>
                    </a:p>
                  </a:txBody>
                  <a:tcPr anchor="ctr"/>
                </a:tc>
                <a:tc>
                  <a:txBody>
                    <a:bodyPr/>
                    <a:lstStyle/>
                    <a:p>
                      <a:pPr algn="ctr"/>
                      <a:r>
                        <a:rPr lang="en-US" dirty="0"/>
                        <a:t>Controls</a:t>
                      </a:r>
                    </a:p>
                  </a:txBody>
                  <a:tcPr anchor="ctr"/>
                </a:tc>
                <a:extLst>
                  <a:ext uri="{0D108BD9-81ED-4DB2-BD59-A6C34878D82A}">
                    <a16:rowId xmlns:a16="http://schemas.microsoft.com/office/drawing/2014/main" val="1897757647"/>
                  </a:ext>
                </a:extLst>
              </a:tr>
              <a:tr h="370840">
                <a:tc gridSpan="4">
                  <a:txBody>
                    <a:bodyPr/>
                    <a:lstStyle/>
                    <a:p>
                      <a:r>
                        <a:rPr lang="en-US" sz="1600" dirty="0"/>
                        <a:t>High Bay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r>
                        <a:rPr lang="en-US" sz="1600" dirty="0"/>
                        <a:t>None</a:t>
                      </a:r>
                    </a:p>
                  </a:txBody>
                  <a:tcPr/>
                </a:tc>
                <a:tc hMerge="1">
                  <a:txBody>
                    <a:bodyPr/>
                    <a:lstStyle/>
                    <a:p>
                      <a:endParaRPr lang="en-US" sz="1600" dirty="0"/>
                    </a:p>
                  </a:txBody>
                  <a:tcPr/>
                </a:tc>
                <a:extLst>
                  <a:ext uri="{0D108BD9-81ED-4DB2-BD59-A6C34878D82A}">
                    <a16:rowId xmlns:a16="http://schemas.microsoft.com/office/drawing/2014/main" val="1549342845"/>
                  </a:ext>
                </a:extLst>
              </a:tr>
              <a:tr h="370840">
                <a:tc rowSpan="8">
                  <a:txBody>
                    <a:bodyPr/>
                    <a:lstStyle/>
                    <a:p>
                      <a:r>
                        <a:rPr lang="en-US" sz="1600" dirty="0"/>
                        <a:t>HPT Lab</a:t>
                      </a:r>
                    </a:p>
                  </a:txBody>
                  <a:tcPr anchor="ctr"/>
                </a:tc>
                <a:tc rowSpan="3">
                  <a:txBody>
                    <a:bodyPr/>
                    <a:lstStyle/>
                    <a:p>
                      <a:r>
                        <a:rPr lang="en-US" sz="1600" dirty="0"/>
                        <a:t>Cold Lab</a:t>
                      </a:r>
                    </a:p>
                  </a:txBody>
                  <a:tcPr anchor="ctr"/>
                </a:tc>
                <a:tc gridSpan="2">
                  <a:txBody>
                    <a:bodyPr/>
                    <a:lstStyle/>
                    <a:p>
                      <a:r>
                        <a:rPr lang="en-US" sz="1600" dirty="0"/>
                        <a:t>Testing Lab</a:t>
                      </a:r>
                    </a:p>
                  </a:txBody>
                  <a:tcPr/>
                </a:tc>
                <a:tc hMerge="1">
                  <a:txBody>
                    <a:bodyPr/>
                    <a:lstStyle/>
                    <a:p>
                      <a:endParaRPr lang="en-US" dirty="0"/>
                    </a:p>
                  </a:txBody>
                  <a:tcPr/>
                </a:tc>
                <a:tc rowSpan="3" gridSpan="2">
                  <a:txBody>
                    <a:bodyPr/>
                    <a:lstStyle/>
                    <a:p>
                      <a:r>
                        <a:rPr lang="en-US" sz="1600" dirty="0"/>
                        <a:t>None</a:t>
                      </a:r>
                    </a:p>
                  </a:txBody>
                  <a:tcPr/>
                </a:tc>
                <a:tc rowSpan="3" hMerge="1">
                  <a:txBody>
                    <a:bodyPr/>
                    <a:lstStyle/>
                    <a:p>
                      <a:endParaRPr lang="en-US" sz="1600" dirty="0"/>
                    </a:p>
                  </a:txBody>
                  <a:tcPr/>
                </a:tc>
                <a:extLst>
                  <a:ext uri="{0D108BD9-81ED-4DB2-BD59-A6C34878D82A}">
                    <a16:rowId xmlns:a16="http://schemas.microsoft.com/office/drawing/2014/main" val="1664694644"/>
                  </a:ext>
                </a:extLst>
              </a:tr>
              <a:tr h="370840">
                <a:tc vMerge="1">
                  <a:txBody>
                    <a:bodyPr/>
                    <a:lstStyle/>
                    <a:p>
                      <a:endParaRPr lang="en-US" dirty="0"/>
                    </a:p>
                  </a:txBody>
                  <a:tcPr/>
                </a:tc>
                <a:tc vMerge="1">
                  <a:txBody>
                    <a:bodyPr/>
                    <a:lstStyle/>
                    <a:p>
                      <a:endParaRPr lang="en-US" dirty="0"/>
                    </a:p>
                  </a:txBody>
                  <a:tcPr/>
                </a:tc>
                <a:tc gridSpan="2">
                  <a:txBody>
                    <a:bodyPr/>
                    <a:lstStyle/>
                    <a:p>
                      <a:r>
                        <a:rPr lang="en-US" sz="1600" dirty="0"/>
                        <a:t>Microscopy Lab</a:t>
                      </a:r>
                    </a:p>
                  </a:txBody>
                  <a:tcPr/>
                </a:tc>
                <a:tc hMerge="1">
                  <a:txBody>
                    <a:bodyPr/>
                    <a:lstStyle/>
                    <a:p>
                      <a:endParaRPr lang="en-US" dirty="0"/>
                    </a:p>
                  </a:txBody>
                  <a:tcPr/>
                </a:tc>
                <a:tc gridSpan="2" vMerge="1">
                  <a:txBody>
                    <a:bodyPr/>
                    <a:lstStyle/>
                    <a:p>
                      <a:endParaRPr lang="en-US" sz="1600" dirty="0"/>
                    </a:p>
                  </a:txBody>
                  <a:tcPr/>
                </a:tc>
                <a:tc hMerge="1" vMerge="1">
                  <a:txBody>
                    <a:bodyPr/>
                    <a:lstStyle/>
                    <a:p>
                      <a:endParaRPr lang="en-US" sz="1600" dirty="0"/>
                    </a:p>
                  </a:txBody>
                  <a:tcPr/>
                </a:tc>
                <a:extLst>
                  <a:ext uri="{0D108BD9-81ED-4DB2-BD59-A6C34878D82A}">
                    <a16:rowId xmlns:a16="http://schemas.microsoft.com/office/drawing/2014/main" val="336050601"/>
                  </a:ext>
                </a:extLst>
              </a:tr>
              <a:tr h="370840">
                <a:tc vMerge="1">
                  <a:txBody>
                    <a:bodyPr/>
                    <a:lstStyle/>
                    <a:p>
                      <a:endParaRPr lang="en-US" dirty="0"/>
                    </a:p>
                  </a:txBody>
                  <a:tcPr/>
                </a:tc>
                <a:tc vMerge="1">
                  <a:txBody>
                    <a:bodyPr/>
                    <a:lstStyle/>
                    <a:p>
                      <a:endParaRPr lang="en-US" dirty="0"/>
                    </a:p>
                  </a:txBody>
                  <a:tcPr/>
                </a:tc>
                <a:tc gridSpan="2">
                  <a:txBody>
                    <a:bodyPr/>
                    <a:lstStyle/>
                    <a:p>
                      <a:r>
                        <a:rPr lang="en-US" sz="1600" dirty="0"/>
                        <a:t>NOMA Tech Lab</a:t>
                      </a:r>
                    </a:p>
                  </a:txBody>
                  <a:tcPr/>
                </a:tc>
                <a:tc hMerge="1">
                  <a:txBody>
                    <a:bodyPr/>
                    <a:lstStyle/>
                    <a:p>
                      <a:endParaRPr lang="en-US" dirty="0"/>
                    </a:p>
                  </a:txBody>
                  <a:tcPr/>
                </a:tc>
                <a:tc gridSpan="2" vMerge="1">
                  <a:txBody>
                    <a:bodyPr/>
                    <a:lstStyle/>
                    <a:p>
                      <a:endParaRPr lang="en-US" sz="1600" dirty="0"/>
                    </a:p>
                  </a:txBody>
                  <a:tcPr/>
                </a:tc>
                <a:tc hMerge="1" vMerge="1">
                  <a:txBody>
                    <a:bodyPr/>
                    <a:lstStyle/>
                    <a:p>
                      <a:endParaRPr lang="en-US" sz="1600" dirty="0"/>
                    </a:p>
                  </a:txBody>
                  <a:tcPr/>
                </a:tc>
                <a:extLst>
                  <a:ext uri="{0D108BD9-81ED-4DB2-BD59-A6C34878D82A}">
                    <a16:rowId xmlns:a16="http://schemas.microsoft.com/office/drawing/2014/main" val="880022248"/>
                  </a:ext>
                </a:extLst>
              </a:tr>
              <a:tr h="370840">
                <a:tc vMerge="1">
                  <a:txBody>
                    <a:bodyPr/>
                    <a:lstStyle/>
                    <a:p>
                      <a:endParaRPr lang="en-US" dirty="0"/>
                    </a:p>
                  </a:txBody>
                  <a:tcPr/>
                </a:tc>
                <a:tc rowSpan="5">
                  <a:txBody>
                    <a:bodyPr/>
                    <a:lstStyle/>
                    <a:p>
                      <a:r>
                        <a:rPr lang="en-US" sz="1600" dirty="0"/>
                        <a:t>Hot Lab</a:t>
                      </a:r>
                    </a:p>
                  </a:txBody>
                  <a:tcPr anchor="ctr"/>
                </a:tc>
                <a:tc gridSpan="2">
                  <a:txBody>
                    <a:bodyPr/>
                    <a:lstStyle/>
                    <a:p>
                      <a:r>
                        <a:rPr lang="en-US" sz="1600" dirty="0"/>
                        <a:t>Hot Lab Main Space</a:t>
                      </a:r>
                    </a:p>
                  </a:txBody>
                  <a:tcPr/>
                </a:tc>
                <a:tc hMerge="1">
                  <a:txBody>
                    <a:bodyPr/>
                    <a:lstStyle/>
                    <a:p>
                      <a:endParaRPr lang="en-US" dirty="0"/>
                    </a:p>
                  </a:txBody>
                  <a:tcPr/>
                </a:tc>
                <a:tc rowSpan="5">
                  <a:txBody>
                    <a:bodyPr/>
                    <a:lstStyle/>
                    <a:p>
                      <a:r>
                        <a:rPr lang="en-US" sz="1600" dirty="0"/>
                        <a:t>Controlled Area &amp; Radioactive Material Area</a:t>
                      </a:r>
                    </a:p>
                  </a:txBody>
                  <a:tcPr/>
                </a:tc>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General RWP for access. Dose &amp; contamination limits on material in each sub-area. Job-Specific RWPs.</a:t>
                      </a:r>
                    </a:p>
                  </a:txBody>
                  <a:tcPr/>
                </a:tc>
                <a:extLst>
                  <a:ext uri="{0D108BD9-81ED-4DB2-BD59-A6C34878D82A}">
                    <a16:rowId xmlns:a16="http://schemas.microsoft.com/office/drawing/2014/main" val="1433518515"/>
                  </a:ext>
                </a:extLst>
              </a:tr>
              <a:tr h="370840">
                <a:tc vMerge="1">
                  <a:txBody>
                    <a:bodyPr/>
                    <a:lstStyle/>
                    <a:p>
                      <a:endParaRPr lang="en-US" dirty="0"/>
                    </a:p>
                  </a:txBody>
                  <a:tcPr/>
                </a:tc>
                <a:tc vMerge="1">
                  <a:txBody>
                    <a:bodyPr/>
                    <a:lstStyle/>
                    <a:p>
                      <a:endParaRPr lang="en-US" dirty="0"/>
                    </a:p>
                  </a:txBody>
                  <a:tcPr/>
                </a:tc>
                <a:tc rowSpan="4">
                  <a:txBody>
                    <a:bodyPr/>
                    <a:lstStyle/>
                    <a:p>
                      <a:r>
                        <a:rPr lang="en-US" sz="1600" dirty="0"/>
                        <a:t>Hot Cell</a:t>
                      </a:r>
                    </a:p>
                  </a:txBody>
                  <a:tcPr anchor="ctr"/>
                </a:tc>
                <a:tc>
                  <a:txBody>
                    <a:bodyPr/>
                    <a:lstStyle/>
                    <a:p>
                      <a:r>
                        <a:rPr lang="en-US" sz="1600" dirty="0"/>
                        <a:t>Loading Cell</a:t>
                      </a:r>
                    </a:p>
                  </a:txBody>
                  <a:tcPr/>
                </a:tc>
                <a:tc vMerge="1">
                  <a:txBody>
                    <a:bodyPr/>
                    <a:lstStyle/>
                    <a:p>
                      <a:endParaRPr lang="en-US" sz="1600" dirty="0"/>
                    </a:p>
                  </a:txBody>
                  <a:tcPr/>
                </a:tc>
                <a:tc vMerge="1">
                  <a:txBody>
                    <a:bodyPr/>
                    <a:lstStyle/>
                    <a:p>
                      <a:endParaRPr lang="en-US" sz="1600" dirty="0"/>
                    </a:p>
                  </a:txBody>
                  <a:tcPr/>
                </a:tc>
                <a:extLst>
                  <a:ext uri="{0D108BD9-81ED-4DB2-BD59-A6C34878D82A}">
                    <a16:rowId xmlns:a16="http://schemas.microsoft.com/office/drawing/2014/main" val="1676985694"/>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dirty="0"/>
                        <a:t>Prep Cell</a:t>
                      </a:r>
                    </a:p>
                  </a:txBody>
                  <a:tcPr/>
                </a:tc>
                <a:tc vMerge="1">
                  <a:txBody>
                    <a:bodyPr/>
                    <a:lstStyle/>
                    <a:p>
                      <a:endParaRPr lang="en-US" sz="1600" dirty="0"/>
                    </a:p>
                  </a:txBody>
                  <a:tcPr/>
                </a:tc>
                <a:tc vMerge="1">
                  <a:txBody>
                    <a:bodyPr/>
                    <a:lstStyle/>
                    <a:p>
                      <a:endParaRPr lang="en-US" sz="1600" dirty="0"/>
                    </a:p>
                  </a:txBody>
                  <a:tcPr/>
                </a:tc>
                <a:extLst>
                  <a:ext uri="{0D108BD9-81ED-4DB2-BD59-A6C34878D82A}">
                    <a16:rowId xmlns:a16="http://schemas.microsoft.com/office/drawing/2014/main" val="719001050"/>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dirty="0"/>
                        <a:t>Testing Cell</a:t>
                      </a:r>
                    </a:p>
                  </a:txBody>
                  <a:tcPr/>
                </a:tc>
                <a:tc vMerge="1">
                  <a:txBody>
                    <a:bodyPr/>
                    <a:lstStyle/>
                    <a:p>
                      <a:endParaRPr lang="en-US" sz="1600" dirty="0"/>
                    </a:p>
                  </a:txBody>
                  <a:tcPr/>
                </a:tc>
                <a:tc vMerge="1">
                  <a:txBody>
                    <a:bodyPr/>
                    <a:lstStyle/>
                    <a:p>
                      <a:endParaRPr lang="en-US" sz="1600" dirty="0"/>
                    </a:p>
                  </a:txBody>
                  <a:tcPr/>
                </a:tc>
                <a:extLst>
                  <a:ext uri="{0D108BD9-81ED-4DB2-BD59-A6C34878D82A}">
                    <a16:rowId xmlns:a16="http://schemas.microsoft.com/office/drawing/2014/main" val="3184497697"/>
                  </a:ext>
                </a:extLst>
              </a:tr>
              <a:tr h="370840">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r>
                        <a:rPr lang="en-US" sz="1600" dirty="0"/>
                        <a:t>Fume Hood</a:t>
                      </a:r>
                    </a:p>
                  </a:txBody>
                  <a:tcPr/>
                </a:tc>
                <a:tc vMerge="1">
                  <a:txBody>
                    <a:bodyPr/>
                    <a:lstStyle/>
                    <a:p>
                      <a:endParaRPr lang="en-US" sz="1600" dirty="0"/>
                    </a:p>
                  </a:txBody>
                  <a:tcPr/>
                </a:tc>
                <a:tc vMerge="1">
                  <a:txBody>
                    <a:bodyPr/>
                    <a:lstStyle/>
                    <a:p>
                      <a:endParaRPr lang="en-US" sz="1600" dirty="0"/>
                    </a:p>
                  </a:txBody>
                  <a:tcPr/>
                </a:tc>
                <a:extLst>
                  <a:ext uri="{0D108BD9-81ED-4DB2-BD59-A6C34878D82A}">
                    <a16:rowId xmlns:a16="http://schemas.microsoft.com/office/drawing/2014/main" val="981131066"/>
                  </a:ext>
                </a:extLst>
              </a:tr>
            </a:tbl>
          </a:graphicData>
        </a:graphic>
      </p:graphicFrame>
      <p:sp>
        <p:nvSpPr>
          <p:cNvPr id="8" name="Rectangle 7">
            <a:extLst>
              <a:ext uri="{FF2B5EF4-FFF2-40B4-BE49-F238E27FC236}">
                <a16:creationId xmlns:a16="http://schemas.microsoft.com/office/drawing/2014/main" id="{48B6C3D7-1130-4FD9-8E5D-D8D6E02E17D9}"/>
              </a:ext>
            </a:extLst>
          </p:cNvPr>
          <p:cNvSpPr/>
          <p:nvPr/>
        </p:nvSpPr>
        <p:spPr>
          <a:xfrm>
            <a:off x="228600" y="1707244"/>
            <a:ext cx="8683931" cy="2929164"/>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3D3CDFF-739D-497F-A34E-7948A9BC174E}"/>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151200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2574"/>
            <a:ext cx="8686800" cy="427877"/>
          </a:xfrm>
        </p:spPr>
        <p:txBody>
          <a:bodyPr/>
          <a:lstStyle/>
          <a:p>
            <a:r>
              <a:rPr lang="en-US" sz="1950" dirty="0"/>
              <a:t>Risks That Work Presents – Radiological </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6" name="Content Placeholder 5">
            <a:extLst>
              <a:ext uri="{FF2B5EF4-FFF2-40B4-BE49-F238E27FC236}">
                <a16:creationId xmlns:a16="http://schemas.microsoft.com/office/drawing/2014/main" id="{DC6B502D-36EB-4891-92C5-F31FCAA25550}"/>
              </a:ext>
            </a:extLst>
          </p:cNvPr>
          <p:cNvSpPr>
            <a:spLocks noGrp="1"/>
          </p:cNvSpPr>
          <p:nvPr>
            <p:ph idx="1"/>
          </p:nvPr>
        </p:nvSpPr>
        <p:spPr/>
        <p:txBody>
          <a:bodyPr/>
          <a:lstStyle/>
          <a:p>
            <a:pPr marL="0" indent="0">
              <a:spcBef>
                <a:spcPts val="0"/>
              </a:spcBef>
              <a:buNone/>
            </a:pPr>
            <a:r>
              <a:rPr lang="en-US" dirty="0"/>
              <a:t>The general types of work planned involving the potential for radiological risk:</a:t>
            </a:r>
          </a:p>
          <a:p>
            <a:pPr>
              <a:spcBef>
                <a:spcPts val="0"/>
              </a:spcBef>
            </a:pPr>
            <a:r>
              <a:rPr lang="en-US" dirty="0"/>
              <a:t>Radiological Work (by hand, using long handled tools, and remotely using remote manipulator arms)</a:t>
            </a:r>
          </a:p>
          <a:p>
            <a:pPr lvl="1">
              <a:spcBef>
                <a:spcPts val="0"/>
              </a:spcBef>
            </a:pPr>
            <a:r>
              <a:rPr lang="en-US" dirty="0"/>
              <a:t>Dose to personnel</a:t>
            </a:r>
          </a:p>
          <a:p>
            <a:pPr lvl="1">
              <a:spcBef>
                <a:spcPts val="0"/>
              </a:spcBef>
            </a:pPr>
            <a:r>
              <a:rPr lang="en-US" dirty="0"/>
              <a:t>Internal dose to personnel</a:t>
            </a:r>
          </a:p>
          <a:p>
            <a:pPr lvl="1">
              <a:spcBef>
                <a:spcPts val="0"/>
              </a:spcBef>
            </a:pPr>
            <a:r>
              <a:rPr lang="en-US" dirty="0"/>
              <a:t>Spread of contamination</a:t>
            </a:r>
          </a:p>
          <a:p>
            <a:pPr>
              <a:spcBef>
                <a:spcPts val="0"/>
              </a:spcBef>
            </a:pPr>
            <a:r>
              <a:rPr lang="en-US" dirty="0"/>
              <a:t>Mechanical Property Testing of Materials (i.e., tensile, dilatometer fatigue, etc.)</a:t>
            </a:r>
          </a:p>
          <a:p>
            <a:pPr lvl="1">
              <a:spcBef>
                <a:spcPts val="0"/>
              </a:spcBef>
            </a:pPr>
            <a:r>
              <a:rPr lang="en-US" dirty="0"/>
              <a:t>Potential for generation of hot particles if/when material fails and breaks</a:t>
            </a:r>
          </a:p>
          <a:p>
            <a:pPr lvl="1">
              <a:spcBef>
                <a:spcPts val="0"/>
              </a:spcBef>
            </a:pPr>
            <a:r>
              <a:rPr lang="en-US" dirty="0"/>
              <a:t>Low potential for outgassing radionuclides after heating of material</a:t>
            </a:r>
          </a:p>
        </p:txBody>
      </p:sp>
      <p:sp>
        <p:nvSpPr>
          <p:cNvPr id="8" name="Rectangle: Rounded Corners 7">
            <a:extLst>
              <a:ext uri="{FF2B5EF4-FFF2-40B4-BE49-F238E27FC236}">
                <a16:creationId xmlns:a16="http://schemas.microsoft.com/office/drawing/2014/main" id="{92ADE1B7-9367-469C-ADB0-025D9F166A19}"/>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2408987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2574"/>
            <a:ext cx="8686800" cy="427877"/>
          </a:xfrm>
        </p:spPr>
        <p:txBody>
          <a:bodyPr/>
          <a:lstStyle/>
          <a:p>
            <a:r>
              <a:rPr lang="en-US" sz="1950" dirty="0"/>
              <a:t>Risks That Work Presents – Industrial Type Hazards</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6" name="Content Placeholder 5">
            <a:extLst>
              <a:ext uri="{FF2B5EF4-FFF2-40B4-BE49-F238E27FC236}">
                <a16:creationId xmlns:a16="http://schemas.microsoft.com/office/drawing/2014/main" id="{DC6B502D-36EB-4891-92C5-F31FCAA25550}"/>
              </a:ext>
            </a:extLst>
          </p:cNvPr>
          <p:cNvSpPr>
            <a:spLocks noGrp="1"/>
          </p:cNvSpPr>
          <p:nvPr>
            <p:ph idx="1"/>
          </p:nvPr>
        </p:nvSpPr>
        <p:spPr>
          <a:xfrm>
            <a:off x="228600" y="828450"/>
            <a:ext cx="8672513" cy="5202464"/>
          </a:xfrm>
        </p:spPr>
        <p:txBody>
          <a:bodyPr/>
          <a:lstStyle/>
          <a:p>
            <a:pPr marL="0" indent="0">
              <a:spcBef>
                <a:spcPts val="0"/>
              </a:spcBef>
              <a:buNone/>
            </a:pPr>
            <a:r>
              <a:rPr lang="en-US" dirty="0"/>
              <a:t>The general types of work planned with industrial type hazards. Documented requirements in FESHM.</a:t>
            </a:r>
          </a:p>
          <a:p>
            <a:pPr>
              <a:spcBef>
                <a:spcPts val="0"/>
              </a:spcBef>
            </a:pPr>
            <a:r>
              <a:rPr lang="en-US" sz="2000" dirty="0"/>
              <a:t>Lifting/rigging</a:t>
            </a:r>
          </a:p>
          <a:p>
            <a:pPr>
              <a:spcBef>
                <a:spcPts val="0"/>
              </a:spcBef>
            </a:pPr>
            <a:r>
              <a:rPr lang="en-US" sz="2000" dirty="0"/>
              <a:t>Freight/truck (i.e., flatbed, fork truck, pallet jack, etc.)</a:t>
            </a:r>
          </a:p>
          <a:p>
            <a:pPr>
              <a:spcBef>
                <a:spcPts val="0"/>
              </a:spcBef>
            </a:pPr>
            <a:r>
              <a:rPr lang="en-US" sz="2000" strike="sngStrike" dirty="0"/>
              <a:t>Welding</a:t>
            </a:r>
          </a:p>
          <a:p>
            <a:pPr>
              <a:spcBef>
                <a:spcPts val="0"/>
              </a:spcBef>
            </a:pPr>
            <a:r>
              <a:rPr lang="en-US" sz="2000" dirty="0"/>
              <a:t>Use of Tools (i.e., handheld and power)</a:t>
            </a:r>
          </a:p>
          <a:p>
            <a:pPr>
              <a:spcBef>
                <a:spcPts val="0"/>
              </a:spcBef>
            </a:pPr>
            <a:r>
              <a:rPr lang="en-US" sz="2000" dirty="0"/>
              <a:t>Fire</a:t>
            </a:r>
          </a:p>
          <a:p>
            <a:pPr>
              <a:spcBef>
                <a:spcPts val="0"/>
              </a:spcBef>
            </a:pPr>
            <a:r>
              <a:rPr lang="en-US" sz="2000" dirty="0"/>
              <a:t>Chemical</a:t>
            </a:r>
          </a:p>
          <a:p>
            <a:pPr>
              <a:spcBef>
                <a:spcPts val="0"/>
              </a:spcBef>
            </a:pPr>
            <a:r>
              <a:rPr lang="en-US" sz="2000" dirty="0"/>
              <a:t>Electrical/High Voltage</a:t>
            </a:r>
            <a:endParaRPr lang="en-US" dirty="0"/>
          </a:p>
          <a:p>
            <a:pPr marL="0" indent="0">
              <a:spcBef>
                <a:spcPts val="0"/>
              </a:spcBef>
              <a:buNone/>
            </a:pPr>
            <a:r>
              <a:rPr lang="en-US" dirty="0"/>
              <a:t>Nanomaterials</a:t>
            </a:r>
          </a:p>
          <a:p>
            <a:pPr>
              <a:spcBef>
                <a:spcPts val="0"/>
              </a:spcBef>
            </a:pPr>
            <a:r>
              <a:rPr lang="en-US" sz="2000" dirty="0">
                <a:solidFill>
                  <a:schemeClr val="accent6">
                    <a:lumMod val="50000"/>
                  </a:schemeClr>
                </a:solidFill>
              </a:rPr>
              <a:t>Electro spinner used within the NOMA Tech Lab will produce nanofibers that do not meet the threshold for being considered nanoparticles due to their size (&gt;100 nm).</a:t>
            </a:r>
          </a:p>
          <a:p>
            <a:pPr>
              <a:spcBef>
                <a:spcPts val="0"/>
              </a:spcBef>
            </a:pPr>
            <a:r>
              <a:rPr lang="en-US" sz="2000" dirty="0"/>
              <a:t>The nanoparticle risk is only associated with the use of colloidal suspension during the polishing process in the testing Lab currently performed in APS-TD</a:t>
            </a:r>
          </a:p>
        </p:txBody>
      </p:sp>
      <p:sp>
        <p:nvSpPr>
          <p:cNvPr id="8" name="Rectangle: Rounded Corners 7">
            <a:extLst>
              <a:ext uri="{FF2B5EF4-FFF2-40B4-BE49-F238E27FC236}">
                <a16:creationId xmlns:a16="http://schemas.microsoft.com/office/drawing/2014/main" id="{7B986501-C4E2-409E-AC29-E81C8D258365}"/>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98259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2574"/>
            <a:ext cx="8686800" cy="427877"/>
          </a:xfrm>
        </p:spPr>
        <p:txBody>
          <a:bodyPr/>
          <a:lstStyle/>
          <a:p>
            <a:r>
              <a:rPr lang="en-US" sz="1950" dirty="0"/>
              <a:t>Our Current Experience with Those Types of Risks – Radiological</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 name="Content Placeholder 5">
            <a:extLst>
              <a:ext uri="{FF2B5EF4-FFF2-40B4-BE49-F238E27FC236}">
                <a16:creationId xmlns:a16="http://schemas.microsoft.com/office/drawing/2014/main" id="{DC6B502D-36EB-4891-92C5-F31FCAA25550}"/>
              </a:ext>
            </a:extLst>
          </p:cNvPr>
          <p:cNvSpPr>
            <a:spLocks noGrp="1"/>
          </p:cNvSpPr>
          <p:nvPr>
            <p:ph idx="1"/>
          </p:nvPr>
        </p:nvSpPr>
        <p:spPr>
          <a:xfrm>
            <a:off x="228600" y="828450"/>
            <a:ext cx="8672513" cy="5202464"/>
          </a:xfrm>
        </p:spPr>
        <p:txBody>
          <a:bodyPr/>
          <a:lstStyle/>
          <a:p>
            <a:pPr>
              <a:spcBef>
                <a:spcPts val="0"/>
              </a:spcBef>
              <a:spcAft>
                <a:spcPts val="600"/>
              </a:spcAft>
            </a:pPr>
            <a:r>
              <a:rPr lang="en-US" sz="1800" dirty="0">
                <a:solidFill>
                  <a:schemeClr val="accent6">
                    <a:lumMod val="50000"/>
                  </a:schemeClr>
                </a:solidFill>
              </a:rPr>
              <a:t>Extensive experience performing radiological work at the Lab using established Policies and practices in FRCM</a:t>
            </a:r>
          </a:p>
          <a:p>
            <a:pPr lvl="1">
              <a:spcBef>
                <a:spcPts val="0"/>
              </a:spcBef>
            </a:pPr>
            <a:r>
              <a:rPr lang="en-US" sz="1600" dirty="0">
                <a:solidFill>
                  <a:schemeClr val="accent6">
                    <a:lumMod val="50000"/>
                  </a:schemeClr>
                </a:solidFill>
              </a:rPr>
              <a:t>RSO review of proposed work</a:t>
            </a:r>
          </a:p>
          <a:p>
            <a:pPr lvl="1">
              <a:spcBef>
                <a:spcPts val="0"/>
              </a:spcBef>
            </a:pPr>
            <a:r>
              <a:rPr lang="en-US" sz="1600" dirty="0">
                <a:solidFill>
                  <a:schemeClr val="accent6">
                    <a:lumMod val="50000"/>
                  </a:schemeClr>
                </a:solidFill>
              </a:rPr>
              <a:t>Implementation of RWPs to communicate requirements and/or restrictions</a:t>
            </a:r>
          </a:p>
          <a:p>
            <a:pPr lvl="1">
              <a:spcBef>
                <a:spcPts val="0"/>
              </a:spcBef>
              <a:spcAft>
                <a:spcPts val="600"/>
              </a:spcAft>
            </a:pPr>
            <a:r>
              <a:rPr lang="en-US" sz="1600" dirty="0">
                <a:solidFill>
                  <a:schemeClr val="accent6">
                    <a:lumMod val="50000"/>
                  </a:schemeClr>
                </a:solidFill>
              </a:rPr>
              <a:t>RCT coverage where appropriate</a:t>
            </a:r>
          </a:p>
          <a:p>
            <a:pPr>
              <a:spcBef>
                <a:spcPts val="0"/>
              </a:spcBef>
              <a:spcAft>
                <a:spcPts val="600"/>
              </a:spcAft>
            </a:pPr>
            <a:r>
              <a:rPr lang="en-US" sz="1800" dirty="0">
                <a:solidFill>
                  <a:schemeClr val="accent6">
                    <a:lumMod val="50000"/>
                  </a:schemeClr>
                </a:solidFill>
              </a:rPr>
              <a:t>RSOs review jobs for potential dose to personnel and spread of contamination and impose requirements/restrictions as needed</a:t>
            </a:r>
          </a:p>
          <a:p>
            <a:pPr>
              <a:spcBef>
                <a:spcPts val="0"/>
              </a:spcBef>
              <a:spcAft>
                <a:spcPts val="600"/>
              </a:spcAft>
            </a:pPr>
            <a:r>
              <a:rPr lang="en-US" sz="1800" dirty="0">
                <a:solidFill>
                  <a:schemeClr val="accent6">
                    <a:lumMod val="50000"/>
                  </a:schemeClr>
                </a:solidFill>
              </a:rPr>
              <a:t>Experience transporting highly activated components through the Lab</a:t>
            </a:r>
          </a:p>
          <a:p>
            <a:pPr lvl="1">
              <a:spcBef>
                <a:spcPts val="0"/>
              </a:spcBef>
              <a:spcAft>
                <a:spcPts val="0"/>
              </a:spcAft>
            </a:pPr>
            <a:r>
              <a:rPr lang="en-US" sz="1600" dirty="0">
                <a:solidFill>
                  <a:schemeClr val="accent6">
                    <a:lumMod val="50000"/>
                  </a:schemeClr>
                </a:solidFill>
              </a:rPr>
              <a:t>Packaging activated components into/from shielding/shipping containers</a:t>
            </a:r>
          </a:p>
          <a:p>
            <a:pPr lvl="1">
              <a:spcBef>
                <a:spcPts val="0"/>
              </a:spcBef>
              <a:spcAft>
                <a:spcPts val="600"/>
              </a:spcAft>
            </a:pPr>
            <a:r>
              <a:rPr lang="en-US" sz="1600" dirty="0">
                <a:solidFill>
                  <a:schemeClr val="accent6">
                    <a:lumMod val="50000"/>
                  </a:schemeClr>
                </a:solidFill>
              </a:rPr>
              <a:t>Most notably for components transported to C-0 and NTSB</a:t>
            </a:r>
          </a:p>
          <a:p>
            <a:pPr>
              <a:spcBef>
                <a:spcPts val="0"/>
              </a:spcBef>
              <a:spcAft>
                <a:spcPts val="600"/>
              </a:spcAft>
            </a:pPr>
            <a:r>
              <a:rPr lang="en-US" sz="1800" dirty="0">
                <a:solidFill>
                  <a:schemeClr val="accent6">
                    <a:lumMod val="50000"/>
                  </a:schemeClr>
                </a:solidFill>
              </a:rPr>
              <a:t>RCTs have experience covering work with contamination potential</a:t>
            </a:r>
          </a:p>
          <a:p>
            <a:pPr lvl="1">
              <a:spcBef>
                <a:spcPts val="0"/>
              </a:spcBef>
              <a:spcAft>
                <a:spcPts val="0"/>
              </a:spcAft>
            </a:pPr>
            <a:r>
              <a:rPr lang="en-US" sz="1600" dirty="0">
                <a:solidFill>
                  <a:schemeClr val="accent6">
                    <a:lumMod val="50000"/>
                  </a:schemeClr>
                </a:solidFill>
              </a:rPr>
              <a:t>Implement mitigations and controls (contamination containment, PPE, etc.)</a:t>
            </a:r>
          </a:p>
          <a:p>
            <a:pPr lvl="1">
              <a:spcBef>
                <a:spcPts val="0"/>
              </a:spcBef>
              <a:spcAft>
                <a:spcPts val="0"/>
              </a:spcAft>
            </a:pPr>
            <a:r>
              <a:rPr lang="en-US" sz="1600" dirty="0">
                <a:solidFill>
                  <a:schemeClr val="accent6">
                    <a:lumMod val="50000"/>
                  </a:schemeClr>
                </a:solidFill>
              </a:rPr>
              <a:t>Set-up areas for work as well as decontamination of areas when work is complete</a:t>
            </a:r>
          </a:p>
          <a:p>
            <a:pPr lvl="1">
              <a:spcBef>
                <a:spcPts val="0"/>
              </a:spcBef>
              <a:spcAft>
                <a:spcPts val="600"/>
              </a:spcAft>
            </a:pPr>
            <a:r>
              <a:rPr lang="en-US" sz="1600" dirty="0">
                <a:solidFill>
                  <a:schemeClr val="accent6">
                    <a:lumMod val="50000"/>
                  </a:schemeClr>
                </a:solidFill>
              </a:rPr>
              <a:t>Extensive experience within beam enclosures and Hot Cells (C-0 and </a:t>
            </a:r>
            <a:r>
              <a:rPr lang="en-US" sz="1600" dirty="0" err="1">
                <a:solidFill>
                  <a:schemeClr val="accent6">
                    <a:lumMod val="50000"/>
                  </a:schemeClr>
                </a:solidFill>
              </a:rPr>
              <a:t>NuMI</a:t>
            </a:r>
            <a:r>
              <a:rPr lang="en-US" sz="1600" dirty="0">
                <a:solidFill>
                  <a:schemeClr val="accent6">
                    <a:lumMod val="50000"/>
                  </a:schemeClr>
                </a:solidFill>
              </a:rPr>
              <a:t> </a:t>
            </a:r>
            <a:r>
              <a:rPr lang="en-US" sz="1600" dirty="0" err="1">
                <a:solidFill>
                  <a:schemeClr val="accent6">
                    <a:lumMod val="50000"/>
                  </a:schemeClr>
                </a:solidFill>
              </a:rPr>
              <a:t>Workcell</a:t>
            </a:r>
            <a:r>
              <a:rPr lang="en-US" sz="1600" dirty="0">
                <a:solidFill>
                  <a:schemeClr val="accent6">
                    <a:lumMod val="50000"/>
                  </a:schemeClr>
                </a:solidFill>
              </a:rPr>
              <a:t>)</a:t>
            </a:r>
          </a:p>
          <a:p>
            <a:pPr>
              <a:spcBef>
                <a:spcPts val="0"/>
              </a:spcBef>
              <a:spcAft>
                <a:spcPts val="600"/>
              </a:spcAft>
            </a:pPr>
            <a:r>
              <a:rPr lang="en-US" sz="1800" dirty="0">
                <a:solidFill>
                  <a:schemeClr val="accent6">
                    <a:lumMod val="50000"/>
                  </a:schemeClr>
                </a:solidFill>
              </a:rPr>
              <a:t>Experience with area and air monitoring and HEPA filter systems for contamination control, and is familiar with routine monitoring and maintenance</a:t>
            </a:r>
          </a:p>
          <a:p>
            <a:pPr>
              <a:spcBef>
                <a:spcPts val="0"/>
              </a:spcBef>
              <a:spcAft>
                <a:spcPts val="600"/>
              </a:spcAft>
            </a:pPr>
            <a:r>
              <a:rPr lang="en-US" sz="1800" dirty="0">
                <a:solidFill>
                  <a:schemeClr val="accent6">
                    <a:lumMod val="50000"/>
                  </a:schemeClr>
                </a:solidFill>
              </a:rPr>
              <a:t>RPO Routine Monitoring Program to ensures no spread of contamination, areas are appropriately posted, and areas are monitored for dose to personnel</a:t>
            </a:r>
          </a:p>
        </p:txBody>
      </p:sp>
      <p:sp>
        <p:nvSpPr>
          <p:cNvPr id="8" name="Rectangle: Rounded Corners 7">
            <a:extLst>
              <a:ext uri="{FF2B5EF4-FFF2-40B4-BE49-F238E27FC236}">
                <a16:creationId xmlns:a16="http://schemas.microsoft.com/office/drawing/2014/main" id="{618C071A-1354-49E8-A651-CC0FA022F1CB}"/>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92919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82574"/>
            <a:ext cx="8686800" cy="427877"/>
          </a:xfrm>
        </p:spPr>
        <p:txBody>
          <a:bodyPr/>
          <a:lstStyle/>
          <a:p>
            <a:r>
              <a:rPr lang="en-US" sz="1950" dirty="0"/>
              <a:t>What’s Going to be Different About Those Hazards in TSIB</a:t>
            </a:r>
          </a:p>
        </p:txBody>
      </p:sp>
      <p:sp>
        <p:nvSpPr>
          <p:cNvPr id="3" name="Date Placeholder 2"/>
          <p:cNvSpPr>
            <a:spLocks noGrp="1"/>
          </p:cNvSpPr>
          <p:nvPr>
            <p:ph type="dt" sz="half" idx="2"/>
          </p:nvPr>
        </p:nvSpPr>
        <p:spPr/>
        <p:txBody>
          <a:bodyPr/>
          <a:lstStyle/>
          <a:p>
            <a:pPr>
              <a:defRPr/>
            </a:pPr>
            <a:r>
              <a:rPr lang="en-US"/>
              <a:t>10/1/2021</a:t>
            </a:r>
            <a:endParaRPr lang="en-US" dirty="0"/>
          </a:p>
        </p:txBody>
      </p:sp>
      <p:sp>
        <p:nvSpPr>
          <p:cNvPr id="4" name="Footer Placeholder 3"/>
          <p:cNvSpPr>
            <a:spLocks noGrp="1"/>
          </p:cNvSpPr>
          <p:nvPr>
            <p:ph type="ftr" sz="quarter" idx="3"/>
          </p:nvPr>
        </p:nvSpPr>
        <p:spPr/>
        <p:txBody>
          <a:bodyPr/>
          <a:lstStyle/>
          <a:p>
            <a:pPr>
              <a:defRPr/>
            </a:pPr>
            <a:r>
              <a:rPr lang="en-US"/>
              <a:t>Eric Schlatter| TSIB Work Risks</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6" name="Content Placeholder 5">
            <a:extLst>
              <a:ext uri="{FF2B5EF4-FFF2-40B4-BE49-F238E27FC236}">
                <a16:creationId xmlns:a16="http://schemas.microsoft.com/office/drawing/2014/main" id="{DC6B502D-36EB-4891-92C5-F31FCAA25550}"/>
              </a:ext>
            </a:extLst>
          </p:cNvPr>
          <p:cNvSpPr>
            <a:spLocks noGrp="1"/>
          </p:cNvSpPr>
          <p:nvPr>
            <p:ph idx="1"/>
          </p:nvPr>
        </p:nvSpPr>
        <p:spPr>
          <a:xfrm>
            <a:off x="228600" y="752249"/>
            <a:ext cx="8672513" cy="5202465"/>
          </a:xfrm>
        </p:spPr>
        <p:txBody>
          <a:bodyPr/>
          <a:lstStyle/>
          <a:p>
            <a:pPr marL="0" indent="0">
              <a:spcBef>
                <a:spcPts val="0"/>
              </a:spcBef>
              <a:buNone/>
            </a:pPr>
            <a:r>
              <a:rPr lang="en-US" sz="2000" b="1" dirty="0"/>
              <a:t>No activities were identified as “new” for TSIB.</a:t>
            </a:r>
          </a:p>
          <a:p>
            <a:pPr marL="0" indent="0">
              <a:spcBef>
                <a:spcPts val="0"/>
              </a:spcBef>
              <a:buNone/>
            </a:pPr>
            <a:r>
              <a:rPr lang="en-US" sz="2000" dirty="0"/>
              <a:t>The following activities have been identified as “</a:t>
            </a:r>
            <a:r>
              <a:rPr lang="en-US" sz="2000" b="1" dirty="0"/>
              <a:t>somewhat new</a:t>
            </a:r>
            <a:r>
              <a:rPr lang="en-US" sz="2000" dirty="0"/>
              <a:t>” at TSIB:</a:t>
            </a:r>
          </a:p>
          <a:p>
            <a:pPr>
              <a:spcBef>
                <a:spcPts val="0"/>
              </a:spcBef>
            </a:pPr>
            <a:r>
              <a:rPr lang="en-US" sz="2000" dirty="0"/>
              <a:t>Mechanical property testing in Hot Cell using remote manipulator arms.</a:t>
            </a:r>
          </a:p>
          <a:p>
            <a:pPr lvl="1">
              <a:spcBef>
                <a:spcPts val="0"/>
              </a:spcBef>
            </a:pPr>
            <a:r>
              <a:rPr lang="en-US" sz="1800" dirty="0"/>
              <a:t>Experience performing mechanical property testing outside of Hot Cells</a:t>
            </a:r>
          </a:p>
          <a:p>
            <a:pPr lvl="1">
              <a:spcBef>
                <a:spcPts val="0"/>
              </a:spcBef>
            </a:pPr>
            <a:r>
              <a:rPr lang="en-US" sz="1800" dirty="0"/>
              <a:t>Experience using remote manipulator arms in Hot Cells </a:t>
            </a:r>
            <a:r>
              <a:rPr lang="en-US" sz="1400" dirty="0"/>
              <a:t>(disassembly work at CZero Hot Cell)</a:t>
            </a:r>
          </a:p>
          <a:p>
            <a:pPr lvl="1">
              <a:spcBef>
                <a:spcPts val="0"/>
              </a:spcBef>
            </a:pPr>
            <a:r>
              <a:rPr lang="en-US" sz="1800" dirty="0"/>
              <a:t>Somewhat new: Performing mechanical property testing with remote manipulator arms</a:t>
            </a:r>
          </a:p>
          <a:p>
            <a:pPr>
              <a:spcBef>
                <a:spcPts val="0"/>
              </a:spcBef>
            </a:pPr>
            <a:r>
              <a:rPr lang="en-US" sz="2000" dirty="0"/>
              <a:t>Low potential of outgassing radionuclides during elevated temperature testing.</a:t>
            </a:r>
          </a:p>
          <a:p>
            <a:pPr lvl="1">
              <a:spcBef>
                <a:spcPts val="0"/>
              </a:spcBef>
            </a:pPr>
            <a:r>
              <a:rPr lang="en-US" sz="1800" dirty="0"/>
              <a:t>Lab has experience with radionuclide outgassing and appropriate mitigating systems during accelerator operations (e.g., NuMI target facility)</a:t>
            </a:r>
          </a:p>
          <a:p>
            <a:pPr lvl="1">
              <a:spcBef>
                <a:spcPts val="0"/>
              </a:spcBef>
            </a:pPr>
            <a:r>
              <a:rPr lang="en-US" sz="1800" dirty="0"/>
              <a:t>For TSIB, some mechanical property tests include heating of activated samples.</a:t>
            </a:r>
          </a:p>
          <a:p>
            <a:pPr lvl="2">
              <a:spcBef>
                <a:spcPts val="0"/>
              </a:spcBef>
            </a:pPr>
            <a:r>
              <a:rPr lang="en-US" sz="1800" dirty="0"/>
              <a:t>Preliminary conservative calculations show no potential for outgassing above acceptable limits.</a:t>
            </a:r>
          </a:p>
          <a:p>
            <a:pPr lvl="2">
              <a:spcBef>
                <a:spcPts val="0"/>
              </a:spcBef>
            </a:pPr>
            <a:r>
              <a:rPr lang="en-US" sz="1800" dirty="0"/>
              <a:t>Incorporation of a charcoal/absorbent filter into the HEPA filter system is easily added as an additional precaution.</a:t>
            </a:r>
          </a:p>
        </p:txBody>
      </p:sp>
      <p:sp>
        <p:nvSpPr>
          <p:cNvPr id="8" name="Rectangle: Rounded Corners 7">
            <a:extLst>
              <a:ext uri="{FF2B5EF4-FFF2-40B4-BE49-F238E27FC236}">
                <a16:creationId xmlns:a16="http://schemas.microsoft.com/office/drawing/2014/main" id="{FFEF0E60-3AF0-452E-B88F-3FFCA0DD0FF1}"/>
              </a:ext>
            </a:extLst>
          </p:cNvPr>
          <p:cNvSpPr/>
          <p:nvPr/>
        </p:nvSpPr>
        <p:spPr>
          <a:xfrm>
            <a:off x="8054108" y="64466"/>
            <a:ext cx="951345" cy="374571"/>
          </a:xfrm>
          <a:prstGeom prst="roundRect">
            <a:avLst/>
          </a:prstGeom>
          <a:solidFill>
            <a:schemeClr val="tx2">
              <a:lumMod val="75000"/>
            </a:schemeClr>
          </a:solidFill>
          <a:ln>
            <a:solidFill>
              <a:srgbClr val="004C97"/>
            </a:solid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00" dirty="0"/>
              <a:t>Charge 2</a:t>
            </a:r>
          </a:p>
        </p:txBody>
      </p:sp>
    </p:spTree>
    <p:extLst>
      <p:ext uri="{BB962C8B-B14F-4D97-AF65-F5344CB8AC3E}">
        <p14:creationId xmlns:p14="http://schemas.microsoft.com/office/powerpoint/2010/main" val="418404183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5" ma:contentTypeDescription="Create a new document." ma:contentTypeScope="" ma:versionID="1a6ec1106fa2e549b819b9f3d17ef0d5">
  <xsd:schema xmlns:xsd="http://www.w3.org/2001/XMLSchema" xmlns:xs="http://www.w3.org/2001/XMLSchema" xmlns:p="http://schemas.microsoft.com/office/2006/metadata/properties" xmlns:ns1="http://schemas.microsoft.com/sharepoint/v3" xmlns:ns3="d1fa51fb-4767-43a5-bca0-3d8a2ed6f0b8" targetNamespace="http://schemas.microsoft.com/office/2006/metadata/properties" ma:root="true" ma:fieldsID="ff7e3d1bb7093e2886356ce9e1b4b230" ns1:_="" ns3:_="">
    <xsd:import namespace="http://schemas.microsoft.com/sharepoint/v3"/>
    <xsd:import namespace="d1fa51fb-4767-43a5-bca0-3d8a2ed6f0b8"/>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6619FC4-0E19-4842-9E25-64E4F462127D}">
  <ds:schemaRefs>
    <ds:schemaRef ds:uri="http://schemas.microsoft.com/sharepoint/v3/contenttype/forms"/>
  </ds:schemaRefs>
</ds:datastoreItem>
</file>

<file path=customXml/itemProps2.xml><?xml version="1.0" encoding="utf-8"?>
<ds:datastoreItem xmlns:ds="http://schemas.openxmlformats.org/officeDocument/2006/customXml" ds:itemID="{EC335A7E-3F64-46A8-BBD0-D80D5D6DA7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1fa51fb-4767-43a5-bca0-3d8a2ed6f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8BC4BE-168E-40F7-A4B6-58E3252A3D51}">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FNAL_PowerPoint_4x3-seasons_052121</Template>
  <TotalTime>3485</TotalTime>
  <Words>2001</Words>
  <Application>Microsoft Office PowerPoint</Application>
  <PresentationFormat>On-screen Show (4:3)</PresentationFormat>
  <Paragraphs>225</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vt:lpstr>
      <vt:lpstr>Fermilab_PPT_090815</vt:lpstr>
      <vt:lpstr>PowerPoint Presentation</vt:lpstr>
      <vt:lpstr>TSIB</vt:lpstr>
      <vt:lpstr>Risk Spreadsheet and Evaluation</vt:lpstr>
      <vt:lpstr>The Work Intended to be done in TSIB</vt:lpstr>
      <vt:lpstr>Area Radiological Postings and Controls</vt:lpstr>
      <vt:lpstr>Risks That Work Presents – Radiological </vt:lpstr>
      <vt:lpstr>Risks That Work Presents – Industrial Type Hazards</vt:lpstr>
      <vt:lpstr>Our Current Experience with Those Types of Risks – Radiological</vt:lpstr>
      <vt:lpstr>What’s Going to be Different About Those Hazards in TSIB</vt:lpstr>
      <vt:lpstr>Mitigations for Potential Risks that Impact Design of the Facility</vt:lpstr>
      <vt:lpstr>WPC Process</vt:lpstr>
      <vt:lpstr>WPC Process (cont.)</vt:lpstr>
      <vt:lpstr>Documentation</vt:lpstr>
      <vt:lpstr>Waste Management</vt:lpstr>
      <vt:lpstr>Fermilab’s waste handling 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Frederique Pellemoine</cp:lastModifiedBy>
  <cp:revision>94</cp:revision>
  <cp:lastPrinted>2014-01-20T19:40:21Z</cp:lastPrinted>
  <dcterms:created xsi:type="dcterms:W3CDTF">2021-06-04T16:24:23Z</dcterms:created>
  <dcterms:modified xsi:type="dcterms:W3CDTF">2021-09-29T02:33:57Z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