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BC5F2B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E9E7"/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C5F2B"/>
              </a:solidFill>
              <a:prstDash val="solid"/>
              <a:round/>
            </a:ln>
          </a:top>
          <a:bottom>
            <a:ln w="25400" cap="flat">
              <a:solidFill>
                <a:srgbClr val="BC5F2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C5F2B"/>
              </a:solidFill>
              <a:prstDash val="solid"/>
              <a:round/>
            </a:ln>
          </a:top>
          <a:bottom>
            <a:ln w="25400" cap="flat">
              <a:solidFill>
                <a:srgbClr val="BC5F2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D1CB"/>
          </a:solidFill>
        </a:fill>
      </a:tcStyle>
    </a:wholeTbl>
    <a:band2H>
      <a:tcTxStyle b="def" i="def"/>
      <a:tcStyle>
        <a:tcBdr/>
        <a:fill>
          <a:solidFill>
            <a:srgbClr val="F3E9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BC5F2B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BC5F2B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2">
          <a:lumOff val="44000"/>
        </a:schemeClr>
      </a:tcTxStyle>
      <a:tcStyle>
        <a:tcBdr>
          <a:lef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2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BC5F2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rgbClr val="BC5F2B"/>
              </a:solidFill>
              <a:prstDash val="solid"/>
              <a:round/>
            </a:ln>
          </a:left>
          <a:right>
            <a:ln w="12700" cap="flat">
              <a:solidFill>
                <a:srgbClr val="BC5F2B"/>
              </a:solidFill>
              <a:prstDash val="solid"/>
              <a:round/>
            </a:ln>
          </a:right>
          <a:top>
            <a:ln w="12700" cap="flat">
              <a:solidFill>
                <a:srgbClr val="BC5F2B"/>
              </a:solidFill>
              <a:prstDash val="solid"/>
              <a:round/>
            </a:ln>
          </a:top>
          <a:bottom>
            <a:ln w="12700" cap="flat">
              <a:solidFill>
                <a:srgbClr val="BC5F2B"/>
              </a:solidFill>
              <a:prstDash val="solid"/>
              <a:round/>
            </a:ln>
          </a:bottom>
          <a:insideH>
            <a:ln w="12700" cap="flat">
              <a:solidFill>
                <a:srgbClr val="BC5F2B"/>
              </a:solidFill>
              <a:prstDash val="solid"/>
              <a:round/>
            </a:ln>
          </a:insideH>
          <a:insideV>
            <a:ln w="12700" cap="flat">
              <a:solidFill>
                <a:srgbClr val="BC5F2B"/>
              </a:solidFill>
              <a:prstDash val="solid"/>
              <a:round/>
            </a:ln>
          </a:insideV>
        </a:tcBdr>
        <a:fill>
          <a:solidFill>
            <a:srgbClr val="BC5F2B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rgbClr val="BC5F2B"/>
              </a:solidFill>
              <a:prstDash val="solid"/>
              <a:round/>
            </a:ln>
          </a:left>
          <a:right>
            <a:ln w="12700" cap="flat">
              <a:solidFill>
                <a:srgbClr val="BC5F2B"/>
              </a:solidFill>
              <a:prstDash val="solid"/>
              <a:round/>
            </a:ln>
          </a:right>
          <a:top>
            <a:ln w="12700" cap="flat">
              <a:solidFill>
                <a:srgbClr val="BC5F2B"/>
              </a:solidFill>
              <a:prstDash val="solid"/>
              <a:round/>
            </a:ln>
          </a:top>
          <a:bottom>
            <a:ln w="12700" cap="flat">
              <a:solidFill>
                <a:srgbClr val="BC5F2B"/>
              </a:solidFill>
              <a:prstDash val="solid"/>
              <a:round/>
            </a:ln>
          </a:bottom>
          <a:insideH>
            <a:ln w="12700" cap="flat">
              <a:solidFill>
                <a:srgbClr val="BC5F2B"/>
              </a:solidFill>
              <a:prstDash val="solid"/>
              <a:round/>
            </a:ln>
          </a:insideH>
          <a:insideV>
            <a:ln w="12700" cap="flat">
              <a:solidFill>
                <a:srgbClr val="BC5F2B"/>
              </a:solidFill>
              <a:prstDash val="solid"/>
              <a:round/>
            </a:ln>
          </a:insideV>
        </a:tcBdr>
        <a:fill>
          <a:solidFill>
            <a:srgbClr val="BC5F2B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rgbClr val="BC5F2B"/>
              </a:solidFill>
              <a:prstDash val="solid"/>
              <a:round/>
            </a:ln>
          </a:left>
          <a:right>
            <a:ln w="12700" cap="flat">
              <a:solidFill>
                <a:srgbClr val="BC5F2B"/>
              </a:solidFill>
              <a:prstDash val="solid"/>
              <a:round/>
            </a:ln>
          </a:right>
          <a:top>
            <a:ln w="50800" cap="flat">
              <a:solidFill>
                <a:srgbClr val="BC5F2B"/>
              </a:solidFill>
              <a:prstDash val="solid"/>
              <a:round/>
            </a:ln>
          </a:top>
          <a:bottom>
            <a:ln w="12700" cap="flat">
              <a:solidFill>
                <a:srgbClr val="BC5F2B"/>
              </a:solidFill>
              <a:prstDash val="solid"/>
              <a:round/>
            </a:ln>
          </a:bottom>
          <a:insideH>
            <a:ln w="12700" cap="flat">
              <a:solidFill>
                <a:srgbClr val="BC5F2B"/>
              </a:solidFill>
              <a:prstDash val="solid"/>
              <a:round/>
            </a:ln>
          </a:insideH>
          <a:insideV>
            <a:ln w="12700" cap="flat">
              <a:solidFill>
                <a:srgbClr val="BC5F2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BC5F2B"/>
      </a:tcTxStyle>
      <a:tcStyle>
        <a:tcBdr>
          <a:left>
            <a:ln w="12700" cap="flat">
              <a:solidFill>
                <a:srgbClr val="BC5F2B"/>
              </a:solidFill>
              <a:prstDash val="solid"/>
              <a:round/>
            </a:ln>
          </a:left>
          <a:right>
            <a:ln w="12700" cap="flat">
              <a:solidFill>
                <a:srgbClr val="BC5F2B"/>
              </a:solidFill>
              <a:prstDash val="solid"/>
              <a:round/>
            </a:ln>
          </a:right>
          <a:top>
            <a:ln w="12700" cap="flat">
              <a:solidFill>
                <a:srgbClr val="BC5F2B"/>
              </a:solidFill>
              <a:prstDash val="solid"/>
              <a:round/>
            </a:ln>
          </a:top>
          <a:bottom>
            <a:ln w="25400" cap="flat">
              <a:solidFill>
                <a:srgbClr val="BC5F2B"/>
              </a:solidFill>
              <a:prstDash val="solid"/>
              <a:round/>
            </a:ln>
          </a:bottom>
          <a:insideH>
            <a:ln w="12700" cap="flat">
              <a:solidFill>
                <a:srgbClr val="BC5F2B"/>
              </a:solidFill>
              <a:prstDash val="solid"/>
              <a:round/>
            </a:ln>
          </a:insideH>
          <a:insideV>
            <a:ln w="12700" cap="flat">
              <a:solidFill>
                <a:srgbClr val="BC5F2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traight Connector 6"/>
          <p:cNvSpPr/>
          <p:nvPr/>
        </p:nvSpPr>
        <p:spPr>
          <a:xfrm>
            <a:off x="457200" y="5760720"/>
            <a:ext cx="8229601" cy="1"/>
          </a:xfrm>
          <a:prstGeom prst="line">
            <a:avLst/>
          </a:prstGeom>
          <a:ln w="25400">
            <a:solidFill>
              <a:srgbClr val="E9512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" name="Straight Connector 7"/>
          <p:cNvSpPr/>
          <p:nvPr/>
        </p:nvSpPr>
        <p:spPr>
          <a:xfrm>
            <a:off x="457200" y="472239"/>
            <a:ext cx="8229601" cy="1"/>
          </a:xfrm>
          <a:prstGeom prst="line">
            <a:avLst/>
          </a:prstGeom>
          <a:ln w="25400">
            <a:solidFill>
              <a:srgbClr val="E95125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3081" y="5953373"/>
            <a:ext cx="1370068" cy="578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oup 2"/>
          <p:cNvGrpSpPr/>
          <p:nvPr/>
        </p:nvGrpSpPr>
        <p:grpSpPr>
          <a:xfrm>
            <a:off x="5095044" y="240226"/>
            <a:ext cx="3598106" cy="199543"/>
            <a:chOff x="0" y="0"/>
            <a:chExt cx="3598105" cy="199542"/>
          </a:xfrm>
        </p:grpSpPr>
        <p:pic>
          <p:nvPicPr>
            <p:cNvPr id="17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061"/>
              <a:ext cx="1690007" cy="189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11248" y="-1"/>
              <a:ext cx="1886858" cy="189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itle Text"/>
          <p:cNvSpPr txBox="1"/>
          <p:nvPr>
            <p:ph type="title"/>
          </p:nvPr>
        </p:nvSpPr>
        <p:spPr>
          <a:xfrm>
            <a:off x="457200" y="1230415"/>
            <a:ext cx="8218489" cy="11430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half" idx="1"/>
          </p:nvPr>
        </p:nvSpPr>
        <p:spPr>
          <a:xfrm>
            <a:off x="454025" y="2696827"/>
            <a:ext cx="8221664" cy="17210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>
                <a:solidFill>
                  <a:srgbClr val="E95125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>
                <a:solidFill>
                  <a:srgbClr val="E95125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>
                <a:solidFill>
                  <a:srgbClr val="E95125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>
                <a:solidFill>
                  <a:srgbClr val="E95125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>
                <a:solidFill>
                  <a:srgbClr val="E9512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38955" y="5957739"/>
            <a:ext cx="2324897" cy="62137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457200">
              <a:lnSpc>
                <a:spcPct val="100000"/>
              </a:lnSpc>
              <a:defRPr sz="1200">
                <a:solidFill>
                  <a:srgbClr val="BC5F2B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457200" y="462517"/>
            <a:ext cx="8229600" cy="64710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" name="Body Level One…"/>
          <p:cNvSpPr txBox="1"/>
          <p:nvPr>
            <p:ph type="body" sz="half" idx="1"/>
          </p:nvPr>
        </p:nvSpPr>
        <p:spPr>
          <a:xfrm>
            <a:off x="454026" y="1207769"/>
            <a:ext cx="3990750" cy="503162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4" y="5521481"/>
            <a:ext cx="4003605" cy="7375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2"/>
          <p:cNvSpPr/>
          <p:nvPr>
            <p:ph type="body" sz="quarter" idx="21"/>
          </p:nvPr>
        </p:nvSpPr>
        <p:spPr>
          <a:xfrm>
            <a:off x="4683195" y="5521481"/>
            <a:ext cx="4003605" cy="73752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pPr>
          </a:p>
        </p:txBody>
      </p:sp>
      <p:sp>
        <p:nvSpPr>
          <p:cNvPr id="50" name="Title Text"/>
          <p:cNvSpPr txBox="1"/>
          <p:nvPr>
            <p:ph type="title"/>
          </p:nvPr>
        </p:nvSpPr>
        <p:spPr>
          <a:xfrm>
            <a:off x="457200" y="462517"/>
            <a:ext cx="8229600" cy="64710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traight Connector 6"/>
          <p:cNvSpPr/>
          <p:nvPr/>
        </p:nvSpPr>
        <p:spPr>
          <a:xfrm>
            <a:off x="457200" y="6357635"/>
            <a:ext cx="8229601" cy="1"/>
          </a:xfrm>
          <a:prstGeom prst="line">
            <a:avLst/>
          </a:prstGeom>
          <a:ln w="25400">
            <a:solidFill>
              <a:srgbClr val="E95125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5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1175" y="6489520"/>
            <a:ext cx="561974" cy="23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8440" y="6457117"/>
            <a:ext cx="984595" cy="2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Picture Placeholder 12"/>
          <p:cNvSpPr/>
          <p:nvPr>
            <p:ph type="pic" idx="21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xfrm>
            <a:off x="457200" y="462517"/>
            <a:ext cx="8229600" cy="64710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icture Placeholder 12"/>
          <p:cNvSpPr/>
          <p:nvPr>
            <p:ph type="pic" idx="21"/>
          </p:nvPr>
        </p:nvSpPr>
        <p:spPr>
          <a:xfrm>
            <a:off x="0" y="0"/>
            <a:ext cx="9144000" cy="62371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traight Connector 6"/>
          <p:cNvSpPr/>
          <p:nvPr/>
        </p:nvSpPr>
        <p:spPr>
          <a:xfrm>
            <a:off x="457200" y="6357635"/>
            <a:ext cx="8229601" cy="1"/>
          </a:xfrm>
          <a:prstGeom prst="line">
            <a:avLst/>
          </a:prstGeom>
          <a:ln w="25400">
            <a:solidFill>
              <a:srgbClr val="E95125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7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1175" y="6489520"/>
            <a:ext cx="561974" cy="23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8440" y="6457117"/>
            <a:ext cx="984595" cy="2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57204" y="5340611"/>
            <a:ext cx="3017521" cy="91533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Picture Placeholder 12"/>
          <p:cNvSpPr/>
          <p:nvPr>
            <p:ph type="pic" sz="half" idx="21"/>
          </p:nvPr>
        </p:nvSpPr>
        <p:spPr>
          <a:xfrm>
            <a:off x="3716337" y="1208365"/>
            <a:ext cx="4959768" cy="50475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457200" y="462517"/>
            <a:ext cx="8229600" cy="64710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traight Connector 6"/>
          <p:cNvSpPr/>
          <p:nvPr/>
        </p:nvSpPr>
        <p:spPr>
          <a:xfrm>
            <a:off x="457200" y="6357635"/>
            <a:ext cx="8229601" cy="1"/>
          </a:xfrm>
          <a:prstGeom prst="line">
            <a:avLst/>
          </a:prstGeom>
          <a:ln w="25400">
            <a:solidFill>
              <a:srgbClr val="E95125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9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1175" y="6489520"/>
            <a:ext cx="561974" cy="23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8440" y="6457117"/>
            <a:ext cx="984595" cy="2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Picture Placeholder 2"/>
          <p:cNvSpPr/>
          <p:nvPr>
            <p:ph type="pic" idx="21"/>
          </p:nvPr>
        </p:nvSpPr>
        <p:spPr>
          <a:xfrm>
            <a:off x="454025" y="1227137"/>
            <a:ext cx="8229600" cy="448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457204" y="5839747"/>
            <a:ext cx="8229597" cy="4397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600">
                <a:solidFill>
                  <a:srgbClr val="E9512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itle Text"/>
          <p:cNvSpPr txBox="1"/>
          <p:nvPr>
            <p:ph type="title"/>
          </p:nvPr>
        </p:nvSpPr>
        <p:spPr>
          <a:xfrm>
            <a:off x="457204" y="458988"/>
            <a:ext cx="8229601" cy="70190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2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6"/>
          <p:cNvSpPr/>
          <p:nvPr/>
        </p:nvSpPr>
        <p:spPr>
          <a:xfrm>
            <a:off x="457200" y="6357635"/>
            <a:ext cx="8229601" cy="1"/>
          </a:xfrm>
          <a:prstGeom prst="line">
            <a:avLst/>
          </a:prstGeom>
          <a:ln w="25400">
            <a:solidFill>
              <a:srgbClr val="E95125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1175" y="6489520"/>
            <a:ext cx="561974" cy="23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8440" y="6457117"/>
            <a:ext cx="984595" cy="2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/>
          <p:nvPr>
            <p:ph type="title"/>
          </p:nvPr>
        </p:nvSpPr>
        <p:spPr>
          <a:xfrm>
            <a:off x="454026" y="462517"/>
            <a:ext cx="8229601" cy="64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454029" y="1207769"/>
            <a:ext cx="8232772" cy="5070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307772" y="6254093"/>
            <a:ext cx="292508" cy="45415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ctr" defTabSz="2438400">
              <a:lnSpc>
                <a:spcPct val="90000"/>
              </a:lnSpc>
              <a:defRPr sz="2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000" u="none">
          <a:solidFill>
            <a:srgbClr val="E95125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256031" marR="0" indent="-265175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1pPr>
      <a:lvl2pPr marL="568007" marR="0" indent="-293369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90000"/>
        <a:buFont typeface="Arial"/>
        <a:buChar char="-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2pPr>
      <a:lvl3pPr marL="959202" marR="0" indent="-333727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88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3pPr>
      <a:lvl4pPr marL="1265237" marR="0" indent="-366712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90000"/>
        <a:buFont typeface="Arial"/>
        <a:buChar char="-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4pPr>
      <a:lvl5pPr marL="1584325" marR="0" indent="-419100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88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5pPr>
      <a:lvl6pPr marL="2537460" marR="0" indent="-251460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6pPr>
      <a:lvl7pPr marL="2994660" marR="0" indent="-251460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7pPr>
      <a:lvl8pPr marL="3451859" marR="0" indent="-251459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8pPr>
      <a:lvl9pPr marL="3909059" marR="0" indent="-251459" algn="l" defTabSz="4572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3C5A77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1pPr>
      <a:lvl2pPr marL="0" marR="0" indent="4572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2pPr>
      <a:lvl3pPr marL="0" marR="0" indent="9144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3pPr>
      <a:lvl4pPr marL="0" marR="0" indent="13716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4pPr>
      <a:lvl5pPr marL="0" marR="0" indent="18288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5pPr>
      <a:lvl6pPr marL="0" marR="0" indent="22860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6pPr>
      <a:lvl7pPr marL="0" marR="0" indent="27432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7pPr>
      <a:lvl8pPr marL="0" marR="0" indent="32004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8pPr>
      <a:lvl9pPr marL="0" marR="0" indent="3657600" algn="ctr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nela T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/>
          <p:nvPr>
            <p:ph type="ctrTitle"/>
          </p:nvPr>
        </p:nvSpPr>
        <p:spPr>
          <a:xfrm>
            <a:off x="455612" y="1156218"/>
            <a:ext cx="8218489" cy="1143001"/>
          </a:xfrm>
          <a:prstGeom prst="rect">
            <a:avLst/>
          </a:prstGeom>
        </p:spPr>
        <p:txBody>
          <a:bodyPr/>
          <a:lstStyle/>
          <a:p>
            <a:pPr/>
            <a:r>
              <a:t>Atmospheric Neutrino Zenith Angle Reconstruction —Truth Comparison</a:t>
            </a:r>
          </a:p>
        </p:txBody>
      </p:sp>
      <p:sp>
        <p:nvSpPr>
          <p:cNvPr id="107" name="Text Placeholder 2"/>
          <p:cNvSpPr txBox="1"/>
          <p:nvPr>
            <p:ph type="subTitle" sz="half" idx="1"/>
          </p:nvPr>
        </p:nvSpPr>
        <p:spPr>
          <a:xfrm>
            <a:off x="454024" y="2696827"/>
            <a:ext cx="8221665" cy="1721070"/>
          </a:xfrm>
          <a:prstGeom prst="rect">
            <a:avLst/>
          </a:prstGeom>
        </p:spPr>
        <p:txBody>
          <a:bodyPr/>
          <a:lstStyle/>
          <a:p>
            <a:pPr lvl="1"/>
            <a:r>
              <a:t>Muyuan He</a:t>
            </a:r>
          </a:p>
          <a:p>
            <a:pPr/>
            <a:r>
              <a:t>Sep 2,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un: 30225945; Event: 214124;"/>
          <p:cNvSpPr txBox="1"/>
          <p:nvPr>
            <p:ph type="title"/>
          </p:nvPr>
        </p:nvSpPr>
        <p:spPr>
          <a:xfrm>
            <a:off x="467799" y="345921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214124; 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307772" y="6254093"/>
            <a:ext cx="29250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lep_dcosy_truth vs trkstartdcosy_pandoraTrack: -0.866, -0.951"/>
          <p:cNvSpPr txBox="1"/>
          <p:nvPr/>
        </p:nvSpPr>
        <p:spPr>
          <a:xfrm>
            <a:off x="1699984" y="656745"/>
            <a:ext cx="5744032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-0.866, -0.951</a:t>
            </a:r>
          </a:p>
        </p:txBody>
      </p:sp>
      <p:sp>
        <p:nvSpPr>
          <p:cNvPr id="195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196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113082"/>
            <a:ext cx="7638055" cy="521327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."/>
          <p:cNvSpPr txBox="1"/>
          <p:nvPr/>
        </p:nvSpPr>
        <p:spPr>
          <a:xfrm>
            <a:off x="1803360" y="5124330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780" y="979832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rkstartdcosy_pandoraTrack vs lep_dcosy_truth"/>
          <p:cNvSpPr txBox="1"/>
          <p:nvPr/>
        </p:nvSpPr>
        <p:spPr>
          <a:xfrm>
            <a:off x="2389058" y="1237322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4767" y="6009658"/>
            <a:ext cx="1329416" cy="3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347092" y="6254093"/>
            <a:ext cx="213869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6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207" name="TPC #2"/>
          <p:cNvSpPr txBox="1"/>
          <p:nvPr/>
        </p:nvSpPr>
        <p:spPr>
          <a:xfrm>
            <a:off x="4310305" y="236532"/>
            <a:ext cx="87912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#2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708" y="1469074"/>
            <a:ext cx="3914268" cy="391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3534" y="1471866"/>
            <a:ext cx="3914268" cy="391426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211" name="v [0.4 GeV/c] + Ar  μ[0.3 GeV/c] + p[0.2GeV/c] + n[0.2GeV/c]"/>
          <p:cNvSpPr txBox="1"/>
          <p:nvPr/>
        </p:nvSpPr>
        <p:spPr>
          <a:xfrm>
            <a:off x="1027490" y="5469493"/>
            <a:ext cx="6432688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[0.4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p[0.2GeV/c] + n[0.2GeV/c]</a:t>
            </a:r>
          </a:p>
        </p:txBody>
      </p:sp>
      <p:sp>
        <p:nvSpPr>
          <p:cNvPr id="212" name="Raw"/>
          <p:cNvSpPr txBox="1"/>
          <p:nvPr/>
        </p:nvSpPr>
        <p:spPr>
          <a:xfrm>
            <a:off x="173300" y="5494594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213" name="Reconstructed"/>
          <p:cNvSpPr txBox="1"/>
          <p:nvPr/>
        </p:nvSpPr>
        <p:spPr>
          <a:xfrm>
            <a:off x="7623113" y="5494594"/>
            <a:ext cx="157809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Reconstructed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323622" y="6254093"/>
            <a:ext cx="26080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6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217" name="TPC #3"/>
          <p:cNvSpPr txBox="1"/>
          <p:nvPr/>
        </p:nvSpPr>
        <p:spPr>
          <a:xfrm>
            <a:off x="4310305" y="236532"/>
            <a:ext cx="87912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#3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79" y="1431509"/>
            <a:ext cx="3989299" cy="399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6646" y="1437192"/>
            <a:ext cx="3989299" cy="3983616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v [0.4 GeV/c] + Ar  μ[0.3 GeV/c] + p[0.2GeV/c] + n[0.2GeV/c]"/>
          <p:cNvSpPr txBox="1"/>
          <p:nvPr/>
        </p:nvSpPr>
        <p:spPr>
          <a:xfrm>
            <a:off x="1027490" y="5469493"/>
            <a:ext cx="6432688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[0.4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p[0.2GeV/c] + n[0.2GeV/c]</a:t>
            </a:r>
          </a:p>
        </p:txBody>
      </p:sp>
      <p:sp>
        <p:nvSpPr>
          <p:cNvPr id="221" name="Raw"/>
          <p:cNvSpPr txBox="1"/>
          <p:nvPr/>
        </p:nvSpPr>
        <p:spPr>
          <a:xfrm>
            <a:off x="173300" y="5494594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222" name="Reconstructed"/>
          <p:cNvSpPr txBox="1"/>
          <p:nvPr/>
        </p:nvSpPr>
        <p:spPr>
          <a:xfrm>
            <a:off x="7623113" y="5494594"/>
            <a:ext cx="157809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Reconstructed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un: 30225945; Event: 214233;"/>
          <p:cNvSpPr txBox="1"/>
          <p:nvPr>
            <p:ph type="title"/>
          </p:nvPr>
        </p:nvSpPr>
        <p:spPr>
          <a:xfrm>
            <a:off x="467799" y="345921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214233; 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320574" y="6254093"/>
            <a:ext cx="266904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" name="lep_dcosy_truth vs trkstartdcosy_pandoraTrack: -0.175, -0.025"/>
          <p:cNvSpPr txBox="1"/>
          <p:nvPr/>
        </p:nvSpPr>
        <p:spPr>
          <a:xfrm>
            <a:off x="1699984" y="656745"/>
            <a:ext cx="5744032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-0.175, -0.025</a:t>
            </a:r>
          </a:p>
        </p:txBody>
      </p:sp>
      <p:sp>
        <p:nvSpPr>
          <p:cNvPr id="227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228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044802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."/>
          <p:cNvSpPr txBox="1"/>
          <p:nvPr/>
        </p:nvSpPr>
        <p:spPr>
          <a:xfrm>
            <a:off x="3999362" y="3178256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426" y="930136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3017" y="5916905"/>
            <a:ext cx="2233183" cy="30884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313564" y="6254093"/>
            <a:ext cx="280925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8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239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240" name="TPC #14"/>
          <p:cNvSpPr txBox="1"/>
          <p:nvPr/>
        </p:nvSpPr>
        <p:spPr>
          <a:xfrm>
            <a:off x="4310305" y="236532"/>
            <a:ext cx="100626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#14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946" y="1327718"/>
            <a:ext cx="4208558" cy="420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149" y="1315703"/>
            <a:ext cx="4208558" cy="4226594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v [0.7 GeV/c] + Ar  μ[0.5 GeV/c] + p[0.2GeV/c] + p[0.3GeV/c]+p[0.?]"/>
          <p:cNvSpPr txBox="1"/>
          <p:nvPr/>
        </p:nvSpPr>
        <p:spPr>
          <a:xfrm>
            <a:off x="1010925" y="5593732"/>
            <a:ext cx="7138133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[0.7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μ[0.5 GeV/c] + p[0.2GeV/c] + p[0.3GeV/c]+p[0.?]</a:t>
            </a:r>
          </a:p>
        </p:txBody>
      </p:sp>
      <p:sp>
        <p:nvSpPr>
          <p:cNvPr id="244" name="Raw"/>
          <p:cNvSpPr txBox="1"/>
          <p:nvPr/>
        </p:nvSpPr>
        <p:spPr>
          <a:xfrm>
            <a:off x="156734" y="5618833"/>
            <a:ext cx="56145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245" name="Reco"/>
          <p:cNvSpPr txBox="1"/>
          <p:nvPr/>
        </p:nvSpPr>
        <p:spPr>
          <a:xfrm>
            <a:off x="8443092" y="5618833"/>
            <a:ext cx="63780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322708" y="6254093"/>
            <a:ext cx="262637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8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249" name="TPC #15"/>
          <p:cNvSpPr txBox="1"/>
          <p:nvPr/>
        </p:nvSpPr>
        <p:spPr>
          <a:xfrm>
            <a:off x="4310305" y="236532"/>
            <a:ext cx="100626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#15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525" y="1424577"/>
            <a:ext cx="4003143" cy="4008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1170" y="1424578"/>
            <a:ext cx="4003143" cy="400884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v [0.7 GeV/c] + Ar  μ[0.5 GeV/c] + p[0.2GeV/c] + p[0.3GeV/c]+p[0.?]"/>
          <p:cNvSpPr txBox="1"/>
          <p:nvPr/>
        </p:nvSpPr>
        <p:spPr>
          <a:xfrm>
            <a:off x="1010925" y="5593732"/>
            <a:ext cx="7138133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[0.7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μ[0.5 GeV/c] + p[0.2GeV/c] + p[0.3GeV/c]+p[0.?]</a:t>
            </a:r>
          </a:p>
        </p:txBody>
      </p:sp>
      <p:sp>
        <p:nvSpPr>
          <p:cNvPr id="253" name="Raw"/>
          <p:cNvSpPr txBox="1"/>
          <p:nvPr/>
        </p:nvSpPr>
        <p:spPr>
          <a:xfrm>
            <a:off x="156734" y="5618834"/>
            <a:ext cx="56145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254" name="Reco"/>
          <p:cNvSpPr txBox="1"/>
          <p:nvPr/>
        </p:nvSpPr>
        <p:spPr>
          <a:xfrm>
            <a:off x="8443092" y="5618833"/>
            <a:ext cx="63780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311582" y="6254093"/>
            <a:ext cx="28488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7" name="Wrong Axis"/>
          <p:cNvSpPr txBox="1"/>
          <p:nvPr/>
        </p:nvSpPr>
        <p:spPr>
          <a:xfrm>
            <a:off x="2982820" y="134953"/>
            <a:ext cx="3178360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Wrong Axis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925" y="2056814"/>
            <a:ext cx="6464150" cy="406529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26% of total events"/>
          <p:cNvSpPr txBox="1"/>
          <p:nvPr/>
        </p:nvSpPr>
        <p:spPr>
          <a:xfrm>
            <a:off x="3547766" y="1229443"/>
            <a:ext cx="204846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26% of total events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8910" y="1743916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rkstartdcosy_pandoraTrack vs lep_dcosy_truth"/>
          <p:cNvSpPr txBox="1"/>
          <p:nvPr/>
        </p:nvSpPr>
        <p:spPr>
          <a:xfrm>
            <a:off x="2389058" y="203609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069" y="1609863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rkstartdcosy_pandoraTrack"/>
          <p:cNvSpPr txBox="1"/>
          <p:nvPr/>
        </p:nvSpPr>
        <p:spPr>
          <a:xfrm rot="16197006">
            <a:off x="188327" y="3803082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13899" y="5885511"/>
            <a:ext cx="736667" cy="23659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lep_dcosy_truth"/>
          <p:cNvSpPr txBox="1"/>
          <p:nvPr/>
        </p:nvSpPr>
        <p:spPr>
          <a:xfrm>
            <a:off x="5917454" y="5772905"/>
            <a:ext cx="153874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un: 30225945; Event: 214305;"/>
          <p:cNvSpPr txBox="1"/>
          <p:nvPr>
            <p:ph type="title"/>
          </p:nvPr>
        </p:nvSpPr>
        <p:spPr>
          <a:xfrm>
            <a:off x="467799" y="345921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214305; </a:t>
            </a:r>
          </a:p>
        </p:txBody>
      </p:sp>
      <p:sp>
        <p:nvSpPr>
          <p:cNvPr id="268" name="Slide Number"/>
          <p:cNvSpPr txBox="1"/>
          <p:nvPr>
            <p:ph type="sldNum" sz="quarter" idx="2"/>
          </p:nvPr>
        </p:nvSpPr>
        <p:spPr>
          <a:xfrm>
            <a:off x="325146" y="6254093"/>
            <a:ext cx="257760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9" name="lep_dcosy_truth vs trkstartdcosy_pandoraTrack: 0.779, -0.653"/>
          <p:cNvSpPr txBox="1"/>
          <p:nvPr/>
        </p:nvSpPr>
        <p:spPr>
          <a:xfrm>
            <a:off x="1699984" y="656745"/>
            <a:ext cx="567636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0.779, -0.653</a:t>
            </a:r>
          </a:p>
        </p:txBody>
      </p:sp>
      <p:sp>
        <p:nvSpPr>
          <p:cNvPr id="270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271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236" y="1044802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."/>
          <p:cNvSpPr txBox="1"/>
          <p:nvPr/>
        </p:nvSpPr>
        <p:spPr>
          <a:xfrm>
            <a:off x="6716983" y="4546774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426" y="930137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23018" y="5916905"/>
            <a:ext cx="2233182" cy="30884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319812" y="6254093"/>
            <a:ext cx="26842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1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282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283" name="TPC #4"/>
          <p:cNvSpPr txBox="1"/>
          <p:nvPr/>
        </p:nvSpPr>
        <p:spPr>
          <a:xfrm>
            <a:off x="4310305" y="236532"/>
            <a:ext cx="87912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#4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946" y="1389705"/>
            <a:ext cx="4261857" cy="426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829" y="1389705"/>
            <a:ext cx="4261856" cy="426185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v [0.5 GeV/c] + Ar  μ[0.3 GeV/c] + p[0.4GeV/c] + p[0.4GeV/c]+n[0.2GeV/c]"/>
          <p:cNvSpPr txBox="1"/>
          <p:nvPr/>
        </p:nvSpPr>
        <p:spPr>
          <a:xfrm>
            <a:off x="964111" y="5752395"/>
            <a:ext cx="7773368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[0.5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p[0.4GeV/c] + p[0.4GeV/c]+n[0.2GeV/c]</a:t>
            </a:r>
          </a:p>
        </p:txBody>
      </p:sp>
      <p:sp>
        <p:nvSpPr>
          <p:cNvPr id="287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288" name="Reco"/>
          <p:cNvSpPr txBox="1"/>
          <p:nvPr/>
        </p:nvSpPr>
        <p:spPr>
          <a:xfrm>
            <a:off x="8503952" y="5562148"/>
            <a:ext cx="6378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310058" y="6254093"/>
            <a:ext cx="28793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1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292" name="TPC #5"/>
          <p:cNvSpPr txBox="1"/>
          <p:nvPr/>
        </p:nvSpPr>
        <p:spPr>
          <a:xfrm>
            <a:off x="4310305" y="236532"/>
            <a:ext cx="87912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#5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825" y="1384848"/>
            <a:ext cx="4076672" cy="408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1728" y="1387756"/>
            <a:ext cx="4076673" cy="4082488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v [0.5 GeV/c] + Ar  μ[0.3 GeV/c] + p[0.4GeV/c] + p[0.4GeV/c]+n[0.2GeV/c]"/>
          <p:cNvSpPr txBox="1"/>
          <p:nvPr/>
        </p:nvSpPr>
        <p:spPr>
          <a:xfrm>
            <a:off x="964111" y="5752395"/>
            <a:ext cx="7773368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[0.5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p[0.4GeV/c] + p[0.4GeV/c]+n[0.2GeV/c]</a:t>
            </a:r>
          </a:p>
        </p:txBody>
      </p:sp>
      <p:sp>
        <p:nvSpPr>
          <p:cNvPr id="296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297" name="Reco"/>
          <p:cNvSpPr txBox="1"/>
          <p:nvPr/>
        </p:nvSpPr>
        <p:spPr>
          <a:xfrm>
            <a:off x="8503952" y="5562148"/>
            <a:ext cx="6378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ooter Placeholder 5"/>
          <p:cNvSpPr txBox="1"/>
          <p:nvPr/>
        </p:nvSpPr>
        <p:spPr>
          <a:xfrm>
            <a:off x="1877784" y="6352645"/>
            <a:ext cx="434931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110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Motivation</a:t>
            </a:r>
          </a:p>
        </p:txBody>
      </p:sp>
      <p:sp>
        <p:nvSpPr>
          <p:cNvPr id="111" name="Content Placeholder 4"/>
          <p:cNvSpPr txBox="1"/>
          <p:nvPr>
            <p:ph type="body" idx="1"/>
          </p:nvPr>
        </p:nvSpPr>
        <p:spPr>
          <a:xfrm>
            <a:off x="455614" y="1192126"/>
            <a:ext cx="8232772" cy="5070303"/>
          </a:xfrm>
          <a:prstGeom prst="rect">
            <a:avLst/>
          </a:prstGeom>
        </p:spPr>
        <p:txBody>
          <a:bodyPr/>
          <a:lstStyle/>
          <a:p>
            <a:pPr marL="231925" indent="-241069">
              <a:defRPr sz="2000"/>
            </a:pPr>
          </a:p>
          <a:p>
            <a:pPr/>
            <a:r>
              <a:t>Check the atmospheric neutrino reconstruction performance and compare it against the value that were assumed in the atmospheric oscillation sensitivity. </a:t>
            </a:r>
          </a:p>
          <a:p>
            <a:pPr/>
            <a:r>
              <a:t>Current (Pandora/PMX) reconstruction for atmospheric neutrino zenith angle.</a:t>
            </a:r>
          </a:p>
          <a:p>
            <a:pPr lvl="1" marL="541337" indent="-266700">
              <a:buFont typeface="Lucida Grande"/>
              <a:defRPr sz="2000"/>
            </a:pPr>
            <a:r>
              <a:t>Only 36% of the events are constructed correctly.</a:t>
            </a:r>
          </a:p>
          <a:p>
            <a:pPr lvl="1" marL="541337" indent="-266700">
              <a:buFont typeface="Lucida Grande"/>
              <a:defRPr sz="2000"/>
            </a:pPr>
            <a:r>
              <a:t>26% of the events are constructed in the wrong direction</a:t>
            </a:r>
          </a:p>
          <a:p>
            <a:pPr lvl="1" marL="541337" indent="-266700">
              <a:buFont typeface="Lucida Grande"/>
              <a:defRPr sz="2000"/>
            </a:pPr>
            <a:r>
              <a:t>The rest are not very well constructed in general</a:t>
            </a:r>
          </a:p>
        </p:txBody>
      </p:sp>
      <p:sp>
        <p:nvSpPr>
          <p:cNvPr id="112" name="Slide Number Placeholder 6"/>
          <p:cNvSpPr txBox="1"/>
          <p:nvPr>
            <p:ph type="sldNum" sz="quarter" idx="2"/>
          </p:nvPr>
        </p:nvSpPr>
        <p:spPr>
          <a:xfrm>
            <a:off x="375438" y="6254093"/>
            <a:ext cx="15717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un: 30225945; Event: 365225;"/>
          <p:cNvSpPr txBox="1"/>
          <p:nvPr>
            <p:ph type="title"/>
          </p:nvPr>
        </p:nvSpPr>
        <p:spPr>
          <a:xfrm>
            <a:off x="467799" y="345921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365225; 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288113" y="6254093"/>
            <a:ext cx="33182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lep_dcosy_truth vs trkstartdcosy_pandoraTrack: 0.247, -0.375"/>
          <p:cNvSpPr txBox="1"/>
          <p:nvPr/>
        </p:nvSpPr>
        <p:spPr>
          <a:xfrm>
            <a:off x="1699984" y="656745"/>
            <a:ext cx="567636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0.247, -0.375</a:t>
            </a:r>
          </a:p>
        </p:txBody>
      </p:sp>
      <p:sp>
        <p:nvSpPr>
          <p:cNvPr id="302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303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153204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."/>
          <p:cNvSpPr txBox="1"/>
          <p:nvPr/>
        </p:nvSpPr>
        <p:spPr>
          <a:xfrm>
            <a:off x="5174891" y="3962966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274" y="938419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4431" y="6061484"/>
            <a:ext cx="2233182" cy="30884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lide Number"/>
          <p:cNvSpPr txBox="1"/>
          <p:nvPr>
            <p:ph type="sldNum" sz="quarter" idx="2"/>
          </p:nvPr>
        </p:nvSpPr>
        <p:spPr>
          <a:xfrm>
            <a:off x="327432" y="6254093"/>
            <a:ext cx="25318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3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14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315" name="TPC # 18"/>
          <p:cNvSpPr txBox="1"/>
          <p:nvPr/>
        </p:nvSpPr>
        <p:spPr>
          <a:xfrm>
            <a:off x="4310305" y="236532"/>
            <a:ext cx="10697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18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266" y="1399973"/>
            <a:ext cx="4063851" cy="405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9686" y="1399969"/>
            <a:ext cx="4063851" cy="405806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v [1.6GeV/c] + Ar  μ[1.5 GeV/c] + p[0.4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[1.6GeV/c]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μ[1.5 GeV/c] + p[0.4GeV/c]</a:t>
            </a:r>
          </a:p>
        </p:txBody>
      </p:sp>
      <p:sp>
        <p:nvSpPr>
          <p:cNvPr id="319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320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Number"/>
          <p:cNvSpPr txBox="1"/>
          <p:nvPr>
            <p:ph type="sldNum" sz="quarter" idx="2"/>
          </p:nvPr>
        </p:nvSpPr>
        <p:spPr>
          <a:xfrm>
            <a:off x="303200" y="6254093"/>
            <a:ext cx="301652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3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24" name="TPC # 19"/>
          <p:cNvSpPr txBox="1"/>
          <p:nvPr/>
        </p:nvSpPr>
        <p:spPr>
          <a:xfrm>
            <a:off x="4310305" y="236532"/>
            <a:ext cx="10697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19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708" y="1401481"/>
            <a:ext cx="4049261" cy="405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9721" y="1401477"/>
            <a:ext cx="4049261" cy="405504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v [1.6GeV/c] + Ar  μ[1.5 GeV/c] + p[0.4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[1.6GeV/c]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μ[1.5 GeV/c] + p[0.4GeV/c]</a:t>
            </a:r>
          </a:p>
        </p:txBody>
      </p:sp>
      <p:sp>
        <p:nvSpPr>
          <p:cNvPr id="328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329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un: 30225945; Event: 365420;"/>
          <p:cNvSpPr txBox="1"/>
          <p:nvPr>
            <p:ph type="title"/>
          </p:nvPr>
        </p:nvSpPr>
        <p:spPr>
          <a:xfrm>
            <a:off x="1146966" y="180269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365420; 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xfrm>
            <a:off x="305486" y="6254093"/>
            <a:ext cx="297080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3" name="lep_dcosy_truth vs trkstartdcosy_pandoraTrack: 0.630, -0.370"/>
          <p:cNvSpPr txBox="1"/>
          <p:nvPr/>
        </p:nvSpPr>
        <p:spPr>
          <a:xfrm>
            <a:off x="1733817" y="499375"/>
            <a:ext cx="5676366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0.630, -0.370</a:t>
            </a:r>
          </a:p>
        </p:txBody>
      </p:sp>
      <p:sp>
        <p:nvSpPr>
          <p:cNvPr id="334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335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044802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."/>
          <p:cNvSpPr txBox="1"/>
          <p:nvPr/>
        </p:nvSpPr>
        <p:spPr>
          <a:xfrm>
            <a:off x="6395211" y="3860428"/>
            <a:ext cx="646829" cy="67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709" y="830745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7865" y="5916905"/>
            <a:ext cx="2233183" cy="30884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291618" y="6254093"/>
            <a:ext cx="32481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46" name="Track goes through 3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3 TPCs</a:t>
            </a:r>
          </a:p>
        </p:txBody>
      </p:sp>
      <p:sp>
        <p:nvSpPr>
          <p:cNvPr id="347" name="TPC # 3"/>
          <p:cNvSpPr txBox="1"/>
          <p:nvPr/>
        </p:nvSpPr>
        <p:spPr>
          <a:xfrm>
            <a:off x="4310305" y="236532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3</a:t>
            </a:r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86" y="1333767"/>
            <a:ext cx="4246396" cy="4264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7610" y="1333767"/>
            <a:ext cx="4246396" cy="424639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v [0.4GeV/c] + Ar  μ[0.3 GeV/c] + p[0.4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[0.4GeV/c]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p[0.4GeV/c]</a:t>
            </a:r>
          </a:p>
        </p:txBody>
      </p:sp>
      <p:sp>
        <p:nvSpPr>
          <p:cNvPr id="351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352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304572" y="6254093"/>
            <a:ext cx="29890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5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56" name="TPC # 4"/>
          <p:cNvSpPr txBox="1"/>
          <p:nvPr/>
        </p:nvSpPr>
        <p:spPr>
          <a:xfrm>
            <a:off x="4310305" y="236532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4</a:t>
            </a:r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913" y="1346131"/>
            <a:ext cx="4165738" cy="416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0204" y="1340180"/>
            <a:ext cx="4165738" cy="417764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v [0.4GeV/c] + Ar  μ[0.3 GeV/c] + p[0.4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[0.4GeV/c]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p[0.4GeV/c]</a:t>
            </a:r>
          </a:p>
        </p:txBody>
      </p:sp>
      <p:sp>
        <p:nvSpPr>
          <p:cNvPr id="360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361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288875" y="6254093"/>
            <a:ext cx="330302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4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65" name="TPC # 5"/>
          <p:cNvSpPr txBox="1"/>
          <p:nvPr/>
        </p:nvSpPr>
        <p:spPr>
          <a:xfrm>
            <a:off x="4196005" y="253245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5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056" y="1187339"/>
            <a:ext cx="4470549" cy="448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9646" y="1187348"/>
            <a:ext cx="4470549" cy="448330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v [0.4GeV/c] + Ar  μ[0.3 GeV/c] + p[0.4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[0.4GeV/c]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μ[0.3 GeV/c] + p[0.4GeV/c]</a:t>
            </a:r>
          </a:p>
        </p:txBody>
      </p:sp>
      <p:sp>
        <p:nvSpPr>
          <p:cNvPr id="369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370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un: 30225945; Event: 498504;"/>
          <p:cNvSpPr txBox="1"/>
          <p:nvPr>
            <p:ph type="title"/>
          </p:nvPr>
        </p:nvSpPr>
        <p:spPr>
          <a:xfrm>
            <a:off x="1146966" y="130573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498504; </a:t>
            </a:r>
          </a:p>
        </p:txBody>
      </p:sp>
      <p:sp>
        <p:nvSpPr>
          <p:cNvPr id="373" name="Slide Number"/>
          <p:cNvSpPr txBox="1"/>
          <p:nvPr>
            <p:ph type="sldNum" sz="quarter" idx="2"/>
          </p:nvPr>
        </p:nvSpPr>
        <p:spPr>
          <a:xfrm>
            <a:off x="307010" y="6254093"/>
            <a:ext cx="294032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4" name="lep_dcosy_truth vs trkstartdcosy_pandoraTrack: 0.895, -0.907"/>
          <p:cNvSpPr txBox="1"/>
          <p:nvPr/>
        </p:nvSpPr>
        <p:spPr>
          <a:xfrm>
            <a:off x="1733817" y="394833"/>
            <a:ext cx="5676366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0.895, -0.907</a:t>
            </a:r>
          </a:p>
        </p:txBody>
      </p:sp>
      <p:sp>
        <p:nvSpPr>
          <p:cNvPr id="375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376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012400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."/>
          <p:cNvSpPr txBox="1"/>
          <p:nvPr/>
        </p:nvSpPr>
        <p:spPr>
          <a:xfrm>
            <a:off x="7127323" y="5126415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709" y="830745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3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7865" y="5916905"/>
            <a:ext cx="2233183" cy="30884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lide Number"/>
          <p:cNvSpPr txBox="1"/>
          <p:nvPr>
            <p:ph type="sldNum" sz="quarter" idx="2"/>
          </p:nvPr>
        </p:nvSpPr>
        <p:spPr>
          <a:xfrm>
            <a:off x="300152" y="6254093"/>
            <a:ext cx="30774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6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87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388" name="TPC # 18"/>
          <p:cNvSpPr txBox="1"/>
          <p:nvPr/>
        </p:nvSpPr>
        <p:spPr>
          <a:xfrm>
            <a:off x="4310305" y="236532"/>
            <a:ext cx="10697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18</a:t>
            </a:r>
          </a:p>
        </p:txBody>
      </p:sp>
      <p:pic>
        <p:nvPicPr>
          <p:cNvPr id="3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68" y="1385112"/>
            <a:ext cx="4264958" cy="4271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3157" y="1382062"/>
            <a:ext cx="4264958" cy="4277143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v [0.6GeV/c] + Ar  μ[0.5 GeV/c] + p[0.3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[0.6GeV/c]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μ[0.5 GeV/c] + p[0.3GeV/c]</a:t>
            </a:r>
          </a:p>
        </p:txBody>
      </p:sp>
      <p:sp>
        <p:nvSpPr>
          <p:cNvPr id="392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393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lide Number"/>
          <p:cNvSpPr txBox="1"/>
          <p:nvPr>
            <p:ph type="sldNum" sz="quarter" idx="2"/>
          </p:nvPr>
        </p:nvSpPr>
        <p:spPr>
          <a:xfrm>
            <a:off x="288875" y="6254093"/>
            <a:ext cx="330302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6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397" name="TPC # 19"/>
          <p:cNvSpPr txBox="1"/>
          <p:nvPr/>
        </p:nvSpPr>
        <p:spPr>
          <a:xfrm>
            <a:off x="4310305" y="236532"/>
            <a:ext cx="106977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19</a:t>
            </a: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886" y="1452787"/>
            <a:ext cx="3941166" cy="395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1821" y="1458417"/>
            <a:ext cx="3941166" cy="394116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v [0.6GeV/c] + Ar  μ[0.5 GeV/c] + p[0.3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[0.6GeV/c]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μ[0.5 GeV/c] + p[0.3GeV/c]</a:t>
            </a:r>
          </a:p>
        </p:txBody>
      </p:sp>
      <p:sp>
        <p:nvSpPr>
          <p:cNvPr id="401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02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ooter Placeholder 5"/>
          <p:cNvSpPr txBox="1"/>
          <p:nvPr/>
        </p:nvSpPr>
        <p:spPr>
          <a:xfrm>
            <a:off x="1877785" y="6352645"/>
            <a:ext cx="434931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115" name="Title 3"/>
          <p:cNvSpPr txBox="1"/>
          <p:nvPr>
            <p:ph type="title"/>
          </p:nvPr>
        </p:nvSpPr>
        <p:spPr>
          <a:xfrm>
            <a:off x="454026" y="462517"/>
            <a:ext cx="8229601" cy="647104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What I did</a:t>
            </a:r>
          </a:p>
        </p:txBody>
      </p:sp>
      <p:sp>
        <p:nvSpPr>
          <p:cNvPr id="116" name="Content Placeholder 4"/>
          <p:cNvSpPr txBox="1"/>
          <p:nvPr>
            <p:ph type="body" idx="1"/>
          </p:nvPr>
        </p:nvSpPr>
        <p:spPr>
          <a:xfrm>
            <a:off x="454028" y="1207769"/>
            <a:ext cx="8232773" cy="5070304"/>
          </a:xfrm>
          <a:prstGeom prst="rect">
            <a:avLst/>
          </a:prstGeom>
        </p:spPr>
        <p:txBody>
          <a:bodyPr/>
          <a:lstStyle/>
          <a:p>
            <a:pPr/>
            <a:r>
              <a:t>Extract numuCC, Quasi-elastic/elastic interactions with longest track that has length &gt; 50 cm</a:t>
            </a:r>
          </a:p>
          <a:p>
            <a:pPr/>
            <a:r>
              <a:t>Files used from samweb definition(vpec_NNBarAtm_hA_LFG_noCCTaus_dune10kt_1x2x6_ana)</a:t>
            </a:r>
          </a:p>
          <a:p>
            <a:pPr/>
            <a:r>
              <a:t>Compare zenith angle between lep_dcosy_truth and trkstartdcosy_pandoraTrack for each particle in 2-D histogram for 14176 events. </a:t>
            </a:r>
          </a:p>
          <a:p>
            <a:pPr/>
            <a:r>
              <a:t>Separate events that are correctly constructed, in wrong direction and random. For each category, check event display. </a:t>
            </a:r>
          </a:p>
        </p:txBody>
      </p:sp>
      <p:sp>
        <p:nvSpPr>
          <p:cNvPr id="117" name="Slide Number Placeholder 6"/>
          <p:cNvSpPr txBox="1"/>
          <p:nvPr>
            <p:ph type="sldNum" sz="quarter" idx="2"/>
          </p:nvPr>
        </p:nvSpPr>
        <p:spPr>
          <a:xfrm>
            <a:off x="370866" y="6254093"/>
            <a:ext cx="166320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Number"/>
          <p:cNvSpPr txBox="1"/>
          <p:nvPr>
            <p:ph type="sldNum" sz="quarter" idx="2"/>
          </p:nvPr>
        </p:nvSpPr>
        <p:spPr>
          <a:xfrm>
            <a:off x="282017" y="6254093"/>
            <a:ext cx="34401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5" name="Elsewhere"/>
          <p:cNvSpPr txBox="1"/>
          <p:nvPr/>
        </p:nvSpPr>
        <p:spPr>
          <a:xfrm>
            <a:off x="3137663" y="29593"/>
            <a:ext cx="2868673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Elsewhere</a:t>
            </a:r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500" y="1708283"/>
            <a:ext cx="7247000" cy="454987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38% of total events"/>
          <p:cNvSpPr txBox="1"/>
          <p:nvPr/>
        </p:nvSpPr>
        <p:spPr>
          <a:xfrm>
            <a:off x="3547766" y="1126254"/>
            <a:ext cx="204846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38% of total events</a:t>
            </a: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476" y="1470590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rkstartdcosy_pandoraTrack vs lep_dcosy_truth"/>
          <p:cNvSpPr txBox="1"/>
          <p:nvPr/>
        </p:nvSpPr>
        <p:spPr>
          <a:xfrm>
            <a:off x="2389058" y="1708283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895" y="1427645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rkstartdcosy_pandoraTrack"/>
          <p:cNvSpPr txBox="1"/>
          <p:nvPr/>
        </p:nvSpPr>
        <p:spPr>
          <a:xfrm rot="16197006">
            <a:off x="-167825" y="3662278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1117" y="5962600"/>
            <a:ext cx="921026" cy="2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lep_dcosy_truth"/>
          <p:cNvSpPr txBox="1"/>
          <p:nvPr/>
        </p:nvSpPr>
        <p:spPr>
          <a:xfrm>
            <a:off x="6174214" y="5930274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un: 30225945; Event: 214151;"/>
          <p:cNvSpPr txBox="1"/>
          <p:nvPr>
            <p:ph type="title"/>
          </p:nvPr>
        </p:nvSpPr>
        <p:spPr>
          <a:xfrm>
            <a:off x="1146966" y="122290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214151; </a:t>
            </a:r>
          </a:p>
        </p:txBody>
      </p:sp>
      <p:sp>
        <p:nvSpPr>
          <p:cNvPr id="416" name="Slide Number"/>
          <p:cNvSpPr txBox="1"/>
          <p:nvPr>
            <p:ph type="sldNum" sz="quarter" idx="2"/>
          </p:nvPr>
        </p:nvSpPr>
        <p:spPr>
          <a:xfrm>
            <a:off x="319812" y="6254093"/>
            <a:ext cx="26842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7" name="lep_dcosy_truth vs trkstartdcosy_pandoraTrack: -0.343, -0.735"/>
          <p:cNvSpPr txBox="1"/>
          <p:nvPr/>
        </p:nvSpPr>
        <p:spPr>
          <a:xfrm>
            <a:off x="1699984" y="466245"/>
            <a:ext cx="5744032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-0.343, -0.735</a:t>
            </a:r>
          </a:p>
        </p:txBody>
      </p:sp>
      <p:sp>
        <p:nvSpPr>
          <p:cNvPr id="418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419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044802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."/>
          <p:cNvSpPr txBox="1"/>
          <p:nvPr/>
        </p:nvSpPr>
        <p:spPr>
          <a:xfrm>
            <a:off x="3569419" y="4587664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709" y="830745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7865" y="5916905"/>
            <a:ext cx="2233183" cy="308846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lide Number"/>
          <p:cNvSpPr txBox="1"/>
          <p:nvPr>
            <p:ph type="sldNum" sz="quarter" idx="2"/>
          </p:nvPr>
        </p:nvSpPr>
        <p:spPr>
          <a:xfrm>
            <a:off x="298628" y="6254093"/>
            <a:ext cx="31079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9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30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431" name="TPC #12"/>
          <p:cNvSpPr txBox="1"/>
          <p:nvPr/>
        </p:nvSpPr>
        <p:spPr>
          <a:xfrm>
            <a:off x="4310305" y="236532"/>
            <a:ext cx="100626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#12</a:t>
            </a:r>
          </a:p>
        </p:txBody>
      </p:sp>
      <p:pic>
        <p:nvPicPr>
          <p:cNvPr id="432" name="Screen Shot 2021-08-25 at 8.41.24 PM.png" descr="Screen Shot 2021-08-25 at 8.41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648" y="1312669"/>
            <a:ext cx="4301516" cy="4301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7734" y="1309601"/>
            <a:ext cx="4301516" cy="4307653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v [0.9GeV/c] + Ar  μ[0.6 GeV/c] + p[0.7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[0.9GeV/c]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μ[0.6 GeV/c] + p[0.7GeV/c]</a:t>
            </a:r>
          </a:p>
        </p:txBody>
      </p:sp>
      <p:sp>
        <p:nvSpPr>
          <p:cNvPr id="435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36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293294" y="6254093"/>
            <a:ext cx="321464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9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40" name="TPC #13"/>
          <p:cNvSpPr txBox="1"/>
          <p:nvPr/>
        </p:nvSpPr>
        <p:spPr>
          <a:xfrm>
            <a:off x="4310305" y="236532"/>
            <a:ext cx="100626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#13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11" y="1192660"/>
            <a:ext cx="4540332" cy="454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1320" y="1192660"/>
            <a:ext cx="4540331" cy="4540332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v [0.9GeV/c] + Ar  μ[0.6 GeV/c] + p[0.7GeV/c]"/>
          <p:cNvSpPr txBox="1"/>
          <p:nvPr/>
        </p:nvSpPr>
        <p:spPr>
          <a:xfrm>
            <a:off x="2123553" y="5701049"/>
            <a:ext cx="4901470" cy="40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[0.9GeV/c]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μ[0.6 GeV/c] + p[0.7GeV/c]</a:t>
            </a:r>
          </a:p>
        </p:txBody>
      </p:sp>
      <p:sp>
        <p:nvSpPr>
          <p:cNvPr id="444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45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Run: 30225945; Event: 214199;"/>
          <p:cNvSpPr txBox="1"/>
          <p:nvPr>
            <p:ph type="title"/>
          </p:nvPr>
        </p:nvSpPr>
        <p:spPr>
          <a:xfrm>
            <a:off x="1146966" y="105725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214199; </a:t>
            </a:r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xfrm>
            <a:off x="285522" y="6254093"/>
            <a:ext cx="33700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9" name="lep_dcosy_truth vs trkstartdcosy_pandoraTrack: -0.343, -0.735"/>
          <p:cNvSpPr txBox="1"/>
          <p:nvPr/>
        </p:nvSpPr>
        <p:spPr>
          <a:xfrm>
            <a:off x="1699984" y="382409"/>
            <a:ext cx="5744032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-0.343, -0.735</a:t>
            </a:r>
          </a:p>
        </p:txBody>
      </p:sp>
      <p:sp>
        <p:nvSpPr>
          <p:cNvPr id="450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451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070" y="1044802"/>
            <a:ext cx="7638055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."/>
          <p:cNvSpPr txBox="1"/>
          <p:nvPr/>
        </p:nvSpPr>
        <p:spPr>
          <a:xfrm>
            <a:off x="3519723" y="4587664"/>
            <a:ext cx="646829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6709" y="830745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rkstartdcosy_pandoraTrack vs lep_dcosy_truth"/>
          <p:cNvSpPr txBox="1"/>
          <p:nvPr/>
        </p:nvSpPr>
        <p:spPr>
          <a:xfrm>
            <a:off x="2389058" y="1071669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852" y="1510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rkstartdcosy_pandoraTrack"/>
          <p:cNvSpPr txBox="1"/>
          <p:nvPr/>
        </p:nvSpPr>
        <p:spPr>
          <a:xfrm rot="16197006">
            <a:off x="-383173" y="3347539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47865" y="5916905"/>
            <a:ext cx="2233183" cy="308846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lep_dcosy_truth"/>
          <p:cNvSpPr txBox="1"/>
          <p:nvPr/>
        </p:nvSpPr>
        <p:spPr>
          <a:xfrm>
            <a:off x="6510102" y="595788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lide Number"/>
          <p:cNvSpPr txBox="1"/>
          <p:nvPr>
            <p:ph type="sldNum" sz="quarter" idx="2"/>
          </p:nvPr>
        </p:nvSpPr>
        <p:spPr>
          <a:xfrm>
            <a:off x="290856" y="6254093"/>
            <a:ext cx="326340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1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62" name="Track goes through 4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4 TPCs</a:t>
            </a:r>
          </a:p>
        </p:txBody>
      </p:sp>
      <p:sp>
        <p:nvSpPr>
          <p:cNvPr id="463" name="TPC # 4"/>
          <p:cNvSpPr txBox="1"/>
          <p:nvPr/>
        </p:nvSpPr>
        <p:spPr>
          <a:xfrm>
            <a:off x="4310305" y="236532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4</a:t>
            </a:r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709" y="1203025"/>
            <a:ext cx="4435237" cy="4435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8081" y="1199862"/>
            <a:ext cx="4435237" cy="4441564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v [1.1GeV/c] + Ar  μ[0.8 GeV/c] + p[0.1GeV/c] + p[0.2GeV/c] + n[0.2 GeV/c] + n[?]"/>
          <p:cNvSpPr txBox="1"/>
          <p:nvPr/>
        </p:nvSpPr>
        <p:spPr>
          <a:xfrm>
            <a:off x="303181" y="5969471"/>
            <a:ext cx="8542215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[1.1GeV/c]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μ[0.8 GeV/c] + p[0.1GeV/c] + p[0.2GeV/c] + n[0.2 GeV/c] + n[?]</a:t>
            </a:r>
          </a:p>
        </p:txBody>
      </p:sp>
      <p:sp>
        <p:nvSpPr>
          <p:cNvPr id="467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68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lide Number"/>
          <p:cNvSpPr txBox="1"/>
          <p:nvPr>
            <p:ph type="sldNum" sz="quarter" idx="2"/>
          </p:nvPr>
        </p:nvSpPr>
        <p:spPr>
          <a:xfrm>
            <a:off x="284303" y="6254093"/>
            <a:ext cx="33944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1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72" name="TPC # 5"/>
          <p:cNvSpPr txBox="1"/>
          <p:nvPr/>
        </p:nvSpPr>
        <p:spPr>
          <a:xfrm>
            <a:off x="4310305" y="236532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5</a:t>
            </a:r>
          </a:p>
        </p:txBody>
      </p:sp>
      <p:pic>
        <p:nvPicPr>
          <p:cNvPr id="4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89" y="1431662"/>
            <a:ext cx="4006105" cy="399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1773" y="1428801"/>
            <a:ext cx="4006105" cy="4000398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v [1.1GeV/c] + Ar  μ[0.8 GeV/c] + p[0.1GeV/c] + p[0.2GeV/c] + n[0.2 GeV/c] + n[?]"/>
          <p:cNvSpPr txBox="1"/>
          <p:nvPr/>
        </p:nvSpPr>
        <p:spPr>
          <a:xfrm>
            <a:off x="303181" y="5969471"/>
            <a:ext cx="8542215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[1.1GeV/c]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μ[0.8 GeV/c] + p[0.1GeV/c] + p[0.2GeV/c] + n[0.2 GeV/c] + n[?]</a:t>
            </a:r>
          </a:p>
        </p:txBody>
      </p:sp>
      <p:sp>
        <p:nvSpPr>
          <p:cNvPr id="476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77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297866" y="6254093"/>
            <a:ext cx="312320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0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81" name="TPC # 6"/>
          <p:cNvSpPr txBox="1"/>
          <p:nvPr/>
        </p:nvSpPr>
        <p:spPr>
          <a:xfrm>
            <a:off x="4310305" y="236532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6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178" y="1206891"/>
            <a:ext cx="4450557" cy="4444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1327" y="1210070"/>
            <a:ext cx="4450557" cy="443786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v [1.1GeV/c] + Ar  μ[0.8 GeV/c] + p[0.1GeV/c] + p[0.2GeV/c] + n[0.2 GeV/c] + n[?]"/>
          <p:cNvSpPr txBox="1"/>
          <p:nvPr/>
        </p:nvSpPr>
        <p:spPr>
          <a:xfrm>
            <a:off x="303181" y="5969471"/>
            <a:ext cx="8542215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[1.1GeV/c]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μ[0.8 GeV/c] + p[0.1GeV/c] + p[0.2GeV/c] + n[0.2 GeV/c] + n[?]</a:t>
            </a:r>
          </a:p>
        </p:txBody>
      </p:sp>
      <p:sp>
        <p:nvSpPr>
          <p:cNvPr id="485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86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lide Number"/>
          <p:cNvSpPr txBox="1"/>
          <p:nvPr>
            <p:ph type="sldNum" sz="quarter" idx="2"/>
          </p:nvPr>
        </p:nvSpPr>
        <p:spPr>
          <a:xfrm>
            <a:off x="294818" y="6254093"/>
            <a:ext cx="318416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9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90" name="TPC # 7"/>
          <p:cNvSpPr txBox="1"/>
          <p:nvPr/>
        </p:nvSpPr>
        <p:spPr>
          <a:xfrm>
            <a:off x="4310305" y="236532"/>
            <a:ext cx="94263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 7</a:t>
            </a:r>
          </a:p>
        </p:txBody>
      </p:sp>
      <p:pic>
        <p:nvPicPr>
          <p:cNvPr id="4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865" y="1388391"/>
            <a:ext cx="4081218" cy="4081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0551" y="1385476"/>
            <a:ext cx="4081217" cy="4087048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v [1.1GeV/c] + Ar  μ[0.8 GeV/c] + p[0.1GeV/c] + p[0.2GeV/c] + n[0.2 GeV/c] + n[?]"/>
          <p:cNvSpPr txBox="1"/>
          <p:nvPr/>
        </p:nvSpPr>
        <p:spPr>
          <a:xfrm>
            <a:off x="303181" y="5969471"/>
            <a:ext cx="8542215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[1.1GeV/c]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μ[0.8 GeV/c] + p[0.1GeV/c] + p[0.2GeV/c] + n[0.2 GeV/c] + n[?]</a:t>
            </a:r>
          </a:p>
        </p:txBody>
      </p:sp>
      <p:sp>
        <p:nvSpPr>
          <p:cNvPr id="494" name="Raw"/>
          <p:cNvSpPr txBox="1"/>
          <p:nvPr/>
        </p:nvSpPr>
        <p:spPr>
          <a:xfrm>
            <a:off x="109921" y="5777496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495" name="Reco"/>
          <p:cNvSpPr txBox="1"/>
          <p:nvPr/>
        </p:nvSpPr>
        <p:spPr>
          <a:xfrm>
            <a:off x="8156082" y="5726150"/>
            <a:ext cx="6378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Footer Placeholder 5"/>
          <p:cNvSpPr txBox="1"/>
          <p:nvPr/>
        </p:nvSpPr>
        <p:spPr>
          <a:xfrm>
            <a:off x="904060" y="6530445"/>
            <a:ext cx="577483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498" name="Title 3"/>
          <p:cNvSpPr txBox="1"/>
          <p:nvPr>
            <p:ph type="title"/>
          </p:nvPr>
        </p:nvSpPr>
        <p:spPr>
          <a:xfrm>
            <a:off x="457200" y="189191"/>
            <a:ext cx="8229601" cy="647103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Summary</a:t>
            </a:r>
          </a:p>
        </p:txBody>
      </p:sp>
      <p:sp>
        <p:nvSpPr>
          <p:cNvPr id="499" name="Slide Number Placeholder 6"/>
          <p:cNvSpPr txBox="1"/>
          <p:nvPr>
            <p:ph type="sldNum" sz="quarter" idx="2"/>
          </p:nvPr>
        </p:nvSpPr>
        <p:spPr>
          <a:xfrm>
            <a:off x="283541" y="6254093"/>
            <a:ext cx="340970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0" name="Extract numuCC, Quasi-elastic/elastic interactions with longest track that have length &gt; 50 cm…"/>
          <p:cNvSpPr txBox="1"/>
          <p:nvPr/>
        </p:nvSpPr>
        <p:spPr>
          <a:xfrm>
            <a:off x="302458" y="1099173"/>
            <a:ext cx="8539083" cy="514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6031" indent="-265175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3C5A77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Extract numuCC, Quasi-elastic/elastic interactions with longest track that have length &gt; 50 cm</a:t>
            </a:r>
          </a:p>
          <a:p>
            <a:pPr marL="256031" indent="-265175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3C5A77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Compare between zenith angle of lep_dcosy_truth and trkstartdcosy_pandoraTrack for each particle in 2-D histogram for  14176 events. </a:t>
            </a:r>
          </a:p>
          <a:p>
            <a:pPr marL="256031" indent="-265175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3C5A77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Separate events that are correctly reconstructed, in wrong direction and random. For each category, checked several event displays. </a:t>
            </a:r>
          </a:p>
          <a:p>
            <a:pPr marL="256031" indent="-265175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3C5A77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Want help from expert to identify events that are not well reconstructed. </a:t>
            </a:r>
          </a:p>
          <a:p>
            <a:pPr marL="256031" indent="-265175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3C5A77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What information can we provide to help improve the zenith angle reconstruction?</a:t>
            </a:r>
          </a:p>
          <a:p>
            <a:pPr marL="256031" indent="-265175">
              <a:spcBef>
                <a:spcPts val="1200"/>
              </a:spcBef>
              <a:buSzPct val="100000"/>
              <a:buFont typeface="Arial"/>
              <a:buChar char="•"/>
              <a:defRPr sz="2200">
                <a:solidFill>
                  <a:srgbClr val="3C5A77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Are we looking at the right info to judge the reconstruction?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ooter Placeholder 3"/>
          <p:cNvSpPr txBox="1"/>
          <p:nvPr/>
        </p:nvSpPr>
        <p:spPr>
          <a:xfrm>
            <a:off x="1268529" y="6352645"/>
            <a:ext cx="49585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120" name="Slide Number Placeholder 4"/>
          <p:cNvSpPr txBox="1"/>
          <p:nvPr>
            <p:ph type="sldNum" sz="quarter" idx="2"/>
          </p:nvPr>
        </p:nvSpPr>
        <p:spPr>
          <a:xfrm>
            <a:off x="363856" y="6254093"/>
            <a:ext cx="180341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" name="c1.pdf" descr="c1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52973" y="822362"/>
            <a:ext cx="7638054" cy="521327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All events zenith angle comparison"/>
          <p:cNvSpPr txBox="1"/>
          <p:nvPr/>
        </p:nvSpPr>
        <p:spPr>
          <a:xfrm>
            <a:off x="2753637" y="162403"/>
            <a:ext cx="363672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All events zenith angle comparison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1019" y="549136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rkstartdcosy_pandoraTrack vs lep_dcosy_truth"/>
          <p:cNvSpPr txBox="1"/>
          <p:nvPr/>
        </p:nvSpPr>
        <p:spPr>
          <a:xfrm>
            <a:off x="2425999" y="822287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026" y="1129471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rkstartdcosy_pandoraTrack"/>
          <p:cNvSpPr txBox="1"/>
          <p:nvPr/>
        </p:nvSpPr>
        <p:spPr>
          <a:xfrm rot="16197006">
            <a:off x="-325195" y="2966538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4523" y="5719917"/>
            <a:ext cx="1406997" cy="54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lep_dcosy_truth"/>
          <p:cNvSpPr txBox="1"/>
          <p:nvPr/>
        </p:nvSpPr>
        <p:spPr>
          <a:xfrm>
            <a:off x="6512880" y="5742347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370714" y="6254093"/>
            <a:ext cx="166625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pic>
        <p:nvPicPr>
          <p:cNvPr id="132" name="Canvas_1.pdf" descr="Canvas_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49" y="1168399"/>
            <a:ext cx="7200901" cy="452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Without colz drawing option"/>
          <p:cNvSpPr txBox="1"/>
          <p:nvPr/>
        </p:nvSpPr>
        <p:spPr>
          <a:xfrm>
            <a:off x="3122210" y="162403"/>
            <a:ext cx="289958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Without colz drawing option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128" y="863876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rkstartdcosy_pandoraTrack vs lep_dcosy_truth"/>
          <p:cNvSpPr txBox="1"/>
          <p:nvPr/>
        </p:nvSpPr>
        <p:spPr>
          <a:xfrm>
            <a:off x="2389058" y="1070765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330" y="1146036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rkstartdcosy_pandoraTrack"/>
          <p:cNvSpPr txBox="1"/>
          <p:nvPr/>
        </p:nvSpPr>
        <p:spPr>
          <a:xfrm rot="16197006">
            <a:off x="-184391" y="3057647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15050" y="5405230"/>
            <a:ext cx="17399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lep_dcosy_truth"/>
          <p:cNvSpPr txBox="1"/>
          <p:nvPr/>
        </p:nvSpPr>
        <p:spPr>
          <a:xfrm>
            <a:off x="6381280" y="5460738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358064" y="6254093"/>
            <a:ext cx="191924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" name="Right Axis"/>
          <p:cNvSpPr txBox="1"/>
          <p:nvPr/>
        </p:nvSpPr>
        <p:spPr>
          <a:xfrm>
            <a:off x="3451670" y="87062"/>
            <a:ext cx="284684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44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Right Axis</a:t>
            </a:r>
          </a:p>
        </p:txBody>
      </p:sp>
      <p:sp>
        <p:nvSpPr>
          <p:cNvPr id="143" name="abs(pandora-truth)&lt;0.3, 36% of total events"/>
          <p:cNvSpPr txBox="1"/>
          <p:nvPr/>
        </p:nvSpPr>
        <p:spPr>
          <a:xfrm>
            <a:off x="2615045" y="1181552"/>
            <a:ext cx="452009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abs(pandora-truth)&lt;0.3, 36% of total events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7075" y="1862164"/>
            <a:ext cx="7207074" cy="4528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932" y="1601028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rkstartdcosy_pandoraTrack vs lep_dcosy_truth"/>
          <p:cNvSpPr txBox="1"/>
          <p:nvPr/>
        </p:nvSpPr>
        <p:spPr>
          <a:xfrm>
            <a:off x="2529862" y="1862164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526" y="1585015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rkstartdcosy_pandoraTrack"/>
          <p:cNvSpPr txBox="1"/>
          <p:nvPr/>
        </p:nvSpPr>
        <p:spPr>
          <a:xfrm rot="16197006">
            <a:off x="146914" y="3803082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4899" y="6082000"/>
            <a:ext cx="959984" cy="30831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lep_dcosy_truth"/>
          <p:cNvSpPr txBox="1"/>
          <p:nvPr/>
        </p:nvSpPr>
        <p:spPr>
          <a:xfrm>
            <a:off x="5511606" y="6046231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un: 30225945; Event: 214028"/>
          <p:cNvSpPr txBox="1"/>
          <p:nvPr>
            <p:ph type="title"/>
          </p:nvPr>
        </p:nvSpPr>
        <p:spPr>
          <a:xfrm>
            <a:off x="467799" y="345921"/>
            <a:ext cx="6850068" cy="237099"/>
          </a:xfrm>
          <a:prstGeom prst="rect">
            <a:avLst/>
          </a:prstGeom>
        </p:spPr>
        <p:txBody>
          <a:bodyPr/>
          <a:lstStyle>
            <a:lvl1pPr algn="ctr" defTabSz="1292351">
              <a:lnSpc>
                <a:spcPct val="90000"/>
              </a:lnSpc>
              <a:defRPr b="0" sz="1271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Run: 30225945; Event: 214028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373152" y="6254093"/>
            <a:ext cx="16174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lep_dcosy_truth vs trkstartdcosy_pandoraTrack: 0.7783671617507935 0.7461970448493958"/>
          <p:cNvSpPr txBox="1"/>
          <p:nvPr/>
        </p:nvSpPr>
        <p:spPr>
          <a:xfrm>
            <a:off x="326747" y="656745"/>
            <a:ext cx="8490506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 vs trkstartdcosy_pandoraTrack: 0.7783671617507935 0.7461970448493958</a:t>
            </a:r>
          </a:p>
        </p:txBody>
      </p:sp>
      <p:sp>
        <p:nvSpPr>
          <p:cNvPr id="155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156" name="Exact location of event"/>
          <p:cNvSpPr txBox="1"/>
          <p:nvPr/>
        </p:nvSpPr>
        <p:spPr>
          <a:xfrm>
            <a:off x="3369897" y="48299"/>
            <a:ext cx="240420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Exact location of event</a:t>
            </a:r>
          </a:p>
        </p:txBody>
      </p:sp>
      <p:pic>
        <p:nvPicPr>
          <p:cNvPr id="157" name="c1.pdf" descr="c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68" y="1044802"/>
            <a:ext cx="7638055" cy="521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041" y="930136"/>
            <a:ext cx="61087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rkstartdcosy_pandoraTrack vs lep_dcosy_truth"/>
          <p:cNvSpPr txBox="1"/>
          <p:nvPr/>
        </p:nvSpPr>
        <p:spPr>
          <a:xfrm>
            <a:off x="2368021" y="1203287"/>
            <a:ext cx="4365884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 vs lep_dcosy_truth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460" y="1539982"/>
            <a:ext cx="863601" cy="283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rkstartdcosy_pandoraTrack"/>
          <p:cNvSpPr txBox="1"/>
          <p:nvPr/>
        </p:nvSpPr>
        <p:spPr>
          <a:xfrm rot="16197006">
            <a:off x="-399738" y="3353698"/>
            <a:ext cx="2615169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trkstartdcosy_pandoraTrack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6545" y="5919928"/>
            <a:ext cx="1406997" cy="54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lep_dcosy_truth"/>
          <p:cNvSpPr txBox="1"/>
          <p:nvPr/>
        </p:nvSpPr>
        <p:spPr>
          <a:xfrm>
            <a:off x="6281390" y="5879873"/>
            <a:ext cx="1538745" cy="622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300"/>
              </a:spcBef>
              <a:defRPr sz="1600">
                <a:solidFill>
                  <a:schemeClr val="accent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lep_dcosy_truth</a:t>
            </a:r>
          </a:p>
        </p:txBody>
      </p:sp>
      <p:sp>
        <p:nvSpPr>
          <p:cNvPr id="164" name="Slide Number Placeholder 4"/>
          <p:cNvSpPr txBox="1"/>
          <p:nvPr/>
        </p:nvSpPr>
        <p:spPr>
          <a:xfrm>
            <a:off x="315174" y="6635093"/>
            <a:ext cx="161748" cy="454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2438400">
              <a:lnSpc>
                <a:spcPct val="90000"/>
              </a:lnSpc>
              <a:defRPr sz="2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5" name="."/>
          <p:cNvSpPr txBox="1"/>
          <p:nvPr/>
        </p:nvSpPr>
        <p:spPr>
          <a:xfrm>
            <a:off x="6727348" y="1659608"/>
            <a:ext cx="646829" cy="671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100">
                <a:solidFill>
                  <a:srgbClr val="FF2600"/>
                </a:solidFill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5953" y="6352573"/>
            <a:ext cx="2293732" cy="472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369342" y="6254093"/>
            <a:ext cx="169368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35" y="673030"/>
            <a:ext cx="4567097" cy="458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1422" y="679540"/>
            <a:ext cx="4567097" cy="4573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24609" y="6811223"/>
            <a:ext cx="6686074" cy="670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53426" y="6801351"/>
            <a:ext cx="6705734" cy="672489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PC #12"/>
          <p:cNvSpPr txBox="1"/>
          <p:nvPr/>
        </p:nvSpPr>
        <p:spPr>
          <a:xfrm>
            <a:off x="4310305" y="236532"/>
            <a:ext cx="100626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#12</a:t>
            </a:r>
          </a:p>
        </p:txBody>
      </p:sp>
      <p:sp>
        <p:nvSpPr>
          <p:cNvPr id="174" name="Track goes through 2 TPCs"/>
          <p:cNvSpPr txBox="1"/>
          <p:nvPr/>
        </p:nvSpPr>
        <p:spPr>
          <a:xfrm>
            <a:off x="580824" y="236532"/>
            <a:ext cx="28867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Track goes through 2 TPCs</a:t>
            </a:r>
          </a:p>
        </p:txBody>
      </p:sp>
      <p:sp>
        <p:nvSpPr>
          <p:cNvPr id="175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176" name="Raw"/>
          <p:cNvSpPr txBox="1"/>
          <p:nvPr/>
        </p:nvSpPr>
        <p:spPr>
          <a:xfrm>
            <a:off x="384349" y="5345507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177" name="Reconstructed"/>
          <p:cNvSpPr txBox="1"/>
          <p:nvPr/>
        </p:nvSpPr>
        <p:spPr>
          <a:xfrm>
            <a:off x="7476468" y="5345507"/>
            <a:ext cx="157809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Reconstructed</a:t>
            </a:r>
          </a:p>
        </p:txBody>
      </p:sp>
      <p:sp>
        <p:nvSpPr>
          <p:cNvPr id="178" name="v [0.6 GeV/c] + Ar  μ[0.2 GeV/c] + p[0.8GeV/c]"/>
          <p:cNvSpPr txBox="1"/>
          <p:nvPr/>
        </p:nvSpPr>
        <p:spPr>
          <a:xfrm>
            <a:off x="2091797" y="5320406"/>
            <a:ext cx="4964982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[0.6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μ[0.2 GeV/c] + p[0.8GeV/c]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358064" y="6254093"/>
            <a:ext cx="191924" cy="4541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53426" y="6801351"/>
            <a:ext cx="6705734" cy="672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53426" y="6674351"/>
            <a:ext cx="6705734" cy="672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53426" y="6801351"/>
            <a:ext cx="6705734" cy="6724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18" y="716248"/>
            <a:ext cx="4524304" cy="453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05335" y="716239"/>
            <a:ext cx="4524305" cy="453723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PC #13"/>
          <p:cNvSpPr txBox="1"/>
          <p:nvPr/>
        </p:nvSpPr>
        <p:spPr>
          <a:xfrm>
            <a:off x="4310305" y="236532"/>
            <a:ext cx="100626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TPC #13</a:t>
            </a:r>
          </a:p>
        </p:txBody>
      </p:sp>
      <p:sp>
        <p:nvSpPr>
          <p:cNvPr id="187" name="Muyuan He | Atmospheric Neutrino Zenith Angle Reconstruction —Truth Comparison"/>
          <p:cNvSpPr txBox="1"/>
          <p:nvPr/>
        </p:nvSpPr>
        <p:spPr>
          <a:xfrm>
            <a:off x="749368" y="6454072"/>
            <a:ext cx="5822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E9512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Muyuan He | Atmospheric Neutrino Zenith Angle Reconstruction —Truth Comparison</a:t>
            </a:r>
          </a:p>
        </p:txBody>
      </p:sp>
      <p:sp>
        <p:nvSpPr>
          <p:cNvPr id="188" name="v [0.6 GeV/c] + Ar  μ[0.2 GeV/c] + p[0.8GeV/c]"/>
          <p:cNvSpPr txBox="1"/>
          <p:nvPr/>
        </p:nvSpPr>
        <p:spPr>
          <a:xfrm>
            <a:off x="2091797" y="5320406"/>
            <a:ext cx="4964982" cy="40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 [0.6 GeV/c] + Ar </a:t>
            </a:r>
            <a14:m>
              <m:oMath>
                <m:r>
                  <a:rPr xmlns:a="http://schemas.openxmlformats.org/drawingml/2006/main" sz="2550" i="1">
                    <a:solidFill>
                      <a:srgbClr val="BC5F2B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μ[0.2 GeV/c] + p[0.8GeV/c]</a:t>
            </a:r>
          </a:p>
        </p:txBody>
      </p:sp>
      <p:sp>
        <p:nvSpPr>
          <p:cNvPr id="189" name="Raw"/>
          <p:cNvSpPr txBox="1"/>
          <p:nvPr/>
        </p:nvSpPr>
        <p:spPr>
          <a:xfrm>
            <a:off x="384349" y="5345507"/>
            <a:ext cx="56145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Raw</a:t>
            </a:r>
          </a:p>
        </p:txBody>
      </p:sp>
      <p:sp>
        <p:nvSpPr>
          <p:cNvPr id="190" name="Reconstructed"/>
          <p:cNvSpPr txBox="1"/>
          <p:nvPr/>
        </p:nvSpPr>
        <p:spPr>
          <a:xfrm>
            <a:off x="7476468" y="5345507"/>
            <a:ext cx="157809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Reconstructed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une Template_051215">
  <a:themeElements>
    <a:clrScheme name="Dune Template_051215">
      <a:dk1>
        <a:srgbClr val="FFFFFF"/>
      </a:dk1>
      <a:lt1>
        <a:srgbClr val="BC5F2B"/>
      </a:lt1>
      <a:dk2>
        <a:srgbClr val="A7A7A7"/>
      </a:dk2>
      <a:lt2>
        <a:srgbClr val="535353"/>
      </a:lt2>
      <a:accent1>
        <a:srgbClr val="4F81BD"/>
      </a:accent1>
      <a:accent2>
        <a:srgbClr val="8F8F8F"/>
      </a:accent2>
      <a:accent3>
        <a:srgbClr val="6E6E6E"/>
      </a:accent3>
      <a:accent4>
        <a:srgbClr val="4D4D4D"/>
      </a:accent4>
      <a:accent5>
        <a:srgbClr val="2B2B2B"/>
      </a:accent5>
      <a:accent6>
        <a:srgbClr val="0A0A0A"/>
      </a:accent6>
      <a:hlink>
        <a:srgbClr val="0000FF"/>
      </a:hlink>
      <a:folHlink>
        <a:srgbClr val="FF00FF"/>
      </a:folHlink>
    </a:clrScheme>
    <a:fontScheme name="Dune Template_051215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une Template_0512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BC5F2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BC5F2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une Template_051215">
  <a:themeElements>
    <a:clrScheme name="Dune Template_05121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8F8F8F"/>
      </a:accent2>
      <a:accent3>
        <a:srgbClr val="6E6E6E"/>
      </a:accent3>
      <a:accent4>
        <a:srgbClr val="4D4D4D"/>
      </a:accent4>
      <a:accent5>
        <a:srgbClr val="2B2B2B"/>
      </a:accent5>
      <a:accent6>
        <a:srgbClr val="0A0A0A"/>
      </a:accent6>
      <a:hlink>
        <a:srgbClr val="0000FF"/>
      </a:hlink>
      <a:folHlink>
        <a:srgbClr val="FF00FF"/>
      </a:folHlink>
    </a:clrScheme>
    <a:fontScheme name="Dune Template_051215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une Template_05121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BC5F2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BC5F2B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