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7" r:id="rId1"/>
  </p:sldMasterIdLst>
  <p:notesMasterIdLst>
    <p:notesMasterId r:id="rId57"/>
  </p:notesMasterIdLst>
  <p:handoutMasterIdLst>
    <p:handoutMasterId r:id="rId58"/>
  </p:handoutMasterIdLst>
  <p:sldIdLst>
    <p:sldId id="591" r:id="rId2"/>
    <p:sldId id="746" r:id="rId3"/>
    <p:sldId id="749" r:id="rId4"/>
    <p:sldId id="750" r:id="rId5"/>
    <p:sldId id="755" r:id="rId6"/>
    <p:sldId id="756" r:id="rId7"/>
    <p:sldId id="757" r:id="rId8"/>
    <p:sldId id="758" r:id="rId9"/>
    <p:sldId id="759" r:id="rId10"/>
    <p:sldId id="751" r:id="rId11"/>
    <p:sldId id="752" r:id="rId12"/>
    <p:sldId id="753" r:id="rId13"/>
    <p:sldId id="739" r:id="rId14"/>
    <p:sldId id="747" r:id="rId15"/>
    <p:sldId id="748" r:id="rId16"/>
    <p:sldId id="736" r:id="rId17"/>
    <p:sldId id="737" r:id="rId18"/>
    <p:sldId id="738" r:id="rId19"/>
    <p:sldId id="740" r:id="rId20"/>
    <p:sldId id="741" r:id="rId21"/>
    <p:sldId id="742" r:id="rId22"/>
    <p:sldId id="743" r:id="rId23"/>
    <p:sldId id="744" r:id="rId24"/>
    <p:sldId id="745" r:id="rId25"/>
    <p:sldId id="761" r:id="rId26"/>
    <p:sldId id="760" r:id="rId27"/>
    <p:sldId id="734" r:id="rId28"/>
    <p:sldId id="792" r:id="rId29"/>
    <p:sldId id="793" r:id="rId30"/>
    <p:sldId id="797" r:id="rId31"/>
    <p:sldId id="795" r:id="rId32"/>
    <p:sldId id="796" r:id="rId33"/>
    <p:sldId id="798" r:id="rId34"/>
    <p:sldId id="799" r:id="rId35"/>
    <p:sldId id="754" r:id="rId36"/>
    <p:sldId id="773" r:id="rId37"/>
    <p:sldId id="774" r:id="rId38"/>
    <p:sldId id="775" r:id="rId39"/>
    <p:sldId id="776" r:id="rId40"/>
    <p:sldId id="777" r:id="rId41"/>
    <p:sldId id="778" r:id="rId42"/>
    <p:sldId id="779" r:id="rId43"/>
    <p:sldId id="780" r:id="rId44"/>
    <p:sldId id="781" r:id="rId45"/>
    <p:sldId id="782" r:id="rId46"/>
    <p:sldId id="783" r:id="rId47"/>
    <p:sldId id="784" r:id="rId48"/>
    <p:sldId id="731" r:id="rId49"/>
    <p:sldId id="785" r:id="rId50"/>
    <p:sldId id="790" r:id="rId51"/>
    <p:sldId id="791" r:id="rId52"/>
    <p:sldId id="786" r:id="rId53"/>
    <p:sldId id="787" r:id="rId54"/>
    <p:sldId id="788" r:id="rId55"/>
    <p:sldId id="789" r:id="rId56"/>
  </p:sldIdLst>
  <p:sldSz cx="9144000" cy="6858000" type="screen4x3"/>
  <p:notesSz cx="6858000" cy="9296400"/>
  <p:defaultTextStyle>
    <a:defPPr>
      <a:defRPr lang="en-US"/>
    </a:defPPr>
    <a:lvl1pPr algn="l" rtl="0" fontAlgn="base">
      <a:spcBef>
        <a:spcPct val="0"/>
      </a:spcBef>
      <a:spcAft>
        <a:spcPct val="0"/>
      </a:spcAft>
      <a:defRPr sz="2000" kern="1200">
        <a:solidFill>
          <a:srgbClr val="9A7900"/>
        </a:solidFill>
        <a:latin typeface="Comic Sans MS" pitchFamily="66" charset="0"/>
        <a:ea typeface="+mn-ea"/>
        <a:cs typeface="+mn-cs"/>
      </a:defRPr>
    </a:lvl1pPr>
    <a:lvl2pPr marL="457200" algn="l" rtl="0" fontAlgn="base">
      <a:spcBef>
        <a:spcPct val="0"/>
      </a:spcBef>
      <a:spcAft>
        <a:spcPct val="0"/>
      </a:spcAft>
      <a:defRPr sz="2000" kern="1200">
        <a:solidFill>
          <a:srgbClr val="9A7900"/>
        </a:solidFill>
        <a:latin typeface="Comic Sans MS" pitchFamily="66" charset="0"/>
        <a:ea typeface="+mn-ea"/>
        <a:cs typeface="+mn-cs"/>
      </a:defRPr>
    </a:lvl2pPr>
    <a:lvl3pPr marL="914400" algn="l" rtl="0" fontAlgn="base">
      <a:spcBef>
        <a:spcPct val="0"/>
      </a:spcBef>
      <a:spcAft>
        <a:spcPct val="0"/>
      </a:spcAft>
      <a:defRPr sz="2000" kern="1200">
        <a:solidFill>
          <a:srgbClr val="9A7900"/>
        </a:solidFill>
        <a:latin typeface="Comic Sans MS" pitchFamily="66" charset="0"/>
        <a:ea typeface="+mn-ea"/>
        <a:cs typeface="+mn-cs"/>
      </a:defRPr>
    </a:lvl3pPr>
    <a:lvl4pPr marL="1371600" algn="l" rtl="0" fontAlgn="base">
      <a:spcBef>
        <a:spcPct val="0"/>
      </a:spcBef>
      <a:spcAft>
        <a:spcPct val="0"/>
      </a:spcAft>
      <a:defRPr sz="2000" kern="1200">
        <a:solidFill>
          <a:srgbClr val="9A7900"/>
        </a:solidFill>
        <a:latin typeface="Comic Sans MS" pitchFamily="66" charset="0"/>
        <a:ea typeface="+mn-ea"/>
        <a:cs typeface="+mn-cs"/>
      </a:defRPr>
    </a:lvl4pPr>
    <a:lvl5pPr marL="1828800" algn="l" rtl="0" fontAlgn="base">
      <a:spcBef>
        <a:spcPct val="0"/>
      </a:spcBef>
      <a:spcAft>
        <a:spcPct val="0"/>
      </a:spcAft>
      <a:defRPr sz="2000" kern="1200">
        <a:solidFill>
          <a:srgbClr val="9A7900"/>
        </a:solidFill>
        <a:latin typeface="Comic Sans MS" pitchFamily="66" charset="0"/>
        <a:ea typeface="+mn-ea"/>
        <a:cs typeface="+mn-cs"/>
      </a:defRPr>
    </a:lvl5pPr>
    <a:lvl6pPr marL="2286000" algn="l" defTabSz="914400" rtl="0" eaLnBrk="1" latinLnBrk="0" hangingPunct="1">
      <a:defRPr sz="2000" kern="1200">
        <a:solidFill>
          <a:srgbClr val="9A7900"/>
        </a:solidFill>
        <a:latin typeface="Comic Sans MS" pitchFamily="66" charset="0"/>
        <a:ea typeface="+mn-ea"/>
        <a:cs typeface="+mn-cs"/>
      </a:defRPr>
    </a:lvl6pPr>
    <a:lvl7pPr marL="2743200" algn="l" defTabSz="914400" rtl="0" eaLnBrk="1" latinLnBrk="0" hangingPunct="1">
      <a:defRPr sz="2000" kern="1200">
        <a:solidFill>
          <a:srgbClr val="9A7900"/>
        </a:solidFill>
        <a:latin typeface="Comic Sans MS" pitchFamily="66" charset="0"/>
        <a:ea typeface="+mn-ea"/>
        <a:cs typeface="+mn-cs"/>
      </a:defRPr>
    </a:lvl7pPr>
    <a:lvl8pPr marL="3200400" algn="l" defTabSz="914400" rtl="0" eaLnBrk="1" latinLnBrk="0" hangingPunct="1">
      <a:defRPr sz="2000" kern="1200">
        <a:solidFill>
          <a:srgbClr val="9A7900"/>
        </a:solidFill>
        <a:latin typeface="Comic Sans MS" pitchFamily="66" charset="0"/>
        <a:ea typeface="+mn-ea"/>
        <a:cs typeface="+mn-cs"/>
      </a:defRPr>
    </a:lvl8pPr>
    <a:lvl9pPr marL="3657600" algn="l" defTabSz="914400" rtl="0" eaLnBrk="1" latinLnBrk="0" hangingPunct="1">
      <a:defRPr sz="2000" kern="1200">
        <a:solidFill>
          <a:srgbClr val="9A7900"/>
        </a:solidFill>
        <a:latin typeface="Comic Sans MS" pitchFamily="6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CC"/>
    <a:srgbClr val="006600"/>
    <a:srgbClr val="FF3300"/>
    <a:srgbClr val="0066FF"/>
    <a:srgbClr val="FF00FF"/>
    <a:srgbClr val="0000FF"/>
    <a:srgbClr val="FF6600"/>
    <a:srgbClr val="008000"/>
    <a:srgbClr val="0000CC"/>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45" autoAdjust="0"/>
    <p:restoredTop sz="86455" autoAdjust="0"/>
  </p:normalViewPr>
  <p:slideViewPr>
    <p:cSldViewPr>
      <p:cViewPr varScale="1">
        <p:scale>
          <a:sx n="71" d="100"/>
          <a:sy n="71" d="100"/>
        </p:scale>
        <p:origin x="-108" y="-318"/>
      </p:cViewPr>
      <p:guideLst>
        <p:guide orient="horz" pos="2160"/>
        <p:guide pos="2880"/>
      </p:guideLst>
    </p:cSldViewPr>
  </p:slideViewPr>
  <p:outlineViewPr>
    <p:cViewPr>
      <p:scale>
        <a:sx n="33" d="100"/>
        <a:sy n="33" d="100"/>
      </p:scale>
      <p:origin x="264" y="1779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0" d="100"/>
          <a:sy n="70" d="100"/>
        </p:scale>
        <p:origin x="-2130" y="-120"/>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3388" cy="463550"/>
          </a:xfrm>
          <a:prstGeom prst="rect">
            <a:avLst/>
          </a:prstGeom>
          <a:noFill/>
          <a:ln w="9525">
            <a:noFill/>
            <a:miter lim="800000"/>
            <a:headEnd/>
            <a:tailEnd/>
          </a:ln>
          <a:effectLst/>
        </p:spPr>
        <p:txBody>
          <a:bodyPr vert="horz" wrap="square" lIns="91381" tIns="45691" rIns="91381" bIns="45691" numCol="1" anchor="t" anchorCtr="0" compatLnSpc="1">
            <a:prstTxWarp prst="textNoShape">
              <a:avLst/>
            </a:prstTxWarp>
          </a:bodyPr>
          <a:lstStyle>
            <a:lvl1pPr defTabSz="912813">
              <a:defRPr sz="1200">
                <a:solidFill>
                  <a:schemeClr val="tx1"/>
                </a:solidFill>
                <a:latin typeface="Times New Roman" pitchFamily="18" charset="0"/>
              </a:defRPr>
            </a:lvl1pPr>
          </a:lstStyle>
          <a:p>
            <a:pPr>
              <a:defRPr/>
            </a:pPr>
            <a:endParaRPr lang="en-US"/>
          </a:p>
        </p:txBody>
      </p:sp>
      <p:sp>
        <p:nvSpPr>
          <p:cNvPr id="5123" name="Rectangle 3"/>
          <p:cNvSpPr>
            <a:spLocks noGrp="1" noChangeArrowheads="1"/>
          </p:cNvSpPr>
          <p:nvPr>
            <p:ph type="dt" sz="quarter" idx="1"/>
          </p:nvPr>
        </p:nvSpPr>
        <p:spPr bwMode="auto">
          <a:xfrm>
            <a:off x="3884613" y="0"/>
            <a:ext cx="2973387" cy="463550"/>
          </a:xfrm>
          <a:prstGeom prst="rect">
            <a:avLst/>
          </a:prstGeom>
          <a:noFill/>
          <a:ln w="9525">
            <a:noFill/>
            <a:miter lim="800000"/>
            <a:headEnd/>
            <a:tailEnd/>
          </a:ln>
          <a:effectLst/>
        </p:spPr>
        <p:txBody>
          <a:bodyPr vert="horz" wrap="square" lIns="91381" tIns="45691" rIns="91381" bIns="45691" numCol="1" anchor="t" anchorCtr="0" compatLnSpc="1">
            <a:prstTxWarp prst="textNoShape">
              <a:avLst/>
            </a:prstTxWarp>
          </a:bodyPr>
          <a:lstStyle>
            <a:lvl1pPr algn="r" defTabSz="912813">
              <a:defRPr sz="1200">
                <a:solidFill>
                  <a:schemeClr val="tx1"/>
                </a:solidFill>
                <a:latin typeface="Times New Roman" pitchFamily="18" charset="0"/>
              </a:defRPr>
            </a:lvl1pPr>
          </a:lstStyle>
          <a:p>
            <a:pPr>
              <a:defRPr/>
            </a:pPr>
            <a:endParaRPr lang="en-US"/>
          </a:p>
        </p:txBody>
      </p:sp>
      <p:sp>
        <p:nvSpPr>
          <p:cNvPr id="5124" name="Rectangle 4"/>
          <p:cNvSpPr>
            <a:spLocks noGrp="1" noChangeArrowheads="1"/>
          </p:cNvSpPr>
          <p:nvPr>
            <p:ph type="ftr" sz="quarter" idx="2"/>
          </p:nvPr>
        </p:nvSpPr>
        <p:spPr bwMode="auto">
          <a:xfrm>
            <a:off x="0" y="8832850"/>
            <a:ext cx="2973388" cy="463550"/>
          </a:xfrm>
          <a:prstGeom prst="rect">
            <a:avLst/>
          </a:prstGeom>
          <a:noFill/>
          <a:ln w="9525">
            <a:noFill/>
            <a:miter lim="800000"/>
            <a:headEnd/>
            <a:tailEnd/>
          </a:ln>
          <a:effectLst/>
        </p:spPr>
        <p:txBody>
          <a:bodyPr vert="horz" wrap="square" lIns="91381" tIns="45691" rIns="91381" bIns="45691" numCol="1" anchor="b" anchorCtr="0" compatLnSpc="1">
            <a:prstTxWarp prst="textNoShape">
              <a:avLst/>
            </a:prstTxWarp>
          </a:bodyPr>
          <a:lstStyle>
            <a:lvl1pPr defTabSz="912813">
              <a:defRPr sz="1200">
                <a:solidFill>
                  <a:schemeClr val="tx1"/>
                </a:solidFill>
                <a:latin typeface="Times New Roman" pitchFamily="18" charset="0"/>
              </a:defRPr>
            </a:lvl1pPr>
          </a:lstStyle>
          <a:p>
            <a:pPr>
              <a:defRPr/>
            </a:pPr>
            <a:endParaRPr lang="en-US"/>
          </a:p>
        </p:txBody>
      </p:sp>
      <p:sp>
        <p:nvSpPr>
          <p:cNvPr id="5125" name="Rectangle 5"/>
          <p:cNvSpPr>
            <a:spLocks noGrp="1" noChangeArrowheads="1"/>
          </p:cNvSpPr>
          <p:nvPr>
            <p:ph type="sldNum" sz="quarter" idx="3"/>
          </p:nvPr>
        </p:nvSpPr>
        <p:spPr bwMode="auto">
          <a:xfrm>
            <a:off x="3884613" y="8832850"/>
            <a:ext cx="2973387" cy="463550"/>
          </a:xfrm>
          <a:prstGeom prst="rect">
            <a:avLst/>
          </a:prstGeom>
          <a:noFill/>
          <a:ln w="9525">
            <a:noFill/>
            <a:miter lim="800000"/>
            <a:headEnd/>
            <a:tailEnd/>
          </a:ln>
          <a:effectLst/>
        </p:spPr>
        <p:txBody>
          <a:bodyPr vert="horz" wrap="square" lIns="91381" tIns="45691" rIns="91381" bIns="45691" numCol="1" anchor="b" anchorCtr="0" compatLnSpc="1">
            <a:prstTxWarp prst="textNoShape">
              <a:avLst/>
            </a:prstTxWarp>
          </a:bodyPr>
          <a:lstStyle>
            <a:lvl1pPr algn="r" defTabSz="912813">
              <a:defRPr sz="1200">
                <a:solidFill>
                  <a:schemeClr val="tx1"/>
                </a:solidFill>
                <a:latin typeface="Times New Roman" pitchFamily="18" charset="0"/>
              </a:defRPr>
            </a:lvl1pPr>
          </a:lstStyle>
          <a:p>
            <a:pPr>
              <a:defRPr/>
            </a:pPr>
            <a:fld id="{29D1AC01-4EDC-4562-99EC-A48E92C9AC29}" type="slidenum">
              <a:rPr lang="en-US"/>
              <a:pPr>
                <a:defRPr/>
              </a:pPr>
              <a:t>‹#›</a:t>
            </a:fld>
            <a:endParaRPr lang="en-US"/>
          </a:p>
        </p:txBody>
      </p:sp>
    </p:spTree>
    <p:extLst>
      <p:ext uri="{BB962C8B-B14F-4D97-AF65-F5344CB8AC3E}">
        <p14:creationId xmlns:p14="http://schemas.microsoft.com/office/powerpoint/2010/main" val="30861783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94025" cy="457200"/>
          </a:xfrm>
          <a:prstGeom prst="rect">
            <a:avLst/>
          </a:prstGeom>
          <a:noFill/>
          <a:ln w="9525">
            <a:noFill/>
            <a:miter lim="800000"/>
            <a:headEnd/>
            <a:tailEnd/>
          </a:ln>
          <a:effectLst/>
        </p:spPr>
        <p:txBody>
          <a:bodyPr vert="horz" wrap="square" lIns="89959" tIns="44981" rIns="89959" bIns="44981" numCol="1" anchor="t" anchorCtr="0" compatLnSpc="1">
            <a:prstTxWarp prst="textNoShape">
              <a:avLst/>
            </a:prstTxWarp>
          </a:bodyPr>
          <a:lstStyle>
            <a:lvl1pPr defTabSz="901700">
              <a:defRPr sz="1200">
                <a:solidFill>
                  <a:schemeClr val="tx1"/>
                </a:solidFill>
                <a:latin typeface="Times New Roman" pitchFamily="18" charset="0"/>
              </a:defRPr>
            </a:lvl1pPr>
          </a:lstStyle>
          <a:p>
            <a:pPr>
              <a:defRPr/>
            </a:pPr>
            <a:endParaRPr lang="en-US"/>
          </a:p>
        </p:txBody>
      </p:sp>
      <p:sp>
        <p:nvSpPr>
          <p:cNvPr id="6147" name="Rectangle 3"/>
          <p:cNvSpPr>
            <a:spLocks noGrp="1" noChangeArrowheads="1"/>
          </p:cNvSpPr>
          <p:nvPr>
            <p:ph type="dt" idx="1"/>
          </p:nvPr>
        </p:nvSpPr>
        <p:spPr bwMode="auto">
          <a:xfrm>
            <a:off x="3889375" y="0"/>
            <a:ext cx="2994025" cy="457200"/>
          </a:xfrm>
          <a:prstGeom prst="rect">
            <a:avLst/>
          </a:prstGeom>
          <a:noFill/>
          <a:ln w="9525">
            <a:noFill/>
            <a:miter lim="800000"/>
            <a:headEnd/>
            <a:tailEnd/>
          </a:ln>
          <a:effectLst/>
        </p:spPr>
        <p:txBody>
          <a:bodyPr vert="horz" wrap="square" lIns="89959" tIns="44981" rIns="89959" bIns="44981" numCol="1" anchor="t" anchorCtr="0" compatLnSpc="1">
            <a:prstTxWarp prst="textNoShape">
              <a:avLst/>
            </a:prstTxWarp>
          </a:bodyPr>
          <a:lstStyle>
            <a:lvl1pPr algn="r" defTabSz="901700">
              <a:defRPr sz="1200">
                <a:solidFill>
                  <a:schemeClr val="tx1"/>
                </a:solidFill>
                <a:latin typeface="Times New Roman" pitchFamily="18" charset="0"/>
              </a:defRPr>
            </a:lvl1pPr>
          </a:lstStyle>
          <a:p>
            <a:pPr>
              <a:defRPr/>
            </a:pPr>
            <a:endParaRPr lang="en-US"/>
          </a:p>
        </p:txBody>
      </p:sp>
      <p:sp>
        <p:nvSpPr>
          <p:cNvPr id="36868" name="Rectangle 4"/>
          <p:cNvSpPr>
            <a:spLocks noGrp="1" noRot="1" noChangeAspect="1" noChangeArrowheads="1" noTextEdit="1"/>
          </p:cNvSpPr>
          <p:nvPr>
            <p:ph type="sldImg" idx="2"/>
          </p:nvPr>
        </p:nvSpPr>
        <p:spPr bwMode="auto">
          <a:xfrm>
            <a:off x="1063625" y="688975"/>
            <a:ext cx="4684713" cy="3513138"/>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00113" y="4430713"/>
            <a:ext cx="5010150" cy="4205287"/>
          </a:xfrm>
          <a:prstGeom prst="rect">
            <a:avLst/>
          </a:prstGeom>
          <a:noFill/>
          <a:ln w="9525">
            <a:noFill/>
            <a:miter lim="800000"/>
            <a:headEnd/>
            <a:tailEnd/>
          </a:ln>
          <a:effectLst/>
        </p:spPr>
        <p:txBody>
          <a:bodyPr vert="horz" wrap="square" lIns="89959" tIns="44981" rIns="89959" bIns="4498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8864600"/>
            <a:ext cx="2994025" cy="457200"/>
          </a:xfrm>
          <a:prstGeom prst="rect">
            <a:avLst/>
          </a:prstGeom>
          <a:noFill/>
          <a:ln w="9525">
            <a:noFill/>
            <a:miter lim="800000"/>
            <a:headEnd/>
            <a:tailEnd/>
          </a:ln>
          <a:effectLst/>
        </p:spPr>
        <p:txBody>
          <a:bodyPr vert="horz" wrap="square" lIns="89959" tIns="44981" rIns="89959" bIns="44981" numCol="1" anchor="b" anchorCtr="0" compatLnSpc="1">
            <a:prstTxWarp prst="textNoShape">
              <a:avLst/>
            </a:prstTxWarp>
          </a:bodyPr>
          <a:lstStyle>
            <a:lvl1pPr defTabSz="901700">
              <a:defRPr sz="1200">
                <a:solidFill>
                  <a:schemeClr val="tx1"/>
                </a:solidFill>
                <a:latin typeface="Times New Roman" pitchFamily="18" charset="0"/>
              </a:defRPr>
            </a:lvl1pPr>
          </a:lstStyle>
          <a:p>
            <a:pPr>
              <a:defRPr/>
            </a:pPr>
            <a:endParaRPr lang="en-US"/>
          </a:p>
        </p:txBody>
      </p:sp>
      <p:sp>
        <p:nvSpPr>
          <p:cNvPr id="6151" name="Rectangle 7"/>
          <p:cNvSpPr>
            <a:spLocks noGrp="1" noChangeArrowheads="1"/>
          </p:cNvSpPr>
          <p:nvPr>
            <p:ph type="sldNum" sz="quarter" idx="5"/>
          </p:nvPr>
        </p:nvSpPr>
        <p:spPr bwMode="auto">
          <a:xfrm>
            <a:off x="3889375" y="8864600"/>
            <a:ext cx="2994025" cy="457200"/>
          </a:xfrm>
          <a:prstGeom prst="rect">
            <a:avLst/>
          </a:prstGeom>
          <a:noFill/>
          <a:ln w="9525">
            <a:noFill/>
            <a:miter lim="800000"/>
            <a:headEnd/>
            <a:tailEnd/>
          </a:ln>
          <a:effectLst/>
        </p:spPr>
        <p:txBody>
          <a:bodyPr vert="horz" wrap="square" lIns="89959" tIns="44981" rIns="89959" bIns="44981" numCol="1" anchor="b" anchorCtr="0" compatLnSpc="1">
            <a:prstTxWarp prst="textNoShape">
              <a:avLst/>
            </a:prstTxWarp>
          </a:bodyPr>
          <a:lstStyle>
            <a:lvl1pPr algn="r" defTabSz="901700">
              <a:defRPr sz="1200">
                <a:solidFill>
                  <a:schemeClr val="tx1"/>
                </a:solidFill>
                <a:latin typeface="Times New Roman" pitchFamily="18" charset="0"/>
              </a:defRPr>
            </a:lvl1pPr>
          </a:lstStyle>
          <a:p>
            <a:pPr>
              <a:defRPr/>
            </a:pPr>
            <a:fld id="{9C3EACCF-1915-4603-9118-56DE4C58A370}" type="slidenum">
              <a:rPr lang="en-US"/>
              <a:pPr>
                <a:defRPr/>
              </a:pPr>
              <a:t>‹#›</a:t>
            </a:fld>
            <a:endParaRPr lang="en-US"/>
          </a:p>
        </p:txBody>
      </p:sp>
    </p:spTree>
    <p:extLst>
      <p:ext uri="{BB962C8B-B14F-4D97-AF65-F5344CB8AC3E}">
        <p14:creationId xmlns:p14="http://schemas.microsoft.com/office/powerpoint/2010/main" val="42101130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p:spPr>
        <p:txBody>
          <a:bodyPr/>
          <a:lstStyle/>
          <a:p>
            <a:endParaRPr lang="en-US" dirty="0" smtClean="0"/>
          </a:p>
        </p:txBody>
      </p:sp>
      <p:sp>
        <p:nvSpPr>
          <p:cNvPr id="37892" name="Slide Number Placeholder 3"/>
          <p:cNvSpPr>
            <a:spLocks noGrp="1"/>
          </p:cNvSpPr>
          <p:nvPr>
            <p:ph type="sldNum" sz="quarter" idx="5"/>
          </p:nvPr>
        </p:nvSpPr>
        <p:spPr>
          <a:noFill/>
        </p:spPr>
        <p:txBody>
          <a:bodyPr/>
          <a:lstStyle/>
          <a:p>
            <a:fld id="{88131319-75C8-46E4-8490-9E65B80188DA}" type="slidenum">
              <a:rPr lang="en-US" smtClean="0"/>
              <a:pPr/>
              <a:t>1</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13</a:t>
            </a:fld>
            <a:endParaRPr lang="en-US"/>
          </a:p>
        </p:txBody>
      </p:sp>
    </p:spTree>
    <p:extLst>
      <p:ext uri="{BB962C8B-B14F-4D97-AF65-F5344CB8AC3E}">
        <p14:creationId xmlns:p14="http://schemas.microsoft.com/office/powerpoint/2010/main" val="1681833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14</a:t>
            </a:fld>
            <a:endParaRPr lang="en-US"/>
          </a:p>
        </p:txBody>
      </p:sp>
    </p:spTree>
    <p:extLst>
      <p:ext uri="{BB962C8B-B14F-4D97-AF65-F5344CB8AC3E}">
        <p14:creationId xmlns:p14="http://schemas.microsoft.com/office/powerpoint/2010/main" val="1681833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15</a:t>
            </a:fld>
            <a:endParaRPr lang="en-US"/>
          </a:p>
        </p:txBody>
      </p:sp>
    </p:spTree>
    <p:extLst>
      <p:ext uri="{BB962C8B-B14F-4D97-AF65-F5344CB8AC3E}">
        <p14:creationId xmlns:p14="http://schemas.microsoft.com/office/powerpoint/2010/main" val="1681833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20</a:t>
            </a:fld>
            <a:endParaRPr lang="en-US"/>
          </a:p>
        </p:txBody>
      </p:sp>
    </p:spTree>
    <p:extLst>
      <p:ext uri="{BB962C8B-B14F-4D97-AF65-F5344CB8AC3E}">
        <p14:creationId xmlns:p14="http://schemas.microsoft.com/office/powerpoint/2010/main" val="2458583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 name="Rectangle 20"/>
          <p:cNvSpPr>
            <a:spLocks noGrp="1"/>
          </p:cNvSpPr>
          <p:nvPr>
            <p:ph type="ctrTitle"/>
          </p:nvPr>
        </p:nvSpPr>
        <p:spPr>
          <a:xfrm>
            <a:off x="685800" y="990601"/>
            <a:ext cx="7772400" cy="2609850"/>
          </a:xfrm>
        </p:spPr>
        <p:txBody>
          <a:bodyPr>
            <a:noAutofit/>
            <a:sp3d prstMaterial="matte">
              <a:bevelT w="38100" h="38100"/>
              <a:contourClr>
                <a:srgbClr val="FFFFFF"/>
              </a:contourClr>
            </a:sp3d>
          </a:bodyPr>
          <a:lstStyle>
            <a:lvl1pPr algn="ctr">
              <a:defRPr lang="en-US" sz="5800" dirty="0" smtClean="0">
                <a:ln w="9525">
                  <a:noFill/>
                </a:ln>
                <a:effectLst>
                  <a:outerShdw blurRad="50800" dist="38100" dir="8220000" algn="tl" rotWithShape="0">
                    <a:srgbClr val="000000">
                      <a:alpha val="40000"/>
                    </a:srgbClr>
                  </a:outerShdw>
                </a:effectLst>
              </a:defRPr>
            </a:lvl1pPr>
          </a:lstStyle>
          <a:p>
            <a:r>
              <a:rPr lang="en-US" smtClean="0"/>
              <a:t>Click to edit Master title style</a:t>
            </a:r>
            <a:endParaRPr lang="en-US" dirty="0"/>
          </a:p>
        </p:txBody>
      </p:sp>
      <p:sp>
        <p:nvSpPr>
          <p:cNvPr id="24" name="Rectangle 26"/>
          <p:cNvSpPr>
            <a:spLocks noGrp="1"/>
          </p:cNvSpPr>
          <p:nvPr>
            <p:ph type="subTitle" idx="1"/>
          </p:nvPr>
        </p:nvSpPr>
        <p:spPr>
          <a:xfrm>
            <a:off x="1371600" y="3657600"/>
            <a:ext cx="6400800" cy="1967089"/>
          </a:xfrm>
        </p:spPr>
        <p:txBody>
          <a:bodyPr>
            <a:normAutofit/>
          </a:bodyPr>
          <a:lstStyle>
            <a:lvl1pPr marL="0" indent="0" algn="ctr">
              <a:buNone/>
              <a:defRPr lang="en-US" sz="3000" b="0">
                <a:solidFill>
                  <a:schemeClr val="tx2"/>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smtClean="0"/>
              <a:t>Click to edit Master subtitle style</a:t>
            </a:r>
            <a:endParaRPr lang="en-US" dirty="0"/>
          </a:p>
        </p:txBody>
      </p:sp>
      <p:sp>
        <p:nvSpPr>
          <p:cNvPr id="4" name="Rectangle 3"/>
          <p:cNvSpPr>
            <a:spLocks noGrp="1"/>
          </p:cNvSpPr>
          <p:nvPr>
            <p:ph type="dt" sz="half" idx="10"/>
          </p:nvPr>
        </p:nvSpPr>
        <p:spPr/>
        <p:txBody>
          <a:bodyPr/>
          <a:lstStyle>
            <a:lvl1pPr>
              <a:defRPr lang="en-US"/>
            </a:lvl1pPr>
          </a:lstStyle>
          <a:p>
            <a:pPr>
              <a:defRPr/>
            </a:pPr>
            <a:fld id="{6170E05B-41D8-47C4-BDDC-95E720F3DEB7}" type="datetimeFigureOut">
              <a:rPr/>
              <a:pPr>
                <a:defRPr/>
              </a:pPr>
              <a:t>4/29/2009</a:t>
            </a:fld>
            <a:endParaRPr/>
          </a:p>
        </p:txBody>
      </p:sp>
      <p:sp>
        <p:nvSpPr>
          <p:cNvPr id="5" name="Rectangle 14"/>
          <p:cNvSpPr>
            <a:spLocks noGrp="1"/>
          </p:cNvSpPr>
          <p:nvPr>
            <p:ph type="sldNum" sz="quarter" idx="11"/>
          </p:nvPr>
        </p:nvSpPr>
        <p:spPr/>
        <p:txBody>
          <a:bodyPr/>
          <a:lstStyle>
            <a:lvl1pPr>
              <a:defRPr lang="en-US"/>
            </a:lvl1pPr>
          </a:lstStyle>
          <a:p>
            <a:pPr>
              <a:defRPr/>
            </a:pPr>
            <a:fld id="{D34B2B64-F49B-4AC8-A23C-422C0E885930}" type="slidenum">
              <a:rPr/>
              <a:pPr>
                <a:defRPr/>
              </a:pPr>
              <a:t>‹#›</a:t>
            </a:fld>
            <a:endParaRPr/>
          </a:p>
        </p:txBody>
      </p:sp>
      <p:sp>
        <p:nvSpPr>
          <p:cNvPr id="6" name="Rectangle 27"/>
          <p:cNvSpPr>
            <a:spLocks noGrp="1"/>
          </p:cNvSpPr>
          <p:nvPr>
            <p:ph type="ftr" sz="quarter" idx="12"/>
          </p:nvPr>
        </p:nvSpPr>
        <p:spPr/>
        <p:txBody>
          <a:bodyPr/>
          <a:lstStyle>
            <a:lvl1pPr>
              <a:defRPr lang="en-US"/>
            </a:lvl1pPr>
          </a:lstStyle>
          <a:p>
            <a:pPr>
              <a:defRPr/>
            </a:pPr>
            <a:r>
              <a:rPr dirty="0"/>
              <a:t>Brian </a:t>
            </a:r>
            <a:r>
              <a:rPr dirty="0" err="1"/>
              <a:t>Drendel</a:t>
            </a:r>
            <a:endParaRPr dirty="0"/>
          </a:p>
          <a:p>
            <a:pPr>
              <a:defRPr/>
            </a:pPr>
            <a:r>
              <a:rPr dirty="0"/>
              <a:t>Pbar Weekly Report</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250DAAF-B418-4BEE-870C-534B74D9478A}" type="datetimeFigureOut">
              <a:rPr/>
              <a:pPr>
                <a:defRPr/>
              </a:pPr>
              <a:t>4/29/2009</a:t>
            </a:fld>
            <a:endParaRPr/>
          </a:p>
        </p:txBody>
      </p:sp>
      <p:sp>
        <p:nvSpPr>
          <p:cNvPr id="5" name="Footer Placeholder 4"/>
          <p:cNvSpPr>
            <a:spLocks noGrp="1"/>
          </p:cNvSpPr>
          <p:nvPr>
            <p:ph type="ftr" sz="quarter" idx="11"/>
          </p:nvPr>
        </p:nvSpPr>
        <p:spPr/>
        <p:txBody>
          <a:bodyPr/>
          <a:lstStyle>
            <a:lvl1pPr>
              <a:defRPr/>
            </a:lvl1pPr>
          </a:lstStyle>
          <a:p>
            <a:pPr>
              <a:defRPr/>
            </a:pPr>
            <a:r>
              <a:rPr dirty="0"/>
              <a:t>Brian </a:t>
            </a:r>
            <a:r>
              <a:rPr dirty="0" err="1"/>
              <a:t>Drendel</a:t>
            </a:r>
            <a:endParaRPr dirty="0"/>
          </a:p>
          <a:p>
            <a:pPr>
              <a:defRPr/>
            </a:pPr>
            <a:r>
              <a:rPr dirty="0"/>
              <a:t>Pbar Weekly Report</a:t>
            </a:r>
          </a:p>
        </p:txBody>
      </p:sp>
      <p:sp>
        <p:nvSpPr>
          <p:cNvPr id="6" name="Slide Number Placeholder 5"/>
          <p:cNvSpPr>
            <a:spLocks noGrp="1"/>
          </p:cNvSpPr>
          <p:nvPr>
            <p:ph type="sldNum" sz="quarter" idx="12"/>
          </p:nvPr>
        </p:nvSpPr>
        <p:spPr/>
        <p:txBody>
          <a:bodyPr/>
          <a:lstStyle>
            <a:lvl1pPr>
              <a:defRPr/>
            </a:lvl1pPr>
          </a:lstStyle>
          <a:p>
            <a:pPr>
              <a:defRPr/>
            </a:pPr>
            <a:fld id="{079B22C8-8A43-4C9E-86D4-E0C44E86E0A0}" type="slidenum">
              <a:rPr/>
              <a:pPr>
                <a:defRPr/>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34583A6-E776-47C6-9A41-4C3093B3321A}" type="datetimeFigureOut">
              <a:rPr/>
              <a:pPr>
                <a:defRPr/>
              </a:pPr>
              <a:t>4/29/2009</a:t>
            </a:fld>
            <a:endParaRPr/>
          </a:p>
        </p:txBody>
      </p:sp>
      <p:sp>
        <p:nvSpPr>
          <p:cNvPr id="5" name="Footer Placeholder 4"/>
          <p:cNvSpPr>
            <a:spLocks noGrp="1"/>
          </p:cNvSpPr>
          <p:nvPr>
            <p:ph type="ftr" sz="quarter" idx="11"/>
          </p:nvPr>
        </p:nvSpPr>
        <p:spPr/>
        <p:txBody>
          <a:bodyPr/>
          <a:lstStyle>
            <a:lvl1pPr>
              <a:defRPr/>
            </a:lvl1pPr>
          </a:lstStyle>
          <a:p>
            <a:pPr>
              <a:defRPr/>
            </a:pPr>
            <a:r>
              <a:rPr dirty="0"/>
              <a:t>Brian </a:t>
            </a:r>
            <a:r>
              <a:rPr dirty="0" err="1"/>
              <a:t>Drendel</a:t>
            </a:r>
            <a:endParaRPr dirty="0"/>
          </a:p>
          <a:p>
            <a:pPr>
              <a:defRPr/>
            </a:pPr>
            <a:r>
              <a:rPr dirty="0"/>
              <a:t>Pbar Weekly Report</a:t>
            </a:r>
          </a:p>
        </p:txBody>
      </p:sp>
      <p:sp>
        <p:nvSpPr>
          <p:cNvPr id="6" name="Slide Number Placeholder 5"/>
          <p:cNvSpPr>
            <a:spLocks noGrp="1"/>
          </p:cNvSpPr>
          <p:nvPr>
            <p:ph type="sldNum" sz="quarter" idx="12"/>
          </p:nvPr>
        </p:nvSpPr>
        <p:spPr/>
        <p:txBody>
          <a:bodyPr/>
          <a:lstStyle>
            <a:lvl1pPr>
              <a:defRPr/>
            </a:lvl1pPr>
          </a:lstStyle>
          <a:p>
            <a:pPr>
              <a:defRPr/>
            </a:pPr>
            <a:fld id="{C8E27E12-2A7C-4733-881F-277F6F35614F}" type="slidenum">
              <a:rPr/>
              <a:pPr>
                <a:defRPr/>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p>
            <a:r>
              <a:rPr lang="en-US" smtClean="0"/>
              <a:t>Click to edit Master title style</a:t>
            </a:r>
            <a:endParaRPr lang="en-US"/>
          </a:p>
        </p:txBody>
      </p:sp>
      <p:sp>
        <p:nvSpPr>
          <p:cNvPr id="3" name="Rectangle 3"/>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p:cNvSpPr>
          <p:nvPr>
            <p:ph type="dt" sz="half" idx="10"/>
          </p:nvPr>
        </p:nvSpPr>
        <p:spPr/>
        <p:txBody>
          <a:bodyPr/>
          <a:lstStyle>
            <a:lvl1pPr>
              <a:defRPr/>
            </a:lvl1pPr>
          </a:lstStyle>
          <a:p>
            <a:pPr>
              <a:defRPr/>
            </a:pPr>
            <a:fld id="{FA759268-A13E-44BF-97C0-33E468473A1A}" type="datetime3">
              <a:rPr/>
              <a:pPr>
                <a:defRPr/>
              </a:pPr>
              <a:t>29 April 2009</a:t>
            </a:fld>
            <a:endParaRPr dirty="0"/>
          </a:p>
        </p:txBody>
      </p:sp>
      <p:sp>
        <p:nvSpPr>
          <p:cNvPr id="5" name="Rectangle 5"/>
          <p:cNvSpPr>
            <a:spLocks noGrp="1"/>
          </p:cNvSpPr>
          <p:nvPr>
            <p:ph type="ftr" sz="quarter" idx="11"/>
          </p:nvPr>
        </p:nvSpPr>
        <p:spPr/>
        <p:txBody>
          <a:bodyPr/>
          <a:lstStyle>
            <a:lvl1pPr>
              <a:defRPr/>
            </a:lvl1pPr>
          </a:lstStyle>
          <a:p>
            <a:pPr>
              <a:defRPr/>
            </a:pPr>
            <a:r>
              <a:rPr dirty="0"/>
              <a:t>Brian </a:t>
            </a:r>
            <a:r>
              <a:rPr dirty="0" err="1"/>
              <a:t>Drendel</a:t>
            </a:r>
            <a:endParaRPr dirty="0"/>
          </a:p>
          <a:p>
            <a:pPr>
              <a:defRPr/>
            </a:pPr>
            <a:r>
              <a:rPr dirty="0"/>
              <a:t>Pbar Weekly Report</a:t>
            </a:r>
          </a:p>
        </p:txBody>
      </p:sp>
      <p:sp>
        <p:nvSpPr>
          <p:cNvPr id="6" name="Rectangle 6"/>
          <p:cNvSpPr>
            <a:spLocks noGrp="1"/>
          </p:cNvSpPr>
          <p:nvPr>
            <p:ph type="sldNum" sz="quarter" idx="12"/>
          </p:nvPr>
        </p:nvSpPr>
        <p:spPr/>
        <p:txBody>
          <a:bodyPr/>
          <a:lstStyle>
            <a:lvl1pPr>
              <a:defRPr/>
            </a:lvl1pPr>
          </a:lstStyle>
          <a:p>
            <a:pPr>
              <a:defRPr/>
            </a:pPr>
            <a:fld id="{1526951A-52F7-4A78-8870-EE55F1E26616}" type="slidenum">
              <a:rPr/>
              <a:pPr>
                <a:defRPr/>
              </a:pPr>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Rectangle 2"/>
          <p:cNvSpPr>
            <a:spLocks noGrp="1"/>
          </p:cNvSpPr>
          <p:nvPr>
            <p:ph type="title"/>
          </p:nvPr>
        </p:nvSpPr>
        <p:spPr>
          <a:xfrm>
            <a:off x="722313" y="2685391"/>
            <a:ext cx="7772400" cy="3112843"/>
          </a:xfrm>
        </p:spPr>
        <p:txBody>
          <a:bodyPr anchor="t"/>
          <a:lstStyle>
            <a:lvl1pPr algn="ctr">
              <a:buNone/>
              <a:defRPr lang="en-US" sz="6000" b="1" dirty="0">
                <a:solidFill>
                  <a:schemeClr val="tx2">
                    <a:shade val="85000"/>
                    <a:satMod val="150000"/>
                  </a:schemeClr>
                </a:solidFill>
              </a:defRPr>
            </a:lvl1pPr>
          </a:lstStyle>
          <a:p>
            <a:r>
              <a:rPr lang="en-US" smtClean="0"/>
              <a:t>Click to edit Master title style</a:t>
            </a:r>
            <a:endParaRPr lang="en-US" dirty="0"/>
          </a:p>
        </p:txBody>
      </p:sp>
      <p:sp>
        <p:nvSpPr>
          <p:cNvPr id="3" name="Rectangle 3"/>
          <p:cNvSpPr>
            <a:spLocks noGrp="1"/>
          </p:cNvSpPr>
          <p:nvPr>
            <p:ph type="body" idx="1"/>
          </p:nvPr>
        </p:nvSpPr>
        <p:spPr>
          <a:xfrm>
            <a:off x="722313" y="1128932"/>
            <a:ext cx="7772400" cy="1509712"/>
          </a:xfrm>
        </p:spPr>
        <p:txBody>
          <a:bodyPr anchor="b">
            <a:normAutofit/>
          </a:bodyPr>
          <a:lstStyle>
            <a:lvl1pPr algn="ctr">
              <a:buNone/>
              <a:defRPr lang="en-US" sz="2400" b="0" smtClean="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Rectangle 4"/>
          <p:cNvSpPr>
            <a:spLocks noGrp="1"/>
          </p:cNvSpPr>
          <p:nvPr>
            <p:ph type="dt" sz="half" idx="10"/>
          </p:nvPr>
        </p:nvSpPr>
        <p:spPr/>
        <p:txBody>
          <a:bodyPr/>
          <a:lstStyle>
            <a:lvl1pPr>
              <a:defRPr/>
            </a:lvl1pPr>
          </a:lstStyle>
          <a:p>
            <a:pPr>
              <a:defRPr/>
            </a:pPr>
            <a:fld id="{59F1FC2B-E99D-4764-B464-3B217556BFCF}" type="datetimeFigureOut">
              <a:rPr/>
              <a:pPr>
                <a:defRPr/>
              </a:pPr>
              <a:t>4/29/2009</a:t>
            </a:fld>
            <a:endParaRPr/>
          </a:p>
        </p:txBody>
      </p:sp>
      <p:sp>
        <p:nvSpPr>
          <p:cNvPr id="5" name="Rectangle 5"/>
          <p:cNvSpPr>
            <a:spLocks noGrp="1"/>
          </p:cNvSpPr>
          <p:nvPr>
            <p:ph type="ftr" sz="quarter" idx="11"/>
          </p:nvPr>
        </p:nvSpPr>
        <p:spPr/>
        <p:txBody>
          <a:bodyPr/>
          <a:lstStyle>
            <a:lvl1pPr>
              <a:defRPr/>
            </a:lvl1pPr>
          </a:lstStyle>
          <a:p>
            <a:pPr>
              <a:defRPr/>
            </a:pPr>
            <a:r>
              <a:rPr dirty="0"/>
              <a:t>Brian </a:t>
            </a:r>
            <a:r>
              <a:rPr dirty="0" err="1"/>
              <a:t>Drendel</a:t>
            </a:r>
            <a:endParaRPr dirty="0"/>
          </a:p>
          <a:p>
            <a:pPr>
              <a:defRPr/>
            </a:pPr>
            <a:r>
              <a:rPr dirty="0"/>
              <a:t>Pbar Weekly Report</a:t>
            </a:r>
          </a:p>
        </p:txBody>
      </p:sp>
      <p:sp>
        <p:nvSpPr>
          <p:cNvPr id="6" name="Rectangle 6"/>
          <p:cNvSpPr>
            <a:spLocks noGrp="1"/>
          </p:cNvSpPr>
          <p:nvPr>
            <p:ph type="sldNum" sz="quarter" idx="12"/>
          </p:nvPr>
        </p:nvSpPr>
        <p:spPr/>
        <p:txBody>
          <a:bodyPr/>
          <a:lstStyle>
            <a:lvl1pPr>
              <a:defRPr/>
            </a:lvl1pPr>
          </a:lstStyle>
          <a:p>
            <a:pPr>
              <a:defRPr/>
            </a:pPr>
            <a:fld id="{CFA2CFD9-8648-473F-8ABB-9D9AA0223787}" type="slidenum">
              <a:rPr/>
              <a:pPr>
                <a:defRPr/>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smtClean="0"/>
              <a:t>Click to edit Master title style</a:t>
            </a:r>
            <a:endParaRPr lang="en-US"/>
          </a:p>
        </p:txBody>
      </p:sp>
      <p:sp>
        <p:nvSpPr>
          <p:cNvPr id="3" name="Rectangl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p:cNvSpPr>
          <p:nvPr>
            <p:ph type="dt" sz="half" idx="10"/>
          </p:nvPr>
        </p:nvSpPr>
        <p:spPr/>
        <p:txBody>
          <a:bodyPr/>
          <a:lstStyle>
            <a:lvl1pPr>
              <a:defRPr/>
            </a:lvl1pPr>
          </a:lstStyle>
          <a:p>
            <a:pPr>
              <a:defRPr/>
            </a:pPr>
            <a:fld id="{46D67CC2-AED0-45B7-83B7-0C19B19D358E}" type="datetimeFigureOut">
              <a:rPr/>
              <a:pPr>
                <a:defRPr/>
              </a:pPr>
              <a:t>4/29/2009</a:t>
            </a:fld>
            <a:endParaRPr/>
          </a:p>
        </p:txBody>
      </p:sp>
      <p:sp>
        <p:nvSpPr>
          <p:cNvPr id="6" name="Rectangle 5"/>
          <p:cNvSpPr>
            <a:spLocks noGrp="1"/>
          </p:cNvSpPr>
          <p:nvPr>
            <p:ph type="ftr" sz="quarter" idx="11"/>
          </p:nvPr>
        </p:nvSpPr>
        <p:spPr/>
        <p:txBody>
          <a:bodyPr/>
          <a:lstStyle>
            <a:lvl1pPr>
              <a:defRPr/>
            </a:lvl1pPr>
          </a:lstStyle>
          <a:p>
            <a:pPr>
              <a:defRPr/>
            </a:pPr>
            <a:r>
              <a:rPr dirty="0"/>
              <a:t>Brian </a:t>
            </a:r>
            <a:r>
              <a:rPr dirty="0" err="1"/>
              <a:t>Drendel</a:t>
            </a:r>
            <a:endParaRPr dirty="0"/>
          </a:p>
          <a:p>
            <a:pPr>
              <a:defRPr/>
            </a:pPr>
            <a:r>
              <a:rPr dirty="0"/>
              <a:t>Pbar Weekly Report</a:t>
            </a:r>
          </a:p>
        </p:txBody>
      </p:sp>
      <p:sp>
        <p:nvSpPr>
          <p:cNvPr id="7" name="Rectangle 6"/>
          <p:cNvSpPr>
            <a:spLocks noGrp="1"/>
          </p:cNvSpPr>
          <p:nvPr>
            <p:ph type="sldNum" sz="quarter" idx="12"/>
          </p:nvPr>
        </p:nvSpPr>
        <p:spPr/>
        <p:txBody>
          <a:bodyPr/>
          <a:lstStyle>
            <a:lvl1pPr>
              <a:defRPr/>
            </a:lvl1pPr>
          </a:lstStyle>
          <a:p>
            <a:pPr>
              <a:defRPr/>
            </a:pPr>
            <a:fld id="{D0E73ED1-777C-4309-B9A6-BF175F150BFE}" type="slidenum">
              <a:rPr/>
              <a:pPr>
                <a:defRPr/>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lvl1pPr algn="l">
              <a:defRPr/>
            </a:lvl1pPr>
          </a:lstStyle>
          <a:p>
            <a:r>
              <a:rPr lang="en-US" smtClean="0"/>
              <a:t>Click to edit Master title style</a:t>
            </a:r>
            <a:endParaRPr lang="en-US"/>
          </a:p>
        </p:txBody>
      </p:sp>
      <p:sp>
        <p:nvSpPr>
          <p:cNvPr id="3" name="Rectangle 2"/>
          <p:cNvSpPr>
            <a:spLocks noGrp="1"/>
          </p:cNvSpPr>
          <p:nvPr>
            <p:ph type="body" idx="1"/>
          </p:nvPr>
        </p:nvSpPr>
        <p:spPr>
          <a:xfrm>
            <a:off x="457200" y="1535113"/>
            <a:ext cx="4040188" cy="639762"/>
          </a:xfrm>
        </p:spPr>
        <p:txBody>
          <a:bodyPr anchor="b">
            <a:noAutofit/>
          </a:bodyPr>
          <a:lstStyle>
            <a:lvl1pPr marL="0" indent="0" algn="l">
              <a:buNone/>
              <a:defRPr sz="22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Rectangl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p:cNvSpPr>
          <p:nvPr>
            <p:ph type="body" sz="quarter" idx="3"/>
          </p:nvPr>
        </p:nvSpPr>
        <p:spPr>
          <a:xfrm>
            <a:off x="4645025" y="1535113"/>
            <a:ext cx="4041775" cy="639762"/>
          </a:xfrm>
        </p:spPr>
        <p:txBody>
          <a:bodyPr anchor="b">
            <a:noAutofit/>
          </a:bodyPr>
          <a:lstStyle>
            <a:lvl1pPr marL="0" indent="0" algn="l">
              <a:buNone/>
              <a:defRPr sz="22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Rectangl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p:cNvSpPr>
          <p:nvPr>
            <p:ph type="dt" sz="half" idx="10"/>
          </p:nvPr>
        </p:nvSpPr>
        <p:spPr/>
        <p:txBody>
          <a:bodyPr/>
          <a:lstStyle>
            <a:lvl1pPr>
              <a:defRPr/>
            </a:lvl1pPr>
          </a:lstStyle>
          <a:p>
            <a:pPr>
              <a:defRPr/>
            </a:pPr>
            <a:fld id="{347DF213-DBC4-41F8-90A9-9BEF1A0BFC5F}" type="datetimeFigureOut">
              <a:rPr/>
              <a:pPr>
                <a:defRPr/>
              </a:pPr>
              <a:t>4/29/2009</a:t>
            </a:fld>
            <a:endParaRPr/>
          </a:p>
        </p:txBody>
      </p:sp>
      <p:sp>
        <p:nvSpPr>
          <p:cNvPr id="8" name="Rectangle 7"/>
          <p:cNvSpPr>
            <a:spLocks noGrp="1"/>
          </p:cNvSpPr>
          <p:nvPr>
            <p:ph type="ftr" sz="quarter" idx="11"/>
          </p:nvPr>
        </p:nvSpPr>
        <p:spPr/>
        <p:txBody>
          <a:bodyPr/>
          <a:lstStyle>
            <a:lvl1pPr>
              <a:defRPr/>
            </a:lvl1pPr>
          </a:lstStyle>
          <a:p>
            <a:pPr>
              <a:defRPr/>
            </a:pPr>
            <a:r>
              <a:rPr dirty="0"/>
              <a:t>Brian </a:t>
            </a:r>
            <a:r>
              <a:rPr dirty="0" err="1"/>
              <a:t>Drendel</a:t>
            </a:r>
            <a:endParaRPr dirty="0"/>
          </a:p>
          <a:p>
            <a:pPr>
              <a:defRPr/>
            </a:pPr>
            <a:r>
              <a:rPr dirty="0"/>
              <a:t>Pbar Weekly Report</a:t>
            </a:r>
          </a:p>
        </p:txBody>
      </p:sp>
      <p:sp>
        <p:nvSpPr>
          <p:cNvPr id="9" name="Rectangle 8"/>
          <p:cNvSpPr>
            <a:spLocks noGrp="1"/>
          </p:cNvSpPr>
          <p:nvPr>
            <p:ph type="sldNum" sz="quarter" idx="12"/>
          </p:nvPr>
        </p:nvSpPr>
        <p:spPr/>
        <p:txBody>
          <a:bodyPr/>
          <a:lstStyle>
            <a:lvl1pPr>
              <a:defRPr/>
            </a:lvl1pPr>
          </a:lstStyle>
          <a:p>
            <a:pPr>
              <a:defRPr/>
            </a:pPr>
            <a:fld id="{3E3D700E-7C54-4CB9-AAB3-C3C9CE553D3C}" type="slidenum">
              <a:rPr/>
              <a:pPr>
                <a:defRPr/>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lvl1pPr>
              <a:defRPr lang="en-US"/>
            </a:lvl1pPr>
          </a:lstStyle>
          <a:p>
            <a:r>
              <a:rPr lang="en-US" smtClean="0"/>
              <a:t>Click to edit Master title style</a:t>
            </a:r>
            <a:endParaRPr lang="en-US"/>
          </a:p>
        </p:txBody>
      </p:sp>
      <p:sp>
        <p:nvSpPr>
          <p:cNvPr id="3" name="Rectangle 3"/>
          <p:cNvSpPr>
            <a:spLocks noGrp="1"/>
          </p:cNvSpPr>
          <p:nvPr>
            <p:ph type="dt" sz="half" idx="10"/>
          </p:nvPr>
        </p:nvSpPr>
        <p:spPr/>
        <p:txBody>
          <a:bodyPr/>
          <a:lstStyle>
            <a:lvl1pPr>
              <a:defRPr/>
            </a:lvl1pPr>
          </a:lstStyle>
          <a:p>
            <a:pPr>
              <a:defRPr/>
            </a:pPr>
            <a:fld id="{61415F1E-A0E6-4E87-82B3-182AAAEB83BC}" type="datetimeFigureOut">
              <a:rPr/>
              <a:pPr>
                <a:defRPr/>
              </a:pPr>
              <a:t>4/29/2009</a:t>
            </a:fld>
            <a:endParaRPr/>
          </a:p>
        </p:txBody>
      </p:sp>
      <p:sp>
        <p:nvSpPr>
          <p:cNvPr id="4" name="Rectangle 4"/>
          <p:cNvSpPr>
            <a:spLocks noGrp="1"/>
          </p:cNvSpPr>
          <p:nvPr>
            <p:ph type="ftr" sz="quarter" idx="11"/>
          </p:nvPr>
        </p:nvSpPr>
        <p:spPr/>
        <p:txBody>
          <a:bodyPr/>
          <a:lstStyle>
            <a:lvl1pPr>
              <a:defRPr/>
            </a:lvl1pPr>
          </a:lstStyle>
          <a:p>
            <a:pPr>
              <a:defRPr/>
            </a:pPr>
            <a:r>
              <a:rPr dirty="0"/>
              <a:t>Brian </a:t>
            </a:r>
            <a:r>
              <a:rPr dirty="0" err="1"/>
              <a:t>Drendel</a:t>
            </a:r>
            <a:endParaRPr dirty="0"/>
          </a:p>
          <a:p>
            <a:pPr>
              <a:defRPr/>
            </a:pPr>
            <a:r>
              <a:rPr dirty="0"/>
              <a:t>Pbar Weekly Report</a:t>
            </a:r>
          </a:p>
        </p:txBody>
      </p:sp>
      <p:sp>
        <p:nvSpPr>
          <p:cNvPr id="5" name="Rectangle 5"/>
          <p:cNvSpPr>
            <a:spLocks noGrp="1"/>
          </p:cNvSpPr>
          <p:nvPr>
            <p:ph type="sldNum" sz="quarter" idx="12"/>
          </p:nvPr>
        </p:nvSpPr>
        <p:spPr/>
        <p:txBody>
          <a:bodyPr/>
          <a:lstStyle>
            <a:lvl1pPr>
              <a:defRPr/>
            </a:lvl1pPr>
          </a:lstStyle>
          <a:p>
            <a:pPr>
              <a:defRPr/>
            </a:pPr>
            <a:fld id="{B8219159-45D3-4E74-AB00-240181BD5B9B}" type="slidenum">
              <a:rPr/>
              <a:pPr>
                <a:defRPr/>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p:cNvSpPr>
          <p:nvPr>
            <p:ph type="dt" sz="half" idx="10"/>
          </p:nvPr>
        </p:nvSpPr>
        <p:spPr/>
        <p:txBody>
          <a:bodyPr/>
          <a:lstStyle>
            <a:lvl1pPr>
              <a:defRPr/>
            </a:lvl1pPr>
          </a:lstStyle>
          <a:p>
            <a:pPr>
              <a:defRPr/>
            </a:pPr>
            <a:fld id="{FD106A89-D08F-4A42-9145-C64285503282}" type="datetimeFigureOut">
              <a:rPr/>
              <a:pPr>
                <a:defRPr/>
              </a:pPr>
              <a:t>4/29/2009</a:t>
            </a:fld>
            <a:endParaRPr/>
          </a:p>
        </p:txBody>
      </p:sp>
      <p:sp>
        <p:nvSpPr>
          <p:cNvPr id="3" name="Rectangle 3"/>
          <p:cNvSpPr>
            <a:spLocks noGrp="1"/>
          </p:cNvSpPr>
          <p:nvPr>
            <p:ph type="ftr" sz="quarter" idx="11"/>
          </p:nvPr>
        </p:nvSpPr>
        <p:spPr/>
        <p:txBody>
          <a:bodyPr/>
          <a:lstStyle>
            <a:lvl1pPr>
              <a:defRPr/>
            </a:lvl1pPr>
          </a:lstStyle>
          <a:p>
            <a:pPr>
              <a:defRPr/>
            </a:pPr>
            <a:r>
              <a:rPr dirty="0"/>
              <a:t>Brian </a:t>
            </a:r>
            <a:r>
              <a:rPr dirty="0" err="1"/>
              <a:t>Drendel</a:t>
            </a:r>
            <a:endParaRPr dirty="0"/>
          </a:p>
          <a:p>
            <a:pPr>
              <a:defRPr/>
            </a:pPr>
            <a:r>
              <a:rPr dirty="0"/>
              <a:t>Pbar Weekly Report</a:t>
            </a:r>
          </a:p>
        </p:txBody>
      </p:sp>
      <p:sp>
        <p:nvSpPr>
          <p:cNvPr id="4" name="Rectangle 4"/>
          <p:cNvSpPr>
            <a:spLocks noGrp="1"/>
          </p:cNvSpPr>
          <p:nvPr>
            <p:ph type="sldNum" sz="quarter" idx="12"/>
          </p:nvPr>
        </p:nvSpPr>
        <p:spPr/>
        <p:txBody>
          <a:bodyPr/>
          <a:lstStyle>
            <a:lvl1pPr>
              <a:defRPr/>
            </a:lvl1pPr>
          </a:lstStyle>
          <a:p>
            <a:pPr>
              <a:defRPr/>
            </a:pPr>
            <a:fld id="{A4583CD6-7CAB-43C2-B9B6-1E2CB8D955D0}" type="slidenum">
              <a:rPr/>
              <a:pPr>
                <a:defRPr/>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a:spLocks noGrp="1"/>
          </p:cNvSpPr>
          <p:nvPr>
            <p:ph type="title"/>
          </p:nvPr>
        </p:nvSpPr>
        <p:spPr>
          <a:xfrm>
            <a:off x="457200" y="273050"/>
            <a:ext cx="3008313" cy="1162050"/>
          </a:xfrm>
        </p:spPr>
        <p:txBody>
          <a:bodyPr/>
          <a:lstStyle>
            <a:lvl1pPr algn="ctr">
              <a:defRPr sz="2400" b="1">
                <a:solidFill>
                  <a:schemeClr val="tx2"/>
                </a:solidFill>
                <a:effectLst>
                  <a:outerShdw blurRad="38100" dist="25400" dir="8220000" algn="tr" rotWithShape="0">
                    <a:prstClr val="black">
                      <a:alpha val="35000"/>
                    </a:prstClr>
                  </a:outerShdw>
                </a:effectLst>
              </a:defRPr>
            </a:lvl1pPr>
          </a:lstStyle>
          <a:p>
            <a:r>
              <a:rPr lang="en-US" smtClean="0"/>
              <a:t>Click to edit Master title style</a:t>
            </a:r>
            <a:endParaRPr lang="en-US"/>
          </a:p>
        </p:txBody>
      </p:sp>
      <p:sp>
        <p:nvSpPr>
          <p:cNvPr id="3" name="Rectangl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p:cNvSpPr>
          <p:nvPr>
            <p:ph type="body" sz="half" idx="2"/>
          </p:nvPr>
        </p:nvSpPr>
        <p:spPr>
          <a:xfrm>
            <a:off x="457200" y="1435100"/>
            <a:ext cx="3008313" cy="4691063"/>
          </a:xfrm>
        </p:spPr>
        <p:txBody>
          <a:bodyPr/>
          <a:lstStyle>
            <a:lvl1pPr marL="0" indent="0" algn="ctr">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p:cNvSpPr>
          <p:nvPr>
            <p:ph type="dt" sz="half" idx="10"/>
          </p:nvPr>
        </p:nvSpPr>
        <p:spPr/>
        <p:txBody>
          <a:bodyPr/>
          <a:lstStyle>
            <a:lvl1pPr>
              <a:defRPr/>
            </a:lvl1pPr>
          </a:lstStyle>
          <a:p>
            <a:pPr>
              <a:defRPr/>
            </a:pPr>
            <a:fld id="{9757A93F-CE6A-4799-B051-4E952EBFFEDA}" type="datetimeFigureOut">
              <a:rPr/>
              <a:pPr>
                <a:defRPr/>
              </a:pPr>
              <a:t>4/29/2009</a:t>
            </a:fld>
            <a:endParaRPr/>
          </a:p>
        </p:txBody>
      </p:sp>
      <p:sp>
        <p:nvSpPr>
          <p:cNvPr id="6" name="Rectangle 5"/>
          <p:cNvSpPr>
            <a:spLocks noGrp="1"/>
          </p:cNvSpPr>
          <p:nvPr>
            <p:ph type="ftr" sz="quarter" idx="11"/>
          </p:nvPr>
        </p:nvSpPr>
        <p:spPr/>
        <p:txBody>
          <a:bodyPr/>
          <a:lstStyle>
            <a:lvl1pPr>
              <a:defRPr/>
            </a:lvl1pPr>
          </a:lstStyle>
          <a:p>
            <a:pPr>
              <a:defRPr/>
            </a:pPr>
            <a:r>
              <a:rPr dirty="0"/>
              <a:t>Brian </a:t>
            </a:r>
            <a:r>
              <a:rPr dirty="0" err="1"/>
              <a:t>Drendel</a:t>
            </a:r>
            <a:endParaRPr dirty="0"/>
          </a:p>
          <a:p>
            <a:pPr>
              <a:defRPr/>
            </a:pPr>
            <a:r>
              <a:rPr dirty="0"/>
              <a:t>Pbar Weekly Report</a:t>
            </a:r>
          </a:p>
        </p:txBody>
      </p:sp>
      <p:sp>
        <p:nvSpPr>
          <p:cNvPr id="7" name="Rectangle 6"/>
          <p:cNvSpPr>
            <a:spLocks noGrp="1"/>
          </p:cNvSpPr>
          <p:nvPr>
            <p:ph type="sldNum" sz="quarter" idx="12"/>
          </p:nvPr>
        </p:nvSpPr>
        <p:spPr/>
        <p:txBody>
          <a:bodyPr/>
          <a:lstStyle>
            <a:lvl1pPr>
              <a:defRPr/>
            </a:lvl1pPr>
          </a:lstStyle>
          <a:p>
            <a:pPr>
              <a:defRPr/>
            </a:pPr>
            <a:fld id="{70EDC03E-FD0F-4D35-903E-0A1377C9749F}" type="slidenum">
              <a:rPr/>
              <a:pPr>
                <a:defRPr/>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117475" y="914400"/>
            <a:ext cx="6435725" cy="5791200"/>
          </a:xfrm>
          <a:prstGeom prst="rect">
            <a:avLst/>
          </a:prstGeom>
          <a:solidFill>
            <a:schemeClr val="tx2">
              <a:shade val="15000"/>
            </a:schemeClr>
          </a:solidFill>
          <a:ln w="63500">
            <a:noFill/>
            <a:miter lim="800000"/>
          </a:ln>
          <a:effectLst>
            <a:outerShdw blurRad="63500" dist="25400" dir="7200000" algn="t" rotWithShape="0">
              <a:prstClr val="black">
                <a:alpha val="45000"/>
              </a:prstClr>
            </a:outerShdw>
          </a:effectLst>
        </p:spPr>
        <p:style>
          <a:lnRef idx="3">
            <a:schemeClr val="lt1"/>
          </a:lnRef>
          <a:fillRef idx="1">
            <a:schemeClr val="accent6"/>
          </a:fillRef>
          <a:effectRef idx="1">
            <a:schemeClr val="accent6"/>
          </a:effectRef>
          <a:fontRef idx="minor">
            <a:schemeClr val="lt1"/>
          </a:fontRef>
        </p:style>
        <p:txBody>
          <a:bodyPr lIns="45720" rIns="45720" anchor="ctr">
            <a:normAutofit/>
          </a:bodyPr>
          <a:lstStyle/>
          <a:p>
            <a:pPr indent="-274320">
              <a:buClr>
                <a:schemeClr val="accent1"/>
              </a:buClr>
              <a:buSzPct val="80000"/>
              <a:buFont typeface="Wingdings 2" pitchFamily="18" charset="2"/>
              <a:buNone/>
              <a:defRPr/>
            </a:pPr>
            <a:endParaRPr lang="en-US"/>
          </a:p>
        </p:txBody>
      </p:sp>
      <p:sp>
        <p:nvSpPr>
          <p:cNvPr id="2" name="Rectangle 2"/>
          <p:cNvSpPr>
            <a:spLocks noGrp="1"/>
          </p:cNvSpPr>
          <p:nvPr>
            <p:ph type="title"/>
          </p:nvPr>
        </p:nvSpPr>
        <p:spPr>
          <a:xfrm>
            <a:off x="2514600" y="152400"/>
            <a:ext cx="4114800" cy="457200"/>
          </a:xfrm>
        </p:spPr>
        <p:txBody>
          <a:bodyPr anchor="t">
            <a:noAutofit/>
          </a:bodyPr>
          <a:lstStyle>
            <a:lvl1pPr algn="l">
              <a:buNone/>
              <a:defRPr sz="2200" b="1">
                <a:solidFill>
                  <a:schemeClr val="tx2"/>
                </a:solidFill>
                <a:effectLst>
                  <a:outerShdw blurRad="38100" dist="25400" dir="8220000" algn="tr" rotWithShape="0">
                    <a:prstClr val="black">
                      <a:alpha val="35000"/>
                    </a:prstClr>
                  </a:outerShdw>
                </a:effectLst>
              </a:defRPr>
            </a:lvl1pPr>
          </a:lstStyle>
          <a:p>
            <a:r>
              <a:rPr lang="en-US" dirty="0" smtClean="0"/>
              <a:t>Click to edit Master title style</a:t>
            </a:r>
            <a:endParaRPr lang="en-US" dirty="0"/>
          </a:p>
        </p:txBody>
      </p:sp>
      <p:sp>
        <p:nvSpPr>
          <p:cNvPr id="3" name="Rectangle 3"/>
          <p:cNvSpPr>
            <a:spLocks noGrp="1"/>
          </p:cNvSpPr>
          <p:nvPr>
            <p:ph type="pic" idx="1"/>
          </p:nvPr>
        </p:nvSpPr>
        <p:spPr>
          <a:xfrm>
            <a:off x="117474" y="1143000"/>
            <a:ext cx="6435725" cy="5334000"/>
          </a:xfrm>
          <a:solidFill>
            <a:schemeClr val="tx2">
              <a:shade val="75000"/>
            </a:schemeClr>
          </a:solidFill>
          <a:ln w="63500">
            <a:noFill/>
            <a:miter lim="800000"/>
          </a:ln>
          <a:effectLst/>
        </p:spPr>
        <p:style>
          <a:lnRef idx="3">
            <a:schemeClr val="lt1"/>
          </a:lnRef>
          <a:fillRef idx="1">
            <a:schemeClr val="accent6"/>
          </a:fillRef>
          <a:effectRef idx="1">
            <a:schemeClr val="accent6"/>
          </a:effectRef>
          <a:fontRef idx="minor">
            <a:schemeClr val="lt1"/>
          </a:fontRef>
        </p:style>
        <p:txBody>
          <a:bodyPr>
            <a:normAutofit/>
          </a:bodyPr>
          <a:lstStyle>
            <a:lvl1pPr>
              <a:buNone/>
              <a:defRPr sz="3200"/>
            </a:lvl1pPr>
          </a:lstStyle>
          <a:p>
            <a:pPr lvl="0"/>
            <a:r>
              <a:rPr lang="en-US" noProof="0" smtClean="0"/>
              <a:t>Click icon to add picture</a:t>
            </a:r>
            <a:endParaRPr lang="en-US" noProof="0" dirty="0"/>
          </a:p>
        </p:txBody>
      </p:sp>
      <p:sp>
        <p:nvSpPr>
          <p:cNvPr id="4" name="Rectangle 4"/>
          <p:cNvSpPr>
            <a:spLocks noGrp="1"/>
          </p:cNvSpPr>
          <p:nvPr>
            <p:ph type="body" sz="half" idx="2"/>
          </p:nvPr>
        </p:nvSpPr>
        <p:spPr>
          <a:xfrm>
            <a:off x="6705600" y="914400"/>
            <a:ext cx="2057400" cy="3387286"/>
          </a:xfrm>
        </p:spPr>
        <p:txBody>
          <a:bodyPr bIns="0" anchor="b">
            <a:normAutofit/>
          </a:bodyPr>
          <a:lstStyle>
            <a:lvl1pPr marL="0" marR="0" indent="0" algn="l">
              <a:buFontTx/>
              <a:buNone/>
              <a:defRPr sz="1300">
                <a:solidFill>
                  <a:schemeClr val="tx1">
                    <a:tint val="95000"/>
                  </a:schemeClr>
                </a:solidFill>
              </a:defRPr>
            </a:lvl1pPr>
            <a:lvl2pPr marL="460375" marR="0" indent="-112713">
              <a:buFontTx/>
              <a:buNone/>
              <a:defRPr sz="1200"/>
            </a:lvl2pPr>
            <a:lvl3pPr marL="914400" marR="0" indent="-117475">
              <a:buFontTx/>
              <a:buNone/>
              <a:defRPr sz="1000"/>
            </a:lvl3pPr>
            <a:lvl4pPr marL="1316038" marR="0" indent="-112713">
              <a:buFontTx/>
              <a:buNone/>
              <a:defRPr sz="900"/>
            </a:lvl4pPr>
            <a:lvl5pPr marL="1711325" marR="0" indent="-117475">
              <a:buFontTx/>
              <a:buNone/>
              <a:defRPr sz="900"/>
            </a:lvl5pPr>
          </a:lstStyle>
          <a:p>
            <a:pPr lvl="0"/>
            <a:r>
              <a:rPr lang="en-US" smtClean="0"/>
              <a:t>Click to edit Master text styles</a:t>
            </a:r>
          </a:p>
        </p:txBody>
      </p:sp>
      <p:sp>
        <p:nvSpPr>
          <p:cNvPr id="6" name="Rectangle 5"/>
          <p:cNvSpPr>
            <a:spLocks noGrp="1"/>
          </p:cNvSpPr>
          <p:nvPr>
            <p:ph type="dt" sz="half" idx="10"/>
          </p:nvPr>
        </p:nvSpPr>
        <p:spPr/>
        <p:txBody>
          <a:bodyPr/>
          <a:lstStyle>
            <a:lvl1pPr>
              <a:defRPr/>
            </a:lvl1pPr>
          </a:lstStyle>
          <a:p>
            <a:pPr>
              <a:defRPr/>
            </a:pPr>
            <a:fld id="{D8FC26E9-3AE9-407B-BA37-E30BACB13BBD}" type="datetimeFigureOut">
              <a:rPr/>
              <a:pPr>
                <a:defRPr/>
              </a:pPr>
              <a:t>4/29/2009</a:t>
            </a:fld>
            <a:endParaRPr/>
          </a:p>
        </p:txBody>
      </p:sp>
      <p:sp>
        <p:nvSpPr>
          <p:cNvPr id="7" name="Rectangle 6"/>
          <p:cNvSpPr>
            <a:spLocks noGrp="1"/>
          </p:cNvSpPr>
          <p:nvPr>
            <p:ph type="ftr" sz="quarter" idx="11"/>
          </p:nvPr>
        </p:nvSpPr>
        <p:spPr/>
        <p:txBody>
          <a:bodyPr/>
          <a:lstStyle>
            <a:lvl1pPr>
              <a:defRPr/>
            </a:lvl1pPr>
          </a:lstStyle>
          <a:p>
            <a:pPr>
              <a:defRPr/>
            </a:pPr>
            <a:r>
              <a:rPr dirty="0"/>
              <a:t>Brian </a:t>
            </a:r>
            <a:r>
              <a:rPr dirty="0" err="1"/>
              <a:t>Drendel</a:t>
            </a:r>
            <a:endParaRPr dirty="0"/>
          </a:p>
          <a:p>
            <a:pPr>
              <a:defRPr/>
            </a:pPr>
            <a:r>
              <a:rPr dirty="0"/>
              <a:t>Pbar Weekly Report</a:t>
            </a:r>
          </a:p>
        </p:txBody>
      </p:sp>
      <p:sp>
        <p:nvSpPr>
          <p:cNvPr id="8" name="Rectangle 7"/>
          <p:cNvSpPr>
            <a:spLocks noGrp="1"/>
          </p:cNvSpPr>
          <p:nvPr>
            <p:ph type="sldNum" sz="quarter" idx="12"/>
          </p:nvPr>
        </p:nvSpPr>
        <p:spPr/>
        <p:txBody>
          <a:bodyPr/>
          <a:lstStyle>
            <a:lvl1pPr>
              <a:defRPr/>
            </a:lvl1pPr>
          </a:lstStyle>
          <a:p>
            <a:pPr>
              <a:defRPr/>
            </a:pPr>
            <a:fld id="{4AD7E9A2-D81F-493D-A887-99477CA5BF6E}" type="slidenum">
              <a:rPr/>
              <a:pPr>
                <a:defRPr/>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Rectangle 10"/>
          <p:cNvSpPr>
            <a:spLocks noGrp="1"/>
          </p:cNvSpPr>
          <p:nvPr>
            <p:ph type="title"/>
          </p:nvPr>
        </p:nvSpPr>
        <p:spPr>
          <a:xfrm>
            <a:off x="457200" y="304800"/>
            <a:ext cx="8229600" cy="1143000"/>
          </a:xfrm>
          <a:prstGeom prst="rect">
            <a:avLst/>
          </a:prstGeom>
        </p:spPr>
        <p:txBody>
          <a:bodyPr anchor="b" anchorCtr="0">
            <a:normAutofit/>
            <a:scene3d>
              <a:camera prst="orthographicFront"/>
              <a:lightRig rig="soft" dir="t">
                <a:rot lat="0" lon="0" rev="2100000"/>
              </a:lightRig>
            </a:scene3d>
            <a:sp3d prstMaterial="matte">
              <a:bevelT w="38100" h="38100"/>
            </a:sp3d>
          </a:bodyPr>
          <a:lstStyle/>
          <a:p>
            <a:r>
              <a:rPr lang="en-US" smtClean="0"/>
              <a:t>Click to edit Master title style</a:t>
            </a:r>
            <a:endParaRPr lang="en-US" dirty="0"/>
          </a:p>
        </p:txBody>
      </p:sp>
      <p:sp>
        <p:nvSpPr>
          <p:cNvPr id="1027" name="Rectangle 11"/>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 name="Rectangle 22"/>
          <p:cNvSpPr>
            <a:spLocks noGrp="1"/>
          </p:cNvSpPr>
          <p:nvPr>
            <p:ph type="dt" sz="half" idx="2"/>
          </p:nvPr>
        </p:nvSpPr>
        <p:spPr>
          <a:xfrm>
            <a:off x="457200" y="6245225"/>
            <a:ext cx="2133600" cy="476250"/>
          </a:xfrm>
          <a:prstGeom prst="rect">
            <a:avLst/>
          </a:prstGeom>
        </p:spPr>
        <p:txBody>
          <a:bodyPr anchor="b" anchorCtr="0"/>
          <a:lstStyle>
            <a:lvl1pPr>
              <a:defRPr lang="en-US" sz="1200">
                <a:solidFill>
                  <a:schemeClr val="tx2"/>
                </a:solidFill>
                <a:latin typeface="+mn-lt"/>
                <a:ea typeface="+mn-lt"/>
                <a:cs typeface="+mn-lt"/>
              </a:defRPr>
            </a:lvl1pPr>
          </a:lstStyle>
          <a:p>
            <a:pPr>
              <a:defRPr/>
            </a:pPr>
            <a:fld id="{EB938B35-FD71-4682-9903-796C026A819B}" type="datetimeFigureOut">
              <a:rPr/>
              <a:pPr>
                <a:defRPr/>
              </a:pPr>
              <a:t>4/29/2009</a:t>
            </a:fld>
            <a:endParaRPr>
              <a:solidFill>
                <a:schemeClr val="tx1">
                  <a:shade val="50000"/>
                </a:schemeClr>
              </a:solidFill>
            </a:endParaRPr>
          </a:p>
        </p:txBody>
      </p:sp>
      <p:sp>
        <p:nvSpPr>
          <p:cNvPr id="18" name="Rectangle 18"/>
          <p:cNvSpPr>
            <a:spLocks noGrp="1"/>
          </p:cNvSpPr>
          <p:nvPr>
            <p:ph type="ftr" sz="quarter" idx="3"/>
          </p:nvPr>
        </p:nvSpPr>
        <p:spPr>
          <a:xfrm>
            <a:off x="3124200" y="6245225"/>
            <a:ext cx="2895600" cy="476250"/>
          </a:xfrm>
          <a:prstGeom prst="rect">
            <a:avLst/>
          </a:prstGeom>
        </p:spPr>
        <p:txBody>
          <a:bodyPr anchor="b" anchorCtr="0"/>
          <a:lstStyle>
            <a:lvl1pPr algn="ctr">
              <a:defRPr lang="en-US" sz="1200">
                <a:solidFill>
                  <a:schemeClr val="tx2"/>
                </a:solidFill>
                <a:latin typeface="+mn-lt"/>
                <a:ea typeface="+mn-lt"/>
                <a:cs typeface="+mn-lt"/>
              </a:defRPr>
            </a:lvl1pPr>
          </a:lstStyle>
          <a:p>
            <a:pPr>
              <a:defRPr/>
            </a:pPr>
            <a:endParaRPr/>
          </a:p>
        </p:txBody>
      </p:sp>
      <p:sp>
        <p:nvSpPr>
          <p:cNvPr id="13" name="Rectangle 15"/>
          <p:cNvSpPr>
            <a:spLocks noGrp="1"/>
          </p:cNvSpPr>
          <p:nvPr>
            <p:ph type="sldNum" sz="quarter" idx="4"/>
          </p:nvPr>
        </p:nvSpPr>
        <p:spPr>
          <a:xfrm>
            <a:off x="6553200" y="6245225"/>
            <a:ext cx="2133600" cy="476250"/>
          </a:xfrm>
          <a:prstGeom prst="rect">
            <a:avLst/>
          </a:prstGeom>
        </p:spPr>
        <p:txBody>
          <a:bodyPr anchor="b" anchorCtr="0"/>
          <a:lstStyle>
            <a:lvl1pPr algn="r">
              <a:defRPr lang="en-US" sz="1200">
                <a:solidFill>
                  <a:schemeClr val="tx2"/>
                </a:solidFill>
                <a:latin typeface="+mn-lt"/>
                <a:ea typeface="+mn-lt"/>
                <a:cs typeface="+mn-lt"/>
              </a:defRPr>
            </a:lvl1pPr>
          </a:lstStyle>
          <a:p>
            <a:pPr>
              <a:defRPr/>
            </a:pPr>
            <a:fld id="{EB46A86D-FAD0-44DC-8C75-443CB44D1ADC}" type="slidenum">
              <a:rPr/>
              <a:pPr>
                <a:defRPr/>
              </a:pPr>
              <a:t>‹#›</a:t>
            </a:fld>
            <a:endParaRPr dirty="0">
              <a:solidFill>
                <a:schemeClr val="tx1">
                  <a:shade val="50000"/>
                </a:schemeClr>
              </a:solidFill>
            </a:endParaRPr>
          </a:p>
        </p:txBody>
      </p:sp>
    </p:spTree>
  </p:cSld>
  <p:clrMap bg1="lt1" tx1="dk1" bg2="lt2" tx2="dk2" accent1="accent1" accent2="accent2" accent3="accent3" accent4="accent4" accent5="accent5" accent6="accent6" hlink="hlink" folHlink="folHlink"/>
  <p:sldLayoutIdLst>
    <p:sldLayoutId id="2147484704" r:id="rId1"/>
    <p:sldLayoutId id="2147484705" r:id="rId2"/>
    <p:sldLayoutId id="2147484706" r:id="rId3"/>
    <p:sldLayoutId id="2147484707" r:id="rId4"/>
    <p:sldLayoutId id="2147484708" r:id="rId5"/>
    <p:sldLayoutId id="2147484709" r:id="rId6"/>
    <p:sldLayoutId id="2147484710" r:id="rId7"/>
    <p:sldLayoutId id="2147484711" r:id="rId8"/>
    <p:sldLayoutId id="2147484712" r:id="rId9"/>
    <p:sldLayoutId id="2147484713" r:id="rId10"/>
    <p:sldLayoutId id="2147484714" r:id="rId11"/>
  </p:sldLayoutIdLst>
  <p:txStyles>
    <p:titleStyle>
      <a:defPPr>
        <a:defRPr sz="4400">
          <a:solidFill>
            <a:schemeClr val="tx2">
              <a:shade val="85000"/>
              <a:satMod val="150000"/>
            </a:schemeClr>
          </a:solidFill>
          <a:latin typeface="+mj-lt"/>
          <a:ea typeface="+mj-ea"/>
          <a:cs typeface="+mj-cs"/>
        </a:defRPr>
      </a:defPPr>
      <a:lvl1pPr algn="ctr" rtl="0" eaLnBrk="0" fontAlgn="base" hangingPunct="0">
        <a:spcBef>
          <a:spcPct val="0"/>
        </a:spcBef>
        <a:spcAft>
          <a:spcPct val="0"/>
        </a:spcAft>
        <a:defRPr lang="en-US" sz="4800" b="1" kern="1200" dirty="0">
          <a:solidFill>
            <a:srgbClr val="4C5976"/>
          </a:solidFill>
          <a:effectLst>
            <a:outerShdw blurRad="63500" dist="38100" dir="8220000" algn="tl" rotWithShape="0">
              <a:srgbClr val="000000">
                <a:alpha val="30000"/>
              </a:srgbClr>
            </a:outerShdw>
          </a:effectLst>
          <a:latin typeface="+mj-lt"/>
          <a:ea typeface="+mj-lt"/>
          <a:cs typeface="+mj-lt"/>
        </a:defRPr>
      </a:lvl1pPr>
      <a:lvl2pPr algn="ctr" rtl="0" eaLnBrk="0" fontAlgn="base" hangingPunct="0">
        <a:spcBef>
          <a:spcPct val="0"/>
        </a:spcBef>
        <a:spcAft>
          <a:spcPct val="0"/>
        </a:spcAft>
        <a:defRPr sz="4800" b="1">
          <a:solidFill>
            <a:srgbClr val="4C5976"/>
          </a:solidFill>
          <a:latin typeface="Candara" pitchFamily="34" charset="0"/>
          <a:ea typeface="Candara" pitchFamily="34" charset="0"/>
          <a:cs typeface="Candara" pitchFamily="34" charset="0"/>
        </a:defRPr>
      </a:lvl2pPr>
      <a:lvl3pPr algn="ctr" rtl="0" eaLnBrk="0" fontAlgn="base" hangingPunct="0">
        <a:spcBef>
          <a:spcPct val="0"/>
        </a:spcBef>
        <a:spcAft>
          <a:spcPct val="0"/>
        </a:spcAft>
        <a:defRPr sz="4800" b="1">
          <a:solidFill>
            <a:srgbClr val="4C5976"/>
          </a:solidFill>
          <a:latin typeface="Candara" pitchFamily="34" charset="0"/>
          <a:ea typeface="Candara" pitchFamily="34" charset="0"/>
          <a:cs typeface="Candara" pitchFamily="34" charset="0"/>
        </a:defRPr>
      </a:lvl3pPr>
      <a:lvl4pPr algn="ctr" rtl="0" eaLnBrk="0" fontAlgn="base" hangingPunct="0">
        <a:spcBef>
          <a:spcPct val="0"/>
        </a:spcBef>
        <a:spcAft>
          <a:spcPct val="0"/>
        </a:spcAft>
        <a:defRPr sz="4800" b="1">
          <a:solidFill>
            <a:srgbClr val="4C5976"/>
          </a:solidFill>
          <a:latin typeface="Candara" pitchFamily="34" charset="0"/>
          <a:ea typeface="Candara" pitchFamily="34" charset="0"/>
          <a:cs typeface="Candara" pitchFamily="34" charset="0"/>
        </a:defRPr>
      </a:lvl4pPr>
      <a:lvl5pPr algn="ctr" rtl="0" eaLnBrk="0" fontAlgn="base" hangingPunct="0">
        <a:spcBef>
          <a:spcPct val="0"/>
        </a:spcBef>
        <a:spcAft>
          <a:spcPct val="0"/>
        </a:spcAft>
        <a:defRPr sz="4800" b="1">
          <a:solidFill>
            <a:srgbClr val="4C5976"/>
          </a:solidFill>
          <a:latin typeface="Candara" pitchFamily="34" charset="0"/>
          <a:ea typeface="Candara" pitchFamily="34" charset="0"/>
          <a:cs typeface="Candara" pitchFamily="34" charset="0"/>
        </a:defRPr>
      </a:lvl5pPr>
      <a:lvl6pPr marL="457200" algn="ctr" rtl="0" fontAlgn="base">
        <a:spcBef>
          <a:spcPct val="0"/>
        </a:spcBef>
        <a:spcAft>
          <a:spcPct val="0"/>
        </a:spcAft>
        <a:defRPr sz="4800" b="1">
          <a:solidFill>
            <a:srgbClr val="4C5976"/>
          </a:solidFill>
          <a:latin typeface="Candara" pitchFamily="34" charset="0"/>
          <a:ea typeface="Candara" pitchFamily="34" charset="0"/>
          <a:cs typeface="Candara" pitchFamily="34" charset="0"/>
        </a:defRPr>
      </a:lvl6pPr>
      <a:lvl7pPr marL="914400" algn="ctr" rtl="0" fontAlgn="base">
        <a:spcBef>
          <a:spcPct val="0"/>
        </a:spcBef>
        <a:spcAft>
          <a:spcPct val="0"/>
        </a:spcAft>
        <a:defRPr sz="4800" b="1">
          <a:solidFill>
            <a:srgbClr val="4C5976"/>
          </a:solidFill>
          <a:latin typeface="Candara" pitchFamily="34" charset="0"/>
          <a:ea typeface="Candara" pitchFamily="34" charset="0"/>
          <a:cs typeface="Candara" pitchFamily="34" charset="0"/>
        </a:defRPr>
      </a:lvl7pPr>
      <a:lvl8pPr marL="1371600" algn="ctr" rtl="0" fontAlgn="base">
        <a:spcBef>
          <a:spcPct val="0"/>
        </a:spcBef>
        <a:spcAft>
          <a:spcPct val="0"/>
        </a:spcAft>
        <a:defRPr sz="4800" b="1">
          <a:solidFill>
            <a:srgbClr val="4C5976"/>
          </a:solidFill>
          <a:latin typeface="Candara" pitchFamily="34" charset="0"/>
          <a:ea typeface="Candara" pitchFamily="34" charset="0"/>
          <a:cs typeface="Candara" pitchFamily="34" charset="0"/>
        </a:defRPr>
      </a:lvl8pPr>
      <a:lvl9pPr marL="1828800" algn="ctr" rtl="0" fontAlgn="base">
        <a:spcBef>
          <a:spcPct val="0"/>
        </a:spcBef>
        <a:spcAft>
          <a:spcPct val="0"/>
        </a:spcAft>
        <a:defRPr sz="4800" b="1">
          <a:solidFill>
            <a:srgbClr val="4C5976"/>
          </a:solidFill>
          <a:latin typeface="Candara" pitchFamily="34" charset="0"/>
          <a:ea typeface="Candara" pitchFamily="34" charset="0"/>
          <a:cs typeface="Candara" pitchFamily="34" charset="0"/>
        </a:defRPr>
      </a:lvl9pPr>
    </p:titleStyle>
    <p:bodyStyle>
      <a:defPPr>
        <a:defRPr>
          <a:solidFill>
            <a:schemeClr val="tx1"/>
          </a:solidFill>
          <a:latin typeface="+mn-lt"/>
          <a:ea typeface="+mn-ea"/>
          <a:cs typeface="+mn-cs"/>
        </a:defRPr>
      </a:defPPr>
      <a:lvl1pPr marL="342900" indent="-615950" algn="l" rtl="0" eaLnBrk="0" fontAlgn="base" hangingPunct="0">
        <a:spcBef>
          <a:spcPct val="20000"/>
        </a:spcBef>
        <a:spcAft>
          <a:spcPct val="0"/>
        </a:spcAft>
        <a:buClr>
          <a:schemeClr val="accent1"/>
        </a:buClr>
        <a:buSzPct val="80000"/>
        <a:buFont typeface="Wingdings 2" pitchFamily="18" charset="2"/>
        <a:buChar char=""/>
        <a:defRPr sz="2800">
          <a:solidFill>
            <a:schemeClr val="tx1"/>
          </a:solidFill>
          <a:latin typeface="+mn-lt"/>
          <a:ea typeface="+mn-lt"/>
          <a:cs typeface="+mn-lt"/>
        </a:defRPr>
      </a:lvl1pPr>
      <a:lvl2pPr marL="557213" indent="-228600" algn="l" rtl="0" eaLnBrk="0" fontAlgn="base" hangingPunct="0">
        <a:spcBef>
          <a:spcPct val="20000"/>
        </a:spcBef>
        <a:spcAft>
          <a:spcPct val="0"/>
        </a:spcAft>
        <a:buClr>
          <a:schemeClr val="tx2"/>
        </a:buClr>
        <a:buFont typeface="Wingdings 2" pitchFamily="18" charset="2"/>
        <a:buChar char=""/>
        <a:defRPr sz="2200">
          <a:solidFill>
            <a:schemeClr val="tx1"/>
          </a:solidFill>
          <a:latin typeface="+mn-lt"/>
          <a:ea typeface="+mn-lt"/>
          <a:cs typeface="+mn-lt"/>
        </a:defRPr>
      </a:lvl2pPr>
      <a:lvl3pPr marL="812800" indent="-228600" algn="l" rtl="0" eaLnBrk="0" fontAlgn="base" hangingPunct="0">
        <a:spcBef>
          <a:spcPct val="20000"/>
        </a:spcBef>
        <a:spcAft>
          <a:spcPct val="0"/>
        </a:spcAft>
        <a:buClr>
          <a:schemeClr val="accent1"/>
        </a:buClr>
        <a:buFont typeface="Wingdings 2" pitchFamily="18" charset="2"/>
        <a:buChar char=""/>
        <a:defRPr sz="2000">
          <a:solidFill>
            <a:schemeClr val="tx1"/>
          </a:solidFill>
          <a:latin typeface="+mn-lt"/>
          <a:ea typeface="+mn-lt"/>
          <a:cs typeface="+mn-lt"/>
        </a:defRPr>
      </a:lvl3pPr>
      <a:lvl4pPr marL="1068388" indent="-228600" algn="l" rtl="0" eaLnBrk="0" fontAlgn="base" hangingPunct="0">
        <a:spcBef>
          <a:spcPct val="20000"/>
        </a:spcBef>
        <a:spcAft>
          <a:spcPct val="0"/>
        </a:spcAft>
        <a:buClr>
          <a:schemeClr val="tx2"/>
        </a:buClr>
        <a:buFont typeface="Wingdings 2" pitchFamily="18" charset="2"/>
        <a:buChar char=""/>
        <a:defRPr>
          <a:solidFill>
            <a:schemeClr val="tx1"/>
          </a:solidFill>
          <a:latin typeface="+mn-lt"/>
          <a:ea typeface="+mn-lt"/>
          <a:cs typeface="+mn-lt"/>
        </a:defRPr>
      </a:lvl4pPr>
      <a:lvl5pPr marL="1316038" indent="-228600" algn="l" rtl="0" eaLnBrk="0" fontAlgn="base" hangingPunct="0">
        <a:spcBef>
          <a:spcPct val="20000"/>
        </a:spcBef>
        <a:spcAft>
          <a:spcPct val="0"/>
        </a:spcAft>
        <a:buClr>
          <a:schemeClr val="accent1"/>
        </a:buClr>
        <a:buFont typeface="Wingdings 2" pitchFamily="18" charset="2"/>
        <a:buChar char=""/>
        <a:defRPr>
          <a:solidFill>
            <a:schemeClr val="tx1"/>
          </a:solidFill>
          <a:latin typeface="+mn-lt"/>
          <a:ea typeface="+mn-lt"/>
          <a:cs typeface="+mn-lt"/>
        </a:defRPr>
      </a:lvl5pPr>
      <a:lvl6pPr marL="1572768" indent="-228600" algn="l" eaLnBrk="1" hangingPunct="1">
        <a:buClr>
          <a:schemeClr val="tx2"/>
        </a:buClr>
        <a:buFont typeface="Wingdings 2" pitchFamily="18" charset="2"/>
        <a:buChar char=""/>
        <a:defRPr lang="en-US" sz="1600" baseline="0" smtClean="0">
          <a:latin typeface="+mn-lt"/>
        </a:defRPr>
      </a:lvl6pPr>
      <a:lvl7pPr marL="1819656" indent="-228600" algn="l" eaLnBrk="1" hangingPunct="1">
        <a:buClr>
          <a:schemeClr val="accent1"/>
        </a:buClr>
        <a:buFont typeface="Wingdings 2" pitchFamily="18" charset="2"/>
        <a:buChar char=""/>
        <a:defRPr lang="en-US" sz="1600" baseline="0" smtClean="0">
          <a:latin typeface="+mn-lt"/>
        </a:defRPr>
      </a:lvl7pPr>
      <a:lvl8pPr marL="2066544" indent="-228600" algn="l" eaLnBrk="1" hangingPunct="1">
        <a:buClr>
          <a:schemeClr val="tx2"/>
        </a:buClr>
        <a:buFont typeface="Wingdings 2" pitchFamily="18" charset="2"/>
        <a:buChar char=""/>
        <a:defRPr sz="1600" baseline="0">
          <a:latin typeface="+mn-lt"/>
        </a:defRPr>
      </a:lvl8pPr>
      <a:lvl9pPr marL="2313432" indent="-228600" algn="l" eaLnBrk="1" hangingPunct="1">
        <a:buClr>
          <a:schemeClr val="accent1"/>
        </a:buClr>
        <a:buFont typeface="Wingdings 2" pitchFamily="18" charset="2"/>
        <a:buChar char=""/>
        <a:defRPr sz="1400" baseline="0">
          <a:latin typeface="+mn-lt"/>
        </a:defRPr>
      </a:lvl9pPr>
    </p:bodyStyle>
    <p:otherStyle>
      <a:defPPr>
        <a:defRPr>
          <a:solidFill>
            <a:schemeClr val="tx1"/>
          </a:solidFill>
          <a:latin typeface="+mn-lt"/>
          <a:ea typeface="+mn-ea"/>
          <a:cs typeface="+mn-cs"/>
        </a:defRPr>
      </a:defPPr>
      <a:lvl1pPr marL="0" eaLnBrk="1" hangingPunct="1"/>
      <a:lvl2pPr marL="457200" eaLnBrk="1" hangingPunct="1"/>
      <a:lvl3pPr marL="914400" eaLnBrk="1" hangingPunct="1"/>
      <a:lvl4pPr marL="1371600" eaLnBrk="1" hangingPunct="1"/>
      <a:lvl5pPr marL="1828800" eaLnBrk="1" hangingPunct="1"/>
      <a:lvl6pPr marL="2286000" eaLnBrk="1" hangingPunct="1"/>
      <a:lvl7pPr marL="2743200" eaLnBrk="1" hangingPunct="1"/>
      <a:lvl8pPr marL="3200400" eaLnBrk="1" hangingPunct="1"/>
      <a:lvl9pPr marL="3657600" eaLnBrk="1" hangingPunct="1"/>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20.emf"/></Relationships>
</file>

<file path=ppt/slides/_rels/slide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mailto:drendel@fnal.gov"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1-02-08 at 9.53.41 AM   Feb 8.png"/>
          <p:cNvPicPr>
            <a:picLocks noChangeAspect="1"/>
          </p:cNvPicPr>
          <p:nvPr/>
        </p:nvPicPr>
        <p:blipFill>
          <a:blip r:embed="rId3">
            <a:duotone>
              <a:schemeClr val="bg2">
                <a:shade val="45000"/>
                <a:satMod val="135000"/>
              </a:schemeClr>
              <a:prstClr val="white"/>
            </a:duotone>
          </a:blip>
          <a:stretch>
            <a:fillRect/>
          </a:stretch>
        </p:blipFill>
        <p:spPr>
          <a:xfrm>
            <a:off x="0" y="1"/>
            <a:ext cx="9144000" cy="6868332"/>
          </a:xfrm>
          <a:prstGeom prst="rect">
            <a:avLst/>
          </a:prstGeom>
        </p:spPr>
      </p:pic>
      <p:sp>
        <p:nvSpPr>
          <p:cNvPr id="2" name="Title 1"/>
          <p:cNvSpPr>
            <a:spLocks noGrp="1"/>
          </p:cNvSpPr>
          <p:nvPr>
            <p:ph type="ctrTitle"/>
          </p:nvPr>
        </p:nvSpPr>
        <p:spPr>
          <a:xfrm>
            <a:off x="76200" y="990600"/>
            <a:ext cx="9067800" cy="2609850"/>
          </a:xfrm>
        </p:spPr>
        <p:txBody>
          <a:bodyPr/>
          <a:lstStyle/>
          <a:p>
            <a:pPr eaLnBrk="1" fontAlgn="auto" hangingPunct="1">
              <a:spcBef>
                <a:spcPts val="0"/>
              </a:spcBef>
              <a:spcAft>
                <a:spcPts val="0"/>
              </a:spcAft>
              <a:defRPr/>
            </a:pPr>
            <a:r>
              <a:rPr dirty="0" smtClean="0">
                <a:solidFill>
                  <a:schemeClr val="tx2">
                    <a:shade val="85000"/>
                    <a:satMod val="150000"/>
                  </a:schemeClr>
                </a:solidFill>
              </a:rPr>
              <a:t>Accelerator Instrumentation &amp; Controls for Mu2e and g-2</a:t>
            </a:r>
            <a:endParaRPr dirty="0">
              <a:solidFill>
                <a:schemeClr val="tx2">
                  <a:shade val="85000"/>
                  <a:satMod val="150000"/>
                </a:schemeClr>
              </a:solidFill>
            </a:endParaRPr>
          </a:p>
        </p:txBody>
      </p:sp>
      <p:sp>
        <p:nvSpPr>
          <p:cNvPr id="13316" name="Subtitle 2"/>
          <p:cNvSpPr>
            <a:spLocks noGrp="1"/>
          </p:cNvSpPr>
          <p:nvPr>
            <p:ph type="subTitle" idx="1"/>
          </p:nvPr>
        </p:nvSpPr>
        <p:spPr>
          <a:xfrm>
            <a:off x="1371600" y="3657600"/>
            <a:ext cx="6400800" cy="1966913"/>
          </a:xfrm>
        </p:spPr>
        <p:txBody>
          <a:bodyPr/>
          <a:lstStyle/>
          <a:p>
            <a:pPr eaLnBrk="1" hangingPunct="1">
              <a:spcBef>
                <a:spcPct val="0"/>
              </a:spcBef>
            </a:pPr>
            <a:r>
              <a:rPr dirty="0" smtClean="0"/>
              <a:t>Brian </a:t>
            </a:r>
            <a:r>
              <a:rPr dirty="0" err="1" smtClean="0"/>
              <a:t>Drendel</a:t>
            </a:r>
            <a:endParaRPr dirty="0" smtClean="0"/>
          </a:p>
          <a:p>
            <a:pPr eaLnBrk="1" hangingPunct="1">
              <a:spcBef>
                <a:spcPct val="0"/>
              </a:spcBef>
            </a:pPr>
            <a:r>
              <a:rPr dirty="0" smtClean="0"/>
              <a:t>December 14, 2011</a:t>
            </a:r>
          </a:p>
        </p:txBody>
      </p:sp>
    </p:spTree>
  </p:cSld>
  <p:clrMapOvr>
    <a:masterClrMapping/>
  </p:clrMapOvr>
  <p:transition>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Muon Campus</a:t>
            </a:r>
            <a:endParaRPr lang="en-US" dirty="0"/>
          </a:p>
        </p:txBody>
      </p:sp>
      <p:sp>
        <p:nvSpPr>
          <p:cNvPr id="3" name="Content Placeholder 2"/>
          <p:cNvSpPr>
            <a:spLocks noGrp="1"/>
          </p:cNvSpPr>
          <p:nvPr>
            <p:ph idx="1"/>
          </p:nvPr>
        </p:nvSpPr>
        <p:spPr/>
        <p:txBody>
          <a:bodyPr/>
          <a:lstStyle/>
          <a:p>
            <a:r>
              <a:rPr lang="en-US" sz="2400" dirty="0" smtClean="0"/>
              <a:t>Pbar Department changed to Muon Department</a:t>
            </a:r>
          </a:p>
          <a:p>
            <a:r>
              <a:rPr lang="en-US" sz="2400" dirty="0" smtClean="0"/>
              <a:t>The Beam lines and Ring(s) may be combined into a “muon campus” that would serve multiple experiments</a:t>
            </a:r>
          </a:p>
          <a:p>
            <a:pPr lvl="2"/>
            <a:r>
              <a:rPr lang="en-US" dirty="0" smtClean="0"/>
              <a:t>Muon g-2 </a:t>
            </a:r>
          </a:p>
          <a:p>
            <a:pPr lvl="2"/>
            <a:r>
              <a:rPr lang="en-US" dirty="0" smtClean="0"/>
              <a:t>Mu2e</a:t>
            </a:r>
          </a:p>
          <a:p>
            <a:pPr lvl="2"/>
            <a:r>
              <a:rPr lang="en-US" dirty="0" err="1" smtClean="0"/>
              <a:t>TApAS</a:t>
            </a:r>
            <a:r>
              <a:rPr lang="en-US" dirty="0" smtClean="0"/>
              <a:t> (?) - </a:t>
            </a:r>
            <a:r>
              <a:rPr lang="en-US" dirty="0" err="1" smtClean="0"/>
              <a:t>pbars</a:t>
            </a:r>
            <a:endParaRPr lang="en-US" dirty="0" smtClean="0"/>
          </a:p>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2784718"/>
            <a:ext cx="4651387" cy="3920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94192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203" y="74067"/>
            <a:ext cx="8229600" cy="741715"/>
          </a:xfrm>
        </p:spPr>
        <p:txBody>
          <a:bodyPr>
            <a:normAutofit fontScale="90000"/>
          </a:bodyPr>
          <a:lstStyle/>
          <a:p>
            <a:r>
              <a:rPr lang="en-US" sz="4400" dirty="0" smtClean="0"/>
              <a:t>Mu2e for dummies</a:t>
            </a:r>
            <a:endParaRPr lang="en-US" sz="4400" dirty="0"/>
          </a:p>
        </p:txBody>
      </p:sp>
      <p:sp>
        <p:nvSpPr>
          <p:cNvPr id="3" name="Content Placeholder 2"/>
          <p:cNvSpPr>
            <a:spLocks noGrp="1"/>
          </p:cNvSpPr>
          <p:nvPr>
            <p:ph idx="1"/>
          </p:nvPr>
        </p:nvSpPr>
        <p:spPr>
          <a:xfrm>
            <a:off x="427154" y="3485243"/>
            <a:ext cx="8564446" cy="3372757"/>
          </a:xfrm>
        </p:spPr>
        <p:txBody>
          <a:bodyPr/>
          <a:lstStyle/>
          <a:p>
            <a:r>
              <a:rPr lang="en-US" sz="2000" dirty="0" smtClean="0"/>
              <a:t>8 GeV protons hit gold target</a:t>
            </a:r>
          </a:p>
          <a:p>
            <a:r>
              <a:rPr lang="en-US" sz="2000" dirty="0" smtClean="0"/>
              <a:t>Production solenoid collects muons and pions</a:t>
            </a:r>
          </a:p>
          <a:p>
            <a:r>
              <a:rPr lang="en-US" sz="2000" dirty="0" smtClean="0"/>
              <a:t>Transport solenoid filters charge sign and momentum </a:t>
            </a:r>
          </a:p>
          <a:p>
            <a:r>
              <a:rPr lang="en-US" sz="2000" dirty="0" smtClean="0"/>
              <a:t>Muons get captured in aluminum atoms of target</a:t>
            </a:r>
          </a:p>
          <a:p>
            <a:r>
              <a:rPr lang="en-US" sz="2000" dirty="0" smtClean="0"/>
              <a:t>If a Muon decays directly to an electron it will have an energy 104.96 MeV</a:t>
            </a:r>
          </a:p>
          <a:p>
            <a:r>
              <a:rPr lang="en-US" sz="2000" dirty="0" smtClean="0"/>
              <a:t>Detector solenoid looks for these electrons</a:t>
            </a:r>
          </a:p>
          <a:p>
            <a:r>
              <a:rPr lang="en-US" sz="2000" dirty="0" smtClean="0"/>
              <a:t>Bottom line…We need to </a:t>
            </a:r>
            <a:r>
              <a:rPr lang="en-US" sz="2000" dirty="0" smtClean="0"/>
              <a:t>use the former </a:t>
            </a:r>
            <a:r>
              <a:rPr lang="en-US" sz="2000" dirty="0" err="1" smtClean="0"/>
              <a:t>pbar</a:t>
            </a:r>
            <a:r>
              <a:rPr lang="en-US" sz="2000" dirty="0" smtClean="0"/>
              <a:t> beam lines and Debuncher to provide high intensity protons to the production </a:t>
            </a:r>
            <a:r>
              <a:rPr lang="en-US" sz="2000" dirty="0" err="1" smtClean="0"/>
              <a:t>solinoid</a:t>
            </a:r>
            <a:r>
              <a:rPr lang="en-US" sz="2000" dirty="0" smtClean="0"/>
              <a:t>.</a:t>
            </a:r>
            <a:endParaRPr lang="en-US" sz="2000" dirty="0" smtClean="0"/>
          </a:p>
          <a:p>
            <a:endParaRPr lang="en-US" dirty="0"/>
          </a:p>
        </p:txBody>
      </p:sp>
      <p:grpSp>
        <p:nvGrpSpPr>
          <p:cNvPr id="4" name="Group 19"/>
          <p:cNvGrpSpPr/>
          <p:nvPr/>
        </p:nvGrpSpPr>
        <p:grpSpPr>
          <a:xfrm>
            <a:off x="6235184" y="21668"/>
            <a:ext cx="3048000" cy="2458510"/>
            <a:chOff x="6553201" y="1368577"/>
            <a:chExt cx="2402772" cy="1918487"/>
          </a:xfrm>
        </p:grpSpPr>
        <p:grpSp>
          <p:nvGrpSpPr>
            <p:cNvPr id="5" name="Group 4"/>
            <p:cNvGrpSpPr/>
            <p:nvPr/>
          </p:nvGrpSpPr>
          <p:grpSpPr>
            <a:xfrm>
              <a:off x="6562067" y="1368577"/>
              <a:ext cx="2393906" cy="1918487"/>
              <a:chOff x="5486400" y="609600"/>
              <a:chExt cx="3429000" cy="2748018"/>
            </a:xfrm>
          </p:grpSpPr>
          <p:sp>
            <p:nvSpPr>
              <p:cNvPr id="9" name="Rectangle 8"/>
              <p:cNvSpPr/>
              <p:nvPr/>
            </p:nvSpPr>
            <p:spPr bwMode="auto">
              <a:xfrm>
                <a:off x="6096000" y="609600"/>
                <a:ext cx="2819400" cy="27432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pic>
            <p:nvPicPr>
              <p:cNvPr id="10" name="Picture 9"/>
              <p:cNvPicPr>
                <a:picLocks noChangeAspect="1"/>
              </p:cNvPicPr>
              <p:nvPr/>
            </p:nvPicPr>
            <p:blipFill>
              <a:blip r:embed="rId2"/>
              <a:stretch>
                <a:fillRect/>
              </a:stretch>
            </p:blipFill>
            <p:spPr>
              <a:xfrm>
                <a:off x="6248400" y="1371600"/>
                <a:ext cx="996888" cy="1447800"/>
              </a:xfrm>
              <a:prstGeom prst="rect">
                <a:avLst/>
              </a:prstGeom>
            </p:spPr>
          </p:pic>
          <p:pic>
            <p:nvPicPr>
              <p:cNvPr id="11" name="Picture 10"/>
              <p:cNvPicPr>
                <a:picLocks noChangeAspect="1"/>
              </p:cNvPicPr>
              <p:nvPr/>
            </p:nvPicPr>
            <p:blipFill>
              <a:blip r:embed="rId3"/>
              <a:stretch>
                <a:fillRect/>
              </a:stretch>
            </p:blipFill>
            <p:spPr>
              <a:xfrm>
                <a:off x="7162800" y="1676400"/>
                <a:ext cx="556126" cy="609600"/>
              </a:xfrm>
              <a:prstGeom prst="rect">
                <a:avLst/>
              </a:prstGeom>
            </p:spPr>
          </p:pic>
          <p:sp>
            <p:nvSpPr>
              <p:cNvPr id="12" name="Oval 11"/>
              <p:cNvSpPr/>
              <p:nvPr/>
            </p:nvSpPr>
            <p:spPr bwMode="auto">
              <a:xfrm>
                <a:off x="6400800" y="914400"/>
                <a:ext cx="2133600" cy="2133600"/>
              </a:xfrm>
              <a:prstGeom prst="ellipse">
                <a:avLst/>
              </a:prstGeom>
              <a:noFill/>
              <a:ln w="25400"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pic>
            <p:nvPicPr>
              <p:cNvPr id="13" name="Picture 12"/>
              <p:cNvPicPr>
                <a:picLocks noChangeAspect="1"/>
              </p:cNvPicPr>
              <p:nvPr/>
            </p:nvPicPr>
            <p:blipFill>
              <a:blip r:embed="rId4"/>
              <a:stretch>
                <a:fillRect/>
              </a:stretch>
            </p:blipFill>
            <p:spPr>
              <a:xfrm>
                <a:off x="6324600" y="1981200"/>
                <a:ext cx="152400" cy="152400"/>
              </a:xfrm>
              <a:prstGeom prst="rect">
                <a:avLst/>
              </a:prstGeom>
            </p:spPr>
          </p:pic>
          <p:sp>
            <p:nvSpPr>
              <p:cNvPr id="14" name="TextBox 13"/>
              <p:cNvSpPr txBox="1"/>
              <p:nvPr/>
            </p:nvSpPr>
            <p:spPr>
              <a:xfrm>
                <a:off x="6705601" y="1676400"/>
                <a:ext cx="287310" cy="661283"/>
              </a:xfrm>
              <a:prstGeom prst="rect">
                <a:avLst/>
              </a:prstGeom>
              <a:noFill/>
            </p:spPr>
            <p:txBody>
              <a:bodyPr wrap="square" rtlCol="0">
                <a:spAutoFit/>
              </a:bodyPr>
              <a:lstStyle/>
              <a:p>
                <a:r>
                  <a:rPr lang="en-US" sz="1200" dirty="0" smtClean="0">
                    <a:solidFill>
                      <a:schemeClr val="bg1">
                        <a:lumMod val="50000"/>
                      </a:schemeClr>
                    </a:solidFill>
                  </a:rPr>
                  <a:t>X</a:t>
                </a:r>
                <a:endParaRPr lang="en-US" sz="1200" dirty="0">
                  <a:solidFill>
                    <a:schemeClr val="bg1">
                      <a:lumMod val="50000"/>
                    </a:schemeClr>
                  </a:solidFill>
                </a:endParaRPr>
              </a:p>
            </p:txBody>
          </p:sp>
          <p:sp>
            <p:nvSpPr>
              <p:cNvPr id="15" name="TextBox 14"/>
              <p:cNvSpPr txBox="1"/>
              <p:nvPr/>
            </p:nvSpPr>
            <p:spPr>
              <a:xfrm>
                <a:off x="5486400" y="1676400"/>
                <a:ext cx="487560" cy="484941"/>
              </a:xfrm>
              <a:prstGeom prst="rect">
                <a:avLst/>
              </a:prstGeom>
              <a:noFill/>
            </p:spPr>
            <p:txBody>
              <a:bodyPr wrap="square" rtlCol="0">
                <a:spAutoFit/>
              </a:bodyPr>
              <a:lstStyle/>
              <a:p>
                <a:r>
                  <a:rPr lang="en-US" sz="1600" dirty="0" err="1" smtClean="0">
                    <a:solidFill>
                      <a:srgbClr val="00003D"/>
                    </a:solidFill>
                  </a:rPr>
                  <a:t>e</a:t>
                </a:r>
                <a:r>
                  <a:rPr lang="en-US" sz="1800" baseline="30000" dirty="0" smtClean="0">
                    <a:solidFill>
                      <a:srgbClr val="00003D"/>
                    </a:solidFill>
                  </a:rPr>
                  <a:t>-</a:t>
                </a:r>
                <a:endParaRPr lang="en-US" sz="1800" baseline="30000" dirty="0">
                  <a:solidFill>
                    <a:srgbClr val="00003D"/>
                  </a:solidFill>
                </a:endParaRPr>
              </a:p>
            </p:txBody>
          </p:sp>
          <p:sp>
            <p:nvSpPr>
              <p:cNvPr id="16" name="TextBox 15"/>
              <p:cNvSpPr txBox="1"/>
              <p:nvPr/>
            </p:nvSpPr>
            <p:spPr>
              <a:xfrm>
                <a:off x="6096000" y="3048000"/>
                <a:ext cx="2819400" cy="309618"/>
              </a:xfrm>
              <a:prstGeom prst="rect">
                <a:avLst/>
              </a:prstGeom>
              <a:noFill/>
            </p:spPr>
            <p:txBody>
              <a:bodyPr wrap="square" rtlCol="0">
                <a:spAutoFit/>
              </a:bodyPr>
              <a:lstStyle/>
              <a:p>
                <a:r>
                  <a:rPr lang="en-US" sz="1200" dirty="0" smtClean="0">
                    <a:solidFill>
                      <a:schemeClr val="accent2">
                        <a:lumMod val="50000"/>
                      </a:schemeClr>
                    </a:solidFill>
                  </a:rPr>
                  <a:t>Coherent recoil of nucleus</a:t>
                </a:r>
                <a:endParaRPr lang="en-US" sz="1200" dirty="0">
                  <a:solidFill>
                    <a:schemeClr val="accent2">
                      <a:lumMod val="50000"/>
                    </a:schemeClr>
                  </a:solidFill>
                </a:endParaRPr>
              </a:p>
            </p:txBody>
          </p:sp>
        </p:grpSp>
        <p:pic>
          <p:nvPicPr>
            <p:cNvPr id="6" name="Picture 11"/>
            <p:cNvPicPr>
              <a:picLocks noChangeAspect="1" noChangeArrowheads="1"/>
            </p:cNvPicPr>
            <p:nvPr/>
          </p:nvPicPr>
          <p:blipFill>
            <a:blip r:embed="rId5"/>
            <a:srcRect/>
            <a:stretch>
              <a:fillRect/>
            </a:stretch>
          </p:blipFill>
          <p:spPr bwMode="auto">
            <a:xfrm>
              <a:off x="6553201" y="2290673"/>
              <a:ext cx="159594" cy="173336"/>
            </a:xfrm>
            <a:prstGeom prst="rect">
              <a:avLst/>
            </a:prstGeom>
            <a:noFill/>
            <a:ln w="25400" cap="flat">
              <a:noFill/>
              <a:miter lim="800000"/>
              <a:headEnd/>
              <a:tailEnd/>
            </a:ln>
          </p:spPr>
        </p:pic>
        <p:cxnSp>
          <p:nvCxnSpPr>
            <p:cNvPr id="7" name="Straight Connector 6"/>
            <p:cNvCxnSpPr/>
            <p:nvPr/>
          </p:nvCxnSpPr>
          <p:spPr>
            <a:xfrm rot="10800000">
              <a:off x="6770426" y="2379336"/>
              <a:ext cx="350219" cy="4433"/>
            </a:xfrm>
            <a:prstGeom prst="line">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928295" y="2093981"/>
              <a:ext cx="384699" cy="338554"/>
            </a:xfrm>
            <a:prstGeom prst="rect">
              <a:avLst/>
            </a:prstGeom>
            <a:noFill/>
          </p:spPr>
          <p:txBody>
            <a:bodyPr wrap="square" rtlCol="0">
              <a:spAutoFit/>
            </a:bodyPr>
            <a:lstStyle/>
            <a:p>
              <a:r>
                <a:rPr lang="en-US" sz="1600" dirty="0" err="1" smtClean="0">
                  <a:solidFill>
                    <a:srgbClr val="00003D"/>
                  </a:solidFill>
                  <a:latin typeface="Symbol" charset="2"/>
                  <a:cs typeface="Symbol" charset="2"/>
                </a:rPr>
                <a:t>m</a:t>
              </a:r>
              <a:r>
                <a:rPr lang="en-US" sz="1800" baseline="30000" dirty="0" smtClean="0">
                  <a:solidFill>
                    <a:srgbClr val="00003D"/>
                  </a:solidFill>
                </a:rPr>
                <a:t>-</a:t>
              </a:r>
              <a:endParaRPr lang="en-US" sz="1800" baseline="30000" dirty="0">
                <a:solidFill>
                  <a:srgbClr val="00003D"/>
                </a:solidFill>
              </a:endParaRPr>
            </a:p>
          </p:txBody>
        </p:sp>
      </p:grpSp>
      <p:pic>
        <p:nvPicPr>
          <p:cNvPr id="18" name="Picture 17" descr="Screen shot 2011-04-22 at 3.47.53 PM   Apr 22.png"/>
          <p:cNvPicPr>
            <a:picLocks noChangeAspect="1"/>
          </p:cNvPicPr>
          <p:nvPr/>
        </p:nvPicPr>
        <p:blipFill>
          <a:blip r:embed="rId6"/>
          <a:stretch>
            <a:fillRect/>
          </a:stretch>
        </p:blipFill>
        <p:spPr>
          <a:xfrm>
            <a:off x="381000" y="783625"/>
            <a:ext cx="5715562" cy="2579452"/>
          </a:xfrm>
          <a:prstGeom prst="rect">
            <a:avLst/>
          </a:prstGeom>
        </p:spPr>
      </p:pic>
      <p:pic>
        <p:nvPicPr>
          <p:cNvPr id="1126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27343" y="3281384"/>
            <a:ext cx="1624372" cy="1457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Curved Down Arrow 20"/>
          <p:cNvSpPr/>
          <p:nvPr/>
        </p:nvSpPr>
        <p:spPr>
          <a:xfrm flipH="1">
            <a:off x="7453387" y="3036472"/>
            <a:ext cx="523933" cy="445673"/>
          </a:xfrm>
          <a:prstGeom prst="curvedDownArrow">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
        <p:nvSpPr>
          <p:cNvPr id="23" name="Oval 22"/>
          <p:cNvSpPr/>
          <p:nvPr/>
        </p:nvSpPr>
        <p:spPr>
          <a:xfrm>
            <a:off x="2235223" y="1066800"/>
            <a:ext cx="131684"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1752600" y="1371600"/>
            <a:ext cx="131684"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935116" y="1828800"/>
            <a:ext cx="131684"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1447800" y="1573271"/>
            <a:ext cx="131684"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3962400" y="2083726"/>
            <a:ext cx="131684" cy="152400"/>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91215" y="1905000"/>
            <a:ext cx="131684" cy="152400"/>
          </a:xfrm>
          <a:prstGeom prst="ellipse">
            <a:avLst/>
          </a:prstGeom>
          <a:solidFill>
            <a:srgbClr val="66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381958" y="1725671"/>
            <a:ext cx="131684" cy="152400"/>
          </a:xfrm>
          <a:prstGeom prst="ellipse">
            <a:avLst/>
          </a:prstGeom>
          <a:solidFill>
            <a:srgbClr val="66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1981200" y="1649471"/>
            <a:ext cx="131684" cy="152400"/>
          </a:xfrm>
          <a:prstGeom prst="ellipse">
            <a:avLst/>
          </a:prstGeom>
          <a:solidFill>
            <a:srgbClr val="66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438400" y="1923892"/>
            <a:ext cx="131684" cy="152400"/>
          </a:xfrm>
          <a:prstGeom prst="ellipse">
            <a:avLst/>
          </a:prstGeom>
          <a:solidFill>
            <a:srgbClr val="66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2895600" y="2316034"/>
            <a:ext cx="131684" cy="152400"/>
          </a:xfrm>
          <a:prstGeom prst="ellipse">
            <a:avLst/>
          </a:prstGeom>
          <a:solidFill>
            <a:srgbClr val="66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3505200" y="2265478"/>
            <a:ext cx="131684" cy="152400"/>
          </a:xfrm>
          <a:prstGeom prst="ellipse">
            <a:avLst/>
          </a:prstGeom>
          <a:solidFill>
            <a:srgbClr val="66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4325608" y="1981200"/>
            <a:ext cx="131684" cy="152400"/>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888932" y="830612"/>
            <a:ext cx="824265" cy="307777"/>
          </a:xfrm>
          <a:prstGeom prst="rect">
            <a:avLst/>
          </a:prstGeom>
          <a:noFill/>
        </p:spPr>
        <p:txBody>
          <a:bodyPr wrap="none" rtlCol="0">
            <a:spAutoFit/>
          </a:bodyPr>
          <a:lstStyle/>
          <a:p>
            <a:r>
              <a:rPr lang="en-US" sz="1400" b="1" dirty="0" smtClean="0">
                <a:solidFill>
                  <a:srgbClr val="FF0000"/>
                </a:solidFill>
              </a:rPr>
              <a:t>Protons</a:t>
            </a:r>
            <a:endParaRPr lang="en-US" sz="1400" b="1" dirty="0">
              <a:solidFill>
                <a:srgbClr val="FF0000"/>
              </a:solidFill>
            </a:endParaRPr>
          </a:p>
        </p:txBody>
      </p:sp>
      <p:sp>
        <p:nvSpPr>
          <p:cNvPr id="36" name="TextBox 35"/>
          <p:cNvSpPr txBox="1"/>
          <p:nvPr/>
        </p:nvSpPr>
        <p:spPr>
          <a:xfrm>
            <a:off x="2651593" y="1951216"/>
            <a:ext cx="713657" cy="307777"/>
          </a:xfrm>
          <a:prstGeom prst="rect">
            <a:avLst/>
          </a:prstGeom>
          <a:noFill/>
        </p:spPr>
        <p:txBody>
          <a:bodyPr wrap="none" rtlCol="0">
            <a:spAutoFit/>
          </a:bodyPr>
          <a:lstStyle/>
          <a:p>
            <a:r>
              <a:rPr lang="en-US" sz="1400" b="1" dirty="0" smtClean="0">
                <a:solidFill>
                  <a:srgbClr val="6600CC"/>
                </a:solidFill>
              </a:rPr>
              <a:t>Muons</a:t>
            </a:r>
            <a:endParaRPr lang="en-US" sz="1400" b="1" dirty="0">
              <a:solidFill>
                <a:srgbClr val="6600CC"/>
              </a:solidFill>
            </a:endParaRPr>
          </a:p>
        </p:txBody>
      </p:sp>
      <p:sp>
        <p:nvSpPr>
          <p:cNvPr id="37" name="TextBox 36"/>
          <p:cNvSpPr txBox="1"/>
          <p:nvPr/>
        </p:nvSpPr>
        <p:spPr>
          <a:xfrm>
            <a:off x="3519003" y="1385112"/>
            <a:ext cx="989373" cy="307777"/>
          </a:xfrm>
          <a:prstGeom prst="rect">
            <a:avLst/>
          </a:prstGeom>
          <a:noFill/>
        </p:spPr>
        <p:txBody>
          <a:bodyPr wrap="none" rtlCol="0">
            <a:spAutoFit/>
          </a:bodyPr>
          <a:lstStyle/>
          <a:p>
            <a:r>
              <a:rPr lang="en-US" sz="1400" b="1" dirty="0" smtClean="0">
                <a:solidFill>
                  <a:schemeClr val="accent2">
                    <a:lumMod val="75000"/>
                  </a:schemeClr>
                </a:solidFill>
              </a:rPr>
              <a:t>Electrons</a:t>
            </a:r>
            <a:endParaRPr lang="en-US" sz="1400" b="1" dirty="0">
              <a:solidFill>
                <a:schemeClr val="accent2">
                  <a:lumMod val="75000"/>
                </a:schemeClr>
              </a:solidFill>
            </a:endParaRPr>
          </a:p>
        </p:txBody>
      </p:sp>
      <p:sp>
        <p:nvSpPr>
          <p:cNvPr id="38" name="Oval 37"/>
          <p:cNvSpPr/>
          <p:nvPr/>
        </p:nvSpPr>
        <p:spPr>
          <a:xfrm>
            <a:off x="3896558" y="2113078"/>
            <a:ext cx="131684" cy="152400"/>
          </a:xfrm>
          <a:prstGeom prst="ellipse">
            <a:avLst/>
          </a:prstGeom>
          <a:solidFill>
            <a:srgbClr val="66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8042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0"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1000"/>
                                        <p:tgtEl>
                                          <p:spTgt spid="26"/>
                                        </p:tgtEl>
                                      </p:cBhvr>
                                    </p:animEffect>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1000"/>
                                        <p:tgtEl>
                                          <p:spTgt spid="25"/>
                                        </p:tgtEl>
                                      </p:cBhvr>
                                    </p:animEffect>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0"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1000"/>
                                        <p:tgtEl>
                                          <p:spTgt spid="28"/>
                                        </p:tgtEl>
                                      </p:cBhvr>
                                    </p:animEffect>
                                  </p:childTnLst>
                                  <p:subTnLst>
                                    <p:set>
                                      <p:cBhvr override="childStyle">
                                        <p:cTn dur="1" fill="hold" display="0" masterRel="nextClick" afterEffect="1"/>
                                        <p:tgtEl>
                                          <p:spTgt spid="28"/>
                                        </p:tgtEl>
                                        <p:attrNameLst>
                                          <p:attrName>style.visibility</p:attrName>
                                        </p:attrNameLst>
                                      </p:cBhvr>
                                      <p:to>
                                        <p:strVal val="hidden"/>
                                      </p:to>
                                    </p:set>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fade">
                                      <p:cBhvr>
                                        <p:cTn id="56" dur="1000"/>
                                        <p:tgtEl>
                                          <p:spTgt spid="29"/>
                                        </p:tgtEl>
                                      </p:cBhvr>
                                    </p:animEffect>
                                  </p:childTnLst>
                                  <p:subTnLst>
                                    <p:set>
                                      <p:cBhvr override="childStyle">
                                        <p:cTn dur="1" fill="hold" display="0" masterRel="nextClick" afterEffect="1"/>
                                        <p:tgtEl>
                                          <p:spTgt spid="29"/>
                                        </p:tgtEl>
                                        <p:attrNameLst>
                                          <p:attrName>style.visibility</p:attrName>
                                        </p:attrNameLst>
                                      </p:cBhvr>
                                      <p:to>
                                        <p:strVal val="hidden"/>
                                      </p:to>
                                    </p:set>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1000"/>
                                        <p:tgtEl>
                                          <p:spTgt spid="30"/>
                                        </p:tgtEl>
                                      </p:cBhvr>
                                    </p:animEffect>
                                  </p:childTnLst>
                                  <p:subTnLst>
                                    <p:set>
                                      <p:cBhvr override="childStyle">
                                        <p:cTn dur="1" fill="hold" display="0" masterRel="nextClick" afterEffect="1"/>
                                        <p:tgtEl>
                                          <p:spTgt spid="30"/>
                                        </p:tgtEl>
                                        <p:attrNameLst>
                                          <p:attrName>style.visibility</p:attrName>
                                        </p:attrNameLst>
                                      </p:cBhvr>
                                      <p:to>
                                        <p:strVal val="hidden"/>
                                      </p:to>
                                    </p:set>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fade">
                                      <p:cBhvr>
                                        <p:cTn id="66" dur="1000"/>
                                        <p:tgtEl>
                                          <p:spTgt spid="31"/>
                                        </p:tgtEl>
                                      </p:cBhvr>
                                    </p:animEffect>
                                  </p:childTnLst>
                                  <p:subTnLst>
                                    <p:set>
                                      <p:cBhvr override="childStyle">
                                        <p:cTn dur="1" fill="hold" display="0" masterRel="nextClick" afterEffect="1"/>
                                        <p:tgtEl>
                                          <p:spTgt spid="31"/>
                                        </p:tgtEl>
                                        <p:attrNameLst>
                                          <p:attrName>style.visibility</p:attrName>
                                        </p:attrNameLst>
                                      </p:cBhvr>
                                      <p:to>
                                        <p:strVal val="hidden"/>
                                      </p:to>
                                    </p:set>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fade">
                                      <p:cBhvr>
                                        <p:cTn id="71" dur="1000"/>
                                        <p:tgtEl>
                                          <p:spTgt spid="32"/>
                                        </p:tgtEl>
                                      </p:cBhvr>
                                    </p:animEffect>
                                  </p:childTnLst>
                                  <p:subTnLst>
                                    <p:set>
                                      <p:cBhvr override="childStyle">
                                        <p:cTn dur="1" fill="hold" display="0" masterRel="nextClick" afterEffect="1"/>
                                        <p:tgtEl>
                                          <p:spTgt spid="32"/>
                                        </p:tgtEl>
                                        <p:attrNameLst>
                                          <p:attrName>style.visibility</p:attrName>
                                        </p:attrNameLst>
                                      </p:cBhvr>
                                      <p:to>
                                        <p:strVal val="hidden"/>
                                      </p:to>
                                    </p:set>
                                  </p:sub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fade">
                                      <p:cBhvr>
                                        <p:cTn id="76" dur="1000"/>
                                        <p:tgtEl>
                                          <p:spTgt spid="33"/>
                                        </p:tgtEl>
                                      </p:cBhvr>
                                    </p:animEffect>
                                  </p:childTnLst>
                                  <p:subTnLst>
                                    <p:set>
                                      <p:cBhvr override="childStyle">
                                        <p:cTn dur="1" fill="hold" display="0" masterRel="nextClick" afterEffect="1"/>
                                        <p:tgtEl>
                                          <p:spTgt spid="33"/>
                                        </p:tgtEl>
                                        <p:attrNameLst>
                                          <p:attrName>style.visibility</p:attrName>
                                        </p:attrNameLst>
                                      </p:cBhvr>
                                      <p:to>
                                        <p:strVal val="hidden"/>
                                      </p:to>
                                    </p:set>
                                  </p:sub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8"/>
                                        </p:tgtEl>
                                        <p:attrNameLst>
                                          <p:attrName>style.visibility</p:attrName>
                                        </p:attrNameLst>
                                      </p:cBhvr>
                                      <p:to>
                                        <p:strVal val="visible"/>
                                      </p:to>
                                    </p:set>
                                    <p:animEffect transition="in" filter="fade">
                                      <p:cBhvr>
                                        <p:cTn id="81" dur="1000"/>
                                        <p:tgtEl>
                                          <p:spTgt spid="38"/>
                                        </p:tgtEl>
                                      </p:cBhvr>
                                    </p:animEffect>
                                  </p:childTnLst>
                                  <p:subTnLst>
                                    <p:set>
                                      <p:cBhvr override="childStyle">
                                        <p:cTn dur="1" fill="hold" display="0" masterRel="nextClick" afterEffect="1"/>
                                        <p:tgtEl>
                                          <p:spTgt spid="38"/>
                                        </p:tgtEl>
                                        <p:attrNameLst>
                                          <p:attrName>style.visibility</p:attrName>
                                        </p:attrNameLst>
                                      </p:cBhvr>
                                      <p:to>
                                        <p:strVal val="hidden"/>
                                      </p:to>
                                    </p:set>
                                  </p:subTnLst>
                                </p:cTn>
                              </p:par>
                              <p:par>
                                <p:cTn id="82" presetID="2" presetClass="entr" presetSubtype="4" fill="hold" nodeType="withEffect">
                                  <p:stCondLst>
                                    <p:cond delay="0"/>
                                  </p:stCondLst>
                                  <p:childTnLst>
                                    <p:set>
                                      <p:cBhvr>
                                        <p:cTn id="83" dur="1" fill="hold">
                                          <p:stCondLst>
                                            <p:cond delay="0"/>
                                          </p:stCondLst>
                                        </p:cTn>
                                        <p:tgtEl>
                                          <p:spTgt spid="4"/>
                                        </p:tgtEl>
                                        <p:attrNameLst>
                                          <p:attrName>style.visibility</p:attrName>
                                        </p:attrNameLst>
                                      </p:cBhvr>
                                      <p:to>
                                        <p:strVal val="visible"/>
                                      </p:to>
                                    </p:set>
                                    <p:anim calcmode="lin" valueType="num">
                                      <p:cBhvr additive="base">
                                        <p:cTn id="84" dur="500" fill="hold"/>
                                        <p:tgtEl>
                                          <p:spTgt spid="4"/>
                                        </p:tgtEl>
                                        <p:attrNameLst>
                                          <p:attrName>ppt_x</p:attrName>
                                        </p:attrNameLst>
                                      </p:cBhvr>
                                      <p:tavLst>
                                        <p:tav tm="0">
                                          <p:val>
                                            <p:strVal val="#ppt_x"/>
                                          </p:val>
                                        </p:tav>
                                        <p:tav tm="100000">
                                          <p:val>
                                            <p:strVal val="#ppt_x"/>
                                          </p:val>
                                        </p:tav>
                                      </p:tavLst>
                                    </p:anim>
                                    <p:anim calcmode="lin" valueType="num">
                                      <p:cBhvr additive="base">
                                        <p:cTn id="8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nodeType="clickEffect">
                                  <p:stCondLst>
                                    <p:cond delay="0"/>
                                  </p:stCondLst>
                                  <p:childTnLst>
                                    <p:set>
                                      <p:cBhvr>
                                        <p:cTn id="89" dur="1" fill="hold">
                                          <p:stCondLst>
                                            <p:cond delay="0"/>
                                          </p:stCondLst>
                                        </p:cTn>
                                        <p:tgtEl>
                                          <p:spTgt spid="11266"/>
                                        </p:tgtEl>
                                        <p:attrNameLst>
                                          <p:attrName>style.visibility</p:attrName>
                                        </p:attrNameLst>
                                      </p:cBhvr>
                                      <p:to>
                                        <p:strVal val="visible"/>
                                      </p:to>
                                    </p:set>
                                    <p:animEffect transition="in" filter="fade">
                                      <p:cBhvr>
                                        <p:cTn id="90" dur="1000"/>
                                        <p:tgtEl>
                                          <p:spTgt spid="11266"/>
                                        </p:tgtEl>
                                      </p:cBhvr>
                                    </p:animEffect>
                                    <p:anim calcmode="lin" valueType="num">
                                      <p:cBhvr>
                                        <p:cTn id="91" dur="1000" fill="hold"/>
                                        <p:tgtEl>
                                          <p:spTgt spid="11266"/>
                                        </p:tgtEl>
                                        <p:attrNameLst>
                                          <p:attrName>ppt_x</p:attrName>
                                        </p:attrNameLst>
                                      </p:cBhvr>
                                      <p:tavLst>
                                        <p:tav tm="0">
                                          <p:val>
                                            <p:strVal val="#ppt_x"/>
                                          </p:val>
                                        </p:tav>
                                        <p:tav tm="100000">
                                          <p:val>
                                            <p:strVal val="#ppt_x"/>
                                          </p:val>
                                        </p:tav>
                                      </p:tavLst>
                                    </p:anim>
                                    <p:anim calcmode="lin" valueType="num">
                                      <p:cBhvr>
                                        <p:cTn id="92"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31" presetClass="entr" presetSubtype="0" fill="hold" grpId="0" nodeType="clickEffect">
                                  <p:stCondLst>
                                    <p:cond delay="0"/>
                                  </p:stCondLst>
                                  <p:childTnLst>
                                    <p:set>
                                      <p:cBhvr>
                                        <p:cTn id="96" dur="1" fill="hold">
                                          <p:stCondLst>
                                            <p:cond delay="0"/>
                                          </p:stCondLst>
                                        </p:cTn>
                                        <p:tgtEl>
                                          <p:spTgt spid="21"/>
                                        </p:tgtEl>
                                        <p:attrNameLst>
                                          <p:attrName>style.visibility</p:attrName>
                                        </p:attrNameLst>
                                      </p:cBhvr>
                                      <p:to>
                                        <p:strVal val="visible"/>
                                      </p:to>
                                    </p:set>
                                    <p:anim calcmode="lin" valueType="num">
                                      <p:cBhvr>
                                        <p:cTn id="97" dur="1000" fill="hold"/>
                                        <p:tgtEl>
                                          <p:spTgt spid="21"/>
                                        </p:tgtEl>
                                        <p:attrNameLst>
                                          <p:attrName>ppt_w</p:attrName>
                                        </p:attrNameLst>
                                      </p:cBhvr>
                                      <p:tavLst>
                                        <p:tav tm="0">
                                          <p:val>
                                            <p:fltVal val="0"/>
                                          </p:val>
                                        </p:tav>
                                        <p:tav tm="100000">
                                          <p:val>
                                            <p:strVal val="#ppt_w"/>
                                          </p:val>
                                        </p:tav>
                                      </p:tavLst>
                                    </p:anim>
                                    <p:anim calcmode="lin" valueType="num">
                                      <p:cBhvr>
                                        <p:cTn id="98" dur="1000" fill="hold"/>
                                        <p:tgtEl>
                                          <p:spTgt spid="21"/>
                                        </p:tgtEl>
                                        <p:attrNameLst>
                                          <p:attrName>ppt_h</p:attrName>
                                        </p:attrNameLst>
                                      </p:cBhvr>
                                      <p:tavLst>
                                        <p:tav tm="0">
                                          <p:val>
                                            <p:fltVal val="0"/>
                                          </p:val>
                                        </p:tav>
                                        <p:tav tm="100000">
                                          <p:val>
                                            <p:strVal val="#ppt_h"/>
                                          </p:val>
                                        </p:tav>
                                      </p:tavLst>
                                    </p:anim>
                                    <p:anim calcmode="lin" valueType="num">
                                      <p:cBhvr>
                                        <p:cTn id="99" dur="1000" fill="hold"/>
                                        <p:tgtEl>
                                          <p:spTgt spid="21"/>
                                        </p:tgtEl>
                                        <p:attrNameLst>
                                          <p:attrName>style.rotation</p:attrName>
                                        </p:attrNameLst>
                                      </p:cBhvr>
                                      <p:tavLst>
                                        <p:tav tm="0">
                                          <p:val>
                                            <p:fltVal val="90"/>
                                          </p:val>
                                        </p:tav>
                                        <p:tav tm="100000">
                                          <p:val>
                                            <p:fltVal val="0"/>
                                          </p:val>
                                        </p:tav>
                                      </p:tavLst>
                                    </p:anim>
                                    <p:animEffect transition="in" filter="fade">
                                      <p:cBhvr>
                                        <p:cTn id="100" dur="1000"/>
                                        <p:tgtEl>
                                          <p:spTgt spid="21"/>
                                        </p:tgtEl>
                                      </p:cBhvr>
                                    </p:animEffect>
                                  </p:childTnLst>
                                </p:cTn>
                              </p:par>
                              <p:par>
                                <p:cTn id="101" presetID="1" presetClass="entr" presetSubtype="0" fill="hold" grpId="0" nodeType="withEffect">
                                  <p:stCondLst>
                                    <p:cond delay="0"/>
                                  </p:stCondLst>
                                  <p:childTnLst>
                                    <p:set>
                                      <p:cBhvr>
                                        <p:cTn id="102" dur="1" fill="hold">
                                          <p:stCondLst>
                                            <p:cond delay="0"/>
                                          </p:stCondLst>
                                        </p:cTn>
                                        <p:tgtEl>
                                          <p:spTgt spid="37"/>
                                        </p:tgtEl>
                                        <p:attrNameLst>
                                          <p:attrName>style.visibility</p:attrName>
                                        </p:attrNameLst>
                                      </p:cBhvr>
                                      <p:to>
                                        <p:strVal val="visible"/>
                                      </p:to>
                                    </p:set>
                                  </p:childTnLst>
                                </p:cTn>
                              </p:par>
                              <p:par>
                                <p:cTn id="103" presetID="10" presetClass="entr" presetSubtype="0" fill="hold" grpId="0" nodeType="withEffect">
                                  <p:stCondLst>
                                    <p:cond delay="0"/>
                                  </p:stCondLst>
                                  <p:childTnLst>
                                    <p:set>
                                      <p:cBhvr>
                                        <p:cTn id="104" dur="1" fill="hold">
                                          <p:stCondLst>
                                            <p:cond delay="0"/>
                                          </p:stCondLst>
                                        </p:cTn>
                                        <p:tgtEl>
                                          <p:spTgt spid="27"/>
                                        </p:tgtEl>
                                        <p:attrNameLst>
                                          <p:attrName>style.visibility</p:attrName>
                                        </p:attrNameLst>
                                      </p:cBhvr>
                                      <p:to>
                                        <p:strVal val="visible"/>
                                      </p:to>
                                    </p:set>
                                    <p:animEffect transition="in" filter="fade">
                                      <p:cBhvr>
                                        <p:cTn id="105" dur="1000"/>
                                        <p:tgtEl>
                                          <p:spTgt spid="27"/>
                                        </p:tgtEl>
                                      </p:cBhvr>
                                    </p:animEffect>
                                  </p:childTnLst>
                                  <p:subTnLst>
                                    <p:set>
                                      <p:cBhvr override="childStyle">
                                        <p:cTn dur="1" fill="hold" display="0" masterRel="nextClick" afterEffect="1"/>
                                        <p:tgtEl>
                                          <p:spTgt spid="27"/>
                                        </p:tgtEl>
                                        <p:attrNameLst>
                                          <p:attrName>style.visibility</p:attrName>
                                        </p:attrNameLst>
                                      </p:cBhvr>
                                      <p:to>
                                        <p:strVal val="hidden"/>
                                      </p:to>
                                    </p:set>
                                  </p:subTnLst>
                                </p:cTn>
                              </p:par>
                            </p:childTnLst>
                          </p:cTn>
                        </p:par>
                      </p:childTnLst>
                    </p:cTn>
                  </p:par>
                  <p:par>
                    <p:cTn id="106" fill="hold">
                      <p:stCondLst>
                        <p:cond delay="indefinite"/>
                      </p:stCondLst>
                      <p:childTnLst>
                        <p:par>
                          <p:cTn id="107" fill="hold">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34"/>
                                        </p:tgtEl>
                                        <p:attrNameLst>
                                          <p:attrName>style.visibility</p:attrName>
                                        </p:attrNameLst>
                                      </p:cBhvr>
                                      <p:to>
                                        <p:strVal val="visible"/>
                                      </p:to>
                                    </p:set>
                                  </p:childTnLst>
                                  <p:subTnLst>
                                    <p:set>
                                      <p:cBhvr override="childStyle">
                                        <p:cTn dur="1" fill="hold" display="0" masterRel="nextClick" afterEffect="1"/>
                                        <p:tgtEl>
                                          <p:spTgt spid="3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22" grpId="0"/>
      <p:bldP spid="36" grpId="0"/>
      <p:bldP spid="37" grpId="0"/>
      <p:bldP spid="3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330" y="0"/>
            <a:ext cx="8229600" cy="1143000"/>
          </a:xfrm>
        </p:spPr>
        <p:txBody>
          <a:bodyPr>
            <a:normAutofit/>
          </a:bodyPr>
          <a:lstStyle/>
          <a:p>
            <a:r>
              <a:rPr lang="en-US" sz="4400" dirty="0" smtClean="0"/>
              <a:t>g-2 for Dummies</a:t>
            </a:r>
            <a:endParaRPr lang="en-US" sz="4400" dirty="0"/>
          </a:p>
        </p:txBody>
      </p:sp>
      <p:sp>
        <p:nvSpPr>
          <p:cNvPr id="3" name="Content Placeholder 2"/>
          <p:cNvSpPr>
            <a:spLocks noGrp="1"/>
          </p:cNvSpPr>
          <p:nvPr>
            <p:ph idx="1"/>
          </p:nvPr>
        </p:nvSpPr>
        <p:spPr>
          <a:xfrm>
            <a:off x="76200" y="2133600"/>
            <a:ext cx="3593116" cy="4077977"/>
          </a:xfrm>
        </p:spPr>
        <p:txBody>
          <a:bodyPr/>
          <a:lstStyle/>
          <a:p>
            <a:r>
              <a:rPr lang="en-US" sz="1600" dirty="0" smtClean="0"/>
              <a:t>Moving </a:t>
            </a:r>
            <a:r>
              <a:rPr lang="en-US" sz="1600" dirty="0" smtClean="0"/>
              <a:t>an existing </a:t>
            </a:r>
            <a:r>
              <a:rPr lang="en-US" sz="1600" dirty="0" smtClean="0"/>
              <a:t>experiment from Brookhaven to </a:t>
            </a:r>
            <a:r>
              <a:rPr lang="en-US" sz="1600" dirty="0" smtClean="0"/>
              <a:t>Fermilab</a:t>
            </a:r>
            <a:endParaRPr lang="en-US" sz="1600" dirty="0" smtClean="0"/>
          </a:p>
          <a:p>
            <a:r>
              <a:rPr lang="en-US" sz="1600" dirty="0" smtClean="0"/>
              <a:t>8 GeV protons strike target at </a:t>
            </a:r>
            <a:r>
              <a:rPr lang="en-US" sz="1600" dirty="0" smtClean="0"/>
              <a:t>AP0.</a:t>
            </a:r>
          </a:p>
          <a:p>
            <a:r>
              <a:rPr lang="en-US" sz="1600" dirty="0" smtClean="0"/>
              <a:t>We collect positive charged 3.1 GeV </a:t>
            </a:r>
            <a:r>
              <a:rPr lang="en-US" sz="1600" dirty="0" err="1" smtClean="0"/>
              <a:t>secondaries</a:t>
            </a:r>
            <a:r>
              <a:rPr lang="en-US" sz="1600" dirty="0" smtClean="0"/>
              <a:t>.</a:t>
            </a:r>
            <a:endParaRPr lang="en-US" sz="1600" dirty="0" smtClean="0"/>
          </a:p>
          <a:p>
            <a:r>
              <a:rPr lang="en-US" sz="1600" dirty="0" smtClean="0"/>
              <a:t>Pbar/</a:t>
            </a:r>
            <a:r>
              <a:rPr lang="en-US" sz="1600" dirty="0" err="1" smtClean="0"/>
              <a:t>Muon</a:t>
            </a:r>
            <a:r>
              <a:rPr lang="en-US" sz="1600" dirty="0" smtClean="0"/>
              <a:t> beam lines and Debuncher ring are used as a drift space for shorter lived particles to decay.</a:t>
            </a:r>
          </a:p>
          <a:p>
            <a:r>
              <a:rPr lang="en-US" sz="1600" dirty="0" smtClean="0"/>
              <a:t>Send </a:t>
            </a:r>
            <a:r>
              <a:rPr lang="en-US" sz="1600" dirty="0" smtClean="0"/>
              <a:t>3 GeV muons to </a:t>
            </a:r>
            <a:r>
              <a:rPr lang="en-US" sz="1600" dirty="0" smtClean="0"/>
              <a:t>the detector</a:t>
            </a:r>
            <a:r>
              <a:rPr lang="en-US" sz="1600" dirty="0" smtClean="0"/>
              <a:t>.</a:t>
            </a:r>
          </a:p>
          <a:p>
            <a:r>
              <a:rPr lang="en-US" sz="1600" dirty="0" smtClean="0"/>
              <a:t>The bottom line is we need to provide protons on target at AP0 and transport muons through the former Pbar beam lines and Debuncher to the g-2 experiment.</a:t>
            </a:r>
            <a:endParaRPr lang="en-US" sz="1600" dirty="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0144" y="37306"/>
            <a:ext cx="2497291" cy="1885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76200"/>
            <a:ext cx="1366509" cy="184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69316" y="2049121"/>
            <a:ext cx="5322284" cy="4427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881732" y="6011522"/>
            <a:ext cx="3052439" cy="400110"/>
          </a:xfrm>
          <a:prstGeom prst="rect">
            <a:avLst/>
          </a:prstGeom>
          <a:noFill/>
        </p:spPr>
        <p:txBody>
          <a:bodyPr wrap="none" rtlCol="0">
            <a:spAutoFit/>
          </a:bodyPr>
          <a:lstStyle/>
          <a:p>
            <a:r>
              <a:rPr lang="en-US" dirty="0"/>
              <a:t>http://www.g-2.bnl.gov/</a:t>
            </a:r>
          </a:p>
        </p:txBody>
      </p:sp>
      <p:sp>
        <p:nvSpPr>
          <p:cNvPr id="5" name="Multiply 4"/>
          <p:cNvSpPr/>
          <p:nvPr/>
        </p:nvSpPr>
        <p:spPr>
          <a:xfrm>
            <a:off x="3996489" y="4006258"/>
            <a:ext cx="381000" cy="4572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669316" y="4256593"/>
            <a:ext cx="654346" cy="246221"/>
          </a:xfrm>
          <a:prstGeom prst="rect">
            <a:avLst/>
          </a:prstGeom>
          <a:noFill/>
        </p:spPr>
        <p:txBody>
          <a:bodyPr wrap="none" rtlCol="0">
            <a:spAutoFit/>
          </a:bodyPr>
          <a:lstStyle/>
          <a:p>
            <a:r>
              <a:rPr lang="en-US" sz="1000" b="1" dirty="0" smtClean="0">
                <a:solidFill>
                  <a:schemeClr val="accent4">
                    <a:lumMod val="50000"/>
                  </a:schemeClr>
                </a:solidFill>
              </a:rPr>
              <a:t>Booster</a:t>
            </a:r>
            <a:endParaRPr lang="en-US" sz="1000" b="1" dirty="0">
              <a:solidFill>
                <a:schemeClr val="accent4">
                  <a:lumMod val="50000"/>
                </a:schemeClr>
              </a:solidFill>
            </a:endParaRPr>
          </a:p>
        </p:txBody>
      </p:sp>
      <p:sp>
        <p:nvSpPr>
          <p:cNvPr id="12" name="TextBox 11"/>
          <p:cNvSpPr txBox="1"/>
          <p:nvPr/>
        </p:nvSpPr>
        <p:spPr>
          <a:xfrm>
            <a:off x="4469661" y="3802460"/>
            <a:ext cx="426720" cy="246221"/>
          </a:xfrm>
          <a:prstGeom prst="rect">
            <a:avLst/>
          </a:prstGeom>
          <a:noFill/>
        </p:spPr>
        <p:txBody>
          <a:bodyPr wrap="none" rtlCol="0">
            <a:spAutoFit/>
          </a:bodyPr>
          <a:lstStyle/>
          <a:p>
            <a:r>
              <a:rPr lang="en-US" sz="1000" b="1" dirty="0" smtClean="0">
                <a:solidFill>
                  <a:srgbClr val="7030A0"/>
                </a:solidFill>
              </a:rPr>
              <a:t>AP0</a:t>
            </a:r>
            <a:endParaRPr lang="en-US" sz="1000" b="1" dirty="0">
              <a:solidFill>
                <a:srgbClr val="7030A0"/>
              </a:solidFill>
            </a:endParaRPr>
          </a:p>
        </p:txBody>
      </p:sp>
      <p:sp>
        <p:nvSpPr>
          <p:cNvPr id="13" name="TextBox 12"/>
          <p:cNvSpPr txBox="1"/>
          <p:nvPr/>
        </p:nvSpPr>
        <p:spPr>
          <a:xfrm>
            <a:off x="4724400" y="2601723"/>
            <a:ext cx="1130438" cy="553998"/>
          </a:xfrm>
          <a:prstGeom prst="rect">
            <a:avLst/>
          </a:prstGeom>
          <a:noFill/>
        </p:spPr>
        <p:txBody>
          <a:bodyPr wrap="none" rtlCol="0">
            <a:spAutoFit/>
          </a:bodyPr>
          <a:lstStyle/>
          <a:p>
            <a:pPr algn="ctr"/>
            <a:r>
              <a:rPr lang="en-US" sz="1000" b="1" dirty="0" smtClean="0">
                <a:solidFill>
                  <a:schemeClr val="accent5">
                    <a:lumMod val="75000"/>
                  </a:schemeClr>
                </a:solidFill>
              </a:rPr>
              <a:t>AP2/AP3/</a:t>
            </a:r>
          </a:p>
          <a:p>
            <a:pPr algn="ctr"/>
            <a:r>
              <a:rPr lang="en-US" sz="1000" b="1" dirty="0" smtClean="0">
                <a:solidFill>
                  <a:schemeClr val="accent5">
                    <a:lumMod val="75000"/>
                  </a:schemeClr>
                </a:solidFill>
              </a:rPr>
              <a:t>Debuncher/</a:t>
            </a:r>
          </a:p>
          <a:p>
            <a:pPr algn="ctr"/>
            <a:r>
              <a:rPr lang="en-US" sz="1000" b="1" dirty="0" smtClean="0">
                <a:solidFill>
                  <a:schemeClr val="accent5">
                    <a:lumMod val="75000"/>
                  </a:schemeClr>
                </a:solidFill>
              </a:rPr>
              <a:t>Extraction Line</a:t>
            </a:r>
            <a:endParaRPr lang="en-US" sz="1000" b="1" dirty="0">
              <a:solidFill>
                <a:schemeClr val="accent5">
                  <a:lumMod val="75000"/>
                </a:schemeClr>
              </a:solidFill>
            </a:endParaRPr>
          </a:p>
        </p:txBody>
      </p:sp>
      <p:sp>
        <p:nvSpPr>
          <p:cNvPr id="14" name="TextBox 13"/>
          <p:cNvSpPr txBox="1"/>
          <p:nvPr/>
        </p:nvSpPr>
        <p:spPr>
          <a:xfrm>
            <a:off x="3996489" y="2878722"/>
            <a:ext cx="774571" cy="553998"/>
          </a:xfrm>
          <a:prstGeom prst="rect">
            <a:avLst/>
          </a:prstGeom>
          <a:noFill/>
        </p:spPr>
        <p:txBody>
          <a:bodyPr wrap="none" rtlCol="0">
            <a:spAutoFit/>
          </a:bodyPr>
          <a:lstStyle/>
          <a:p>
            <a:pPr algn="ctr"/>
            <a:r>
              <a:rPr lang="en-US" sz="1000" b="1" dirty="0" smtClean="0">
                <a:solidFill>
                  <a:schemeClr val="accent6">
                    <a:lumMod val="75000"/>
                  </a:schemeClr>
                </a:solidFill>
              </a:rPr>
              <a:t>Recycler/</a:t>
            </a:r>
          </a:p>
          <a:p>
            <a:pPr algn="ctr"/>
            <a:r>
              <a:rPr lang="en-US" sz="1000" b="1" dirty="0" smtClean="0">
                <a:solidFill>
                  <a:schemeClr val="accent6">
                    <a:lumMod val="75000"/>
                  </a:schemeClr>
                </a:solidFill>
              </a:rPr>
              <a:t>P1/P2/</a:t>
            </a:r>
          </a:p>
          <a:p>
            <a:pPr algn="ctr"/>
            <a:r>
              <a:rPr lang="en-US" sz="1000" b="1" dirty="0" smtClean="0">
                <a:solidFill>
                  <a:schemeClr val="accent6">
                    <a:lumMod val="75000"/>
                  </a:schemeClr>
                </a:solidFill>
              </a:rPr>
              <a:t>AP1</a:t>
            </a:r>
            <a:endParaRPr lang="en-US" sz="1000" b="1" dirty="0">
              <a:solidFill>
                <a:schemeClr val="accent6">
                  <a:lumMod val="75000"/>
                </a:schemeClr>
              </a:solidFill>
            </a:endParaRPr>
          </a:p>
        </p:txBody>
      </p:sp>
    </p:spTree>
    <p:extLst>
      <p:ext uri="{BB962C8B-B14F-4D97-AF65-F5344CB8AC3E}">
        <p14:creationId xmlns:p14="http://schemas.microsoft.com/office/powerpoint/2010/main" val="23348314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609600"/>
          </a:xfrm>
        </p:spPr>
        <p:txBody>
          <a:bodyPr>
            <a:noAutofit/>
          </a:bodyPr>
          <a:lstStyle/>
          <a:p>
            <a:r>
              <a:rPr lang="en-US" sz="2800" dirty="0" smtClean="0">
                <a:solidFill>
                  <a:srgbClr val="254FAD"/>
                </a:solidFill>
              </a:rPr>
              <a:t>Beam path from Booster to </a:t>
            </a:r>
            <a:br>
              <a:rPr lang="en-US" sz="2800" dirty="0" smtClean="0">
                <a:solidFill>
                  <a:srgbClr val="254FAD"/>
                </a:solidFill>
              </a:rPr>
            </a:br>
            <a:r>
              <a:rPr lang="en-US" sz="2800" dirty="0" smtClean="0">
                <a:solidFill>
                  <a:srgbClr val="254FAD"/>
                </a:solidFill>
              </a:rPr>
              <a:t>the g-2 and Mu2e experiments</a:t>
            </a:r>
            <a:endParaRPr lang="en-US" sz="2800" dirty="0">
              <a:solidFill>
                <a:srgbClr val="254FAD"/>
              </a:solidFill>
            </a:endParaRPr>
          </a:p>
        </p:txBody>
      </p:sp>
      <p:sp>
        <p:nvSpPr>
          <p:cNvPr id="8" name="TextBox 7"/>
          <p:cNvSpPr txBox="1"/>
          <p:nvPr/>
        </p:nvSpPr>
        <p:spPr>
          <a:xfrm>
            <a:off x="5550568" y="1041644"/>
            <a:ext cx="3581400" cy="2554545"/>
          </a:xfrm>
          <a:prstGeom prst="rect">
            <a:avLst/>
          </a:prstGeom>
          <a:noFill/>
        </p:spPr>
        <p:txBody>
          <a:bodyPr wrap="square" rtlCol="0">
            <a:spAutoFit/>
          </a:bodyPr>
          <a:lstStyle/>
          <a:p>
            <a:pPr marL="0" lvl="1">
              <a:buFont typeface="Arial" pitchFamily="34" charset="0"/>
              <a:buChar char="•"/>
            </a:pPr>
            <a:r>
              <a:rPr lang="en-US" dirty="0" smtClean="0">
                <a:solidFill>
                  <a:schemeClr val="tx2"/>
                </a:solidFill>
              </a:rPr>
              <a:t>A Booster batch of intensity ~4E12 is sent to the Recycler.</a:t>
            </a:r>
          </a:p>
          <a:p>
            <a:pPr marL="0" lvl="1">
              <a:buFont typeface="Arial" pitchFamily="34" charset="0"/>
              <a:buChar char="•"/>
            </a:pPr>
            <a:r>
              <a:rPr lang="en-US" dirty="0" smtClean="0">
                <a:solidFill>
                  <a:schemeClr val="tx2"/>
                </a:solidFill>
              </a:rPr>
              <a:t>The batch is divided into 4 2.5 MHz bunches, which are individually extracted to the Debuncher.</a:t>
            </a:r>
          </a:p>
          <a:p>
            <a:pPr>
              <a:buFont typeface="Arial" pitchFamily="34" charset="0"/>
              <a:buChar char="•"/>
            </a:pPr>
            <a:endParaRPr lang="en-US" dirty="0" smtClean="0">
              <a:solidFill>
                <a:srgbClr val="0000FF"/>
              </a:solidFill>
              <a:sym typeface="Symbol"/>
            </a:endParaRPr>
          </a:p>
        </p:txBody>
      </p:sp>
      <p:grpSp>
        <p:nvGrpSpPr>
          <p:cNvPr id="3" name="Group 8"/>
          <p:cNvGrpSpPr/>
          <p:nvPr/>
        </p:nvGrpSpPr>
        <p:grpSpPr>
          <a:xfrm>
            <a:off x="-82165" y="1028700"/>
            <a:ext cx="5515276" cy="5528310"/>
            <a:chOff x="0" y="1302944"/>
            <a:chExt cx="5515276" cy="5053406"/>
          </a:xfrm>
        </p:grpSpPr>
        <p:pic>
          <p:nvPicPr>
            <p:cNvPr id="10" name="Picture 9" descr="FNAL_Aerial_Pbar-MI_99-0912-07.hr.jpg"/>
            <p:cNvPicPr>
              <a:picLocks noChangeAspect="1"/>
            </p:cNvPicPr>
            <p:nvPr/>
          </p:nvPicPr>
          <p:blipFill>
            <a:blip r:embed="rId3" cstate="print"/>
            <a:stretch>
              <a:fillRect/>
            </a:stretch>
          </p:blipFill>
          <p:spPr>
            <a:xfrm>
              <a:off x="0" y="1302944"/>
              <a:ext cx="5515276" cy="5053406"/>
            </a:xfrm>
            <a:prstGeom prst="rect">
              <a:avLst/>
            </a:prstGeom>
          </p:spPr>
        </p:pic>
        <p:sp>
          <p:nvSpPr>
            <p:cNvPr id="11" name="TextBox 10"/>
            <p:cNvSpPr txBox="1"/>
            <p:nvPr/>
          </p:nvSpPr>
          <p:spPr>
            <a:xfrm>
              <a:off x="2461726" y="5701004"/>
              <a:ext cx="1507336" cy="307777"/>
            </a:xfrm>
            <a:prstGeom prst="rect">
              <a:avLst/>
            </a:prstGeom>
            <a:noFill/>
          </p:spPr>
          <p:txBody>
            <a:bodyPr wrap="none" rtlCol="0">
              <a:spAutoFit/>
            </a:bodyPr>
            <a:lstStyle/>
            <a:p>
              <a:r>
                <a:rPr lang="en-US" sz="1400" dirty="0">
                  <a:solidFill>
                    <a:srgbClr val="00FF00"/>
                  </a:solidFill>
                </a:rPr>
                <a:t>E</a:t>
              </a:r>
              <a:r>
                <a:rPr lang="en-US" sz="1400" dirty="0" smtClean="0">
                  <a:solidFill>
                    <a:srgbClr val="00FF00"/>
                  </a:solidFill>
                </a:rPr>
                <a:t>xternal beamline</a:t>
              </a:r>
              <a:endParaRPr lang="en-US" sz="1400" dirty="0">
                <a:solidFill>
                  <a:srgbClr val="00FF00"/>
                </a:solidFill>
              </a:endParaRPr>
            </a:p>
          </p:txBody>
        </p:sp>
      </p:grpSp>
      <p:sp>
        <p:nvSpPr>
          <p:cNvPr id="6" name="Block Arc 5"/>
          <p:cNvSpPr/>
          <p:nvPr/>
        </p:nvSpPr>
        <p:spPr>
          <a:xfrm>
            <a:off x="783956" y="6282718"/>
            <a:ext cx="1066800" cy="548583"/>
          </a:xfrm>
          <a:prstGeom prst="blockArc">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Oval 12"/>
          <p:cNvSpPr/>
          <p:nvPr/>
        </p:nvSpPr>
        <p:spPr>
          <a:xfrm rot="20312384">
            <a:off x="1759883" y="3500208"/>
            <a:ext cx="1239354" cy="28765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16464759">
            <a:off x="888757" y="4682871"/>
            <a:ext cx="1239354" cy="28765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13085121">
            <a:off x="3563030" y="1679645"/>
            <a:ext cx="1239354" cy="28765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919338" y="1567147"/>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606245" y="1359627"/>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241831" y="12192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860831" y="11430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053986" y="25146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7611979" y="6292891"/>
            <a:ext cx="1507958" cy="400110"/>
          </a:xfrm>
          <a:prstGeom prst="rect">
            <a:avLst/>
          </a:prstGeom>
          <a:noFill/>
        </p:spPr>
        <p:txBody>
          <a:bodyPr wrap="square" rtlCol="0">
            <a:spAutoFit/>
          </a:bodyPr>
          <a:lstStyle/>
          <a:p>
            <a:r>
              <a:rPr lang="en-US" dirty="0" smtClean="0"/>
              <a:t>J. Morgan</a:t>
            </a:r>
            <a:endParaRPr lang="en-US" dirty="0"/>
          </a:p>
        </p:txBody>
      </p:sp>
    </p:spTree>
    <p:extLst>
      <p:ext uri="{BB962C8B-B14F-4D97-AF65-F5344CB8AC3E}">
        <p14:creationId xmlns:p14="http://schemas.microsoft.com/office/powerpoint/2010/main" val="283763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4" grpId="0" animBg="1"/>
      <p:bldP spid="15" grpId="0" animBg="1"/>
      <p:bldP spid="12" grpId="0" animBg="1"/>
      <p:bldP spid="17" grpId="0" animBg="1"/>
      <p:bldP spid="18" grpId="0" animBg="1"/>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609600"/>
          </a:xfrm>
        </p:spPr>
        <p:txBody>
          <a:bodyPr>
            <a:noAutofit/>
          </a:bodyPr>
          <a:lstStyle/>
          <a:p>
            <a:r>
              <a:rPr lang="en-US" sz="2800" dirty="0" smtClean="0">
                <a:solidFill>
                  <a:srgbClr val="254FAD"/>
                </a:solidFill>
              </a:rPr>
              <a:t>Beam path from Booster to </a:t>
            </a:r>
            <a:br>
              <a:rPr lang="en-US" sz="2800" dirty="0" smtClean="0">
                <a:solidFill>
                  <a:srgbClr val="254FAD"/>
                </a:solidFill>
              </a:rPr>
            </a:br>
            <a:r>
              <a:rPr lang="en-US" sz="2800" dirty="0" smtClean="0">
                <a:solidFill>
                  <a:srgbClr val="254FAD"/>
                </a:solidFill>
              </a:rPr>
              <a:t>the g-2 and Mu2e experiments</a:t>
            </a:r>
            <a:endParaRPr lang="en-US" sz="2800" dirty="0">
              <a:solidFill>
                <a:srgbClr val="254FAD"/>
              </a:solidFill>
            </a:endParaRPr>
          </a:p>
        </p:txBody>
      </p:sp>
      <p:sp>
        <p:nvSpPr>
          <p:cNvPr id="8" name="TextBox 7"/>
          <p:cNvSpPr txBox="1"/>
          <p:nvPr/>
        </p:nvSpPr>
        <p:spPr>
          <a:xfrm>
            <a:off x="5562600" y="1028700"/>
            <a:ext cx="3581400" cy="5632311"/>
          </a:xfrm>
          <a:prstGeom prst="rect">
            <a:avLst/>
          </a:prstGeom>
          <a:noFill/>
        </p:spPr>
        <p:txBody>
          <a:bodyPr wrap="square" rtlCol="0">
            <a:spAutoFit/>
          </a:bodyPr>
          <a:lstStyle/>
          <a:p>
            <a:r>
              <a:rPr lang="en-US" dirty="0" smtClean="0">
                <a:solidFill>
                  <a:schemeClr val="tx2"/>
                </a:solidFill>
              </a:rPr>
              <a:t>The bunches are transported to either the Target Station at AP0 or Debuncher via multiple beam lines</a:t>
            </a:r>
          </a:p>
          <a:p>
            <a:pPr marL="112713" indent="-112713">
              <a:buFont typeface="Arial" pitchFamily="34" charset="0"/>
              <a:buChar char="•"/>
            </a:pPr>
            <a:r>
              <a:rPr lang="en-US" dirty="0" smtClean="0">
                <a:solidFill>
                  <a:schemeClr val="tx2"/>
                </a:solidFill>
                <a:sym typeface="Symbol"/>
              </a:rPr>
              <a:t>Extracted at MI-52 </a:t>
            </a:r>
            <a:r>
              <a:rPr lang="en-US" dirty="0" smtClean="0">
                <a:solidFill>
                  <a:srgbClr val="0000FF"/>
                </a:solidFill>
                <a:sym typeface="Symbol"/>
              </a:rPr>
              <a:t>from Recycler to the P1 beam line (new)</a:t>
            </a:r>
          </a:p>
          <a:p>
            <a:endParaRPr lang="en-US" b="1" dirty="0" smtClean="0">
              <a:solidFill>
                <a:schemeClr val="tx2"/>
              </a:solidFill>
              <a:sym typeface="Symbol"/>
            </a:endParaRPr>
          </a:p>
          <a:p>
            <a:r>
              <a:rPr lang="en-US" b="1" dirty="0" smtClean="0">
                <a:solidFill>
                  <a:schemeClr val="tx2"/>
                </a:solidFill>
                <a:sym typeface="Symbol"/>
              </a:rPr>
              <a:t>g-2:</a:t>
            </a:r>
          </a:p>
          <a:p>
            <a:pPr marL="112713" indent="-112713">
              <a:buFont typeface="Arial" pitchFamily="34" charset="0"/>
              <a:buChar char="•"/>
            </a:pPr>
            <a:r>
              <a:rPr lang="en-US" dirty="0" smtClean="0">
                <a:solidFill>
                  <a:schemeClr val="tx2"/>
                </a:solidFill>
                <a:sym typeface="Symbol"/>
              </a:rPr>
              <a:t>P1  P2  AP1  Target Station  AP3  Debuncher Ring</a:t>
            </a:r>
          </a:p>
          <a:p>
            <a:endParaRPr lang="en-US" dirty="0" smtClean="0">
              <a:solidFill>
                <a:schemeClr val="tx2"/>
              </a:solidFill>
              <a:sym typeface="Symbol"/>
            </a:endParaRPr>
          </a:p>
          <a:p>
            <a:r>
              <a:rPr lang="en-US" b="1" dirty="0" smtClean="0">
                <a:solidFill>
                  <a:schemeClr val="tx2"/>
                </a:solidFill>
                <a:sym typeface="Symbol"/>
              </a:rPr>
              <a:t>Mu2e:</a:t>
            </a:r>
          </a:p>
          <a:p>
            <a:pPr marL="112713" indent="-112713">
              <a:buFont typeface="Arial" pitchFamily="34" charset="0"/>
              <a:buChar char="•"/>
            </a:pPr>
            <a:r>
              <a:rPr lang="en-US" dirty="0" smtClean="0">
                <a:solidFill>
                  <a:schemeClr val="tx2"/>
                </a:solidFill>
                <a:sym typeface="Symbol"/>
              </a:rPr>
              <a:t>P1  P2  AP1  AP3  Debuncher Ring</a:t>
            </a:r>
          </a:p>
          <a:p>
            <a:pPr marL="112713" indent="-112713">
              <a:buFont typeface="Arial" pitchFamily="34" charset="0"/>
              <a:buChar char="•"/>
            </a:pPr>
            <a:endParaRPr lang="en-US" dirty="0" smtClean="0">
              <a:solidFill>
                <a:srgbClr val="0000FF"/>
              </a:solidFill>
              <a:sym typeface="Symbol"/>
            </a:endParaRPr>
          </a:p>
        </p:txBody>
      </p:sp>
      <p:grpSp>
        <p:nvGrpSpPr>
          <p:cNvPr id="3" name="Group 8"/>
          <p:cNvGrpSpPr/>
          <p:nvPr/>
        </p:nvGrpSpPr>
        <p:grpSpPr>
          <a:xfrm>
            <a:off x="0" y="1028700"/>
            <a:ext cx="5515276" cy="5528310"/>
            <a:chOff x="0" y="1302944"/>
            <a:chExt cx="5515276" cy="5053406"/>
          </a:xfrm>
        </p:grpSpPr>
        <p:pic>
          <p:nvPicPr>
            <p:cNvPr id="10" name="Picture 9" descr="FNAL_Aerial_Pbar-MI_99-0912-07.hr.jpg"/>
            <p:cNvPicPr>
              <a:picLocks noChangeAspect="1"/>
            </p:cNvPicPr>
            <p:nvPr/>
          </p:nvPicPr>
          <p:blipFill>
            <a:blip r:embed="rId3" cstate="print"/>
            <a:stretch>
              <a:fillRect/>
            </a:stretch>
          </p:blipFill>
          <p:spPr>
            <a:xfrm>
              <a:off x="0" y="1302944"/>
              <a:ext cx="5515276" cy="5053406"/>
            </a:xfrm>
            <a:prstGeom prst="rect">
              <a:avLst/>
            </a:prstGeom>
          </p:spPr>
        </p:pic>
        <p:sp>
          <p:nvSpPr>
            <p:cNvPr id="11" name="TextBox 10"/>
            <p:cNvSpPr txBox="1"/>
            <p:nvPr/>
          </p:nvSpPr>
          <p:spPr>
            <a:xfrm>
              <a:off x="2461726" y="5701004"/>
              <a:ext cx="1507336" cy="307777"/>
            </a:xfrm>
            <a:prstGeom prst="rect">
              <a:avLst/>
            </a:prstGeom>
            <a:noFill/>
          </p:spPr>
          <p:txBody>
            <a:bodyPr wrap="none" rtlCol="0">
              <a:spAutoFit/>
            </a:bodyPr>
            <a:lstStyle/>
            <a:p>
              <a:r>
                <a:rPr lang="en-US" sz="1400" dirty="0">
                  <a:solidFill>
                    <a:srgbClr val="00FF00"/>
                  </a:solidFill>
                </a:rPr>
                <a:t>E</a:t>
              </a:r>
              <a:r>
                <a:rPr lang="en-US" sz="1400" dirty="0" smtClean="0">
                  <a:solidFill>
                    <a:srgbClr val="00FF00"/>
                  </a:solidFill>
                </a:rPr>
                <a:t>xternal beamline</a:t>
              </a:r>
              <a:endParaRPr lang="en-US" sz="1400" dirty="0">
                <a:solidFill>
                  <a:srgbClr val="00FF00"/>
                </a:solidFill>
              </a:endParaRPr>
            </a:p>
          </p:txBody>
        </p:sp>
      </p:grpSp>
      <p:sp>
        <p:nvSpPr>
          <p:cNvPr id="9" name="TextBox 8"/>
          <p:cNvSpPr txBox="1"/>
          <p:nvPr/>
        </p:nvSpPr>
        <p:spPr>
          <a:xfrm>
            <a:off x="7611979" y="6292891"/>
            <a:ext cx="1507958" cy="400110"/>
          </a:xfrm>
          <a:prstGeom prst="rect">
            <a:avLst/>
          </a:prstGeom>
          <a:noFill/>
        </p:spPr>
        <p:txBody>
          <a:bodyPr wrap="square" rtlCol="0">
            <a:spAutoFit/>
          </a:bodyPr>
          <a:lstStyle/>
          <a:p>
            <a:r>
              <a:rPr lang="en-US" dirty="0" smtClean="0"/>
              <a:t>J. Morgan</a:t>
            </a:r>
            <a:endParaRPr lang="en-US" dirty="0"/>
          </a:p>
        </p:txBody>
      </p:sp>
      <p:sp>
        <p:nvSpPr>
          <p:cNvPr id="12" name="Oval 11"/>
          <p:cNvSpPr/>
          <p:nvPr/>
        </p:nvSpPr>
        <p:spPr>
          <a:xfrm>
            <a:off x="3919338" y="1567147"/>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606245" y="1359627"/>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241831" y="12192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872968" y="2075543"/>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190949" y="28194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464331" y="3488055"/>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828800" y="48768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7325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609600"/>
          </a:xfrm>
        </p:spPr>
        <p:txBody>
          <a:bodyPr>
            <a:noAutofit/>
          </a:bodyPr>
          <a:lstStyle/>
          <a:p>
            <a:r>
              <a:rPr lang="en-US" sz="2800" dirty="0" smtClean="0">
                <a:solidFill>
                  <a:srgbClr val="254FAD"/>
                </a:solidFill>
              </a:rPr>
              <a:t>Beam path from Booster to </a:t>
            </a:r>
            <a:br>
              <a:rPr lang="en-US" sz="2800" dirty="0" smtClean="0">
                <a:solidFill>
                  <a:srgbClr val="254FAD"/>
                </a:solidFill>
              </a:rPr>
            </a:br>
            <a:r>
              <a:rPr lang="en-US" sz="2800" dirty="0" smtClean="0">
                <a:solidFill>
                  <a:srgbClr val="254FAD"/>
                </a:solidFill>
              </a:rPr>
              <a:t>the g-2 and Mu2e experiments</a:t>
            </a:r>
            <a:endParaRPr lang="en-US" sz="2800" dirty="0">
              <a:solidFill>
                <a:srgbClr val="254FAD"/>
              </a:solidFill>
            </a:endParaRPr>
          </a:p>
        </p:txBody>
      </p:sp>
      <p:sp>
        <p:nvSpPr>
          <p:cNvPr id="8" name="TextBox 7"/>
          <p:cNvSpPr txBox="1"/>
          <p:nvPr/>
        </p:nvSpPr>
        <p:spPr>
          <a:xfrm>
            <a:off x="5562600" y="1028700"/>
            <a:ext cx="3581400" cy="4401205"/>
          </a:xfrm>
          <a:prstGeom prst="rect">
            <a:avLst/>
          </a:prstGeom>
          <a:noFill/>
        </p:spPr>
        <p:txBody>
          <a:bodyPr wrap="square" rtlCol="0">
            <a:spAutoFit/>
          </a:bodyPr>
          <a:lstStyle/>
          <a:p>
            <a:pPr marL="112713" indent="-112713">
              <a:buFont typeface="Arial" pitchFamily="34" charset="0"/>
              <a:buChar char="•"/>
            </a:pPr>
            <a:r>
              <a:rPr lang="en-US" dirty="0" smtClean="0">
                <a:solidFill>
                  <a:srgbClr val="0000FF"/>
                </a:solidFill>
                <a:sym typeface="Symbol"/>
              </a:rPr>
              <a:t>New AP-3 to Debuncher beam line </a:t>
            </a:r>
            <a:r>
              <a:rPr lang="en-US" dirty="0" smtClean="0">
                <a:solidFill>
                  <a:schemeClr val="tx2"/>
                </a:solidFill>
                <a:sym typeface="Symbol"/>
              </a:rPr>
              <a:t>connection for final 50 meters</a:t>
            </a:r>
          </a:p>
          <a:p>
            <a:pPr marL="112713" indent="-112713">
              <a:buFont typeface="Arial" pitchFamily="34" charset="0"/>
              <a:buChar char="•"/>
            </a:pPr>
            <a:r>
              <a:rPr lang="en-US" dirty="0" smtClean="0">
                <a:solidFill>
                  <a:schemeClr val="tx2"/>
                </a:solidFill>
                <a:sym typeface="Symbol"/>
              </a:rPr>
              <a:t>Abort in 50 straight section can be used for:</a:t>
            </a:r>
          </a:p>
          <a:p>
            <a:pPr marL="569913" lvl="1" indent="-112713">
              <a:buFont typeface="Arial" pitchFamily="34" charset="0"/>
              <a:buChar char="•"/>
            </a:pPr>
            <a:r>
              <a:rPr lang="en-US" dirty="0" smtClean="0">
                <a:solidFill>
                  <a:schemeClr val="tx2"/>
                </a:solidFill>
                <a:sym typeface="Symbol"/>
              </a:rPr>
              <a:t> </a:t>
            </a:r>
            <a:r>
              <a:rPr lang="en-US" b="1" dirty="0" smtClean="0">
                <a:solidFill>
                  <a:schemeClr val="tx2"/>
                </a:solidFill>
                <a:sym typeface="Symbol"/>
              </a:rPr>
              <a:t>g-2</a:t>
            </a:r>
            <a:r>
              <a:rPr lang="en-US" dirty="0" smtClean="0">
                <a:solidFill>
                  <a:schemeClr val="tx2"/>
                </a:solidFill>
                <a:sym typeface="Symbol"/>
              </a:rPr>
              <a:t>: proton removal</a:t>
            </a:r>
          </a:p>
          <a:p>
            <a:pPr marL="569913" lvl="1" indent="-112713">
              <a:buFont typeface="Arial" pitchFamily="34" charset="0"/>
              <a:buChar char="•"/>
            </a:pPr>
            <a:r>
              <a:rPr lang="en-US" dirty="0" smtClean="0">
                <a:solidFill>
                  <a:schemeClr val="tx2"/>
                </a:solidFill>
                <a:sym typeface="Symbol"/>
              </a:rPr>
              <a:t> </a:t>
            </a:r>
            <a:r>
              <a:rPr lang="en-US" b="1" dirty="0" smtClean="0">
                <a:solidFill>
                  <a:schemeClr val="tx2"/>
                </a:solidFill>
                <a:sym typeface="Symbol"/>
              </a:rPr>
              <a:t>Mu2e</a:t>
            </a:r>
            <a:r>
              <a:rPr lang="en-US" dirty="0" smtClean="0">
                <a:solidFill>
                  <a:schemeClr val="tx2"/>
                </a:solidFill>
                <a:sym typeface="Symbol"/>
              </a:rPr>
              <a:t>: proton clean-up</a:t>
            </a:r>
          </a:p>
          <a:p>
            <a:pPr marL="112713" indent="-112713">
              <a:buFont typeface="Arial" pitchFamily="34" charset="0"/>
              <a:buChar char="•"/>
            </a:pPr>
            <a:r>
              <a:rPr lang="en-US" dirty="0" smtClean="0">
                <a:solidFill>
                  <a:schemeClr val="tx2"/>
                </a:solidFill>
                <a:sym typeface="Symbol"/>
              </a:rPr>
              <a:t>Beam in Debuncher is extracted to the </a:t>
            </a:r>
            <a:r>
              <a:rPr lang="en-US" dirty="0" smtClean="0">
                <a:solidFill>
                  <a:srgbClr val="0000FF"/>
                </a:solidFill>
                <a:sym typeface="Symbol"/>
              </a:rPr>
              <a:t>external beamline (new) </a:t>
            </a:r>
          </a:p>
          <a:p>
            <a:pPr marL="569913" lvl="1" indent="-112713">
              <a:buFont typeface="Arial" pitchFamily="34" charset="0"/>
              <a:buChar char="•"/>
            </a:pPr>
            <a:r>
              <a:rPr lang="en-US" dirty="0">
                <a:solidFill>
                  <a:schemeClr val="tx2"/>
                </a:solidFill>
                <a:sym typeface="Symbol"/>
              </a:rPr>
              <a:t> </a:t>
            </a:r>
            <a:r>
              <a:rPr lang="en-US" b="1" dirty="0">
                <a:solidFill>
                  <a:schemeClr val="tx2"/>
                </a:solidFill>
                <a:sym typeface="Symbol"/>
              </a:rPr>
              <a:t>g-2</a:t>
            </a:r>
            <a:r>
              <a:rPr lang="en-US" dirty="0" smtClean="0">
                <a:solidFill>
                  <a:schemeClr val="tx2"/>
                </a:solidFill>
                <a:sym typeface="Symbol"/>
              </a:rPr>
              <a:t>: entire pulse extracted at once</a:t>
            </a:r>
          </a:p>
          <a:p>
            <a:pPr marL="569913" lvl="1" indent="-112713">
              <a:buFont typeface="Arial" pitchFamily="34" charset="0"/>
              <a:buChar char="•"/>
            </a:pPr>
            <a:r>
              <a:rPr lang="en-US" b="1" dirty="0" smtClean="0">
                <a:solidFill>
                  <a:schemeClr val="tx2"/>
                </a:solidFill>
                <a:sym typeface="Symbol"/>
              </a:rPr>
              <a:t>Mu2e</a:t>
            </a:r>
            <a:r>
              <a:rPr lang="en-US" dirty="0" smtClean="0">
                <a:solidFill>
                  <a:schemeClr val="tx2"/>
                </a:solidFill>
                <a:sym typeface="Symbol"/>
              </a:rPr>
              <a:t>:  Beam resonantly extracted.</a:t>
            </a:r>
            <a:endParaRPr lang="en-US" dirty="0">
              <a:solidFill>
                <a:schemeClr val="tx2"/>
              </a:solidFill>
              <a:sym typeface="Symbol"/>
            </a:endParaRPr>
          </a:p>
        </p:txBody>
      </p:sp>
      <p:grpSp>
        <p:nvGrpSpPr>
          <p:cNvPr id="3" name="Group 8"/>
          <p:cNvGrpSpPr/>
          <p:nvPr/>
        </p:nvGrpSpPr>
        <p:grpSpPr>
          <a:xfrm>
            <a:off x="0" y="1028700"/>
            <a:ext cx="5515276" cy="5528310"/>
            <a:chOff x="0" y="1302944"/>
            <a:chExt cx="5515276" cy="5053406"/>
          </a:xfrm>
        </p:grpSpPr>
        <p:pic>
          <p:nvPicPr>
            <p:cNvPr id="10" name="Picture 9" descr="FNAL_Aerial_Pbar-MI_99-0912-07.hr.jpg"/>
            <p:cNvPicPr>
              <a:picLocks noChangeAspect="1"/>
            </p:cNvPicPr>
            <p:nvPr/>
          </p:nvPicPr>
          <p:blipFill>
            <a:blip r:embed="rId3" cstate="print"/>
            <a:stretch>
              <a:fillRect/>
            </a:stretch>
          </p:blipFill>
          <p:spPr>
            <a:xfrm>
              <a:off x="0" y="1302944"/>
              <a:ext cx="5515276" cy="5053406"/>
            </a:xfrm>
            <a:prstGeom prst="rect">
              <a:avLst/>
            </a:prstGeom>
          </p:spPr>
        </p:pic>
        <p:sp>
          <p:nvSpPr>
            <p:cNvPr id="11" name="TextBox 10"/>
            <p:cNvSpPr txBox="1"/>
            <p:nvPr/>
          </p:nvSpPr>
          <p:spPr>
            <a:xfrm>
              <a:off x="2461726" y="5701004"/>
              <a:ext cx="1507336" cy="307777"/>
            </a:xfrm>
            <a:prstGeom prst="rect">
              <a:avLst/>
            </a:prstGeom>
            <a:noFill/>
          </p:spPr>
          <p:txBody>
            <a:bodyPr wrap="none" rtlCol="0">
              <a:spAutoFit/>
            </a:bodyPr>
            <a:lstStyle/>
            <a:p>
              <a:r>
                <a:rPr lang="en-US" sz="1400" dirty="0">
                  <a:solidFill>
                    <a:srgbClr val="00FF00"/>
                  </a:solidFill>
                </a:rPr>
                <a:t>E</a:t>
              </a:r>
              <a:r>
                <a:rPr lang="en-US" sz="1400" dirty="0" smtClean="0">
                  <a:solidFill>
                    <a:srgbClr val="00FF00"/>
                  </a:solidFill>
                </a:rPr>
                <a:t>xternal beamline</a:t>
              </a:r>
              <a:endParaRPr lang="en-US" sz="1400" dirty="0">
                <a:solidFill>
                  <a:srgbClr val="00FF00"/>
                </a:solidFill>
              </a:endParaRPr>
            </a:p>
          </p:txBody>
        </p:sp>
      </p:grpSp>
      <p:sp>
        <p:nvSpPr>
          <p:cNvPr id="7" name="TextBox 6"/>
          <p:cNvSpPr txBox="1"/>
          <p:nvPr/>
        </p:nvSpPr>
        <p:spPr>
          <a:xfrm>
            <a:off x="7611979" y="6292891"/>
            <a:ext cx="1507958" cy="400110"/>
          </a:xfrm>
          <a:prstGeom prst="rect">
            <a:avLst/>
          </a:prstGeom>
          <a:noFill/>
        </p:spPr>
        <p:txBody>
          <a:bodyPr wrap="square" rtlCol="0">
            <a:spAutoFit/>
          </a:bodyPr>
          <a:lstStyle/>
          <a:p>
            <a:r>
              <a:rPr lang="en-US" dirty="0" smtClean="0"/>
              <a:t>J. Morgan</a:t>
            </a:r>
            <a:endParaRPr lang="en-US" dirty="0"/>
          </a:p>
        </p:txBody>
      </p:sp>
      <p:sp>
        <p:nvSpPr>
          <p:cNvPr id="9" name="Oval 8"/>
          <p:cNvSpPr/>
          <p:nvPr/>
        </p:nvSpPr>
        <p:spPr>
          <a:xfrm>
            <a:off x="3919338" y="1567147"/>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606245" y="1359627"/>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241831" y="12192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828800" y="48768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981200" y="53340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479831" y="52578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775395" y="48768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494269" y="44958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022631" y="44958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849515" y="5217886"/>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022630" y="5803791"/>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244569" y="6292891"/>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7325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1000"/>
                                        <p:tgtEl>
                                          <p:spTgt spid="20"/>
                                        </p:tgtEl>
                                      </p:cBhvr>
                                    </p:animEffec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1000"/>
                                        <p:tgtEl>
                                          <p:spTgt spid="21"/>
                                        </p:tgtEl>
                                      </p:cBhvr>
                                    </p:animEffec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1000"/>
                                        <p:tgtEl>
                                          <p:spTgt spid="22"/>
                                        </p:tgtEl>
                                      </p:cBhvr>
                                    </p:animEffec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p:cNvPicPr>
            <a:picLocks noChangeAspect="1" noChangeArrowheads="1"/>
          </p:cNvPicPr>
          <p:nvPr/>
        </p:nvPicPr>
        <p:blipFill>
          <a:blip r:embed="rId2" cstate="print"/>
          <a:srcRect/>
          <a:stretch>
            <a:fillRect/>
          </a:stretch>
        </p:blipFill>
        <p:spPr bwMode="auto">
          <a:xfrm>
            <a:off x="0" y="1007462"/>
            <a:ext cx="4419600" cy="3707413"/>
          </a:xfrm>
          <a:prstGeom prst="rect">
            <a:avLst/>
          </a:prstGeom>
          <a:noFill/>
          <a:ln w="9525">
            <a:noFill/>
            <a:miter lim="800000"/>
            <a:headEnd/>
            <a:tailEnd/>
          </a:ln>
        </p:spPr>
      </p:pic>
      <p:pic>
        <p:nvPicPr>
          <p:cNvPr id="7" name="Picture 8"/>
          <p:cNvPicPr>
            <a:picLocks noChangeAspect="1" noChangeArrowheads="1"/>
          </p:cNvPicPr>
          <p:nvPr/>
        </p:nvPicPr>
        <p:blipFill>
          <a:blip r:embed="rId3" cstate="print"/>
          <a:srcRect/>
          <a:stretch>
            <a:fillRect/>
          </a:stretch>
        </p:blipFill>
        <p:spPr bwMode="auto">
          <a:xfrm>
            <a:off x="4741696" y="990600"/>
            <a:ext cx="4402304" cy="3670271"/>
          </a:xfrm>
          <a:prstGeom prst="rect">
            <a:avLst/>
          </a:prstGeom>
          <a:noFill/>
          <a:ln w="9525">
            <a:noFill/>
            <a:miter lim="800000"/>
            <a:headEnd/>
            <a:tailEnd/>
          </a:ln>
        </p:spPr>
      </p:pic>
      <p:sp>
        <p:nvSpPr>
          <p:cNvPr id="8" name="TextBox 7"/>
          <p:cNvSpPr txBox="1"/>
          <p:nvPr/>
        </p:nvSpPr>
        <p:spPr>
          <a:xfrm>
            <a:off x="7467600" y="3962400"/>
            <a:ext cx="1507958" cy="400110"/>
          </a:xfrm>
          <a:prstGeom prst="rect">
            <a:avLst/>
          </a:prstGeom>
          <a:noFill/>
        </p:spPr>
        <p:txBody>
          <a:bodyPr wrap="square" rtlCol="0">
            <a:spAutoFit/>
          </a:bodyPr>
          <a:lstStyle/>
          <a:p>
            <a:r>
              <a:rPr lang="en-US" dirty="0" smtClean="0"/>
              <a:t>E. </a:t>
            </a:r>
            <a:r>
              <a:rPr lang="en-US" dirty="0" err="1" smtClean="0"/>
              <a:t>Prebys</a:t>
            </a:r>
            <a:endParaRPr lang="en-US" dirty="0"/>
          </a:p>
        </p:txBody>
      </p:sp>
      <p:sp>
        <p:nvSpPr>
          <p:cNvPr id="5" name="Title 1"/>
          <p:cNvSpPr txBox="1">
            <a:spLocks/>
          </p:cNvSpPr>
          <p:nvPr/>
        </p:nvSpPr>
        <p:spPr>
          <a:xfrm>
            <a:off x="1905000" y="0"/>
            <a:ext cx="5334000" cy="9144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rgbClr val="254FAD"/>
                </a:solidFill>
                <a:effectLst/>
                <a:uLnTx/>
                <a:uFillTx/>
                <a:latin typeface="+mj-lt"/>
                <a:ea typeface="+mj-ea"/>
                <a:cs typeface="+mj-cs"/>
              </a:rPr>
              <a:t>Mu2e Time</a:t>
            </a:r>
            <a:r>
              <a:rPr kumimoji="0" lang="en-US" sz="3200" b="0" i="0" u="none" strike="noStrike" kern="1200" cap="none" spc="0" normalizeH="0" noProof="0" dirty="0" smtClean="0">
                <a:ln>
                  <a:noFill/>
                </a:ln>
                <a:solidFill>
                  <a:srgbClr val="254FAD"/>
                </a:solidFill>
                <a:effectLst/>
                <a:uLnTx/>
                <a:uFillTx/>
                <a:latin typeface="+mj-lt"/>
                <a:ea typeface="+mj-ea"/>
                <a:cs typeface="+mj-cs"/>
              </a:rPr>
              <a:t> Line</a:t>
            </a:r>
            <a:endParaRPr lang="en-US" sz="3200" dirty="0">
              <a:solidFill>
                <a:srgbClr val="254FAD"/>
              </a:solidFill>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smtClean="0">
                <a:ln>
                  <a:noFill/>
                </a:ln>
                <a:solidFill>
                  <a:srgbClr val="254FAD"/>
                </a:solidFill>
                <a:effectLst/>
                <a:uLnTx/>
                <a:uFillTx/>
                <a:latin typeface="+mj-lt"/>
                <a:ea typeface="+mj-ea"/>
                <a:cs typeface="+mj-cs"/>
              </a:rPr>
              <a:t>1 and 2 batch scenarios</a:t>
            </a:r>
          </a:p>
        </p:txBody>
      </p:sp>
      <p:sp>
        <p:nvSpPr>
          <p:cNvPr id="3" name="TextBox 2"/>
          <p:cNvSpPr txBox="1"/>
          <p:nvPr/>
        </p:nvSpPr>
        <p:spPr>
          <a:xfrm>
            <a:off x="304801" y="4911663"/>
            <a:ext cx="7391400" cy="923330"/>
          </a:xfrm>
          <a:prstGeom prst="rect">
            <a:avLst/>
          </a:prstGeom>
          <a:noFill/>
        </p:spPr>
        <p:txBody>
          <a:bodyPr wrap="square" rtlCol="0">
            <a:spAutoFit/>
          </a:bodyPr>
          <a:lstStyle/>
          <a:p>
            <a:r>
              <a:rPr lang="en-US" sz="1800" dirty="0" smtClean="0">
                <a:solidFill>
                  <a:schemeClr val="tx2"/>
                </a:solidFill>
              </a:rPr>
              <a:t>For each 1.33 sec Nova cycle, Nova uses 12 of the 15 Hz ticks, leaving eight for either g-2 or Mu2e. </a:t>
            </a:r>
          </a:p>
          <a:p>
            <a:endParaRPr lang="en-US" sz="1800" dirty="0">
              <a:solidFill>
                <a:schemeClr val="tx2"/>
              </a:solidFill>
            </a:endParaRPr>
          </a:p>
        </p:txBody>
      </p:sp>
      <p:sp>
        <p:nvSpPr>
          <p:cNvPr id="9" name="TextBox 8"/>
          <p:cNvSpPr txBox="1"/>
          <p:nvPr/>
        </p:nvSpPr>
        <p:spPr>
          <a:xfrm>
            <a:off x="329588" y="5569616"/>
            <a:ext cx="8433412" cy="1200329"/>
          </a:xfrm>
          <a:prstGeom prst="rect">
            <a:avLst/>
          </a:prstGeom>
          <a:noFill/>
        </p:spPr>
        <p:txBody>
          <a:bodyPr wrap="square" numCol="2" rtlCol="0">
            <a:spAutoFit/>
          </a:bodyPr>
          <a:lstStyle/>
          <a:p>
            <a:r>
              <a:rPr lang="en-US" sz="1800" b="1" dirty="0" smtClean="0">
                <a:solidFill>
                  <a:schemeClr val="tx2"/>
                </a:solidFill>
              </a:rPr>
              <a:t>Mu2e (pictured)</a:t>
            </a:r>
          </a:p>
          <a:p>
            <a:pPr marL="285750" indent="-285750">
              <a:buFont typeface="Arial" pitchFamily="34" charset="0"/>
              <a:buChar char="•"/>
            </a:pPr>
            <a:r>
              <a:rPr lang="en-US" sz="1800" dirty="0" smtClean="0">
                <a:solidFill>
                  <a:schemeClr val="tx2"/>
                </a:solidFill>
              </a:rPr>
              <a:t>1 or 2 batches</a:t>
            </a:r>
          </a:p>
          <a:p>
            <a:pPr marL="285750" indent="-285750">
              <a:buFont typeface="Arial" pitchFamily="34" charset="0"/>
              <a:buChar char="•"/>
            </a:pPr>
            <a:r>
              <a:rPr lang="en-US" sz="1800" dirty="0" smtClean="0">
                <a:solidFill>
                  <a:schemeClr val="tx2"/>
                </a:solidFill>
              </a:rPr>
              <a:t>2 is most likely</a:t>
            </a:r>
          </a:p>
          <a:p>
            <a:pPr marL="285750" indent="-285750">
              <a:buFont typeface="Arial" pitchFamily="34" charset="0"/>
              <a:buChar char="•"/>
            </a:pPr>
            <a:r>
              <a:rPr lang="en-US" sz="1800" dirty="0" smtClean="0">
                <a:solidFill>
                  <a:schemeClr val="tx2"/>
                </a:solidFill>
              </a:rPr>
              <a:t>Resonantly extracted (Deb)	</a:t>
            </a:r>
          </a:p>
          <a:p>
            <a:r>
              <a:rPr lang="en-US" sz="1800" b="1" dirty="0" smtClean="0">
                <a:solidFill>
                  <a:schemeClr val="tx2"/>
                </a:solidFill>
              </a:rPr>
              <a:t>g-2 (not pictured)</a:t>
            </a:r>
          </a:p>
          <a:p>
            <a:pPr marL="285750" indent="-285750">
              <a:buFont typeface="Arial" pitchFamily="34" charset="0"/>
              <a:buChar char="•"/>
            </a:pPr>
            <a:r>
              <a:rPr lang="en-US" sz="1800" dirty="0" smtClean="0">
                <a:solidFill>
                  <a:schemeClr val="tx2"/>
                </a:solidFill>
              </a:rPr>
              <a:t>4 to 6 batches</a:t>
            </a:r>
          </a:p>
          <a:p>
            <a:pPr marL="285750" indent="-285750">
              <a:buFont typeface="Arial" pitchFamily="34" charset="0"/>
              <a:buChar char="•"/>
            </a:pPr>
            <a:r>
              <a:rPr lang="en-US" sz="1800" dirty="0" smtClean="0">
                <a:solidFill>
                  <a:schemeClr val="tx2"/>
                </a:solidFill>
              </a:rPr>
              <a:t>5 is most likely</a:t>
            </a:r>
          </a:p>
          <a:p>
            <a:pPr marL="285750" indent="-285750">
              <a:buFont typeface="Arial" pitchFamily="34" charset="0"/>
              <a:buChar char="•"/>
            </a:pPr>
            <a:r>
              <a:rPr lang="en-US" sz="1800" dirty="0" smtClean="0">
                <a:solidFill>
                  <a:schemeClr val="tx2"/>
                </a:solidFill>
              </a:rPr>
              <a:t>Whole pulse extracted (Deb) </a:t>
            </a:r>
            <a:endParaRPr lang="en-US" sz="1800" dirty="0">
              <a:solidFill>
                <a:schemeClr val="tx2"/>
              </a:solidFill>
            </a:endParaRPr>
          </a:p>
        </p:txBody>
      </p:sp>
    </p:spTree>
    <p:extLst>
      <p:ext uri="{BB962C8B-B14F-4D97-AF65-F5344CB8AC3E}">
        <p14:creationId xmlns:p14="http://schemas.microsoft.com/office/powerpoint/2010/main" val="37069030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52400"/>
            <a:ext cx="6896100" cy="914400"/>
          </a:xfrm>
        </p:spPr>
        <p:txBody>
          <a:bodyPr>
            <a:normAutofit/>
          </a:bodyPr>
          <a:lstStyle/>
          <a:p>
            <a:r>
              <a:rPr lang="en-US" sz="3200" dirty="0" smtClean="0">
                <a:solidFill>
                  <a:srgbClr val="254FAD"/>
                </a:solidFill>
              </a:rPr>
              <a:t>Recycler to P1 line connection</a:t>
            </a:r>
            <a:br>
              <a:rPr lang="en-US" sz="3200" dirty="0" smtClean="0">
                <a:solidFill>
                  <a:srgbClr val="254FAD"/>
                </a:solidFill>
              </a:rPr>
            </a:br>
            <a:r>
              <a:rPr lang="en-US" sz="2200" dirty="0" smtClean="0">
                <a:solidFill>
                  <a:srgbClr val="254FAD"/>
                </a:solidFill>
              </a:rPr>
              <a:t>From Mu2e CDR</a:t>
            </a:r>
            <a:endParaRPr lang="en-US" sz="2200" dirty="0">
              <a:solidFill>
                <a:srgbClr val="254FAD"/>
              </a:solidFill>
            </a:endParaRPr>
          </a:p>
        </p:txBody>
      </p:sp>
      <p:sp>
        <p:nvSpPr>
          <p:cNvPr id="253" name="TextBox 252"/>
          <p:cNvSpPr txBox="1"/>
          <p:nvPr/>
        </p:nvSpPr>
        <p:spPr>
          <a:xfrm>
            <a:off x="7207266" y="6288613"/>
            <a:ext cx="1936734" cy="400110"/>
          </a:xfrm>
          <a:prstGeom prst="rect">
            <a:avLst/>
          </a:prstGeom>
          <a:noFill/>
        </p:spPr>
        <p:txBody>
          <a:bodyPr wrap="square" rtlCol="0">
            <a:spAutoFit/>
          </a:bodyPr>
          <a:lstStyle/>
          <a:p>
            <a:r>
              <a:rPr lang="en-US" dirty="0" err="1" smtClean="0"/>
              <a:t>Meiqin</a:t>
            </a:r>
            <a:r>
              <a:rPr lang="en-US" dirty="0" smtClean="0"/>
              <a:t> Xiao</a:t>
            </a:r>
            <a:endParaRPr lang="en-US" dirty="0"/>
          </a:p>
        </p:txBody>
      </p:sp>
      <p:sp>
        <p:nvSpPr>
          <p:cNvPr id="254" name="Rounded Rectangle 253"/>
          <p:cNvSpPr/>
          <p:nvPr/>
        </p:nvSpPr>
        <p:spPr>
          <a:xfrm>
            <a:off x="258172" y="1105642"/>
            <a:ext cx="8692717" cy="43045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5" name="Group 6"/>
          <p:cNvGrpSpPr/>
          <p:nvPr/>
        </p:nvGrpSpPr>
        <p:grpSpPr>
          <a:xfrm>
            <a:off x="381751" y="1578134"/>
            <a:ext cx="8610600" cy="3298666"/>
            <a:chOff x="438150" y="3045389"/>
            <a:chExt cx="7639050" cy="1970655"/>
          </a:xfrm>
        </p:grpSpPr>
        <p:cxnSp>
          <p:nvCxnSpPr>
            <p:cNvPr id="256" name="Straight Connector 255"/>
            <p:cNvCxnSpPr/>
            <p:nvPr/>
          </p:nvCxnSpPr>
          <p:spPr>
            <a:xfrm flipH="1">
              <a:off x="2667000" y="3657600"/>
              <a:ext cx="3024185" cy="856182"/>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257" name="Rectangle 256"/>
            <p:cNvSpPr>
              <a:spLocks/>
            </p:cNvSpPr>
            <p:nvPr/>
          </p:nvSpPr>
          <p:spPr>
            <a:xfrm>
              <a:off x="2528873" y="4481511"/>
              <a:ext cx="123830" cy="57148"/>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8" name="Straight Connector 257"/>
            <p:cNvCxnSpPr/>
            <p:nvPr/>
          </p:nvCxnSpPr>
          <p:spPr>
            <a:xfrm>
              <a:off x="1600200" y="4725988"/>
              <a:ext cx="6477000" cy="1588"/>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259" name="Rectangle 258"/>
            <p:cNvSpPr>
              <a:spLocks/>
            </p:cNvSpPr>
            <p:nvPr/>
          </p:nvSpPr>
          <p:spPr>
            <a:xfrm>
              <a:off x="7443801" y="4664077"/>
              <a:ext cx="233520" cy="1097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0" name="Group 15"/>
            <p:cNvGrpSpPr>
              <a:grpSpLocks/>
            </p:cNvGrpSpPr>
            <p:nvPr/>
          </p:nvGrpSpPr>
          <p:grpSpPr bwMode="auto">
            <a:xfrm>
              <a:off x="6715123" y="4672018"/>
              <a:ext cx="256031" cy="128017"/>
              <a:chOff x="8632" y="1667"/>
              <a:chExt cx="319" cy="639"/>
            </a:xfrm>
          </p:grpSpPr>
          <p:sp>
            <p:nvSpPr>
              <p:cNvPr id="479" name="Arc 16"/>
              <p:cNvSpPr>
                <a:spLocks/>
              </p:cNvSpPr>
              <p:nvPr/>
            </p:nvSpPr>
            <p:spPr bwMode="auto">
              <a:xfrm>
                <a:off x="86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0" name="Arc 17"/>
              <p:cNvSpPr>
                <a:spLocks/>
              </p:cNvSpPr>
              <p:nvPr/>
            </p:nvSpPr>
            <p:spPr bwMode="auto">
              <a:xfrm flipV="1">
                <a:off x="8633"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1" name="Arc 18"/>
              <p:cNvSpPr>
                <a:spLocks/>
              </p:cNvSpPr>
              <p:nvPr/>
            </p:nvSpPr>
            <p:spPr bwMode="auto">
              <a:xfrm flipH="1" flipV="1">
                <a:off x="88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2" name="Arc 19"/>
              <p:cNvSpPr>
                <a:spLocks/>
              </p:cNvSpPr>
              <p:nvPr/>
            </p:nvSpPr>
            <p:spPr bwMode="auto">
              <a:xfrm flipH="1">
                <a:off x="88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3" name="Line 20"/>
              <p:cNvSpPr>
                <a:spLocks noChangeShapeType="1"/>
              </p:cNvSpPr>
              <p:nvPr/>
            </p:nvSpPr>
            <p:spPr bwMode="auto">
              <a:xfrm>
                <a:off x="8632" y="2306"/>
                <a:ext cx="300"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4" name="Line 21"/>
              <p:cNvSpPr>
                <a:spLocks noChangeShapeType="1"/>
              </p:cNvSpPr>
              <p:nvPr/>
            </p:nvSpPr>
            <p:spPr bwMode="auto">
              <a:xfrm>
                <a:off x="8645" y="1668"/>
                <a:ext cx="275"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61" name="Group 3"/>
            <p:cNvGrpSpPr>
              <a:grpSpLocks/>
            </p:cNvGrpSpPr>
            <p:nvPr/>
          </p:nvGrpSpPr>
          <p:grpSpPr bwMode="auto">
            <a:xfrm>
              <a:off x="5986443" y="4645025"/>
              <a:ext cx="256032" cy="128016"/>
              <a:chOff x="7032" y="1655"/>
              <a:chExt cx="244" cy="651"/>
            </a:xfrm>
          </p:grpSpPr>
          <p:sp>
            <p:nvSpPr>
              <p:cNvPr id="475"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6"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7"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8"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62" name="Rectangle 261"/>
            <p:cNvSpPr>
              <a:spLocks/>
            </p:cNvSpPr>
            <p:nvPr/>
          </p:nvSpPr>
          <p:spPr>
            <a:xfrm>
              <a:off x="5791208" y="4648200"/>
              <a:ext cx="73152" cy="130368"/>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3" name="Group 15"/>
            <p:cNvGrpSpPr>
              <a:grpSpLocks/>
            </p:cNvGrpSpPr>
            <p:nvPr/>
          </p:nvGrpSpPr>
          <p:grpSpPr bwMode="auto">
            <a:xfrm>
              <a:off x="5205380" y="4657713"/>
              <a:ext cx="256031" cy="128017"/>
              <a:chOff x="8632" y="1667"/>
              <a:chExt cx="319" cy="639"/>
            </a:xfrm>
          </p:grpSpPr>
          <p:sp>
            <p:nvSpPr>
              <p:cNvPr id="469" name="Arc 16"/>
              <p:cNvSpPr>
                <a:spLocks/>
              </p:cNvSpPr>
              <p:nvPr/>
            </p:nvSpPr>
            <p:spPr bwMode="auto">
              <a:xfrm>
                <a:off x="86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0" name="Arc 17"/>
              <p:cNvSpPr>
                <a:spLocks/>
              </p:cNvSpPr>
              <p:nvPr/>
            </p:nvSpPr>
            <p:spPr bwMode="auto">
              <a:xfrm flipV="1">
                <a:off x="8633"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1" name="Arc 18"/>
              <p:cNvSpPr>
                <a:spLocks/>
              </p:cNvSpPr>
              <p:nvPr/>
            </p:nvSpPr>
            <p:spPr bwMode="auto">
              <a:xfrm flipH="1" flipV="1">
                <a:off x="88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2" name="Arc 19"/>
              <p:cNvSpPr>
                <a:spLocks/>
              </p:cNvSpPr>
              <p:nvPr/>
            </p:nvSpPr>
            <p:spPr bwMode="auto">
              <a:xfrm flipH="1">
                <a:off x="88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3" name="Line 20"/>
              <p:cNvSpPr>
                <a:spLocks noChangeShapeType="1"/>
              </p:cNvSpPr>
              <p:nvPr/>
            </p:nvSpPr>
            <p:spPr bwMode="auto">
              <a:xfrm>
                <a:off x="8632" y="2306"/>
                <a:ext cx="300"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4" name="Line 21"/>
              <p:cNvSpPr>
                <a:spLocks noChangeShapeType="1"/>
              </p:cNvSpPr>
              <p:nvPr/>
            </p:nvSpPr>
            <p:spPr bwMode="auto">
              <a:xfrm>
                <a:off x="8645" y="1668"/>
                <a:ext cx="275"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64" name="Group 15"/>
            <p:cNvGrpSpPr>
              <a:grpSpLocks/>
            </p:cNvGrpSpPr>
            <p:nvPr/>
          </p:nvGrpSpPr>
          <p:grpSpPr bwMode="auto">
            <a:xfrm>
              <a:off x="4162395" y="4657737"/>
              <a:ext cx="256031" cy="128017"/>
              <a:chOff x="8632" y="1667"/>
              <a:chExt cx="319" cy="639"/>
            </a:xfrm>
          </p:grpSpPr>
          <p:sp>
            <p:nvSpPr>
              <p:cNvPr id="463" name="Arc 16"/>
              <p:cNvSpPr>
                <a:spLocks/>
              </p:cNvSpPr>
              <p:nvPr/>
            </p:nvSpPr>
            <p:spPr bwMode="auto">
              <a:xfrm>
                <a:off x="86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4" name="Arc 17"/>
              <p:cNvSpPr>
                <a:spLocks/>
              </p:cNvSpPr>
              <p:nvPr/>
            </p:nvSpPr>
            <p:spPr bwMode="auto">
              <a:xfrm flipV="1">
                <a:off x="8633"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5" name="Arc 18"/>
              <p:cNvSpPr>
                <a:spLocks/>
              </p:cNvSpPr>
              <p:nvPr/>
            </p:nvSpPr>
            <p:spPr bwMode="auto">
              <a:xfrm flipH="1" flipV="1">
                <a:off x="88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6" name="Arc 19"/>
              <p:cNvSpPr>
                <a:spLocks/>
              </p:cNvSpPr>
              <p:nvPr/>
            </p:nvSpPr>
            <p:spPr bwMode="auto">
              <a:xfrm flipH="1">
                <a:off x="88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7" name="Line 20"/>
              <p:cNvSpPr>
                <a:spLocks noChangeShapeType="1"/>
              </p:cNvSpPr>
              <p:nvPr/>
            </p:nvSpPr>
            <p:spPr bwMode="auto">
              <a:xfrm>
                <a:off x="8632" y="2306"/>
                <a:ext cx="300"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8" name="Line 21"/>
              <p:cNvSpPr>
                <a:spLocks noChangeShapeType="1"/>
              </p:cNvSpPr>
              <p:nvPr/>
            </p:nvSpPr>
            <p:spPr bwMode="auto">
              <a:xfrm>
                <a:off x="8645" y="1668"/>
                <a:ext cx="275"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65" name="Group 15"/>
            <p:cNvGrpSpPr>
              <a:grpSpLocks/>
            </p:cNvGrpSpPr>
            <p:nvPr/>
          </p:nvGrpSpPr>
          <p:grpSpPr bwMode="auto">
            <a:xfrm>
              <a:off x="2919380" y="4657737"/>
              <a:ext cx="256031" cy="128017"/>
              <a:chOff x="8632" y="1667"/>
              <a:chExt cx="319" cy="639"/>
            </a:xfrm>
          </p:grpSpPr>
          <p:sp>
            <p:nvSpPr>
              <p:cNvPr id="457" name="Arc 16"/>
              <p:cNvSpPr>
                <a:spLocks/>
              </p:cNvSpPr>
              <p:nvPr/>
            </p:nvSpPr>
            <p:spPr bwMode="auto">
              <a:xfrm>
                <a:off x="86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8" name="Arc 17"/>
              <p:cNvSpPr>
                <a:spLocks/>
              </p:cNvSpPr>
              <p:nvPr/>
            </p:nvSpPr>
            <p:spPr bwMode="auto">
              <a:xfrm flipV="1">
                <a:off x="8633"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9" name="Arc 18"/>
              <p:cNvSpPr>
                <a:spLocks/>
              </p:cNvSpPr>
              <p:nvPr/>
            </p:nvSpPr>
            <p:spPr bwMode="auto">
              <a:xfrm flipH="1" flipV="1">
                <a:off x="88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0" name="Arc 19"/>
              <p:cNvSpPr>
                <a:spLocks/>
              </p:cNvSpPr>
              <p:nvPr/>
            </p:nvSpPr>
            <p:spPr bwMode="auto">
              <a:xfrm flipH="1">
                <a:off x="88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1" name="Line 20"/>
              <p:cNvSpPr>
                <a:spLocks noChangeShapeType="1"/>
              </p:cNvSpPr>
              <p:nvPr/>
            </p:nvSpPr>
            <p:spPr bwMode="auto">
              <a:xfrm>
                <a:off x="8632" y="2306"/>
                <a:ext cx="300"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2" name="Line 21"/>
              <p:cNvSpPr>
                <a:spLocks noChangeShapeType="1"/>
              </p:cNvSpPr>
              <p:nvPr/>
            </p:nvSpPr>
            <p:spPr bwMode="auto">
              <a:xfrm>
                <a:off x="8645" y="1668"/>
                <a:ext cx="275"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66" name="Group 3"/>
            <p:cNvGrpSpPr>
              <a:grpSpLocks/>
            </p:cNvGrpSpPr>
            <p:nvPr/>
          </p:nvGrpSpPr>
          <p:grpSpPr bwMode="auto">
            <a:xfrm>
              <a:off x="4648192" y="4662497"/>
              <a:ext cx="256032" cy="128016"/>
              <a:chOff x="7032" y="1655"/>
              <a:chExt cx="244" cy="651"/>
            </a:xfrm>
          </p:grpSpPr>
          <p:sp>
            <p:nvSpPr>
              <p:cNvPr id="453"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4"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5"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6"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67" name="Group 3"/>
            <p:cNvGrpSpPr>
              <a:grpSpLocks/>
            </p:cNvGrpSpPr>
            <p:nvPr/>
          </p:nvGrpSpPr>
          <p:grpSpPr bwMode="auto">
            <a:xfrm>
              <a:off x="3481385" y="4657734"/>
              <a:ext cx="256032" cy="128016"/>
              <a:chOff x="7032" y="1655"/>
              <a:chExt cx="244" cy="651"/>
            </a:xfrm>
          </p:grpSpPr>
          <p:sp>
            <p:nvSpPr>
              <p:cNvPr id="449"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0"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1"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2"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cxnSp>
          <p:nvCxnSpPr>
            <p:cNvPr id="268" name="Straight Connector 267"/>
            <p:cNvCxnSpPr/>
            <p:nvPr/>
          </p:nvCxnSpPr>
          <p:spPr>
            <a:xfrm>
              <a:off x="685800" y="4391022"/>
              <a:ext cx="4986333" cy="30766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69" name="Rectangle 268"/>
            <p:cNvSpPr>
              <a:spLocks/>
            </p:cNvSpPr>
            <p:nvPr/>
          </p:nvSpPr>
          <p:spPr>
            <a:xfrm>
              <a:off x="5895978" y="4648200"/>
              <a:ext cx="73152" cy="130368"/>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0" name="Rectangle 269"/>
            <p:cNvSpPr>
              <a:spLocks/>
            </p:cNvSpPr>
            <p:nvPr/>
          </p:nvSpPr>
          <p:spPr>
            <a:xfrm>
              <a:off x="6276978" y="4648200"/>
              <a:ext cx="73152" cy="130368"/>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1" name="Rectangle 270"/>
            <p:cNvSpPr>
              <a:spLocks/>
            </p:cNvSpPr>
            <p:nvPr/>
          </p:nvSpPr>
          <p:spPr>
            <a:xfrm>
              <a:off x="5672133" y="4667252"/>
              <a:ext cx="91440" cy="91440"/>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2" name="Group 3"/>
            <p:cNvGrpSpPr>
              <a:grpSpLocks/>
            </p:cNvGrpSpPr>
            <p:nvPr/>
          </p:nvGrpSpPr>
          <p:grpSpPr bwMode="auto">
            <a:xfrm>
              <a:off x="5576860" y="4605341"/>
              <a:ext cx="63499" cy="150812"/>
              <a:chOff x="7032" y="1655"/>
              <a:chExt cx="244" cy="651"/>
            </a:xfrm>
          </p:grpSpPr>
          <p:sp>
            <p:nvSpPr>
              <p:cNvPr id="445"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6"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7"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8"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73" name="Group 3"/>
            <p:cNvGrpSpPr>
              <a:grpSpLocks/>
            </p:cNvGrpSpPr>
            <p:nvPr/>
          </p:nvGrpSpPr>
          <p:grpSpPr bwMode="auto">
            <a:xfrm>
              <a:off x="4824378" y="4562458"/>
              <a:ext cx="63499" cy="150812"/>
              <a:chOff x="7032" y="1655"/>
              <a:chExt cx="244" cy="651"/>
            </a:xfrm>
          </p:grpSpPr>
          <p:sp>
            <p:nvSpPr>
              <p:cNvPr id="441"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2"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3"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4"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74" name="Group 3"/>
            <p:cNvGrpSpPr>
              <a:grpSpLocks/>
            </p:cNvGrpSpPr>
            <p:nvPr/>
          </p:nvGrpSpPr>
          <p:grpSpPr bwMode="auto">
            <a:xfrm>
              <a:off x="4057623" y="4519615"/>
              <a:ext cx="63499" cy="150812"/>
              <a:chOff x="7032" y="1655"/>
              <a:chExt cx="244" cy="651"/>
            </a:xfrm>
          </p:grpSpPr>
          <p:sp>
            <p:nvSpPr>
              <p:cNvPr id="437"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8"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9"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0"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75" name="Group 3"/>
            <p:cNvGrpSpPr>
              <a:grpSpLocks/>
            </p:cNvGrpSpPr>
            <p:nvPr/>
          </p:nvGrpSpPr>
          <p:grpSpPr bwMode="auto">
            <a:xfrm>
              <a:off x="3176556" y="4467222"/>
              <a:ext cx="63499" cy="150812"/>
              <a:chOff x="7032" y="1655"/>
              <a:chExt cx="244" cy="651"/>
            </a:xfrm>
          </p:grpSpPr>
          <p:sp>
            <p:nvSpPr>
              <p:cNvPr id="433"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4"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5"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6"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76" name="Group 3"/>
            <p:cNvGrpSpPr>
              <a:grpSpLocks/>
            </p:cNvGrpSpPr>
            <p:nvPr/>
          </p:nvGrpSpPr>
          <p:grpSpPr bwMode="auto">
            <a:xfrm>
              <a:off x="2419319" y="4419600"/>
              <a:ext cx="63499" cy="150812"/>
              <a:chOff x="7032" y="1655"/>
              <a:chExt cx="244" cy="651"/>
            </a:xfrm>
          </p:grpSpPr>
          <p:sp>
            <p:nvSpPr>
              <p:cNvPr id="429"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0"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1"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2"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cxnSp>
          <p:nvCxnSpPr>
            <p:cNvPr id="277" name="Straight Connector 276"/>
            <p:cNvCxnSpPr/>
            <p:nvPr/>
          </p:nvCxnSpPr>
          <p:spPr>
            <a:xfrm rot="5400000">
              <a:off x="852485" y="4381500"/>
              <a:ext cx="533400" cy="158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pSp>
          <p:nvGrpSpPr>
            <p:cNvPr id="278" name="Group 3"/>
            <p:cNvGrpSpPr>
              <a:grpSpLocks/>
            </p:cNvGrpSpPr>
            <p:nvPr/>
          </p:nvGrpSpPr>
          <p:grpSpPr bwMode="auto">
            <a:xfrm>
              <a:off x="1657295" y="4391030"/>
              <a:ext cx="63499" cy="150812"/>
              <a:chOff x="7032" y="1655"/>
              <a:chExt cx="244" cy="651"/>
            </a:xfrm>
          </p:grpSpPr>
          <p:sp>
            <p:nvSpPr>
              <p:cNvPr id="425"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6"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7"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8"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79" name="TextBox 278"/>
            <p:cNvSpPr txBox="1"/>
            <p:nvPr/>
          </p:nvSpPr>
          <p:spPr>
            <a:xfrm>
              <a:off x="2867030" y="4800600"/>
              <a:ext cx="407484" cy="215444"/>
            </a:xfrm>
            <a:prstGeom prst="rect">
              <a:avLst/>
            </a:prstGeom>
            <a:noFill/>
          </p:spPr>
          <p:txBody>
            <a:bodyPr wrap="none" rtlCol="0">
              <a:spAutoFit/>
            </a:bodyPr>
            <a:lstStyle/>
            <a:p>
              <a:r>
                <a:rPr lang="en-US" sz="800" b="1" dirty="0" smtClean="0"/>
                <a:t>Q527</a:t>
              </a:r>
              <a:endParaRPr lang="en-US" sz="800" b="1" dirty="0"/>
            </a:p>
          </p:txBody>
        </p:sp>
        <p:sp>
          <p:nvSpPr>
            <p:cNvPr id="280" name="TextBox 279"/>
            <p:cNvSpPr txBox="1"/>
            <p:nvPr/>
          </p:nvSpPr>
          <p:spPr>
            <a:xfrm>
              <a:off x="3429000" y="4800600"/>
              <a:ext cx="409086" cy="215444"/>
            </a:xfrm>
            <a:prstGeom prst="rect">
              <a:avLst/>
            </a:prstGeom>
            <a:noFill/>
          </p:spPr>
          <p:txBody>
            <a:bodyPr wrap="none" rtlCol="0">
              <a:spAutoFit/>
            </a:bodyPr>
            <a:lstStyle/>
            <a:p>
              <a:r>
                <a:rPr lang="en-US" sz="800" b="1" dirty="0" smtClean="0"/>
                <a:t>Q526</a:t>
              </a:r>
              <a:endParaRPr lang="en-US" sz="800" b="1" dirty="0"/>
            </a:p>
          </p:txBody>
        </p:sp>
        <p:sp>
          <p:nvSpPr>
            <p:cNvPr id="281" name="TextBox 280"/>
            <p:cNvSpPr txBox="1"/>
            <p:nvPr/>
          </p:nvSpPr>
          <p:spPr>
            <a:xfrm>
              <a:off x="4090993" y="4800600"/>
              <a:ext cx="409086" cy="215444"/>
            </a:xfrm>
            <a:prstGeom prst="rect">
              <a:avLst/>
            </a:prstGeom>
            <a:noFill/>
          </p:spPr>
          <p:txBody>
            <a:bodyPr wrap="none" rtlCol="0">
              <a:spAutoFit/>
            </a:bodyPr>
            <a:lstStyle/>
            <a:p>
              <a:r>
                <a:rPr lang="en-US" sz="800" b="1" dirty="0" smtClean="0"/>
                <a:t>Q525</a:t>
              </a:r>
              <a:endParaRPr lang="en-US" sz="800" b="1" dirty="0"/>
            </a:p>
          </p:txBody>
        </p:sp>
        <p:sp>
          <p:nvSpPr>
            <p:cNvPr id="282" name="TextBox 281"/>
            <p:cNvSpPr txBox="1"/>
            <p:nvPr/>
          </p:nvSpPr>
          <p:spPr>
            <a:xfrm>
              <a:off x="4572000" y="4800600"/>
              <a:ext cx="409086" cy="215444"/>
            </a:xfrm>
            <a:prstGeom prst="rect">
              <a:avLst/>
            </a:prstGeom>
            <a:noFill/>
          </p:spPr>
          <p:txBody>
            <a:bodyPr wrap="none" rtlCol="0">
              <a:spAutoFit/>
            </a:bodyPr>
            <a:lstStyle/>
            <a:p>
              <a:r>
                <a:rPr lang="en-US" sz="800" b="1" dirty="0" smtClean="0"/>
                <a:t>Q524</a:t>
              </a:r>
              <a:endParaRPr lang="en-US" sz="800" b="1" dirty="0"/>
            </a:p>
          </p:txBody>
        </p:sp>
        <p:sp>
          <p:nvSpPr>
            <p:cNvPr id="283" name="TextBox 282"/>
            <p:cNvSpPr txBox="1"/>
            <p:nvPr/>
          </p:nvSpPr>
          <p:spPr>
            <a:xfrm>
              <a:off x="5133978" y="4800600"/>
              <a:ext cx="409086" cy="215444"/>
            </a:xfrm>
            <a:prstGeom prst="rect">
              <a:avLst/>
            </a:prstGeom>
            <a:noFill/>
          </p:spPr>
          <p:txBody>
            <a:bodyPr wrap="none" rtlCol="0">
              <a:spAutoFit/>
            </a:bodyPr>
            <a:lstStyle/>
            <a:p>
              <a:r>
                <a:rPr lang="en-US" sz="800" b="1" dirty="0" smtClean="0"/>
                <a:t>Q523</a:t>
              </a:r>
              <a:endParaRPr lang="en-US" sz="800" b="1" dirty="0"/>
            </a:p>
          </p:txBody>
        </p:sp>
        <p:sp>
          <p:nvSpPr>
            <p:cNvPr id="284" name="TextBox 283"/>
            <p:cNvSpPr txBox="1"/>
            <p:nvPr/>
          </p:nvSpPr>
          <p:spPr>
            <a:xfrm>
              <a:off x="5943600" y="4800600"/>
              <a:ext cx="409086" cy="215444"/>
            </a:xfrm>
            <a:prstGeom prst="rect">
              <a:avLst/>
            </a:prstGeom>
            <a:noFill/>
          </p:spPr>
          <p:txBody>
            <a:bodyPr wrap="none" rtlCol="0">
              <a:spAutoFit/>
            </a:bodyPr>
            <a:lstStyle/>
            <a:p>
              <a:r>
                <a:rPr lang="en-US" sz="800" b="1" dirty="0" smtClean="0"/>
                <a:t>Q522</a:t>
              </a:r>
              <a:endParaRPr lang="en-US" sz="800" b="1" dirty="0"/>
            </a:p>
          </p:txBody>
        </p:sp>
        <p:sp>
          <p:nvSpPr>
            <p:cNvPr id="285" name="TextBox 284"/>
            <p:cNvSpPr txBox="1"/>
            <p:nvPr/>
          </p:nvSpPr>
          <p:spPr>
            <a:xfrm>
              <a:off x="6629400" y="4800600"/>
              <a:ext cx="409086" cy="215444"/>
            </a:xfrm>
            <a:prstGeom prst="rect">
              <a:avLst/>
            </a:prstGeom>
            <a:noFill/>
          </p:spPr>
          <p:txBody>
            <a:bodyPr wrap="none" rtlCol="0">
              <a:spAutoFit/>
            </a:bodyPr>
            <a:lstStyle/>
            <a:p>
              <a:r>
                <a:rPr lang="en-US" sz="800" b="1" dirty="0" smtClean="0"/>
                <a:t>Q521</a:t>
              </a:r>
              <a:endParaRPr lang="en-US" sz="800" b="1" dirty="0"/>
            </a:p>
          </p:txBody>
        </p:sp>
        <p:sp>
          <p:nvSpPr>
            <p:cNvPr id="286" name="TextBox 285"/>
            <p:cNvSpPr txBox="1"/>
            <p:nvPr/>
          </p:nvSpPr>
          <p:spPr>
            <a:xfrm>
              <a:off x="5410200" y="4443423"/>
              <a:ext cx="409086" cy="215444"/>
            </a:xfrm>
            <a:prstGeom prst="rect">
              <a:avLst/>
            </a:prstGeom>
            <a:noFill/>
          </p:spPr>
          <p:txBody>
            <a:bodyPr wrap="none" rtlCol="0">
              <a:spAutoFit/>
            </a:bodyPr>
            <a:lstStyle/>
            <a:p>
              <a:r>
                <a:rPr lang="en-US" sz="800" b="1" dirty="0" smtClean="0">
                  <a:solidFill>
                    <a:srgbClr val="FF0000"/>
                  </a:solidFill>
                </a:rPr>
                <a:t>Q701</a:t>
              </a:r>
              <a:endParaRPr lang="en-US" sz="800" b="1" dirty="0">
                <a:solidFill>
                  <a:srgbClr val="FF0000"/>
                </a:solidFill>
              </a:endParaRPr>
            </a:p>
          </p:txBody>
        </p:sp>
        <p:sp>
          <p:nvSpPr>
            <p:cNvPr id="287" name="TextBox 286"/>
            <p:cNvSpPr txBox="1"/>
            <p:nvPr/>
          </p:nvSpPr>
          <p:spPr>
            <a:xfrm>
              <a:off x="4652963" y="4405311"/>
              <a:ext cx="409086" cy="215444"/>
            </a:xfrm>
            <a:prstGeom prst="rect">
              <a:avLst/>
            </a:prstGeom>
            <a:noFill/>
          </p:spPr>
          <p:txBody>
            <a:bodyPr wrap="none" rtlCol="0">
              <a:spAutoFit/>
            </a:bodyPr>
            <a:lstStyle/>
            <a:p>
              <a:r>
                <a:rPr lang="en-US" sz="800" b="1" dirty="0" smtClean="0">
                  <a:solidFill>
                    <a:srgbClr val="FF0000"/>
                  </a:solidFill>
                </a:rPr>
                <a:t>Q702</a:t>
              </a:r>
              <a:endParaRPr lang="en-US" sz="800" b="1" dirty="0">
                <a:solidFill>
                  <a:srgbClr val="FF0000"/>
                </a:solidFill>
              </a:endParaRPr>
            </a:p>
          </p:txBody>
        </p:sp>
        <p:sp>
          <p:nvSpPr>
            <p:cNvPr id="288" name="TextBox 287"/>
            <p:cNvSpPr txBox="1"/>
            <p:nvPr/>
          </p:nvSpPr>
          <p:spPr>
            <a:xfrm>
              <a:off x="3895726" y="4347022"/>
              <a:ext cx="409086" cy="215444"/>
            </a:xfrm>
            <a:prstGeom prst="rect">
              <a:avLst/>
            </a:prstGeom>
            <a:noFill/>
          </p:spPr>
          <p:txBody>
            <a:bodyPr wrap="none" rtlCol="0">
              <a:spAutoFit/>
            </a:bodyPr>
            <a:lstStyle/>
            <a:p>
              <a:r>
                <a:rPr lang="en-US" sz="800" b="1" dirty="0" smtClean="0">
                  <a:solidFill>
                    <a:srgbClr val="FF0000"/>
                  </a:solidFill>
                </a:rPr>
                <a:t>Q703</a:t>
              </a:r>
              <a:endParaRPr lang="en-US" sz="800" b="1" dirty="0">
                <a:solidFill>
                  <a:srgbClr val="FF0000"/>
                </a:solidFill>
              </a:endParaRPr>
            </a:p>
          </p:txBody>
        </p:sp>
        <p:sp>
          <p:nvSpPr>
            <p:cNvPr id="289" name="TextBox 288"/>
            <p:cNvSpPr txBox="1"/>
            <p:nvPr/>
          </p:nvSpPr>
          <p:spPr>
            <a:xfrm>
              <a:off x="2995615" y="4314822"/>
              <a:ext cx="409086" cy="215444"/>
            </a:xfrm>
            <a:prstGeom prst="rect">
              <a:avLst/>
            </a:prstGeom>
            <a:noFill/>
          </p:spPr>
          <p:txBody>
            <a:bodyPr wrap="none" rtlCol="0">
              <a:spAutoFit/>
            </a:bodyPr>
            <a:lstStyle/>
            <a:p>
              <a:r>
                <a:rPr lang="en-US" sz="800" b="1" dirty="0" smtClean="0">
                  <a:solidFill>
                    <a:srgbClr val="FF0000"/>
                  </a:solidFill>
                </a:rPr>
                <a:t>Q704</a:t>
              </a:r>
              <a:endParaRPr lang="en-US" sz="800" b="1" dirty="0">
                <a:solidFill>
                  <a:srgbClr val="FF0000"/>
                </a:solidFill>
              </a:endParaRPr>
            </a:p>
          </p:txBody>
        </p:sp>
        <p:sp>
          <p:nvSpPr>
            <p:cNvPr id="290" name="TextBox 289"/>
            <p:cNvSpPr txBox="1"/>
            <p:nvPr/>
          </p:nvSpPr>
          <p:spPr>
            <a:xfrm>
              <a:off x="2218123" y="4247424"/>
              <a:ext cx="409086" cy="215444"/>
            </a:xfrm>
            <a:prstGeom prst="rect">
              <a:avLst/>
            </a:prstGeom>
            <a:noFill/>
          </p:spPr>
          <p:txBody>
            <a:bodyPr wrap="none" rtlCol="0">
              <a:spAutoFit/>
            </a:bodyPr>
            <a:lstStyle/>
            <a:p>
              <a:r>
                <a:rPr lang="en-US" sz="800" b="1" dirty="0" smtClean="0">
                  <a:solidFill>
                    <a:srgbClr val="FF0000"/>
                  </a:solidFill>
                </a:rPr>
                <a:t>Q705</a:t>
              </a:r>
              <a:endParaRPr lang="en-US" sz="800" b="1" dirty="0">
                <a:solidFill>
                  <a:srgbClr val="FF0000"/>
                </a:solidFill>
              </a:endParaRPr>
            </a:p>
          </p:txBody>
        </p:sp>
        <p:sp>
          <p:nvSpPr>
            <p:cNvPr id="291" name="TextBox 290"/>
            <p:cNvSpPr txBox="1"/>
            <p:nvPr/>
          </p:nvSpPr>
          <p:spPr>
            <a:xfrm>
              <a:off x="1495430" y="4224349"/>
              <a:ext cx="409086" cy="215444"/>
            </a:xfrm>
            <a:prstGeom prst="rect">
              <a:avLst/>
            </a:prstGeom>
            <a:noFill/>
          </p:spPr>
          <p:txBody>
            <a:bodyPr wrap="none" rtlCol="0">
              <a:spAutoFit/>
            </a:bodyPr>
            <a:lstStyle/>
            <a:p>
              <a:r>
                <a:rPr lang="en-US" sz="800" b="1" dirty="0" smtClean="0">
                  <a:solidFill>
                    <a:srgbClr val="FF0000"/>
                  </a:solidFill>
                </a:rPr>
                <a:t>Q706</a:t>
              </a:r>
              <a:endParaRPr lang="en-US" sz="800" b="1" dirty="0">
                <a:solidFill>
                  <a:srgbClr val="FF0000"/>
                </a:solidFill>
              </a:endParaRPr>
            </a:p>
          </p:txBody>
        </p:sp>
        <p:sp>
          <p:nvSpPr>
            <p:cNvPr id="292" name="TextBox 291"/>
            <p:cNvSpPr txBox="1"/>
            <p:nvPr/>
          </p:nvSpPr>
          <p:spPr>
            <a:xfrm>
              <a:off x="457200" y="4191000"/>
              <a:ext cx="617477" cy="276999"/>
            </a:xfrm>
            <a:prstGeom prst="rect">
              <a:avLst/>
            </a:prstGeom>
            <a:noFill/>
          </p:spPr>
          <p:txBody>
            <a:bodyPr wrap="none" rtlCol="0">
              <a:spAutoFit/>
            </a:bodyPr>
            <a:lstStyle/>
            <a:p>
              <a:r>
                <a:rPr lang="en-US" sz="1200" b="1" dirty="0" smtClean="0">
                  <a:solidFill>
                    <a:srgbClr val="FF0000"/>
                  </a:solidFill>
                </a:rPr>
                <a:t>P1 line</a:t>
              </a:r>
              <a:endParaRPr lang="en-US" sz="1200" b="1" dirty="0">
                <a:solidFill>
                  <a:srgbClr val="FF0000"/>
                </a:solidFill>
              </a:endParaRPr>
            </a:p>
          </p:txBody>
        </p:sp>
        <p:sp>
          <p:nvSpPr>
            <p:cNvPr id="293" name="TextBox 292"/>
            <p:cNvSpPr txBox="1"/>
            <p:nvPr/>
          </p:nvSpPr>
          <p:spPr>
            <a:xfrm>
              <a:off x="457200" y="4648200"/>
              <a:ext cx="1047210" cy="276999"/>
            </a:xfrm>
            <a:prstGeom prst="rect">
              <a:avLst/>
            </a:prstGeom>
            <a:noFill/>
          </p:spPr>
          <p:txBody>
            <a:bodyPr wrap="none" rtlCol="0">
              <a:spAutoFit/>
            </a:bodyPr>
            <a:lstStyle/>
            <a:p>
              <a:r>
                <a:rPr lang="en-US" sz="1200" b="1" dirty="0" smtClean="0"/>
                <a:t>Main Injector</a:t>
              </a:r>
              <a:endParaRPr lang="en-US" sz="1200" b="1" dirty="0"/>
            </a:p>
          </p:txBody>
        </p:sp>
        <p:sp>
          <p:nvSpPr>
            <p:cNvPr id="294" name="TextBox 293"/>
            <p:cNvSpPr txBox="1"/>
            <p:nvPr/>
          </p:nvSpPr>
          <p:spPr>
            <a:xfrm rot="16200000">
              <a:off x="502806" y="3548572"/>
              <a:ext cx="1221809" cy="215444"/>
            </a:xfrm>
            <a:prstGeom prst="rect">
              <a:avLst/>
            </a:prstGeom>
            <a:noFill/>
            <a:ln>
              <a:noFill/>
            </a:ln>
          </p:spPr>
          <p:txBody>
            <a:bodyPr wrap="square" rtlCol="0">
              <a:spAutoFit/>
            </a:bodyPr>
            <a:lstStyle/>
            <a:p>
              <a:r>
                <a:rPr lang="en-US" sz="800" b="1" dirty="0" smtClean="0"/>
                <a:t>ODH Barrier</a:t>
              </a:r>
              <a:endParaRPr lang="en-US" sz="800" b="1" dirty="0"/>
            </a:p>
          </p:txBody>
        </p:sp>
        <p:sp>
          <p:nvSpPr>
            <p:cNvPr id="295" name="TextBox 294"/>
            <p:cNvSpPr txBox="1"/>
            <p:nvPr/>
          </p:nvSpPr>
          <p:spPr>
            <a:xfrm>
              <a:off x="5548319" y="4714866"/>
              <a:ext cx="399468" cy="215444"/>
            </a:xfrm>
            <a:prstGeom prst="rect">
              <a:avLst/>
            </a:prstGeom>
            <a:noFill/>
          </p:spPr>
          <p:txBody>
            <a:bodyPr wrap="none" rtlCol="0">
              <a:spAutoFit/>
            </a:bodyPr>
            <a:lstStyle/>
            <a:p>
              <a:r>
                <a:rPr lang="en-US" sz="800" b="1" dirty="0" smtClean="0"/>
                <a:t>V700</a:t>
              </a:r>
              <a:endParaRPr lang="en-US" sz="800" b="1" dirty="0"/>
            </a:p>
          </p:txBody>
        </p:sp>
        <p:sp>
          <p:nvSpPr>
            <p:cNvPr id="296" name="TextBox 295"/>
            <p:cNvSpPr txBox="1"/>
            <p:nvPr/>
          </p:nvSpPr>
          <p:spPr>
            <a:xfrm>
              <a:off x="5719755" y="4610096"/>
              <a:ext cx="162968" cy="215444"/>
            </a:xfrm>
            <a:prstGeom prst="rect">
              <a:avLst/>
            </a:prstGeom>
            <a:noFill/>
          </p:spPr>
          <p:txBody>
            <a:bodyPr wrap="square" rtlCol="0">
              <a:spAutoFit/>
            </a:bodyPr>
            <a:lstStyle/>
            <a:p>
              <a:r>
                <a:rPr lang="en-US" sz="800" b="1" dirty="0" smtClean="0"/>
                <a:t>C</a:t>
              </a:r>
              <a:endParaRPr lang="en-US" sz="800" b="1" dirty="0"/>
            </a:p>
          </p:txBody>
        </p:sp>
        <p:sp>
          <p:nvSpPr>
            <p:cNvPr id="297" name="TextBox 296"/>
            <p:cNvSpPr txBox="1"/>
            <p:nvPr/>
          </p:nvSpPr>
          <p:spPr>
            <a:xfrm>
              <a:off x="5824525" y="4610080"/>
              <a:ext cx="162968" cy="215444"/>
            </a:xfrm>
            <a:prstGeom prst="rect">
              <a:avLst/>
            </a:prstGeom>
            <a:noFill/>
          </p:spPr>
          <p:txBody>
            <a:bodyPr wrap="square" rtlCol="0">
              <a:spAutoFit/>
            </a:bodyPr>
            <a:lstStyle/>
            <a:p>
              <a:r>
                <a:rPr lang="en-US" sz="800" b="1" dirty="0"/>
                <a:t>B</a:t>
              </a:r>
            </a:p>
          </p:txBody>
        </p:sp>
        <p:sp>
          <p:nvSpPr>
            <p:cNvPr id="298" name="TextBox 297"/>
            <p:cNvSpPr txBox="1"/>
            <p:nvPr/>
          </p:nvSpPr>
          <p:spPr>
            <a:xfrm>
              <a:off x="6205533" y="4600570"/>
              <a:ext cx="162968" cy="215444"/>
            </a:xfrm>
            <a:prstGeom prst="rect">
              <a:avLst/>
            </a:prstGeom>
            <a:noFill/>
          </p:spPr>
          <p:txBody>
            <a:bodyPr wrap="square" rtlCol="0">
              <a:spAutoFit/>
            </a:bodyPr>
            <a:lstStyle/>
            <a:p>
              <a:r>
                <a:rPr lang="en-US" sz="800" b="1" dirty="0"/>
                <a:t>A</a:t>
              </a:r>
            </a:p>
          </p:txBody>
        </p:sp>
        <p:cxnSp>
          <p:nvCxnSpPr>
            <p:cNvPr id="299" name="Straight Connector 298"/>
            <p:cNvCxnSpPr/>
            <p:nvPr/>
          </p:nvCxnSpPr>
          <p:spPr>
            <a:xfrm rot="5400000">
              <a:off x="5748341" y="4562554"/>
              <a:ext cx="152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p:nvCxnSpPr>
          <p:spPr>
            <a:xfrm>
              <a:off x="5829296" y="4495800"/>
              <a:ext cx="38104"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rot="5400000">
              <a:off x="6238048" y="4572064"/>
              <a:ext cx="152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a:off x="6262697" y="4505326"/>
              <a:ext cx="45720" cy="1"/>
            </a:xfrm>
            <a:prstGeom prst="line">
              <a:avLst/>
            </a:prstGeom>
          </p:spPr>
          <p:style>
            <a:lnRef idx="1">
              <a:schemeClr val="accent1"/>
            </a:lnRef>
            <a:fillRef idx="0">
              <a:schemeClr val="accent1"/>
            </a:fillRef>
            <a:effectRef idx="0">
              <a:schemeClr val="accent1"/>
            </a:effectRef>
            <a:fontRef idx="minor">
              <a:schemeClr val="tx1"/>
            </a:fontRef>
          </p:style>
        </p:cxnSp>
        <p:sp>
          <p:nvSpPr>
            <p:cNvPr id="303" name="TextBox 302"/>
            <p:cNvSpPr txBox="1"/>
            <p:nvPr/>
          </p:nvSpPr>
          <p:spPr>
            <a:xfrm>
              <a:off x="5815007" y="4400548"/>
              <a:ext cx="590556" cy="184666"/>
            </a:xfrm>
            <a:prstGeom prst="rect">
              <a:avLst/>
            </a:prstGeom>
            <a:noFill/>
          </p:spPr>
          <p:txBody>
            <a:bodyPr wrap="square" rtlCol="0">
              <a:spAutoFit/>
            </a:bodyPr>
            <a:lstStyle/>
            <a:p>
              <a:r>
                <a:rPr lang="en-US" sz="600" b="1" dirty="0" smtClean="0"/>
                <a:t>I:LAM52</a:t>
              </a:r>
              <a:endParaRPr lang="en-US" sz="600" b="1" dirty="0"/>
            </a:p>
          </p:txBody>
        </p:sp>
        <p:cxnSp>
          <p:nvCxnSpPr>
            <p:cNvPr id="304" name="Straight Connector 303"/>
            <p:cNvCxnSpPr/>
            <p:nvPr/>
          </p:nvCxnSpPr>
          <p:spPr>
            <a:xfrm rot="5400000">
              <a:off x="5873844" y="4592546"/>
              <a:ext cx="118872" cy="1588"/>
            </a:xfrm>
            <a:prstGeom prst="line">
              <a:avLst/>
            </a:prstGeom>
          </p:spPr>
          <p:style>
            <a:lnRef idx="1">
              <a:schemeClr val="accent1"/>
            </a:lnRef>
            <a:fillRef idx="0">
              <a:schemeClr val="accent1"/>
            </a:fillRef>
            <a:effectRef idx="0">
              <a:schemeClr val="accent1"/>
            </a:effectRef>
            <a:fontRef idx="minor">
              <a:schemeClr val="tx1"/>
            </a:fontRef>
          </p:style>
        </p:cxnSp>
        <p:sp>
          <p:nvSpPr>
            <p:cNvPr id="305" name="Rectangle 304"/>
            <p:cNvSpPr>
              <a:spLocks/>
            </p:cNvSpPr>
            <p:nvPr/>
          </p:nvSpPr>
          <p:spPr>
            <a:xfrm>
              <a:off x="2895600" y="4495800"/>
              <a:ext cx="228600" cy="76200"/>
            </a:xfrm>
            <a:prstGeom prst="rect">
              <a:avLst/>
            </a:prstGeom>
            <a:noFill/>
            <a:ln w="952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6" name="Rectangle 305"/>
            <p:cNvSpPr>
              <a:spLocks/>
            </p:cNvSpPr>
            <p:nvPr/>
          </p:nvSpPr>
          <p:spPr>
            <a:xfrm>
              <a:off x="3309941" y="4519615"/>
              <a:ext cx="228600" cy="76200"/>
            </a:xfrm>
            <a:prstGeom prst="rect">
              <a:avLst/>
            </a:prstGeom>
            <a:noFill/>
            <a:ln w="952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7" name="Rectangle 306"/>
            <p:cNvSpPr>
              <a:spLocks/>
            </p:cNvSpPr>
            <p:nvPr/>
          </p:nvSpPr>
          <p:spPr>
            <a:xfrm>
              <a:off x="3733800" y="4543422"/>
              <a:ext cx="228600" cy="76200"/>
            </a:xfrm>
            <a:prstGeom prst="rect">
              <a:avLst/>
            </a:prstGeom>
            <a:noFill/>
            <a:ln w="952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8" name="Group 353"/>
            <p:cNvGrpSpPr/>
            <p:nvPr/>
          </p:nvGrpSpPr>
          <p:grpSpPr>
            <a:xfrm>
              <a:off x="438150" y="3327862"/>
              <a:ext cx="7467600" cy="539288"/>
              <a:chOff x="457200" y="2362200"/>
              <a:chExt cx="7467600" cy="539288"/>
            </a:xfrm>
          </p:grpSpPr>
          <p:cxnSp>
            <p:nvCxnSpPr>
              <p:cNvPr id="378" name="Straight Connector 9"/>
              <p:cNvCxnSpPr/>
              <p:nvPr/>
            </p:nvCxnSpPr>
            <p:spPr>
              <a:xfrm>
                <a:off x="685800" y="2667000"/>
                <a:ext cx="72390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9" name="Rectangle 10"/>
              <p:cNvSpPr>
                <a:spLocks/>
              </p:cNvSpPr>
              <p:nvPr/>
            </p:nvSpPr>
            <p:spPr>
              <a:xfrm>
                <a:off x="7291401" y="2605089"/>
                <a:ext cx="233520" cy="10972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80" name="Group 3"/>
              <p:cNvGrpSpPr>
                <a:grpSpLocks/>
              </p:cNvGrpSpPr>
              <p:nvPr/>
            </p:nvGrpSpPr>
            <p:grpSpPr bwMode="auto">
              <a:xfrm>
                <a:off x="7599322" y="2590800"/>
                <a:ext cx="63499" cy="150812"/>
                <a:chOff x="7032" y="1655"/>
                <a:chExt cx="244" cy="651"/>
              </a:xfrm>
            </p:grpSpPr>
            <p:sp>
              <p:nvSpPr>
                <p:cNvPr id="421"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2"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3"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4"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81" name="Group 8"/>
              <p:cNvGrpSpPr>
                <a:grpSpLocks/>
              </p:cNvGrpSpPr>
              <p:nvPr/>
            </p:nvGrpSpPr>
            <p:grpSpPr bwMode="auto">
              <a:xfrm>
                <a:off x="6872325" y="2590798"/>
                <a:ext cx="74614" cy="144461"/>
                <a:chOff x="8632" y="1667"/>
                <a:chExt cx="319" cy="639"/>
              </a:xfrm>
            </p:grpSpPr>
            <p:sp>
              <p:nvSpPr>
                <p:cNvPr id="415" name="Arc 9"/>
                <p:cNvSpPr>
                  <a:spLocks/>
                </p:cNvSpPr>
                <p:nvPr/>
              </p:nvSpPr>
              <p:spPr bwMode="auto">
                <a:xfrm>
                  <a:off x="86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6" name="Arc 10"/>
                <p:cNvSpPr>
                  <a:spLocks/>
                </p:cNvSpPr>
                <p:nvPr/>
              </p:nvSpPr>
              <p:spPr bwMode="auto">
                <a:xfrm flipV="1">
                  <a:off x="8633"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7" name="Arc 11"/>
                <p:cNvSpPr>
                  <a:spLocks/>
                </p:cNvSpPr>
                <p:nvPr/>
              </p:nvSpPr>
              <p:spPr bwMode="auto">
                <a:xfrm flipH="1" flipV="1">
                  <a:off x="88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8" name="Arc 12"/>
                <p:cNvSpPr>
                  <a:spLocks/>
                </p:cNvSpPr>
                <p:nvPr/>
              </p:nvSpPr>
              <p:spPr bwMode="auto">
                <a:xfrm flipH="1">
                  <a:off x="88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9" name="Line 13"/>
                <p:cNvSpPr>
                  <a:spLocks noChangeShapeType="1"/>
                </p:cNvSpPr>
                <p:nvPr/>
              </p:nvSpPr>
              <p:spPr bwMode="auto">
                <a:xfrm>
                  <a:off x="8632" y="2306"/>
                  <a:ext cx="300"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0" name="Line 14"/>
                <p:cNvSpPr>
                  <a:spLocks noChangeShapeType="1"/>
                </p:cNvSpPr>
                <p:nvPr/>
              </p:nvSpPr>
              <p:spPr bwMode="auto">
                <a:xfrm>
                  <a:off x="8645" y="1668"/>
                  <a:ext cx="275"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82" name="Group 15"/>
              <p:cNvGrpSpPr>
                <a:grpSpLocks/>
              </p:cNvGrpSpPr>
              <p:nvPr/>
            </p:nvGrpSpPr>
            <p:grpSpPr bwMode="auto">
              <a:xfrm>
                <a:off x="6773024" y="2595869"/>
                <a:ext cx="74611" cy="144463"/>
                <a:chOff x="8632" y="1667"/>
                <a:chExt cx="319" cy="639"/>
              </a:xfrm>
            </p:grpSpPr>
            <p:sp>
              <p:nvSpPr>
                <p:cNvPr id="409" name="Arc 16"/>
                <p:cNvSpPr>
                  <a:spLocks/>
                </p:cNvSpPr>
                <p:nvPr/>
              </p:nvSpPr>
              <p:spPr bwMode="auto">
                <a:xfrm>
                  <a:off x="86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0" name="Arc 17"/>
                <p:cNvSpPr>
                  <a:spLocks/>
                </p:cNvSpPr>
                <p:nvPr/>
              </p:nvSpPr>
              <p:spPr bwMode="auto">
                <a:xfrm flipV="1">
                  <a:off x="8633"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1" name="Arc 18"/>
                <p:cNvSpPr>
                  <a:spLocks/>
                </p:cNvSpPr>
                <p:nvPr/>
              </p:nvSpPr>
              <p:spPr bwMode="auto">
                <a:xfrm flipH="1" flipV="1">
                  <a:off x="88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2" name="Arc 19"/>
                <p:cNvSpPr>
                  <a:spLocks/>
                </p:cNvSpPr>
                <p:nvPr/>
              </p:nvSpPr>
              <p:spPr bwMode="auto">
                <a:xfrm flipH="1">
                  <a:off x="88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3" name="Line 20"/>
                <p:cNvSpPr>
                  <a:spLocks noChangeShapeType="1"/>
                </p:cNvSpPr>
                <p:nvPr/>
              </p:nvSpPr>
              <p:spPr bwMode="auto">
                <a:xfrm>
                  <a:off x="8632" y="2306"/>
                  <a:ext cx="300"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4" name="Line 21"/>
                <p:cNvSpPr>
                  <a:spLocks noChangeShapeType="1"/>
                </p:cNvSpPr>
                <p:nvPr/>
              </p:nvSpPr>
              <p:spPr bwMode="auto">
                <a:xfrm>
                  <a:off x="8645" y="1668"/>
                  <a:ext cx="275"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83" name="Group 3"/>
              <p:cNvGrpSpPr>
                <a:grpSpLocks/>
              </p:cNvGrpSpPr>
              <p:nvPr/>
            </p:nvGrpSpPr>
            <p:grpSpPr bwMode="auto">
              <a:xfrm>
                <a:off x="6043562" y="2590800"/>
                <a:ext cx="63499" cy="150812"/>
                <a:chOff x="7032" y="1655"/>
                <a:chExt cx="244" cy="651"/>
              </a:xfrm>
            </p:grpSpPr>
            <p:sp>
              <p:nvSpPr>
                <p:cNvPr id="405"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6"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7"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8"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384" name="Rectangle 383"/>
              <p:cNvSpPr>
                <a:spLocks/>
              </p:cNvSpPr>
              <p:nvPr/>
            </p:nvSpPr>
            <p:spPr>
              <a:xfrm>
                <a:off x="5724518" y="2609852"/>
                <a:ext cx="233520" cy="10972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85" name="Group 3"/>
              <p:cNvGrpSpPr>
                <a:grpSpLocks/>
              </p:cNvGrpSpPr>
              <p:nvPr/>
            </p:nvGrpSpPr>
            <p:grpSpPr bwMode="auto">
              <a:xfrm>
                <a:off x="6134043" y="2590784"/>
                <a:ext cx="63499" cy="150812"/>
                <a:chOff x="7032" y="1655"/>
                <a:chExt cx="244" cy="651"/>
              </a:xfrm>
            </p:grpSpPr>
            <p:sp>
              <p:nvSpPr>
                <p:cNvPr id="401"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2"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3"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4"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86" name="Group 8"/>
              <p:cNvGrpSpPr>
                <a:grpSpLocks/>
              </p:cNvGrpSpPr>
              <p:nvPr/>
            </p:nvGrpSpPr>
            <p:grpSpPr bwMode="auto">
              <a:xfrm>
                <a:off x="5348317" y="2590798"/>
                <a:ext cx="74614" cy="144461"/>
                <a:chOff x="8632" y="1667"/>
                <a:chExt cx="319" cy="639"/>
              </a:xfrm>
            </p:grpSpPr>
            <p:sp>
              <p:nvSpPr>
                <p:cNvPr id="395" name="Arc 9"/>
                <p:cNvSpPr>
                  <a:spLocks/>
                </p:cNvSpPr>
                <p:nvPr/>
              </p:nvSpPr>
              <p:spPr bwMode="auto">
                <a:xfrm>
                  <a:off x="86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6" name="Arc 10"/>
                <p:cNvSpPr>
                  <a:spLocks/>
                </p:cNvSpPr>
                <p:nvPr/>
              </p:nvSpPr>
              <p:spPr bwMode="auto">
                <a:xfrm flipV="1">
                  <a:off x="8633"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7" name="Arc 11"/>
                <p:cNvSpPr>
                  <a:spLocks/>
                </p:cNvSpPr>
                <p:nvPr/>
              </p:nvSpPr>
              <p:spPr bwMode="auto">
                <a:xfrm flipH="1" flipV="1">
                  <a:off x="88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8" name="Arc 12"/>
                <p:cNvSpPr>
                  <a:spLocks/>
                </p:cNvSpPr>
                <p:nvPr/>
              </p:nvSpPr>
              <p:spPr bwMode="auto">
                <a:xfrm flipH="1">
                  <a:off x="88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9" name="Line 13"/>
                <p:cNvSpPr>
                  <a:spLocks noChangeShapeType="1"/>
                </p:cNvSpPr>
                <p:nvPr/>
              </p:nvSpPr>
              <p:spPr bwMode="auto">
                <a:xfrm>
                  <a:off x="8632" y="2306"/>
                  <a:ext cx="300"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0" name="Line 14"/>
                <p:cNvSpPr>
                  <a:spLocks noChangeShapeType="1"/>
                </p:cNvSpPr>
                <p:nvPr/>
              </p:nvSpPr>
              <p:spPr bwMode="auto">
                <a:xfrm>
                  <a:off x="8645" y="1668"/>
                  <a:ext cx="275"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387" name="AutoShape 46"/>
              <p:cNvSpPr>
                <a:spLocks noChangeArrowheads="1"/>
              </p:cNvSpPr>
              <p:nvPr/>
            </p:nvSpPr>
            <p:spPr bwMode="auto">
              <a:xfrm flipV="1">
                <a:off x="5248274" y="2605081"/>
                <a:ext cx="74613" cy="125412"/>
              </a:xfrm>
              <a:prstGeom prst="triangle">
                <a:avLst>
                  <a:gd name="adj" fmla="val 50000"/>
                </a:avLst>
              </a:prstGeom>
              <a:noFill/>
              <a:ln w="9525">
                <a:solidFill>
                  <a:srgbClr val="000000"/>
                </a:solidFill>
                <a:miter lim="800000"/>
                <a:headEnd/>
                <a:tailEnd/>
              </a:ln>
            </p:spPr>
            <p:txBody>
              <a:bodyPr vert="horz" wrap="none" lIns="91440" tIns="45720" rIns="91440" bIns="45720" numCol="1" anchor="ctr" anchorCtr="0" compatLnSpc="1">
                <a:prstTxWarp prst="textNoShape">
                  <a:avLst/>
                </a:prstTxWarp>
              </a:bodyPr>
              <a:lstStyle/>
              <a:p>
                <a:endParaRPr lang="en-US" dirty="0"/>
              </a:p>
            </p:txBody>
          </p:sp>
          <p:sp>
            <p:nvSpPr>
              <p:cNvPr id="388" name="AutoShape 46"/>
              <p:cNvSpPr>
                <a:spLocks noChangeArrowheads="1"/>
              </p:cNvSpPr>
              <p:nvPr/>
            </p:nvSpPr>
            <p:spPr bwMode="auto">
              <a:xfrm>
                <a:off x="7678727" y="2609852"/>
                <a:ext cx="74613" cy="125412"/>
              </a:xfrm>
              <a:prstGeom prst="triangle">
                <a:avLst>
                  <a:gd name="adj" fmla="val 50000"/>
                </a:avLst>
              </a:prstGeom>
              <a:noFill/>
              <a:ln w="9525">
                <a:solidFill>
                  <a:srgbClr val="000000"/>
                </a:solidFill>
                <a:miter lim="800000"/>
                <a:headEnd/>
                <a:tailEnd/>
              </a:ln>
            </p:spPr>
            <p:txBody>
              <a:bodyPr vert="horz" wrap="none" lIns="91440" tIns="45720" rIns="91440" bIns="45720" numCol="1" anchor="ctr" anchorCtr="0" compatLnSpc="1">
                <a:prstTxWarp prst="textNoShape">
                  <a:avLst/>
                </a:prstTxWarp>
              </a:bodyPr>
              <a:lstStyle/>
              <a:p>
                <a:endParaRPr lang="en-US" dirty="0"/>
              </a:p>
            </p:txBody>
          </p:sp>
          <p:sp>
            <p:nvSpPr>
              <p:cNvPr id="389" name="TextBox 388"/>
              <p:cNvSpPr txBox="1"/>
              <p:nvPr/>
            </p:nvSpPr>
            <p:spPr>
              <a:xfrm>
                <a:off x="457200" y="2419351"/>
                <a:ext cx="823819" cy="257922"/>
              </a:xfrm>
              <a:prstGeom prst="rect">
                <a:avLst/>
              </a:prstGeom>
              <a:noFill/>
            </p:spPr>
            <p:txBody>
              <a:bodyPr wrap="square" rtlCol="0">
                <a:spAutoFit/>
              </a:bodyPr>
              <a:lstStyle/>
              <a:p>
                <a:r>
                  <a:rPr lang="en-US" sz="1200" b="1" dirty="0" smtClean="0"/>
                  <a:t>Recycler</a:t>
                </a:r>
                <a:endParaRPr lang="en-US" sz="1200" b="1" dirty="0"/>
              </a:p>
            </p:txBody>
          </p:sp>
          <p:sp>
            <p:nvSpPr>
              <p:cNvPr id="390" name="TextBox 389"/>
              <p:cNvSpPr txBox="1"/>
              <p:nvPr/>
            </p:nvSpPr>
            <p:spPr>
              <a:xfrm>
                <a:off x="5105400" y="2362200"/>
                <a:ext cx="409086" cy="215444"/>
              </a:xfrm>
              <a:prstGeom prst="rect">
                <a:avLst/>
              </a:prstGeom>
              <a:noFill/>
            </p:spPr>
            <p:txBody>
              <a:bodyPr wrap="none" rtlCol="0">
                <a:spAutoFit/>
              </a:bodyPr>
              <a:lstStyle/>
              <a:p>
                <a:r>
                  <a:rPr lang="en-US" sz="800" b="1" dirty="0" smtClean="0"/>
                  <a:t>Q523</a:t>
                </a:r>
                <a:endParaRPr lang="en-US" sz="800" b="1" dirty="0"/>
              </a:p>
            </p:txBody>
          </p:sp>
          <p:sp>
            <p:nvSpPr>
              <p:cNvPr id="391" name="TextBox 390"/>
              <p:cNvSpPr txBox="1"/>
              <p:nvPr/>
            </p:nvSpPr>
            <p:spPr>
              <a:xfrm>
                <a:off x="5915022" y="2371734"/>
                <a:ext cx="409086" cy="215444"/>
              </a:xfrm>
              <a:prstGeom prst="rect">
                <a:avLst/>
              </a:prstGeom>
              <a:noFill/>
            </p:spPr>
            <p:txBody>
              <a:bodyPr wrap="none" rtlCol="0">
                <a:spAutoFit/>
              </a:bodyPr>
              <a:lstStyle/>
              <a:p>
                <a:r>
                  <a:rPr lang="en-US" sz="800" b="1" dirty="0" smtClean="0"/>
                  <a:t>Q522</a:t>
                </a:r>
                <a:endParaRPr lang="en-US" sz="800" b="1" dirty="0"/>
              </a:p>
            </p:txBody>
          </p:sp>
          <p:sp>
            <p:nvSpPr>
              <p:cNvPr id="392" name="TextBox 391"/>
              <p:cNvSpPr txBox="1"/>
              <p:nvPr/>
            </p:nvSpPr>
            <p:spPr>
              <a:xfrm>
                <a:off x="6653207" y="2362200"/>
                <a:ext cx="409086" cy="215444"/>
              </a:xfrm>
              <a:prstGeom prst="rect">
                <a:avLst/>
              </a:prstGeom>
              <a:noFill/>
            </p:spPr>
            <p:txBody>
              <a:bodyPr wrap="none" rtlCol="0">
                <a:spAutoFit/>
              </a:bodyPr>
              <a:lstStyle/>
              <a:p>
                <a:r>
                  <a:rPr lang="en-US" sz="800" b="1" dirty="0" smtClean="0"/>
                  <a:t>Q521</a:t>
                </a:r>
                <a:endParaRPr lang="en-US" sz="800" b="1" dirty="0"/>
              </a:p>
            </p:txBody>
          </p:sp>
          <p:sp>
            <p:nvSpPr>
              <p:cNvPr id="393" name="TextBox 392"/>
              <p:cNvSpPr txBox="1"/>
              <p:nvPr/>
            </p:nvSpPr>
            <p:spPr>
              <a:xfrm>
                <a:off x="7467600" y="2362200"/>
                <a:ext cx="409086" cy="215444"/>
              </a:xfrm>
              <a:prstGeom prst="rect">
                <a:avLst/>
              </a:prstGeom>
              <a:noFill/>
            </p:spPr>
            <p:txBody>
              <a:bodyPr wrap="none" rtlCol="0">
                <a:spAutoFit/>
              </a:bodyPr>
              <a:lstStyle/>
              <a:p>
                <a:r>
                  <a:rPr lang="en-US" sz="800" b="1" dirty="0" smtClean="0"/>
                  <a:t>Q520</a:t>
                </a:r>
                <a:endParaRPr lang="en-US" sz="800" b="1" dirty="0"/>
              </a:p>
            </p:txBody>
          </p:sp>
          <p:sp>
            <p:nvSpPr>
              <p:cNvPr id="394" name="TextBox 393"/>
              <p:cNvSpPr txBox="1"/>
              <p:nvPr/>
            </p:nvSpPr>
            <p:spPr>
              <a:xfrm>
                <a:off x="5605459" y="2686044"/>
                <a:ext cx="495649" cy="215444"/>
              </a:xfrm>
              <a:prstGeom prst="rect">
                <a:avLst/>
              </a:prstGeom>
              <a:noFill/>
            </p:spPr>
            <p:txBody>
              <a:bodyPr wrap="none" rtlCol="0">
                <a:spAutoFit/>
              </a:bodyPr>
              <a:lstStyle/>
              <a:p>
                <a:r>
                  <a:rPr lang="en-US" sz="800" b="1" dirty="0" smtClean="0">
                    <a:solidFill>
                      <a:srgbClr val="00B050"/>
                    </a:solidFill>
                  </a:rPr>
                  <a:t>RRLAM</a:t>
                </a:r>
                <a:endParaRPr lang="en-US" sz="800" b="1" dirty="0">
                  <a:solidFill>
                    <a:srgbClr val="00B050"/>
                  </a:solidFill>
                </a:endParaRPr>
              </a:p>
            </p:txBody>
          </p:sp>
        </p:grpSp>
        <p:sp>
          <p:nvSpPr>
            <p:cNvPr id="309" name="TextBox 308"/>
            <p:cNvSpPr txBox="1"/>
            <p:nvPr/>
          </p:nvSpPr>
          <p:spPr>
            <a:xfrm>
              <a:off x="4733934" y="3595681"/>
              <a:ext cx="409086" cy="215444"/>
            </a:xfrm>
            <a:prstGeom prst="rect">
              <a:avLst/>
            </a:prstGeom>
            <a:noFill/>
          </p:spPr>
          <p:txBody>
            <a:bodyPr wrap="none" rtlCol="0">
              <a:spAutoFit/>
            </a:bodyPr>
            <a:lstStyle/>
            <a:p>
              <a:r>
                <a:rPr lang="en-US" sz="800" b="1" dirty="0" smtClean="0">
                  <a:solidFill>
                    <a:srgbClr val="00B050"/>
                  </a:solidFill>
                </a:rPr>
                <a:t>Q901</a:t>
              </a:r>
              <a:endParaRPr lang="en-US" sz="800" b="1" dirty="0">
                <a:solidFill>
                  <a:srgbClr val="00B050"/>
                </a:solidFill>
              </a:endParaRPr>
            </a:p>
          </p:txBody>
        </p:sp>
        <p:grpSp>
          <p:nvGrpSpPr>
            <p:cNvPr id="310" name="Group 71"/>
            <p:cNvGrpSpPr/>
            <p:nvPr/>
          </p:nvGrpSpPr>
          <p:grpSpPr>
            <a:xfrm>
              <a:off x="4000443" y="4010030"/>
              <a:ext cx="228598" cy="152398"/>
              <a:chOff x="5129193" y="2514592"/>
              <a:chExt cx="139699" cy="177797"/>
            </a:xfrm>
          </p:grpSpPr>
          <p:grpSp>
            <p:nvGrpSpPr>
              <p:cNvPr id="364" name="Group 22"/>
              <p:cNvGrpSpPr>
                <a:grpSpLocks/>
              </p:cNvGrpSpPr>
              <p:nvPr/>
            </p:nvGrpSpPr>
            <p:grpSpPr bwMode="auto">
              <a:xfrm>
                <a:off x="5129193" y="2547928"/>
                <a:ext cx="73024" cy="144461"/>
                <a:chOff x="8632" y="1667"/>
                <a:chExt cx="319" cy="639"/>
              </a:xfrm>
            </p:grpSpPr>
            <p:sp>
              <p:nvSpPr>
                <p:cNvPr id="372" name="Arc 23"/>
                <p:cNvSpPr>
                  <a:spLocks/>
                </p:cNvSpPr>
                <p:nvPr/>
              </p:nvSpPr>
              <p:spPr bwMode="auto">
                <a:xfrm>
                  <a:off x="86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3" name="Arc 24"/>
                <p:cNvSpPr>
                  <a:spLocks/>
                </p:cNvSpPr>
                <p:nvPr/>
              </p:nvSpPr>
              <p:spPr bwMode="auto">
                <a:xfrm flipV="1">
                  <a:off x="8633"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4" name="Arc 25"/>
                <p:cNvSpPr>
                  <a:spLocks/>
                </p:cNvSpPr>
                <p:nvPr/>
              </p:nvSpPr>
              <p:spPr bwMode="auto">
                <a:xfrm flipH="1" flipV="1">
                  <a:off x="88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5" name="Arc 26"/>
                <p:cNvSpPr>
                  <a:spLocks/>
                </p:cNvSpPr>
                <p:nvPr/>
              </p:nvSpPr>
              <p:spPr bwMode="auto">
                <a:xfrm flipH="1">
                  <a:off x="88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6" name="Line 27"/>
                <p:cNvSpPr>
                  <a:spLocks noChangeShapeType="1"/>
                </p:cNvSpPr>
                <p:nvPr/>
              </p:nvSpPr>
              <p:spPr bwMode="auto">
                <a:xfrm>
                  <a:off x="8632" y="2306"/>
                  <a:ext cx="300" cy="0"/>
                </a:xfrm>
                <a:prstGeom prst="line">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7" name="Line 28"/>
                <p:cNvSpPr>
                  <a:spLocks noChangeShapeType="1"/>
                </p:cNvSpPr>
                <p:nvPr/>
              </p:nvSpPr>
              <p:spPr bwMode="auto">
                <a:xfrm>
                  <a:off x="8645" y="1668"/>
                  <a:ext cx="275" cy="0"/>
                </a:xfrm>
                <a:prstGeom prst="line">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65" name="Group 29"/>
              <p:cNvGrpSpPr>
                <a:grpSpLocks/>
              </p:cNvGrpSpPr>
              <p:nvPr/>
            </p:nvGrpSpPr>
            <p:grpSpPr bwMode="auto">
              <a:xfrm>
                <a:off x="5195868" y="2514592"/>
                <a:ext cx="73024" cy="144463"/>
                <a:chOff x="8632" y="1667"/>
                <a:chExt cx="319" cy="639"/>
              </a:xfrm>
            </p:grpSpPr>
            <p:sp>
              <p:nvSpPr>
                <p:cNvPr id="366" name="Arc 30"/>
                <p:cNvSpPr>
                  <a:spLocks/>
                </p:cNvSpPr>
                <p:nvPr/>
              </p:nvSpPr>
              <p:spPr bwMode="auto">
                <a:xfrm>
                  <a:off x="86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7" name="Arc 31"/>
                <p:cNvSpPr>
                  <a:spLocks/>
                </p:cNvSpPr>
                <p:nvPr/>
              </p:nvSpPr>
              <p:spPr bwMode="auto">
                <a:xfrm flipV="1">
                  <a:off x="8633"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8" name="Arc 32"/>
                <p:cNvSpPr>
                  <a:spLocks/>
                </p:cNvSpPr>
                <p:nvPr/>
              </p:nvSpPr>
              <p:spPr bwMode="auto">
                <a:xfrm flipH="1" flipV="1">
                  <a:off x="88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9" name="Arc 33"/>
                <p:cNvSpPr>
                  <a:spLocks/>
                </p:cNvSpPr>
                <p:nvPr/>
              </p:nvSpPr>
              <p:spPr bwMode="auto">
                <a:xfrm flipH="1">
                  <a:off x="88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0" name="Line 34"/>
                <p:cNvSpPr>
                  <a:spLocks noChangeShapeType="1"/>
                </p:cNvSpPr>
                <p:nvPr/>
              </p:nvSpPr>
              <p:spPr bwMode="auto">
                <a:xfrm>
                  <a:off x="8632" y="2306"/>
                  <a:ext cx="300" cy="0"/>
                </a:xfrm>
                <a:prstGeom prst="line">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1" name="Line 35"/>
                <p:cNvSpPr>
                  <a:spLocks noChangeShapeType="1"/>
                </p:cNvSpPr>
                <p:nvPr/>
              </p:nvSpPr>
              <p:spPr bwMode="auto">
                <a:xfrm>
                  <a:off x="8645" y="1668"/>
                  <a:ext cx="275" cy="0"/>
                </a:xfrm>
                <a:prstGeom prst="line">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nvGrpSpPr>
            <p:cNvPr id="311" name="Group 86"/>
            <p:cNvGrpSpPr/>
            <p:nvPr/>
          </p:nvGrpSpPr>
          <p:grpSpPr>
            <a:xfrm flipH="1" flipV="1">
              <a:off x="3305234" y="4198811"/>
              <a:ext cx="152364" cy="173179"/>
              <a:chOff x="4648200" y="2871789"/>
              <a:chExt cx="128558" cy="190497"/>
            </a:xfrm>
          </p:grpSpPr>
          <p:grpSp>
            <p:nvGrpSpPr>
              <p:cNvPr id="354" name="Group 36"/>
              <p:cNvGrpSpPr>
                <a:grpSpLocks/>
              </p:cNvGrpSpPr>
              <p:nvPr/>
            </p:nvGrpSpPr>
            <p:grpSpPr bwMode="auto">
              <a:xfrm>
                <a:off x="4648200" y="2911474"/>
                <a:ext cx="60325" cy="150812"/>
                <a:chOff x="7032" y="1655"/>
                <a:chExt cx="244" cy="651"/>
              </a:xfrm>
            </p:grpSpPr>
            <p:sp>
              <p:nvSpPr>
                <p:cNvPr id="360" name="Arc 37"/>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1" name="Arc 38"/>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2" name="Arc 39"/>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3" name="Arc 40"/>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55" name="Group 41"/>
              <p:cNvGrpSpPr>
                <a:grpSpLocks/>
              </p:cNvGrpSpPr>
              <p:nvPr/>
            </p:nvGrpSpPr>
            <p:grpSpPr bwMode="auto">
              <a:xfrm>
                <a:off x="4714846" y="2871789"/>
                <a:ext cx="61912" cy="150812"/>
                <a:chOff x="7032" y="1655"/>
                <a:chExt cx="244" cy="651"/>
              </a:xfrm>
            </p:grpSpPr>
            <p:sp>
              <p:nvSpPr>
                <p:cNvPr id="356" name="Arc 42"/>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7" name="Arc 43"/>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8" name="Arc 44"/>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9" name="Arc 45"/>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sp>
          <p:nvSpPr>
            <p:cNvPr id="312" name="TextBox 311"/>
            <p:cNvSpPr txBox="1"/>
            <p:nvPr/>
          </p:nvSpPr>
          <p:spPr>
            <a:xfrm rot="16200000">
              <a:off x="2113837" y="3886914"/>
              <a:ext cx="685800" cy="246221"/>
            </a:xfrm>
            <a:prstGeom prst="rect">
              <a:avLst/>
            </a:prstGeom>
            <a:noFill/>
            <a:ln>
              <a:noFill/>
            </a:ln>
          </p:spPr>
          <p:txBody>
            <a:bodyPr wrap="square" rtlCol="0">
              <a:spAutoFit/>
            </a:bodyPr>
            <a:lstStyle/>
            <a:p>
              <a:r>
                <a:rPr lang="en-US" sz="1000" b="1" dirty="0" smtClean="0"/>
                <a:t>0.7364 m</a:t>
              </a:r>
              <a:endParaRPr lang="en-US" sz="1000" b="1" dirty="0"/>
            </a:p>
          </p:txBody>
        </p:sp>
        <p:sp>
          <p:nvSpPr>
            <p:cNvPr id="313" name="Rectangle 312"/>
            <p:cNvSpPr>
              <a:spLocks/>
            </p:cNvSpPr>
            <p:nvPr/>
          </p:nvSpPr>
          <p:spPr>
            <a:xfrm>
              <a:off x="3608635" y="4137760"/>
              <a:ext cx="106034" cy="143737"/>
            </a:xfrm>
            <a:prstGeom prst="rect">
              <a:avLst/>
            </a:prstGeom>
            <a:solidFill>
              <a:srgbClr val="FF00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9525">
                  <a:solidFill>
                    <a:schemeClr val="tx1"/>
                  </a:solidFill>
                </a:ln>
              </a:endParaRPr>
            </a:p>
          </p:txBody>
        </p:sp>
        <p:sp>
          <p:nvSpPr>
            <p:cNvPr id="314" name="TextBox 313"/>
            <p:cNvSpPr txBox="1"/>
            <p:nvPr/>
          </p:nvSpPr>
          <p:spPr>
            <a:xfrm>
              <a:off x="4267200" y="3733800"/>
              <a:ext cx="457199" cy="215444"/>
            </a:xfrm>
            <a:prstGeom prst="rect">
              <a:avLst/>
            </a:prstGeom>
            <a:noFill/>
          </p:spPr>
          <p:txBody>
            <a:bodyPr wrap="square" rtlCol="0">
              <a:spAutoFit/>
            </a:bodyPr>
            <a:lstStyle/>
            <a:p>
              <a:r>
                <a:rPr lang="en-US" sz="800" b="1" dirty="0" smtClean="0">
                  <a:solidFill>
                    <a:srgbClr val="00B050"/>
                  </a:solidFill>
                </a:rPr>
                <a:t>Q902</a:t>
              </a:r>
              <a:endParaRPr lang="en-US" sz="800" b="1" dirty="0">
                <a:solidFill>
                  <a:srgbClr val="00B050"/>
                </a:solidFill>
              </a:endParaRPr>
            </a:p>
          </p:txBody>
        </p:sp>
        <p:sp>
          <p:nvSpPr>
            <p:cNvPr id="315" name="TextBox 314"/>
            <p:cNvSpPr txBox="1"/>
            <p:nvPr/>
          </p:nvSpPr>
          <p:spPr>
            <a:xfrm>
              <a:off x="3886200" y="3810000"/>
              <a:ext cx="535129" cy="78343"/>
            </a:xfrm>
            <a:prstGeom prst="rect">
              <a:avLst/>
            </a:prstGeom>
            <a:noFill/>
          </p:spPr>
          <p:txBody>
            <a:bodyPr wrap="none" rtlCol="0">
              <a:spAutoFit/>
            </a:bodyPr>
            <a:lstStyle/>
            <a:p>
              <a:r>
                <a:rPr lang="en-US" sz="800" b="1" dirty="0" smtClean="0">
                  <a:solidFill>
                    <a:srgbClr val="00B050"/>
                  </a:solidFill>
                </a:rPr>
                <a:t>Q903</a:t>
              </a:r>
              <a:endParaRPr lang="en-US" sz="800" b="1" dirty="0">
                <a:solidFill>
                  <a:srgbClr val="00B050"/>
                </a:solidFill>
              </a:endParaRPr>
            </a:p>
          </p:txBody>
        </p:sp>
        <p:sp>
          <p:nvSpPr>
            <p:cNvPr id="316" name="TextBox 315"/>
            <p:cNvSpPr txBox="1"/>
            <p:nvPr/>
          </p:nvSpPr>
          <p:spPr>
            <a:xfrm>
              <a:off x="3148015" y="4052889"/>
              <a:ext cx="533400" cy="215444"/>
            </a:xfrm>
            <a:prstGeom prst="rect">
              <a:avLst/>
            </a:prstGeom>
            <a:noFill/>
          </p:spPr>
          <p:txBody>
            <a:bodyPr wrap="square" rtlCol="0">
              <a:spAutoFit/>
            </a:bodyPr>
            <a:lstStyle/>
            <a:p>
              <a:r>
                <a:rPr lang="en-US" sz="800" b="1" dirty="0" smtClean="0">
                  <a:solidFill>
                    <a:srgbClr val="00B050"/>
                  </a:solidFill>
                </a:rPr>
                <a:t>Q904</a:t>
              </a:r>
              <a:endParaRPr lang="en-US" sz="800" b="1" dirty="0">
                <a:solidFill>
                  <a:srgbClr val="00B050"/>
                </a:solidFill>
              </a:endParaRPr>
            </a:p>
          </p:txBody>
        </p:sp>
        <p:sp>
          <p:nvSpPr>
            <p:cNvPr id="317" name="TextBox 316"/>
            <p:cNvSpPr txBox="1"/>
            <p:nvPr/>
          </p:nvSpPr>
          <p:spPr>
            <a:xfrm>
              <a:off x="7620000" y="4800600"/>
              <a:ext cx="409086" cy="215444"/>
            </a:xfrm>
            <a:prstGeom prst="rect">
              <a:avLst/>
            </a:prstGeom>
            <a:noFill/>
          </p:spPr>
          <p:txBody>
            <a:bodyPr wrap="none" rtlCol="0">
              <a:spAutoFit/>
            </a:bodyPr>
            <a:lstStyle/>
            <a:p>
              <a:r>
                <a:rPr lang="en-US" sz="800" b="1" dirty="0" smtClean="0"/>
                <a:t>Q520</a:t>
              </a:r>
              <a:endParaRPr lang="en-US" sz="800" b="1" dirty="0"/>
            </a:p>
          </p:txBody>
        </p:sp>
        <p:grpSp>
          <p:nvGrpSpPr>
            <p:cNvPr id="318" name="Group 3"/>
            <p:cNvGrpSpPr>
              <a:grpSpLocks/>
            </p:cNvGrpSpPr>
            <p:nvPr/>
          </p:nvGrpSpPr>
          <p:grpSpPr bwMode="auto">
            <a:xfrm>
              <a:off x="7724778" y="4662489"/>
              <a:ext cx="256032" cy="128016"/>
              <a:chOff x="7032" y="1655"/>
              <a:chExt cx="244" cy="651"/>
            </a:xfrm>
          </p:grpSpPr>
          <p:sp>
            <p:nvSpPr>
              <p:cNvPr id="350"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1"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2"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3"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319" name="Rectangle 318"/>
            <p:cNvSpPr>
              <a:spLocks/>
            </p:cNvSpPr>
            <p:nvPr/>
          </p:nvSpPr>
          <p:spPr>
            <a:xfrm>
              <a:off x="3805237" y="4095748"/>
              <a:ext cx="106034" cy="143737"/>
            </a:xfrm>
            <a:prstGeom prst="rect">
              <a:avLst/>
            </a:prstGeom>
            <a:solidFill>
              <a:srgbClr val="FF00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9525">
                  <a:solidFill>
                    <a:schemeClr val="tx1"/>
                  </a:solidFill>
                </a:ln>
              </a:endParaRPr>
            </a:p>
          </p:txBody>
        </p:sp>
        <p:grpSp>
          <p:nvGrpSpPr>
            <p:cNvPr id="320" name="Group 325"/>
            <p:cNvGrpSpPr/>
            <p:nvPr/>
          </p:nvGrpSpPr>
          <p:grpSpPr>
            <a:xfrm flipH="1" flipV="1">
              <a:off x="4529223" y="3867155"/>
              <a:ext cx="152364" cy="173179"/>
              <a:chOff x="4648200" y="2871789"/>
              <a:chExt cx="128558" cy="190497"/>
            </a:xfrm>
          </p:grpSpPr>
          <p:grpSp>
            <p:nvGrpSpPr>
              <p:cNvPr id="340" name="Group 36"/>
              <p:cNvGrpSpPr>
                <a:grpSpLocks/>
              </p:cNvGrpSpPr>
              <p:nvPr/>
            </p:nvGrpSpPr>
            <p:grpSpPr bwMode="auto">
              <a:xfrm>
                <a:off x="4648200" y="2911474"/>
                <a:ext cx="60325" cy="150812"/>
                <a:chOff x="7032" y="1655"/>
                <a:chExt cx="244" cy="651"/>
              </a:xfrm>
            </p:grpSpPr>
            <p:sp>
              <p:nvSpPr>
                <p:cNvPr id="346" name="Arc 37"/>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7" name="Arc 38"/>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8" name="Arc 39"/>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9" name="Arc 40"/>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41" name="Group 41"/>
              <p:cNvGrpSpPr>
                <a:grpSpLocks/>
              </p:cNvGrpSpPr>
              <p:nvPr/>
            </p:nvGrpSpPr>
            <p:grpSpPr bwMode="auto">
              <a:xfrm>
                <a:off x="4714846" y="2871789"/>
                <a:ext cx="61912" cy="150812"/>
                <a:chOff x="7032" y="1655"/>
                <a:chExt cx="244" cy="651"/>
              </a:xfrm>
            </p:grpSpPr>
            <p:sp>
              <p:nvSpPr>
                <p:cNvPr id="342" name="Arc 42"/>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3" name="Arc 43"/>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4" name="Arc 44"/>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5" name="Arc 45"/>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nvGrpSpPr>
            <p:cNvPr id="321" name="Group 336"/>
            <p:cNvGrpSpPr/>
            <p:nvPr/>
          </p:nvGrpSpPr>
          <p:grpSpPr>
            <a:xfrm>
              <a:off x="4952947" y="3733808"/>
              <a:ext cx="228598" cy="152398"/>
              <a:chOff x="5129193" y="2514592"/>
              <a:chExt cx="139699" cy="177797"/>
            </a:xfrm>
          </p:grpSpPr>
          <p:grpSp>
            <p:nvGrpSpPr>
              <p:cNvPr id="326" name="Group 22"/>
              <p:cNvGrpSpPr>
                <a:grpSpLocks/>
              </p:cNvGrpSpPr>
              <p:nvPr/>
            </p:nvGrpSpPr>
            <p:grpSpPr bwMode="auto">
              <a:xfrm>
                <a:off x="5129193" y="2547928"/>
                <a:ext cx="73024" cy="144461"/>
                <a:chOff x="8632" y="1667"/>
                <a:chExt cx="319" cy="639"/>
              </a:xfrm>
            </p:grpSpPr>
            <p:sp>
              <p:nvSpPr>
                <p:cNvPr id="334" name="Arc 23"/>
                <p:cNvSpPr>
                  <a:spLocks/>
                </p:cNvSpPr>
                <p:nvPr/>
              </p:nvSpPr>
              <p:spPr bwMode="auto">
                <a:xfrm>
                  <a:off x="86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5" name="Arc 24"/>
                <p:cNvSpPr>
                  <a:spLocks/>
                </p:cNvSpPr>
                <p:nvPr/>
              </p:nvSpPr>
              <p:spPr bwMode="auto">
                <a:xfrm flipV="1">
                  <a:off x="8633"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6" name="Arc 25"/>
                <p:cNvSpPr>
                  <a:spLocks/>
                </p:cNvSpPr>
                <p:nvPr/>
              </p:nvSpPr>
              <p:spPr bwMode="auto">
                <a:xfrm flipH="1" flipV="1">
                  <a:off x="88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7" name="Arc 26"/>
                <p:cNvSpPr>
                  <a:spLocks/>
                </p:cNvSpPr>
                <p:nvPr/>
              </p:nvSpPr>
              <p:spPr bwMode="auto">
                <a:xfrm flipH="1">
                  <a:off x="88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8" name="Line 27"/>
                <p:cNvSpPr>
                  <a:spLocks noChangeShapeType="1"/>
                </p:cNvSpPr>
                <p:nvPr/>
              </p:nvSpPr>
              <p:spPr bwMode="auto">
                <a:xfrm>
                  <a:off x="8632" y="2306"/>
                  <a:ext cx="300" cy="0"/>
                </a:xfrm>
                <a:prstGeom prst="line">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9" name="Line 28"/>
                <p:cNvSpPr>
                  <a:spLocks noChangeShapeType="1"/>
                </p:cNvSpPr>
                <p:nvPr/>
              </p:nvSpPr>
              <p:spPr bwMode="auto">
                <a:xfrm>
                  <a:off x="8645" y="1668"/>
                  <a:ext cx="275" cy="0"/>
                </a:xfrm>
                <a:prstGeom prst="line">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27" name="Group 29"/>
              <p:cNvGrpSpPr>
                <a:grpSpLocks/>
              </p:cNvGrpSpPr>
              <p:nvPr/>
            </p:nvGrpSpPr>
            <p:grpSpPr bwMode="auto">
              <a:xfrm>
                <a:off x="5195868" y="2514592"/>
                <a:ext cx="73024" cy="144463"/>
                <a:chOff x="8632" y="1667"/>
                <a:chExt cx="319" cy="639"/>
              </a:xfrm>
            </p:grpSpPr>
            <p:sp>
              <p:nvSpPr>
                <p:cNvPr id="328" name="Arc 30"/>
                <p:cNvSpPr>
                  <a:spLocks/>
                </p:cNvSpPr>
                <p:nvPr/>
              </p:nvSpPr>
              <p:spPr bwMode="auto">
                <a:xfrm>
                  <a:off x="86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9" name="Arc 31"/>
                <p:cNvSpPr>
                  <a:spLocks/>
                </p:cNvSpPr>
                <p:nvPr/>
              </p:nvSpPr>
              <p:spPr bwMode="auto">
                <a:xfrm flipV="1">
                  <a:off x="8633"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0" name="Arc 32"/>
                <p:cNvSpPr>
                  <a:spLocks/>
                </p:cNvSpPr>
                <p:nvPr/>
              </p:nvSpPr>
              <p:spPr bwMode="auto">
                <a:xfrm flipH="1" flipV="1">
                  <a:off x="88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1" name="Arc 33"/>
                <p:cNvSpPr>
                  <a:spLocks/>
                </p:cNvSpPr>
                <p:nvPr/>
              </p:nvSpPr>
              <p:spPr bwMode="auto">
                <a:xfrm flipH="1">
                  <a:off x="88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2" name="Line 34"/>
                <p:cNvSpPr>
                  <a:spLocks noChangeShapeType="1"/>
                </p:cNvSpPr>
                <p:nvPr/>
              </p:nvSpPr>
              <p:spPr bwMode="auto">
                <a:xfrm>
                  <a:off x="8632" y="2306"/>
                  <a:ext cx="300" cy="0"/>
                </a:xfrm>
                <a:prstGeom prst="line">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3" name="Line 35"/>
                <p:cNvSpPr>
                  <a:spLocks noChangeShapeType="1"/>
                </p:cNvSpPr>
                <p:nvPr/>
              </p:nvSpPr>
              <p:spPr bwMode="auto">
                <a:xfrm>
                  <a:off x="8645" y="1668"/>
                  <a:ext cx="275" cy="0"/>
                </a:xfrm>
                <a:prstGeom prst="line">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cxnSp>
          <p:nvCxnSpPr>
            <p:cNvPr id="322" name="Straight Arrow Connector 321"/>
            <p:cNvCxnSpPr/>
            <p:nvPr/>
          </p:nvCxnSpPr>
          <p:spPr>
            <a:xfrm rot="5400000">
              <a:off x="2266950" y="3438525"/>
              <a:ext cx="381000" cy="1588"/>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23" name="Straight Arrow Connector 322"/>
            <p:cNvCxnSpPr/>
            <p:nvPr/>
          </p:nvCxnSpPr>
          <p:spPr>
            <a:xfrm rot="5400000" flipH="1" flipV="1">
              <a:off x="2400300" y="4619625"/>
              <a:ext cx="152400" cy="158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24" name="TextBox 323"/>
            <p:cNvSpPr txBox="1"/>
            <p:nvPr/>
          </p:nvSpPr>
          <p:spPr>
            <a:xfrm>
              <a:off x="3476625" y="3937456"/>
              <a:ext cx="533400" cy="215444"/>
            </a:xfrm>
            <a:prstGeom prst="rect">
              <a:avLst/>
            </a:prstGeom>
            <a:noFill/>
          </p:spPr>
          <p:txBody>
            <a:bodyPr wrap="square" rtlCol="0">
              <a:spAutoFit/>
            </a:bodyPr>
            <a:lstStyle/>
            <a:p>
              <a:r>
                <a:rPr lang="en-US" sz="800" b="1" dirty="0" err="1" smtClean="0">
                  <a:solidFill>
                    <a:srgbClr val="00B050"/>
                  </a:solidFill>
                </a:rPr>
                <a:t>HBend</a:t>
              </a:r>
              <a:endParaRPr lang="en-US" sz="800" b="1" dirty="0">
                <a:solidFill>
                  <a:srgbClr val="00B050"/>
                </a:solidFill>
              </a:endParaRPr>
            </a:p>
          </p:txBody>
        </p:sp>
        <p:sp>
          <p:nvSpPr>
            <p:cNvPr id="325" name="TextBox 324"/>
            <p:cNvSpPr txBox="1"/>
            <p:nvPr/>
          </p:nvSpPr>
          <p:spPr>
            <a:xfrm>
              <a:off x="2440619" y="4551789"/>
              <a:ext cx="533400" cy="215444"/>
            </a:xfrm>
            <a:prstGeom prst="rect">
              <a:avLst/>
            </a:prstGeom>
            <a:noFill/>
          </p:spPr>
          <p:txBody>
            <a:bodyPr wrap="square" rtlCol="0">
              <a:spAutoFit/>
            </a:bodyPr>
            <a:lstStyle/>
            <a:p>
              <a:r>
                <a:rPr lang="en-US" sz="800" b="1" dirty="0" err="1">
                  <a:solidFill>
                    <a:srgbClr val="00B050"/>
                  </a:solidFill>
                </a:rPr>
                <a:t>V</a:t>
              </a:r>
              <a:r>
                <a:rPr lang="en-US" sz="800" b="1" dirty="0" err="1" smtClean="0">
                  <a:solidFill>
                    <a:srgbClr val="00B050"/>
                  </a:solidFill>
                </a:rPr>
                <a:t>Bend</a:t>
              </a:r>
              <a:endParaRPr lang="en-US" sz="800" b="1" dirty="0">
                <a:solidFill>
                  <a:srgbClr val="00B050"/>
                </a:solidFill>
              </a:endParaRPr>
            </a:p>
          </p:txBody>
        </p:sp>
      </p:grpSp>
      <p:sp>
        <p:nvSpPr>
          <p:cNvPr id="60" name="TextBox 59"/>
          <p:cNvSpPr txBox="1"/>
          <p:nvPr/>
        </p:nvSpPr>
        <p:spPr>
          <a:xfrm>
            <a:off x="1767769" y="5888503"/>
            <a:ext cx="5359159" cy="400110"/>
          </a:xfrm>
          <a:prstGeom prst="rect">
            <a:avLst/>
          </a:prstGeom>
          <a:noFill/>
        </p:spPr>
        <p:txBody>
          <a:bodyPr wrap="none" rtlCol="0">
            <a:spAutoFit/>
          </a:bodyPr>
          <a:lstStyle/>
          <a:p>
            <a:r>
              <a:rPr lang="en-US" dirty="0" smtClean="0">
                <a:solidFill>
                  <a:schemeClr val="tx2"/>
                </a:solidFill>
              </a:rPr>
              <a:t>New beam line connects Recycler to P1 line</a:t>
            </a:r>
            <a:r>
              <a:rPr lang="en-US" dirty="0" smtClean="0"/>
              <a:t>.</a:t>
            </a:r>
            <a:endParaRPr lang="en-US" dirty="0"/>
          </a:p>
        </p:txBody>
      </p:sp>
    </p:spTree>
    <p:extLst>
      <p:ext uri="{BB962C8B-B14F-4D97-AF65-F5344CB8AC3E}">
        <p14:creationId xmlns:p14="http://schemas.microsoft.com/office/powerpoint/2010/main" val="41224427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099" name="Acrobat Document" r:id="rId3" imgW="6857708" imgH="5143305" progId="AcroExch.Document.7">
                  <p:embed/>
                </p:oleObj>
              </mc:Choice>
              <mc:Fallback>
                <p:oleObj name="Acrobat Document" r:id="rId3" imgW="6857708" imgH="5143305" progId="AcroExch.Document.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Box 5"/>
          <p:cNvSpPr txBox="1"/>
          <p:nvPr/>
        </p:nvSpPr>
        <p:spPr>
          <a:xfrm>
            <a:off x="381000" y="6400800"/>
            <a:ext cx="8763000" cy="369332"/>
          </a:xfrm>
          <a:prstGeom prst="rect">
            <a:avLst/>
          </a:prstGeom>
          <a:solidFill>
            <a:schemeClr val="bg1"/>
          </a:solidFill>
          <a:effectLst>
            <a:outerShdw blurRad="50800" dist="50800" dir="5400000" algn="ctr" rotWithShape="0">
              <a:schemeClr val="bg1"/>
            </a:outerShdw>
          </a:effectLst>
        </p:spPr>
        <p:txBody>
          <a:bodyPr wrap="square" rtlCol="0">
            <a:spAutoFit/>
          </a:bodyPr>
          <a:lstStyle/>
          <a:p>
            <a:pPr algn="r"/>
            <a:r>
              <a:rPr lang="en-US" dirty="0" smtClean="0"/>
              <a:t>John </a:t>
            </a:r>
            <a:r>
              <a:rPr lang="en-US" dirty="0" err="1" smtClean="0"/>
              <a:t>Johnstone</a:t>
            </a:r>
            <a:endParaRPr lang="en-US" dirty="0"/>
          </a:p>
        </p:txBody>
      </p:sp>
    </p:spTree>
    <p:extLst>
      <p:ext uri="{BB962C8B-B14F-4D97-AF65-F5344CB8AC3E}">
        <p14:creationId xmlns:p14="http://schemas.microsoft.com/office/powerpoint/2010/main" val="4448313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219200" y="152400"/>
            <a:ext cx="6591300" cy="6858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noProof="0" dirty="0" smtClean="0">
                <a:solidFill>
                  <a:srgbClr val="254FAD"/>
                </a:solidFill>
                <a:effectLst>
                  <a:outerShdw blurRad="38100" dist="38100" dir="2700000" algn="tl">
                    <a:srgbClr val="000000">
                      <a:alpha val="43137"/>
                    </a:srgbClr>
                  </a:outerShdw>
                </a:effectLst>
                <a:latin typeface="+mj-lt"/>
                <a:ea typeface="+mj-ea"/>
                <a:cs typeface="+mj-cs"/>
              </a:rPr>
              <a:t>Beam abort/proton removal</a:t>
            </a:r>
            <a:endParaRPr kumimoji="0" lang="en-US" sz="3200" b="0" i="0" u="none" strike="noStrike" kern="1200" cap="none" spc="0" normalizeH="0" baseline="0" noProof="0" dirty="0">
              <a:ln>
                <a:noFill/>
              </a:ln>
              <a:solidFill>
                <a:srgbClr val="254FAD"/>
              </a:solidFill>
              <a:effectLst>
                <a:outerShdw blurRad="38100" dist="38100" dir="2700000" algn="tl">
                  <a:srgbClr val="000000">
                    <a:alpha val="43137"/>
                  </a:srgbClr>
                </a:outerShdw>
              </a:effectLst>
              <a:uLnTx/>
              <a:uFillTx/>
              <a:latin typeface="+mj-lt"/>
              <a:ea typeface="+mj-ea"/>
              <a:cs typeface="+mj-cs"/>
            </a:endParaRPr>
          </a:p>
        </p:txBody>
      </p:sp>
      <p:pic>
        <p:nvPicPr>
          <p:cNvPr id="7" name="Picture 6"/>
          <p:cNvPicPr/>
          <p:nvPr/>
        </p:nvPicPr>
        <p:blipFill>
          <a:blip r:embed="rId2">
            <a:extLst>
              <a:ext uri="{28A0092B-C50C-407E-A947-70E740481C1C}">
                <a14:useLocalDpi xmlns:a14="http://schemas.microsoft.com/office/drawing/2010/main" val="0"/>
              </a:ext>
            </a:extLst>
          </a:blip>
          <a:stretch>
            <a:fillRect/>
          </a:stretch>
        </p:blipFill>
        <p:spPr>
          <a:xfrm>
            <a:off x="152400" y="914400"/>
            <a:ext cx="4191000" cy="2362200"/>
          </a:xfrm>
          <a:prstGeom prst="rect">
            <a:avLst/>
          </a:prstGeom>
        </p:spPr>
      </p:pic>
      <p:sp>
        <p:nvSpPr>
          <p:cNvPr id="9" name="TextBox 8"/>
          <p:cNvSpPr txBox="1"/>
          <p:nvPr/>
        </p:nvSpPr>
        <p:spPr>
          <a:xfrm>
            <a:off x="838200" y="1447800"/>
            <a:ext cx="762000" cy="400110"/>
          </a:xfrm>
          <a:prstGeom prst="rect">
            <a:avLst/>
          </a:prstGeom>
          <a:noFill/>
        </p:spPr>
        <p:txBody>
          <a:bodyPr wrap="square" rtlCol="0">
            <a:spAutoFit/>
          </a:bodyPr>
          <a:lstStyle/>
          <a:p>
            <a:r>
              <a:rPr lang="en-US" dirty="0" smtClean="0"/>
              <a:t>D50</a:t>
            </a:r>
            <a:endParaRPr lang="en-US" dirty="0"/>
          </a:p>
        </p:txBody>
      </p:sp>
      <p:sp>
        <p:nvSpPr>
          <p:cNvPr id="10" name="TextBox 9"/>
          <p:cNvSpPr txBox="1"/>
          <p:nvPr/>
        </p:nvSpPr>
        <p:spPr>
          <a:xfrm>
            <a:off x="7048500" y="3824074"/>
            <a:ext cx="1447800" cy="400110"/>
          </a:xfrm>
          <a:prstGeom prst="rect">
            <a:avLst/>
          </a:prstGeom>
          <a:noFill/>
        </p:spPr>
        <p:txBody>
          <a:bodyPr wrap="square" rtlCol="0">
            <a:spAutoFit/>
          </a:bodyPr>
          <a:lstStyle/>
          <a:p>
            <a:r>
              <a:rPr lang="en-US" dirty="0" smtClean="0"/>
              <a:t>Transport</a:t>
            </a:r>
            <a:endParaRPr lang="en-US" dirty="0"/>
          </a:p>
        </p:txBody>
      </p:sp>
      <p:pic>
        <p:nvPicPr>
          <p:cNvPr id="13314" name="Picture 2" descr="U:\Storage_Rings\Beam Abort\Maps-and-Drawings\Debuncher-dump-cross-sectio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3403595"/>
            <a:ext cx="4152900" cy="332168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U:\Storage_Rings\Beam Abort\Maps-and-Drawings\Site-Map-Debuncher-Beam-Abort-crop.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914400"/>
            <a:ext cx="4403725" cy="5810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7127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Talk</a:t>
            </a:r>
            <a:endParaRPr lang="en-US" dirty="0"/>
          </a:p>
        </p:txBody>
      </p:sp>
      <p:sp>
        <p:nvSpPr>
          <p:cNvPr id="3" name="Content Placeholder 2"/>
          <p:cNvSpPr>
            <a:spLocks noGrp="1"/>
          </p:cNvSpPr>
          <p:nvPr>
            <p:ph idx="1"/>
          </p:nvPr>
        </p:nvSpPr>
        <p:spPr/>
        <p:txBody>
          <a:bodyPr/>
          <a:lstStyle/>
          <a:p>
            <a:endParaRPr lang="en-US" dirty="0" smtClean="0"/>
          </a:p>
          <a:p>
            <a:r>
              <a:rPr lang="en-US" dirty="0" smtClean="0"/>
              <a:t>What we have done so far</a:t>
            </a:r>
          </a:p>
          <a:p>
            <a:r>
              <a:rPr lang="en-US" dirty="0" smtClean="0"/>
              <a:t>Budgets </a:t>
            </a:r>
            <a:r>
              <a:rPr lang="en-US" dirty="0" smtClean="0"/>
              <a:t>and Changes</a:t>
            </a:r>
          </a:p>
          <a:p>
            <a:r>
              <a:rPr lang="en-US" dirty="0" smtClean="0"/>
              <a:t>Pbar/</a:t>
            </a:r>
            <a:r>
              <a:rPr lang="en-US" dirty="0" err="1" smtClean="0"/>
              <a:t>Muon</a:t>
            </a:r>
            <a:r>
              <a:rPr lang="en-US" dirty="0" smtClean="0"/>
              <a:t> </a:t>
            </a:r>
            <a:r>
              <a:rPr lang="en-US" dirty="0" smtClean="0"/>
              <a:t>Beam lines and </a:t>
            </a:r>
            <a:r>
              <a:rPr lang="en-US" dirty="0" smtClean="0"/>
              <a:t>Rings Overview</a:t>
            </a:r>
            <a:endParaRPr lang="en-US" dirty="0" smtClean="0"/>
          </a:p>
          <a:p>
            <a:r>
              <a:rPr lang="en-US" dirty="0" smtClean="0"/>
              <a:t>Potential Schedule</a:t>
            </a:r>
          </a:p>
          <a:p>
            <a:r>
              <a:rPr lang="en-US" dirty="0" smtClean="0"/>
              <a:t>Impact on Controls and Instrumentation</a:t>
            </a:r>
          </a:p>
          <a:p>
            <a:r>
              <a:rPr lang="en-US" dirty="0" smtClean="0"/>
              <a:t>Homework</a:t>
            </a:r>
            <a:endParaRPr lang="en-US" dirty="0" smtClean="0"/>
          </a:p>
          <a:p>
            <a:r>
              <a:rPr lang="en-US" dirty="0" smtClean="0"/>
              <a:t>Supporting Material</a:t>
            </a:r>
            <a:endParaRPr lang="en-US" dirty="0"/>
          </a:p>
        </p:txBody>
      </p:sp>
    </p:spTree>
    <p:extLst>
      <p:ext uri="{BB962C8B-B14F-4D97-AF65-F5344CB8AC3E}">
        <p14:creationId xmlns:p14="http://schemas.microsoft.com/office/powerpoint/2010/main" val="6820889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srcRect/>
          <a:stretch>
            <a:fillRect/>
          </a:stretch>
        </p:blipFill>
        <p:spPr bwMode="auto">
          <a:xfrm>
            <a:off x="0" y="0"/>
            <a:ext cx="9467850" cy="7000875"/>
          </a:xfrm>
          <a:prstGeom prst="rect">
            <a:avLst/>
          </a:prstGeom>
          <a:noFill/>
          <a:ln w="9525">
            <a:noFill/>
            <a:miter lim="800000"/>
            <a:headEnd/>
            <a:tailEnd/>
          </a:ln>
        </p:spPr>
      </p:pic>
      <p:sp>
        <p:nvSpPr>
          <p:cNvPr id="3" name="TextBox 2"/>
          <p:cNvSpPr txBox="1"/>
          <p:nvPr/>
        </p:nvSpPr>
        <p:spPr>
          <a:xfrm>
            <a:off x="26894" y="76200"/>
            <a:ext cx="3962400" cy="584775"/>
          </a:xfrm>
          <a:prstGeom prst="rect">
            <a:avLst/>
          </a:prstGeom>
          <a:solidFill>
            <a:schemeClr val="bg1"/>
          </a:solidFill>
        </p:spPr>
        <p:txBody>
          <a:bodyPr wrap="square" rtlCol="0">
            <a:spAutoFit/>
          </a:bodyPr>
          <a:lstStyle/>
          <a:p>
            <a:r>
              <a:rPr lang="en-US" sz="3200" dirty="0" smtClean="0">
                <a:solidFill>
                  <a:srgbClr val="0070C0"/>
                </a:solidFill>
              </a:rPr>
              <a:t>External beam line</a:t>
            </a:r>
            <a:endParaRPr lang="en-US" sz="3200" dirty="0">
              <a:solidFill>
                <a:srgbClr val="0070C0"/>
              </a:solidFill>
            </a:endParaRPr>
          </a:p>
        </p:txBody>
      </p:sp>
      <p:sp>
        <p:nvSpPr>
          <p:cNvPr id="2" name="Left Arrow 1"/>
          <p:cNvSpPr/>
          <p:nvPr/>
        </p:nvSpPr>
        <p:spPr>
          <a:xfrm rot="6834711">
            <a:off x="5903408" y="3302136"/>
            <a:ext cx="1317429" cy="396600"/>
          </a:xfrm>
          <a:prstGeom prst="lef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848600" y="2417771"/>
            <a:ext cx="585417" cy="400110"/>
          </a:xfrm>
          <a:prstGeom prst="rect">
            <a:avLst/>
          </a:prstGeom>
          <a:solidFill>
            <a:schemeClr val="bg1"/>
          </a:solidFill>
        </p:spPr>
        <p:txBody>
          <a:bodyPr wrap="none">
            <a:spAutoFit/>
          </a:bodyPr>
          <a:lstStyle/>
          <a:p>
            <a:r>
              <a:rPr lang="en-US" dirty="0">
                <a:solidFill>
                  <a:srgbClr val="0070C0"/>
                </a:solidFill>
              </a:rPr>
              <a:t>g</a:t>
            </a:r>
            <a:r>
              <a:rPr lang="en-US" dirty="0" smtClean="0">
                <a:solidFill>
                  <a:srgbClr val="0070C0"/>
                </a:solidFill>
              </a:rPr>
              <a:t>-2</a:t>
            </a:r>
            <a:endParaRPr lang="en-US" dirty="0"/>
          </a:p>
        </p:txBody>
      </p:sp>
      <p:sp>
        <p:nvSpPr>
          <p:cNvPr id="6" name="Rectangle 5"/>
          <p:cNvSpPr/>
          <p:nvPr/>
        </p:nvSpPr>
        <p:spPr>
          <a:xfrm>
            <a:off x="5964657" y="678274"/>
            <a:ext cx="911230" cy="400110"/>
          </a:xfrm>
          <a:prstGeom prst="rect">
            <a:avLst/>
          </a:prstGeom>
          <a:solidFill>
            <a:schemeClr val="bg1"/>
          </a:solidFill>
        </p:spPr>
        <p:txBody>
          <a:bodyPr wrap="square">
            <a:spAutoFit/>
          </a:bodyPr>
          <a:lstStyle/>
          <a:p>
            <a:r>
              <a:rPr lang="en-US" dirty="0" smtClean="0">
                <a:solidFill>
                  <a:srgbClr val="0070C0"/>
                </a:solidFill>
              </a:rPr>
              <a:t>Mu2e</a:t>
            </a:r>
            <a:endParaRPr lang="en-US" dirty="0"/>
          </a:p>
        </p:txBody>
      </p:sp>
    </p:spTree>
    <p:extLst>
      <p:ext uri="{BB962C8B-B14F-4D97-AF65-F5344CB8AC3E}">
        <p14:creationId xmlns:p14="http://schemas.microsoft.com/office/powerpoint/2010/main" val="35059733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5334000" cy="9144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rgbClr val="254FAD"/>
                </a:solidFill>
                <a:effectLst/>
                <a:uLnTx/>
                <a:uFillTx/>
                <a:latin typeface="+mj-lt"/>
                <a:ea typeface="+mj-ea"/>
                <a:cs typeface="+mj-cs"/>
              </a:rPr>
              <a:t>Antiproton Source</a:t>
            </a:r>
            <a:endParaRPr lang="en-US" sz="3200" dirty="0">
              <a:solidFill>
                <a:srgbClr val="254FAD"/>
              </a:solidFill>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smtClean="0">
                <a:ln>
                  <a:noFill/>
                </a:ln>
                <a:solidFill>
                  <a:srgbClr val="254FAD"/>
                </a:solidFill>
                <a:effectLst/>
                <a:uLnTx/>
                <a:uFillTx/>
                <a:latin typeface="+mj-lt"/>
                <a:ea typeface="+mj-ea"/>
                <a:cs typeface="+mj-cs"/>
              </a:rPr>
              <a:t>Beam</a:t>
            </a:r>
            <a:r>
              <a:rPr kumimoji="0" lang="en-US" sz="2200" b="0" i="0" u="none" strike="noStrike" kern="1200" cap="none" spc="0" normalizeH="0" noProof="0" dirty="0" smtClean="0">
                <a:ln>
                  <a:noFill/>
                </a:ln>
                <a:solidFill>
                  <a:srgbClr val="254FAD"/>
                </a:solidFill>
                <a:effectLst/>
                <a:uLnTx/>
                <a:uFillTx/>
                <a:latin typeface="+mj-lt"/>
                <a:ea typeface="+mj-ea"/>
                <a:cs typeface="+mj-cs"/>
              </a:rPr>
              <a:t> lines</a:t>
            </a:r>
            <a:endParaRPr kumimoji="0" lang="en-US" sz="2200" b="0" i="0" u="none" strike="noStrike" kern="1200" cap="none" spc="0" normalizeH="0" baseline="0" noProof="0" dirty="0" smtClean="0">
              <a:ln>
                <a:noFill/>
              </a:ln>
              <a:solidFill>
                <a:srgbClr val="254FAD"/>
              </a:solidFill>
              <a:effectLst/>
              <a:uLnTx/>
              <a:uFillTx/>
              <a:latin typeface="+mj-lt"/>
              <a:ea typeface="+mj-ea"/>
              <a:cs typeface="+mj-cs"/>
            </a:endParaRPr>
          </a:p>
        </p:txBody>
      </p:sp>
      <p:pic>
        <p:nvPicPr>
          <p:cNvPr id="2051" name="Picture 3"/>
          <p:cNvPicPr>
            <a:picLocks noChangeAspect="1" noChangeArrowheads="1"/>
          </p:cNvPicPr>
          <p:nvPr/>
        </p:nvPicPr>
        <p:blipFill>
          <a:blip r:embed="rId2"/>
          <a:srcRect/>
          <a:stretch>
            <a:fillRect/>
          </a:stretch>
        </p:blipFill>
        <p:spPr bwMode="auto">
          <a:xfrm>
            <a:off x="4876800" y="-12483"/>
            <a:ext cx="3886200" cy="6870483"/>
          </a:xfrm>
          <a:prstGeom prst="rect">
            <a:avLst/>
          </a:prstGeom>
          <a:noFill/>
          <a:ln w="9525">
            <a:noFill/>
            <a:miter lim="800000"/>
            <a:headEnd/>
            <a:tailEnd/>
          </a:ln>
          <a:effectLst/>
        </p:spPr>
      </p:pic>
      <p:sp>
        <p:nvSpPr>
          <p:cNvPr id="6" name="TextBox 5"/>
          <p:cNvSpPr txBox="1"/>
          <p:nvPr/>
        </p:nvSpPr>
        <p:spPr>
          <a:xfrm>
            <a:off x="152400" y="1006712"/>
            <a:ext cx="4267200" cy="4832092"/>
          </a:xfrm>
          <a:prstGeom prst="rect">
            <a:avLst/>
          </a:prstGeom>
          <a:noFill/>
        </p:spPr>
        <p:txBody>
          <a:bodyPr wrap="square" rtlCol="0">
            <a:spAutoFit/>
          </a:bodyPr>
          <a:lstStyle/>
          <a:p>
            <a:pPr marL="0" lvl="1">
              <a:buFont typeface="Arial" pitchFamily="34" charset="0"/>
              <a:buChar char="•"/>
            </a:pPr>
            <a:r>
              <a:rPr lang="en-US" dirty="0" smtClean="0">
                <a:solidFill>
                  <a:schemeClr val="tx2"/>
                </a:solidFill>
              </a:rPr>
              <a:t> </a:t>
            </a:r>
            <a:r>
              <a:rPr lang="en-US" sz="1800" dirty="0" smtClean="0">
                <a:solidFill>
                  <a:schemeClr val="tx2"/>
                </a:solidFill>
              </a:rPr>
              <a:t>A 120 GeV/c proton beam is transported to the Target Station via AP-1 every 2.2 seconds</a:t>
            </a:r>
          </a:p>
          <a:p>
            <a:pPr>
              <a:buFont typeface="Arial" pitchFamily="34" charset="0"/>
              <a:buChar char="•"/>
            </a:pPr>
            <a:r>
              <a:rPr lang="en-US" sz="1800" dirty="0" smtClean="0">
                <a:solidFill>
                  <a:schemeClr val="tx2"/>
                </a:solidFill>
              </a:rPr>
              <a:t> An 8.89 GeV/c negative secondary beam travels down AP-2 and is injected into the Debuncher</a:t>
            </a:r>
          </a:p>
          <a:p>
            <a:pPr marL="112713" indent="-112713">
              <a:buFont typeface="Arial" pitchFamily="34" charset="0"/>
              <a:buChar char="•"/>
            </a:pPr>
            <a:r>
              <a:rPr lang="en-US" sz="1800" dirty="0" smtClean="0">
                <a:solidFill>
                  <a:schemeClr val="tx2"/>
                </a:solidFill>
                <a:sym typeface="Symbol"/>
              </a:rPr>
              <a:t>8.89 GeV/c antiprotons are bunch rotated and stochastically cooled in the Debuncher, then transferred to the Accumulator via the D/A line</a:t>
            </a:r>
          </a:p>
          <a:p>
            <a:pPr marL="112713" indent="-112713">
              <a:buFont typeface="Arial" pitchFamily="34" charset="0"/>
              <a:buChar char="•"/>
            </a:pPr>
            <a:r>
              <a:rPr lang="en-US" sz="1800" dirty="0" smtClean="0">
                <a:solidFill>
                  <a:schemeClr val="tx2"/>
                </a:solidFill>
                <a:sym typeface="Symbol"/>
              </a:rPr>
              <a:t>Antiprotons are accumulated over hours, then transferred to MI via the AP-3 and AP-1 lines</a:t>
            </a:r>
          </a:p>
          <a:p>
            <a:pPr marL="112713" indent="-112713">
              <a:buFont typeface="Arial" pitchFamily="34" charset="0"/>
              <a:buChar char="•"/>
            </a:pPr>
            <a:r>
              <a:rPr lang="en-US" sz="1800" dirty="0" smtClean="0">
                <a:solidFill>
                  <a:schemeClr val="tx2"/>
                </a:solidFill>
                <a:sym typeface="Symbol"/>
              </a:rPr>
              <a:t>8.89 GeV/c protons can be “reverse injected” or sent in the reciprocal direction of the antiprotons for tune-up</a:t>
            </a:r>
          </a:p>
        </p:txBody>
      </p:sp>
      <p:sp>
        <p:nvSpPr>
          <p:cNvPr id="2053"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 name="TextBox 6"/>
          <p:cNvSpPr txBox="1"/>
          <p:nvPr/>
        </p:nvSpPr>
        <p:spPr>
          <a:xfrm>
            <a:off x="7086600" y="6273117"/>
            <a:ext cx="1507958" cy="400110"/>
          </a:xfrm>
          <a:prstGeom prst="rect">
            <a:avLst/>
          </a:prstGeom>
          <a:noFill/>
        </p:spPr>
        <p:txBody>
          <a:bodyPr wrap="square" rtlCol="0">
            <a:spAutoFit/>
          </a:bodyPr>
          <a:lstStyle/>
          <a:p>
            <a:r>
              <a:rPr lang="en-US" dirty="0" smtClean="0"/>
              <a:t>J. Morgan</a:t>
            </a:r>
            <a:endParaRPr lang="en-US" dirty="0"/>
          </a:p>
        </p:txBody>
      </p:sp>
    </p:spTree>
    <p:extLst>
      <p:ext uri="{BB962C8B-B14F-4D97-AF65-F5344CB8AC3E}">
        <p14:creationId xmlns:p14="http://schemas.microsoft.com/office/powerpoint/2010/main" val="6423352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5334000" cy="9144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rgbClr val="254FAD"/>
                </a:solidFill>
                <a:effectLst/>
                <a:uLnTx/>
                <a:uFillTx/>
                <a:latin typeface="+mj-lt"/>
                <a:ea typeface="+mj-ea"/>
                <a:cs typeface="+mj-cs"/>
              </a:rPr>
              <a:t>Muon g-2</a:t>
            </a:r>
            <a:endParaRPr lang="en-US" sz="3200" dirty="0">
              <a:solidFill>
                <a:srgbClr val="254FAD"/>
              </a:solidFill>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smtClean="0">
                <a:ln>
                  <a:noFill/>
                </a:ln>
                <a:solidFill>
                  <a:srgbClr val="254FAD"/>
                </a:solidFill>
                <a:effectLst/>
                <a:uLnTx/>
                <a:uFillTx/>
                <a:latin typeface="+mj-lt"/>
                <a:ea typeface="+mj-ea"/>
                <a:cs typeface="+mj-cs"/>
              </a:rPr>
              <a:t>Beam</a:t>
            </a:r>
            <a:r>
              <a:rPr kumimoji="0" lang="en-US" sz="2200" b="0" i="0" u="none" strike="noStrike" kern="1200" cap="none" spc="0" normalizeH="0" noProof="0" dirty="0" smtClean="0">
                <a:ln>
                  <a:noFill/>
                </a:ln>
                <a:solidFill>
                  <a:srgbClr val="254FAD"/>
                </a:solidFill>
                <a:effectLst/>
                <a:uLnTx/>
                <a:uFillTx/>
                <a:latin typeface="+mj-lt"/>
                <a:ea typeface="+mj-ea"/>
                <a:cs typeface="+mj-cs"/>
              </a:rPr>
              <a:t> lines</a:t>
            </a:r>
            <a:endParaRPr kumimoji="0" lang="en-US" sz="2200" b="0" i="0" u="none" strike="noStrike" kern="1200" cap="none" spc="0" normalizeH="0" baseline="0" noProof="0" dirty="0" smtClean="0">
              <a:ln>
                <a:noFill/>
              </a:ln>
              <a:solidFill>
                <a:srgbClr val="254FAD"/>
              </a:solidFill>
              <a:effectLst/>
              <a:uLnTx/>
              <a:uFillTx/>
              <a:latin typeface="+mj-lt"/>
              <a:ea typeface="+mj-ea"/>
              <a:cs typeface="+mj-cs"/>
            </a:endParaRPr>
          </a:p>
        </p:txBody>
      </p:sp>
      <p:sp>
        <p:nvSpPr>
          <p:cNvPr id="5" name="TextBox 4"/>
          <p:cNvSpPr txBox="1"/>
          <p:nvPr/>
        </p:nvSpPr>
        <p:spPr>
          <a:xfrm>
            <a:off x="123022" y="914400"/>
            <a:ext cx="4601378" cy="5170646"/>
          </a:xfrm>
          <a:prstGeom prst="rect">
            <a:avLst/>
          </a:prstGeom>
          <a:noFill/>
        </p:spPr>
        <p:txBody>
          <a:bodyPr wrap="square" rtlCol="0">
            <a:spAutoFit/>
          </a:bodyPr>
          <a:lstStyle/>
          <a:p>
            <a:pPr marL="0" lvl="1">
              <a:buFont typeface="Arial" pitchFamily="34" charset="0"/>
              <a:buChar char="•"/>
            </a:pPr>
            <a:r>
              <a:rPr lang="en-US" sz="1800" dirty="0" smtClean="0">
                <a:solidFill>
                  <a:schemeClr val="tx2"/>
                </a:solidFill>
              </a:rPr>
              <a:t>An 8.89 GeV/c proton bunch, 120 ns long, is transported to the Target Station via AP-1 at an average rate of 15 Hz, with 100 Hz bursts (20 bunches, 10 ms interval)</a:t>
            </a:r>
          </a:p>
          <a:p>
            <a:pPr>
              <a:buFont typeface="Arial" pitchFamily="34" charset="0"/>
              <a:buChar char="•"/>
            </a:pPr>
            <a:r>
              <a:rPr lang="en-US" sz="1800" dirty="0" smtClean="0">
                <a:solidFill>
                  <a:schemeClr val="tx2"/>
                </a:solidFill>
              </a:rPr>
              <a:t>A 3.1 GeV/c Positive secondary beam travels down AP-3 and is injected into the Debuncher in the 30 straight section with Lambertsons and a kicker</a:t>
            </a:r>
          </a:p>
          <a:p>
            <a:pPr marL="112713" indent="-112713">
              <a:buFont typeface="Arial" pitchFamily="34" charset="0"/>
              <a:buChar char="•"/>
            </a:pPr>
            <a:r>
              <a:rPr lang="en-US" sz="1800" dirty="0" smtClean="0">
                <a:solidFill>
                  <a:schemeClr val="tx2"/>
                </a:solidFill>
                <a:sym typeface="Symbol"/>
              </a:rPr>
              <a:t>Some of the pions decay into 3.09 GeV/c muons as they travel down AP-3</a:t>
            </a:r>
          </a:p>
          <a:p>
            <a:pPr marL="112713" indent="-112713">
              <a:buFont typeface="Arial" pitchFamily="34" charset="0"/>
              <a:buChar char="•"/>
            </a:pPr>
            <a:r>
              <a:rPr lang="en-US" sz="1800" dirty="0" smtClean="0">
                <a:solidFill>
                  <a:schemeClr val="tx2"/>
                </a:solidFill>
                <a:sym typeface="Symbol"/>
              </a:rPr>
              <a:t>Muons can circle the 550 meter Debuncher as many times as desired</a:t>
            </a:r>
          </a:p>
          <a:p>
            <a:pPr marL="112713" indent="-112713">
              <a:buFont typeface="Arial" pitchFamily="34" charset="0"/>
              <a:buChar char="•"/>
            </a:pPr>
            <a:r>
              <a:rPr lang="en-US" sz="1800" dirty="0" smtClean="0">
                <a:solidFill>
                  <a:schemeClr val="tx2"/>
                </a:solidFill>
                <a:sym typeface="Symbol"/>
              </a:rPr>
              <a:t>The abort located in the 50 straight section can be used to remove protons</a:t>
            </a:r>
          </a:p>
          <a:p>
            <a:pPr marL="112713" indent="-112713">
              <a:buFont typeface="Arial" pitchFamily="34" charset="0"/>
              <a:buChar char="•"/>
            </a:pPr>
            <a:r>
              <a:rPr lang="en-US" sz="1800" dirty="0" smtClean="0">
                <a:solidFill>
                  <a:schemeClr val="tx2"/>
                </a:solidFill>
                <a:sym typeface="Symbol"/>
              </a:rPr>
              <a:t>3.09 GeV/c muons are extracted into a beam line that transports them to the experiment</a:t>
            </a:r>
          </a:p>
        </p:txBody>
      </p:sp>
      <p:pic>
        <p:nvPicPr>
          <p:cNvPr id="3075" name="Picture 3"/>
          <p:cNvPicPr>
            <a:picLocks noChangeAspect="1" noChangeArrowheads="1"/>
          </p:cNvPicPr>
          <p:nvPr/>
        </p:nvPicPr>
        <p:blipFill>
          <a:blip r:embed="rId2"/>
          <a:srcRect/>
          <a:stretch>
            <a:fillRect/>
          </a:stretch>
        </p:blipFill>
        <p:spPr bwMode="auto">
          <a:xfrm>
            <a:off x="4852814" y="0"/>
            <a:ext cx="4291186" cy="6858000"/>
          </a:xfrm>
          <a:prstGeom prst="rect">
            <a:avLst/>
          </a:prstGeom>
          <a:noFill/>
          <a:ln w="9525">
            <a:noFill/>
            <a:miter lim="800000"/>
            <a:headEnd/>
            <a:tailEnd/>
          </a:ln>
          <a:effectLst/>
        </p:spPr>
      </p:pic>
      <p:sp>
        <p:nvSpPr>
          <p:cNvPr id="6" name="TextBox 5"/>
          <p:cNvSpPr txBox="1"/>
          <p:nvPr/>
        </p:nvSpPr>
        <p:spPr>
          <a:xfrm>
            <a:off x="7391400" y="6273117"/>
            <a:ext cx="1507958" cy="400110"/>
          </a:xfrm>
          <a:prstGeom prst="rect">
            <a:avLst/>
          </a:prstGeom>
          <a:noFill/>
        </p:spPr>
        <p:txBody>
          <a:bodyPr wrap="square" rtlCol="0">
            <a:spAutoFit/>
          </a:bodyPr>
          <a:lstStyle/>
          <a:p>
            <a:r>
              <a:rPr lang="en-US" dirty="0" smtClean="0"/>
              <a:t>J. Morgan</a:t>
            </a:r>
            <a:endParaRPr lang="en-US" dirty="0"/>
          </a:p>
        </p:txBody>
      </p:sp>
    </p:spTree>
    <p:extLst>
      <p:ext uri="{BB962C8B-B14F-4D97-AF65-F5344CB8AC3E}">
        <p14:creationId xmlns:p14="http://schemas.microsoft.com/office/powerpoint/2010/main" val="40010151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6200" y="-76200"/>
            <a:ext cx="5334000" cy="9144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rgbClr val="254FAD"/>
                </a:solidFill>
                <a:effectLst/>
                <a:uLnTx/>
                <a:uFillTx/>
                <a:latin typeface="+mj-lt"/>
                <a:ea typeface="+mj-ea"/>
                <a:cs typeface="+mj-cs"/>
              </a:rPr>
              <a:t>Mu2e</a:t>
            </a:r>
            <a:endParaRPr lang="en-US" sz="3200" dirty="0">
              <a:solidFill>
                <a:srgbClr val="254FAD"/>
              </a:solidFill>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smtClean="0">
                <a:ln>
                  <a:noFill/>
                </a:ln>
                <a:solidFill>
                  <a:srgbClr val="254FAD"/>
                </a:solidFill>
                <a:effectLst/>
                <a:uLnTx/>
                <a:uFillTx/>
                <a:latin typeface="+mj-lt"/>
                <a:ea typeface="+mj-ea"/>
                <a:cs typeface="+mj-cs"/>
              </a:rPr>
              <a:t>Beam</a:t>
            </a:r>
            <a:r>
              <a:rPr kumimoji="0" lang="en-US" sz="2200" b="0" i="0" u="none" strike="noStrike" kern="1200" cap="none" spc="0" normalizeH="0" noProof="0" dirty="0" smtClean="0">
                <a:ln>
                  <a:noFill/>
                </a:ln>
                <a:solidFill>
                  <a:srgbClr val="254FAD"/>
                </a:solidFill>
                <a:effectLst/>
                <a:uLnTx/>
                <a:uFillTx/>
                <a:latin typeface="+mj-lt"/>
                <a:ea typeface="+mj-ea"/>
                <a:cs typeface="+mj-cs"/>
              </a:rPr>
              <a:t> lines</a:t>
            </a:r>
            <a:endParaRPr kumimoji="0" lang="en-US" sz="2200" b="0" i="0" u="none" strike="noStrike" kern="1200" cap="none" spc="0" normalizeH="0" baseline="0" noProof="0" dirty="0" smtClean="0">
              <a:ln>
                <a:noFill/>
              </a:ln>
              <a:solidFill>
                <a:srgbClr val="254FAD"/>
              </a:solidFill>
              <a:effectLst/>
              <a:uLnTx/>
              <a:uFillTx/>
              <a:latin typeface="+mj-lt"/>
              <a:ea typeface="+mj-ea"/>
              <a:cs typeface="+mj-cs"/>
            </a:endParaRPr>
          </a:p>
        </p:txBody>
      </p:sp>
      <p:sp>
        <p:nvSpPr>
          <p:cNvPr id="5" name="TextBox 4"/>
          <p:cNvSpPr txBox="1"/>
          <p:nvPr/>
        </p:nvSpPr>
        <p:spPr>
          <a:xfrm>
            <a:off x="304800" y="747891"/>
            <a:ext cx="4267200" cy="6186309"/>
          </a:xfrm>
          <a:prstGeom prst="rect">
            <a:avLst/>
          </a:prstGeom>
          <a:noFill/>
        </p:spPr>
        <p:txBody>
          <a:bodyPr wrap="square" rtlCol="0">
            <a:spAutoFit/>
          </a:bodyPr>
          <a:lstStyle/>
          <a:p>
            <a:pPr marL="0" lvl="1">
              <a:buFont typeface="Arial" pitchFamily="34" charset="0"/>
              <a:buChar char="•"/>
            </a:pPr>
            <a:r>
              <a:rPr lang="en-US" sz="1800" dirty="0" smtClean="0">
                <a:solidFill>
                  <a:schemeClr val="tx2"/>
                </a:solidFill>
              </a:rPr>
              <a:t>An 8.89 GeV/c proton bunch, 120 ns long, is transported to the Debuncher via AP-1 and AP-3 (bypassing the Target Station) at an average rate of 6 Hz with 18 Hz bursts</a:t>
            </a:r>
          </a:p>
          <a:p>
            <a:pPr>
              <a:buFont typeface="Arial" pitchFamily="34" charset="0"/>
              <a:buChar char="•"/>
            </a:pPr>
            <a:r>
              <a:rPr lang="en-US" sz="1800" dirty="0" smtClean="0">
                <a:solidFill>
                  <a:schemeClr val="tx2"/>
                </a:solidFill>
              </a:rPr>
              <a:t>The 8.89 GeV/c bunch is injected into the Debuncher in the 30 straight section with Lambertsons and a kicker</a:t>
            </a:r>
          </a:p>
          <a:p>
            <a:pPr marL="112713" indent="-112713">
              <a:buFont typeface="Arial" pitchFamily="34" charset="0"/>
              <a:buChar char="•"/>
            </a:pPr>
            <a:r>
              <a:rPr lang="en-US" sz="1800" dirty="0" smtClean="0">
                <a:solidFill>
                  <a:schemeClr val="tx2"/>
                </a:solidFill>
                <a:sym typeface="Symbol"/>
              </a:rPr>
              <a:t>A 2.5 MHz RF system maintains the short bunch as it circulates in the Debuncher</a:t>
            </a:r>
          </a:p>
          <a:p>
            <a:pPr marL="112713" indent="-112713">
              <a:buFont typeface="Arial" pitchFamily="34" charset="0"/>
              <a:buChar char="•"/>
            </a:pPr>
            <a:r>
              <a:rPr lang="en-US" sz="1800" dirty="0" smtClean="0">
                <a:solidFill>
                  <a:schemeClr val="tx2"/>
                </a:solidFill>
                <a:sym typeface="Symbol"/>
              </a:rPr>
              <a:t>The proton bunch is resonantly extracted with an electrostatic septum and Lambertsons into the Extraction beam line, that transports them to an external Target Station to produce an intense muon beam</a:t>
            </a:r>
          </a:p>
          <a:p>
            <a:pPr marL="112713" indent="-112713">
              <a:buFont typeface="Arial" pitchFamily="34" charset="0"/>
              <a:buChar char="•"/>
            </a:pPr>
            <a:r>
              <a:rPr lang="en-US" sz="1800" dirty="0" smtClean="0">
                <a:solidFill>
                  <a:schemeClr val="tx2"/>
                </a:solidFill>
                <a:sym typeface="Symbol"/>
              </a:rPr>
              <a:t>The remaining proton beam that is not resonantly extracted is aborted in the 50 straight section and transported to a dump</a:t>
            </a:r>
          </a:p>
        </p:txBody>
      </p:sp>
      <p:pic>
        <p:nvPicPr>
          <p:cNvPr id="4099" name="Picture 3"/>
          <p:cNvPicPr>
            <a:picLocks noChangeAspect="1" noChangeArrowheads="1"/>
          </p:cNvPicPr>
          <p:nvPr/>
        </p:nvPicPr>
        <p:blipFill>
          <a:blip r:embed="rId2"/>
          <a:srcRect/>
          <a:stretch>
            <a:fillRect/>
          </a:stretch>
        </p:blipFill>
        <p:spPr bwMode="auto">
          <a:xfrm>
            <a:off x="4852814" y="0"/>
            <a:ext cx="4291186" cy="6858000"/>
          </a:xfrm>
          <a:prstGeom prst="rect">
            <a:avLst/>
          </a:prstGeom>
          <a:noFill/>
          <a:ln w="9525">
            <a:noFill/>
            <a:miter lim="800000"/>
            <a:headEnd/>
            <a:tailEnd/>
          </a:ln>
          <a:effectLst/>
        </p:spPr>
      </p:pic>
      <p:sp>
        <p:nvSpPr>
          <p:cNvPr id="6" name="TextBox 5"/>
          <p:cNvSpPr txBox="1"/>
          <p:nvPr/>
        </p:nvSpPr>
        <p:spPr>
          <a:xfrm>
            <a:off x="7467600" y="6273117"/>
            <a:ext cx="1507958" cy="400110"/>
          </a:xfrm>
          <a:prstGeom prst="rect">
            <a:avLst/>
          </a:prstGeom>
          <a:noFill/>
        </p:spPr>
        <p:txBody>
          <a:bodyPr wrap="square" rtlCol="0">
            <a:spAutoFit/>
          </a:bodyPr>
          <a:lstStyle/>
          <a:p>
            <a:r>
              <a:rPr lang="en-US" dirty="0" smtClean="0"/>
              <a:t>J. Morgan</a:t>
            </a:r>
            <a:endParaRPr lang="en-US" dirty="0"/>
          </a:p>
        </p:txBody>
      </p:sp>
    </p:spTree>
    <p:extLst>
      <p:ext uri="{BB962C8B-B14F-4D97-AF65-F5344CB8AC3E}">
        <p14:creationId xmlns:p14="http://schemas.microsoft.com/office/powerpoint/2010/main" val="18707692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990600" y="152400"/>
            <a:ext cx="7162800" cy="8382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smtClean="0">
                <a:solidFill>
                  <a:srgbClr val="254FAD"/>
                </a:solidFill>
                <a:latin typeface="+mj-lt"/>
                <a:ea typeface="+mj-ea"/>
                <a:cs typeface="+mj-cs"/>
              </a:rPr>
              <a:t>Similarities and Differences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smtClean="0">
                <a:ln>
                  <a:noFill/>
                </a:ln>
                <a:solidFill>
                  <a:srgbClr val="254FAD"/>
                </a:solidFill>
                <a:effectLst/>
                <a:uLnTx/>
                <a:uFillTx/>
                <a:latin typeface="+mj-lt"/>
                <a:ea typeface="+mj-ea"/>
                <a:cs typeface="+mj-cs"/>
              </a:rPr>
              <a:t>Between</a:t>
            </a:r>
            <a:r>
              <a:rPr kumimoji="0" lang="en-US" sz="1600" b="0" i="0" u="none" strike="noStrike" kern="1200" cap="none" spc="0" normalizeH="0" noProof="0" dirty="0" smtClean="0">
                <a:ln>
                  <a:noFill/>
                </a:ln>
                <a:solidFill>
                  <a:srgbClr val="254FAD"/>
                </a:solidFill>
                <a:effectLst/>
                <a:uLnTx/>
                <a:uFillTx/>
                <a:latin typeface="+mj-lt"/>
                <a:ea typeface="+mj-ea"/>
                <a:cs typeface="+mj-cs"/>
              </a:rPr>
              <a:t> Muon g-2 and Mu2e</a:t>
            </a:r>
            <a:endParaRPr kumimoji="0" lang="en-US" sz="1600" b="0" i="0" u="none" strike="noStrike" kern="1200" cap="none" spc="0" normalizeH="0" baseline="0" noProof="0" dirty="0">
              <a:ln>
                <a:noFill/>
              </a:ln>
              <a:solidFill>
                <a:srgbClr val="254FAD"/>
              </a:solidFill>
              <a:effectLst/>
              <a:uLnTx/>
              <a:uFillTx/>
              <a:latin typeface="+mj-lt"/>
              <a:ea typeface="+mj-ea"/>
              <a:cs typeface="+mj-cs"/>
            </a:endParaRPr>
          </a:p>
        </p:txBody>
      </p:sp>
      <p:sp>
        <p:nvSpPr>
          <p:cNvPr id="9" name="TextBox 8"/>
          <p:cNvSpPr txBox="1"/>
          <p:nvPr/>
        </p:nvSpPr>
        <p:spPr>
          <a:xfrm>
            <a:off x="0" y="1066800"/>
            <a:ext cx="9144000" cy="5139869"/>
          </a:xfrm>
          <a:prstGeom prst="rect">
            <a:avLst/>
          </a:prstGeom>
          <a:noFill/>
        </p:spPr>
        <p:txBody>
          <a:bodyPr wrap="square" rtlCol="0">
            <a:spAutoFit/>
          </a:bodyPr>
          <a:lstStyle/>
          <a:p>
            <a:pPr>
              <a:buFont typeface="Arial" pitchFamily="34" charset="0"/>
              <a:buChar char="•"/>
            </a:pPr>
            <a:r>
              <a:rPr lang="en-US" sz="1800" dirty="0" smtClean="0">
                <a:solidFill>
                  <a:schemeClr val="accent2">
                    <a:lumMod val="50000"/>
                  </a:schemeClr>
                </a:solidFill>
              </a:rPr>
              <a:t>8 GeV Booster batches sent to Recycler and formed into 4 bunches</a:t>
            </a:r>
          </a:p>
          <a:p>
            <a:pPr lvl="1">
              <a:buFont typeface="Arial" pitchFamily="34" charset="0"/>
              <a:buChar char="•"/>
            </a:pPr>
            <a:r>
              <a:rPr lang="en-US" sz="1600" dirty="0" smtClean="0">
                <a:solidFill>
                  <a:schemeClr val="tx2"/>
                </a:solidFill>
              </a:rPr>
              <a:t>The same 2.5 </a:t>
            </a:r>
            <a:r>
              <a:rPr lang="en-US" sz="1600" dirty="0" err="1" smtClean="0">
                <a:solidFill>
                  <a:schemeClr val="tx2"/>
                </a:solidFill>
              </a:rPr>
              <a:t>Mhz</a:t>
            </a:r>
            <a:r>
              <a:rPr lang="en-US" sz="1600" dirty="0" smtClean="0">
                <a:solidFill>
                  <a:schemeClr val="tx2"/>
                </a:solidFill>
              </a:rPr>
              <a:t> RF system will work for both experiments</a:t>
            </a:r>
          </a:p>
          <a:p>
            <a:pPr lvl="1">
              <a:buFont typeface="Arial" pitchFamily="34" charset="0"/>
              <a:buChar char="•"/>
            </a:pPr>
            <a:r>
              <a:rPr lang="en-US" sz="1600" dirty="0" smtClean="0">
                <a:solidFill>
                  <a:schemeClr val="tx2"/>
                </a:solidFill>
              </a:rPr>
              <a:t>g-2 plans to get 5 Booster batches every NOvA cycle, Mu2e 2 Booster batches</a:t>
            </a:r>
          </a:p>
          <a:p>
            <a:pPr lvl="1">
              <a:buFont typeface="Arial" pitchFamily="34" charset="0"/>
              <a:buChar char="•"/>
            </a:pPr>
            <a:r>
              <a:rPr lang="en-US" sz="1600" dirty="0" smtClean="0">
                <a:solidFill>
                  <a:schemeClr val="tx2"/>
                </a:solidFill>
              </a:rPr>
              <a:t>g-2 bunches will be sent every 10 ms (20 total), Mu2e every 56 ms (8 total)</a:t>
            </a:r>
          </a:p>
          <a:p>
            <a:pPr>
              <a:buFont typeface="Arial" pitchFamily="34" charset="0"/>
              <a:buChar char="•"/>
            </a:pPr>
            <a:r>
              <a:rPr lang="en-US" sz="1800" dirty="0" smtClean="0">
                <a:solidFill>
                  <a:schemeClr val="accent2">
                    <a:lumMod val="50000"/>
                  </a:schemeClr>
                </a:solidFill>
              </a:rPr>
              <a:t>Bunches are kicked out of the Recycler into the P1 line</a:t>
            </a:r>
          </a:p>
          <a:p>
            <a:pPr lvl="1">
              <a:buFont typeface="Arial" pitchFamily="34" charset="0"/>
              <a:buChar char="•"/>
            </a:pPr>
            <a:r>
              <a:rPr lang="en-US" sz="1600" dirty="0" smtClean="0">
                <a:solidFill>
                  <a:schemeClr val="tx2"/>
                </a:solidFill>
              </a:rPr>
              <a:t>A new connection between the Recycler and P1 is required for both experiments</a:t>
            </a:r>
          </a:p>
          <a:p>
            <a:pPr lvl="1">
              <a:buFont typeface="Arial" pitchFamily="34" charset="0"/>
              <a:buChar char="•"/>
            </a:pPr>
            <a:r>
              <a:rPr lang="en-US" sz="1600" dirty="0" smtClean="0">
                <a:solidFill>
                  <a:schemeClr val="tx2"/>
                </a:solidFill>
              </a:rPr>
              <a:t>The kicker requirements for g-2 are more demanding, so will also work for Mu2e</a:t>
            </a:r>
          </a:p>
          <a:p>
            <a:pPr>
              <a:buFont typeface="Arial" pitchFamily="34" charset="0"/>
              <a:buChar char="•"/>
            </a:pPr>
            <a:r>
              <a:rPr lang="en-US" sz="1800" dirty="0" smtClean="0">
                <a:solidFill>
                  <a:schemeClr val="accent2">
                    <a:lumMod val="50000"/>
                  </a:schemeClr>
                </a:solidFill>
              </a:rPr>
              <a:t>Bunches are transported through the P1, P2 and AP-1 lines</a:t>
            </a:r>
          </a:p>
          <a:p>
            <a:pPr lvl="1">
              <a:buFont typeface="Arial" pitchFamily="34" charset="0"/>
              <a:buChar char="•"/>
            </a:pPr>
            <a:r>
              <a:rPr lang="en-US" sz="1600" dirty="0" smtClean="0">
                <a:solidFill>
                  <a:schemeClr val="tx2"/>
                </a:solidFill>
              </a:rPr>
              <a:t>Emittances are the same for both experiments, as are aperture requirements</a:t>
            </a:r>
          </a:p>
          <a:p>
            <a:pPr lvl="1">
              <a:buFont typeface="Arial" pitchFamily="34" charset="0"/>
              <a:buChar char="•"/>
            </a:pPr>
            <a:r>
              <a:rPr lang="en-US" sz="1600" dirty="0" smtClean="0">
                <a:solidFill>
                  <a:schemeClr val="tx2"/>
                </a:solidFill>
              </a:rPr>
              <a:t>g-2 beam is sent to the Target Station at AP-0, a 3.1 GeV/C secondary beam enters a new beam line stub that connects to AP-3, for transport to the Debuncher </a:t>
            </a:r>
          </a:p>
          <a:p>
            <a:pPr lvl="1">
              <a:buFont typeface="Arial" pitchFamily="34" charset="0"/>
              <a:buChar char="•"/>
            </a:pPr>
            <a:r>
              <a:rPr lang="en-US" sz="1600" dirty="0" smtClean="0">
                <a:solidFill>
                  <a:schemeClr val="tx2"/>
                </a:solidFill>
              </a:rPr>
              <a:t>8.89 GeV/c Mu2e beam bypasses the Target Station and continues to the Debuncher</a:t>
            </a:r>
          </a:p>
          <a:p>
            <a:pPr lvl="1">
              <a:buFont typeface="Arial" pitchFamily="34" charset="0"/>
              <a:buChar char="•"/>
            </a:pPr>
            <a:r>
              <a:rPr lang="en-US" sz="1600" dirty="0" smtClean="0">
                <a:solidFill>
                  <a:schemeClr val="tx2"/>
                </a:solidFill>
              </a:rPr>
              <a:t>A new connection between AP-3 and the Debuncher is required for both experiments</a:t>
            </a:r>
          </a:p>
          <a:p>
            <a:pPr>
              <a:buFont typeface="Arial" pitchFamily="34" charset="0"/>
              <a:buChar char="•"/>
            </a:pPr>
            <a:r>
              <a:rPr lang="en-US" sz="1800" dirty="0" smtClean="0">
                <a:solidFill>
                  <a:schemeClr val="accent2">
                    <a:lumMod val="50000"/>
                  </a:schemeClr>
                </a:solidFill>
              </a:rPr>
              <a:t>Beam is injected into the Debuncher, then extracted to the experiments</a:t>
            </a:r>
          </a:p>
          <a:p>
            <a:pPr lvl="1">
              <a:buFont typeface="Arial" pitchFamily="34" charset="0"/>
              <a:buChar char="•"/>
            </a:pPr>
            <a:r>
              <a:rPr lang="en-US" sz="1600" dirty="0" smtClean="0">
                <a:solidFill>
                  <a:schemeClr val="tx2"/>
                </a:solidFill>
              </a:rPr>
              <a:t>g-2 beam is only in the Debuncher for a few turns, then is kicked into the extraction line</a:t>
            </a:r>
          </a:p>
          <a:p>
            <a:pPr lvl="1">
              <a:buFont typeface="Arial" pitchFamily="34" charset="0"/>
              <a:buChar char="•"/>
            </a:pPr>
            <a:r>
              <a:rPr lang="en-US" sz="1600" dirty="0" smtClean="0">
                <a:solidFill>
                  <a:schemeClr val="tx2"/>
                </a:solidFill>
              </a:rPr>
              <a:t>Mu2e beam is resonantly extracted over 10’s of ms into the extraction line</a:t>
            </a:r>
          </a:p>
          <a:p>
            <a:pPr lvl="1">
              <a:buFont typeface="Arial" pitchFamily="34" charset="0"/>
              <a:buChar char="•"/>
            </a:pPr>
            <a:r>
              <a:rPr lang="en-US" sz="1600" dirty="0" smtClean="0">
                <a:solidFill>
                  <a:schemeClr val="tx2"/>
                </a:solidFill>
              </a:rPr>
              <a:t>A beam removal system is used to abort protons left at the end of the Mu2e cycle, or remove protons that have separated in time from the muons on the g-2 cycle</a:t>
            </a:r>
          </a:p>
          <a:p>
            <a:pPr lvl="1">
              <a:buFont typeface="Arial" pitchFamily="34" charset="0"/>
              <a:buChar char="•"/>
            </a:pPr>
            <a:r>
              <a:rPr lang="en-US" sz="1600" dirty="0" smtClean="0">
                <a:solidFill>
                  <a:schemeClr val="tx2"/>
                </a:solidFill>
              </a:rPr>
              <a:t>The extraction line can be configured to send beam to the appropriate experimental hall</a:t>
            </a:r>
          </a:p>
          <a:p>
            <a:pPr lvl="1"/>
            <a:endParaRPr lang="en-US" sz="1600" dirty="0" smtClean="0"/>
          </a:p>
        </p:txBody>
      </p:sp>
      <p:sp>
        <p:nvSpPr>
          <p:cNvPr id="4" name="TextBox 3"/>
          <p:cNvSpPr txBox="1"/>
          <p:nvPr/>
        </p:nvSpPr>
        <p:spPr>
          <a:xfrm>
            <a:off x="7467600" y="6273117"/>
            <a:ext cx="1507958" cy="400110"/>
          </a:xfrm>
          <a:prstGeom prst="rect">
            <a:avLst/>
          </a:prstGeom>
          <a:noFill/>
        </p:spPr>
        <p:txBody>
          <a:bodyPr wrap="square" rtlCol="0">
            <a:spAutoFit/>
          </a:bodyPr>
          <a:lstStyle/>
          <a:p>
            <a:r>
              <a:rPr lang="en-US" dirty="0" smtClean="0"/>
              <a:t>J. Morgan</a:t>
            </a:r>
            <a:endParaRPr lang="en-US" dirty="0"/>
          </a:p>
        </p:txBody>
      </p:sp>
    </p:spTree>
    <p:extLst>
      <p:ext uri="{BB962C8B-B14F-4D97-AF65-F5344CB8AC3E}">
        <p14:creationId xmlns:p14="http://schemas.microsoft.com/office/powerpoint/2010/main" val="12121185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646"/>
            <a:ext cx="8229600" cy="609600"/>
          </a:xfrm>
        </p:spPr>
        <p:txBody>
          <a:bodyPr>
            <a:normAutofit fontScale="90000"/>
          </a:bodyPr>
          <a:lstStyle/>
          <a:p>
            <a:r>
              <a:rPr lang="en-US" dirty="0" smtClean="0"/>
              <a:t>Beam Requirements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58649040"/>
              </p:ext>
            </p:extLst>
          </p:nvPr>
        </p:nvGraphicFramePr>
        <p:xfrm>
          <a:off x="76201" y="533400"/>
          <a:ext cx="9067798" cy="6204483"/>
        </p:xfrm>
        <a:graphic>
          <a:graphicData uri="http://schemas.openxmlformats.org/drawingml/2006/table">
            <a:tbl>
              <a:tblPr firstRow="1" bandRow="1">
                <a:tableStyleId>{5C22544A-7EE6-4342-B048-85BDC9FD1C3A}</a:tableStyleId>
              </a:tblPr>
              <a:tblGrid>
                <a:gridCol w="3370332"/>
                <a:gridCol w="2969102"/>
                <a:gridCol w="2728364"/>
              </a:tblGrid>
              <a:tr h="381000">
                <a:tc>
                  <a:txBody>
                    <a:bodyPr/>
                    <a:lstStyle/>
                    <a:p>
                      <a:r>
                        <a:rPr lang="en-US" sz="1600" dirty="0" smtClean="0"/>
                        <a:t>Beam Line/Ring</a:t>
                      </a:r>
                      <a:r>
                        <a:rPr lang="en-US" sz="1600" baseline="0" dirty="0" smtClean="0"/>
                        <a:t> (Service Building)</a:t>
                      </a:r>
                      <a:endParaRPr lang="en-US" sz="1600" dirty="0"/>
                    </a:p>
                  </a:txBody>
                  <a:tcPr/>
                </a:tc>
                <a:tc>
                  <a:txBody>
                    <a:bodyPr/>
                    <a:lstStyle/>
                    <a:p>
                      <a:pPr algn="ctr"/>
                      <a:r>
                        <a:rPr lang="en-US" dirty="0" smtClean="0"/>
                        <a:t>g-2</a:t>
                      </a:r>
                      <a:endParaRPr lang="en-US" dirty="0"/>
                    </a:p>
                  </a:txBody>
                  <a:tcPr/>
                </a:tc>
                <a:tc>
                  <a:txBody>
                    <a:bodyPr/>
                    <a:lstStyle/>
                    <a:p>
                      <a:pPr algn="ctr"/>
                      <a:r>
                        <a:rPr lang="en-US" dirty="0" smtClean="0"/>
                        <a:t>Mu2e</a:t>
                      </a:r>
                      <a:endParaRPr lang="en-US" dirty="0"/>
                    </a:p>
                  </a:txBody>
                  <a:tcPr/>
                </a:tc>
              </a:tr>
              <a:tr h="1671605">
                <a:tc>
                  <a:txBody>
                    <a:bodyPr/>
                    <a:lstStyle/>
                    <a:p>
                      <a:r>
                        <a:rPr lang="en-US" sz="1600" dirty="0" smtClean="0"/>
                        <a:t>P1-&gt;P2-&gt;Ap1</a:t>
                      </a:r>
                    </a:p>
                    <a:p>
                      <a:r>
                        <a:rPr lang="en-US" sz="1600" dirty="0" smtClean="0">
                          <a:solidFill>
                            <a:srgbClr val="0070C0"/>
                          </a:solidFill>
                        </a:rPr>
                        <a:t>(MI-60, F0,</a:t>
                      </a:r>
                      <a:r>
                        <a:rPr lang="en-US" sz="1600" baseline="0" dirty="0" smtClean="0">
                          <a:solidFill>
                            <a:srgbClr val="0070C0"/>
                          </a:solidFill>
                        </a:rPr>
                        <a:t> F1, F2, F23, F27, AP0)</a:t>
                      </a:r>
                      <a:endParaRPr lang="en-US" sz="1600" dirty="0">
                        <a:solidFill>
                          <a:srgbClr val="0070C0"/>
                        </a:solidFill>
                      </a:endParaRPr>
                    </a:p>
                  </a:txBody>
                  <a:tcPr/>
                </a:tc>
                <a:tc>
                  <a:txBody>
                    <a:bodyPr/>
                    <a:lstStyle/>
                    <a:p>
                      <a:r>
                        <a:rPr lang="en-US" sz="1400" dirty="0" smtClean="0"/>
                        <a:t>1.0E12 primary beam</a:t>
                      </a:r>
                    </a:p>
                    <a:p>
                      <a:r>
                        <a:rPr lang="en-US" sz="1400" dirty="0" smtClean="0"/>
                        <a:t>(protons)</a:t>
                      </a:r>
                    </a:p>
                    <a:p>
                      <a:r>
                        <a:rPr lang="en-US" sz="1400" dirty="0" smtClean="0"/>
                        <a:t>2.5 MHz</a:t>
                      </a:r>
                    </a:p>
                    <a:p>
                      <a:r>
                        <a:rPr lang="en-US" sz="1400" dirty="0" smtClean="0"/>
                        <a:t>120 </a:t>
                      </a:r>
                      <a:r>
                        <a:rPr lang="en-US" sz="1400" dirty="0" err="1" smtClean="0"/>
                        <a:t>nsec</a:t>
                      </a:r>
                      <a:endParaRPr lang="en-US" sz="1400" dirty="0" smtClean="0"/>
                    </a:p>
                    <a:p>
                      <a:r>
                        <a:rPr lang="en-US" sz="1400" dirty="0" smtClean="0"/>
                        <a:t>8.89 </a:t>
                      </a:r>
                      <a:r>
                        <a:rPr lang="en-US" sz="1400" dirty="0" err="1" smtClean="0"/>
                        <a:t>GeV</a:t>
                      </a:r>
                      <a:r>
                        <a:rPr lang="en-US" sz="1400" dirty="0" smtClean="0"/>
                        <a:t>/c</a:t>
                      </a:r>
                    </a:p>
                    <a:p>
                      <a:r>
                        <a:rPr lang="en-US" sz="1400" dirty="0" smtClean="0"/>
                        <a:t>&lt;rate&gt;=15Hz</a:t>
                      </a:r>
                    </a:p>
                    <a:p>
                      <a:r>
                        <a:rPr lang="en-US" sz="1400" dirty="0" smtClean="0"/>
                        <a:t>burst</a:t>
                      </a:r>
                      <a:r>
                        <a:rPr lang="en-US" sz="1400" baseline="0" dirty="0" smtClean="0"/>
                        <a:t> up to 100Hz</a:t>
                      </a:r>
                      <a:endParaRPr lang="en-US" sz="1400" dirty="0" smtClean="0"/>
                    </a:p>
                    <a:p>
                      <a:endParaRPr lang="en-US" sz="1400" dirty="0"/>
                    </a:p>
                  </a:txBody>
                  <a:tcPr/>
                </a:tc>
                <a:tc>
                  <a:txBody>
                    <a:bodyPr/>
                    <a:lstStyle/>
                    <a:p>
                      <a:r>
                        <a:rPr lang="en-US" sz="1400" dirty="0" smtClean="0"/>
                        <a:t>1.0E12 primary beam</a:t>
                      </a:r>
                    </a:p>
                    <a:p>
                      <a:r>
                        <a:rPr lang="en-US" sz="1400" dirty="0" smtClean="0"/>
                        <a:t>(protons)</a:t>
                      </a:r>
                    </a:p>
                    <a:p>
                      <a:r>
                        <a:rPr lang="en-US" sz="1400" dirty="0" smtClean="0"/>
                        <a:t>2.5</a:t>
                      </a:r>
                      <a:r>
                        <a:rPr lang="en-US" sz="1400" baseline="0" dirty="0" smtClean="0"/>
                        <a:t> </a:t>
                      </a:r>
                      <a:r>
                        <a:rPr lang="en-US" sz="1400" baseline="0" dirty="0" smtClean="0"/>
                        <a:t>MHz (no longer 53MHz)</a:t>
                      </a:r>
                      <a:endParaRPr lang="en-US" sz="1400" dirty="0" smtClean="0"/>
                    </a:p>
                    <a:p>
                      <a:r>
                        <a:rPr lang="en-US" sz="1400" dirty="0" smtClean="0"/>
                        <a:t>120 </a:t>
                      </a:r>
                      <a:r>
                        <a:rPr lang="en-US" sz="1400" dirty="0" err="1" smtClean="0"/>
                        <a:t>nsec</a:t>
                      </a:r>
                      <a:endParaRPr lang="en-US" sz="1400" dirty="0" smtClean="0"/>
                    </a:p>
                    <a:p>
                      <a:r>
                        <a:rPr lang="en-US" sz="1400" dirty="0" smtClean="0"/>
                        <a:t>8.89 </a:t>
                      </a:r>
                      <a:r>
                        <a:rPr lang="en-US" sz="1400" dirty="0" err="1" smtClean="0"/>
                        <a:t>GeV</a:t>
                      </a:r>
                      <a:r>
                        <a:rPr lang="en-US" sz="1400" dirty="0" smtClean="0"/>
                        <a:t>/c</a:t>
                      </a:r>
                    </a:p>
                    <a:p>
                      <a:r>
                        <a:rPr lang="en-US" sz="1400" dirty="0" smtClean="0"/>
                        <a:t>&lt;rate&gt;=6Hz</a:t>
                      </a:r>
                    </a:p>
                    <a:p>
                      <a:r>
                        <a:rPr lang="en-US" sz="1400" dirty="0" smtClean="0"/>
                        <a:t>burst</a:t>
                      </a:r>
                      <a:r>
                        <a:rPr lang="en-US" sz="1400" baseline="0" dirty="0" smtClean="0"/>
                        <a:t> up to 18Hz</a:t>
                      </a:r>
                      <a:endParaRPr lang="en-US" sz="1400" dirty="0" smtClean="0"/>
                    </a:p>
                    <a:p>
                      <a:endParaRPr lang="en-US" sz="1400" dirty="0"/>
                    </a:p>
                  </a:txBody>
                  <a:tcPr/>
                </a:tc>
              </a:tr>
              <a:tr h="479737">
                <a:tc>
                  <a:txBody>
                    <a:bodyPr/>
                    <a:lstStyle/>
                    <a:p>
                      <a:r>
                        <a:rPr lang="en-US" sz="1600" dirty="0" smtClean="0"/>
                        <a:t>Target </a:t>
                      </a:r>
                      <a:r>
                        <a:rPr lang="en-US" sz="1600" dirty="0" smtClean="0">
                          <a:solidFill>
                            <a:srgbClr val="0070C0"/>
                          </a:solidFill>
                        </a:rPr>
                        <a:t>(AP0)</a:t>
                      </a:r>
                      <a:endParaRPr lang="en-US" sz="1600" dirty="0">
                        <a:solidFill>
                          <a:srgbClr val="0070C0"/>
                        </a:solidFill>
                      </a:endParaRPr>
                    </a:p>
                  </a:txBody>
                  <a:tcPr/>
                </a:tc>
                <a:tc>
                  <a:txBody>
                    <a:bodyPr/>
                    <a:lstStyle/>
                    <a:p>
                      <a:r>
                        <a:rPr lang="en-US" sz="1600" dirty="0" smtClean="0"/>
                        <a:t>AP0</a:t>
                      </a:r>
                      <a:endParaRPr lang="en-US" sz="1600" dirty="0"/>
                    </a:p>
                  </a:txBody>
                  <a:tcPr/>
                </a:tc>
                <a:tc>
                  <a:txBody>
                    <a:bodyPr/>
                    <a:lstStyle/>
                    <a:p>
                      <a:r>
                        <a:rPr lang="en-US" sz="1600" dirty="0" smtClean="0"/>
                        <a:t>N/A</a:t>
                      </a:r>
                      <a:endParaRPr lang="en-US" sz="1600" dirty="0"/>
                    </a:p>
                  </a:txBody>
                  <a:tcPr/>
                </a:tc>
              </a:tr>
              <a:tr h="839924">
                <a:tc>
                  <a:txBody>
                    <a:bodyPr/>
                    <a:lstStyle/>
                    <a:p>
                      <a:r>
                        <a:rPr lang="en-US" sz="1600" dirty="0" smtClean="0"/>
                        <a:t>AP3</a:t>
                      </a:r>
                    </a:p>
                    <a:p>
                      <a:r>
                        <a:rPr lang="en-US" sz="1600" dirty="0" smtClean="0">
                          <a:solidFill>
                            <a:srgbClr val="0070C0"/>
                          </a:solidFill>
                        </a:rPr>
                        <a:t>(AP0, F27, AP30)</a:t>
                      </a:r>
                      <a:endParaRPr lang="en-US" sz="1600" dirty="0">
                        <a:solidFill>
                          <a:srgbClr val="0070C0"/>
                        </a:solidFill>
                      </a:endParaRPr>
                    </a:p>
                  </a:txBody>
                  <a:tcPr/>
                </a:tc>
                <a:tc>
                  <a:txBody>
                    <a:bodyPr/>
                    <a:lstStyle/>
                    <a:p>
                      <a:r>
                        <a:rPr lang="en-US" sz="1600" dirty="0" smtClean="0"/>
                        <a:t>Low intensity </a:t>
                      </a:r>
                      <a:r>
                        <a:rPr lang="en-US" sz="1600" dirty="0" err="1" smtClean="0"/>
                        <a:t>secondaries</a:t>
                      </a:r>
                      <a:endParaRPr lang="en-US" sz="1600" dirty="0" smtClean="0"/>
                    </a:p>
                    <a:p>
                      <a:r>
                        <a:rPr lang="en-US" sz="1600" dirty="0" smtClean="0"/>
                        <a:t>(</a:t>
                      </a:r>
                      <a:r>
                        <a:rPr lang="en-US" sz="1600" dirty="0" smtClean="0">
                          <a:latin typeface="Symbol" pitchFamily="18" charset="2"/>
                        </a:rPr>
                        <a:t>m</a:t>
                      </a:r>
                      <a:r>
                        <a:rPr lang="en-US" sz="1600" baseline="30000" dirty="0" smtClean="0"/>
                        <a:t>+</a:t>
                      </a:r>
                      <a:r>
                        <a:rPr lang="en-US" sz="1600" dirty="0" smtClean="0"/>
                        <a:t>, </a:t>
                      </a:r>
                      <a:r>
                        <a:rPr lang="en-US" sz="1600" dirty="0" smtClean="0">
                          <a:latin typeface="Symbol" pitchFamily="18" charset="2"/>
                        </a:rPr>
                        <a:t>p</a:t>
                      </a:r>
                      <a:r>
                        <a:rPr lang="en-US" sz="1600" baseline="30000" dirty="0" smtClean="0">
                          <a:latin typeface="Symbol" pitchFamily="18" charset="2"/>
                        </a:rPr>
                        <a:t>+</a:t>
                      </a:r>
                      <a:r>
                        <a:rPr lang="en-US" sz="1600" dirty="0" smtClean="0">
                          <a:latin typeface="Symbol" pitchFamily="18" charset="2"/>
                        </a:rPr>
                        <a:t>,</a:t>
                      </a:r>
                      <a:r>
                        <a:rPr lang="en-US" sz="1600" baseline="0" dirty="0" smtClean="0"/>
                        <a:t> protons</a:t>
                      </a:r>
                      <a:r>
                        <a:rPr lang="en-US" sz="1600" baseline="0" dirty="0" smtClean="0"/>
                        <a:t>)  ~1E7 </a:t>
                      </a:r>
                      <a:r>
                        <a:rPr lang="en-US" sz="1600" dirty="0" smtClean="0">
                          <a:latin typeface="Symbol" pitchFamily="18" charset="2"/>
                        </a:rPr>
                        <a:t>p</a:t>
                      </a:r>
                      <a:r>
                        <a:rPr lang="en-US" sz="1600" baseline="30000" dirty="0" smtClean="0">
                          <a:latin typeface="Symbol" pitchFamily="18" charset="2"/>
                        </a:rPr>
                        <a:t>+</a:t>
                      </a:r>
                      <a:endParaRPr lang="en-US" sz="1600" baseline="0" dirty="0" smtClean="0"/>
                    </a:p>
                    <a:p>
                      <a:r>
                        <a:rPr lang="en-US" sz="1600" baseline="0" dirty="0" smtClean="0"/>
                        <a:t>3.1 </a:t>
                      </a:r>
                      <a:r>
                        <a:rPr lang="en-US" sz="1600" baseline="0" dirty="0" err="1" smtClean="0"/>
                        <a:t>GeV</a:t>
                      </a:r>
                      <a:r>
                        <a:rPr lang="en-US" sz="1600" baseline="0" dirty="0" smtClean="0"/>
                        <a:t>/c</a:t>
                      </a:r>
                      <a:endParaRPr lang="en-US" sz="1600" dirty="0"/>
                    </a:p>
                  </a:txBody>
                  <a:tcPr/>
                </a:tc>
                <a:tc>
                  <a:txBody>
                    <a:bodyPr/>
                    <a:lstStyle/>
                    <a:p>
                      <a:r>
                        <a:rPr lang="en-US" sz="1600" dirty="0" smtClean="0"/>
                        <a:t>Same</a:t>
                      </a:r>
                      <a:r>
                        <a:rPr lang="en-US" sz="1600" baseline="0" dirty="0" smtClean="0"/>
                        <a:t> as P1-&gt;P2-&gt;AP1</a:t>
                      </a:r>
                      <a:endParaRPr lang="en-US" sz="1600" dirty="0"/>
                    </a:p>
                  </a:txBody>
                  <a:tcPr/>
                </a:tc>
              </a:tr>
              <a:tr h="389054">
                <a:tc>
                  <a:txBody>
                    <a:bodyPr/>
                    <a:lstStyle/>
                    <a:p>
                      <a:r>
                        <a:rPr lang="en-US" sz="1600" dirty="0" smtClean="0">
                          <a:solidFill>
                            <a:schemeClr val="tx1"/>
                          </a:solidFill>
                        </a:rPr>
                        <a:t>Accumulator</a:t>
                      </a:r>
                      <a:endParaRPr lang="en-US" sz="1600" dirty="0">
                        <a:solidFill>
                          <a:schemeClr val="tx1"/>
                        </a:solidFill>
                      </a:endParaRPr>
                    </a:p>
                  </a:txBody>
                  <a:tcPr/>
                </a:tc>
                <a:tc>
                  <a:txBody>
                    <a:bodyPr/>
                    <a:lstStyle/>
                    <a:p>
                      <a:r>
                        <a:rPr lang="en-US" sz="1600" dirty="0" smtClean="0"/>
                        <a:t>N/A</a:t>
                      </a:r>
                      <a:endParaRPr lang="en-US" sz="1600" dirty="0"/>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1600" dirty="0" smtClean="0"/>
                        <a:t>N/A</a:t>
                      </a:r>
                    </a:p>
                  </a:txBody>
                  <a:tcPr/>
                </a:tc>
              </a:tr>
              <a:tr h="892007">
                <a:tc>
                  <a:txBody>
                    <a:bodyPr/>
                    <a:lstStyle/>
                    <a:p>
                      <a:r>
                        <a:rPr lang="en-US" sz="1600" dirty="0" smtClean="0"/>
                        <a:t>Debuncher</a:t>
                      </a:r>
                    </a:p>
                    <a:p>
                      <a:r>
                        <a:rPr lang="en-US" sz="1600" dirty="0" smtClean="0">
                          <a:solidFill>
                            <a:srgbClr val="0070C0"/>
                          </a:solidFill>
                        </a:rPr>
                        <a:t>(AP10, AP30, AP50)</a:t>
                      </a:r>
                      <a:endParaRPr lang="en-US" sz="1600" dirty="0">
                        <a:solidFill>
                          <a:srgbClr val="0070C0"/>
                        </a:solidFill>
                      </a:endParaRPr>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1600" baseline="0" dirty="0" smtClean="0"/>
                        <a:t>3.1 </a:t>
                      </a:r>
                      <a:r>
                        <a:rPr lang="en-US" sz="1600" baseline="0" dirty="0" err="1" smtClean="0"/>
                        <a:t>GeV</a:t>
                      </a:r>
                      <a:r>
                        <a:rPr lang="en-US" sz="1600" baseline="0" dirty="0" smtClean="0"/>
                        <a:t>/c </a:t>
                      </a:r>
                      <a:r>
                        <a:rPr lang="en-US" sz="1600" baseline="0" dirty="0" err="1" smtClean="0"/>
                        <a:t>Secondaries</a:t>
                      </a:r>
                      <a:endParaRPr lang="en-US" sz="1600" baseline="0" dirty="0" smtClean="0"/>
                    </a:p>
                    <a:p>
                      <a:pPr marL="0" marR="0" indent="0" defTabSz="914400" eaLnBrk="1" fontAlgn="auto" latinLnBrk="0" hangingPunct="1">
                        <a:lnSpc>
                          <a:spcPct val="100000"/>
                        </a:lnSpc>
                        <a:spcBef>
                          <a:spcPts val="0"/>
                        </a:spcBef>
                        <a:spcAft>
                          <a:spcPts val="0"/>
                        </a:spcAft>
                        <a:buClrTx/>
                        <a:buSzTx/>
                        <a:buFontTx/>
                        <a:buNone/>
                        <a:tabLst/>
                        <a:defRPr/>
                      </a:pPr>
                      <a:r>
                        <a:rPr lang="en-US" sz="1600" baseline="0" dirty="0" smtClean="0"/>
                        <a:t>~1E4 to 1E5 </a:t>
                      </a:r>
                      <a:r>
                        <a:rPr lang="en-US" sz="1600" dirty="0" smtClean="0">
                          <a:latin typeface="Symbol" pitchFamily="18" charset="2"/>
                        </a:rPr>
                        <a:t>m</a:t>
                      </a:r>
                      <a:r>
                        <a:rPr lang="en-US" sz="1600" baseline="30000" dirty="0" smtClean="0"/>
                        <a:t>+</a:t>
                      </a:r>
                      <a:r>
                        <a:rPr lang="en-US" sz="1600" baseline="0" dirty="0" smtClean="0"/>
                        <a:t>, ~1E7 protons</a:t>
                      </a:r>
                      <a:endParaRPr lang="en-US" sz="1600" dirty="0" smtClean="0"/>
                    </a:p>
                    <a:p>
                      <a:r>
                        <a:rPr lang="en-US" sz="1600" dirty="0" smtClean="0"/>
                        <a:t>Circulates</a:t>
                      </a:r>
                      <a:r>
                        <a:rPr lang="en-US" sz="1600" baseline="0" dirty="0" smtClean="0"/>
                        <a:t> a few turns</a:t>
                      </a:r>
                    </a:p>
                    <a:p>
                      <a:r>
                        <a:rPr lang="en-US" sz="1600" baseline="0" dirty="0" smtClean="0"/>
                        <a:t>Kicked out</a:t>
                      </a:r>
                      <a:endParaRPr lang="en-US" sz="1600" dirty="0"/>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1600" dirty="0" smtClean="0"/>
                        <a:t>Same</a:t>
                      </a:r>
                      <a:r>
                        <a:rPr lang="en-US" sz="1600" baseline="0" dirty="0" smtClean="0"/>
                        <a:t> as P1-&gt;P2-&gt;AP1</a:t>
                      </a:r>
                    </a:p>
                    <a:p>
                      <a:pPr marL="0" marR="0" indent="0" defTabSz="914400" eaLnBrk="1" fontAlgn="auto" latinLnBrk="0" hangingPunct="1">
                        <a:lnSpc>
                          <a:spcPct val="100000"/>
                        </a:lnSpc>
                        <a:spcBef>
                          <a:spcPts val="0"/>
                        </a:spcBef>
                        <a:spcAft>
                          <a:spcPts val="0"/>
                        </a:spcAft>
                        <a:buClrTx/>
                        <a:buSzTx/>
                        <a:buFontTx/>
                        <a:buNone/>
                        <a:tabLst/>
                        <a:defRPr/>
                      </a:pPr>
                      <a:r>
                        <a:rPr lang="en-US" sz="1600" baseline="0" dirty="0" smtClean="0"/>
                        <a:t>Slow Resonant Extraction</a:t>
                      </a:r>
                    </a:p>
                    <a:p>
                      <a:pPr marL="0" marR="0" indent="0" defTabSz="914400" eaLnBrk="1" fontAlgn="auto" latinLnBrk="0" hangingPunct="1">
                        <a:lnSpc>
                          <a:spcPct val="100000"/>
                        </a:lnSpc>
                        <a:spcBef>
                          <a:spcPts val="0"/>
                        </a:spcBef>
                        <a:spcAft>
                          <a:spcPts val="0"/>
                        </a:spcAft>
                        <a:buClrTx/>
                        <a:buSzTx/>
                        <a:buFontTx/>
                        <a:buNone/>
                        <a:tabLst/>
                        <a:defRPr/>
                      </a:pPr>
                      <a:r>
                        <a:rPr lang="en-US" sz="1600" baseline="0" dirty="0" smtClean="0"/>
                        <a:t>every 56 </a:t>
                      </a:r>
                      <a:r>
                        <a:rPr lang="en-US" sz="1600" baseline="0" dirty="0" err="1" smtClean="0"/>
                        <a:t>msec</a:t>
                      </a:r>
                      <a:endParaRPr lang="en-US" sz="1600" dirty="0" smtClean="0"/>
                    </a:p>
                  </a:txBody>
                  <a:tcPr/>
                </a:tc>
              </a:tr>
              <a:tr h="624824">
                <a:tc>
                  <a:txBody>
                    <a:bodyPr/>
                    <a:lstStyle/>
                    <a:p>
                      <a:r>
                        <a:rPr lang="en-US" sz="1600" dirty="0" smtClean="0"/>
                        <a:t>Abort Line (old AP2)</a:t>
                      </a:r>
                    </a:p>
                    <a:p>
                      <a:r>
                        <a:rPr lang="en-US" sz="1600" dirty="0" smtClean="0">
                          <a:solidFill>
                            <a:srgbClr val="0070C0"/>
                          </a:solidFill>
                        </a:rPr>
                        <a:t>(AP50)</a:t>
                      </a:r>
                      <a:endParaRPr lang="en-US" sz="1600" dirty="0">
                        <a:solidFill>
                          <a:srgbClr val="0070C0"/>
                        </a:solidFill>
                      </a:endParaRPr>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1600" baseline="0" dirty="0" smtClean="0"/>
                        <a:t>Low intensity 3.1 </a:t>
                      </a:r>
                      <a:r>
                        <a:rPr lang="en-US" sz="1600" baseline="0" dirty="0" err="1" smtClean="0"/>
                        <a:t>GeV</a:t>
                      </a:r>
                      <a:r>
                        <a:rPr lang="en-US" sz="1600" baseline="0" dirty="0" smtClean="0"/>
                        <a:t>/c protons</a:t>
                      </a:r>
                    </a:p>
                    <a:p>
                      <a:pPr marL="0" marR="0" indent="0" defTabSz="914400" eaLnBrk="1" fontAlgn="auto" latinLnBrk="0" hangingPunct="1">
                        <a:lnSpc>
                          <a:spcPct val="100000"/>
                        </a:lnSpc>
                        <a:spcBef>
                          <a:spcPts val="0"/>
                        </a:spcBef>
                        <a:spcAft>
                          <a:spcPts val="0"/>
                        </a:spcAft>
                        <a:buClrTx/>
                        <a:buSzTx/>
                        <a:buFontTx/>
                        <a:buNone/>
                        <a:tabLst/>
                        <a:defRPr/>
                      </a:pPr>
                      <a:r>
                        <a:rPr lang="en-US" sz="1600" baseline="0" dirty="0" smtClean="0"/>
                        <a:t>10msec </a:t>
                      </a:r>
                      <a:r>
                        <a:rPr lang="en-US" sz="1600" baseline="0" dirty="0" err="1" smtClean="0"/>
                        <a:t>burts</a:t>
                      </a:r>
                      <a:r>
                        <a:rPr lang="en-US" sz="1600" baseline="0" dirty="0" smtClean="0"/>
                        <a:t> </a:t>
                      </a:r>
                      <a:endParaRPr lang="en-US" sz="1600" baseline="30000" dirty="0" smtClean="0"/>
                    </a:p>
                  </a:txBody>
                  <a:tcPr/>
                </a:tc>
                <a:tc>
                  <a:txBody>
                    <a:bodyPr/>
                    <a:lstStyle/>
                    <a:p>
                      <a:r>
                        <a:rPr lang="en-US" sz="1600" dirty="0" smtClean="0"/>
                        <a:t>3</a:t>
                      </a:r>
                      <a:r>
                        <a:rPr lang="en-US" sz="1600" baseline="0" dirty="0" smtClean="0"/>
                        <a:t> to 5% of primary protons</a:t>
                      </a:r>
                      <a:endParaRPr lang="en-US" sz="1600" dirty="0"/>
                    </a:p>
                  </a:txBody>
                  <a:tcPr/>
                </a:tc>
              </a:tr>
              <a:tr h="624824">
                <a:tc>
                  <a:txBody>
                    <a:bodyPr/>
                    <a:lstStyle/>
                    <a:p>
                      <a:r>
                        <a:rPr lang="en-US" sz="1600" dirty="0" smtClean="0"/>
                        <a:t>Extraction Line (new)</a:t>
                      </a:r>
                    </a:p>
                    <a:p>
                      <a:r>
                        <a:rPr lang="en-US" sz="1600" dirty="0" smtClean="0">
                          <a:solidFill>
                            <a:srgbClr val="0070C0"/>
                          </a:solidFill>
                        </a:rPr>
                        <a:t>(AP30, Experimental Halls)</a:t>
                      </a:r>
                      <a:endParaRPr lang="en-US" sz="1600" dirty="0">
                        <a:solidFill>
                          <a:srgbClr val="0070C0"/>
                        </a:solidFill>
                      </a:endParaRPr>
                    </a:p>
                  </a:txBody>
                  <a:tcPr/>
                </a:tc>
                <a:tc>
                  <a:txBody>
                    <a:bodyPr/>
                    <a:lstStyle/>
                    <a:p>
                      <a:r>
                        <a:rPr lang="en-US" sz="1600" baseline="0" dirty="0" smtClean="0"/>
                        <a:t>Low intensity 3.1 </a:t>
                      </a:r>
                      <a:r>
                        <a:rPr lang="en-US" sz="1600" baseline="0" dirty="0" err="1" smtClean="0"/>
                        <a:t>GeV</a:t>
                      </a:r>
                      <a:r>
                        <a:rPr lang="en-US" sz="1600" baseline="0" dirty="0" smtClean="0"/>
                        <a:t>/c </a:t>
                      </a:r>
                      <a:r>
                        <a:rPr lang="en-US" sz="1600" dirty="0" smtClean="0">
                          <a:latin typeface="Symbol" pitchFamily="18" charset="2"/>
                        </a:rPr>
                        <a:t>m</a:t>
                      </a:r>
                      <a:r>
                        <a:rPr lang="en-US" sz="1600" baseline="30000" dirty="0" smtClean="0"/>
                        <a:t>+</a:t>
                      </a:r>
                    </a:p>
                    <a:p>
                      <a:r>
                        <a:rPr lang="en-US" sz="1600" baseline="0" dirty="0" smtClean="0"/>
                        <a:t>Pulses every 10msec </a:t>
                      </a:r>
                      <a:endParaRPr lang="en-US" sz="1600" baseline="30000" dirty="0" smtClean="0"/>
                    </a:p>
                  </a:txBody>
                  <a:tcPr/>
                </a:tc>
                <a:tc>
                  <a:txBody>
                    <a:bodyPr/>
                    <a:lstStyle/>
                    <a:p>
                      <a:r>
                        <a:rPr lang="en-US" sz="1600" dirty="0" smtClean="0"/>
                        <a:t>1.0E12 protons</a:t>
                      </a:r>
                      <a:r>
                        <a:rPr lang="en-US" sz="1600" baseline="0" dirty="0" smtClean="0"/>
                        <a:t> </a:t>
                      </a:r>
                    </a:p>
                    <a:p>
                      <a:r>
                        <a:rPr lang="en-US" sz="1600" baseline="0" dirty="0" smtClean="0"/>
                        <a:t>Slow spill every 56 </a:t>
                      </a:r>
                      <a:r>
                        <a:rPr lang="en-US" sz="1600" baseline="0" dirty="0" err="1" smtClean="0"/>
                        <a:t>msec</a:t>
                      </a:r>
                      <a:endParaRPr lang="en-US" sz="1600" dirty="0"/>
                    </a:p>
                  </a:txBody>
                  <a:tcPr/>
                </a:tc>
              </a:tr>
            </a:tbl>
          </a:graphicData>
        </a:graphic>
      </p:graphicFrame>
    </p:spTree>
    <p:extLst>
      <p:ext uri="{BB962C8B-B14F-4D97-AF65-F5344CB8AC3E}">
        <p14:creationId xmlns:p14="http://schemas.microsoft.com/office/powerpoint/2010/main" val="35202285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
            </a:r>
            <a:r>
              <a:rPr lang="en-US" dirty="0" smtClean="0"/>
              <a:t>-2 Schedule</a:t>
            </a:r>
            <a:endParaRPr lang="en-US" dirty="0"/>
          </a:p>
        </p:txBody>
      </p:sp>
      <p:sp>
        <p:nvSpPr>
          <p:cNvPr id="3" name="Content Placeholder 2"/>
          <p:cNvSpPr>
            <a:spLocks noGrp="1"/>
          </p:cNvSpPr>
          <p:nvPr>
            <p:ph idx="1"/>
          </p:nvPr>
        </p:nvSpPr>
        <p:spPr/>
        <p:txBody>
          <a:bodyPr/>
          <a:lstStyle/>
          <a:p>
            <a:endParaRPr lang="en-US"/>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447800"/>
            <a:ext cx="6981825" cy="521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086600" y="6248400"/>
            <a:ext cx="1066800" cy="400110"/>
          </a:xfrm>
          <a:prstGeom prst="rect">
            <a:avLst/>
          </a:prstGeom>
          <a:noFill/>
        </p:spPr>
        <p:txBody>
          <a:bodyPr wrap="square" rtlCol="0">
            <a:spAutoFit/>
          </a:bodyPr>
          <a:lstStyle/>
          <a:p>
            <a:r>
              <a:rPr lang="en-US" dirty="0" smtClean="0"/>
              <a:t>C. Polly</a:t>
            </a:r>
            <a:endParaRPr lang="en-US" dirty="0"/>
          </a:p>
        </p:txBody>
      </p:sp>
    </p:spTree>
    <p:extLst>
      <p:ext uri="{BB962C8B-B14F-4D97-AF65-F5344CB8AC3E}">
        <p14:creationId xmlns:p14="http://schemas.microsoft.com/office/powerpoint/2010/main" val="1580503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Block Schedule</a:t>
            </a:r>
            <a:endParaRPr lang="en-US" dirty="0"/>
          </a:p>
        </p:txBody>
      </p:sp>
      <p:sp>
        <p:nvSpPr>
          <p:cNvPr id="4" name="Footer Placeholder 3"/>
          <p:cNvSpPr>
            <a:spLocks noGrp="1"/>
          </p:cNvSpPr>
          <p:nvPr>
            <p:ph type="ftr" sz="quarter" idx="11"/>
          </p:nvPr>
        </p:nvSpPr>
        <p:spPr/>
        <p:txBody>
          <a:bodyPr/>
          <a:lstStyle/>
          <a:p>
            <a:r>
              <a:rPr lang="en-US" smtClean="0"/>
              <a:t>R. Ray - Mu2e Independent Design Review for CD-1</a:t>
            </a:r>
            <a:endParaRPr lang="en-US" dirty="0"/>
          </a:p>
        </p:txBody>
      </p:sp>
      <p:sp>
        <p:nvSpPr>
          <p:cNvPr id="5" name="Slide Number Placeholder 4"/>
          <p:cNvSpPr>
            <a:spLocks noGrp="1"/>
          </p:cNvSpPr>
          <p:nvPr>
            <p:ph type="sldNum" sz="quarter" idx="12"/>
          </p:nvPr>
        </p:nvSpPr>
        <p:spPr/>
        <p:txBody>
          <a:bodyPr/>
          <a:lstStyle/>
          <a:p>
            <a:fld id="{AB3C1F1C-F708-3F4B-8ECB-6D467F0718B5}" type="slidenum">
              <a:rPr lang="en-US" smtClean="0"/>
              <a:pPr/>
              <a:t>27</a:t>
            </a:fld>
            <a:endParaRPr lang="en-US" dirty="0"/>
          </a:p>
        </p:txBody>
      </p:sp>
      <p:pic>
        <p:nvPicPr>
          <p:cNvPr id="30" name="Picture 29" descr="Screen shot 2011-03-07 at 4.18.21 PM   Mar 7.png"/>
          <p:cNvPicPr>
            <a:picLocks noChangeAspect="1"/>
          </p:cNvPicPr>
          <p:nvPr/>
        </p:nvPicPr>
        <p:blipFill>
          <a:blip r:embed="rId2"/>
          <a:stretch>
            <a:fillRect/>
          </a:stretch>
        </p:blipFill>
        <p:spPr>
          <a:xfrm>
            <a:off x="1219200" y="1371601"/>
            <a:ext cx="7315200" cy="4920236"/>
          </a:xfrm>
          <a:prstGeom prst="rect">
            <a:avLst/>
          </a:prstGeom>
        </p:spPr>
      </p:pic>
      <p:sp>
        <p:nvSpPr>
          <p:cNvPr id="6" name="Date Placeholder 5"/>
          <p:cNvSpPr>
            <a:spLocks noGrp="1"/>
          </p:cNvSpPr>
          <p:nvPr>
            <p:ph type="dt" sz="half" idx="10"/>
          </p:nvPr>
        </p:nvSpPr>
        <p:spPr/>
        <p:txBody>
          <a:bodyPr/>
          <a:lstStyle/>
          <a:p>
            <a:r>
              <a:rPr lang="en-US" smtClean="0"/>
              <a:t>5/3/11</a:t>
            </a:r>
            <a:endParaRPr lang="en-US" dirty="0"/>
          </a:p>
        </p:txBody>
      </p:sp>
      <p:sp>
        <p:nvSpPr>
          <p:cNvPr id="7" name="TextBox 6"/>
          <p:cNvSpPr txBox="1"/>
          <p:nvPr/>
        </p:nvSpPr>
        <p:spPr>
          <a:xfrm>
            <a:off x="7543800" y="5638800"/>
            <a:ext cx="914400" cy="400110"/>
          </a:xfrm>
          <a:prstGeom prst="rect">
            <a:avLst/>
          </a:prstGeom>
          <a:noFill/>
        </p:spPr>
        <p:txBody>
          <a:bodyPr wrap="square" rtlCol="0">
            <a:spAutoFit/>
          </a:bodyPr>
          <a:lstStyle/>
          <a:p>
            <a:r>
              <a:rPr lang="en-US" dirty="0" smtClean="0"/>
              <a:t>R. Ray</a:t>
            </a:r>
            <a:endParaRPr lang="en-US" dirty="0"/>
          </a:p>
        </p:txBody>
      </p:sp>
    </p:spTree>
    <p:extLst>
      <p:ext uri="{BB962C8B-B14F-4D97-AF65-F5344CB8AC3E}">
        <p14:creationId xmlns:p14="http://schemas.microsoft.com/office/powerpoint/2010/main" val="37428532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85800"/>
          </a:xfrm>
        </p:spPr>
        <p:txBody>
          <a:bodyPr>
            <a:noAutofit/>
          </a:bodyPr>
          <a:lstStyle/>
          <a:p>
            <a:r>
              <a:rPr lang="en-US" sz="3200" dirty="0" smtClean="0"/>
              <a:t>What areas does the Accelerator WBS cover?</a:t>
            </a:r>
            <a:endParaRPr lang="en-US" sz="3200" dirty="0"/>
          </a:p>
        </p:txBody>
      </p:sp>
      <p:sp>
        <p:nvSpPr>
          <p:cNvPr id="3" name="Content Placeholder 2"/>
          <p:cNvSpPr>
            <a:spLocks noGrp="1"/>
          </p:cNvSpPr>
          <p:nvPr>
            <p:ph idx="1"/>
          </p:nvPr>
        </p:nvSpPr>
        <p:spPr>
          <a:xfrm>
            <a:off x="152400" y="685800"/>
            <a:ext cx="8763000" cy="5943600"/>
          </a:xfrm>
        </p:spPr>
        <p:txBody>
          <a:bodyPr/>
          <a:lstStyle/>
          <a:p>
            <a:pPr marL="0" indent="0">
              <a:buNone/>
            </a:pPr>
            <a:r>
              <a:rPr lang="en-US" sz="2400" dirty="0" smtClean="0"/>
              <a:t>The Accelerator portion of the WBS includes everything downstream of the Recycler and upstream of the new extraction line.  Our areas of coverage are:</a:t>
            </a:r>
          </a:p>
          <a:p>
            <a:pPr marL="671513" lvl="1" indent="-457200"/>
            <a:r>
              <a:rPr lang="en-US" sz="2000" dirty="0" smtClean="0"/>
              <a:t>Beam lines and Rings Covered:</a:t>
            </a:r>
            <a:r>
              <a:rPr lang="en-US" sz="2000" dirty="0" smtClean="0"/>
              <a:t> RR2P1 , P1, P2, AP1, Target Station, AP3,  new AP3-to-Debuncher connection, Debuncher, Debuncher abort line.</a:t>
            </a:r>
          </a:p>
          <a:p>
            <a:pPr marL="671513" lvl="1" indent="-457200"/>
            <a:r>
              <a:rPr lang="en-US" sz="2000" dirty="0" smtClean="0"/>
              <a:t>Service Buildings:  MI52, MI60, F0, F1, F2, F23, F27, AP0, AP10, AP30 and AP50.</a:t>
            </a:r>
          </a:p>
          <a:p>
            <a:pPr marL="0" indent="0">
              <a:buNone/>
            </a:pPr>
            <a:r>
              <a:rPr lang="en-US" sz="2400" dirty="0" smtClean="0"/>
              <a:t>The scope change of this project means (unless </a:t>
            </a:r>
            <a:r>
              <a:rPr lang="en-US" sz="2400" dirty="0" err="1" smtClean="0"/>
              <a:t>pbar</a:t>
            </a:r>
            <a:r>
              <a:rPr lang="en-US" sz="2400" dirty="0" smtClean="0"/>
              <a:t> experiments return) we no longer have to worry about</a:t>
            </a:r>
          </a:p>
          <a:p>
            <a:pPr marL="671513" lvl="1" indent="-457200"/>
            <a:r>
              <a:rPr lang="en-US" sz="2000" dirty="0" smtClean="0"/>
              <a:t>Accumulator, D/A line, Accumulator abort line.</a:t>
            </a:r>
            <a:endParaRPr lang="en-US" sz="2000" dirty="0"/>
          </a:p>
          <a:p>
            <a:pPr marL="0" indent="0">
              <a:buNone/>
            </a:pPr>
            <a:r>
              <a:rPr lang="en-US" sz="2600" dirty="0" smtClean="0"/>
              <a:t>Covered by other people</a:t>
            </a:r>
          </a:p>
          <a:p>
            <a:pPr marL="671513" lvl="1" indent="-457200"/>
            <a:r>
              <a:rPr lang="en-US" sz="2000" dirty="0" smtClean="0"/>
              <a:t>Beam Lines and Rings not covered: Booster, MI8, Recycler, and new extraction line</a:t>
            </a:r>
          </a:p>
          <a:p>
            <a:pPr marL="671513" lvl="1" indent="-457200"/>
            <a:r>
              <a:rPr lang="en-US" sz="2000" dirty="0" smtClean="0"/>
              <a:t>Buildings:  New Mu2e experimental hall, new g-2 experimental hall, new </a:t>
            </a:r>
            <a:r>
              <a:rPr lang="en-US" sz="2000" dirty="0" err="1" smtClean="0"/>
              <a:t>cryo</a:t>
            </a:r>
            <a:r>
              <a:rPr lang="en-US" sz="2000" dirty="0" smtClean="0"/>
              <a:t> building.</a:t>
            </a:r>
            <a:endParaRPr lang="en-US" sz="2000" dirty="0" smtClean="0"/>
          </a:p>
        </p:txBody>
      </p:sp>
    </p:spTree>
    <p:extLst>
      <p:ext uri="{BB962C8B-B14F-4D97-AF65-F5344CB8AC3E}">
        <p14:creationId xmlns:p14="http://schemas.microsoft.com/office/powerpoint/2010/main" val="3057773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533400"/>
          </a:xfrm>
        </p:spPr>
        <p:txBody>
          <a:bodyPr>
            <a:noAutofit/>
          </a:bodyPr>
          <a:lstStyle/>
          <a:p>
            <a:r>
              <a:rPr lang="en-US" sz="3600" dirty="0" smtClean="0"/>
              <a:t>Impact on Controls and Instrumentation</a:t>
            </a:r>
            <a:endParaRPr lang="en-US" sz="3600" dirty="0"/>
          </a:p>
        </p:txBody>
      </p:sp>
      <p:sp>
        <p:nvSpPr>
          <p:cNvPr id="3" name="Content Placeholder 2"/>
          <p:cNvSpPr>
            <a:spLocks noGrp="1"/>
          </p:cNvSpPr>
          <p:nvPr>
            <p:ph idx="1"/>
          </p:nvPr>
        </p:nvSpPr>
        <p:spPr>
          <a:xfrm>
            <a:off x="457200" y="762000"/>
            <a:ext cx="8229600" cy="5364163"/>
          </a:xfrm>
        </p:spPr>
        <p:txBody>
          <a:bodyPr/>
          <a:lstStyle/>
          <a:p>
            <a:pPr marL="0" indent="0">
              <a:buNone/>
            </a:pPr>
            <a:r>
              <a:rPr lang="en-US" sz="2400" dirty="0" smtClean="0"/>
              <a:t>Instrumentation:</a:t>
            </a:r>
          </a:p>
          <a:p>
            <a:pPr lvl="1"/>
            <a:r>
              <a:rPr lang="en-US" sz="2000" dirty="0" smtClean="0"/>
              <a:t>P1 to AP1 have  120 </a:t>
            </a:r>
            <a:r>
              <a:rPr lang="en-US" sz="2000" dirty="0" err="1" smtClean="0"/>
              <a:t>nsec</a:t>
            </a:r>
            <a:r>
              <a:rPr lang="en-US" sz="2000" dirty="0" smtClean="0"/>
              <a:t>, 2.5MHz beam instead of 81 bunches of 53MHz beam.  </a:t>
            </a:r>
          </a:p>
          <a:p>
            <a:pPr lvl="2"/>
            <a:r>
              <a:rPr lang="en-US" sz="1800" dirty="0" smtClean="0"/>
              <a:t> Are BPM, BLM, Toroid and SEM plans all ok? </a:t>
            </a:r>
          </a:p>
          <a:p>
            <a:pPr lvl="1"/>
            <a:r>
              <a:rPr lang="en-US" sz="2000" dirty="0" smtClean="0"/>
              <a:t>AP3 will have high intensity beam for Mu2e but low intensity </a:t>
            </a:r>
            <a:r>
              <a:rPr lang="en-US" sz="2000" dirty="0" err="1" smtClean="0"/>
              <a:t>secondaries</a:t>
            </a:r>
            <a:r>
              <a:rPr lang="en-US" sz="2000" dirty="0" smtClean="0"/>
              <a:t> for g-2.  </a:t>
            </a:r>
          </a:p>
          <a:p>
            <a:pPr lvl="2"/>
            <a:r>
              <a:rPr lang="en-US" sz="1800" dirty="0" smtClean="0"/>
              <a:t>Do we need any configuration difference (like preamps) between g-2 and Mu2e running?</a:t>
            </a:r>
          </a:p>
          <a:p>
            <a:pPr lvl="1"/>
            <a:r>
              <a:rPr lang="en-US" sz="2000" dirty="0" smtClean="0"/>
              <a:t>Debuncher will be high intensity protons for Mu2e that are slow spilled, and g-2 will be low intensity </a:t>
            </a:r>
            <a:r>
              <a:rPr lang="en-US" sz="2000" dirty="0" err="1" smtClean="0"/>
              <a:t>secondardies</a:t>
            </a:r>
            <a:r>
              <a:rPr lang="en-US" sz="2000" dirty="0" smtClean="0"/>
              <a:t> that only do a couple of revolutions before being extracted.</a:t>
            </a:r>
          </a:p>
          <a:p>
            <a:pPr lvl="2"/>
            <a:r>
              <a:rPr lang="en-US" sz="1800" dirty="0" smtClean="0"/>
              <a:t>Will the Debuncher DCCT work for g-2?  Can </a:t>
            </a:r>
            <a:r>
              <a:rPr lang="en-US" sz="1800" dirty="0" err="1" smtClean="0"/>
              <a:t>toroids</a:t>
            </a:r>
            <a:r>
              <a:rPr lang="en-US" sz="1800" dirty="0" smtClean="0"/>
              <a:t> work?</a:t>
            </a:r>
          </a:p>
          <a:p>
            <a:pPr lvl="2"/>
            <a:r>
              <a:rPr lang="en-US" sz="1800" dirty="0" smtClean="0"/>
              <a:t>Will we need two separate sets of BLM systems?</a:t>
            </a:r>
          </a:p>
          <a:p>
            <a:pPr lvl="1"/>
            <a:r>
              <a:rPr lang="en-US" sz="2000" dirty="0" smtClean="0"/>
              <a:t>How does elimination of the Accumulator and D/A line impact your plans?</a:t>
            </a:r>
          </a:p>
          <a:p>
            <a:pPr lvl="1"/>
            <a:r>
              <a:rPr lang="en-US" sz="2000" dirty="0" smtClean="0"/>
              <a:t>Extraction line will be pulsed low intensity </a:t>
            </a:r>
            <a:r>
              <a:rPr lang="en-US" sz="2000" dirty="0" err="1" smtClean="0"/>
              <a:t>secondaries</a:t>
            </a:r>
            <a:r>
              <a:rPr lang="en-US" sz="2000" dirty="0" smtClean="0"/>
              <a:t> for g-2 and slow spill for Mu2e.</a:t>
            </a:r>
          </a:p>
          <a:p>
            <a:pPr lvl="2"/>
            <a:r>
              <a:rPr lang="en-US" sz="1800" dirty="0" smtClean="0"/>
              <a:t>SEMs, BPMs?</a:t>
            </a:r>
          </a:p>
        </p:txBody>
      </p:sp>
    </p:spTree>
    <p:extLst>
      <p:ext uri="{BB962C8B-B14F-4D97-AF65-F5344CB8AC3E}">
        <p14:creationId xmlns:p14="http://schemas.microsoft.com/office/powerpoint/2010/main" val="18304655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Mu2e Conceptual Design Report</a:t>
            </a:r>
            <a:endParaRPr lang="en-US" dirty="0"/>
          </a:p>
        </p:txBody>
      </p:sp>
      <p:sp>
        <p:nvSpPr>
          <p:cNvPr id="3" name="Content Placeholder 2"/>
          <p:cNvSpPr>
            <a:spLocks noGrp="1"/>
          </p:cNvSpPr>
          <p:nvPr>
            <p:ph idx="1"/>
          </p:nvPr>
        </p:nvSpPr>
        <p:spPr>
          <a:xfrm>
            <a:off x="457200" y="1600200"/>
            <a:ext cx="3886200" cy="4525963"/>
          </a:xfrm>
        </p:spPr>
        <p:txBody>
          <a:bodyPr/>
          <a:lstStyle/>
          <a:p>
            <a:pPr marL="457200" indent="-457200"/>
            <a:r>
              <a:rPr lang="en-US" dirty="0" smtClean="0"/>
              <a:t>Accelerator portion of the Mu2e CDR is Mu2e document #1324.</a:t>
            </a:r>
          </a:p>
          <a:p>
            <a:pPr marL="457200" indent="-457200"/>
            <a:r>
              <a:rPr lang="en-US" dirty="0" smtClean="0"/>
              <a:t>Instrumentation Meetings are in Mu2e document #1348.</a:t>
            </a:r>
          </a:p>
          <a:p>
            <a:pPr marL="457200" indent="-457200"/>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629905"/>
            <a:ext cx="3680420" cy="484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30090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62000"/>
          </a:xfrm>
        </p:spPr>
        <p:txBody>
          <a:bodyPr>
            <a:normAutofit fontScale="90000"/>
          </a:bodyPr>
          <a:lstStyle/>
          <a:p>
            <a:r>
              <a:rPr lang="en-US" dirty="0" smtClean="0"/>
              <a:t>Monitoring g-2 </a:t>
            </a:r>
            <a:r>
              <a:rPr lang="en-US" dirty="0" err="1" smtClean="0"/>
              <a:t>Secondaries</a:t>
            </a:r>
            <a:endParaRPr lang="en-US" dirty="0"/>
          </a:p>
        </p:txBody>
      </p:sp>
      <p:sp>
        <p:nvSpPr>
          <p:cNvPr id="3" name="Content Placeholder 2"/>
          <p:cNvSpPr>
            <a:spLocks noGrp="1"/>
          </p:cNvSpPr>
          <p:nvPr>
            <p:ph idx="1"/>
          </p:nvPr>
        </p:nvSpPr>
        <p:spPr>
          <a:xfrm>
            <a:off x="457200" y="914400"/>
            <a:ext cx="8229600" cy="5638800"/>
          </a:xfrm>
        </p:spPr>
        <p:txBody>
          <a:bodyPr/>
          <a:lstStyle/>
          <a:p>
            <a:pPr marL="0" indent="0">
              <a:buNone/>
            </a:pPr>
            <a:r>
              <a:rPr lang="en-US" sz="1200" dirty="0" smtClean="0"/>
              <a:t>By </a:t>
            </a:r>
            <a:r>
              <a:rPr lang="en-US" sz="1200" dirty="0"/>
              <a:t>the way, in the BNL experiment, the monitoring of the secondary pi/mu beam was done with 6 Segmented Wire Ion Chamber (SWICs) and three ionization </a:t>
            </a:r>
            <a:r>
              <a:rPr lang="en-US" sz="1200" dirty="0" smtClean="0"/>
              <a:t>chambers </a:t>
            </a:r>
            <a:r>
              <a:rPr lang="en-US" sz="1200" dirty="0"/>
              <a:t>to monitor the total beam flux at critical locations.</a:t>
            </a:r>
          </a:p>
          <a:p>
            <a:endParaRPr lang="en-US" sz="1200" dirty="0"/>
          </a:p>
          <a:p>
            <a:pPr marL="0" indent="0">
              <a:buNone/>
            </a:pPr>
            <a:r>
              <a:rPr lang="en-US" sz="1200" dirty="0"/>
              <a:t>O</a:t>
            </a:r>
          </a:p>
          <a:p>
            <a:pPr marL="0" indent="0">
              <a:buNone/>
            </a:pPr>
            <a:r>
              <a:rPr lang="en-US" sz="1200" dirty="0"/>
              <a:t>  \</a:t>
            </a:r>
          </a:p>
          <a:p>
            <a:pPr marL="0" indent="0">
              <a:buNone/>
            </a:pPr>
            <a:r>
              <a:rPr lang="en-US" sz="1200" dirty="0"/>
              <a:t>    \</a:t>
            </a:r>
          </a:p>
          <a:p>
            <a:pPr marL="0" indent="0">
              <a:buNone/>
            </a:pPr>
            <a:r>
              <a:rPr lang="en-US" sz="1200" dirty="0"/>
              <a:t>      \----------------------------------O\</a:t>
            </a:r>
          </a:p>
          <a:p>
            <a:pPr marL="0" indent="0">
              <a:buNone/>
            </a:pPr>
            <a:r>
              <a:rPr lang="en-US" sz="1200" dirty="0"/>
              <a:t>                                                         \</a:t>
            </a:r>
          </a:p>
          <a:p>
            <a:pPr marL="0" indent="0">
              <a:buNone/>
            </a:pPr>
            <a:r>
              <a:rPr lang="en-US" sz="1200" dirty="0"/>
              <a:t>                                                           \</a:t>
            </a:r>
          </a:p>
          <a:p>
            <a:pPr marL="0" indent="0">
              <a:buNone/>
            </a:pPr>
            <a:r>
              <a:rPr lang="en-US" sz="1200" dirty="0"/>
              <a:t>                                                             O</a:t>
            </a:r>
          </a:p>
          <a:p>
            <a:pPr marL="0" indent="0">
              <a:buNone/>
            </a:pPr>
            <a:r>
              <a:rPr lang="en-US" sz="1200" dirty="0"/>
              <a:t>      </a:t>
            </a:r>
          </a:p>
          <a:p>
            <a:pPr marL="0" indent="0">
              <a:buNone/>
            </a:pPr>
            <a:r>
              <a:rPr lang="en-US" sz="1200" dirty="0"/>
              <a:t>The g-2 beamline at BNL had two bends.  The first selected the pion momentum, </a:t>
            </a:r>
          </a:p>
          <a:p>
            <a:pPr marL="0" indent="0">
              <a:buNone/>
            </a:pPr>
            <a:r>
              <a:rPr lang="en-US" sz="1200" dirty="0"/>
              <a:t>and the 2nd selected the muon momentum.  The O's in the above ASCII art show </a:t>
            </a:r>
          </a:p>
          <a:p>
            <a:pPr marL="0" indent="0">
              <a:buNone/>
            </a:pPr>
            <a:r>
              <a:rPr lang="en-US" sz="1200" dirty="0"/>
              <a:t>roughly where the ionization chambers were.  Of course the ring only accepts a very </a:t>
            </a:r>
          </a:p>
          <a:p>
            <a:pPr marL="0" indent="0">
              <a:buNone/>
            </a:pPr>
            <a:r>
              <a:rPr lang="en-US" sz="1200" dirty="0"/>
              <a:t>particular muon momentum so these bends were more about killing off unwanted </a:t>
            </a:r>
          </a:p>
          <a:p>
            <a:pPr marL="0" indent="0">
              <a:buNone/>
            </a:pPr>
            <a:r>
              <a:rPr lang="en-US" sz="1200" dirty="0"/>
              <a:t>pions then about selecting the muon momentum.</a:t>
            </a:r>
          </a:p>
          <a:p>
            <a:pPr marL="0" indent="0">
              <a:buNone/>
            </a:pPr>
            <a:endParaRPr lang="en-US" sz="1200" dirty="0"/>
          </a:p>
          <a:p>
            <a:pPr marL="0" indent="0">
              <a:buNone/>
            </a:pPr>
            <a:r>
              <a:rPr lang="en-US" sz="1200" dirty="0"/>
              <a:t>You can imagine, we will want a similar setup here.  SWICS distributed throughout </a:t>
            </a:r>
          </a:p>
          <a:p>
            <a:pPr marL="0" indent="0">
              <a:buNone/>
            </a:pPr>
            <a:r>
              <a:rPr lang="en-US" sz="1200" dirty="0"/>
              <a:t>the beamlines to give us the profiles and ionization chambers to give us quick feed </a:t>
            </a:r>
          </a:p>
          <a:p>
            <a:pPr marL="0" indent="0">
              <a:buNone/>
            </a:pPr>
            <a:r>
              <a:rPr lang="en-US" sz="1200" dirty="0"/>
              <a:t>back on flux at points where significant tuning is probably required.</a:t>
            </a:r>
          </a:p>
          <a:p>
            <a:pPr marL="0" indent="0">
              <a:buNone/>
            </a:pPr>
            <a:r>
              <a:rPr lang="en-US" sz="1200" dirty="0"/>
              <a:t/>
            </a:r>
            <a:br>
              <a:rPr lang="en-US" sz="1200" dirty="0"/>
            </a:br>
            <a:endParaRPr lang="en-US" sz="1200" dirty="0"/>
          </a:p>
          <a:p>
            <a:pPr marL="0" indent="0">
              <a:buNone/>
            </a:pPr>
            <a:r>
              <a:rPr lang="en-US" sz="1200" dirty="0"/>
              <a:t>Best,</a:t>
            </a:r>
          </a:p>
          <a:p>
            <a:pPr marL="0" indent="0">
              <a:buNone/>
            </a:pPr>
            <a:r>
              <a:rPr lang="en-US" sz="1200" dirty="0"/>
              <a:t>Chris</a:t>
            </a:r>
          </a:p>
          <a:p>
            <a:pPr marL="0" indent="0">
              <a:buNone/>
            </a:pPr>
            <a:endParaRPr lang="en-US" sz="1100" dirty="0"/>
          </a:p>
        </p:txBody>
      </p:sp>
      <p:sp>
        <p:nvSpPr>
          <p:cNvPr id="4" name="TextBox 3"/>
          <p:cNvSpPr txBox="1"/>
          <p:nvPr/>
        </p:nvSpPr>
        <p:spPr>
          <a:xfrm>
            <a:off x="7696200" y="6172200"/>
            <a:ext cx="1219200" cy="400110"/>
          </a:xfrm>
          <a:prstGeom prst="rect">
            <a:avLst/>
          </a:prstGeom>
          <a:noFill/>
        </p:spPr>
        <p:txBody>
          <a:bodyPr wrap="square" rtlCol="0">
            <a:spAutoFit/>
          </a:bodyPr>
          <a:lstStyle/>
          <a:p>
            <a:r>
              <a:rPr lang="en-US" dirty="0" smtClean="0"/>
              <a:t>C. Polly</a:t>
            </a:r>
            <a:endParaRPr lang="en-US" dirty="0"/>
          </a:p>
        </p:txBody>
      </p:sp>
    </p:spTree>
    <p:extLst>
      <p:ext uri="{BB962C8B-B14F-4D97-AF65-F5344CB8AC3E}">
        <p14:creationId xmlns:p14="http://schemas.microsoft.com/office/powerpoint/2010/main" val="2748624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533400"/>
          </a:xfrm>
        </p:spPr>
        <p:txBody>
          <a:bodyPr>
            <a:noAutofit/>
          </a:bodyPr>
          <a:lstStyle/>
          <a:p>
            <a:r>
              <a:rPr lang="en-US" sz="3600" dirty="0" smtClean="0"/>
              <a:t>Impact on Controls and Instrumentation</a:t>
            </a:r>
            <a:endParaRPr lang="en-US" sz="3600" dirty="0"/>
          </a:p>
        </p:txBody>
      </p:sp>
      <p:sp>
        <p:nvSpPr>
          <p:cNvPr id="3" name="Content Placeholder 2"/>
          <p:cNvSpPr>
            <a:spLocks noGrp="1"/>
          </p:cNvSpPr>
          <p:nvPr>
            <p:ph idx="1"/>
          </p:nvPr>
        </p:nvSpPr>
        <p:spPr>
          <a:xfrm>
            <a:off x="457200" y="762000"/>
            <a:ext cx="8229600" cy="5364163"/>
          </a:xfrm>
        </p:spPr>
        <p:txBody>
          <a:bodyPr/>
          <a:lstStyle/>
          <a:p>
            <a:pPr marL="0" indent="0">
              <a:buNone/>
            </a:pPr>
            <a:r>
              <a:rPr lang="en-US" sz="2400" dirty="0" smtClean="0"/>
              <a:t>Controls:</a:t>
            </a:r>
          </a:p>
          <a:p>
            <a:pPr lvl="1"/>
            <a:r>
              <a:rPr lang="en-US" sz="2000" dirty="0" smtClean="0"/>
              <a:t>Network: Weak areas for network are F23, F27 and Ap0.</a:t>
            </a:r>
          </a:p>
          <a:p>
            <a:pPr lvl="1"/>
            <a:r>
              <a:rPr lang="en-US" sz="2000" dirty="0" smtClean="0"/>
              <a:t>HRM upgrade:  </a:t>
            </a:r>
          </a:p>
          <a:p>
            <a:pPr lvl="2"/>
            <a:r>
              <a:rPr lang="en-US" sz="1800" dirty="0" smtClean="0"/>
              <a:t>Elimination of the Accumulator may mean less crates need to be upgraded.</a:t>
            </a:r>
          </a:p>
          <a:p>
            <a:pPr lvl="1"/>
            <a:r>
              <a:rPr lang="en-US" sz="2000" dirty="0" smtClean="0"/>
              <a:t>Is there any problem with the fiber links in the Mu2e radiation environment?</a:t>
            </a:r>
          </a:p>
          <a:p>
            <a:pPr lvl="1"/>
            <a:r>
              <a:rPr lang="en-US" sz="2000" dirty="0" smtClean="0"/>
              <a:t>Beam line service building (MI60, F0, F1, F2, F23, F27, AP0) network demands likely to be similar.  </a:t>
            </a:r>
          </a:p>
          <a:p>
            <a:pPr lvl="2"/>
            <a:r>
              <a:rPr lang="en-US" sz="1800" dirty="0" smtClean="0"/>
              <a:t>Less demand at AP0 during Mu2e operations.</a:t>
            </a:r>
          </a:p>
          <a:p>
            <a:pPr lvl="1"/>
            <a:r>
              <a:rPr lang="en-US" sz="2000" dirty="0" smtClean="0"/>
              <a:t>Service Building demands and space:</a:t>
            </a:r>
          </a:p>
          <a:p>
            <a:pPr lvl="2"/>
            <a:r>
              <a:rPr lang="en-US" sz="1800" dirty="0" smtClean="0"/>
              <a:t>AP30 is likely to become more crowded with the addition of injection,  extraction and extraction beam line devices.</a:t>
            </a:r>
          </a:p>
          <a:p>
            <a:pPr lvl="2"/>
            <a:r>
              <a:rPr lang="en-US" sz="1800" dirty="0" smtClean="0"/>
              <a:t>AP50 will have a new Debuncher beam abort but may become less crowded overall with the removal of RF systems and the </a:t>
            </a:r>
            <a:r>
              <a:rPr lang="en-US" sz="1800" dirty="0" err="1" smtClean="0"/>
              <a:t>Accumluator</a:t>
            </a:r>
            <a:r>
              <a:rPr lang="en-US" sz="1800" dirty="0" smtClean="0"/>
              <a:t>.</a:t>
            </a:r>
          </a:p>
          <a:p>
            <a:pPr lvl="2"/>
            <a:r>
              <a:rPr lang="en-US" sz="1800" dirty="0" smtClean="0"/>
              <a:t>AP10 may become less crowded due to removal of Accumulator and D/A devices.</a:t>
            </a:r>
          </a:p>
          <a:p>
            <a:pPr lvl="1"/>
            <a:r>
              <a:rPr lang="en-US" sz="2000" dirty="0" smtClean="0"/>
              <a:t>New controls will need to exist in the Mu2e experimental hall, the g-2 experimental hall and new fridge building.</a:t>
            </a:r>
          </a:p>
        </p:txBody>
      </p:sp>
    </p:spTree>
    <p:extLst>
      <p:ext uri="{BB962C8B-B14F-4D97-AF65-F5344CB8AC3E}">
        <p14:creationId xmlns:p14="http://schemas.microsoft.com/office/powerpoint/2010/main" val="12041210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14400"/>
          </a:xfrm>
        </p:spPr>
        <p:txBody>
          <a:bodyPr>
            <a:normAutofit/>
          </a:bodyPr>
          <a:lstStyle/>
          <a:p>
            <a:r>
              <a:rPr lang="en-US" dirty="0" smtClean="0"/>
              <a:t>Homework!!!</a:t>
            </a:r>
            <a:endParaRPr lang="en-US" dirty="0"/>
          </a:p>
        </p:txBody>
      </p:sp>
      <p:sp>
        <p:nvSpPr>
          <p:cNvPr id="3" name="Content Placeholder 2"/>
          <p:cNvSpPr>
            <a:spLocks noGrp="1"/>
          </p:cNvSpPr>
          <p:nvPr>
            <p:ph idx="1"/>
          </p:nvPr>
        </p:nvSpPr>
        <p:spPr>
          <a:xfrm>
            <a:off x="457200" y="1143000"/>
            <a:ext cx="8229600" cy="5334000"/>
          </a:xfrm>
        </p:spPr>
        <p:txBody>
          <a:bodyPr/>
          <a:lstStyle/>
          <a:p>
            <a:r>
              <a:rPr lang="en-US" dirty="0" smtClean="0"/>
              <a:t>What I’d like each of you to do, it look at the BoE that was created in your area of expertise</a:t>
            </a:r>
          </a:p>
          <a:p>
            <a:pPr lvl="2"/>
            <a:r>
              <a:rPr lang="en-US" dirty="0" smtClean="0"/>
              <a:t>How does the change in Mu2e configuration impact your plan?</a:t>
            </a:r>
          </a:p>
          <a:p>
            <a:pPr lvl="2"/>
            <a:r>
              <a:rPr lang="en-US" dirty="0" smtClean="0"/>
              <a:t>How does the addition of g-2 impact your plan?</a:t>
            </a:r>
          </a:p>
          <a:p>
            <a:pPr lvl="2"/>
            <a:r>
              <a:rPr lang="en-US" dirty="0" smtClean="0"/>
              <a:t>Are there ways to further cut costs?</a:t>
            </a:r>
          </a:p>
          <a:p>
            <a:r>
              <a:rPr lang="en-US" dirty="0" smtClean="0"/>
              <a:t>Summary slides at the end of this talk cover the current plan for each system.</a:t>
            </a:r>
          </a:p>
          <a:p>
            <a:r>
              <a:rPr lang="en-US" dirty="0" smtClean="0"/>
              <a:t>Email </a:t>
            </a:r>
            <a:r>
              <a:rPr lang="en-US" dirty="0" smtClean="0">
                <a:hlinkClick r:id="rId2"/>
              </a:rPr>
              <a:t>drendel@fnal.gov</a:t>
            </a:r>
            <a:r>
              <a:rPr lang="en-US" dirty="0" smtClean="0"/>
              <a:t> any questions and areas that you think may be of concern.</a:t>
            </a:r>
          </a:p>
          <a:p>
            <a:r>
              <a:rPr lang="en-US" dirty="0" smtClean="0"/>
              <a:t>Those who respond may be spared from giving talks at future meetings.</a:t>
            </a:r>
            <a:endParaRPr lang="en-US" dirty="0"/>
          </a:p>
        </p:txBody>
      </p:sp>
    </p:spTree>
    <p:extLst>
      <p:ext uri="{BB962C8B-B14F-4D97-AF65-F5344CB8AC3E}">
        <p14:creationId xmlns:p14="http://schemas.microsoft.com/office/powerpoint/2010/main" val="30767112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Post-Talk Discussion (1/2)</a:t>
            </a:r>
            <a:endParaRPr lang="en-US" dirty="0"/>
          </a:p>
        </p:txBody>
      </p:sp>
      <p:sp>
        <p:nvSpPr>
          <p:cNvPr id="3" name="Content Placeholder 2"/>
          <p:cNvSpPr>
            <a:spLocks noGrp="1"/>
          </p:cNvSpPr>
          <p:nvPr>
            <p:ph idx="1"/>
          </p:nvPr>
        </p:nvSpPr>
        <p:spPr/>
        <p:txBody>
          <a:bodyPr/>
          <a:lstStyle/>
          <a:p>
            <a:r>
              <a:rPr lang="en-US" sz="2000" dirty="0" smtClean="0"/>
              <a:t>Beam Synch (G. Vogel):  </a:t>
            </a:r>
          </a:p>
          <a:p>
            <a:pPr lvl="2"/>
            <a:r>
              <a:rPr lang="en-US" sz="1600" dirty="0" smtClean="0"/>
              <a:t>P1 and P2 will need multiple beam synch clocks.  All clocks now are 53MHz.  We will need to support SY120 extraction and g-2/mu2e.</a:t>
            </a:r>
          </a:p>
          <a:p>
            <a:pPr lvl="2"/>
            <a:r>
              <a:rPr lang="en-US" sz="1600" dirty="0" smtClean="0"/>
              <a:t>We may need new clocks, repeaters, decoders</a:t>
            </a:r>
          </a:p>
          <a:p>
            <a:pPr lvl="2"/>
            <a:r>
              <a:rPr lang="en-US" sz="1600" dirty="0" smtClean="0"/>
              <a:t>Instrumentation will have to be able to switch which clock they are looking at.</a:t>
            </a:r>
          </a:p>
          <a:p>
            <a:r>
              <a:rPr lang="en-US" sz="2000" dirty="0" smtClean="0"/>
              <a:t>Instrumentation Budget (M. Wendt)</a:t>
            </a:r>
          </a:p>
          <a:p>
            <a:pPr lvl="2"/>
            <a:r>
              <a:rPr lang="en-US" sz="1600" dirty="0" smtClean="0"/>
              <a:t>Would like to know a approximate g-2 instrumentation budget for M&amp;S only.</a:t>
            </a:r>
          </a:p>
          <a:p>
            <a:pPr lvl="2"/>
            <a:r>
              <a:rPr lang="en-US" sz="1600" dirty="0" smtClean="0"/>
              <a:t>C. Polly suggests maybe this is in the neighborhood of $100K-$400K.</a:t>
            </a:r>
          </a:p>
          <a:p>
            <a:r>
              <a:rPr lang="en-US" sz="2000" dirty="0" smtClean="0"/>
              <a:t>Recycling Equipment (C. Polly)</a:t>
            </a:r>
          </a:p>
          <a:p>
            <a:pPr lvl="2"/>
            <a:r>
              <a:rPr lang="en-US" sz="1600" dirty="0" smtClean="0"/>
              <a:t>C. Polly informed us that the SWICs and ion chambers used in the BNL g-2 decay line would be available.</a:t>
            </a:r>
          </a:p>
          <a:p>
            <a:pPr lvl="2"/>
            <a:r>
              <a:rPr lang="en-US" sz="1600" dirty="0" smtClean="0"/>
              <a:t>M. Wendt said they would need to see their condition, etc… to see if they could be worked into our instrumentation.</a:t>
            </a:r>
          </a:p>
          <a:p>
            <a:pPr lvl="2"/>
            <a:r>
              <a:rPr lang="en-US" sz="1600" dirty="0" smtClean="0"/>
              <a:t>We can have the hardware shipped to FNAL after BNL decommissions the line (starts in February).  </a:t>
            </a:r>
          </a:p>
          <a:p>
            <a:pPr lvl="2"/>
            <a:r>
              <a:rPr lang="en-US" sz="1600" dirty="0" smtClean="0"/>
              <a:t>G. </a:t>
            </a:r>
            <a:r>
              <a:rPr lang="en-US" sz="1600" dirty="0" err="1" smtClean="0"/>
              <a:t>Tassatto</a:t>
            </a:r>
            <a:r>
              <a:rPr lang="en-US" sz="1600" dirty="0" smtClean="0"/>
              <a:t> will examine the SWICs &amp; Ion Chamber</a:t>
            </a:r>
          </a:p>
          <a:p>
            <a:pPr lvl="2"/>
            <a:r>
              <a:rPr lang="en-US" sz="1600" dirty="0" smtClean="0"/>
              <a:t>A. </a:t>
            </a:r>
            <a:r>
              <a:rPr lang="en-US" sz="1600" dirty="0" err="1" smtClean="0"/>
              <a:t>Sondgeroth</a:t>
            </a:r>
            <a:r>
              <a:rPr lang="en-US" sz="1600" dirty="0" smtClean="0"/>
              <a:t> will get information on the SWICs and Ion Chamber</a:t>
            </a:r>
            <a:endParaRPr lang="en-US" sz="1600" dirty="0"/>
          </a:p>
        </p:txBody>
      </p:sp>
    </p:spTree>
    <p:extLst>
      <p:ext uri="{BB962C8B-B14F-4D97-AF65-F5344CB8AC3E}">
        <p14:creationId xmlns:p14="http://schemas.microsoft.com/office/powerpoint/2010/main" val="27326973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 Talk Discussion (2/2)</a:t>
            </a:r>
            <a:endParaRPr lang="en-US" dirty="0"/>
          </a:p>
        </p:txBody>
      </p:sp>
      <p:sp>
        <p:nvSpPr>
          <p:cNvPr id="3" name="Content Placeholder 2"/>
          <p:cNvSpPr>
            <a:spLocks noGrp="1"/>
          </p:cNvSpPr>
          <p:nvPr>
            <p:ph idx="1"/>
          </p:nvPr>
        </p:nvSpPr>
        <p:spPr/>
        <p:txBody>
          <a:bodyPr/>
          <a:lstStyle/>
          <a:p>
            <a:r>
              <a:rPr lang="en-US" dirty="0" smtClean="0"/>
              <a:t>How will we measure the Debuncher intensity during g-2 operations?</a:t>
            </a:r>
          </a:p>
          <a:p>
            <a:pPr lvl="2"/>
            <a:r>
              <a:rPr lang="en-US" dirty="0" smtClean="0"/>
              <a:t>DCCT is not likely to work.</a:t>
            </a:r>
          </a:p>
          <a:p>
            <a:pPr lvl="2"/>
            <a:r>
              <a:rPr lang="en-US" dirty="0" smtClean="0"/>
              <a:t>SEM?</a:t>
            </a:r>
          </a:p>
          <a:p>
            <a:pPr lvl="2"/>
            <a:r>
              <a:rPr lang="en-US" dirty="0" smtClean="0"/>
              <a:t>Resistive Wall Monitor?</a:t>
            </a:r>
          </a:p>
          <a:p>
            <a:r>
              <a:rPr lang="en-US" dirty="0" smtClean="0"/>
              <a:t>How will we flip back and forth between g-2 and Mu2e modes during commissioning?</a:t>
            </a:r>
          </a:p>
          <a:p>
            <a:pPr lvl="2"/>
            <a:r>
              <a:rPr lang="en-US" dirty="0" smtClean="0"/>
              <a:t>Question was not answered.</a:t>
            </a:r>
            <a:endParaRPr lang="en-US" dirty="0"/>
          </a:p>
        </p:txBody>
      </p:sp>
    </p:spTree>
    <p:extLst>
      <p:ext uri="{BB962C8B-B14F-4D97-AF65-F5344CB8AC3E}">
        <p14:creationId xmlns:p14="http://schemas.microsoft.com/office/powerpoint/2010/main" val="20276678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lstStyle/>
          <a:p>
            <a:r>
              <a:rPr lang="en-US" sz="2000" dirty="0" err="1" smtClean="0"/>
              <a:t>Werkema</a:t>
            </a:r>
            <a:r>
              <a:rPr lang="en-US" sz="2000" dirty="0" smtClean="0"/>
              <a:t>, et al, Mu2e Accelerator Conceptual Design Report,  Mu2e Document #</a:t>
            </a:r>
          </a:p>
          <a:p>
            <a:r>
              <a:rPr lang="en-US" sz="2000" dirty="0" err="1" smtClean="0"/>
              <a:t>Glenzinski</a:t>
            </a:r>
            <a:r>
              <a:rPr lang="en-US" sz="2000" dirty="0" smtClean="0"/>
              <a:t>, D., Status of the Mu2e Experiment, Mu2e Document #, December 2011</a:t>
            </a:r>
          </a:p>
          <a:p>
            <a:r>
              <a:rPr lang="en-US" sz="2000" dirty="0" smtClean="0"/>
              <a:t>Polly, C., Bringing Muon g-2 to Fermilab, g-2 Document #115, October 2011.</a:t>
            </a:r>
          </a:p>
          <a:p>
            <a:r>
              <a:rPr lang="en-US" sz="2000" dirty="0" smtClean="0"/>
              <a:t>Polly, C., G Minus 2 Experiment, g-2 Document 82, September 2011.</a:t>
            </a:r>
          </a:p>
          <a:p>
            <a:r>
              <a:rPr lang="en-US" sz="2000" dirty="0" smtClean="0"/>
              <a:t>Morgan, J. , Debuncher Injection and Extraction, g-2 Document #148, November 2011.</a:t>
            </a:r>
          </a:p>
          <a:p>
            <a:r>
              <a:rPr lang="en-US" sz="2000" dirty="0" smtClean="0"/>
              <a:t>Ray, R., Project Overview: Independent Design Review of Mu2e, Mu2e Document #1526, May 2011</a:t>
            </a:r>
            <a:r>
              <a:rPr lang="en-US" sz="2000" dirty="0" smtClean="0"/>
              <a:t>.</a:t>
            </a:r>
          </a:p>
          <a:p>
            <a:r>
              <a:rPr lang="en-US" sz="2000" dirty="0" err="1" smtClean="0"/>
              <a:t>Werkema</a:t>
            </a:r>
            <a:r>
              <a:rPr lang="en-US" sz="2000" dirty="0" smtClean="0"/>
              <a:t>, S., Accelerator Division Impact Statement for the TAPAS Proposal, Beams Document #4012, December 2011.</a:t>
            </a:r>
            <a:endParaRPr lang="en-US" sz="2000" dirty="0"/>
          </a:p>
        </p:txBody>
      </p:sp>
    </p:spTree>
    <p:extLst>
      <p:ext uri="{BB962C8B-B14F-4D97-AF65-F5344CB8AC3E}">
        <p14:creationId xmlns:p14="http://schemas.microsoft.com/office/powerpoint/2010/main" val="23358408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Supplemental</a:t>
            </a:r>
            <a:r>
              <a:rPr lang="en-US" dirty="0" smtClean="0"/>
              <a:t> </a:t>
            </a:r>
            <a:r>
              <a:rPr lang="en-US" dirty="0" smtClean="0"/>
              <a:t>Material</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7349147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Beam Line </a:t>
            </a:r>
            <a:r>
              <a:rPr lang="en-US" dirty="0" err="1" smtClean="0"/>
              <a:t>Toroids</a:t>
            </a:r>
            <a:endParaRPr lang="en-US" dirty="0"/>
          </a:p>
        </p:txBody>
      </p:sp>
      <p:sp>
        <p:nvSpPr>
          <p:cNvPr id="3" name="Content Placeholder 2"/>
          <p:cNvSpPr>
            <a:spLocks noGrp="1"/>
          </p:cNvSpPr>
          <p:nvPr>
            <p:ph idx="1"/>
          </p:nvPr>
        </p:nvSpPr>
        <p:spPr/>
        <p:txBody>
          <a:bodyPr/>
          <a:lstStyle/>
          <a:p>
            <a:pPr lvl="0"/>
            <a:r>
              <a:rPr lang="en-US" sz="1800" b="1" dirty="0"/>
              <a:t>Minimum:  </a:t>
            </a:r>
            <a:r>
              <a:rPr lang="en-US" sz="1800" dirty="0"/>
              <a:t>Use existing </a:t>
            </a:r>
            <a:r>
              <a:rPr lang="en-US" sz="1800" dirty="0" err="1"/>
              <a:t>toroids</a:t>
            </a:r>
            <a:r>
              <a:rPr lang="en-US" sz="1800" dirty="0"/>
              <a:t> and insulators, and do not add a second toroid to the P2 line.  Three stands will be replaced, while the rest only have general maintenance performed on them.  Signal cables replaced on three of the </a:t>
            </a:r>
            <a:r>
              <a:rPr lang="en-US" sz="1800" dirty="0" err="1"/>
              <a:t>toroids</a:t>
            </a:r>
            <a:r>
              <a:rPr lang="en-US" sz="1800" dirty="0"/>
              <a:t>, and calibration cables replaced on five.  VME crate, controllers and timing cards will be repurposed from other locations.</a:t>
            </a:r>
          </a:p>
          <a:p>
            <a:pPr lvl="0"/>
            <a:r>
              <a:rPr lang="en-US" sz="1800" b="1" dirty="0"/>
              <a:t>Most Likely:  </a:t>
            </a:r>
            <a:r>
              <a:rPr lang="en-US" sz="1800" dirty="0"/>
              <a:t>Use existing </a:t>
            </a:r>
            <a:r>
              <a:rPr lang="en-US" sz="1800" dirty="0" err="1"/>
              <a:t>toroids</a:t>
            </a:r>
            <a:r>
              <a:rPr lang="en-US" sz="1800" dirty="0"/>
              <a:t> and insulators. Purchase a new toroid and insulator to add a second toroid to the P2 line.  Eight stands will be replaced, while three will only have general maintenance performed on them.  Signal cables replaced on eight of the </a:t>
            </a:r>
            <a:r>
              <a:rPr lang="en-US" sz="1800" dirty="0" err="1"/>
              <a:t>toroids</a:t>
            </a:r>
            <a:r>
              <a:rPr lang="en-US" sz="1800" dirty="0"/>
              <a:t>, switching four of them the </a:t>
            </a:r>
            <a:r>
              <a:rPr lang="en-US" sz="1800" dirty="0" err="1"/>
              <a:t>Heliax</a:t>
            </a:r>
            <a:r>
              <a:rPr lang="en-US" sz="1800" dirty="0"/>
              <a:t>.  The calibration cables will be replaced on six of the </a:t>
            </a:r>
            <a:r>
              <a:rPr lang="en-US" sz="1800" dirty="0" err="1"/>
              <a:t>toroids</a:t>
            </a:r>
            <a:r>
              <a:rPr lang="en-US" sz="1800" dirty="0"/>
              <a:t>.  VME crate, controllers and timing cards will be repurposed from other locations.</a:t>
            </a:r>
          </a:p>
          <a:p>
            <a:pPr lvl="0"/>
            <a:r>
              <a:rPr lang="en-US" sz="1800" b="1" dirty="0"/>
              <a:t>Maximum:  </a:t>
            </a:r>
            <a:r>
              <a:rPr lang="en-US" sz="1800" dirty="0"/>
              <a:t>Use existing </a:t>
            </a:r>
            <a:r>
              <a:rPr lang="en-US" sz="1800" dirty="0" err="1"/>
              <a:t>toroids</a:t>
            </a:r>
            <a:r>
              <a:rPr lang="en-US" sz="1800" dirty="0"/>
              <a:t> and insulators. Purchase a new toroid and insulator to add a second toroid to the P2 line.  Eight stands will be replaced, while three will only have general maintenance performed on them.  Signal cables replaced on eight of the </a:t>
            </a:r>
            <a:r>
              <a:rPr lang="en-US" sz="1800" dirty="0" err="1"/>
              <a:t>toroids</a:t>
            </a:r>
            <a:r>
              <a:rPr lang="en-US" sz="1800" dirty="0"/>
              <a:t>, switching four of them the </a:t>
            </a:r>
            <a:r>
              <a:rPr lang="en-US" sz="1800" dirty="0" err="1"/>
              <a:t>Heliax</a:t>
            </a:r>
            <a:r>
              <a:rPr lang="en-US" sz="1800" dirty="0"/>
              <a:t>.  The calibration cables will be replaced on six of the </a:t>
            </a:r>
            <a:r>
              <a:rPr lang="en-US" sz="1800" dirty="0" err="1"/>
              <a:t>toroids</a:t>
            </a:r>
            <a:r>
              <a:rPr lang="en-US" sz="1800" dirty="0"/>
              <a:t>.  Seven new VME crate, controllers and timing cards will be purchased.</a:t>
            </a:r>
          </a:p>
          <a:p>
            <a:endParaRPr lang="en-US" sz="1800" dirty="0"/>
          </a:p>
        </p:txBody>
      </p:sp>
    </p:spTree>
    <p:extLst>
      <p:ext uri="{BB962C8B-B14F-4D97-AF65-F5344CB8AC3E}">
        <p14:creationId xmlns:p14="http://schemas.microsoft.com/office/powerpoint/2010/main" val="2983659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Beam Line BPMs</a:t>
            </a:r>
            <a:endParaRPr lang="en-US" dirty="0"/>
          </a:p>
        </p:txBody>
      </p:sp>
      <p:sp>
        <p:nvSpPr>
          <p:cNvPr id="3" name="Content Placeholder 2"/>
          <p:cNvSpPr>
            <a:spLocks noGrp="1"/>
          </p:cNvSpPr>
          <p:nvPr>
            <p:ph idx="1"/>
          </p:nvPr>
        </p:nvSpPr>
        <p:spPr/>
        <p:txBody>
          <a:bodyPr/>
          <a:lstStyle/>
          <a:p>
            <a:pPr lvl="0"/>
            <a:r>
              <a:rPr lang="en-US" sz="1800" dirty="0"/>
              <a:t>P1, P2, AP1 And AP3 lines have an </a:t>
            </a:r>
            <a:r>
              <a:rPr lang="en-US" sz="1800" dirty="0" err="1"/>
              <a:t>Echotek</a:t>
            </a:r>
            <a:r>
              <a:rPr lang="en-US" sz="1800" dirty="0"/>
              <a:t>-based BPM system same as the one proposed for Accumulator and </a:t>
            </a:r>
            <a:r>
              <a:rPr lang="en-US" sz="1800" dirty="0" err="1"/>
              <a:t>DeBuncher</a:t>
            </a:r>
            <a:r>
              <a:rPr lang="en-US" sz="1800" dirty="0"/>
              <a:t> Rings. No new electronics or software is required for these lines.</a:t>
            </a:r>
          </a:p>
          <a:p>
            <a:pPr lvl="0"/>
            <a:r>
              <a:rPr lang="en-US" sz="1800" dirty="0"/>
              <a:t>For the A/D line (line between Accumulator and </a:t>
            </a:r>
            <a:r>
              <a:rPr lang="en-US" sz="1800" dirty="0" err="1"/>
              <a:t>DeBuncher</a:t>
            </a:r>
            <a:r>
              <a:rPr lang="en-US" sz="1800" dirty="0"/>
              <a:t> ring) Two 2.5 MHz transition boards to handle 8 BPMs  and 2 </a:t>
            </a:r>
            <a:r>
              <a:rPr lang="en-US" sz="1800" dirty="0" err="1"/>
              <a:t>Echotek</a:t>
            </a:r>
            <a:r>
              <a:rPr lang="en-US" sz="1800" dirty="0"/>
              <a:t> digitizers will be enough for this line. We’ll need a 9 slot VME64X crate, a MVME5500 processor, timing board as well as the two transition boards from the Recycler BPM system and two </a:t>
            </a:r>
            <a:r>
              <a:rPr lang="en-US" sz="1800" dirty="0" err="1"/>
              <a:t>echoteks</a:t>
            </a:r>
            <a:r>
              <a:rPr lang="en-US" sz="1800" dirty="0"/>
              <a:t> (DDC boards) from the </a:t>
            </a:r>
            <a:r>
              <a:rPr lang="en-US" sz="1800" dirty="0" err="1"/>
              <a:t>TeV</a:t>
            </a:r>
            <a:r>
              <a:rPr lang="en-US" sz="1800" dirty="0"/>
              <a:t> BPM system.</a:t>
            </a:r>
          </a:p>
          <a:p>
            <a:pPr lvl="0"/>
            <a:r>
              <a:rPr lang="en-US" sz="1800" dirty="0"/>
              <a:t> Accumulator Abort Line BPMs will be based on the Accumulator BPMs. There will be 2 BPM’s used, which makes for a total of 4 pickups. The transition section needed for this system will be based on the new Accumulator BPM transition board capable of monitoring 2.5 MHz as well as 53 </a:t>
            </a:r>
            <a:r>
              <a:rPr lang="en-US" sz="1800" dirty="0" err="1"/>
              <a:t>MHz.</a:t>
            </a:r>
            <a:r>
              <a:rPr lang="en-US" sz="1800" dirty="0"/>
              <a:t> Only one transition board is needed, 1 </a:t>
            </a:r>
            <a:r>
              <a:rPr lang="en-US" sz="1800" dirty="0" err="1"/>
              <a:t>echotek</a:t>
            </a:r>
            <a:r>
              <a:rPr lang="en-US" sz="1800" dirty="0"/>
              <a:t> board, 1 VME64X 9 slot crate, 1 MVME5500 processor and one timing board.</a:t>
            </a:r>
          </a:p>
          <a:p>
            <a:pPr lvl="0"/>
            <a:r>
              <a:rPr lang="en-US" sz="1800" dirty="0"/>
              <a:t>The Debuncher Abort line has 8 BPM’s. It will require two 2.5 MHz recycler transition boards and two 8 channel </a:t>
            </a:r>
            <a:r>
              <a:rPr lang="en-US" sz="1800" dirty="0" err="1"/>
              <a:t>echotek</a:t>
            </a:r>
            <a:r>
              <a:rPr lang="en-US" sz="1800" dirty="0"/>
              <a:t> boards. It will need 1 VME64X 9 channel slot crate, one MVME5500 processor and one timing board. </a:t>
            </a:r>
          </a:p>
          <a:p>
            <a:endParaRPr lang="en-US" sz="1800" dirty="0"/>
          </a:p>
        </p:txBody>
      </p:sp>
    </p:spTree>
    <p:extLst>
      <p:ext uri="{BB962C8B-B14F-4D97-AF65-F5344CB8AC3E}">
        <p14:creationId xmlns:p14="http://schemas.microsoft.com/office/powerpoint/2010/main" val="19580742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Beam Line BLMs</a:t>
            </a:r>
            <a:endParaRPr lang="en-US" dirty="0"/>
          </a:p>
        </p:txBody>
      </p:sp>
      <p:sp>
        <p:nvSpPr>
          <p:cNvPr id="3" name="Content Placeholder 2"/>
          <p:cNvSpPr>
            <a:spLocks noGrp="1"/>
          </p:cNvSpPr>
          <p:nvPr>
            <p:ph idx="1"/>
          </p:nvPr>
        </p:nvSpPr>
        <p:spPr/>
        <p:txBody>
          <a:bodyPr/>
          <a:lstStyle/>
          <a:p>
            <a:pPr lvl="0"/>
            <a:r>
              <a:rPr lang="en-US" sz="2400" b="1" dirty="0"/>
              <a:t>Minimum:  </a:t>
            </a:r>
            <a:r>
              <a:rPr lang="en-US" sz="2400" dirty="0"/>
              <a:t>Assumes we repurpose eight BLM chassis from the </a:t>
            </a:r>
            <a:r>
              <a:rPr lang="en-US" sz="2400" dirty="0" err="1"/>
              <a:t>Tevatron</a:t>
            </a:r>
            <a:r>
              <a:rPr lang="en-US" sz="2400" dirty="0"/>
              <a:t>, have to assembly 41 integrators cards, and repurpose 55 ion chambers from the </a:t>
            </a:r>
            <a:r>
              <a:rPr lang="en-US" sz="2400" dirty="0" err="1"/>
              <a:t>Tevatron</a:t>
            </a:r>
            <a:r>
              <a:rPr lang="en-US" sz="2400" dirty="0"/>
              <a:t>.</a:t>
            </a:r>
          </a:p>
          <a:p>
            <a:pPr lvl="0"/>
            <a:r>
              <a:rPr lang="en-US" sz="2400" b="1" dirty="0"/>
              <a:t>Most Likely</a:t>
            </a:r>
            <a:r>
              <a:rPr lang="en-US" sz="2400" dirty="0"/>
              <a:t>: Assumes we repurpose eight BLM chassis from the </a:t>
            </a:r>
            <a:r>
              <a:rPr lang="en-US" sz="2400" dirty="0" err="1"/>
              <a:t>Tevatron</a:t>
            </a:r>
            <a:r>
              <a:rPr lang="en-US" sz="2400" dirty="0"/>
              <a:t>, have to assembly 41 integrators cards, refurbish some of the ion chambers, and repurpose 55 ion chambers from the </a:t>
            </a:r>
            <a:r>
              <a:rPr lang="en-US" sz="2400" dirty="0" err="1"/>
              <a:t>Tevatron</a:t>
            </a:r>
            <a:r>
              <a:rPr lang="en-US" sz="2400" dirty="0"/>
              <a:t>.</a:t>
            </a:r>
          </a:p>
          <a:p>
            <a:pPr lvl="0"/>
            <a:r>
              <a:rPr lang="en-US" sz="2400" b="1" dirty="0"/>
              <a:t>Maximum:  </a:t>
            </a:r>
            <a:r>
              <a:rPr lang="en-US" sz="2400" dirty="0"/>
              <a:t>Assumes we purchase parts to build eight new BLM chasses with 86 new integrator cards, and purchase 55 new ion chambers. </a:t>
            </a:r>
          </a:p>
          <a:p>
            <a:endParaRPr lang="en-US" sz="2400" dirty="0"/>
          </a:p>
        </p:txBody>
      </p:sp>
    </p:spTree>
    <p:extLst>
      <p:ext uri="{BB962C8B-B14F-4D97-AF65-F5344CB8AC3E}">
        <p14:creationId xmlns:p14="http://schemas.microsoft.com/office/powerpoint/2010/main" val="29505742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Costing (</a:t>
            </a:r>
            <a:r>
              <a:rPr lang="en-US" dirty="0" err="1" smtClean="0"/>
              <a:t>BoEs</a:t>
            </a:r>
            <a:r>
              <a:rPr lang="en-US" dirty="0" smtClean="0"/>
              <a:t>)</a:t>
            </a:r>
            <a:endParaRPr lang="en-US" dirty="0"/>
          </a:p>
        </p:txBody>
      </p:sp>
      <p:sp>
        <p:nvSpPr>
          <p:cNvPr id="3" name="Content Placeholder 2"/>
          <p:cNvSpPr>
            <a:spLocks noGrp="1"/>
          </p:cNvSpPr>
          <p:nvPr>
            <p:ph idx="1"/>
          </p:nvPr>
        </p:nvSpPr>
        <p:spPr>
          <a:xfrm>
            <a:off x="457200" y="1600200"/>
            <a:ext cx="8229600" cy="5257800"/>
          </a:xfrm>
        </p:spPr>
        <p:txBody>
          <a:bodyPr/>
          <a:lstStyle/>
          <a:p>
            <a:pPr marL="457200" indent="-457200"/>
            <a:r>
              <a:rPr lang="en-US" dirty="0" smtClean="0"/>
              <a:t>475.02.03.04:  Beam Line Instrumentation (Mu2e document #1577)</a:t>
            </a:r>
          </a:p>
          <a:p>
            <a:pPr lvl="2"/>
            <a:r>
              <a:rPr lang="en-US" dirty="0" err="1" smtClean="0"/>
              <a:t>Toroids</a:t>
            </a:r>
            <a:r>
              <a:rPr lang="en-US" dirty="0" smtClean="0"/>
              <a:t> – A. Ibrahim</a:t>
            </a:r>
          </a:p>
          <a:p>
            <a:pPr lvl="2"/>
            <a:r>
              <a:rPr lang="en-US" dirty="0" smtClean="0"/>
              <a:t>BPMs – P. </a:t>
            </a:r>
            <a:r>
              <a:rPr lang="en-US" dirty="0" err="1" smtClean="0"/>
              <a:t>Prieto</a:t>
            </a:r>
            <a:endParaRPr lang="en-US" dirty="0" smtClean="0"/>
          </a:p>
          <a:p>
            <a:pPr lvl="2"/>
            <a:r>
              <a:rPr lang="en-US" dirty="0" smtClean="0"/>
              <a:t>BLMs – M. Olson</a:t>
            </a:r>
          </a:p>
          <a:p>
            <a:pPr lvl="2"/>
            <a:r>
              <a:rPr lang="en-US" dirty="0" smtClean="0"/>
              <a:t>SEMs/</a:t>
            </a:r>
            <a:r>
              <a:rPr lang="en-US" dirty="0" err="1" smtClean="0"/>
              <a:t>Multiwires</a:t>
            </a:r>
            <a:r>
              <a:rPr lang="en-US" dirty="0" smtClean="0"/>
              <a:t> – G. </a:t>
            </a:r>
            <a:r>
              <a:rPr lang="en-US" dirty="0" err="1" smtClean="0"/>
              <a:t>Tassotto</a:t>
            </a:r>
            <a:endParaRPr lang="en-US" dirty="0" smtClean="0"/>
          </a:p>
          <a:p>
            <a:r>
              <a:rPr lang="en-US" dirty="0" smtClean="0"/>
              <a:t>475.02.04.12:  Storage Rings Instrumentation (Mu2e document #1573)</a:t>
            </a:r>
          </a:p>
          <a:p>
            <a:pPr lvl="2"/>
            <a:r>
              <a:rPr lang="en-US" dirty="0" smtClean="0"/>
              <a:t>DC Beam Measurement </a:t>
            </a:r>
            <a:r>
              <a:rPr lang="en-US" dirty="0"/>
              <a:t>– A. </a:t>
            </a:r>
            <a:r>
              <a:rPr lang="en-US" dirty="0" smtClean="0"/>
              <a:t>Ibrahim</a:t>
            </a:r>
          </a:p>
          <a:p>
            <a:pPr lvl="2"/>
            <a:r>
              <a:rPr lang="en-US" dirty="0" smtClean="0"/>
              <a:t>Debuncher Tune Measurement </a:t>
            </a:r>
            <a:r>
              <a:rPr lang="en-US" dirty="0"/>
              <a:t>– </a:t>
            </a:r>
            <a:r>
              <a:rPr lang="en-US" dirty="0" smtClean="0"/>
              <a:t>N. Eddy</a:t>
            </a:r>
          </a:p>
          <a:p>
            <a:pPr lvl="2"/>
            <a:r>
              <a:rPr lang="en-US" dirty="0" smtClean="0"/>
              <a:t>BPMs </a:t>
            </a:r>
            <a:r>
              <a:rPr lang="en-US" dirty="0"/>
              <a:t>–</a:t>
            </a:r>
            <a:r>
              <a:rPr lang="en-US" dirty="0" smtClean="0"/>
              <a:t> P</a:t>
            </a:r>
            <a:r>
              <a:rPr lang="en-US" dirty="0"/>
              <a:t>. </a:t>
            </a:r>
            <a:r>
              <a:rPr lang="en-US" dirty="0" err="1" smtClean="0"/>
              <a:t>Prieto</a:t>
            </a:r>
            <a:endParaRPr lang="en-US" dirty="0" smtClean="0"/>
          </a:p>
          <a:p>
            <a:pPr lvl="2"/>
            <a:r>
              <a:rPr lang="en-US" dirty="0" smtClean="0"/>
              <a:t>BLMs </a:t>
            </a:r>
            <a:r>
              <a:rPr lang="en-US" dirty="0"/>
              <a:t>– M. </a:t>
            </a:r>
            <a:r>
              <a:rPr lang="en-US" dirty="0" smtClean="0"/>
              <a:t>Olson</a:t>
            </a:r>
          </a:p>
          <a:p>
            <a:pPr lvl="2"/>
            <a:r>
              <a:rPr lang="en-US" dirty="0" smtClean="0"/>
              <a:t>SEMs/</a:t>
            </a:r>
            <a:r>
              <a:rPr lang="en-US" dirty="0" err="1" smtClean="0"/>
              <a:t>Multiwires</a:t>
            </a:r>
            <a:r>
              <a:rPr lang="en-US" dirty="0" smtClean="0"/>
              <a:t> </a:t>
            </a:r>
            <a:r>
              <a:rPr lang="en-US" dirty="0"/>
              <a:t>– G. </a:t>
            </a:r>
            <a:r>
              <a:rPr lang="en-US" dirty="0" err="1"/>
              <a:t>Tassotto</a:t>
            </a:r>
            <a:endParaRPr lang="en-US" dirty="0"/>
          </a:p>
          <a:p>
            <a:pPr lvl="2"/>
            <a:endParaRPr lang="en-US" dirty="0" smtClean="0"/>
          </a:p>
          <a:p>
            <a:endParaRPr lang="en-US" dirty="0"/>
          </a:p>
        </p:txBody>
      </p:sp>
      <p:pic>
        <p:nvPicPr>
          <p:cNvPr id="6146" name="Picture 2" descr="C:\Users\drendel\AppData\Local\Microsoft\Windows\Temporary Internet Files\Content.IE5\13Q54XHZ\MC90043163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543050" cy="154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9041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Beam Line SEMs</a:t>
            </a:r>
            <a:endParaRPr lang="en-US" dirty="0"/>
          </a:p>
        </p:txBody>
      </p:sp>
      <p:sp>
        <p:nvSpPr>
          <p:cNvPr id="3" name="Content Placeholder 2"/>
          <p:cNvSpPr>
            <a:spLocks noGrp="1"/>
          </p:cNvSpPr>
          <p:nvPr>
            <p:ph idx="1"/>
          </p:nvPr>
        </p:nvSpPr>
        <p:spPr/>
        <p:txBody>
          <a:bodyPr/>
          <a:lstStyle/>
          <a:p>
            <a:pPr lvl="0"/>
            <a:r>
              <a:rPr lang="en-US" b="1" dirty="0"/>
              <a:t>Minimum:  </a:t>
            </a:r>
            <a:r>
              <a:rPr lang="en-US" dirty="0"/>
              <a:t>Assumes the motor assembly wire planes, top flange and </a:t>
            </a:r>
            <a:r>
              <a:rPr lang="en-US" dirty="0" err="1"/>
              <a:t>kapton</a:t>
            </a:r>
            <a:r>
              <a:rPr lang="en-US" dirty="0"/>
              <a:t> tape will be replaced.  The SEM cans will be refurbished.   The electronics will not be changed. </a:t>
            </a:r>
          </a:p>
          <a:p>
            <a:pPr lvl="0"/>
            <a:r>
              <a:rPr lang="en-US" b="1" dirty="0"/>
              <a:t>Most Likely:   </a:t>
            </a:r>
            <a:r>
              <a:rPr lang="en-US" dirty="0"/>
              <a:t>Assumes some additional motor assembly components will be replaced, some cans will be replaced and electronics will be upgraded to an Instrumentation standard. </a:t>
            </a:r>
          </a:p>
          <a:p>
            <a:pPr lvl="0"/>
            <a:r>
              <a:rPr lang="en-US" b="1" dirty="0"/>
              <a:t>Maximum:  </a:t>
            </a:r>
            <a:r>
              <a:rPr lang="en-US" dirty="0"/>
              <a:t>Assumes the motor assemblies will be replaced new, all vacuum cans replaced and all new electronics will be implemented</a:t>
            </a:r>
            <a:r>
              <a:rPr lang="en-US" dirty="0" smtClean="0"/>
              <a:t>.</a:t>
            </a:r>
            <a:endParaRPr lang="en-US" dirty="0"/>
          </a:p>
        </p:txBody>
      </p:sp>
    </p:spTree>
    <p:extLst>
      <p:ext uri="{BB962C8B-B14F-4D97-AF65-F5344CB8AC3E}">
        <p14:creationId xmlns:p14="http://schemas.microsoft.com/office/powerpoint/2010/main" val="10586295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762000"/>
          </a:xfrm>
        </p:spPr>
        <p:txBody>
          <a:bodyPr>
            <a:normAutofit fontScale="90000"/>
          </a:bodyPr>
          <a:lstStyle/>
          <a:p>
            <a:r>
              <a:rPr lang="en-US" dirty="0" smtClean="0"/>
              <a:t>Storage Rings DCCT</a:t>
            </a:r>
            <a:endParaRPr lang="en-US" dirty="0"/>
          </a:p>
        </p:txBody>
      </p:sp>
      <p:sp>
        <p:nvSpPr>
          <p:cNvPr id="3" name="Content Placeholder 2"/>
          <p:cNvSpPr>
            <a:spLocks noGrp="1"/>
          </p:cNvSpPr>
          <p:nvPr>
            <p:ph idx="1"/>
          </p:nvPr>
        </p:nvSpPr>
        <p:spPr>
          <a:xfrm>
            <a:off x="457200" y="990600"/>
            <a:ext cx="8229600" cy="5562600"/>
          </a:xfrm>
        </p:spPr>
        <p:txBody>
          <a:bodyPr/>
          <a:lstStyle/>
          <a:p>
            <a:pPr lvl="0"/>
            <a:r>
              <a:rPr lang="en-US" b="1" dirty="0" smtClean="0"/>
              <a:t>Debuncher</a:t>
            </a:r>
          </a:p>
          <a:p>
            <a:pPr lvl="2"/>
            <a:r>
              <a:rPr lang="en-US" b="1" dirty="0" smtClean="0"/>
              <a:t>Minimum</a:t>
            </a:r>
            <a:r>
              <a:rPr lang="en-US" b="1" dirty="0"/>
              <a:t>:  </a:t>
            </a:r>
            <a:r>
              <a:rPr lang="en-US" dirty="0"/>
              <a:t>Existing system is sufficient; No Maintenance/repairs needed other than modification to detector's windings.</a:t>
            </a:r>
          </a:p>
          <a:p>
            <a:pPr lvl="2"/>
            <a:r>
              <a:rPr lang="en-US" b="1" dirty="0"/>
              <a:t>Most Likely: </a:t>
            </a:r>
            <a:r>
              <a:rPr lang="en-US" dirty="0"/>
              <a:t>Keep current VME environment (crate, digitizer, etc.); Current VME conditioning board and DCCT electronics need board-level kludges; Detector/cables need  repair/maintenance.</a:t>
            </a:r>
          </a:p>
          <a:p>
            <a:pPr lvl="2"/>
            <a:r>
              <a:rPr lang="en-US" b="1" dirty="0"/>
              <a:t>Maximum: </a:t>
            </a:r>
            <a:r>
              <a:rPr lang="en-US" dirty="0"/>
              <a:t>New VME crate, digitizer, input conditioning board; DCCT electronics and detector need repair/maintenance in addition to modification to </a:t>
            </a:r>
            <a:r>
              <a:rPr lang="en-US" dirty="0" smtClean="0"/>
              <a:t>windings</a:t>
            </a:r>
          </a:p>
          <a:p>
            <a:r>
              <a:rPr lang="en-US" dirty="0" smtClean="0"/>
              <a:t>Accumulator</a:t>
            </a:r>
          </a:p>
          <a:p>
            <a:pPr lvl="2"/>
            <a:r>
              <a:rPr lang="en-US" sz="1800" b="1" dirty="0"/>
              <a:t>Minimum:  </a:t>
            </a:r>
            <a:r>
              <a:rPr lang="en-US" sz="1800" dirty="0"/>
              <a:t>Existing system is sufficient; No Maintenance/repairs needed..</a:t>
            </a:r>
          </a:p>
          <a:p>
            <a:pPr lvl="2"/>
            <a:r>
              <a:rPr lang="en-US" sz="1800" b="1" dirty="0"/>
              <a:t>Most Likely: </a:t>
            </a:r>
            <a:r>
              <a:rPr lang="en-US" sz="1800" dirty="0"/>
              <a:t>Keep current VME environment (crate, digitizer, etc.); Current VME conditioning board and DCCT electronics need board-level kludges; Detector/cables need  repair/maintenance.</a:t>
            </a:r>
          </a:p>
          <a:p>
            <a:pPr lvl="2"/>
            <a:r>
              <a:rPr lang="en-US" sz="1800" b="1" dirty="0"/>
              <a:t>Maximum: </a:t>
            </a:r>
            <a:r>
              <a:rPr lang="en-US" sz="1800" dirty="0"/>
              <a:t>New VME crate, digitizer, input conditioning board; DCCT electronics and detectors need repair/maintenance.</a:t>
            </a:r>
          </a:p>
          <a:p>
            <a:pPr lvl="2"/>
            <a:endParaRPr lang="en-US" dirty="0"/>
          </a:p>
        </p:txBody>
      </p:sp>
    </p:spTree>
    <p:extLst>
      <p:ext uri="{BB962C8B-B14F-4D97-AF65-F5344CB8AC3E}">
        <p14:creationId xmlns:p14="http://schemas.microsoft.com/office/powerpoint/2010/main" val="100585696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Storage Rings BPMs</a:t>
            </a:r>
            <a:endParaRPr lang="en-US" dirty="0"/>
          </a:p>
        </p:txBody>
      </p:sp>
      <p:sp>
        <p:nvSpPr>
          <p:cNvPr id="3" name="Content Placeholder 2"/>
          <p:cNvSpPr>
            <a:spLocks noGrp="1"/>
          </p:cNvSpPr>
          <p:nvPr>
            <p:ph idx="1"/>
          </p:nvPr>
        </p:nvSpPr>
        <p:spPr/>
        <p:txBody>
          <a:bodyPr/>
          <a:lstStyle/>
          <a:p>
            <a:pPr lvl="0"/>
            <a:r>
              <a:rPr lang="en-US" sz="1800" dirty="0"/>
              <a:t>Removing old BPM electronics hardware from Accumulator and Debuncher. Removing BPM electronic hardware from Recycler Ring service buildings.</a:t>
            </a:r>
          </a:p>
          <a:p>
            <a:pPr lvl="0"/>
            <a:r>
              <a:rPr lang="en-US" sz="1800" dirty="0"/>
              <a:t>Modifying 30 existing Recycler BPM transition board hardware so it can handle the rings’ rotation frequency.</a:t>
            </a:r>
          </a:p>
          <a:p>
            <a:pPr lvl="0"/>
            <a:r>
              <a:rPr lang="en-US" sz="1800" dirty="0"/>
              <a:t>Design 60 4-channel BPM transition boards for the Accumulator ring based on the Main Injector transition boards so they can be used in the Accumulator Ring, and Accumulator beam dump. </a:t>
            </a:r>
          </a:p>
          <a:p>
            <a:pPr lvl="0"/>
            <a:r>
              <a:rPr lang="en-US" sz="1800" dirty="0"/>
              <a:t>Move VME64X crates from Recycler service buildings to Accumulator Ring and Debuncher, </a:t>
            </a:r>
          </a:p>
          <a:p>
            <a:pPr lvl="0"/>
            <a:r>
              <a:rPr lang="en-US" sz="1800" dirty="0"/>
              <a:t>Move 55 8-channel </a:t>
            </a:r>
            <a:r>
              <a:rPr lang="en-US" sz="1800" dirty="0" err="1"/>
              <a:t>Echotek</a:t>
            </a:r>
            <a:r>
              <a:rPr lang="en-US" sz="1800" dirty="0"/>
              <a:t> digital down converter boards from Recycler service buildings to Accumulator Ring and Debuncher.</a:t>
            </a:r>
          </a:p>
          <a:p>
            <a:pPr lvl="0"/>
            <a:r>
              <a:rPr lang="en-US" sz="1800" dirty="0"/>
              <a:t>Design  timing boards with the event decoder PMC modules from Recycler to Accumulator Ring, Debuncher. </a:t>
            </a:r>
          </a:p>
          <a:p>
            <a:pPr lvl="0"/>
            <a:r>
              <a:rPr lang="en-US" sz="1800" dirty="0"/>
              <a:t>Purchase MVME5500 processor boards to be used as crate controllers or if any available from </a:t>
            </a:r>
            <a:r>
              <a:rPr lang="en-US" sz="1800" dirty="0" err="1"/>
              <a:t>TeV</a:t>
            </a:r>
            <a:r>
              <a:rPr lang="en-US" sz="1800" dirty="0"/>
              <a:t> BPM system use those.</a:t>
            </a:r>
          </a:p>
          <a:p>
            <a:pPr lvl="0"/>
            <a:r>
              <a:rPr lang="en-US" sz="1800" dirty="0"/>
              <a:t>Make # of Top Plates for the relay racks where the VME64X crates will be installed.</a:t>
            </a:r>
          </a:p>
          <a:p>
            <a:endParaRPr lang="en-US" sz="1800" dirty="0"/>
          </a:p>
        </p:txBody>
      </p:sp>
    </p:spTree>
    <p:extLst>
      <p:ext uri="{BB962C8B-B14F-4D97-AF65-F5344CB8AC3E}">
        <p14:creationId xmlns:p14="http://schemas.microsoft.com/office/powerpoint/2010/main" val="74465935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85800"/>
          </a:xfrm>
        </p:spPr>
        <p:txBody>
          <a:bodyPr>
            <a:noAutofit/>
          </a:bodyPr>
          <a:lstStyle/>
          <a:p>
            <a:r>
              <a:rPr lang="en-US" sz="3600" dirty="0" smtClean="0"/>
              <a:t>Storage Rings – Debuncher Tunes (1/3)</a:t>
            </a:r>
            <a:endParaRPr lang="en-US" sz="3600" dirty="0"/>
          </a:p>
        </p:txBody>
      </p:sp>
      <p:sp>
        <p:nvSpPr>
          <p:cNvPr id="3" name="Content Placeholder 2"/>
          <p:cNvSpPr>
            <a:spLocks noGrp="1"/>
          </p:cNvSpPr>
          <p:nvPr>
            <p:ph idx="1"/>
          </p:nvPr>
        </p:nvSpPr>
        <p:spPr>
          <a:xfrm>
            <a:off x="457200" y="838200"/>
            <a:ext cx="8229600" cy="4525963"/>
          </a:xfrm>
        </p:spPr>
        <p:txBody>
          <a:bodyPr/>
          <a:lstStyle/>
          <a:p>
            <a:r>
              <a:rPr lang="en-US" sz="1600" b="1" dirty="0" smtClean="0"/>
              <a:t>Destructive Kicker/BPM Measurement</a:t>
            </a:r>
            <a:r>
              <a:rPr lang="en-US" sz="1600" dirty="0" smtClean="0"/>
              <a:t>:  </a:t>
            </a:r>
            <a:r>
              <a:rPr lang="en-US" sz="1600" dirty="0"/>
              <a:t>The default method will be to measure using the turn-by-turn data from the Beam Position Monitor (BPM) system.  Some type of </a:t>
            </a:r>
            <a:r>
              <a:rPr lang="en-US" sz="1600" dirty="0" err="1"/>
              <a:t>pinger</a:t>
            </a:r>
            <a:r>
              <a:rPr lang="en-US" sz="1600" dirty="0"/>
              <a:t>/exciter is needed - ideally for both planes.  The candidates for this are the RF </a:t>
            </a:r>
            <a:r>
              <a:rPr lang="en-US" sz="1600" dirty="0" err="1"/>
              <a:t>Kickout</a:t>
            </a:r>
            <a:r>
              <a:rPr lang="en-US" sz="1600" dirty="0"/>
              <a:t> (RFKO) system or a dedicated system (could be a damper).  This measurement is destructive to the excitation - will require spilling to the dump (hopefully close to normal spill operation).  The BPMs should be able to measure almost the entire 100ms spill (2 order of magnitude for certain).  Note the resolution will degrade with intensity but this can be compensated by the number of turns used for the measurement.  Also, all BPMs are used with greatly increases the precision but also the readout and measurement time - all data will be read from the BPM front-ends and processed centrally.  Should be able to provide 0.001 tune accuracy at &gt;1KHz update rate.</a:t>
            </a:r>
          </a:p>
          <a:p>
            <a:pPr marL="0" indent="0">
              <a:buNone/>
            </a:pPr>
            <a:r>
              <a:rPr lang="en-US" sz="1600" dirty="0"/>
              <a:t> </a:t>
            </a:r>
          </a:p>
          <a:p>
            <a:pPr marL="0" indent="0">
              <a:buNone/>
            </a:pPr>
            <a:r>
              <a:rPr lang="en-US" sz="1600" dirty="0"/>
              <a:t>Under this tune measurement scheme, we define the different cost ranges as follows:</a:t>
            </a:r>
          </a:p>
          <a:p>
            <a:pPr lvl="0"/>
            <a:r>
              <a:rPr lang="en-US" sz="1600" b="1" dirty="0"/>
              <a:t>Minimum</a:t>
            </a:r>
            <a:r>
              <a:rPr lang="en-US" sz="1600" dirty="0"/>
              <a:t>:  Use the existing BPMs and RFKO system to complete the measurement.  The M&amp;S cost will be minimal since we would be using existing electronics.</a:t>
            </a:r>
          </a:p>
          <a:p>
            <a:pPr lvl="0"/>
            <a:r>
              <a:rPr lang="en-US" sz="1600" b="1" dirty="0"/>
              <a:t>Most-Likely</a:t>
            </a:r>
            <a:r>
              <a:rPr lang="en-US" sz="1600" dirty="0"/>
              <a:t>:  Use a dedicated exciter separate from the RFKO.  New cables would be purchased, but the </a:t>
            </a:r>
            <a:r>
              <a:rPr lang="en-US" sz="1600" dirty="0" err="1"/>
              <a:t>stripline</a:t>
            </a:r>
            <a:r>
              <a:rPr lang="en-US" sz="1600" dirty="0"/>
              <a:t> kicker, amplifier and electronics would be salvaged from Recycler. </a:t>
            </a:r>
          </a:p>
          <a:p>
            <a:pPr lvl="0"/>
            <a:r>
              <a:rPr lang="en-US" sz="1600" b="1" dirty="0"/>
              <a:t>Maximum</a:t>
            </a:r>
            <a:r>
              <a:rPr lang="en-US" sz="1600" dirty="0"/>
              <a:t>:  Implement a new kicker, amplifier, electronics and cables.</a:t>
            </a:r>
          </a:p>
          <a:p>
            <a:endParaRPr lang="en-US" sz="1600" dirty="0" smtClean="0"/>
          </a:p>
        </p:txBody>
      </p:sp>
    </p:spTree>
    <p:extLst>
      <p:ext uri="{BB962C8B-B14F-4D97-AF65-F5344CB8AC3E}">
        <p14:creationId xmlns:p14="http://schemas.microsoft.com/office/powerpoint/2010/main" val="14986859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106"/>
            <a:ext cx="8229600" cy="457200"/>
          </a:xfrm>
        </p:spPr>
        <p:txBody>
          <a:bodyPr>
            <a:noAutofit/>
          </a:bodyPr>
          <a:lstStyle/>
          <a:p>
            <a:r>
              <a:rPr lang="en-US" sz="3600" dirty="0"/>
              <a:t>Storage Rings – Debuncher Tunes </a:t>
            </a:r>
            <a:r>
              <a:rPr lang="en-US" sz="3600" dirty="0" smtClean="0"/>
              <a:t>(2/3</a:t>
            </a:r>
            <a:r>
              <a:rPr lang="en-US" sz="3600" dirty="0"/>
              <a:t>)</a:t>
            </a:r>
          </a:p>
        </p:txBody>
      </p:sp>
      <p:sp>
        <p:nvSpPr>
          <p:cNvPr id="3" name="Content Placeholder 2"/>
          <p:cNvSpPr>
            <a:spLocks noGrp="1"/>
          </p:cNvSpPr>
          <p:nvPr>
            <p:ph idx="1"/>
          </p:nvPr>
        </p:nvSpPr>
        <p:spPr>
          <a:xfrm>
            <a:off x="381000" y="457200"/>
            <a:ext cx="8229600" cy="4525963"/>
          </a:xfrm>
        </p:spPr>
        <p:txBody>
          <a:bodyPr/>
          <a:lstStyle/>
          <a:p>
            <a:r>
              <a:rPr lang="en-US" sz="2000" b="1" dirty="0" err="1"/>
              <a:t>Schottky</a:t>
            </a:r>
            <a:r>
              <a:rPr lang="en-US" sz="2000" b="1" dirty="0"/>
              <a:t> Tune Measurement</a:t>
            </a:r>
            <a:r>
              <a:rPr lang="en-US" sz="2000" dirty="0"/>
              <a:t>:  Feasibility still under study.  Idea is to use a </a:t>
            </a:r>
            <a:r>
              <a:rPr lang="en-US" sz="2000" dirty="0" err="1"/>
              <a:t>Schottky</a:t>
            </a:r>
            <a:r>
              <a:rPr lang="en-US" sz="2000" dirty="0"/>
              <a:t> pickup to measure the tune during normal operation without additional excitation beyond the operational RFKO system.  Looks very challenging to achieve accuracy and fast update rate.  Target is 0.001 tune resolution at few 100Hz update rate.</a:t>
            </a:r>
          </a:p>
          <a:p>
            <a:pPr marL="0" indent="0">
              <a:buNone/>
            </a:pPr>
            <a:r>
              <a:rPr lang="en-US" sz="2000" dirty="0"/>
              <a:t> </a:t>
            </a:r>
          </a:p>
          <a:p>
            <a:pPr marL="0" indent="0">
              <a:buNone/>
            </a:pPr>
            <a:r>
              <a:rPr lang="en-US" sz="2000" dirty="0"/>
              <a:t>Under this tune measurement scheme, we define the different cost ranges as follows:</a:t>
            </a:r>
          </a:p>
          <a:p>
            <a:pPr lvl="0"/>
            <a:r>
              <a:rPr lang="en-US" sz="2000" b="1" dirty="0"/>
              <a:t>Minimum</a:t>
            </a:r>
            <a:r>
              <a:rPr lang="en-US" sz="2000" dirty="0"/>
              <a:t>:  New cabling would be purchased, the pick-up would be salvaged from the </a:t>
            </a:r>
            <a:r>
              <a:rPr lang="en-US" sz="2000" dirty="0" err="1"/>
              <a:t>Tevatron</a:t>
            </a:r>
            <a:r>
              <a:rPr lang="en-US" sz="2000" dirty="0"/>
              <a:t> and electronics salvaged from the Recycler.  </a:t>
            </a:r>
          </a:p>
          <a:p>
            <a:pPr lvl="0"/>
            <a:r>
              <a:rPr lang="en-US" sz="2000" b="1" dirty="0"/>
              <a:t>Most-Likely</a:t>
            </a:r>
            <a:r>
              <a:rPr lang="en-US" sz="2000" dirty="0"/>
              <a:t>:  New cabling would be purchased, the pick-up would be salvaged from the </a:t>
            </a:r>
            <a:r>
              <a:rPr lang="en-US" sz="2000" dirty="0" err="1"/>
              <a:t>Tevatron</a:t>
            </a:r>
            <a:r>
              <a:rPr lang="en-US" sz="2000" dirty="0"/>
              <a:t> and electronics salvaged from the Recycler.  </a:t>
            </a:r>
          </a:p>
          <a:p>
            <a:pPr lvl="0"/>
            <a:r>
              <a:rPr lang="en-US" sz="2000" b="1" dirty="0"/>
              <a:t>Maximum</a:t>
            </a:r>
            <a:r>
              <a:rPr lang="en-US" sz="2000" dirty="0"/>
              <a:t>:  New cabling, pickup and electronics.</a:t>
            </a:r>
          </a:p>
          <a:p>
            <a:endParaRPr lang="en-US" sz="2000" dirty="0"/>
          </a:p>
        </p:txBody>
      </p:sp>
    </p:spTree>
    <p:extLst>
      <p:ext uri="{BB962C8B-B14F-4D97-AF65-F5344CB8AC3E}">
        <p14:creationId xmlns:p14="http://schemas.microsoft.com/office/powerpoint/2010/main" val="82443683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noAutofit/>
          </a:bodyPr>
          <a:lstStyle/>
          <a:p>
            <a:r>
              <a:rPr lang="en-US" sz="3600" dirty="0"/>
              <a:t>Storage Rings – Debuncher Tunes </a:t>
            </a:r>
            <a:r>
              <a:rPr lang="en-US" sz="3600" dirty="0" smtClean="0"/>
              <a:t>(3/3</a:t>
            </a:r>
            <a:r>
              <a:rPr lang="en-US" sz="3600" dirty="0"/>
              <a:t>)</a:t>
            </a:r>
          </a:p>
        </p:txBody>
      </p:sp>
      <p:sp>
        <p:nvSpPr>
          <p:cNvPr id="3" name="Content Placeholder 2"/>
          <p:cNvSpPr>
            <a:spLocks noGrp="1"/>
          </p:cNvSpPr>
          <p:nvPr>
            <p:ph idx="1"/>
          </p:nvPr>
        </p:nvSpPr>
        <p:spPr>
          <a:xfrm>
            <a:off x="457200" y="838200"/>
            <a:ext cx="8229600" cy="4525963"/>
          </a:xfrm>
        </p:spPr>
        <p:txBody>
          <a:bodyPr/>
          <a:lstStyle/>
          <a:p>
            <a:r>
              <a:rPr lang="en-US" sz="1800" b="1" dirty="0"/>
              <a:t>Transverse Damper System Tune Measurement:</a:t>
            </a:r>
            <a:r>
              <a:rPr lang="en-US" sz="1800" dirty="0"/>
              <a:t>  Requires BPM pickup and amplifier/kicker as well as electronics.  Not clear if it is needed and if so how it would function in conjunction with the RFKO.  It may be that there is concern about head-tail or other inter-bunch modes that the damper could deal with which could be decoupled from the RFKO.  If there is strong motivation for it, would be best to integrate it along with the RFKO.  If the damper system is installed, it can function as the dedicated exciter for the BPM tune measurement and/or the receiver for the </a:t>
            </a:r>
            <a:r>
              <a:rPr lang="en-US" sz="1800" dirty="0" err="1"/>
              <a:t>Schottky</a:t>
            </a:r>
            <a:r>
              <a:rPr lang="en-US" sz="1800" dirty="0"/>
              <a:t> tune measurement.</a:t>
            </a:r>
          </a:p>
          <a:p>
            <a:pPr marL="0" indent="0">
              <a:buNone/>
            </a:pPr>
            <a:r>
              <a:rPr lang="en-US" sz="1800" dirty="0"/>
              <a:t> </a:t>
            </a:r>
          </a:p>
          <a:p>
            <a:pPr marL="0" indent="0">
              <a:buNone/>
            </a:pPr>
            <a:r>
              <a:rPr lang="en-US" sz="1800" dirty="0"/>
              <a:t>Under this tune measurement scheme, we define the different cost ranges as follows:</a:t>
            </a:r>
          </a:p>
          <a:p>
            <a:pPr lvl="0"/>
            <a:r>
              <a:rPr lang="en-US" sz="1800" b="1" dirty="0"/>
              <a:t>Minimum</a:t>
            </a:r>
            <a:r>
              <a:rPr lang="en-US" sz="1800" dirty="0"/>
              <a:t>:  New cabling and pickup would be purchased.  Kicker would be salvaged.  Amplifiers and electronics would be repurposed from the Recycler. </a:t>
            </a:r>
          </a:p>
          <a:p>
            <a:pPr lvl="0"/>
            <a:r>
              <a:rPr lang="en-US" sz="1800" b="1" dirty="0"/>
              <a:t>Most-Likely</a:t>
            </a:r>
            <a:r>
              <a:rPr lang="en-US" sz="1800" dirty="0"/>
              <a:t>:  New cabling and pickup would be purchased.  Kicker would be salvaged.  Amplifiers and electronics would be repurposed from the Recycler. </a:t>
            </a:r>
          </a:p>
          <a:p>
            <a:pPr lvl="0"/>
            <a:r>
              <a:rPr lang="en-US" sz="1800" b="1" dirty="0"/>
              <a:t>Maximum</a:t>
            </a:r>
            <a:r>
              <a:rPr lang="en-US" sz="1800" dirty="0"/>
              <a:t>:  New cabling, pickup, kicker, amplifier and electronics.</a:t>
            </a:r>
          </a:p>
          <a:p>
            <a:endParaRPr lang="en-US" sz="1800" dirty="0"/>
          </a:p>
        </p:txBody>
      </p:sp>
    </p:spTree>
    <p:extLst>
      <p:ext uri="{BB962C8B-B14F-4D97-AF65-F5344CB8AC3E}">
        <p14:creationId xmlns:p14="http://schemas.microsoft.com/office/powerpoint/2010/main" val="42340109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Storage Rings BLMs</a:t>
            </a:r>
            <a:endParaRPr lang="en-US" dirty="0"/>
          </a:p>
        </p:txBody>
      </p:sp>
      <p:sp>
        <p:nvSpPr>
          <p:cNvPr id="3" name="Content Placeholder 2"/>
          <p:cNvSpPr>
            <a:spLocks noGrp="1"/>
          </p:cNvSpPr>
          <p:nvPr>
            <p:ph idx="1"/>
          </p:nvPr>
        </p:nvSpPr>
        <p:spPr/>
        <p:txBody>
          <a:bodyPr/>
          <a:lstStyle/>
          <a:p>
            <a:pPr marL="0" indent="0">
              <a:buNone/>
            </a:pPr>
            <a:r>
              <a:rPr lang="en-US" sz="1800" dirty="0"/>
              <a:t>BLMs will be the primary beam loss system in the Debuncher and Accumulator.  The existing loss monitors hardware will need to be upgraded to handle the higher operational radiation levels for Mu2e operation.  Labor and M&amp;S numbers are taken from our BLM costing spreadsheets</a:t>
            </a:r>
            <a:r>
              <a:rPr lang="en-US" sz="1800" baseline="30000" dirty="0"/>
              <a:t>1</a:t>
            </a:r>
            <a:r>
              <a:rPr lang="en-US" sz="1800" dirty="0"/>
              <a:t>, and include both materials as well as contract electricians for cable pulls.  M&amp;S for the beam line BLMs is divided into minimum, most likely and maximum scenarios defined as follows:</a:t>
            </a:r>
          </a:p>
          <a:p>
            <a:pPr lvl="0"/>
            <a:r>
              <a:rPr lang="en-US" sz="1800" b="1" dirty="0"/>
              <a:t>Minimum</a:t>
            </a:r>
            <a:r>
              <a:rPr lang="en-US" sz="1800" dirty="0"/>
              <a:t>:  Assumes we repurpose six BLM chassis and 121 ion chambers from the </a:t>
            </a:r>
            <a:r>
              <a:rPr lang="en-US" sz="1800" dirty="0" err="1"/>
              <a:t>Tevatron</a:t>
            </a:r>
            <a:r>
              <a:rPr lang="en-US" sz="1800" dirty="0"/>
              <a:t>.  To save costs, BLM chambers are not refurbished and existing service building to tunnel cable infrastructure will be reused.</a:t>
            </a:r>
          </a:p>
          <a:p>
            <a:pPr lvl="0"/>
            <a:r>
              <a:rPr lang="en-US" sz="1800" b="1" dirty="0"/>
              <a:t>Most Likely</a:t>
            </a:r>
            <a:r>
              <a:rPr lang="en-US" sz="1800" dirty="0"/>
              <a:t>: Assumes we repurpose six BLM chassis and 121 ion chambers from the </a:t>
            </a:r>
            <a:r>
              <a:rPr lang="en-US" sz="1800" dirty="0" err="1"/>
              <a:t>Tevatron</a:t>
            </a:r>
            <a:r>
              <a:rPr lang="en-US" sz="1800" dirty="0"/>
              <a:t>.  All 121 BLM chambers are refurbished.  Existing service building to tunnel cable infrastructure will be reused.</a:t>
            </a:r>
          </a:p>
          <a:p>
            <a:pPr lvl="0"/>
            <a:r>
              <a:rPr lang="en-US" sz="1800" b="1" dirty="0"/>
              <a:t>Maximum</a:t>
            </a:r>
            <a:r>
              <a:rPr lang="en-US" sz="1800" dirty="0"/>
              <a:t>:  Assumes we purchase parts to build six new BLM chasses with BLM style backplanes.  Each chassis will require six new Motorola processor boards,  six new BLM controller cards, six new timing cards, six new abort cards, six new high voltage cards, and 36 digitizer cards.   121 new ion chambers will be purchased and built. </a:t>
            </a:r>
          </a:p>
          <a:p>
            <a:endParaRPr lang="en-US" sz="1800" dirty="0"/>
          </a:p>
        </p:txBody>
      </p:sp>
    </p:spTree>
    <p:extLst>
      <p:ext uri="{BB962C8B-B14F-4D97-AF65-F5344CB8AC3E}">
        <p14:creationId xmlns:p14="http://schemas.microsoft.com/office/powerpoint/2010/main" val="38047560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Storage Rings SEMs</a:t>
            </a:r>
            <a:endParaRPr lang="en-US" dirty="0"/>
          </a:p>
        </p:txBody>
      </p:sp>
      <p:sp>
        <p:nvSpPr>
          <p:cNvPr id="3" name="Content Placeholder 2"/>
          <p:cNvSpPr>
            <a:spLocks noGrp="1"/>
          </p:cNvSpPr>
          <p:nvPr>
            <p:ph idx="1"/>
          </p:nvPr>
        </p:nvSpPr>
        <p:spPr/>
        <p:txBody>
          <a:bodyPr/>
          <a:lstStyle/>
          <a:p>
            <a:pPr marL="0" indent="0">
              <a:buNone/>
            </a:pPr>
            <a:r>
              <a:rPr lang="en-US" sz="1600" dirty="0"/>
              <a:t>SEMs and </a:t>
            </a:r>
            <a:r>
              <a:rPr lang="en-US" sz="1600" dirty="0" err="1"/>
              <a:t>Multiwires</a:t>
            </a:r>
            <a:r>
              <a:rPr lang="en-US" sz="1600" dirty="0"/>
              <a:t> will provide beam profile, position and intensity information during studies periods.  This diagnostic cannot be used when there is circulating beam.  Instead, these SEMs will only occasionally be put into the beam for troubleshooting, diagnostic reasons and beam studies.  </a:t>
            </a:r>
          </a:p>
          <a:p>
            <a:pPr marL="0" indent="0">
              <a:buNone/>
            </a:pPr>
            <a:endParaRPr lang="en-US" sz="1600" dirty="0" smtClean="0"/>
          </a:p>
          <a:p>
            <a:pPr marL="0" indent="0">
              <a:buNone/>
            </a:pPr>
            <a:r>
              <a:rPr lang="en-US" sz="1600" dirty="0" smtClean="0"/>
              <a:t>Labor </a:t>
            </a:r>
            <a:r>
              <a:rPr lang="en-US" sz="1600" dirty="0"/>
              <a:t>and M&amp;S numbers are taken from our </a:t>
            </a:r>
            <a:r>
              <a:rPr lang="en-US" sz="1600" dirty="0" err="1"/>
              <a:t>Multiwire</a:t>
            </a:r>
            <a:r>
              <a:rPr lang="en-US" sz="1600" dirty="0"/>
              <a:t>/SEM costing spreadsheet</a:t>
            </a:r>
            <a:r>
              <a:rPr lang="en-US" sz="1600" baseline="30000" dirty="0"/>
              <a:t>1</a:t>
            </a:r>
            <a:r>
              <a:rPr lang="en-US" sz="1600" dirty="0"/>
              <a:t>, and include both materials as well as contract electricians for cable pulls.  We have enough vacuum cans.  Most motor assemblies should be replaced, and some parts can be reused.  Estimates here include the construction of one spare.  M&amp;S for the beam line SEMs is divided into minimum, most likely and maximum scenarios defined as follows:</a:t>
            </a:r>
          </a:p>
          <a:p>
            <a:pPr lvl="0"/>
            <a:r>
              <a:rPr lang="en-US" sz="1600" b="1" dirty="0"/>
              <a:t>Minimum:  </a:t>
            </a:r>
            <a:r>
              <a:rPr lang="en-US" sz="1600" dirty="0"/>
              <a:t>Assumes the motor assembly wire planes, top flange and </a:t>
            </a:r>
            <a:r>
              <a:rPr lang="en-US" sz="1600" dirty="0" err="1"/>
              <a:t>kapton</a:t>
            </a:r>
            <a:r>
              <a:rPr lang="en-US" sz="1600" dirty="0"/>
              <a:t> tape will be replaced.  The SEM cans will be refurbished.   The electronics will not be changed. </a:t>
            </a:r>
          </a:p>
          <a:p>
            <a:pPr lvl="0"/>
            <a:r>
              <a:rPr lang="en-US" sz="1600" b="1" dirty="0"/>
              <a:t>Most Likely:   </a:t>
            </a:r>
            <a:r>
              <a:rPr lang="en-US" sz="1600" dirty="0"/>
              <a:t>Assumes some additional motor assembly components will be replaced, some cans will be replaced and electronics will be upgraded to an Instrumentation standard. </a:t>
            </a:r>
          </a:p>
          <a:p>
            <a:pPr lvl="0"/>
            <a:r>
              <a:rPr lang="en-US" sz="1600" b="1" dirty="0"/>
              <a:t>Maximum:  </a:t>
            </a:r>
            <a:r>
              <a:rPr lang="en-US" sz="1600" dirty="0"/>
              <a:t>Assumes the motor assemblies will be replaced new, all vacuum cans replaced and all new electronics will be implemented.</a:t>
            </a:r>
          </a:p>
          <a:p>
            <a:endParaRPr lang="en-US" sz="1600" dirty="0"/>
          </a:p>
        </p:txBody>
      </p:sp>
    </p:spTree>
    <p:extLst>
      <p:ext uri="{BB962C8B-B14F-4D97-AF65-F5344CB8AC3E}">
        <p14:creationId xmlns:p14="http://schemas.microsoft.com/office/powerpoint/2010/main" val="42616298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62000"/>
          </a:xfrm>
        </p:spPr>
        <p:txBody>
          <a:bodyPr>
            <a:normAutofit fontScale="90000"/>
          </a:bodyPr>
          <a:lstStyle/>
          <a:p>
            <a:r>
              <a:rPr lang="en-US" dirty="0" smtClean="0"/>
              <a:t>Beam Line Controls</a:t>
            </a:r>
            <a:endParaRPr lang="en-US" dirty="0"/>
          </a:p>
        </p:txBody>
      </p:sp>
      <p:sp>
        <p:nvSpPr>
          <p:cNvPr id="3" name="Content Placeholder 2"/>
          <p:cNvSpPr>
            <a:spLocks noGrp="1"/>
          </p:cNvSpPr>
          <p:nvPr>
            <p:ph idx="1"/>
          </p:nvPr>
        </p:nvSpPr>
        <p:spPr>
          <a:xfrm>
            <a:off x="457200" y="838200"/>
            <a:ext cx="8229600" cy="5791200"/>
          </a:xfrm>
        </p:spPr>
        <p:txBody>
          <a:bodyPr/>
          <a:lstStyle/>
          <a:p>
            <a:pPr lvl="0"/>
            <a:r>
              <a:rPr lang="en-US" sz="1600" b="1" dirty="0"/>
              <a:t>Links and </a:t>
            </a:r>
            <a:r>
              <a:rPr lang="en-US" sz="1600" b="1" dirty="0" err="1"/>
              <a:t>Camac</a:t>
            </a:r>
            <a:r>
              <a:rPr lang="en-US" sz="1600" dirty="0"/>
              <a:t>:  Estimate includes inventory of existing serial links and </a:t>
            </a:r>
            <a:r>
              <a:rPr lang="en-US" sz="1600" dirty="0" err="1"/>
              <a:t>Camac</a:t>
            </a:r>
            <a:r>
              <a:rPr lang="en-US" sz="1600" dirty="0"/>
              <a:t> crates</a:t>
            </a:r>
            <a:r>
              <a:rPr lang="en-US" sz="1600" baseline="30000" dirty="0"/>
              <a:t>1 </a:t>
            </a:r>
            <a:r>
              <a:rPr lang="en-US" sz="1600" dirty="0"/>
              <a:t>to determine if the current infrastructure can be repurposed for Mu2e operations, as well as constructing and implementing a plan to move CAMAC crates, cards and links for Mu2e operation.  We have an ample supply of spare </a:t>
            </a:r>
            <a:r>
              <a:rPr lang="en-US" sz="1600" dirty="0" err="1"/>
              <a:t>Camac</a:t>
            </a:r>
            <a:r>
              <a:rPr lang="en-US" sz="1600" dirty="0"/>
              <a:t> cards and crates, and the current crate and link structure is believed to be adequate.  A large portion of  the implementation effort will involve technician time for moving crates and cards and computer professional time to update parameter database information.</a:t>
            </a:r>
          </a:p>
          <a:p>
            <a:pPr lvl="0"/>
            <a:r>
              <a:rPr lang="en-US" sz="1600" b="1" dirty="0"/>
              <a:t>Hot Rack Monitor (HRM)</a:t>
            </a:r>
            <a:r>
              <a:rPr lang="en-US" sz="1600" dirty="0"/>
              <a:t>:  A number of </a:t>
            </a:r>
            <a:r>
              <a:rPr lang="en-US" sz="1600" dirty="0" err="1"/>
              <a:t>Camac</a:t>
            </a:r>
            <a:r>
              <a:rPr lang="en-US" sz="1600" dirty="0"/>
              <a:t> modules have become end of life and will be upgraded to a VME platform that talks to the controls system via Ethernet.  </a:t>
            </a:r>
            <a:r>
              <a:rPr lang="en-US" sz="1600" dirty="0" err="1"/>
              <a:t>Camac</a:t>
            </a:r>
            <a:r>
              <a:rPr lang="en-US" sz="1600" dirty="0"/>
              <a:t> 190/290 cards will be replaced by HRM installations.  Installing HRMs will provide 16 bit A/D </a:t>
            </a:r>
            <a:r>
              <a:rPr lang="en-US" sz="1600" dirty="0" err="1"/>
              <a:t>readbacks</a:t>
            </a:r>
            <a:r>
              <a:rPr lang="en-US" sz="1600" dirty="0"/>
              <a:t>, DAQ, I/O and clock channels.  The minimum estimate will include one HRM installations, the most likely estimate will include 8 HRM installations and the maximum installation will include 10 installations.</a:t>
            </a:r>
          </a:p>
          <a:p>
            <a:pPr lvl="0"/>
            <a:r>
              <a:rPr lang="en-US" sz="1600" b="1" dirty="0"/>
              <a:t>Network</a:t>
            </a:r>
            <a:r>
              <a:rPr lang="en-US" sz="1600" dirty="0"/>
              <a:t>:  Estimate includes analysis of current network infrastructure to determine if the existing network equipment</a:t>
            </a:r>
            <a:r>
              <a:rPr lang="en-US" sz="1600" baseline="30000" dirty="0"/>
              <a:t>1</a:t>
            </a:r>
            <a:r>
              <a:rPr lang="en-US" sz="1600" dirty="0"/>
              <a:t> is adequate for Mu2e operations, planning and implementing the upgrade of legacy equipment.  The controls wireless networks at F23 and F27 and the shared 10MBps network at AP0 are believed to be inadequate and will need to be upgraded.  The most economical solution would be to run fiber messenger cable attached to the existing struts that support the </a:t>
            </a:r>
            <a:r>
              <a:rPr lang="en-US" sz="1600" dirty="0" err="1"/>
              <a:t>cryo</a:t>
            </a:r>
            <a:r>
              <a:rPr lang="en-US" sz="1600" dirty="0"/>
              <a:t> pipe on the </a:t>
            </a:r>
            <a:r>
              <a:rPr lang="en-US" sz="1600" dirty="0" err="1"/>
              <a:t>Tevatron</a:t>
            </a:r>
            <a:r>
              <a:rPr lang="en-US" sz="1600" dirty="0"/>
              <a:t> berm.  The cable would run from MI60 to AP0 and then to F23 and F27.  New network switches will need to be installed in the buildings. A large portion of the implementation labor effort will involve technician time to make Ethernet connections from each end node to the central network switch in each service building.</a:t>
            </a:r>
          </a:p>
          <a:p>
            <a:endParaRPr lang="en-US" sz="1600" dirty="0"/>
          </a:p>
        </p:txBody>
      </p:sp>
    </p:spTree>
    <p:extLst>
      <p:ext uri="{BB962C8B-B14F-4D97-AF65-F5344CB8AC3E}">
        <p14:creationId xmlns:p14="http://schemas.microsoft.com/office/powerpoint/2010/main" val="731584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rmAutofit fontScale="90000"/>
          </a:bodyPr>
          <a:lstStyle/>
          <a:p>
            <a:r>
              <a:rPr lang="en-US" dirty="0" smtClean="0"/>
              <a:t>Storage Ring Controls</a:t>
            </a:r>
            <a:endParaRPr lang="en-US" dirty="0"/>
          </a:p>
        </p:txBody>
      </p:sp>
      <p:sp>
        <p:nvSpPr>
          <p:cNvPr id="3" name="Content Placeholder 2"/>
          <p:cNvSpPr>
            <a:spLocks noGrp="1"/>
          </p:cNvSpPr>
          <p:nvPr>
            <p:ph idx="1"/>
          </p:nvPr>
        </p:nvSpPr>
        <p:spPr>
          <a:xfrm>
            <a:off x="457200" y="914400"/>
            <a:ext cx="8229600" cy="5791200"/>
          </a:xfrm>
        </p:spPr>
        <p:txBody>
          <a:bodyPr/>
          <a:lstStyle/>
          <a:p>
            <a:pPr lvl="0"/>
            <a:r>
              <a:rPr lang="en-US" sz="1800" b="1" dirty="0"/>
              <a:t>Links and </a:t>
            </a:r>
            <a:r>
              <a:rPr lang="en-US" sz="1800" b="1" dirty="0" err="1"/>
              <a:t>Camac</a:t>
            </a:r>
            <a:r>
              <a:rPr lang="en-US" sz="1800" b="1" dirty="0"/>
              <a:t>:</a:t>
            </a:r>
            <a:r>
              <a:rPr lang="en-US" sz="1800" dirty="0"/>
              <a:t>  Estimate includes inventory of existing serial links and </a:t>
            </a:r>
            <a:r>
              <a:rPr lang="en-US" sz="1800" dirty="0" err="1"/>
              <a:t>Camac</a:t>
            </a:r>
            <a:r>
              <a:rPr lang="en-US" sz="1800" dirty="0"/>
              <a:t> crates</a:t>
            </a:r>
            <a:r>
              <a:rPr lang="en-US" sz="1800" baseline="30000" dirty="0"/>
              <a:t>1 </a:t>
            </a:r>
            <a:r>
              <a:rPr lang="en-US" sz="1800" dirty="0"/>
              <a:t>to determine if the current infrastructure can be repurposed for Mu2e operations, as well as  constructing and implementing a plan to move CAMAC crates, cards and links for Mu2e operation.  We have an ample supply of spare </a:t>
            </a:r>
            <a:r>
              <a:rPr lang="en-US" sz="1800" dirty="0" err="1"/>
              <a:t>Camac</a:t>
            </a:r>
            <a:r>
              <a:rPr lang="en-US" sz="1800" dirty="0"/>
              <a:t> cards and crates, and the current crate and link structure is believed to be adequate.  A large portion of  the implementation effort will involve technician time for moving crates and cards and computer professional time to update parameter database information.</a:t>
            </a:r>
          </a:p>
          <a:p>
            <a:pPr lvl="0"/>
            <a:r>
              <a:rPr lang="en-US" sz="1800" b="1" dirty="0"/>
              <a:t>Hot Rack Monitor (HRM):</a:t>
            </a:r>
            <a:r>
              <a:rPr lang="en-US" sz="1800" dirty="0"/>
              <a:t>  A number of </a:t>
            </a:r>
            <a:r>
              <a:rPr lang="en-US" sz="1800" dirty="0" err="1"/>
              <a:t>Camac</a:t>
            </a:r>
            <a:r>
              <a:rPr lang="en-US" sz="1800" dirty="0"/>
              <a:t> modules have become end of life and will be upgraded to a VME platform that talks to the controls system via Ethernet.  </a:t>
            </a:r>
            <a:r>
              <a:rPr lang="en-US" sz="1800" dirty="0" err="1"/>
              <a:t>Camac</a:t>
            </a:r>
            <a:r>
              <a:rPr lang="en-US" sz="1800" dirty="0"/>
              <a:t> 190/290 cards will be replaced by HRM installations.  Installing HRMs will provide 16 bit A/D </a:t>
            </a:r>
            <a:r>
              <a:rPr lang="en-US" sz="1800" dirty="0" err="1"/>
              <a:t>readbacks</a:t>
            </a:r>
            <a:r>
              <a:rPr lang="en-US" sz="1800" dirty="0"/>
              <a:t>, DAQ, I/O and clock channels.  The minimum estimate will include six HRM installations, the most likely estimate will include 14 HRM installations and the maximum installation will include 29 installations.</a:t>
            </a:r>
          </a:p>
          <a:p>
            <a:pPr lvl="0"/>
            <a:r>
              <a:rPr lang="en-US" sz="1800" b="1" dirty="0"/>
              <a:t>Network</a:t>
            </a:r>
            <a:r>
              <a:rPr lang="en-US" sz="1800" dirty="0"/>
              <a:t>:  Estimate includes analysis of current network infrastructure to determine if the existing network equipment</a:t>
            </a:r>
            <a:r>
              <a:rPr lang="en-US" sz="1800" baseline="30000" dirty="0"/>
              <a:t>1</a:t>
            </a:r>
            <a:r>
              <a:rPr lang="en-US" sz="1800" dirty="0"/>
              <a:t> is adequate for Mu2e operations, planning and implementing the upgrade of legacy equipment.  A large portion of the implementation labor effort will involve technician time to make Ethernet connections from each end node to the central network switch in each service building.</a:t>
            </a:r>
          </a:p>
          <a:p>
            <a:endParaRPr lang="en-US" sz="1800" dirty="0"/>
          </a:p>
        </p:txBody>
      </p:sp>
    </p:spTree>
    <p:extLst>
      <p:ext uri="{BB962C8B-B14F-4D97-AF65-F5344CB8AC3E}">
        <p14:creationId xmlns:p14="http://schemas.microsoft.com/office/powerpoint/2010/main" val="18675711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Costing (</a:t>
            </a:r>
            <a:r>
              <a:rPr lang="en-US" dirty="0" err="1" smtClean="0"/>
              <a:t>BoEs</a:t>
            </a:r>
            <a:r>
              <a:rPr lang="en-US" dirty="0" smtClean="0"/>
              <a:t>)</a:t>
            </a:r>
            <a:endParaRPr lang="en-US" dirty="0"/>
          </a:p>
        </p:txBody>
      </p:sp>
      <p:sp>
        <p:nvSpPr>
          <p:cNvPr id="3" name="Content Placeholder 2"/>
          <p:cNvSpPr>
            <a:spLocks noGrp="1"/>
          </p:cNvSpPr>
          <p:nvPr>
            <p:ph idx="1"/>
          </p:nvPr>
        </p:nvSpPr>
        <p:spPr/>
        <p:txBody>
          <a:bodyPr/>
          <a:lstStyle/>
          <a:p>
            <a:r>
              <a:rPr lang="en-US" dirty="0" smtClean="0"/>
              <a:t>475.02.03.03:  Beam Line Controls (Mu2e Document #1572)</a:t>
            </a:r>
          </a:p>
          <a:p>
            <a:pPr lvl="2"/>
            <a:r>
              <a:rPr lang="en-US" dirty="0" smtClean="0"/>
              <a:t>Links and </a:t>
            </a:r>
            <a:r>
              <a:rPr lang="en-US" dirty="0" err="1" smtClean="0"/>
              <a:t>Camac</a:t>
            </a:r>
            <a:endParaRPr lang="en-US" dirty="0" smtClean="0"/>
          </a:p>
          <a:p>
            <a:pPr lvl="2"/>
            <a:r>
              <a:rPr lang="en-US" dirty="0" smtClean="0"/>
              <a:t>Hot Rack Monitor upgrade</a:t>
            </a:r>
          </a:p>
          <a:p>
            <a:pPr lvl="2"/>
            <a:r>
              <a:rPr lang="en-US" dirty="0" smtClean="0"/>
              <a:t>Network</a:t>
            </a:r>
          </a:p>
          <a:p>
            <a:r>
              <a:rPr lang="en-US" dirty="0" smtClean="0"/>
              <a:t>475.02.04.06:  Storage Rings Controls (Mu2e Document #1468)</a:t>
            </a:r>
          </a:p>
          <a:p>
            <a:pPr lvl="2"/>
            <a:r>
              <a:rPr lang="en-US" dirty="0"/>
              <a:t>Links and </a:t>
            </a:r>
            <a:r>
              <a:rPr lang="en-US" dirty="0" err="1"/>
              <a:t>Camac</a:t>
            </a:r>
            <a:endParaRPr lang="en-US" dirty="0"/>
          </a:p>
          <a:p>
            <a:pPr lvl="2"/>
            <a:r>
              <a:rPr lang="en-US" dirty="0"/>
              <a:t>Hot Rack Monitor upgrade</a:t>
            </a:r>
          </a:p>
          <a:p>
            <a:pPr lvl="2"/>
            <a:r>
              <a:rPr lang="en-US" dirty="0" smtClean="0"/>
              <a:t>Network</a:t>
            </a:r>
          </a:p>
        </p:txBody>
      </p:sp>
      <p:pic>
        <p:nvPicPr>
          <p:cNvPr id="4" name="Picture 2" descr="C:\Users\drendel\AppData\Local\Microsoft\Windows\Temporary Internet Files\Content.IE5\13Q54XHZ\MC90043163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543050" cy="154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308364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483" name="Picture 3" descr="U:\Storage_Rings\Controls\Network\Pbar Controls Net4-no rotation.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20"/>
            <a:ext cx="9144000" cy="6856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92753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1506" name="Picture 2" descr="U:\Storage_Rings\Controls\Network\Pbar General Net4-no rotation.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542475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970"/>
            <a:ext cx="8229600" cy="685800"/>
          </a:xfrm>
        </p:spPr>
        <p:txBody>
          <a:bodyPr>
            <a:normAutofit fontScale="90000"/>
          </a:bodyPr>
          <a:lstStyle/>
          <a:p>
            <a:r>
              <a:rPr lang="en-US" dirty="0" smtClean="0"/>
              <a:t>Application Codes</a:t>
            </a:r>
            <a:endParaRPr lang="en-US" dirty="0"/>
          </a:p>
        </p:txBody>
      </p:sp>
      <p:sp>
        <p:nvSpPr>
          <p:cNvPr id="3" name="Content Placeholder 2"/>
          <p:cNvSpPr>
            <a:spLocks noGrp="1"/>
          </p:cNvSpPr>
          <p:nvPr>
            <p:ph idx="1"/>
          </p:nvPr>
        </p:nvSpPr>
        <p:spPr>
          <a:xfrm>
            <a:off x="457200" y="609600"/>
            <a:ext cx="8229600" cy="4525963"/>
          </a:xfrm>
        </p:spPr>
        <p:txBody>
          <a:bodyPr/>
          <a:lstStyle/>
          <a:p>
            <a:pPr marL="0" indent="0">
              <a:buNone/>
            </a:pPr>
            <a:r>
              <a:rPr lang="en-US" sz="1100" dirty="0"/>
              <a:t>Significant controls software development will need to be undertaken prior to Mu2e operations.  A detailed survey of existing ACNET applications will need to be completed in order to determine the required levels of application programming effort.  Applications for Antiproton Source systems that are not needed for Mu2e operations, such as stochastic cooling programs, can be retired.   Many applications, such as vacuum, diagnostics and power supply programs, can be reused or upgraded.   There are also a number of applications that will need to be developed from scratch, such as those controlling the new RF systems and Debuncher resonant extraction.  ACNET index pages will need to be reorganized to better reflect Mu2e operations.   Controls experts estimate one month of full-time effort of an application programmer for each application that needs to be upgraded, on four months of full-time effort of an applications programmer for each application that needs to be written new.</a:t>
            </a:r>
          </a:p>
          <a:p>
            <a:pPr marL="0" indent="0">
              <a:buNone/>
            </a:pPr>
            <a:r>
              <a:rPr lang="en-US" sz="1100" dirty="0"/>
              <a:t> </a:t>
            </a:r>
          </a:p>
          <a:p>
            <a:pPr marL="0" indent="0">
              <a:buNone/>
            </a:pPr>
            <a:r>
              <a:rPr lang="en-US" sz="1100" dirty="0"/>
              <a:t>Additional controls effort will include updating and creating database entries for parameters.   Existing parameter pages will need to be restructured to reflect Mu2e operations. Parameter subpage names will need to be renamed in some cases.  New parameter pages may need to be added.  Software tasks requiring automation via OAC clients or ACL scripts will need to be determined and developed. Appropriate analog, digital and acknowledgeable alarms will need to be setup for Mu2e devices.</a:t>
            </a:r>
          </a:p>
          <a:p>
            <a:pPr marL="0" indent="0">
              <a:buNone/>
            </a:pPr>
            <a:endParaRPr lang="en-US" sz="1100" dirty="0"/>
          </a:p>
          <a:p>
            <a:pPr marL="0" indent="0">
              <a:buNone/>
            </a:pPr>
            <a:r>
              <a:rPr lang="en-US" sz="1100" dirty="0"/>
              <a:t>In addition, front end work will need to be done that controls experts estimate will take 2 or 3 FTE programmers at least two years to complete.</a:t>
            </a:r>
          </a:p>
          <a:p>
            <a:pPr marL="0" indent="0">
              <a:buNone/>
            </a:pPr>
            <a:r>
              <a:rPr lang="en-US" sz="1100" dirty="0"/>
              <a:t> </a:t>
            </a:r>
          </a:p>
          <a:p>
            <a:pPr marL="0" indent="0">
              <a:buNone/>
            </a:pPr>
            <a:r>
              <a:rPr lang="en-US" sz="1100" dirty="0"/>
              <a:t>Labor and M&amp;S numbers are taken from our costing documentation</a:t>
            </a:r>
            <a:r>
              <a:rPr lang="en-US" sz="1100" baseline="30000" dirty="0"/>
              <a:t>1</a:t>
            </a:r>
            <a:r>
              <a:rPr lang="en-US" sz="1100" dirty="0"/>
              <a:t>.  Cost estimates are divided into minimum, most likely and maximum scenarios. </a:t>
            </a:r>
          </a:p>
          <a:p>
            <a:pPr lvl="0"/>
            <a:r>
              <a:rPr lang="en-US" sz="1100" b="1" dirty="0"/>
              <a:t>Minimum:  </a:t>
            </a:r>
          </a:p>
          <a:p>
            <a:pPr lvl="2"/>
            <a:r>
              <a:rPr lang="en-US" sz="850" dirty="0"/>
              <a:t>Applications:  5 new applications, 30 updates.  2 FTEs for 2 years.</a:t>
            </a:r>
          </a:p>
          <a:p>
            <a:pPr lvl="2"/>
            <a:r>
              <a:rPr lang="en-US" sz="850" dirty="0"/>
              <a:t>Front End:  2 FTEs for 2 years</a:t>
            </a:r>
          </a:p>
          <a:p>
            <a:pPr lvl="0"/>
            <a:r>
              <a:rPr lang="en-US" sz="1100" b="1" dirty="0"/>
              <a:t>Most Likely:   </a:t>
            </a:r>
          </a:p>
          <a:p>
            <a:pPr lvl="2"/>
            <a:r>
              <a:rPr lang="en-US" sz="850" dirty="0"/>
              <a:t>Applications:  20 new applications, 45 updates.  5 FTEs for 2 years.</a:t>
            </a:r>
          </a:p>
          <a:p>
            <a:pPr lvl="2"/>
            <a:r>
              <a:rPr lang="en-US" sz="850" dirty="0"/>
              <a:t>Front End:   3 FTEs for 2 years</a:t>
            </a:r>
          </a:p>
          <a:p>
            <a:pPr lvl="0"/>
            <a:r>
              <a:rPr lang="en-US" sz="1100" b="1" dirty="0"/>
              <a:t>Maximum:  </a:t>
            </a:r>
          </a:p>
          <a:p>
            <a:pPr lvl="2"/>
            <a:r>
              <a:rPr lang="en-US" sz="850" dirty="0"/>
              <a:t>Applications:  46 new applications, 42 updates.  6 FTEs for 3 years.</a:t>
            </a:r>
          </a:p>
          <a:p>
            <a:pPr lvl="2"/>
            <a:r>
              <a:rPr lang="en-US" sz="850" dirty="0"/>
              <a:t>Front End:  3 FTEs for 3 years</a:t>
            </a:r>
          </a:p>
          <a:p>
            <a:endParaRPr lang="en-US" sz="1100" dirty="0"/>
          </a:p>
        </p:txBody>
      </p:sp>
    </p:spTree>
    <p:extLst>
      <p:ext uri="{BB962C8B-B14F-4D97-AF65-F5344CB8AC3E}">
        <p14:creationId xmlns:p14="http://schemas.microsoft.com/office/powerpoint/2010/main" val="374600106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698"/>
            <a:ext cx="8229600" cy="762000"/>
          </a:xfrm>
        </p:spPr>
        <p:txBody>
          <a:bodyPr>
            <a:normAutofit/>
          </a:bodyPr>
          <a:lstStyle/>
          <a:p>
            <a:r>
              <a:rPr lang="en-US" sz="3600" dirty="0" smtClean="0"/>
              <a:t>Machine </a:t>
            </a:r>
            <a:r>
              <a:rPr lang="en-US" sz="3600" dirty="0" err="1" smtClean="0"/>
              <a:t>Proection</a:t>
            </a:r>
            <a:r>
              <a:rPr lang="en-US" sz="3600" dirty="0" smtClean="0"/>
              <a:t> – Beam Permits (1/2)</a:t>
            </a:r>
            <a:endParaRPr lang="en-US" sz="3600" dirty="0"/>
          </a:p>
        </p:txBody>
      </p:sp>
      <p:sp>
        <p:nvSpPr>
          <p:cNvPr id="3" name="Content Placeholder 2"/>
          <p:cNvSpPr>
            <a:spLocks noGrp="1"/>
          </p:cNvSpPr>
          <p:nvPr>
            <p:ph idx="1"/>
          </p:nvPr>
        </p:nvSpPr>
        <p:spPr>
          <a:xfrm>
            <a:off x="304800" y="990600"/>
            <a:ext cx="8610600" cy="5715000"/>
          </a:xfrm>
        </p:spPr>
        <p:txBody>
          <a:bodyPr/>
          <a:lstStyle/>
          <a:p>
            <a:pPr marL="0" indent="0">
              <a:buNone/>
            </a:pPr>
            <a:r>
              <a:rPr lang="en-US" sz="1400" dirty="0"/>
              <a:t>The Beam Permit system will consist of three beam permits:</a:t>
            </a:r>
          </a:p>
          <a:p>
            <a:pPr lvl="0"/>
            <a:r>
              <a:rPr lang="en-US" sz="1400" dirty="0"/>
              <a:t>AP1/AP3/Accumulator Permit</a:t>
            </a:r>
          </a:p>
          <a:p>
            <a:pPr lvl="2" fontAlgn="ctr"/>
            <a:r>
              <a:rPr lang="en-US" sz="1000" dirty="0"/>
              <a:t>Will use existing Pbar beam permit infrastructure.  </a:t>
            </a:r>
          </a:p>
          <a:p>
            <a:pPr lvl="3" fontAlgn="ctr"/>
            <a:r>
              <a:rPr lang="en-US" sz="1000" dirty="0"/>
              <a:t>Beam permit loop goes MCR-&gt;AP10-&gt;AP30-&gt;F27-&gt;AP0 S-&gt;F23-&gt;AP0 N-&gt;AP50-&gt;AP10-&gt;MCR</a:t>
            </a:r>
          </a:p>
          <a:p>
            <a:pPr lvl="3" fontAlgn="ctr"/>
            <a:r>
              <a:rPr lang="en-US" sz="1000" dirty="0"/>
              <a:t>We may move the abort permit over to a fiber optic link.  The costing for the installation of this fiber optic link is covered in the Storage Rings Controls BoE (475.02.04.06)</a:t>
            </a:r>
            <a:r>
              <a:rPr lang="en-US" sz="1000" baseline="30000" dirty="0"/>
              <a:t>2</a:t>
            </a:r>
            <a:r>
              <a:rPr lang="en-US" sz="1000" dirty="0"/>
              <a:t> and Beam Lines Controls BoE (475.02.02.03)</a:t>
            </a:r>
            <a:r>
              <a:rPr lang="en-US" sz="1000" baseline="30000" dirty="0"/>
              <a:t>3</a:t>
            </a:r>
            <a:r>
              <a:rPr lang="en-US" sz="1000" dirty="0"/>
              <a:t>.</a:t>
            </a:r>
          </a:p>
          <a:p>
            <a:pPr lvl="2" fontAlgn="ctr"/>
            <a:r>
              <a:rPr lang="en-US" sz="1000" dirty="0"/>
              <a:t>If we lose permit conditions, permit drops immediately and we send beam to Accumulator abort.</a:t>
            </a:r>
          </a:p>
          <a:p>
            <a:pPr lvl="2" fontAlgn="ctr"/>
            <a:r>
              <a:rPr lang="en-US" sz="1000" dirty="0"/>
              <a:t>This permit will provide the single input back to the BSSB.  This means a single beam switch and single beam permit, with no BSSB hardware replacement costs.</a:t>
            </a:r>
          </a:p>
          <a:p>
            <a:pPr lvl="2" fontAlgn="ctr"/>
            <a:r>
              <a:rPr lang="en-US" sz="1000" dirty="0"/>
              <a:t>The </a:t>
            </a:r>
            <a:r>
              <a:rPr lang="en-US" sz="1000" dirty="0" err="1"/>
              <a:t>Camac</a:t>
            </a:r>
            <a:r>
              <a:rPr lang="en-US" sz="1000" dirty="0"/>
              <a:t> 201 module will need to be moved from the MCR to the location of the Accumulator abort kicker (AP50).</a:t>
            </a:r>
          </a:p>
          <a:p>
            <a:pPr lvl="2" fontAlgn="ctr"/>
            <a:r>
              <a:rPr lang="en-US" sz="1000" dirty="0" err="1"/>
              <a:t>Camac</a:t>
            </a:r>
            <a:r>
              <a:rPr lang="en-US" sz="1000" dirty="0"/>
              <a:t> 479 card will also be located at AP50 to monitor clock events and fall of the abort permit.</a:t>
            </a:r>
          </a:p>
          <a:p>
            <a:pPr lvl="0"/>
            <a:r>
              <a:rPr lang="en-US" sz="1400" dirty="0"/>
              <a:t>Debuncher Permit:  </a:t>
            </a:r>
          </a:p>
          <a:p>
            <a:pPr lvl="2" fontAlgn="ctr"/>
            <a:r>
              <a:rPr lang="en-US" sz="1000" dirty="0"/>
              <a:t>A second loop will be made for the Debuncher.</a:t>
            </a:r>
          </a:p>
          <a:p>
            <a:pPr lvl="2" fontAlgn="ctr"/>
            <a:r>
              <a:rPr lang="en-US" sz="1000" dirty="0"/>
              <a:t>New cabling will need to be pulled between service buildings...AP50-&gt;AP30-&gt;AP10-&gt;AP50.  </a:t>
            </a:r>
          </a:p>
          <a:p>
            <a:pPr lvl="3" fontAlgn="ctr"/>
            <a:r>
              <a:rPr lang="en-US" sz="1000" dirty="0"/>
              <a:t>While new cabling is being pulled a spare set should also be pulled as it won't add much to the cost.</a:t>
            </a:r>
          </a:p>
          <a:p>
            <a:pPr lvl="3" fontAlgn="ctr"/>
            <a:r>
              <a:rPr lang="en-US" sz="1000" dirty="0"/>
              <a:t>We will also need to pull cable out to the new Mu2e experimental building.</a:t>
            </a:r>
          </a:p>
          <a:p>
            <a:pPr lvl="3" fontAlgn="ctr"/>
            <a:r>
              <a:rPr lang="en-US" sz="1000" dirty="0"/>
              <a:t>Cable runs will need to be copper due to expected radiation levels and the fact that some of the cable runs go through the tunnel enclosures.</a:t>
            </a:r>
          </a:p>
          <a:p>
            <a:pPr lvl="3" fontAlgn="ctr"/>
            <a:r>
              <a:rPr lang="en-US" sz="1000" dirty="0"/>
              <a:t>The costing for the cable pulls are covered in the Storage Rings controls BoE (475.02.04.06)</a:t>
            </a:r>
            <a:r>
              <a:rPr lang="en-US" sz="1000" baseline="30000" dirty="0"/>
              <a:t>2</a:t>
            </a:r>
            <a:r>
              <a:rPr lang="en-US" sz="1000" dirty="0"/>
              <a:t>, and Beam Lines Controls BoE (475.02.02.03)</a:t>
            </a:r>
            <a:r>
              <a:rPr lang="en-US" sz="1000" baseline="30000" dirty="0"/>
              <a:t>3</a:t>
            </a:r>
            <a:r>
              <a:rPr lang="en-US" sz="1000" dirty="0"/>
              <a:t>.  They are not part of this cost estimate.</a:t>
            </a:r>
          </a:p>
          <a:p>
            <a:pPr lvl="2" fontAlgn="ctr"/>
            <a:r>
              <a:rPr lang="en-US" sz="1000" dirty="0"/>
              <a:t>The Debuncher beam permit will provide a single input to the AP1/AP3/Accumulator beam permit.  </a:t>
            </a:r>
          </a:p>
          <a:p>
            <a:pPr lvl="2" fontAlgn="ctr"/>
            <a:r>
              <a:rPr lang="en-US" sz="1000" dirty="0"/>
              <a:t>When the Debuncher beam permit goes away, we immediately abort the Debuncher beam, and pull the AP1/AP3/Accumulator permit.</a:t>
            </a:r>
          </a:p>
          <a:p>
            <a:pPr lvl="2" fontAlgn="ctr"/>
            <a:r>
              <a:rPr lang="en-US" sz="1000" dirty="0" err="1"/>
              <a:t>Camac</a:t>
            </a:r>
            <a:r>
              <a:rPr lang="en-US" sz="1000" dirty="0"/>
              <a:t> 201 and 479 cards will need to be located near the abort kicker at AP50</a:t>
            </a:r>
            <a:r>
              <a:rPr lang="en-US" sz="1000" dirty="0" smtClean="0"/>
              <a:t>.</a:t>
            </a:r>
            <a:endParaRPr lang="en-US" sz="1200" dirty="0"/>
          </a:p>
          <a:p>
            <a:pPr lvl="0"/>
            <a:r>
              <a:rPr lang="en-US" sz="1400" dirty="0"/>
              <a:t>P1/P2 Permit:  </a:t>
            </a:r>
          </a:p>
          <a:p>
            <a:pPr lvl="2" fontAlgn="ctr"/>
            <a:r>
              <a:rPr lang="en-US" sz="1000" dirty="0"/>
              <a:t>These two permits will be combined if we don't have need to send beam to the </a:t>
            </a:r>
            <a:r>
              <a:rPr lang="en-US" sz="1000" dirty="0" err="1"/>
              <a:t>Tevatron</a:t>
            </a:r>
            <a:r>
              <a:rPr lang="en-US" sz="1000" dirty="0"/>
              <a:t>.</a:t>
            </a:r>
          </a:p>
          <a:p>
            <a:pPr lvl="2" fontAlgn="ctr"/>
            <a:r>
              <a:rPr lang="en-US" sz="1000" dirty="0"/>
              <a:t>If this permit goes away, the Accumulator beam permit is dropped.</a:t>
            </a:r>
          </a:p>
          <a:p>
            <a:endParaRPr lang="en-US" sz="1400" dirty="0"/>
          </a:p>
        </p:txBody>
      </p:sp>
    </p:spTree>
    <p:extLst>
      <p:ext uri="{BB962C8B-B14F-4D97-AF65-F5344CB8AC3E}">
        <p14:creationId xmlns:p14="http://schemas.microsoft.com/office/powerpoint/2010/main" val="165298715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09600"/>
          </a:xfrm>
        </p:spPr>
        <p:txBody>
          <a:bodyPr>
            <a:noAutofit/>
          </a:bodyPr>
          <a:lstStyle/>
          <a:p>
            <a:r>
              <a:rPr lang="en-US" sz="3600" dirty="0"/>
              <a:t>Machine </a:t>
            </a:r>
            <a:r>
              <a:rPr lang="en-US" sz="3600" dirty="0" err="1"/>
              <a:t>Proection</a:t>
            </a:r>
            <a:r>
              <a:rPr lang="en-US" sz="3600" dirty="0"/>
              <a:t> – Beam Permits </a:t>
            </a:r>
            <a:r>
              <a:rPr lang="en-US" sz="3600" dirty="0" smtClean="0"/>
              <a:t>(2/2</a:t>
            </a:r>
            <a:r>
              <a:rPr lang="en-US" sz="3600" dirty="0"/>
              <a:t>)</a:t>
            </a:r>
          </a:p>
        </p:txBody>
      </p:sp>
      <p:sp>
        <p:nvSpPr>
          <p:cNvPr id="3" name="Content Placeholder 2"/>
          <p:cNvSpPr>
            <a:spLocks noGrp="1"/>
          </p:cNvSpPr>
          <p:nvPr>
            <p:ph idx="1"/>
          </p:nvPr>
        </p:nvSpPr>
        <p:spPr/>
        <p:txBody>
          <a:bodyPr/>
          <a:lstStyle/>
          <a:p>
            <a:pPr marL="0" indent="0">
              <a:buNone/>
            </a:pPr>
            <a:r>
              <a:rPr lang="en-US" sz="1600" dirty="0"/>
              <a:t>Labor and M&amp;S numbers are taken from our costing documentation</a:t>
            </a:r>
            <a:r>
              <a:rPr lang="en-US" sz="1600" baseline="30000" dirty="0"/>
              <a:t>1</a:t>
            </a:r>
            <a:r>
              <a:rPr lang="en-US" sz="1600" dirty="0"/>
              <a:t>, and include both materials as well as contract electricians for cable pulls.  Cost estimates are divided into minimum, most likely and maximum scenarios defined as follows:</a:t>
            </a:r>
          </a:p>
          <a:p>
            <a:pPr lvl="0"/>
            <a:r>
              <a:rPr lang="en-US" sz="1600" b="1" dirty="0"/>
              <a:t>Minimum:  </a:t>
            </a:r>
            <a:r>
              <a:rPr lang="en-US" sz="1600" dirty="0"/>
              <a:t>Assumes we can split the costing for the BSSB evenly with LBNE, we can use existing multimode fiber optic cable between AP10, AP30 and AP50 for both abort links, can repurpose and refurbish </a:t>
            </a:r>
            <a:r>
              <a:rPr lang="en-US" sz="1600" dirty="0" err="1"/>
              <a:t>Tevatron</a:t>
            </a:r>
            <a:r>
              <a:rPr lang="en-US" sz="1600" dirty="0"/>
              <a:t> </a:t>
            </a:r>
            <a:r>
              <a:rPr lang="en-US" sz="1600" dirty="0" err="1"/>
              <a:t>Camac</a:t>
            </a:r>
            <a:r>
              <a:rPr lang="en-US" sz="1600" dirty="0"/>
              <a:t> 200 modules, and do not require any additional </a:t>
            </a:r>
            <a:r>
              <a:rPr lang="en-US" sz="1600" dirty="0" err="1"/>
              <a:t>Camac</a:t>
            </a:r>
            <a:r>
              <a:rPr lang="en-US" sz="1600" dirty="0"/>
              <a:t> 204 modules.  Abort link cabling will still need to be pulled between AP30 and the Mu2e experimental hall.</a:t>
            </a:r>
          </a:p>
          <a:p>
            <a:pPr lvl="0"/>
            <a:r>
              <a:rPr lang="en-US" sz="1600" b="1" dirty="0"/>
              <a:t>Most Likely:   </a:t>
            </a:r>
            <a:r>
              <a:rPr lang="en-US" sz="1600" dirty="0"/>
              <a:t>Assumes we can split the costing for the BSSB evenly with LBNE, we can use existing multimode fiber optic cable between AP10, AP30 and AP50 for both abort links, can repurpose and refurbish </a:t>
            </a:r>
            <a:r>
              <a:rPr lang="en-US" sz="1600" dirty="0" err="1"/>
              <a:t>Tevatron</a:t>
            </a:r>
            <a:r>
              <a:rPr lang="en-US" sz="1600" dirty="0"/>
              <a:t> </a:t>
            </a:r>
            <a:r>
              <a:rPr lang="en-US" sz="1600" dirty="0" err="1"/>
              <a:t>Camac</a:t>
            </a:r>
            <a:r>
              <a:rPr lang="en-US" sz="1600" dirty="0"/>
              <a:t> 200 modules, and require one additional </a:t>
            </a:r>
            <a:r>
              <a:rPr lang="en-US" sz="1600" dirty="0" err="1"/>
              <a:t>Camac</a:t>
            </a:r>
            <a:r>
              <a:rPr lang="en-US" sz="1600" dirty="0"/>
              <a:t> 204 module per beamline building.  Abort link cabling will still need to be pulled between AP30 and the Mu2e experimental hall.</a:t>
            </a:r>
          </a:p>
          <a:p>
            <a:pPr lvl="0"/>
            <a:r>
              <a:rPr lang="en-US" sz="1600" b="1" dirty="0"/>
              <a:t>Maximum:  </a:t>
            </a:r>
            <a:r>
              <a:rPr lang="en-US" sz="1600" dirty="0"/>
              <a:t>Assumes we can split the costing for the BSSB evenly with LBNE, we have to pull new multimode fiber optic cable between AP10, AP30, AP50 and the Mu2e experimental hall for both abort links, can repurpose and refurbish </a:t>
            </a:r>
            <a:r>
              <a:rPr lang="en-US" sz="1600" dirty="0" err="1"/>
              <a:t>Tevatron</a:t>
            </a:r>
            <a:r>
              <a:rPr lang="en-US" sz="1600" dirty="0"/>
              <a:t> </a:t>
            </a:r>
            <a:r>
              <a:rPr lang="en-US" sz="1600" dirty="0" err="1"/>
              <a:t>Camac</a:t>
            </a:r>
            <a:r>
              <a:rPr lang="en-US" sz="1600" dirty="0"/>
              <a:t> 200 modules, and require two additional </a:t>
            </a:r>
            <a:r>
              <a:rPr lang="en-US" sz="1600" dirty="0" err="1"/>
              <a:t>Camac</a:t>
            </a:r>
            <a:r>
              <a:rPr lang="en-US" sz="1600" dirty="0"/>
              <a:t> 204 module per service building.  </a:t>
            </a:r>
          </a:p>
          <a:p>
            <a:endParaRPr lang="en-US" sz="1600" dirty="0"/>
          </a:p>
        </p:txBody>
      </p:sp>
    </p:spTree>
    <p:extLst>
      <p:ext uri="{BB962C8B-B14F-4D97-AF65-F5344CB8AC3E}">
        <p14:creationId xmlns:p14="http://schemas.microsoft.com/office/powerpoint/2010/main" val="178192829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Beam Schedule</a:t>
            </a:r>
            <a:endParaRPr lang="en-US" dirty="0"/>
          </a:p>
        </p:txBody>
      </p:sp>
      <p:sp>
        <p:nvSpPr>
          <p:cNvPr id="3" name="Content Placeholder 2"/>
          <p:cNvSpPr>
            <a:spLocks noGrp="1"/>
          </p:cNvSpPr>
          <p:nvPr>
            <p:ph idx="1"/>
          </p:nvPr>
        </p:nvSpPr>
        <p:spPr/>
        <p:txBody>
          <a:bodyPr/>
          <a:lstStyle/>
          <a:p>
            <a:endParaRPr 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624070"/>
            <a:ext cx="7348764"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92368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Costing (BoE)</a:t>
            </a:r>
            <a:endParaRPr lang="en-US" dirty="0"/>
          </a:p>
        </p:txBody>
      </p:sp>
      <p:sp>
        <p:nvSpPr>
          <p:cNvPr id="3" name="Content Placeholder 2"/>
          <p:cNvSpPr>
            <a:spLocks noGrp="1"/>
          </p:cNvSpPr>
          <p:nvPr>
            <p:ph idx="1"/>
          </p:nvPr>
        </p:nvSpPr>
        <p:spPr/>
        <p:txBody>
          <a:bodyPr/>
          <a:lstStyle/>
          <a:p>
            <a:r>
              <a:rPr lang="en-US" dirty="0"/>
              <a:t>475.02.11.04:  Operations Preparation (Mu2e Document #1639)</a:t>
            </a:r>
          </a:p>
          <a:p>
            <a:pPr lvl="2"/>
            <a:r>
              <a:rPr lang="en-US" dirty="0"/>
              <a:t>Application codes</a:t>
            </a:r>
          </a:p>
          <a:p>
            <a:pPr lvl="2"/>
            <a:r>
              <a:rPr lang="en-US" dirty="0"/>
              <a:t>Machine </a:t>
            </a:r>
            <a:r>
              <a:rPr lang="en-US" dirty="0" smtClean="0"/>
              <a:t>Protection </a:t>
            </a:r>
            <a:r>
              <a:rPr lang="en-US" dirty="0"/>
              <a:t>– Beam abort system</a:t>
            </a:r>
          </a:p>
          <a:p>
            <a:endParaRPr lang="en-US" dirty="0"/>
          </a:p>
        </p:txBody>
      </p:sp>
      <p:pic>
        <p:nvPicPr>
          <p:cNvPr id="4" name="Picture 2" descr="C:\Users\drendel\AppData\Local\Microsoft\Windows\Temporary Internet Files\Content.IE5\13Q54XHZ\MC90043163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543050" cy="154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9379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next?</a:t>
            </a:r>
            <a:endParaRPr lang="en-US" dirty="0"/>
          </a:p>
        </p:txBody>
      </p:sp>
      <p:sp>
        <p:nvSpPr>
          <p:cNvPr id="3" name="Content Placeholder 2"/>
          <p:cNvSpPr>
            <a:spLocks noGrp="1"/>
          </p:cNvSpPr>
          <p:nvPr>
            <p:ph idx="1"/>
          </p:nvPr>
        </p:nvSpPr>
        <p:spPr/>
        <p:txBody>
          <a:bodyPr/>
          <a:lstStyle/>
          <a:p>
            <a:r>
              <a:rPr lang="en-US" sz="2400" dirty="0" smtClean="0"/>
              <a:t>Details from eac</a:t>
            </a:r>
            <a:r>
              <a:rPr lang="en-US" sz="2400" dirty="0" smtClean="0"/>
              <a:t>h of the mentioned </a:t>
            </a:r>
            <a:r>
              <a:rPr lang="en-US" sz="2400" dirty="0" err="1" smtClean="0"/>
              <a:t>BoEs</a:t>
            </a:r>
            <a:r>
              <a:rPr lang="en-US" sz="2400" dirty="0" smtClean="0"/>
              <a:t> are covered in supplemental sides at the end of this talk.</a:t>
            </a:r>
          </a:p>
          <a:p>
            <a:r>
              <a:rPr lang="en-US" sz="2400" dirty="0" smtClean="0"/>
              <a:t>Thanks to everyone for all of your hard work!</a:t>
            </a:r>
          </a:p>
          <a:p>
            <a:r>
              <a:rPr lang="en-US" sz="2400" dirty="0" smtClean="0"/>
              <a:t>So </a:t>
            </a:r>
            <a:r>
              <a:rPr lang="en-US" sz="2400" dirty="0" smtClean="0"/>
              <a:t>on to reviews and CD-1 </a:t>
            </a:r>
            <a:r>
              <a:rPr lang="en-US" sz="2400" smtClean="0"/>
              <a:t>approval</a:t>
            </a:r>
            <a:r>
              <a:rPr lang="en-US" sz="2400" smtClean="0"/>
              <a:t>!</a:t>
            </a:r>
          </a:p>
          <a:p>
            <a:r>
              <a:rPr lang="en-US" sz="2400" dirty="0" smtClean="0"/>
              <a:t>Well</a:t>
            </a:r>
            <a:r>
              <a:rPr lang="en-US" sz="2400" dirty="0" smtClean="0"/>
              <a:t>, not quite yet!</a:t>
            </a:r>
            <a:endParaRPr lang="en-US" sz="2400" dirty="0"/>
          </a:p>
        </p:txBody>
      </p:sp>
      <p:pic>
        <p:nvPicPr>
          <p:cNvPr id="7170" name="Picture 2" descr="C:\Users\drendel\AppData\Local\Microsoft\Windows\Temporary Internet Files\Content.IE5\1JFP3LO3\MC900441568[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3505200"/>
            <a:ext cx="2795842" cy="2713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36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26" presetClass="entr" presetSubtype="0" fill="hold" nodeType="with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wipe(down)">
                                      <p:cBhvr>
                                        <p:cTn id="13" dur="580">
                                          <p:stCondLst>
                                            <p:cond delay="0"/>
                                          </p:stCondLst>
                                        </p:cTn>
                                        <p:tgtEl>
                                          <p:spTgt spid="7170"/>
                                        </p:tgtEl>
                                      </p:cBhvr>
                                    </p:animEffect>
                                    <p:anim calcmode="lin" valueType="num">
                                      <p:cBhvr>
                                        <p:cTn id="14"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19" dur="26">
                                          <p:stCondLst>
                                            <p:cond delay="650"/>
                                          </p:stCondLst>
                                        </p:cTn>
                                        <p:tgtEl>
                                          <p:spTgt spid="7170"/>
                                        </p:tgtEl>
                                      </p:cBhvr>
                                      <p:to x="100000" y="60000"/>
                                    </p:animScale>
                                    <p:animScale>
                                      <p:cBhvr>
                                        <p:cTn id="20" dur="166" decel="50000">
                                          <p:stCondLst>
                                            <p:cond delay="676"/>
                                          </p:stCondLst>
                                        </p:cTn>
                                        <p:tgtEl>
                                          <p:spTgt spid="7170"/>
                                        </p:tgtEl>
                                      </p:cBhvr>
                                      <p:to x="100000" y="100000"/>
                                    </p:animScale>
                                    <p:animScale>
                                      <p:cBhvr>
                                        <p:cTn id="21" dur="26">
                                          <p:stCondLst>
                                            <p:cond delay="1312"/>
                                          </p:stCondLst>
                                        </p:cTn>
                                        <p:tgtEl>
                                          <p:spTgt spid="7170"/>
                                        </p:tgtEl>
                                      </p:cBhvr>
                                      <p:to x="100000" y="80000"/>
                                    </p:animScale>
                                    <p:animScale>
                                      <p:cBhvr>
                                        <p:cTn id="22" dur="166" decel="50000">
                                          <p:stCondLst>
                                            <p:cond delay="1338"/>
                                          </p:stCondLst>
                                        </p:cTn>
                                        <p:tgtEl>
                                          <p:spTgt spid="7170"/>
                                        </p:tgtEl>
                                      </p:cBhvr>
                                      <p:to x="100000" y="100000"/>
                                    </p:animScale>
                                    <p:animScale>
                                      <p:cBhvr>
                                        <p:cTn id="23" dur="26">
                                          <p:stCondLst>
                                            <p:cond delay="1642"/>
                                          </p:stCondLst>
                                        </p:cTn>
                                        <p:tgtEl>
                                          <p:spTgt spid="7170"/>
                                        </p:tgtEl>
                                      </p:cBhvr>
                                      <p:to x="100000" y="90000"/>
                                    </p:animScale>
                                    <p:animScale>
                                      <p:cBhvr>
                                        <p:cTn id="24" dur="166" decel="50000">
                                          <p:stCondLst>
                                            <p:cond delay="1668"/>
                                          </p:stCondLst>
                                        </p:cTn>
                                        <p:tgtEl>
                                          <p:spTgt spid="7170"/>
                                        </p:tgtEl>
                                      </p:cBhvr>
                                      <p:to x="100000" y="100000"/>
                                    </p:animScale>
                                    <p:animScale>
                                      <p:cBhvr>
                                        <p:cTn id="25" dur="26">
                                          <p:stCondLst>
                                            <p:cond delay="1808"/>
                                          </p:stCondLst>
                                        </p:cTn>
                                        <p:tgtEl>
                                          <p:spTgt spid="7170"/>
                                        </p:tgtEl>
                                      </p:cBhvr>
                                      <p:to x="100000" y="95000"/>
                                    </p:animScale>
                                    <p:animScale>
                                      <p:cBhvr>
                                        <p:cTn id="26" dur="166" decel="50000">
                                          <p:stCondLst>
                                            <p:cond delay="1834"/>
                                          </p:stCondLst>
                                        </p:cTn>
                                        <p:tgtEl>
                                          <p:spTgt spid="717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 Budget</a:t>
            </a:r>
            <a:endParaRPr lang="en-US" dirty="0"/>
          </a:p>
        </p:txBody>
      </p:sp>
      <p:sp>
        <p:nvSpPr>
          <p:cNvPr id="3" name="Content Placeholder 2"/>
          <p:cNvSpPr>
            <a:spLocks noGrp="1"/>
          </p:cNvSpPr>
          <p:nvPr>
            <p:ph idx="1"/>
          </p:nvPr>
        </p:nvSpPr>
        <p:spPr>
          <a:xfrm>
            <a:off x="457200" y="1828800"/>
            <a:ext cx="8153400" cy="4297363"/>
          </a:xfrm>
        </p:spPr>
        <p:txBody>
          <a:bodyPr/>
          <a:lstStyle/>
          <a:p>
            <a:r>
              <a:rPr lang="en-US" dirty="0" smtClean="0"/>
              <a:t>Initial cost estimates for various parts of the Mu2e project were higher than anticipated…$350M overall, and $140M for accelerators.</a:t>
            </a:r>
          </a:p>
          <a:p>
            <a:r>
              <a:rPr lang="en-US" dirty="0" smtClean="0"/>
              <a:t>The entire project would have to be trimmed down to around $200M or face the possibility of being canceled.  The accelerator portion would have to be trimmed from ~$140M to $35M.</a:t>
            </a:r>
            <a:endParaRPr lang="en-US" dirty="0"/>
          </a:p>
        </p:txBody>
      </p:sp>
      <p:pic>
        <p:nvPicPr>
          <p:cNvPr id="8197" name="Picture 5" descr="C:\Users\drendel\AppData\Local\Microsoft\Windows\Temporary Internet Files\Content.IE5\13Q54XHZ\MC900054907[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304800"/>
            <a:ext cx="2286000" cy="1464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5729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Trimming the Budget</a:t>
            </a:r>
            <a:endParaRPr lang="en-US" dirty="0"/>
          </a:p>
        </p:txBody>
      </p:sp>
      <p:sp>
        <p:nvSpPr>
          <p:cNvPr id="3" name="Content Placeholder 2"/>
          <p:cNvSpPr>
            <a:spLocks noGrp="1"/>
          </p:cNvSpPr>
          <p:nvPr>
            <p:ph idx="1"/>
          </p:nvPr>
        </p:nvSpPr>
        <p:spPr/>
        <p:txBody>
          <a:bodyPr/>
          <a:lstStyle/>
          <a:p>
            <a:pPr marL="457200" indent="-457200"/>
            <a:r>
              <a:rPr lang="en-US" dirty="0" smtClean="0"/>
              <a:t>A task force was created to determine how to get the project within an acceptable cost range.</a:t>
            </a:r>
          </a:p>
          <a:p>
            <a:pPr marL="457200" indent="-457200"/>
            <a:r>
              <a:rPr lang="en-US" dirty="0" smtClean="0"/>
              <a:t>Some of the changes include:</a:t>
            </a:r>
          </a:p>
          <a:p>
            <a:pPr marL="927100" lvl="2" indent="-457200"/>
            <a:r>
              <a:rPr lang="en-US" dirty="0" smtClean="0"/>
              <a:t>Changing the beam delivery method.</a:t>
            </a:r>
          </a:p>
          <a:p>
            <a:pPr marL="1182688" lvl="3" indent="-457200"/>
            <a:r>
              <a:rPr lang="en-US" dirty="0" smtClean="0"/>
              <a:t>Eliminate the Accumulator.  </a:t>
            </a:r>
          </a:p>
          <a:p>
            <a:pPr marL="1430338" lvl="4" indent="-457200"/>
            <a:r>
              <a:rPr lang="en-US" dirty="0" smtClean="0"/>
              <a:t>This means only running 1/3 or 1/6 the beam power.</a:t>
            </a:r>
          </a:p>
          <a:p>
            <a:pPr marL="927100" lvl="2" indent="-457200"/>
            <a:r>
              <a:rPr lang="en-US" dirty="0" smtClean="0"/>
              <a:t>Move some costs off project that are </a:t>
            </a:r>
            <a:r>
              <a:rPr lang="en-US" dirty="0" smtClean="0"/>
              <a:t>shared other projects.</a:t>
            </a:r>
            <a:endParaRPr lang="en-US" dirty="0" smtClean="0"/>
          </a:p>
          <a:p>
            <a:pPr marL="457200" indent="-457200"/>
            <a:endParaRPr lang="en-US" dirty="0"/>
          </a:p>
        </p:txBody>
      </p:sp>
      <p:pic>
        <p:nvPicPr>
          <p:cNvPr id="4" name="Picture 4" descr="C:\Users\drendel\AppData\Local\Microsoft\Windows\Temporary Internet Files\Content.IE5\1JFP3LO3\MC900282114[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
            <a:ext cx="1612087" cy="1815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6979980"/>
      </p:ext>
    </p:extLst>
  </p:cSld>
  <p:clrMapOvr>
    <a:masterClrMapping/>
  </p:clrMapOvr>
  <p:timing>
    <p:tnLst>
      <p:par>
        <p:cTn id="1" dur="indefinite" restart="never" nodeType="tmRoot"/>
      </p:par>
    </p:tnLst>
  </p:timing>
</p:sld>
</file>

<file path=ppt/theme/theme1.xml><?xml version="1.0" encoding="utf-8"?>
<a:theme xmlns:a="http://schemas.openxmlformats.org/drawingml/2006/main" name="Human">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Human">
      <a:majorFont>
        <a:latin typeface="Candara"/>
        <a:ea typeface=""/>
        <a:cs typeface=""/>
        <a:font script="Jpan" typeface="ＭＳ Ｐゴシック"/>
        <a:font script="Hang" typeface="HY견명조"/>
        <a:font script="Hans" typeface="华文新魏"/>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ndara"/>
        <a:ea typeface=""/>
        <a:cs typeface=""/>
        <a:font script="Jpan" typeface="ＭＳ Ｐゴシック"/>
        <a:font script="Hang" typeface="HY견명조"/>
        <a:font script="Hans" typeface="华文楷体"/>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Human">
      <a:fillStyleLst>
        <a:solidFill>
          <a:schemeClr val="phClr"/>
        </a:solidFill>
        <a:gradFill>
          <a:gsLst>
            <a:gs pos="0">
              <a:schemeClr val="phClr">
                <a:tint val="30000"/>
                <a:satMod val="175000"/>
              </a:schemeClr>
            </a:gs>
            <a:gs pos="50000">
              <a:schemeClr val="phClr">
                <a:tint val="55000"/>
                <a:satMod val="200000"/>
              </a:schemeClr>
            </a:gs>
            <a:gs pos="70000">
              <a:schemeClr val="phClr">
                <a:tint val="70000"/>
                <a:satMod val="175000"/>
              </a:schemeClr>
            </a:gs>
            <a:gs pos="100000">
              <a:schemeClr val="phClr">
                <a:tint val="85000"/>
                <a:satMod val="175000"/>
              </a:schemeClr>
            </a:gs>
          </a:gsLst>
          <a:lin ang="8000000" scaled="1"/>
        </a:gradFill>
        <a:gradFill>
          <a:gsLst>
            <a:gs pos="0">
              <a:schemeClr val="phClr">
                <a:shade val="100000"/>
                <a:satMod val="140000"/>
              </a:schemeClr>
            </a:gs>
            <a:gs pos="40000">
              <a:schemeClr val="phClr">
                <a:shade val="65000"/>
                <a:satMod val="140000"/>
              </a:schemeClr>
            </a:gs>
            <a:gs pos="70000">
              <a:schemeClr val="phClr">
                <a:shade val="40000"/>
                <a:satMod val="115000"/>
              </a:schemeClr>
            </a:gs>
            <a:gs pos="100000">
              <a:schemeClr val="phClr">
                <a:shade val="20000"/>
                <a:satMod val="115000"/>
              </a:schemeClr>
            </a:gs>
          </a:gsLst>
          <a:lin ang="8000000" scaled="1"/>
        </a:gradFill>
      </a:fillStyleLst>
      <a:lnStyleLst>
        <a:ln w="5000" cap="rnd" cmpd="sng" algn="ctr">
          <a:solidFill>
            <a:schemeClr val="phClr"/>
          </a:solidFill>
          <a:prstDash val="solid"/>
        </a:ln>
        <a:ln w="12700" cap="rnd" cmpd="sng" algn="ctr">
          <a:solidFill>
            <a:schemeClr val="phClr"/>
          </a:solidFill>
          <a:prstDash val="solid"/>
        </a:ln>
        <a:ln w="28100" cap="rnd" cmpd="sng" algn="ctr">
          <a:solidFill>
            <a:schemeClr val="phClr"/>
          </a:solidFill>
          <a:prstDash val="solid"/>
        </a:ln>
      </a:lnStyleLst>
      <a:effectStyleLst>
        <a:effectStyle>
          <a:effectLst>
            <a:outerShdw blurRad="39000" dist="25400" dir="9000000" rotWithShape="0">
              <a:srgbClr val="1A0000">
                <a:alpha val="35000"/>
              </a:srgbClr>
            </a:outerShdw>
          </a:effectLst>
        </a:effectStyle>
        <a:effectStyle>
          <a:effectLst>
            <a:outerShdw blurRad="39000" dist="25400" dir="9000000" rotWithShape="0">
              <a:srgbClr val="1A0000">
                <a:alpha val="40000"/>
              </a:srgbClr>
            </a:outerShdw>
          </a:effectLst>
        </a:effectStyle>
        <a:effectStyle>
          <a:effectLst>
            <a:outerShdw blurRad="39000" dist="25400" dir="9000000" rotWithShape="0">
              <a:srgbClr val="000000">
                <a:alpha val="40000"/>
              </a:srgbClr>
            </a:outerShdw>
          </a:effectLst>
          <a:scene3d>
            <a:camera prst="orthographicFront">
              <a:rot lat="0" lon="0" rev="0"/>
            </a:camera>
            <a:lightRig rig="brightRoom" dir="tr">
              <a:rot lat="0" lon="0" rev="3540000"/>
            </a:lightRig>
          </a:scene3d>
          <a:sp3d prstMaterial="matte">
            <a:bevelT w="190500" h="44450" prst="cross"/>
          </a:sp3d>
        </a:effectStyle>
      </a:effectStyleLst>
      <a:bgFillStyleLst>
        <a:solidFill>
          <a:schemeClr val="phClr"/>
        </a:solidFill>
        <a:gradFill rotWithShape="1">
          <a:gsLst>
            <a:gs pos="0">
              <a:schemeClr val="phClr">
                <a:tint val="85000"/>
                <a:satMod val="275000"/>
              </a:schemeClr>
            </a:gs>
            <a:gs pos="3000">
              <a:schemeClr val="phClr">
                <a:tint val="87000"/>
                <a:satMod val="275000"/>
              </a:schemeClr>
            </a:gs>
            <a:gs pos="10000">
              <a:schemeClr val="phClr">
                <a:tint val="90000"/>
                <a:satMod val="275000"/>
              </a:schemeClr>
            </a:gs>
            <a:gs pos="70000">
              <a:schemeClr val="phClr">
                <a:shade val="38000"/>
                <a:satMod val="275000"/>
              </a:schemeClr>
            </a:gs>
            <a:gs pos="90000">
              <a:schemeClr val="phClr">
                <a:shade val="25000"/>
                <a:satMod val="300000"/>
              </a:schemeClr>
            </a:gs>
            <a:gs pos="100000">
              <a:schemeClr val="phClr">
                <a:shade val="22000"/>
                <a:satMod val="300000"/>
              </a:schemeClr>
            </a:gs>
          </a:gsLst>
          <a:path path="circle">
            <a:fillToRect l="60000" t="-3300" b="200000"/>
          </a:path>
        </a:gradFill>
        <a:gradFill rotWithShape="1">
          <a:gsLst>
            <a:gs pos="0">
              <a:schemeClr val="phClr">
                <a:tint val="57000"/>
                <a:satMod val="400000"/>
              </a:schemeClr>
            </a:gs>
            <a:gs pos="100000">
              <a:schemeClr val="phClr">
                <a:tint val="87000"/>
                <a:shade val="40000"/>
                <a:satMod val="5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Human</Template>
  <TotalTime>693813</TotalTime>
  <Words>5676</Words>
  <Application>Microsoft Office PowerPoint</Application>
  <PresentationFormat>On-screen Show (4:3)</PresentationFormat>
  <Paragraphs>502</Paragraphs>
  <Slides>55</Slides>
  <Notes>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57" baseType="lpstr">
      <vt:lpstr>Human</vt:lpstr>
      <vt:lpstr>Acrobat Document</vt:lpstr>
      <vt:lpstr>Accelerator Instrumentation &amp; Controls for Mu2e and g-2</vt:lpstr>
      <vt:lpstr>Today’s Talk</vt:lpstr>
      <vt:lpstr>Mu2e Conceptual Design Report</vt:lpstr>
      <vt:lpstr>Mu2e Costing (BoEs)</vt:lpstr>
      <vt:lpstr>Mu2e Costing (BoEs)</vt:lpstr>
      <vt:lpstr>Mu2e Costing (BoE)</vt:lpstr>
      <vt:lpstr>What’s next?</vt:lpstr>
      <vt:lpstr>Over Budget</vt:lpstr>
      <vt:lpstr>Trimming the Budget</vt:lpstr>
      <vt:lpstr>Muon Campus</vt:lpstr>
      <vt:lpstr>Mu2e for dummies</vt:lpstr>
      <vt:lpstr>g-2 for Dummies</vt:lpstr>
      <vt:lpstr>Beam path from Booster to  the g-2 and Mu2e experiments</vt:lpstr>
      <vt:lpstr>Beam path from Booster to  the g-2 and Mu2e experiments</vt:lpstr>
      <vt:lpstr>Beam path from Booster to  the g-2 and Mu2e experiments</vt:lpstr>
      <vt:lpstr>PowerPoint Presentation</vt:lpstr>
      <vt:lpstr>Recycler to P1 line connection From Mu2e CDR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Beam Requirements</vt:lpstr>
      <vt:lpstr>g-2 Schedule</vt:lpstr>
      <vt:lpstr>Mu2e Block Schedule</vt:lpstr>
      <vt:lpstr>What areas does the Accelerator WBS cover?</vt:lpstr>
      <vt:lpstr>Impact on Controls and Instrumentation</vt:lpstr>
      <vt:lpstr>Monitoring g-2 Secondaries</vt:lpstr>
      <vt:lpstr>Impact on Controls and Instrumentation</vt:lpstr>
      <vt:lpstr>Homework!!!</vt:lpstr>
      <vt:lpstr>Post-Talk Discussion (1/2)</vt:lpstr>
      <vt:lpstr>Post Talk Discussion (2/2)</vt:lpstr>
      <vt:lpstr>References</vt:lpstr>
      <vt:lpstr>Supplemental Material</vt:lpstr>
      <vt:lpstr>Beam Line Toroids</vt:lpstr>
      <vt:lpstr>Beam Line BPMs</vt:lpstr>
      <vt:lpstr>Beam Line BLMs</vt:lpstr>
      <vt:lpstr>Beam Line SEMs</vt:lpstr>
      <vt:lpstr>Storage Rings DCCT</vt:lpstr>
      <vt:lpstr>Storage Rings BPMs</vt:lpstr>
      <vt:lpstr>Storage Rings – Debuncher Tunes (1/3)</vt:lpstr>
      <vt:lpstr>Storage Rings – Debuncher Tunes (2/3)</vt:lpstr>
      <vt:lpstr>Storage Rings – Debuncher Tunes (3/3)</vt:lpstr>
      <vt:lpstr>Storage Rings BLMs</vt:lpstr>
      <vt:lpstr>Storage Rings SEMs</vt:lpstr>
      <vt:lpstr>Beam Line Controls</vt:lpstr>
      <vt:lpstr>Storage Ring Controls</vt:lpstr>
      <vt:lpstr>PowerPoint Presentation</vt:lpstr>
      <vt:lpstr>PowerPoint Presentation</vt:lpstr>
      <vt:lpstr>Application Codes</vt:lpstr>
      <vt:lpstr>Machine Proection – Beam Permits (1/2)</vt:lpstr>
      <vt:lpstr>Machine Proection – Beam Permits (2/2)</vt:lpstr>
      <vt:lpstr>Beam Schedule</vt:lpstr>
    </vt:vector>
  </TitlesOfParts>
  <Company>Fermilab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in Review: 03/17/03 -03/23/03</dc:title>
  <dc:creator>ronmoore</dc:creator>
  <cp:lastModifiedBy>Brian E. Drendel x6572 09990N</cp:lastModifiedBy>
  <cp:revision>1445</cp:revision>
  <dcterms:created xsi:type="dcterms:W3CDTF">2003-03-20T03:22:32Z</dcterms:created>
  <dcterms:modified xsi:type="dcterms:W3CDTF">2011-12-14T21:33:43Z</dcterms:modified>
</cp:coreProperties>
</file>