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FF00"/>
    <a:srgbClr val="B900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1E8A-86FE-1144-918D-4FB3A65E3875}" type="datetimeFigureOut">
              <a:rPr lang="en-US" smtClean="0"/>
              <a:pPr/>
              <a:t>12/12/11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521E8-969A-594E-81F0-4C53961AE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1E8A-86FE-1144-918D-4FB3A65E3875}" type="datetimeFigureOut">
              <a:rPr lang="en-US" smtClean="0"/>
              <a:pPr/>
              <a:t>12/12/11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521E8-969A-594E-81F0-4C53961AE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1E8A-86FE-1144-918D-4FB3A65E3875}" type="datetimeFigureOut">
              <a:rPr lang="en-US" smtClean="0"/>
              <a:pPr/>
              <a:t>12/12/11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521E8-969A-594E-81F0-4C53961AE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1E8A-86FE-1144-918D-4FB3A65E3875}" type="datetimeFigureOut">
              <a:rPr lang="en-US" smtClean="0"/>
              <a:pPr/>
              <a:t>12/12/11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521E8-969A-594E-81F0-4C53961AE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1E8A-86FE-1144-918D-4FB3A65E3875}" type="datetimeFigureOut">
              <a:rPr lang="en-US" smtClean="0"/>
              <a:pPr/>
              <a:t>12/12/11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521E8-969A-594E-81F0-4C53961AE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1E8A-86FE-1144-918D-4FB3A65E3875}" type="datetimeFigureOut">
              <a:rPr lang="en-US" smtClean="0"/>
              <a:pPr/>
              <a:t>12/12/11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521E8-969A-594E-81F0-4C53961AE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1E8A-86FE-1144-918D-4FB3A65E3875}" type="datetimeFigureOut">
              <a:rPr lang="en-US" smtClean="0"/>
              <a:pPr/>
              <a:t>12/12/11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521E8-969A-594E-81F0-4C53961AE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1E8A-86FE-1144-918D-4FB3A65E3875}" type="datetimeFigureOut">
              <a:rPr lang="en-US" smtClean="0"/>
              <a:pPr/>
              <a:t>12/12/11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521E8-969A-594E-81F0-4C53961AE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1E8A-86FE-1144-918D-4FB3A65E3875}" type="datetimeFigureOut">
              <a:rPr lang="en-US" smtClean="0"/>
              <a:pPr/>
              <a:t>12/12/11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521E8-969A-594E-81F0-4C53961AE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1E8A-86FE-1144-918D-4FB3A65E3875}" type="datetimeFigureOut">
              <a:rPr lang="en-US" smtClean="0"/>
              <a:pPr/>
              <a:t>12/12/11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521E8-969A-594E-81F0-4C53961AE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1E8A-86FE-1144-918D-4FB3A65E3875}" type="datetimeFigureOut">
              <a:rPr lang="en-US" smtClean="0"/>
              <a:pPr/>
              <a:t>12/12/11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521E8-969A-594E-81F0-4C53961AE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01E8A-86FE-1144-918D-4FB3A65E3875}" type="datetimeFigureOut">
              <a:rPr lang="en-US" smtClean="0"/>
              <a:pPr/>
              <a:t>12/12/11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521E8-969A-594E-81F0-4C53961AE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image" Target="../media/image11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5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image" Target="../media/image16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5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5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Analysis of RF decay signal in vacuum RF cavity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K. Yonehara</a:t>
            </a:r>
          </a:p>
          <a:p>
            <a:r>
              <a:rPr lang="en-US" i="1" dirty="0" smtClean="0"/>
              <a:t>APC, Fermilab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of this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6596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Alvin made a new RF breakdown analysis by solving the equivalent resonance circuit</a:t>
            </a:r>
          </a:p>
          <a:p>
            <a:r>
              <a:rPr lang="en-US" sz="2400" dirty="0" smtClean="0"/>
              <a:t>According to the theory, RF signal can be modulated by existing of plasma in </a:t>
            </a:r>
            <a:r>
              <a:rPr lang="en-US" sz="2400" dirty="0"/>
              <a:t>a</a:t>
            </a:r>
            <a:r>
              <a:rPr lang="en-US" sz="2400" dirty="0" smtClean="0"/>
              <a:t> cavity</a:t>
            </a:r>
          </a:p>
          <a:p>
            <a:pPr lvl="1"/>
            <a:r>
              <a:rPr lang="en-US" sz="2000" dirty="0" smtClean="0"/>
              <a:t>Plasma generates inductance and conductance that changes the RF Q factor and resonance condition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561" y="4090468"/>
            <a:ext cx="2120762" cy="24899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08092" y="6126163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A. </a:t>
            </a:r>
            <a:r>
              <a:rPr lang="en-US" sz="1200" dirty="0" err="1" smtClean="0"/>
              <a:t>Tollestrup</a:t>
            </a:r>
            <a:r>
              <a:rPr lang="en-US" sz="1200" dirty="0" smtClean="0"/>
              <a:t> et al., FERMILAB-TM-2430-APC, </a:t>
            </a:r>
            <a:endParaRPr lang="en-US" sz="1200" b="1" dirty="0" smtClean="0"/>
          </a:p>
          <a:p>
            <a:r>
              <a:rPr lang="en-US" sz="1200" dirty="0" smtClean="0"/>
              <a:t>K. Yonehara et al., Proceedings of IPAC’10, WEPE069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HPRF cavity</a:t>
            </a:r>
            <a:endParaRPr lang="en-US" dirty="0"/>
          </a:p>
        </p:txBody>
      </p:sp>
      <p:pic>
        <p:nvPicPr>
          <p:cNvPr id="4" name="Picture 3" descr="Breakdow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85398"/>
            <a:ext cx="3429000" cy="2476500"/>
          </a:xfrm>
          <a:prstGeom prst="rect">
            <a:avLst/>
          </a:prstGeom>
        </p:spPr>
      </p:pic>
      <p:pic>
        <p:nvPicPr>
          <p:cNvPr id="5" name="Picture 4" descr="NumberOfElectron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371600"/>
            <a:ext cx="4572000" cy="2895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12493" y="4414116"/>
            <a:ext cx="60965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RF frequency shift tells us a size of plasma and its dynamics</a:t>
            </a:r>
          </a:p>
          <a:p>
            <a:pPr>
              <a:buFont typeface="Arial"/>
              <a:buChar char="•"/>
            </a:pPr>
            <a:r>
              <a:rPr lang="en-US" dirty="0" smtClean="0"/>
              <a:t> RF Q factor reduction tells us the change of shunt impedance</a:t>
            </a:r>
          </a:p>
          <a:p>
            <a:pPr>
              <a:buFont typeface="Arial"/>
              <a:buChar char="•"/>
            </a:pPr>
            <a:r>
              <a:rPr lang="en-US" dirty="0" smtClean="0"/>
              <a:t> By combining spectroscopic measurement, we figured out the </a:t>
            </a:r>
          </a:p>
          <a:p>
            <a:r>
              <a:rPr lang="en-US" dirty="0" smtClean="0"/>
              <a:t>   BD plasma density in the HPRF cavity (10</a:t>
            </a:r>
            <a:r>
              <a:rPr lang="en-US" baseline="30000" dirty="0" smtClean="0"/>
              <a:t>19 </a:t>
            </a:r>
            <a:r>
              <a:rPr lang="en-US" dirty="0" smtClean="0"/>
              <a:t>~ 10</a:t>
            </a:r>
            <a:r>
              <a:rPr lang="en-US" baseline="30000" dirty="0" smtClean="0"/>
              <a:t>20</a:t>
            </a:r>
            <a:r>
              <a:rPr lang="en-US" dirty="0" smtClean="0"/>
              <a:t> cm</a:t>
            </a:r>
            <a:r>
              <a:rPr lang="en-US" baseline="30000" dirty="0" smtClean="0"/>
              <a:t>-3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27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Let me look at vacuum cavity result</a:t>
            </a:r>
            <a:br>
              <a:rPr lang="en-US" sz="3600" dirty="0" smtClean="0"/>
            </a:br>
            <a:r>
              <a:rPr lang="en-US" sz="3600" dirty="0" smtClean="0"/>
              <a:t>and compare with HPRF one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63293"/>
            <a:ext cx="3901440" cy="29260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5360" y="1263293"/>
            <a:ext cx="3901440" cy="29260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0630" y="3874509"/>
            <a:ext cx="3901440" cy="2926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53842" y="2168876"/>
            <a:ext cx="1084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RF pickup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9619" y="3194538"/>
            <a:ext cx="3638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Be button cavity (12/08/11)</a:t>
            </a: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47913" y="3346938"/>
            <a:ext cx="3638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Be button cavity (12/08/11)</a:t>
            </a: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88017" y="2136610"/>
            <a:ext cx="1084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RF pickup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43028" y="5350845"/>
            <a:ext cx="1084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RF pickup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12771" y="5935871"/>
            <a:ext cx="2909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HPRF cavity (2/11/10)</a:t>
            </a: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67459" y="3890555"/>
            <a:ext cx="1754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900A6"/>
                </a:solidFill>
              </a:rPr>
              <a:t>656 nm (Hα line)</a:t>
            </a:r>
            <a:endParaRPr lang="en-US" dirty="0">
              <a:solidFill>
                <a:srgbClr val="B900A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17531" y="1263293"/>
            <a:ext cx="1888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900A6"/>
                </a:solidFill>
              </a:rPr>
              <a:t>436 nm (Be II line)</a:t>
            </a:r>
            <a:endParaRPr lang="en-US" dirty="0">
              <a:solidFill>
                <a:srgbClr val="B900A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1317" y="4256990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Trigger PMT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53350" y="2168876"/>
            <a:ext cx="971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No BD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50796" y="2168876"/>
            <a:ext cx="541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BD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71337" y="5350845"/>
            <a:ext cx="541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BD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016"/>
            <a:ext cx="8229600" cy="1143000"/>
          </a:xfrm>
        </p:spPr>
        <p:txBody>
          <a:bodyPr/>
          <a:lstStyle/>
          <a:p>
            <a:r>
              <a:rPr lang="en-US" dirty="0" smtClean="0"/>
              <a:t>Case 1: No BD in vacuum cavity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20" y="1473739"/>
            <a:ext cx="4749800" cy="3111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640" y="4438098"/>
            <a:ext cx="3870960" cy="240792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275548" y="5068241"/>
            <a:ext cx="4560072" cy="0"/>
          </a:xfrm>
          <a:prstGeom prst="line">
            <a:avLst/>
          </a:prstGeom>
          <a:ln w="19050">
            <a:solidFill>
              <a:srgbClr val="FF66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58028" y="4607996"/>
            <a:ext cx="1755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Half period of RF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4762" y="1792307"/>
            <a:ext cx="62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Fig.1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82383" y="5811108"/>
            <a:ext cx="62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Fig.2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7770" y="1289063"/>
            <a:ext cx="3280410" cy="177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012485" y="1072131"/>
            <a:ext cx="62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Fig.3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29600" y="3291292"/>
            <a:ext cx="3182620" cy="174244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012485" y="3067063"/>
            <a:ext cx="62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Fig.4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38490" y="5142825"/>
            <a:ext cx="3173730" cy="171577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012485" y="4958159"/>
            <a:ext cx="62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Fig.5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372109" y="1792307"/>
            <a:ext cx="143764" cy="2645791"/>
          </a:xfrm>
          <a:prstGeom prst="rect">
            <a:avLst/>
          </a:prstGeom>
          <a:noFill/>
          <a:ln w="3175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358423" y="1792307"/>
            <a:ext cx="143764" cy="2645791"/>
          </a:xfrm>
          <a:prstGeom prst="rect">
            <a:avLst/>
          </a:prstGeom>
          <a:noFill/>
          <a:ln w="3175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98753" y="1792307"/>
            <a:ext cx="143764" cy="2645791"/>
          </a:xfrm>
          <a:prstGeom prst="rect">
            <a:avLst/>
          </a:prstGeom>
          <a:noFill/>
          <a:ln w="3175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850316" y="1515308"/>
            <a:ext cx="1269598" cy="52322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Red: Fitting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Blue: Raw data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92024" y="1545969"/>
            <a:ext cx="479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Fig.3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1142398" y="1559869"/>
            <a:ext cx="479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Fig.4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2958768" y="1559869"/>
            <a:ext cx="479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Fig.5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6058557" y="3938908"/>
            <a:ext cx="2085226" cy="52322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Use the same fitting curve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as in Fig. 3</a:t>
            </a: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1824093" y="5047795"/>
            <a:ext cx="1023382" cy="1588"/>
          </a:xfrm>
          <a:prstGeom prst="line">
            <a:avLst/>
          </a:prstGeom>
          <a:ln w="19050">
            <a:solidFill>
              <a:srgbClr val="FF66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23510" y="5499576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RF off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012485" y="5327491"/>
            <a:ext cx="1557838" cy="307777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No RF modulation!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5467" y="1266399"/>
            <a:ext cx="3688080" cy="211328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5467" y="3749011"/>
            <a:ext cx="3667760" cy="20828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4" y="4138614"/>
            <a:ext cx="3688080" cy="221488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909" y="1607797"/>
            <a:ext cx="4648200" cy="2628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016"/>
            <a:ext cx="8229600" cy="1143000"/>
          </a:xfrm>
        </p:spPr>
        <p:txBody>
          <a:bodyPr/>
          <a:lstStyle/>
          <a:p>
            <a:r>
              <a:rPr lang="en-US" dirty="0" smtClean="0"/>
              <a:t>Case 2: BD in vacuum cavity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19808" y="5188061"/>
            <a:ext cx="4560072" cy="0"/>
          </a:xfrm>
          <a:prstGeom prst="line">
            <a:avLst/>
          </a:prstGeom>
          <a:ln w="19050">
            <a:solidFill>
              <a:srgbClr val="FF66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98304" y="4790411"/>
            <a:ext cx="1755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Half period of RF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181573"/>
            <a:ext cx="62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Fig.1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902" y="5635268"/>
            <a:ext cx="62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Fig.2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12485" y="1072131"/>
            <a:ext cx="62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Fig.3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12485" y="3379679"/>
            <a:ext cx="62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Fig.5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88980" y="1607797"/>
            <a:ext cx="143764" cy="2645791"/>
          </a:xfrm>
          <a:prstGeom prst="rect">
            <a:avLst/>
          </a:prstGeom>
          <a:noFill/>
          <a:ln w="3175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98753" y="1792307"/>
            <a:ext cx="143764" cy="2645791"/>
          </a:xfrm>
          <a:prstGeom prst="rect">
            <a:avLst/>
          </a:prstGeom>
          <a:noFill/>
          <a:ln w="3175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850316" y="1515308"/>
            <a:ext cx="1269598" cy="52322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Red: Fitting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Blue: Raw data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2744" y="1469297"/>
            <a:ext cx="479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Fig.3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2958768" y="1559869"/>
            <a:ext cx="479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Fig.5</a:t>
            </a:r>
            <a:endParaRPr lang="en-US" sz="1200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9709" y="5176079"/>
            <a:ext cx="3124200" cy="167640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2921161" y="6353494"/>
            <a:ext cx="2896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scattered symmetrically</a:t>
            </a: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2168444" y="6028564"/>
            <a:ext cx="3840480" cy="1588"/>
          </a:xfrm>
          <a:prstGeom prst="line">
            <a:avLst/>
          </a:prstGeom>
          <a:ln w="19050">
            <a:solidFill>
              <a:srgbClr val="FF66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698304" y="5450602"/>
            <a:ext cx="62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Fig.4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1418703" y="5027941"/>
            <a:ext cx="366372" cy="290859"/>
          </a:xfrm>
          <a:prstGeom prst="rect">
            <a:avLst/>
          </a:prstGeom>
          <a:noFill/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084821" y="4750942"/>
            <a:ext cx="479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Fig.4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5942260" y="5767073"/>
            <a:ext cx="31854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1600" dirty="0" smtClean="0"/>
              <a:t> Fig.4: No (invisible) frequency shift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 Fig.5: RF phase shift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 Both are indistinguishable</a:t>
            </a:r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9827" y="3690537"/>
            <a:ext cx="3677920" cy="20320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4920" y="1393674"/>
            <a:ext cx="3657600" cy="192024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420" y="4187000"/>
            <a:ext cx="3718560" cy="207264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24" y="1515308"/>
            <a:ext cx="4149090" cy="23317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016"/>
            <a:ext cx="8229600" cy="1143000"/>
          </a:xfrm>
        </p:spPr>
        <p:txBody>
          <a:bodyPr/>
          <a:lstStyle/>
          <a:p>
            <a:r>
              <a:rPr lang="en-US" dirty="0" smtClean="0"/>
              <a:t>Case 3: BD in HPRF cavity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19808" y="5188061"/>
            <a:ext cx="4560072" cy="0"/>
          </a:xfrm>
          <a:prstGeom prst="line">
            <a:avLst/>
          </a:prstGeom>
          <a:ln w="19050">
            <a:solidFill>
              <a:srgbClr val="FF66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92388" y="4818729"/>
            <a:ext cx="1755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Half period of RF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977879"/>
            <a:ext cx="62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Fig.1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902" y="5635268"/>
            <a:ext cx="62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Fig.2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12485" y="1072131"/>
            <a:ext cx="62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Fig.3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12485" y="3379679"/>
            <a:ext cx="62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Fig.5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88980" y="1380139"/>
            <a:ext cx="143764" cy="2645791"/>
          </a:xfrm>
          <a:prstGeom prst="rect">
            <a:avLst/>
          </a:prstGeom>
          <a:noFill/>
          <a:ln w="3175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88273" y="1372937"/>
            <a:ext cx="143764" cy="2645791"/>
          </a:xfrm>
          <a:prstGeom prst="rect">
            <a:avLst/>
          </a:prstGeom>
          <a:noFill/>
          <a:ln w="3175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850316" y="1515308"/>
            <a:ext cx="1269598" cy="52322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Red: Fitting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Blue: Raw data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2744" y="1469297"/>
            <a:ext cx="479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Fig.3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2432037" y="1380139"/>
            <a:ext cx="479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Fig.5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792566" y="4478879"/>
            <a:ext cx="3186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RF frequency shifts to high pitch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2017703" y="4872175"/>
            <a:ext cx="366372" cy="607327"/>
          </a:xfrm>
          <a:prstGeom prst="rect">
            <a:avLst/>
          </a:prstGeom>
          <a:noFill/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942260" y="5767073"/>
            <a:ext cx="20826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1600" dirty="0" smtClean="0"/>
              <a:t> Fig.2: </a:t>
            </a:r>
            <a:r>
              <a:rPr lang="en-US" sz="1600" dirty="0" smtClean="0"/>
              <a:t>F</a:t>
            </a:r>
            <a:r>
              <a:rPr lang="en-US" sz="1600" dirty="0" smtClean="0"/>
              <a:t>requency shift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 Fig.5: Frequency shift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41396"/>
            <a:ext cx="8229600" cy="519388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Compare BD in Be cavity with BD in HPRF one</a:t>
            </a:r>
          </a:p>
          <a:p>
            <a:r>
              <a:rPr lang="en-US" sz="2800" dirty="0" smtClean="0"/>
              <a:t>RF modulation is observed in Be cavity</a:t>
            </a:r>
          </a:p>
          <a:p>
            <a:r>
              <a:rPr lang="en-US" sz="2800" dirty="0" smtClean="0"/>
              <a:t>However, plasma density in Be cavity is thinner than HPRF one since time constant of BD is about 10 times longer in Be cavity than in HPRF one</a:t>
            </a:r>
          </a:p>
          <a:p>
            <a:r>
              <a:rPr lang="en-US" sz="2800" dirty="0" smtClean="0"/>
              <a:t>Spectroscopic measurement in Be cavity was failed due to software problem</a:t>
            </a:r>
          </a:p>
          <a:p>
            <a:r>
              <a:rPr lang="en-US" sz="2800" dirty="0" smtClean="0"/>
              <a:t>I guess that the BD light in Be cavity is too dim light</a:t>
            </a:r>
          </a:p>
          <a:p>
            <a:pPr lvl="1"/>
            <a:r>
              <a:rPr lang="en-US" sz="2400" dirty="0" smtClean="0"/>
              <a:t>We may be able to measure the spectroscopic light with multiple BD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480</Words>
  <Application>Microsoft Macintosh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Analysis of RF decay signal in vacuum RF cavity</vt:lpstr>
      <vt:lpstr>Idea of this analysis</vt:lpstr>
      <vt:lpstr>Example: HPRF cavity</vt:lpstr>
      <vt:lpstr>Let me look at vacuum cavity result and compare with HPRF one</vt:lpstr>
      <vt:lpstr>Case 1: No BD in vacuum cavity</vt:lpstr>
      <vt:lpstr>Case 2: BD in vacuum cavity</vt:lpstr>
      <vt:lpstr>Case 3: BD in HPRF cavity</vt:lpstr>
      <vt:lpstr>Summary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RF decay signal in vacuum RF cavity</dc:title>
  <dc:creator>Katsuya Yonehara</dc:creator>
  <cp:lastModifiedBy>Katsuya Yonehara</cp:lastModifiedBy>
  <cp:revision>3</cp:revision>
  <dcterms:created xsi:type="dcterms:W3CDTF">2011-12-12T20:11:54Z</dcterms:created>
  <dcterms:modified xsi:type="dcterms:W3CDTF">2011-12-12T20:53:18Z</dcterms:modified>
</cp:coreProperties>
</file>