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4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6.xml" ContentType="application/vnd.openxmlformats-officedocument.theme+xml"/>
  <Override PartName="/ppt/slideLayouts/slideLayout22.xml" ContentType="application/vnd.openxmlformats-officedocument.presentationml.slideLayout+xml"/>
  <Override PartName="/ppt/theme/theme7.xml" ContentType="application/vnd.openxmlformats-officedocument.theme+xml"/>
  <Override PartName="/ppt/slideLayouts/slideLayout23.xml" ContentType="application/vnd.openxmlformats-officedocument.presentationml.slideLayout+xml"/>
  <Override PartName="/ppt/theme/theme8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9.xml" ContentType="application/vnd.openxmlformats-officedocument.theme+xml"/>
  <Override PartName="/ppt/slideLayouts/slideLayout27.xml" ContentType="application/vnd.openxmlformats-officedocument.presentationml.slideLayout+xml"/>
  <Override PartName="/ppt/theme/theme10.xml" ContentType="application/vnd.openxmlformats-officedocument.theme+xml"/>
  <Override PartName="/ppt/slideLayouts/slideLayout28.xml" ContentType="application/vnd.openxmlformats-officedocument.presentationml.slideLayout+xml"/>
  <Override PartName="/ppt/theme/theme11.xml" ContentType="application/vnd.openxmlformats-officedocument.theme+xml"/>
  <Override PartName="/ppt/slideLayouts/slideLayout29.xml" ContentType="application/vnd.openxmlformats-officedocument.presentationml.slideLayout+xml"/>
  <Override PartName="/ppt/theme/theme12.xml" ContentType="application/vnd.openxmlformats-officedocument.theme+xml"/>
  <Override PartName="/ppt/slideLayouts/slideLayout30.xml" ContentType="application/vnd.openxmlformats-officedocument.presentationml.slideLayout+xml"/>
  <Override PartName="/ppt/theme/theme13.xml" ContentType="application/vnd.openxmlformats-officedocument.theme+xml"/>
  <Override PartName="/ppt/slideLayouts/slideLayout31.xml" ContentType="application/vnd.openxmlformats-officedocument.presentationml.slideLayout+xml"/>
  <Override PartName="/ppt/theme/theme14.xml" ContentType="application/vnd.openxmlformats-officedocument.theme+xml"/>
  <Override PartName="/ppt/theme/theme1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4127" r:id="rId2"/>
    <p:sldMasterId id="2147484148" r:id="rId3"/>
    <p:sldMasterId id="2147484156" r:id="rId4"/>
    <p:sldMasterId id="2147484164" r:id="rId5"/>
    <p:sldMasterId id="2147484160" r:id="rId6"/>
    <p:sldMasterId id="2147484159" r:id="rId7"/>
    <p:sldMasterId id="2147484145" r:id="rId8"/>
    <p:sldMasterId id="2147484165" r:id="rId9"/>
    <p:sldMasterId id="2147484169" r:id="rId10"/>
    <p:sldMasterId id="2147484171" r:id="rId11"/>
    <p:sldMasterId id="2147484173" r:id="rId12"/>
    <p:sldMasterId id="2147484175" r:id="rId13"/>
    <p:sldMasterId id="2147484177" r:id="rId14"/>
  </p:sldMasterIdLst>
  <p:notesMasterIdLst>
    <p:notesMasterId r:id="rId53"/>
  </p:notesMasterIdLst>
  <p:sldIdLst>
    <p:sldId id="257" r:id="rId15"/>
    <p:sldId id="403" r:id="rId16"/>
    <p:sldId id="386" r:id="rId17"/>
    <p:sldId id="385" r:id="rId18"/>
    <p:sldId id="400" r:id="rId19"/>
    <p:sldId id="368" r:id="rId20"/>
    <p:sldId id="401" r:id="rId21"/>
    <p:sldId id="369" r:id="rId22"/>
    <p:sldId id="370" r:id="rId23"/>
    <p:sldId id="388" r:id="rId24"/>
    <p:sldId id="372" r:id="rId25"/>
    <p:sldId id="373" r:id="rId26"/>
    <p:sldId id="404" r:id="rId27"/>
    <p:sldId id="348" r:id="rId28"/>
    <p:sldId id="409" r:id="rId29"/>
    <p:sldId id="405" r:id="rId30"/>
    <p:sldId id="393" r:id="rId31"/>
    <p:sldId id="402" r:id="rId32"/>
    <p:sldId id="391" r:id="rId33"/>
    <p:sldId id="392" r:id="rId34"/>
    <p:sldId id="407" r:id="rId35"/>
    <p:sldId id="408" r:id="rId36"/>
    <p:sldId id="406" r:id="rId37"/>
    <p:sldId id="279" r:id="rId38"/>
    <p:sldId id="366" r:id="rId39"/>
    <p:sldId id="387" r:id="rId40"/>
    <p:sldId id="396" r:id="rId41"/>
    <p:sldId id="397" r:id="rId42"/>
    <p:sldId id="398" r:id="rId43"/>
    <p:sldId id="375" r:id="rId44"/>
    <p:sldId id="382" r:id="rId45"/>
    <p:sldId id="395" r:id="rId46"/>
    <p:sldId id="399" r:id="rId47"/>
    <p:sldId id="377" r:id="rId48"/>
    <p:sldId id="378" r:id="rId49"/>
    <p:sldId id="351" r:id="rId50"/>
    <p:sldId id="339" r:id="rId51"/>
    <p:sldId id="264" r:id="rId52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202" autoAdjust="0"/>
  </p:normalViewPr>
  <p:slideViewPr>
    <p:cSldViewPr snapToGrid="0">
      <p:cViewPr varScale="1">
        <p:scale>
          <a:sx n="73" d="100"/>
          <a:sy n="73" d="100"/>
        </p:scale>
        <p:origin x="408" y="3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4.xml"/><Relationship Id="rId26" Type="http://schemas.openxmlformats.org/officeDocument/2006/relationships/slide" Target="slides/slide12.xml"/><Relationship Id="rId39" Type="http://schemas.openxmlformats.org/officeDocument/2006/relationships/slide" Target="slides/slide25.xml"/><Relationship Id="rId21" Type="http://schemas.openxmlformats.org/officeDocument/2006/relationships/slide" Target="slides/slide7.xml"/><Relationship Id="rId34" Type="http://schemas.openxmlformats.org/officeDocument/2006/relationships/slide" Target="slides/slide20.xml"/><Relationship Id="rId42" Type="http://schemas.openxmlformats.org/officeDocument/2006/relationships/slide" Target="slides/slide28.xml"/><Relationship Id="rId47" Type="http://schemas.openxmlformats.org/officeDocument/2006/relationships/slide" Target="slides/slide33.xml"/><Relationship Id="rId50" Type="http://schemas.openxmlformats.org/officeDocument/2006/relationships/slide" Target="slides/slide36.xml"/><Relationship Id="rId55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2.xml"/><Relationship Id="rId29" Type="http://schemas.openxmlformats.org/officeDocument/2006/relationships/slide" Target="slides/slide15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0.xml"/><Relationship Id="rId32" Type="http://schemas.openxmlformats.org/officeDocument/2006/relationships/slide" Target="slides/slide18.xml"/><Relationship Id="rId37" Type="http://schemas.openxmlformats.org/officeDocument/2006/relationships/slide" Target="slides/slide23.xml"/><Relationship Id="rId40" Type="http://schemas.openxmlformats.org/officeDocument/2006/relationships/slide" Target="slides/slide26.xml"/><Relationship Id="rId45" Type="http://schemas.openxmlformats.org/officeDocument/2006/relationships/slide" Target="slides/slide31.xml"/><Relationship Id="rId53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9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8.xml"/><Relationship Id="rId27" Type="http://schemas.openxmlformats.org/officeDocument/2006/relationships/slide" Target="slides/slide13.xml"/><Relationship Id="rId30" Type="http://schemas.openxmlformats.org/officeDocument/2006/relationships/slide" Target="slides/slide16.xml"/><Relationship Id="rId35" Type="http://schemas.openxmlformats.org/officeDocument/2006/relationships/slide" Target="slides/slide21.xml"/><Relationship Id="rId43" Type="http://schemas.openxmlformats.org/officeDocument/2006/relationships/slide" Target="slides/slide29.xml"/><Relationship Id="rId48" Type="http://schemas.openxmlformats.org/officeDocument/2006/relationships/slide" Target="slides/slide34.xml"/><Relationship Id="rId56" Type="http://schemas.openxmlformats.org/officeDocument/2006/relationships/theme" Target="theme/theme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7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3.xml"/><Relationship Id="rId25" Type="http://schemas.openxmlformats.org/officeDocument/2006/relationships/slide" Target="slides/slide11.xml"/><Relationship Id="rId33" Type="http://schemas.openxmlformats.org/officeDocument/2006/relationships/slide" Target="slides/slide19.xml"/><Relationship Id="rId38" Type="http://schemas.openxmlformats.org/officeDocument/2006/relationships/slide" Target="slides/slide24.xml"/><Relationship Id="rId46" Type="http://schemas.openxmlformats.org/officeDocument/2006/relationships/slide" Target="slides/slide32.xml"/><Relationship Id="rId20" Type="http://schemas.openxmlformats.org/officeDocument/2006/relationships/slide" Target="slides/slide6.xml"/><Relationship Id="rId41" Type="http://schemas.openxmlformats.org/officeDocument/2006/relationships/slide" Target="slides/slide27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1.xml"/><Relationship Id="rId23" Type="http://schemas.openxmlformats.org/officeDocument/2006/relationships/slide" Target="slides/slide9.xml"/><Relationship Id="rId28" Type="http://schemas.openxmlformats.org/officeDocument/2006/relationships/slide" Target="slides/slide14.xml"/><Relationship Id="rId36" Type="http://schemas.openxmlformats.org/officeDocument/2006/relationships/slide" Target="slides/slide22.xml"/><Relationship Id="rId49" Type="http://schemas.openxmlformats.org/officeDocument/2006/relationships/slide" Target="slides/slide35.xml"/><Relationship Id="rId57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17.xml"/><Relationship Id="rId44" Type="http://schemas.openxmlformats.org/officeDocument/2006/relationships/slide" Target="slides/slide30.xml"/><Relationship Id="rId52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r">
              <a:defRPr sz="1200"/>
            </a:lvl1pPr>
          </a:lstStyle>
          <a:p>
            <a:fld id="{8699F725-1F05-44B3-BA29-169626DF5DFA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3" tIns="48327" rIns="96653" bIns="4832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53" tIns="48327" rIns="96653" bIns="48327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5"/>
            <a:ext cx="3169920" cy="481726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5"/>
            <a:ext cx="3169920" cy="481726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r">
              <a:defRPr sz="1200"/>
            </a:lvl1pPr>
          </a:lstStyle>
          <a:p>
            <a:fld id="{E4E1A5D9-2D64-40FD-8A56-6FFDCCEAAA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4475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85838" y="1322388"/>
            <a:ext cx="6351587" cy="35734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59A75F-B560-4BF9-9746-51AFEAE1B51C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41657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E1A5D9-2D64-40FD-8A56-6FFDCCEAAA3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9062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E1A5D9-2D64-40FD-8A56-6FFDCCEAAA3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1748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E1A5D9-2D64-40FD-8A56-6FFDCCEAAA3A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4843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E1A5D9-2D64-40FD-8A56-6FFDCCEAAA3A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5796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FCBA9F-A27A-45C2-8955-F3F2623595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9E5F380-06D8-44D0-8E92-CB021C4F42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954744-630B-447D-8864-7F80021A95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9/15/2021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48AB5E-AB82-4361-B8F3-0E23462CD5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F. Porter - Mu2e Snowmass21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93EAF0-0E75-4147-B708-8596F3E5E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46182-FD2A-49FA-9D37-2828763E0D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788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00C095-1C3C-41C8-9483-D63363CB35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008E54-630C-4904-ADA2-39045594AF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373582-7E8E-43A1-917B-77224F1952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9/15/2021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FE0D07-4199-4D83-BA92-6E74094119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F. Porter - Mu2e Snowmass21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84B5C6-48CD-4E14-A38F-F6D01F2312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46182-FD2A-49FA-9D37-2828763E0D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4805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07E8D01-685A-448F-B37E-E3442741CD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3953412-9F0B-4DD1-9B40-9D074BD8FC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EBF78B-BE5E-454C-9E63-D2AAB6B38D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9/15/2021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7BA807-7A09-4F56-B255-1E63A5856A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F. Porter - Mu2e Snowmass21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95A297-FDC7-489F-AC2F-6C13AF405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46182-FD2A-49FA-9D37-2828763E0D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5943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9/15/2021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F. Porter - Mu2e Snowmass21 workshop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ED6B132F-6805-4893-89C2-BBCD70512F5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4003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8AA6890-F358-464D-9180-9B87A05A31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9/15/2021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B5FAD68-B2AD-4BEE-95E9-4D2E04178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F. Porter - Mu2e Snowmass21 workshop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5C40C2-417E-4602-A953-63D40D9329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46182-FD2A-49FA-9D37-2828763E0D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0912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1F79B7-8999-421B-BB4E-E2E683733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FE8786-8456-41B6-9C3C-AF86242587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C1C33A-32A2-4B13-87B6-6E2F1E53A1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9/15/2021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B17BED-C57D-4950-A74D-E79C893CC7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F. Porter - Mu2e Snowmass21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10CDE6-4AE4-45DB-8C6B-C7922F6CE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46182-FD2A-49FA-9D37-2828763E0D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4518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8AA6890-F358-464D-9180-9B87A05A31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9/15/2021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B5FAD68-B2AD-4BEE-95E9-4D2E04178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F. Porter - Mu2e Snowmass21 workshop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5C40C2-417E-4602-A953-63D40D9329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46182-FD2A-49FA-9D37-2828763E0D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0912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1F79B7-8999-421B-BB4E-E2E683733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FE8786-8456-41B6-9C3C-AF86242587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C1C33A-32A2-4B13-87B6-6E2F1E53A1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9/15/2021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B17BED-C57D-4950-A74D-E79C893CC7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F. Porter - Mu2e Snowmass21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10CDE6-4AE4-45DB-8C6B-C7922F6CE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46182-FD2A-49FA-9D37-2828763E0D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4518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FCBA9F-A27A-45C2-8955-F3F2623595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9E5F380-06D8-44D0-8E92-CB021C4F42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954744-630B-447D-8864-7F80021A95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9/15/2021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48AB5E-AB82-4361-B8F3-0E23462CD5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F. Porter - Mu2e Snowmass21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93EAF0-0E75-4147-B708-8596F3E5E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46182-FD2A-49FA-9D37-2828763E0D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788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8AA6890-F358-464D-9180-9B87A05A31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9/15/2021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B5FAD68-B2AD-4BEE-95E9-4D2E04178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F. Porter - Mu2e Snowmass21 workshop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5C40C2-417E-4602-A953-63D40D9329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46182-FD2A-49FA-9D37-2828763E0D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0912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1F79B7-8999-421B-BB4E-E2E683733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FE8786-8456-41B6-9C3C-AF86242587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C1C33A-32A2-4B13-87B6-6E2F1E53A1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9/15/2021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B17BED-C57D-4950-A74D-E79C893CC7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F. Porter - Mu2e Snowmass21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10CDE6-4AE4-45DB-8C6B-C7922F6CE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46182-FD2A-49FA-9D37-2828763E0D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451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1F79B7-8999-421B-BB4E-E2E683733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FE8786-8456-41B6-9C3C-AF86242587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C1C33A-32A2-4B13-87B6-6E2F1E53A1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9/15/2021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B17BED-C57D-4950-A74D-E79C893CC7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F. Porter - Mu2e Snowmass21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10CDE6-4AE4-45DB-8C6B-C7922F6CE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46182-FD2A-49FA-9D37-2828763E0D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4518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FCBA9F-A27A-45C2-8955-F3F2623595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9E5F380-06D8-44D0-8E92-CB021C4F42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954744-630B-447D-8864-7F80021A95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9/15/2021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48AB5E-AB82-4361-B8F3-0E23462CD5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F. Porter - Mu2e Snowmass21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93EAF0-0E75-4147-B708-8596F3E5E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46182-FD2A-49FA-9D37-2828763E0D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788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1F79B7-8999-421B-BB4E-E2E683733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FE8786-8456-41B6-9C3C-AF86242587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C1C33A-32A2-4B13-87B6-6E2F1E53A1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9/15/2021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B17BED-C57D-4950-A74D-E79C893CC7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F. Porter - Mu2e Snowmass21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10CDE6-4AE4-45DB-8C6B-C7922F6CE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46182-FD2A-49FA-9D37-2828763E0D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4518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1F79B7-8999-421B-BB4E-E2E683733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FE8786-8456-41B6-9C3C-AF86242587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C1C33A-32A2-4B13-87B6-6E2F1E53A1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9/15/2021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B17BED-C57D-4950-A74D-E79C893CC7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F. Porter - Mu2e Snowmass21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10CDE6-4AE4-45DB-8C6B-C7922F6CE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46182-FD2A-49FA-9D37-2828763E0D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4518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1F79B7-8999-421B-BB4E-E2E683733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FE8786-8456-41B6-9C3C-AF86242587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C1C33A-32A2-4B13-87B6-6E2F1E53A1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9/15/2021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B17BED-C57D-4950-A74D-E79C893CC7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F. Porter - Mu2e Snowmass21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10CDE6-4AE4-45DB-8C6B-C7922F6CE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46182-FD2A-49FA-9D37-2828763E0D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45184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8AA6890-F358-464D-9180-9B87A05A31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9/15/2021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B5FAD68-B2AD-4BEE-95E9-4D2E04178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F. Porter - Mu2e Snowmass21 workshop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5C40C2-417E-4602-A953-63D40D9329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46182-FD2A-49FA-9D37-2828763E0D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09128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1F79B7-8999-421B-BB4E-E2E683733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FE8786-8456-41B6-9C3C-AF86242587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C1C33A-32A2-4B13-87B6-6E2F1E53A1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9/15/2021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B17BED-C57D-4950-A74D-E79C893CC7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F. Porter - Mu2e Snowmass21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10CDE6-4AE4-45DB-8C6B-C7922F6CE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46182-FD2A-49FA-9D37-2828763E0D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45184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1F79B7-8999-421B-BB4E-E2E683733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FE8786-8456-41B6-9C3C-AF86242587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C1C33A-32A2-4B13-87B6-6E2F1E53A1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9/15/2021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B17BED-C57D-4950-A74D-E79C893CC7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F. Porter - Mu2e Snowmass21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10CDE6-4AE4-45DB-8C6B-C7922F6CE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46182-FD2A-49FA-9D37-2828763E0D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45184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9/15/2021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F. Porter - Mu2e Snowmass21 workshop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ED6B132F-6805-4893-89C2-BBCD70512F5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40035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1F79B7-8999-421B-BB4E-E2E683733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FE8786-8456-41B6-9C3C-AF86242587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C1C33A-32A2-4B13-87B6-6E2F1E53A1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9/15/2021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B17BED-C57D-4950-A74D-E79C893CC7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F. Porter - Mu2e Snowmass21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10CDE6-4AE4-45DB-8C6B-C7922F6CE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46182-FD2A-49FA-9D37-2828763E0D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45184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1F79B7-8999-421B-BB4E-E2E683733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FE8786-8456-41B6-9C3C-AF86242587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C1C33A-32A2-4B13-87B6-6E2F1E53A1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9/15/2021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B17BED-C57D-4950-A74D-E79C893CC7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F. Porter - Mu2e Snowmass21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10CDE6-4AE4-45DB-8C6B-C7922F6CE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46182-FD2A-49FA-9D37-2828763E0D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4518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9077DF-4D90-4ACF-8CE7-DFC83B4AE1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9EEAD8-16D4-4FFA-ACB1-DDCED87452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EA9086-25A0-44EB-B241-47ED606EFB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9/15/2021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82EDD2-FCFF-4078-8A09-77D3916CDE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F. Porter - Mu2e Snowmass21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BE3E0D-28AB-477F-BD72-E80DD2BEEC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46182-FD2A-49FA-9D37-2828763E0D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19726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1F79B7-8999-421B-BB4E-E2E683733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FE8786-8456-41B6-9C3C-AF86242587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C1C33A-32A2-4B13-87B6-6E2F1E53A1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8/30/2021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B17BED-C57D-4950-A74D-E79C893CC7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F. Porter - Mu2e Snowmass21 convenors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10CDE6-4AE4-45DB-8C6B-C7922F6CE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46182-FD2A-49FA-9D37-2828763E0D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45184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1F79B7-8999-421B-BB4E-E2E683733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FE8786-8456-41B6-9C3C-AF86242587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C1C33A-32A2-4B13-87B6-6E2F1E53A1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7/21/2021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B17BED-C57D-4950-A74D-E79C893CC7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F. Porter - Mu2e Snowmass21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10CDE6-4AE4-45DB-8C6B-C7922F6CE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46182-FD2A-49FA-9D37-2828763E0D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4518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5CE7F7-9648-4ACC-A838-CE6260C31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62396A-77FA-4F9A-9939-FD9D442CDA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8AFEC8-6D40-4F4E-8906-7F7F168062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50AA12-FA56-4BBA-B5A6-252E3FB26F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9/15/2021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055277-31B4-4784-AD08-3A28C7B347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F. Porter - Mu2e Snowmass21 workshop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3F2A3A-449B-4D51-B4A0-B3A833026F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46182-FD2A-49FA-9D37-2828763E0D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8521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8FA444-34BD-4837-961E-BDF4D6226E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128154-1BB1-45C9-AC94-18C140202F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246AE4-7DC1-4701-8EF1-F03941A0AE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B9F5039-C492-4322-A2E6-1D61802554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09A4357-17B4-477B-AE6E-9F36AE2587E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2C9687A-2D4E-4CD8-B251-6F64E5F8BF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9/15/2021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DE7CEE2-3922-48C1-87FE-57CD5DCF53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F. Porter - Mu2e Snowmass21 workshop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AE3F87E-78EF-4BC3-B7F7-F6E9A2FB0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46182-FD2A-49FA-9D37-2828763E0D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9982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4912B9-3C9B-4735-976F-A76819F0D9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07D7842-C7E6-4474-BA37-23C50F47DA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9/15/2021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5A0617-D673-4C65-A127-E6A0303B97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F. Porter - Mu2e Snowmass21 workshop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0AFFE2-9D06-4B59-9FE3-7F91C6FD3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46182-FD2A-49FA-9D37-2828763E0D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785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8AA6890-F358-464D-9180-9B87A05A31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9/15/2021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B5FAD68-B2AD-4BEE-95E9-4D2E04178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F. Porter - Mu2e Snowmass21 workshop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5C40C2-417E-4602-A953-63D40D9329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46182-FD2A-49FA-9D37-2828763E0D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0912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2005C5-0E35-4108-AF1F-5C6D0511A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36C58B-BAF4-4DF0-ADB9-CB527316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FE5D9A-21B2-4C1E-BBE4-F9F13BDCD9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22D8C2-DB9F-4FFC-AA89-61B7734AC6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9/15/2021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AB2264-29EF-452E-BBD9-EDF131448C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F. Porter - Mu2e Snowmass21 workshop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98D48F-3382-4446-8BB7-0B71F0A628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46182-FD2A-49FA-9D37-2828763E0D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1980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88B00A-7332-41A4-9232-FAE98D9375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F59E1A8-5A74-4833-8330-F4FD72BE4C4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43222D-5AF5-47FF-920A-5BAE4157A0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6EE6BA-6B27-4084-9C9F-7227543CDA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9/15/2021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BDDA6E-C323-486E-AFF5-5E245588F6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F. Porter - Mu2e Snowmass21 workshop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6E8114-7A88-4AAB-BB90-B431E0712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46182-FD2A-49FA-9D37-2828763E0D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0833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27.xml"/></Relationships>
</file>

<file path=ppt/slideMasters/_rels/slideMaster1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28.xml"/></Relationships>
</file>

<file path=ppt/slideMasters/_rels/slideMaster12.xml.rels><?xml version="1.0" encoding="UTF-8" standalone="yes"?>
<Relationships xmlns="http://schemas.openxmlformats.org/package/2006/relationships"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29.xml"/></Relationships>
</file>

<file path=ppt/slideMasters/_rels/slideMaster13.xml.rels><?xml version="1.0" encoding="UTF-8" standalone="yes"?>
<Relationships xmlns="http://schemas.openxmlformats.org/package/2006/relationships"><Relationship Id="rId2" Type="http://schemas.openxmlformats.org/officeDocument/2006/relationships/theme" Target="../theme/theme13.xml"/><Relationship Id="rId1" Type="http://schemas.openxmlformats.org/officeDocument/2006/relationships/slideLayout" Target="../slideLayouts/slideLayout30.xml"/></Relationships>
</file>

<file path=ppt/slideMasters/_rels/slideMaster14.xml.rels><?xml version="1.0" encoding="UTF-8" standalone="yes"?>
<Relationships xmlns="http://schemas.openxmlformats.org/package/2006/relationships"><Relationship Id="rId2" Type="http://schemas.openxmlformats.org/officeDocument/2006/relationships/theme" Target="../theme/theme14.xml"/><Relationship Id="rId1" Type="http://schemas.openxmlformats.org/officeDocument/2006/relationships/slideLayout" Target="../slideLayouts/slideLayout3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22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23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34274AC-5A9F-4EDF-AC92-BC75DD1E0C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D1DE2B-AF6F-4C92-B479-63FFD77E08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83AD8F-8842-4C3A-946C-99FE27C725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9/15/2021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854DD6-A3BA-4BE6-A932-254679C6D4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F. Porter - Mu2e Snowmass21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B57B8E-F8C0-4CD9-91F9-FECE65B8F1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546182-FD2A-49FA-9D37-2828763E0D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197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9/15/2021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F. Porter - Mu2e Snowmass21 workshop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6B132F-6805-4893-89C2-BBCD70512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164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0" r:id="rId1"/>
  </p:sldLayoutIdLst>
  <p:hf hdr="0"/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3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34274AC-5A9F-4EDF-AC92-BC75DD1E0C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D1DE2B-AF6F-4C92-B479-63FFD77E08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83AD8F-8842-4C3A-946C-99FE27C725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9/15/2021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854DD6-A3BA-4BE6-A932-254679C6D4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F. Porter - Mu2e Snowmass21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B57B8E-F8C0-4CD9-91F9-FECE65B8F1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546182-FD2A-49FA-9D37-2828763E0D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197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2" r:id="rId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34274AC-5A9F-4EDF-AC92-BC75DD1E0C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D1DE2B-AF6F-4C92-B479-63FFD77E08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83AD8F-8842-4C3A-946C-99FE27C725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9/15/2021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854DD6-A3BA-4BE6-A932-254679C6D4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F. Porter - Mu2e Snowmass21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B57B8E-F8C0-4CD9-91F9-FECE65B8F1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546182-FD2A-49FA-9D37-2828763E0D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197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4" r:id="rId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34274AC-5A9F-4EDF-AC92-BC75DD1E0C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D1DE2B-AF6F-4C92-B479-63FFD77E08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83AD8F-8842-4C3A-946C-99FE27C725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8/30/2021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854DD6-A3BA-4BE6-A932-254679C6D4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F. Porter - Mu2e Snowmass21 convenors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B57B8E-F8C0-4CD9-91F9-FECE65B8F1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546182-FD2A-49FA-9D37-2828763E0D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197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6" r:id="rId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34274AC-5A9F-4EDF-AC92-BC75DD1E0C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D1DE2B-AF6F-4C92-B479-63FFD77E08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83AD8F-8842-4C3A-946C-99FE27C725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7/21/2021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854DD6-A3BA-4BE6-A932-254679C6D4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F. Porter - Mu2e Snowmass21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B57B8E-F8C0-4CD9-91F9-FECE65B8F1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546182-FD2A-49FA-9D37-2828763E0D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197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8" r:id="rId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9/15/2021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F. Porter - Mu2e Snowmass21 workshop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6B132F-6805-4893-89C2-BBCD70512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164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8" r:id="rId1"/>
  </p:sldLayoutIdLst>
  <p:hf hdr="0"/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3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34274AC-5A9F-4EDF-AC92-BC75DD1E0C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D1DE2B-AF6F-4C92-B479-63FFD77E08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83AD8F-8842-4C3A-946C-99FE27C725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9/15/2021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854DD6-A3BA-4BE6-A932-254679C6D4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F. Porter - Mu2e Snowmass21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B57B8E-F8C0-4CD9-91F9-FECE65B8F1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546182-FD2A-49FA-9D37-2828763E0D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197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42" r:id="rId1"/>
    <p:sldLayoutId id="2147484149" r:id="rId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34274AC-5A9F-4EDF-AC92-BC75DD1E0C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D1DE2B-AF6F-4C92-B479-63FFD77E08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83AD8F-8842-4C3A-946C-99FE27C725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9/15/2021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854DD6-A3BA-4BE6-A932-254679C6D4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F. Porter - Mu2e Snowmass21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B57B8E-F8C0-4CD9-91F9-FECE65B8F1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546182-FD2A-49FA-9D37-2828763E0D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197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54" r:id="rId1"/>
    <p:sldLayoutId id="2147484155" r:id="rId2"/>
    <p:sldLayoutId id="2147484139" r:id="rId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34274AC-5A9F-4EDF-AC92-BC75DD1E0C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D1DE2B-AF6F-4C92-B479-63FFD77E08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83AD8F-8842-4C3A-946C-99FE27C725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9/15/2021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854DD6-A3BA-4BE6-A932-254679C6D4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F. Porter - Mu2e Snowmass21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B57B8E-F8C0-4CD9-91F9-FECE65B8F1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546182-FD2A-49FA-9D37-2828763E0D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197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63" r:id="rId1"/>
    <p:sldLayoutId id="2147484162" r:id="rId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34274AC-5A9F-4EDF-AC92-BC75DD1E0C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D1DE2B-AF6F-4C92-B479-63FFD77E08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83AD8F-8842-4C3A-946C-99FE27C725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9/15/2021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854DD6-A3BA-4BE6-A932-254679C6D4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F. Porter - Mu2e Snowmass21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B57B8E-F8C0-4CD9-91F9-FECE65B8F1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546182-FD2A-49FA-9D37-2828763E0D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197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58" r:id="rId1"/>
    <p:sldLayoutId id="2147484161" r:id="rId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34274AC-5A9F-4EDF-AC92-BC75DD1E0C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D1DE2B-AF6F-4C92-B479-63FFD77E08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83AD8F-8842-4C3A-946C-99FE27C725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9/15/2021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854DD6-A3BA-4BE6-A932-254679C6D4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F. Porter - Mu2e Snowmass21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B57B8E-F8C0-4CD9-91F9-FECE65B8F1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546182-FD2A-49FA-9D37-2828763E0D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197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57" r:id="rId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34274AC-5A9F-4EDF-AC92-BC75DD1E0C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D1DE2B-AF6F-4C92-B479-63FFD77E08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83AD8F-8842-4C3A-946C-99FE27C725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9/15/2021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854DD6-A3BA-4BE6-A932-254679C6D4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F. Porter - Mu2e Snowmass21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B57B8E-F8C0-4CD9-91F9-FECE65B8F1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546182-FD2A-49FA-9D37-2828763E0D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197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4" r:id="rId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34274AC-5A9F-4EDF-AC92-BC75DD1E0C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D1DE2B-AF6F-4C92-B479-63FFD77E08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83AD8F-8842-4C3A-946C-99FE27C725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9/15/2021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854DD6-A3BA-4BE6-A932-254679C6D4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F. Porter - Mu2e Snowmass21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B57B8E-F8C0-4CD9-91F9-FECE65B8F1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546182-FD2A-49FA-9D37-2828763E0D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197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68" r:id="rId1"/>
    <p:sldLayoutId id="2147484167" r:id="rId2"/>
    <p:sldLayoutId id="2147484166" r:id="rId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mailto:mu2eii-tracker@fnal.gov" TargetMode="External"/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mu2eii-calorimeter@listserv.fnal.gov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mailto:mu2eii-crv@listserv.fnal.gov" TargetMode="External"/><Relationship Id="rId1" Type="http://schemas.openxmlformats.org/officeDocument/2006/relationships/slideLayout" Target="../slideLayouts/slideLayout2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mailto:mu2eii-tdaq@listserv.fnal.gov" TargetMode="External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mailto:mu2e-ii-sensitivity@listserv.fnal.gov" TargetMode="External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mu2eiiwiki.fnal.gov/wiki/Learn_about_Mu2e-II" TargetMode="External"/><Relationship Id="rId1" Type="http://schemas.openxmlformats.org/officeDocument/2006/relationships/slideLayout" Target="../slideLayouts/slideLayout3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snowmass21.org/rare/start" TargetMode="External"/><Relationship Id="rId1" Type="http://schemas.openxmlformats.org/officeDocument/2006/relationships/slideLayout" Target="../slideLayouts/slideLayout3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overleaf.com/read/mrbgttkmfgvq" TargetMode="External"/><Relationship Id="rId1" Type="http://schemas.openxmlformats.org/officeDocument/2006/relationships/slideLayout" Target="../slideLayouts/slideLayout2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mu2eiiwiki.fnal.gov/wiki/Material_for_speakers" TargetMode="External"/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mu2eii-internal-wiki.fnal.gov/wiki/Main_Page" TargetMode="External"/><Relationship Id="rId2" Type="http://schemas.openxmlformats.org/officeDocument/2006/relationships/hyperlink" Target="https://mu2eiiwiki.fnal.gov/" TargetMode="External"/><Relationship Id="rId1" Type="http://schemas.openxmlformats.org/officeDocument/2006/relationships/slideLayout" Target="../slideLayouts/slideLayout24.xml"/><Relationship Id="rId6" Type="http://schemas.openxmlformats.org/officeDocument/2006/relationships/hyperlink" Target="mailto:mu2eii@listserv.fnal.gov" TargetMode="External"/><Relationship Id="rId5" Type="http://schemas.openxmlformats.org/officeDocument/2006/relationships/hyperlink" Target="https://caltech-tka1525.slack.com/" TargetMode="External"/><Relationship Id="rId4" Type="http://schemas.openxmlformats.org/officeDocument/2006/relationships/hyperlink" Target="https://mu2ewiki.fnal.gov/wiki/ComputingStart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caltech.zoom.us/rec/share/po6RL9ZZL27yeF8sjUZ9Wk9xcBwwqm-TYgRmSNjn6yUYBE5mvb5Myza-ez2k3tFV.deUj8dQcDWOVSqAU" TargetMode="External"/><Relationship Id="rId13" Type="http://schemas.openxmlformats.org/officeDocument/2006/relationships/hyperlink" Target="https://mu2eii-internal-wiki.fnal.gov/wiki/Main_Page#Calendar" TargetMode="External"/><Relationship Id="rId3" Type="http://schemas.openxmlformats.org/officeDocument/2006/relationships/hyperlink" Target="https://indico.fnal.gov/event/45937/" TargetMode="External"/><Relationship Id="rId7" Type="http://schemas.openxmlformats.org/officeDocument/2006/relationships/hyperlink" Target="https://indico.fnal.gov/event/47787/" TargetMode="External"/><Relationship Id="rId12" Type="http://schemas.openxmlformats.org/officeDocument/2006/relationships/hyperlink" Target="https://caltech.zoom.us/rec/share/Lm8mhRjuLVcAVvyvWYmlWUNaLu-WlwRSB-uGvxncaQBz0TAHTUWKHiipsi7LMwUt.F8VaPWZ49mhfLB9w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8.xml"/><Relationship Id="rId6" Type="http://schemas.openxmlformats.org/officeDocument/2006/relationships/hyperlink" Target="https://caltech.zoom.us/rec/share/xXVV4YURBMeRsnF0GLQSgAPv-FJ466HNnTGze3VeiAoooyUcRSU7cP16QBwlvNPv.XvSqSC_JVmuSKVA9" TargetMode="External"/><Relationship Id="rId11" Type="http://schemas.openxmlformats.org/officeDocument/2006/relationships/hyperlink" Target="https://indico.fnal.gov/event/49360/" TargetMode="External"/><Relationship Id="rId5" Type="http://schemas.openxmlformats.org/officeDocument/2006/relationships/hyperlink" Target="https://indico.fnal.gov/event/46433/" TargetMode="External"/><Relationship Id="rId10" Type="http://schemas.openxmlformats.org/officeDocument/2006/relationships/hyperlink" Target="https://caltech.zoom.us/rec/share/NM_b0LyWSJopNa__YAu9LXmfjJ05XrCmjXkmfwCoqj9VtBqVFKeA0N4pouLDKGMz.1f96W6EOVkyUsnT4" TargetMode="External"/><Relationship Id="rId4" Type="http://schemas.openxmlformats.org/officeDocument/2006/relationships/hyperlink" Target="https://caltech.zoom.us/rec/share/zCGxa2uJwAKwONXm7pyiqrrLPJvIxTaNHkY2cxHRDjtmb_mWOYqraV8D9ynUMATk.JNeSkLhSj4-Hfcof" TargetMode="External"/><Relationship Id="rId9" Type="http://schemas.openxmlformats.org/officeDocument/2006/relationships/hyperlink" Target="https://indico.fnal.gov/event/48516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mu2eii-internal-wiki.fnal.gov/wiki/Main_Page" TargetMode="Externa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indico.fnal.gov/event/50719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1.xml"/><Relationship Id="rId4" Type="http://schemas.openxmlformats.org/officeDocument/2006/relationships/hyperlink" Target="https://indico.fnal.gov/event/45937/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mailto:fcp@caltech.edu" TargetMode="External"/><Relationship Id="rId2" Type="http://schemas.openxmlformats.org/officeDocument/2006/relationships/hyperlink" Target="mailto:klynch@york.cuny.edu" TargetMode="External"/><Relationship Id="rId1" Type="http://schemas.openxmlformats.org/officeDocument/2006/relationships/slideLayout" Target="../slideLayouts/slideLayout19.xml"/><Relationship Id="rId4" Type="http://schemas.openxmlformats.org/officeDocument/2006/relationships/hyperlink" Target="https://mu2e-docdb.fnal.gov/cgi-bin/private/ShowDocument?docid=4083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pdf/1812.06540.pdf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ppp-docdb.fnal.gov/cgi-bin/sso/RetrieveFile?docid=724&amp;filename=10yr-PLAN-Current.pdf" TargetMode="External"/><Relationship Id="rId1" Type="http://schemas.openxmlformats.org/officeDocument/2006/relationships/slideLayout" Target="../slideLayouts/slideLayout2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sciencedirect.com/science/article/abs/pii/S0168900217309415" TargetMode="Externa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mu2eii@listserv.fnal.gov" TargetMode="External"/><Relationship Id="rId2" Type="http://schemas.openxmlformats.org/officeDocument/2006/relationships/hyperlink" Target="mailto:fcp@caltech.edu" TargetMode="External"/><Relationship Id="rId1" Type="http://schemas.openxmlformats.org/officeDocument/2006/relationships/slideLayout" Target="../slideLayouts/slideLayout26.xml"/><Relationship Id="rId5" Type="http://schemas.openxmlformats.org/officeDocument/2006/relationships/hyperlink" Target="https://caltech.app.box.com/file/793439425745?s=gkidbcqykvhrmfnl85rfct3z6ybhftqb" TargetMode="External"/><Relationship Id="rId4" Type="http://schemas.openxmlformats.org/officeDocument/2006/relationships/hyperlink" Target="https://mu2eii-internal-wiki.fnal.gov/wiki/Main_Page#Mu2e-II_Collaboration_and_Author_list" TargetMode="Externa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hyperlink" Target="mailto:mu2eii-crv@listserv.fnal.gov" TargetMode="External"/><Relationship Id="rId3" Type="http://schemas.openxmlformats.org/officeDocument/2006/relationships/hyperlink" Target="mailto:mu2eii-theory@fnal.gov" TargetMode="External"/><Relationship Id="rId7" Type="http://schemas.openxmlformats.org/officeDocument/2006/relationships/hyperlink" Target="mailto:mu2eii-calorimeter@listserv.fnal.gov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Relationship Id="rId6" Type="http://schemas.openxmlformats.org/officeDocument/2006/relationships/hyperlink" Target="mailto:mu2eii-tracker@fnal.gov" TargetMode="External"/><Relationship Id="rId5" Type="http://schemas.openxmlformats.org/officeDocument/2006/relationships/hyperlink" Target="mailto:MU2EII-RADIATION@fnal.gov" TargetMode="External"/><Relationship Id="rId10" Type="http://schemas.openxmlformats.org/officeDocument/2006/relationships/hyperlink" Target="mailto:mu2eii-tdaq@listserv.fnal.gov" TargetMode="External"/><Relationship Id="rId4" Type="http://schemas.openxmlformats.org/officeDocument/2006/relationships/hyperlink" Target="mailto:mu2e-ii-accelerator@fnal.gov" TargetMode="External"/><Relationship Id="rId9" Type="http://schemas.openxmlformats.org/officeDocument/2006/relationships/hyperlink" Target="mailto:mu2e-ii-sensitivity@listserv.fnal.gov" TargetMode="Externa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iencedirect.com/science/article/abs/pii/S0168900217309415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snowmass21.org/announcements" TargetMode="External"/><Relationship Id="rId2" Type="http://schemas.openxmlformats.org/officeDocument/2006/relationships/hyperlink" Target="https://indico.fnal.gov/event/47394/attachments/139229/175180/Snowmass_Newsletter_Jan.2021.pdf" TargetMode="External"/><Relationship Id="rId1" Type="http://schemas.openxmlformats.org/officeDocument/2006/relationships/slideLayout" Target="../slideLayouts/slideLayout2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indico.fnal.gov/event/44997/" TargetMode="External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mailto:rlc@fnal.gov" TargetMode="External"/><Relationship Id="rId13" Type="http://schemas.openxmlformats.org/officeDocument/2006/relationships/hyperlink" Target="mailto:ecd3m@virginia.edu" TargetMode="External"/><Relationship Id="rId18" Type="http://schemas.openxmlformats.org/officeDocument/2006/relationships/hyperlink" Target="mailto:vlglagolev@jinr.ru" TargetMode="External"/><Relationship Id="rId3" Type="http://schemas.openxmlformats.org/officeDocument/2006/relationships/hyperlink" Target="mailto:akram@jinr.ru" TargetMode="External"/><Relationship Id="rId21" Type="http://schemas.openxmlformats.org/officeDocument/2006/relationships/hyperlink" Target="mailto:rcg6p@virginia.edu" TargetMode="External"/><Relationship Id="rId7" Type="http://schemas.openxmlformats.org/officeDocument/2006/relationships/hyperlink" Target="mailto:bck.casey@gmail.com" TargetMode="External"/><Relationship Id="rId12" Type="http://schemas.openxmlformats.org/officeDocument/2006/relationships/hyperlink" Target="mailto:simone.donati@gmail.com" TargetMode="External"/><Relationship Id="rId17" Type="http://schemas.openxmlformats.org/officeDocument/2006/relationships/hyperlink" Target="mailto:valerio.giusti@unipi.it" TargetMode="External"/><Relationship Id="rId2" Type="http://schemas.openxmlformats.org/officeDocument/2006/relationships/hyperlink" Target="mailto:ambr0028@unm.edu" TargetMode="External"/><Relationship Id="rId16" Type="http://schemas.openxmlformats.org/officeDocument/2006/relationships/hyperlink" Target="mailto:antonio.gioiosa@df.unipi.it" TargetMode="External"/><Relationship Id="rId20" Type="http://schemas.openxmlformats.org/officeDocument/2006/relationships/hyperlink" Target="mailto:goodenou@fnal.gov" TargetMode="External"/><Relationship Id="rId1" Type="http://schemas.openxmlformats.org/officeDocument/2006/relationships/slideLayout" Target="../slideLayouts/slideLayout26.xml"/><Relationship Id="rId6" Type="http://schemas.openxmlformats.org/officeDocument/2006/relationships/hyperlink" Target="mailto:myron@umich.edu" TargetMode="External"/><Relationship Id="rId11" Type="http://schemas.openxmlformats.org/officeDocument/2006/relationships/hyperlink" Target="mailto:sergey.denisov@ihep.ru" TargetMode="External"/><Relationship Id="rId24" Type="http://schemas.openxmlformats.org/officeDocument/2006/relationships/hyperlink" Target="mailto:heller@umn.edu" TargetMode="External"/><Relationship Id="rId5" Type="http://schemas.openxmlformats.org/officeDocument/2006/relationships/hyperlink" Target="mailto:david.brown@louisville.edu" TargetMode="External"/><Relationship Id="rId15" Type="http://schemas.openxmlformats.org/officeDocument/2006/relationships/hyperlink" Target="mailto:gandr@fnal.gov" TargetMode="External"/><Relationship Id="rId23" Type="http://schemas.openxmlformats.org/officeDocument/2006/relationships/hyperlink" Target="mailto:hedges7@purdue.edu" TargetMode="External"/><Relationship Id="rId10" Type="http://schemas.openxmlformats.org/officeDocument/2006/relationships/hyperlink" Target="mailto:davydov@jinr.ru" TargetMode="External"/><Relationship Id="rId19" Type="http://schemas.openxmlformats.org/officeDocument/2006/relationships/hyperlink" Target="mailto:glass@fnal.gov" TargetMode="External"/><Relationship Id="rId4" Type="http://schemas.openxmlformats.org/officeDocument/2006/relationships/hyperlink" Target="mailto:atanov@jinr.ru" TargetMode="External"/><Relationship Id="rId9" Type="http://schemas.openxmlformats.org/officeDocument/2006/relationships/hyperlink" Target="mailto:macc@fnal.gov" TargetMode="External"/><Relationship Id="rId14" Type="http://schemas.openxmlformats.org/officeDocument/2006/relationships/hyperlink" Target="mailto:valery.evdokimov@ihep.ru" TargetMode="External"/><Relationship Id="rId22" Type="http://schemas.openxmlformats.org/officeDocument/2006/relationships/hyperlink" Target="mailto:heeck@virginia.edu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mailto:klynch@york.cuny.edu" TargetMode="External"/><Relationship Id="rId13" Type="http://schemas.openxmlformats.org/officeDocument/2006/relationships/hyperlink" Target="mailto:popov_al@ihep.ru" TargetMode="External"/><Relationship Id="rId18" Type="http://schemas.openxmlformats.org/officeDocument/2006/relationships/hyperlink" Target="mailto:r.rachamin@hzdr.de" TargetMode="External"/><Relationship Id="rId3" Type="http://schemas.openxmlformats.org/officeDocument/2006/relationships/hyperlink" Target="mailto:colekampa2024@u.northwestern.edu" TargetMode="External"/><Relationship Id="rId21" Type="http://schemas.openxmlformats.org/officeDocument/2006/relationships/hyperlink" Target="mailto:giovanni.tassielli@le.infn.it" TargetMode="External"/><Relationship Id="rId7" Type="http://schemas.openxmlformats.org/officeDocument/2006/relationships/hyperlink" Target="mailto:kutschke@fnal.gov" TargetMode="External"/><Relationship Id="rId12" Type="http://schemas.openxmlformats.org/officeDocument/2006/relationships/hyperlink" Target="mailto:Stefan.Mueller@hzdr.de" TargetMode="External"/><Relationship Id="rId17" Type="http://schemas.openxmlformats.org/officeDocument/2006/relationships/hyperlink" Target="mailto:pushka@fnal.gov" TargetMode="External"/><Relationship Id="rId25" Type="http://schemas.openxmlformats.org/officeDocument/2006/relationships/hyperlink" Target="mailto:annamaria.zanetti@ts.infn.it" TargetMode="External"/><Relationship Id="rId2" Type="http://schemas.openxmlformats.org/officeDocument/2006/relationships/hyperlink" Target="mailto:hitlin@caltech.edu" TargetMode="External"/><Relationship Id="rId16" Type="http://schemas.openxmlformats.org/officeDocument/2006/relationships/hyperlink" Target="mailto:vpronskikh@fnal.gov" TargetMode="External"/><Relationship Id="rId20" Type="http://schemas.openxmlformats.org/officeDocument/2006/relationships/hyperlink" Target="mailto:rszafron@bnl.gov" TargetMode="External"/><Relationship Id="rId1" Type="http://schemas.openxmlformats.org/officeDocument/2006/relationships/slideLayout" Target="../slideLayouts/slideLayout26.xml"/><Relationship Id="rId6" Type="http://schemas.openxmlformats.org/officeDocument/2006/relationships/hyperlink" Target="mailto:alexander.kozelov@gmail.com" TargetMode="External"/><Relationship Id="rId11" Type="http://schemas.openxmlformats.org/officeDocument/2006/relationships/hyperlink" Target="mailto:miller@buphy.bu.edu" TargetMode="External"/><Relationship Id="rId24" Type="http://schemas.openxmlformats.org/officeDocument/2006/relationships/hyperlink" Target="mailto:myucel@fnal.gov" TargetMode="External"/><Relationship Id="rId5" Type="http://schemas.openxmlformats.org/officeDocument/2006/relationships/hyperlink" Target="mailto:ygkolomensky@lbl.gov" TargetMode="External"/><Relationship Id="rId15" Type="http://schemas.openxmlformats.org/officeDocument/2006/relationships/hyperlink" Target="mailto:fcp@caltech.edu" TargetMode="External"/><Relationship Id="rId23" Type="http://schemas.openxmlformats.org/officeDocument/2006/relationships/hyperlink" Target="mailto:ivasilyev@jinr.ru" TargetMode="External"/><Relationship Id="rId10" Type="http://schemas.openxmlformats.org/officeDocument/2006/relationships/hyperlink" Target="mailto:smidd@caltech.edu" TargetMode="External"/><Relationship Id="rId19" Type="http://schemas.openxmlformats.org/officeDocument/2006/relationships/hyperlink" Target="mailto:grakness@fnal.gov" TargetMode="External"/><Relationship Id="rId4" Type="http://schemas.openxmlformats.org/officeDocument/2006/relationships/hyperlink" Target="mailto:vadim@fnal.gov" TargetMode="External"/><Relationship Id="rId9" Type="http://schemas.openxmlformats.org/officeDocument/2006/relationships/hyperlink" Target="mailto:michaelmackenzie@u.northwestern.edu" TargetMode="External"/><Relationship Id="rId14" Type="http://schemas.openxmlformats.org/officeDocument/2006/relationships/hyperlink" Target="mailto:jpopp@york.cuny.edu" TargetMode="External"/><Relationship Id="rId22" Type="http://schemas.openxmlformats.org/officeDocument/2006/relationships/hyperlink" Target="mailto:igor.vasilyev@cern.ch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mu2e-ii-accelerator@fnal.gov" TargetMode="External"/><Relationship Id="rId2" Type="http://schemas.openxmlformats.org/officeDocument/2006/relationships/hyperlink" Target="https://indico.fnal.gov/event/46752/" TargetMode="External"/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mailto:MU2EII-RADIATION@fnal.gov" TargetMode="External"/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mailto:mu2eii-theory@fnal.gov" TargetMode="External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84985" y="1881542"/>
            <a:ext cx="5519618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070C0"/>
                </a:solidFill>
              </a:rPr>
              <a:t>Mu2e-II Workshop (x)  Introduction</a:t>
            </a:r>
          </a:p>
          <a:p>
            <a:pPr algn="ctr"/>
            <a:endParaRPr lang="en-US" sz="2700" dirty="0"/>
          </a:p>
          <a:p>
            <a:pPr algn="ctr"/>
            <a:endParaRPr lang="en-US" sz="2100" dirty="0"/>
          </a:p>
          <a:p>
            <a:pPr algn="ctr"/>
            <a:r>
              <a:rPr lang="en-US" sz="2100" dirty="0"/>
              <a:t>Frank Porter</a:t>
            </a:r>
          </a:p>
          <a:p>
            <a:pPr algn="ctr"/>
            <a:r>
              <a:rPr lang="en-US" sz="2100" dirty="0"/>
              <a:t>September 15, 2021</a:t>
            </a:r>
          </a:p>
          <a:p>
            <a:pPr algn="ctr"/>
            <a:r>
              <a:rPr lang="en-US" sz="2100" dirty="0"/>
              <a:t>DocDB-39438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5335" y="992115"/>
            <a:ext cx="750094" cy="750094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130490-B092-43CD-901F-47206698C3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9/15/2021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059B63-B7A4-4C64-B514-0AC619C56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F. Porter - Mu2e Snowmass21 workshop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60D5B1-7944-493E-8A8F-98C5D38640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46182-FD2A-49FA-9D37-2828763E0D32}" type="slidenum">
              <a:rPr lang="en-US" smtClean="0"/>
              <a:t>1</a:t>
            </a:fld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4817312-1E44-40F0-9A20-91A3BD95BECC}"/>
              </a:ext>
            </a:extLst>
          </p:cNvPr>
          <p:cNvGrpSpPr/>
          <p:nvPr/>
        </p:nvGrpSpPr>
        <p:grpSpPr>
          <a:xfrm>
            <a:off x="9388630" y="992115"/>
            <a:ext cx="1388227" cy="591796"/>
            <a:chOff x="9388630" y="992115"/>
            <a:chExt cx="1388227" cy="591796"/>
          </a:xfrm>
        </p:grpSpPr>
        <p:pic>
          <p:nvPicPr>
            <p:cNvPr id="3" name="Picture 6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9388630" y="1058845"/>
              <a:ext cx="914400" cy="52506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6E23329-0A5D-448C-9A4F-8148EE900DE3}"/>
                </a:ext>
              </a:extLst>
            </p:cNvPr>
            <p:cNvSpPr txBox="1"/>
            <p:nvPr/>
          </p:nvSpPr>
          <p:spPr>
            <a:xfrm>
              <a:off x="10230459" y="992115"/>
              <a:ext cx="54639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00B050"/>
                  </a:solidFill>
                </a:rPr>
                <a:t>-II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341A60C0-47D9-4E88-BF2D-DE1DBD80A76F}"/>
              </a:ext>
            </a:extLst>
          </p:cNvPr>
          <p:cNvSpPr txBox="1"/>
          <p:nvPr/>
        </p:nvSpPr>
        <p:spPr>
          <a:xfrm>
            <a:off x="3626031" y="5035138"/>
            <a:ext cx="56703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This meeting will be recorded</a:t>
            </a:r>
          </a:p>
        </p:txBody>
      </p:sp>
    </p:spTree>
    <p:extLst>
      <p:ext uri="{BB962C8B-B14F-4D97-AF65-F5344CB8AC3E}">
        <p14:creationId xmlns:p14="http://schemas.microsoft.com/office/powerpoint/2010/main" val="26261629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2849F3-D611-4F59-A065-7C5D6917E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7646" y="365125"/>
            <a:ext cx="10596154" cy="1018871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Tracker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3950DD-9B0B-4E7E-8A06-1CBC2C2FAE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25276" y="1514993"/>
            <a:ext cx="6881078" cy="37629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B050"/>
                </a:solidFill>
              </a:rPr>
              <a:t>Daniel Ambrose, Convenor, </a:t>
            </a:r>
            <a:r>
              <a:rPr lang="en-US" dirty="0" err="1">
                <a:solidFill>
                  <a:srgbClr val="00B050"/>
                </a:solidFill>
              </a:rPr>
              <a:t>UMinn</a:t>
            </a:r>
            <a:endParaRPr lang="en-US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00B050"/>
                </a:solidFill>
              </a:rPr>
              <a:t>Giovanni </a:t>
            </a:r>
            <a:r>
              <a:rPr lang="en-US" dirty="0" err="1">
                <a:solidFill>
                  <a:srgbClr val="00B050"/>
                </a:solidFill>
              </a:rPr>
              <a:t>Tassielli</a:t>
            </a:r>
            <a:r>
              <a:rPr lang="en-US" dirty="0">
                <a:solidFill>
                  <a:srgbClr val="00B050"/>
                </a:solidFill>
              </a:rPr>
              <a:t>, Convenor, INFN Lecce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David Brown, LBNL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Brendan Casey, FNAL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Manolis Kargiantoulakis, FNAL</a:t>
            </a:r>
            <a:endParaRPr lang="en-US" sz="2800" dirty="0">
              <a:solidFill>
                <a:schemeClr val="accent4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sz="2800" dirty="0">
                <a:solidFill>
                  <a:schemeClr val="accent4">
                    <a:lumMod val="50000"/>
                  </a:schemeClr>
                </a:solidFill>
              </a:rPr>
              <a:t>James Popp, CUNY</a:t>
            </a:r>
            <a:endParaRPr lang="en-US" dirty="0">
              <a:solidFill>
                <a:schemeClr val="accent4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Mete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Yucel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, FNAL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F12E6A-459D-4305-BE02-67B2E7EFAC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9/15/2021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C1724D-EE4D-4CD1-AB12-85864B1532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F. Porter - Mu2e Snowmass21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8A6A3A-A152-4D3F-8485-63AF7DD29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46182-FD2A-49FA-9D37-2828763E0D32}" type="slidenum">
              <a:rPr lang="en-US" smtClean="0"/>
              <a:t>10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BA4D663-B17C-46EB-8FB2-E9F99A213163}"/>
              </a:ext>
            </a:extLst>
          </p:cNvPr>
          <p:cNvSpPr txBox="1"/>
          <p:nvPr/>
        </p:nvSpPr>
        <p:spPr>
          <a:xfrm>
            <a:off x="1954488" y="5408937"/>
            <a:ext cx="83973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Tracker meetings every two weeks on Tuesdays 12AM CT</a:t>
            </a:r>
          </a:p>
          <a:p>
            <a:r>
              <a:rPr lang="en-US" sz="2000" dirty="0">
                <a:solidFill>
                  <a:srgbClr val="FF0000"/>
                </a:solidFill>
              </a:rPr>
              <a:t>Next meeting September 28, 2021 (TBC)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23889C2-E544-4F43-84C7-AADE48389DA7}"/>
              </a:ext>
            </a:extLst>
          </p:cNvPr>
          <p:cNvSpPr txBox="1"/>
          <p:nvPr/>
        </p:nvSpPr>
        <p:spPr>
          <a:xfrm>
            <a:off x="383177" y="1145661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n-US" sz="1800" dirty="0">
                <a:hlinkClick r:id="rId2"/>
              </a:rPr>
              <a:t>mu2eii-tracker@fnal.gov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9559971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2849F3-D611-4F59-A065-7C5D6917E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63081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Calorimeter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3950DD-9B0B-4E7E-8A06-1CBC2C2FAE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84424" y="1609992"/>
            <a:ext cx="9347345" cy="390836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B050"/>
                </a:solidFill>
              </a:rPr>
              <a:t>David Hitlin, Convenor, Caltech</a:t>
            </a:r>
          </a:p>
          <a:p>
            <a:pPr marL="0" indent="0">
              <a:buNone/>
            </a:pPr>
            <a:r>
              <a:rPr lang="en-US" dirty="0">
                <a:solidFill>
                  <a:srgbClr val="00B050"/>
                </a:solidFill>
              </a:rPr>
              <a:t>Luca </a:t>
            </a:r>
            <a:r>
              <a:rPr lang="en-US" dirty="0" err="1">
                <a:solidFill>
                  <a:srgbClr val="00B050"/>
                </a:solidFill>
              </a:rPr>
              <a:t>Morescalchi</a:t>
            </a:r>
            <a:r>
              <a:rPr lang="en-US" dirty="0">
                <a:solidFill>
                  <a:srgbClr val="00B050"/>
                </a:solidFill>
              </a:rPr>
              <a:t>, Convenor, INFN Pisa</a:t>
            </a:r>
          </a:p>
          <a:p>
            <a:pPr marL="0" indent="0">
              <a:buNone/>
            </a:pPr>
            <a:r>
              <a:rPr lang="en-US" dirty="0">
                <a:solidFill>
                  <a:srgbClr val="00B050"/>
                </a:solidFill>
              </a:rPr>
              <a:t>Ivano Sarra, Convenor, LNF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Leo Borrell, Bertrand Echenard, Dexu Lin, Sophie Middleton, James Oyang, Frank Porter, Liyuan Zhang, Renyuan Zhu, Caltech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Eleonora Diociaiuti, Raffaella Donghia, </a:t>
            </a:r>
            <a:r>
              <a:rPr lang="en-US" dirty="0"/>
              <a:t> 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Simona Giovannella, Fabio Happacher, Stefano Miscetti, LNF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Stefano Di Falco, Simone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Donati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, Antonio Gioiosa, Elena Pedreschi, Franco Spinella, INFN Pisa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F12E6A-459D-4305-BE02-67B2E7EFAC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9/15/2021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C1724D-EE4D-4CD1-AB12-85864B1532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F. Porter - Mu2e Snowmass21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8A6A3A-A152-4D3F-8485-63AF7DD29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46182-FD2A-49FA-9D37-2828763E0D32}" type="slidenum">
              <a:rPr lang="en-US" smtClean="0"/>
              <a:t>11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6AE6C37-5707-4B7B-8B70-C098381AADFD}"/>
              </a:ext>
            </a:extLst>
          </p:cNvPr>
          <p:cNvSpPr txBox="1"/>
          <p:nvPr/>
        </p:nvSpPr>
        <p:spPr>
          <a:xfrm>
            <a:off x="361406" y="1149767"/>
            <a:ext cx="53427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n-US" sz="1800" dirty="0"/>
              <a:t> </a:t>
            </a:r>
            <a:r>
              <a:rPr lang="en-US" sz="1800" dirty="0">
                <a:hlinkClick r:id="rId3"/>
              </a:rPr>
              <a:t>mu2eii-calorimeter@listserv.fnal.gov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0039488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2849F3-D611-4F59-A065-7C5D6917E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54075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Cosmic Ray Veto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F12E6A-459D-4305-BE02-67B2E7EFAC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9/15/2021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C1724D-EE4D-4CD1-AB12-85864B1532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F. Porter - Mu2e Snowmass21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8A6A3A-A152-4D3F-8485-63AF7DD29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46182-FD2A-49FA-9D37-2828763E0D32}" type="slidenum">
              <a:rPr lang="en-US" smtClean="0"/>
              <a:t>12</a:t>
            </a:fld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204B572-5AD0-449D-B7F1-3E8D16775625}"/>
              </a:ext>
            </a:extLst>
          </p:cNvPr>
          <p:cNvSpPr txBox="1">
            <a:spLocks/>
          </p:cNvSpPr>
          <p:nvPr/>
        </p:nvSpPr>
        <p:spPr>
          <a:xfrm>
            <a:off x="1361809" y="1343926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rgbClr val="00B050"/>
                </a:solidFill>
              </a:rPr>
              <a:t>Craig Dukes, Convenor, </a:t>
            </a:r>
            <a:r>
              <a:rPr lang="en-US" dirty="0" err="1">
                <a:solidFill>
                  <a:srgbClr val="00B050"/>
                </a:solidFill>
              </a:rPr>
              <a:t>Uva</a:t>
            </a:r>
            <a:endParaRPr lang="en-US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00B050"/>
                </a:solidFill>
              </a:rPr>
              <a:t>Yuri Oksuzian, Convenor, ANL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Karen Byrum, Simon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Corrodi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, Peter Winter, Lei Xia, ANL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Raymond Culbertson, Gary Drake, Anna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Pla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-Dalmau, Greg Rakness, FNAL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Akram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Artikov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, Yuri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Davydov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, JINR,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Dubna</a:t>
            </a:r>
            <a:endParaRPr lang="en-US" dirty="0">
              <a:solidFill>
                <a:schemeClr val="accent4">
                  <a:lumMod val="50000"/>
                </a:schemeClr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Timothy Bolton, Glenn Horton-Smith,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Yurii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Maravin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,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Kres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 Neely, KSU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Gerald Blazey, Kurt Francis, Sergey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Uzunyan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, Vishnu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Zutshi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, NIU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Merrill Jenkins, U South Alabama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Steven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Boi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, Ralf Ehrlich, Stephen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Goadhouse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, Craig Group,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UVa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4739F24-EEA3-4AE3-BFDC-AAFF8FFC3399}"/>
              </a:ext>
            </a:extLst>
          </p:cNvPr>
          <p:cNvSpPr txBox="1"/>
          <p:nvPr/>
        </p:nvSpPr>
        <p:spPr>
          <a:xfrm>
            <a:off x="391886" y="1000247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n-US" sz="1800" dirty="0">
                <a:hlinkClick r:id="rId2"/>
              </a:rPr>
              <a:t>mu2eii-crv@listserv.fnal.gov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6539589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2849F3-D611-4F59-A065-7C5D6917E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67138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Trigger/DAQ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3950DD-9B0B-4E7E-8A06-1CBC2C2FAE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49154" y="1515483"/>
            <a:ext cx="10515600" cy="435133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B050"/>
                </a:solidFill>
              </a:rPr>
              <a:t>Antonio Gioiosa, Convenor, INFN Pisa</a:t>
            </a:r>
          </a:p>
          <a:p>
            <a:pPr marL="0" indent="0">
              <a:buNone/>
            </a:pPr>
            <a:r>
              <a:rPr lang="en-US" dirty="0">
                <a:solidFill>
                  <a:srgbClr val="00B050"/>
                </a:solidFill>
              </a:rPr>
              <a:t>Gianantonio Pezzullo, Convenor, Yale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Richard Bonventre, LBNL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Rebecca Chislett, UCL, </a:t>
            </a:r>
            <a:r>
              <a:rPr lang="en-US" dirty="0">
                <a:solidFill>
                  <a:srgbClr val="00B0F0"/>
                </a:solidFill>
              </a:rPr>
              <a:t>Tracker 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Raffaella Donghia, LNF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Bertrand Echenard, Caltech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Ryan Rivera, FNAL</a:t>
            </a: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Roberto Soleti, LBNL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Franco Spinella, INFN Pisa</a:t>
            </a:r>
            <a:r>
              <a:rPr lang="en-US" dirty="0">
                <a:solidFill>
                  <a:srgbClr val="00B0F0"/>
                </a:solidFill>
              </a:rPr>
              <a:t> – Calorimeter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Craig Dukes, UVa</a:t>
            </a:r>
            <a:r>
              <a:rPr lang="en-US" dirty="0">
                <a:solidFill>
                  <a:srgbClr val="00B0F0"/>
                </a:solidFill>
              </a:rPr>
              <a:t> – CRV</a:t>
            </a: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Jinyuan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 Wu, FNAL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F12E6A-459D-4305-BE02-67B2E7EFAC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9/15/2021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C1724D-EE4D-4CD1-AB12-85864B1532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F. Porter - Mu2e Snowmass21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8A6A3A-A152-4D3F-8485-63AF7DD29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46182-FD2A-49FA-9D37-2828763E0D32}" type="slidenum">
              <a:rPr lang="en-US" smtClean="0"/>
              <a:t>13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56C7D19-087F-4A9F-B7F4-67D102D790EB}"/>
              </a:ext>
            </a:extLst>
          </p:cNvPr>
          <p:cNvSpPr txBox="1"/>
          <p:nvPr/>
        </p:nvSpPr>
        <p:spPr>
          <a:xfrm>
            <a:off x="466996" y="1056400"/>
            <a:ext cx="63333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n-US" sz="1800" dirty="0">
                <a:hlinkClick r:id="rId2"/>
              </a:rPr>
              <a:t>mu2eii-tdaq@listserv.fnal.gov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7535256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2849F3-D611-4F59-A065-7C5D6917E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06624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Sensitivity estimates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3950DD-9B0B-4E7E-8A06-1CBC2C2FAE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49793" y="1600775"/>
            <a:ext cx="8033938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00B050"/>
                </a:solidFill>
              </a:rPr>
              <a:t>Lisa Goodenough, Convenor, FNAL</a:t>
            </a:r>
          </a:p>
          <a:p>
            <a:pPr marL="0" indent="0">
              <a:buNone/>
            </a:pPr>
            <a:r>
              <a:rPr lang="en-US" dirty="0">
                <a:solidFill>
                  <a:srgbClr val="00B050"/>
                </a:solidFill>
              </a:rPr>
              <a:t>Sophie Middleton, Convenor, Caltech</a:t>
            </a:r>
          </a:p>
          <a:p>
            <a:pPr marL="0" indent="0">
              <a:buNone/>
            </a:pPr>
            <a:r>
              <a:rPr lang="en-US" dirty="0">
                <a:solidFill>
                  <a:srgbClr val="00B050"/>
                </a:solidFill>
              </a:rPr>
              <a:t>Yuri Oksuzian, Convenor, ANL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Rebecca Chislett, UCL 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Michael Hedges, Purdue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Cole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Kampa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, Northwestern</a:t>
            </a:r>
          </a:p>
          <a:p>
            <a:pPr marL="0" indent="0">
              <a:buNone/>
            </a:pP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Manolis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Kargiantoulakis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, FNAL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Michael MacKenzie, Northwestern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F12E6A-459D-4305-BE02-67B2E7EFAC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9/15/2021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C1724D-EE4D-4CD1-AB12-85864B1532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F. Porter - Mu2e Snowmass21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8A6A3A-A152-4D3F-8485-63AF7DD29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46182-FD2A-49FA-9D37-2828763E0D32}" type="slidenum">
              <a:rPr lang="en-US" smtClean="0"/>
              <a:t>14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0D81A11-9697-4108-9945-83B0F75308B5}"/>
              </a:ext>
            </a:extLst>
          </p:cNvPr>
          <p:cNvSpPr txBox="1"/>
          <p:nvPr/>
        </p:nvSpPr>
        <p:spPr>
          <a:xfrm>
            <a:off x="383178" y="1166931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n-US" sz="1800" kern="120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  <a:hlinkClick r:id="rId2"/>
              </a:rPr>
              <a:t>mu2e-ii-sensitivity@listserv.fnal.gov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326247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2849F3-D611-4F59-A065-7C5D6917E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1332" y="314009"/>
            <a:ext cx="5556259" cy="854075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Mu2e-II Parameters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F12E6A-459D-4305-BE02-67B2E7EFAC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8/30/2021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C1724D-EE4D-4CD1-AB12-85864B1532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F. Porter - Mu2e Snowmass21 convenors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8A6A3A-A152-4D3F-8485-63AF7DD29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46182-FD2A-49FA-9D37-2828763E0D32}" type="slidenum">
              <a:rPr lang="en-US" smtClean="0"/>
              <a:t>15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63D3944-47A1-4B93-BA7B-FE32FEA423E8}"/>
              </a:ext>
            </a:extLst>
          </p:cNvPr>
          <p:cNvSpPr txBox="1"/>
          <p:nvPr/>
        </p:nvSpPr>
        <p:spPr>
          <a:xfrm>
            <a:off x="838199" y="1099126"/>
            <a:ext cx="100494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``Complete’’ parameter list on public Wiki:</a:t>
            </a:r>
          </a:p>
          <a:p>
            <a:r>
              <a:rPr lang="en-US" dirty="0">
                <a:hlinkClick r:id="rId2"/>
              </a:rPr>
              <a:t>https://mu2eiiwiki.fnal.gov/wiki/Learn_about_Mu2e-II</a:t>
            </a:r>
            <a:endParaRPr lang="en-US" dirty="0"/>
          </a:p>
          <a:p>
            <a:endParaRPr lang="en-US" dirty="0"/>
          </a:p>
        </p:txBody>
      </p:sp>
      <p:graphicFrame>
        <p:nvGraphicFramePr>
          <p:cNvPr id="7" name="Table 8">
            <a:extLst>
              <a:ext uri="{FF2B5EF4-FFF2-40B4-BE49-F238E27FC236}">
                <a16:creationId xmlns:a16="http://schemas.microsoft.com/office/drawing/2014/main" id="{D9403950-E4D3-41C3-A728-9E62E1F22A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1024219"/>
              </p:ext>
            </p:extLst>
          </p:nvPr>
        </p:nvGraphicFramePr>
        <p:xfrm>
          <a:off x="3829593" y="1998131"/>
          <a:ext cx="7896500" cy="43825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9300">
                  <a:extLst>
                    <a:ext uri="{9D8B030D-6E8A-4147-A177-3AD203B41FA5}">
                      <a16:colId xmlns:a16="http://schemas.microsoft.com/office/drawing/2014/main" val="2617322762"/>
                    </a:ext>
                  </a:extLst>
                </a:gridCol>
                <a:gridCol w="1579300">
                  <a:extLst>
                    <a:ext uri="{9D8B030D-6E8A-4147-A177-3AD203B41FA5}">
                      <a16:colId xmlns:a16="http://schemas.microsoft.com/office/drawing/2014/main" val="197244251"/>
                    </a:ext>
                  </a:extLst>
                </a:gridCol>
                <a:gridCol w="1579300">
                  <a:extLst>
                    <a:ext uri="{9D8B030D-6E8A-4147-A177-3AD203B41FA5}">
                      <a16:colId xmlns:a16="http://schemas.microsoft.com/office/drawing/2014/main" val="2416985377"/>
                    </a:ext>
                  </a:extLst>
                </a:gridCol>
                <a:gridCol w="1579300">
                  <a:extLst>
                    <a:ext uri="{9D8B030D-6E8A-4147-A177-3AD203B41FA5}">
                      <a16:colId xmlns:a16="http://schemas.microsoft.com/office/drawing/2014/main" val="3085639847"/>
                    </a:ext>
                  </a:extLst>
                </a:gridCol>
                <a:gridCol w="1579300">
                  <a:extLst>
                    <a:ext uri="{9D8B030D-6E8A-4147-A177-3AD203B41FA5}">
                      <a16:colId xmlns:a16="http://schemas.microsoft.com/office/drawing/2014/main" val="3682670844"/>
                    </a:ext>
                  </a:extLst>
                </a:gridCol>
              </a:tblGrid>
              <a:tr h="343304">
                <a:tc>
                  <a:txBody>
                    <a:bodyPr/>
                    <a:lstStyle/>
                    <a:p>
                      <a:r>
                        <a:rPr lang="en-US" dirty="0"/>
                        <a:t>Parameter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Value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Units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Value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Units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2687763"/>
                  </a:ext>
                </a:extLst>
              </a:tr>
              <a:tr h="600783">
                <a:tc>
                  <a:txBody>
                    <a:bodyPr/>
                    <a:lstStyle/>
                    <a:p>
                      <a:r>
                        <a:rPr lang="en-US" dirty="0"/>
                        <a:t>Accelerator beam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week/</a:t>
                      </a:r>
                      <a:r>
                        <a:rPr lang="en-US" dirty="0" err="1"/>
                        <a:t>yr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2.4</a:t>
                      </a:r>
                      <a:r>
                        <a:rPr lang="en-US" dirty="0">
                          <a:sym typeface="Symbol" panose="05050102010706020507" pitchFamily="18" charset="2"/>
                        </a:rPr>
                        <a:t>10</a:t>
                      </a:r>
                      <a:r>
                        <a:rPr lang="en-US" baseline="30000" dirty="0">
                          <a:sym typeface="Symbol" panose="05050102010706020507" pitchFamily="18" charset="2"/>
                        </a:rPr>
                        <a:t>7</a:t>
                      </a:r>
                      <a:endParaRPr lang="en-US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s/</a:t>
                      </a:r>
                      <a:r>
                        <a:rPr lang="en-US" dirty="0" err="1"/>
                        <a:t>yr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6694075"/>
                  </a:ext>
                </a:extLst>
              </a:tr>
              <a:tr h="600783">
                <a:tc>
                  <a:txBody>
                    <a:bodyPr/>
                    <a:lstStyle/>
                    <a:p>
                      <a:r>
                        <a:rPr lang="en-US" dirty="0"/>
                        <a:t>Accelerator up time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2.2</a:t>
                      </a:r>
                      <a:r>
                        <a:rPr lang="en-US" dirty="0">
                          <a:sym typeface="Symbol" panose="05050102010706020507" pitchFamily="18" charset="2"/>
                        </a:rPr>
                        <a:t>10</a:t>
                      </a:r>
                      <a:r>
                        <a:rPr lang="en-US" baseline="30000" dirty="0">
                          <a:sym typeface="Symbol" panose="05050102010706020507" pitchFamily="18" charset="2"/>
                        </a:rPr>
                        <a:t>7</a:t>
                      </a:r>
                      <a:endParaRPr lang="en-US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s/</a:t>
                      </a:r>
                      <a:r>
                        <a:rPr lang="en-US" dirty="0" err="1"/>
                        <a:t>yr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2142541"/>
                  </a:ext>
                </a:extLst>
              </a:tr>
              <a:tr h="1117322">
                <a:tc>
                  <a:txBody>
                    <a:bodyPr/>
                    <a:lstStyle/>
                    <a:p>
                      <a:r>
                        <a:rPr lang="en-US" dirty="0"/>
                        <a:t>Calibration, background studies, other special runs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% of delivered beam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ym typeface="Symbol" panose="05050102010706020507" pitchFamily="18" charset="2"/>
                        </a:rPr>
                        <a:t>6.510</a:t>
                      </a:r>
                      <a:r>
                        <a:rPr lang="en-US" baseline="30000" dirty="0">
                          <a:sym typeface="Symbol" panose="05050102010706020507" pitchFamily="18" charset="2"/>
                        </a:rPr>
                        <a:t>6</a:t>
                      </a:r>
                      <a:endParaRPr lang="en-US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s/</a:t>
                      </a:r>
                      <a:r>
                        <a:rPr lang="en-US" dirty="0" err="1"/>
                        <a:t>yr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4810014"/>
                  </a:ext>
                </a:extLst>
              </a:tr>
              <a:tr h="600783">
                <a:tc>
                  <a:txBody>
                    <a:bodyPr/>
                    <a:lstStyle/>
                    <a:p>
                      <a:r>
                        <a:rPr lang="en-US" dirty="0"/>
                        <a:t>Mu2e efficiency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8520286"/>
                  </a:ext>
                </a:extLst>
              </a:tr>
              <a:tr h="907824">
                <a:tc>
                  <a:txBody>
                    <a:bodyPr/>
                    <a:lstStyle/>
                    <a:p>
                      <a:r>
                        <a:rPr lang="en-US" dirty="0"/>
                        <a:t>CE data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% of delivered beam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ym typeface="Symbol" panose="05050102010706020507" pitchFamily="18" charset="2"/>
                        </a:rPr>
                        <a:t>1.510</a:t>
                      </a:r>
                      <a:r>
                        <a:rPr lang="en-US" baseline="30000" dirty="0">
                          <a:sym typeface="Symbol" panose="05050102010706020507" pitchFamily="18" charset="2"/>
                        </a:rPr>
                        <a:t>7</a:t>
                      </a:r>
                      <a:endParaRPr lang="en-US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s/</a:t>
                      </a:r>
                      <a:r>
                        <a:rPr lang="en-US" dirty="0" err="1"/>
                        <a:t>yr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9513153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B90CD5B8-3CB8-43F9-8616-74C097B9BC5C}"/>
              </a:ext>
            </a:extLst>
          </p:cNvPr>
          <p:cNvSpPr txBox="1"/>
          <p:nvPr/>
        </p:nvSpPr>
        <p:spPr>
          <a:xfrm>
            <a:off x="400595" y="2003608"/>
            <a:ext cx="33592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Recent modification to follow Mu2e assumptions, 3</a:t>
            </a:r>
            <a:r>
              <a:rPr lang="en-US" baseline="30000" dirty="0">
                <a:solidFill>
                  <a:srgbClr val="FF0000"/>
                </a:solidFill>
              </a:rPr>
              <a:t>rd</a:t>
            </a:r>
            <a:r>
              <a:rPr lang="en-US" dirty="0">
                <a:solidFill>
                  <a:srgbClr val="FF0000"/>
                </a:solidFill>
              </a:rPr>
              <a:t> year</a:t>
            </a:r>
          </a:p>
          <a:p>
            <a:r>
              <a:rPr lang="en-US" dirty="0">
                <a:solidFill>
                  <a:srgbClr val="0070C0"/>
                </a:solidFill>
              </a:rPr>
              <a:t>(DocDB-26289, “Mu2e staging options”)</a:t>
            </a:r>
          </a:p>
          <a:p>
            <a:r>
              <a:rPr lang="en-US" dirty="0">
                <a:solidFill>
                  <a:srgbClr val="FF0000"/>
                </a:solidFill>
              </a:rPr>
              <a:t>Note that this implies</a:t>
            </a:r>
            <a:r>
              <a:rPr lang="en-US" dirty="0">
                <a:solidFill>
                  <a:srgbClr val="FF0000"/>
                </a:solidFill>
                <a:sym typeface="Symbol" panose="05050102010706020507" pitchFamily="18" charset="2"/>
              </a:rPr>
              <a:t> 1.5 10</a:t>
            </a:r>
            <a:r>
              <a:rPr lang="en-US" baseline="30000" dirty="0">
                <a:solidFill>
                  <a:srgbClr val="FF0000"/>
                </a:solidFill>
                <a:sym typeface="Symbol" panose="05050102010706020507" pitchFamily="18" charset="2"/>
              </a:rPr>
              <a:t>7 </a:t>
            </a:r>
            <a:r>
              <a:rPr lang="en-US" dirty="0">
                <a:solidFill>
                  <a:srgbClr val="FF0000"/>
                </a:solidFill>
                <a:sym typeface="Symbol" panose="05050102010706020507" pitchFamily="18" charset="2"/>
              </a:rPr>
              <a:t>s/</a:t>
            </a:r>
            <a:r>
              <a:rPr lang="en-US" dirty="0" err="1">
                <a:solidFill>
                  <a:srgbClr val="FF0000"/>
                </a:solidFill>
                <a:sym typeface="Symbol" panose="05050102010706020507" pitchFamily="18" charset="2"/>
              </a:rPr>
              <a:t>yr</a:t>
            </a:r>
            <a:r>
              <a:rPr lang="en-US" dirty="0">
                <a:solidFill>
                  <a:srgbClr val="FF0000"/>
                </a:solidFill>
                <a:sym typeface="Symbol" panose="05050102010706020507" pitchFamily="18" charset="2"/>
              </a:rPr>
              <a:t> for CE data</a:t>
            </a:r>
          </a:p>
          <a:p>
            <a:r>
              <a:rPr lang="en-US" dirty="0">
                <a:solidFill>
                  <a:srgbClr val="FF0000"/>
                </a:solidFill>
                <a:sym typeface="Symbol" panose="05050102010706020507" pitchFamily="18" charset="2"/>
              </a:rPr>
              <a:t>Hence 4 years for total run time of 6 10</a:t>
            </a:r>
            <a:r>
              <a:rPr lang="en-US" baseline="30000" dirty="0">
                <a:solidFill>
                  <a:srgbClr val="FF0000"/>
                </a:solidFill>
                <a:sym typeface="Symbol" panose="05050102010706020507" pitchFamily="18" charset="2"/>
              </a:rPr>
              <a:t>7</a:t>
            </a:r>
            <a:r>
              <a:rPr lang="en-US" dirty="0">
                <a:solidFill>
                  <a:srgbClr val="FF0000"/>
                </a:solidFill>
                <a:sym typeface="Symbol" panose="05050102010706020507" pitchFamily="18" charset="2"/>
              </a:rPr>
              <a:t> 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458463A-5E50-4AA8-9DB4-5BA2FBCD3A9C}"/>
              </a:ext>
            </a:extLst>
          </p:cNvPr>
          <p:cNvSpPr txBox="1"/>
          <p:nvPr/>
        </p:nvSpPr>
        <p:spPr>
          <a:xfrm>
            <a:off x="465908" y="4511040"/>
            <a:ext cx="32354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Wiki has been updated</a:t>
            </a:r>
          </a:p>
          <a:p>
            <a:r>
              <a:rPr lang="en-US" dirty="0"/>
              <a:t>Also need to update PIP-II parameters to reflect current understanding (accelerator talk)</a:t>
            </a:r>
          </a:p>
        </p:txBody>
      </p:sp>
    </p:spTree>
    <p:extLst>
      <p:ext uri="{BB962C8B-B14F-4D97-AF65-F5344CB8AC3E}">
        <p14:creationId xmlns:p14="http://schemas.microsoft.com/office/powerpoint/2010/main" val="20617445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2849F3-D611-4F59-A065-7C5D6917E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365126"/>
            <a:ext cx="9982199" cy="111359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rgbClr val="0070C0"/>
                </a:solidFill>
              </a:rPr>
              <a:t>Snowmass 22 Schedule</a:t>
            </a:r>
            <a:br>
              <a:rPr lang="en-US" dirty="0">
                <a:solidFill>
                  <a:srgbClr val="0070C0"/>
                </a:solidFill>
              </a:rPr>
            </a:br>
            <a:r>
              <a:rPr lang="en-US" sz="4000" dirty="0">
                <a:solidFill>
                  <a:srgbClr val="00B050"/>
                </a:solidFill>
              </a:rPr>
              <a:t>Rare Processes &amp; Precision Measurements Frontier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F12E6A-459D-4305-BE02-67B2E7EFAC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8/30/2021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C1724D-EE4D-4CD1-AB12-85864B1532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F. Porter - Mu2e Snowmass21 convenors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8A6A3A-A152-4D3F-8485-63AF7DD29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46182-FD2A-49FA-9D37-2828763E0D32}" type="slidenum">
              <a:rPr lang="en-US" smtClean="0"/>
              <a:t>16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5714ABE-3B9A-4EFC-BEBF-6F75C054A3FB}"/>
              </a:ext>
            </a:extLst>
          </p:cNvPr>
          <p:cNvSpPr txBox="1"/>
          <p:nvPr/>
        </p:nvSpPr>
        <p:spPr>
          <a:xfrm>
            <a:off x="1874236" y="1601599"/>
            <a:ext cx="8107964" cy="32316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In January 2021 the Rare Processes and Precision Measurements Frontier paused activities until the end of August</a:t>
            </a:r>
            <a:r>
              <a:rPr lang="en-US" sz="28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7030A0"/>
                </a:solidFill>
              </a:rPr>
              <a:t>At the end of August, resume activities again with a schedule to be determined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No events posted in September or October yet (nor for CLFV)</a:t>
            </a:r>
            <a:endParaRPr lang="en-US" sz="2400" dirty="0">
              <a:solidFill>
                <a:srgbClr val="7030A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7030A0"/>
                </a:solidFill>
              </a:rPr>
              <a:t>Plan to postpone Frontier meeting by one year to around May 2022</a:t>
            </a:r>
            <a:r>
              <a:rPr lang="en-US" sz="2400" dirty="0"/>
              <a:t> </a:t>
            </a:r>
          </a:p>
        </p:txBody>
      </p:sp>
      <p:sp>
        <p:nvSpPr>
          <p:cNvPr id="8" name="TextBox 7">
            <a:hlinkClick r:id="rId2"/>
            <a:extLst>
              <a:ext uri="{FF2B5EF4-FFF2-40B4-BE49-F238E27FC236}">
                <a16:creationId xmlns:a16="http://schemas.microsoft.com/office/drawing/2014/main" id="{57AEA8F8-B50E-4CFF-8730-FD6AF130ECF2}"/>
              </a:ext>
            </a:extLst>
          </p:cNvPr>
          <p:cNvSpPr txBox="1"/>
          <p:nvPr/>
        </p:nvSpPr>
        <p:spPr>
          <a:xfrm>
            <a:off x="7700554" y="1294050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u="sng" dirty="0">
                <a:solidFill>
                  <a:srgbClr val="0070C0"/>
                </a:solidFill>
              </a:rPr>
              <a:t>https://snowmass21.org/rare/start</a:t>
            </a:r>
          </a:p>
        </p:txBody>
      </p:sp>
    </p:spTree>
    <p:extLst>
      <p:ext uri="{BB962C8B-B14F-4D97-AF65-F5344CB8AC3E}">
        <p14:creationId xmlns:p14="http://schemas.microsoft.com/office/powerpoint/2010/main" val="9755835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2849F3-D611-4F59-A065-7C5D6917E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7528" y="159146"/>
            <a:ext cx="9190591" cy="553628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70C0"/>
                </a:solidFill>
              </a:rPr>
              <a:t>Mu2e-II Snowmass Schedule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F12E6A-459D-4305-BE02-67B2E7EFAC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9/15/2021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C1724D-EE4D-4CD1-AB12-85864B1532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F. Porter - Mu2e Snowmass21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8A6A3A-A152-4D3F-8485-63AF7DD29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46182-FD2A-49FA-9D37-2828763E0D32}" type="slidenum">
              <a:rPr lang="en-US" smtClean="0"/>
              <a:t>17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4954C0F-B584-4889-ACB8-AB8D9ADAFA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6651" y="1006019"/>
            <a:ext cx="9936574" cy="15136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March 15, 2022 deadline for submission of Mu2e-II contribution to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arXiv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en-US" sz="3600" dirty="0">
                <a:solidFill>
                  <a:srgbClr val="FF0000"/>
                </a:solidFill>
              </a:rPr>
              <a:t>That is, we need to be done in six months!</a:t>
            </a: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A195ED8-7B65-42E0-AB5D-43039E1FCD05}"/>
              </a:ext>
            </a:extLst>
          </p:cNvPr>
          <p:cNvSpPr txBox="1"/>
          <p:nvPr/>
        </p:nvSpPr>
        <p:spPr>
          <a:xfrm>
            <a:off x="1162082" y="5290821"/>
            <a:ext cx="90537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6F5B046-ECA4-485E-BC49-AEBF9205E950}"/>
              </a:ext>
            </a:extLst>
          </p:cNvPr>
          <p:cNvSpPr txBox="1"/>
          <p:nvPr/>
        </p:nvSpPr>
        <p:spPr>
          <a:xfrm>
            <a:off x="1515903" y="2802406"/>
            <a:ext cx="919341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Our submission will serve as the input to the Topical Group Convenors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Their deadline for preliminary reports is May 31, 2022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Mu2e-II aim for a “good first draft: by February 1, 2022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B768DEE-75EC-46D2-A892-F8FB89A02958}"/>
              </a:ext>
            </a:extLst>
          </p:cNvPr>
          <p:cNvSpPr txBox="1"/>
          <p:nvPr/>
        </p:nvSpPr>
        <p:spPr>
          <a:xfrm>
            <a:off x="756739" y="4549439"/>
            <a:ext cx="10903225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n-US" sz="2800" dirty="0">
                <a:solidFill>
                  <a:srgbClr val="00B050"/>
                </a:solidFill>
              </a:rPr>
              <a:t>Outline and framework on Overleaf (read link):</a:t>
            </a:r>
          </a:p>
          <a:p>
            <a:pPr marL="914400" lvl="2" indent="0">
              <a:buNone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5D6879"/>
                </a:solidFill>
                <a:effectLst/>
                <a:latin typeface="Courier New" panose="02070309020205020404" pitchFamily="49" charset="0"/>
                <a:hlinkClick r:id="rId2"/>
              </a:rPr>
              <a:t>https://www.overleaf.com/read/mrbgttkmfgvq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rgbClr val="5D6879"/>
              </a:solidFill>
              <a:effectLst/>
              <a:latin typeface="Courier New" panose="02070309020205020404" pitchFamily="49" charset="0"/>
            </a:endParaRPr>
          </a:p>
          <a:p>
            <a:pPr marL="914400" lvl="2" indent="0">
              <a:buNone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5D6879"/>
                </a:solidFill>
                <a:effectLst/>
                <a:latin typeface="Courier New" panose="02070309020205020404" pitchFamily="49" charset="0"/>
              </a:rPr>
              <a:t>(let me know if you need edit link)</a:t>
            </a:r>
          </a:p>
        </p:txBody>
      </p:sp>
    </p:spTree>
    <p:extLst>
      <p:ext uri="{BB962C8B-B14F-4D97-AF65-F5344CB8AC3E}">
        <p14:creationId xmlns:p14="http://schemas.microsoft.com/office/powerpoint/2010/main" val="20618408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2849F3-D611-4F59-A065-7C5D6917E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9324" y="-69168"/>
            <a:ext cx="9275929" cy="111359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Mu2e-II talks – Material for Speakers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F12E6A-459D-4305-BE02-67B2E7EFAC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9/15/2021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C1724D-EE4D-4CD1-AB12-85864B1532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F. Porter - Mu2e Snowmass21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8A6A3A-A152-4D3F-8485-63AF7DD29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46182-FD2A-49FA-9D37-2828763E0D32}" type="slidenum">
              <a:rPr lang="en-US" smtClean="0"/>
              <a:t>18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BC6DEF4-EF70-499C-8AB7-2D5450C724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0086" y="1420741"/>
            <a:ext cx="10515600" cy="4351338"/>
          </a:xfrm>
        </p:spPr>
        <p:txBody>
          <a:bodyPr/>
          <a:lstStyle/>
          <a:p>
            <a:r>
              <a:rPr lang="en-US" dirty="0"/>
              <a:t>Have added a “Materials for Speakers” section to the public Mu2e-II Wiki </a:t>
            </a:r>
            <a:r>
              <a:rPr lang="en-US" sz="2000" dirty="0">
                <a:hlinkClick r:id="rId2"/>
              </a:rPr>
              <a:t>https://mu2eiiwiki.fnal.gov/wiki/Material_for_speakers</a:t>
            </a:r>
            <a:endParaRPr lang="en-US" sz="2000" dirty="0"/>
          </a:p>
          <a:p>
            <a:r>
              <a:rPr lang="en-US" dirty="0"/>
              <a:t>Resource of “Blessed” material</a:t>
            </a:r>
          </a:p>
          <a:p>
            <a:r>
              <a:rPr lang="en-US" dirty="0"/>
              <a:t>Please use while preparing Mu2e-II talks</a:t>
            </a:r>
          </a:p>
          <a:p>
            <a:pPr lvl="1"/>
            <a:r>
              <a:rPr lang="en-US" dirty="0"/>
              <a:t>Work in progress</a:t>
            </a:r>
          </a:p>
          <a:p>
            <a:pPr lvl="1"/>
            <a:r>
              <a:rPr lang="en-US" dirty="0"/>
              <a:t>Suggestions for additional material</a:t>
            </a:r>
          </a:p>
          <a:p>
            <a:pPr lvl="1"/>
            <a:r>
              <a:rPr lang="en-US" dirty="0"/>
              <a:t>Corrections</a:t>
            </a:r>
          </a:p>
          <a:p>
            <a:pPr lvl="1"/>
            <a:r>
              <a:rPr lang="en-US" dirty="0"/>
              <a:t>Removal of obsolete material</a:t>
            </a:r>
          </a:p>
          <a:p>
            <a:pPr marL="0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537548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4BC02B4-DBD9-49D1-A203-6A0C4643F511}"/>
              </a:ext>
            </a:extLst>
          </p:cNvPr>
          <p:cNvSpPr/>
          <p:nvPr/>
        </p:nvSpPr>
        <p:spPr>
          <a:xfrm>
            <a:off x="3375442" y="356339"/>
            <a:ext cx="54814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rgbClr val="0070C0"/>
                </a:solidFill>
                <a:latin typeface="Calibri" panose="020F0502020204030204"/>
              </a:rPr>
              <a:t>Mu2e-II Communication Links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0FBB6A9-2EA6-4821-8953-CA0634EBA6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9/15/2021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46DCAC8-0849-47D2-98B6-2CCD70D9DF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F. Porter - Mu2e Snowmass21 workshop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89B5B7-00B1-4BB8-8B64-A5535E113D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46182-FD2A-49FA-9D37-2828763E0D32}" type="slidenum">
              <a:rPr lang="en-US" smtClean="0"/>
              <a:t>19</a:t>
            </a:fld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2C34434-ECCB-4AA2-898D-C595A51E0AB4}"/>
              </a:ext>
            </a:extLst>
          </p:cNvPr>
          <p:cNvSpPr txBox="1"/>
          <p:nvPr/>
        </p:nvSpPr>
        <p:spPr>
          <a:xfrm>
            <a:off x="838200" y="1065424"/>
            <a:ext cx="91910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B050"/>
                </a:solidFill>
              </a:rPr>
              <a:t>Public wiki page: </a:t>
            </a:r>
            <a:r>
              <a:rPr lang="en-US" sz="2400" dirty="0">
                <a:solidFill>
                  <a:srgbClr val="0070C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https://mu2eiiwiki.fnal.gov</a:t>
            </a:r>
            <a:endParaRPr lang="en-US" sz="2400" dirty="0">
              <a:solidFill>
                <a:srgbClr val="0070C0"/>
              </a:solidFill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B050"/>
                </a:solidFill>
              </a:rPr>
              <a:t>Please email Lisa or Frank if you wish to have write access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A352E68-B3CD-4E16-B3E7-815CD13F50CE}"/>
              </a:ext>
            </a:extLst>
          </p:cNvPr>
          <p:cNvSpPr txBox="1"/>
          <p:nvPr/>
        </p:nvSpPr>
        <p:spPr>
          <a:xfrm>
            <a:off x="1271450" y="2106412"/>
            <a:ext cx="7984018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0000"/>
                </a:solidFill>
              </a:rPr>
              <a:t>Private wiki page:</a:t>
            </a:r>
            <a:endParaRPr lang="en-US" sz="2400" dirty="0"/>
          </a:p>
          <a:p>
            <a:pPr lvl="2" algn="just"/>
            <a:r>
              <a:rPr lang="en-US" sz="2000" dirty="0">
                <a:latin typeface="Calibri" panose="020F0502020204030204" pitchFamily="34" charset="0"/>
                <a:ea typeface="Times New Roman" panose="02020603050405020304" pitchFamily="18" charset="0"/>
                <a:hlinkClick r:id="rId3"/>
              </a:rPr>
              <a:t>https://mu2eii-internal-wiki.fnal.gov/wiki/Main_Page</a:t>
            </a:r>
            <a:endParaRPr lang="en-US" sz="2000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SSO log-on 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B05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May n</a:t>
            </a:r>
            <a:r>
              <a:rPr lang="en-US" sz="20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eed to contact Lisa or Frank to request access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ea typeface="Times New Roman" panose="02020603050405020304" pitchFamily="18" charset="0"/>
              </a:rPr>
              <a:t>This page has the</a:t>
            </a:r>
            <a:r>
              <a:rPr lang="en-US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Mu2e-II calendar with links to zoom, indico, etc. 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endParaRPr lang="en-US" sz="24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lvl="2" algn="just"/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hlinkClick r:id="rId4"/>
            <a:extLst>
              <a:ext uri="{FF2B5EF4-FFF2-40B4-BE49-F238E27FC236}">
                <a16:creationId xmlns:a16="http://schemas.microsoft.com/office/drawing/2014/main" id="{3AEFC5B3-48F0-45CB-B022-50DD2E0DA539}"/>
              </a:ext>
            </a:extLst>
          </p:cNvPr>
          <p:cNvSpPr txBox="1"/>
          <p:nvPr/>
        </p:nvSpPr>
        <p:spPr>
          <a:xfrm>
            <a:off x="1271450" y="5015516"/>
            <a:ext cx="882918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Mu2e-II Slack channel link: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576B9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5"/>
              </a:rPr>
              <a:t>https://Caltech-tka1525.slack.com</a:t>
            </a:r>
            <a:endParaRPr lang="en-US" sz="2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7485840-9A40-48CC-AA96-AB68EB75D495}"/>
              </a:ext>
            </a:extLst>
          </p:cNvPr>
          <p:cNvSpPr txBox="1"/>
          <p:nvPr/>
        </p:nvSpPr>
        <p:spPr>
          <a:xfrm>
            <a:off x="1271450" y="4355186"/>
            <a:ext cx="79840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Mu2e-II mailing list: </a:t>
            </a:r>
            <a:r>
              <a:rPr lang="en-US" sz="2400" dirty="0">
                <a:hlinkClick r:id="rId6"/>
              </a:rPr>
              <a:t>mu2eii@listserv.fnal.gov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721162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531D83-AAF3-4342-BB00-019430F490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97787" y="-142808"/>
            <a:ext cx="5099305" cy="707123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rgbClr val="0070C0"/>
                </a:solidFill>
              </a:rPr>
              <a:t>Mu2e-II workshops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2EDD8D-D010-4377-A2D3-C076EF7723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9/15/2021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9CF2EF-6B58-412F-8FF9-020F13584B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F. Porter - Mu2e Snowmass21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D8E995-2205-4800-B956-98EAEE320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46182-FD2A-49FA-9D37-2828763E0D32}" type="slidenum">
              <a:rPr lang="en-US" smtClean="0"/>
              <a:t>2</a:t>
            </a:fld>
            <a:endParaRPr lang="en-US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830FBFBE-2142-44BD-8629-F7EFB9A7AEEC}"/>
              </a:ext>
            </a:extLst>
          </p:cNvPr>
          <p:cNvGraphicFramePr>
            <a:graphicFrameLocks noGrp="1"/>
          </p:cNvGraphicFramePr>
          <p:nvPr/>
        </p:nvGraphicFramePr>
        <p:xfrm>
          <a:off x="1103085" y="1798059"/>
          <a:ext cx="10250715" cy="43672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18268">
                  <a:extLst>
                    <a:ext uri="{9D8B030D-6E8A-4147-A177-3AD203B41FA5}">
                      <a16:colId xmlns:a16="http://schemas.microsoft.com/office/drawing/2014/main" val="1715283641"/>
                    </a:ext>
                  </a:extLst>
                </a:gridCol>
                <a:gridCol w="5932447">
                  <a:extLst>
                    <a:ext uri="{9D8B030D-6E8A-4147-A177-3AD203B41FA5}">
                      <a16:colId xmlns:a16="http://schemas.microsoft.com/office/drawing/2014/main" val="51950313"/>
                    </a:ext>
                  </a:extLst>
                </a:gridCol>
              </a:tblGrid>
              <a:tr h="679162">
                <a:tc>
                  <a:txBody>
                    <a:bodyPr/>
                    <a:lstStyle/>
                    <a:p>
                      <a:r>
                        <a:rPr lang="en-US" sz="3200" dirty="0"/>
                        <a:t>Workshop dates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Links to recordings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2827835"/>
                  </a:ext>
                </a:extLst>
              </a:tr>
              <a:tr h="630391"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Wednesday, October 28</a:t>
                      </a:r>
                    </a:p>
                    <a:p>
                      <a:r>
                        <a:rPr lang="en-US" sz="1600" dirty="0">
                          <a:solidFill>
                            <a:schemeClr val="tx1"/>
                          </a:solidFill>
                          <a:hlinkClick r:id="rId3"/>
                        </a:rPr>
                        <a:t>https://indico.fnal.gov/event/45937/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u="sng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4"/>
                        </a:rPr>
                        <a:t>https://caltech.zoom.us/rec/share/zCGxa2uJwAKwONXm7pyiqrrLPJvIxTaNHkY2cxHRDjtmb_mWOYqraV8D9ynUMATk.JNeSkLhSj4-Hfcof</a:t>
                      </a: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5749228"/>
                  </a:ext>
                </a:extLst>
              </a:tr>
              <a:tr h="644434"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Wednesday, December 9</a:t>
                      </a:r>
                    </a:p>
                    <a:p>
                      <a:r>
                        <a:rPr lang="en-US" sz="1600" dirty="0">
                          <a:solidFill>
                            <a:schemeClr val="tx1"/>
                          </a:solidFill>
                          <a:hlinkClick r:id="rId5"/>
                        </a:rPr>
                        <a:t>https://indico.fnal.gov/event/46433/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u="sng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6"/>
                        </a:rPr>
                        <a:t>https://caltech.zoom.us/rec/share/xXVV4YURBMeRsnF0GLQSgAPv-FJ466HNnTGze3VeiAoooyUcRSU7cP16QBwlvNPv.XvSqSC_JVmuSKVA9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b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endParaRPr 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1083202"/>
                  </a:ext>
                </a:extLst>
              </a:tr>
              <a:tr h="644434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Wednesday, March 3, 2021</a:t>
                      </a:r>
                    </a:p>
                    <a:p>
                      <a:r>
                        <a:rPr lang="en-US" sz="1600" dirty="0">
                          <a:solidFill>
                            <a:srgbClr val="FF0000"/>
                          </a:solidFill>
                          <a:hlinkClick r:id="rId7"/>
                        </a:rPr>
                        <a:t>https://indico.fnal.gov/event/47787/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i="0" u="sng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8"/>
                        </a:rPr>
                        <a:t>https://caltech.zoom.us/rec/share/po6RL9ZZL27yeF8sjUZ9Wk9xcBwwqm-TYgRmSNjn6yUYBE5mvb5Myza-ez2k3tFV.deUj8dQcDWOVSqAU</a:t>
                      </a:r>
                      <a:endParaRPr 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2483512"/>
                  </a:ext>
                </a:extLst>
              </a:tr>
              <a:tr h="644434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Wednesday, April 28, 2021</a:t>
                      </a:r>
                    </a:p>
                    <a:p>
                      <a:r>
                        <a:rPr lang="en-US" sz="1600" dirty="0">
                          <a:solidFill>
                            <a:srgbClr val="FF0000"/>
                          </a:solidFill>
                          <a:hlinkClick r:id="rId9"/>
                        </a:rPr>
                        <a:t>https://indico.fnal.gov/event/48516/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u="sng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10"/>
                        </a:rPr>
                        <a:t>https://caltech.zoom.us/rec/share/NM_b0LyWSJopNa__YAu9LXmfjJ05XrCmjXkmfwCoqj9VtBqVFKeA0N4pouLDKGMz.1f96W6EOVkyUsnT4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951077"/>
                  </a:ext>
                </a:extLst>
              </a:tr>
              <a:tr h="644434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Wednesday, July 21, 2021</a:t>
                      </a:r>
                    </a:p>
                    <a:p>
                      <a:r>
                        <a:rPr lang="en-US" sz="1600" dirty="0">
                          <a:solidFill>
                            <a:srgbClr val="FF0000"/>
                          </a:solidFill>
                          <a:hlinkClick r:id="rId11"/>
                        </a:rPr>
                        <a:t>https://indico.fnal.gov/event/49360/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i="0" u="sng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12"/>
                        </a:rPr>
                        <a:t>https://caltech.zoom.us/rec/share/Lm8mhRjuLVcAVvyvWYmlWUNaLu-WlwRSB-uGvxncaQBz0TAHTUWKHiipsi7LMwUt.F8VaPWZ49mhfLB9w</a:t>
                      </a:r>
                      <a:endParaRPr 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5693820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DB500C65-94F4-4B5B-A3CF-ADF3D2CDD44A}"/>
              </a:ext>
            </a:extLst>
          </p:cNvPr>
          <p:cNvSpPr txBox="1"/>
          <p:nvPr/>
        </p:nvSpPr>
        <p:spPr>
          <a:xfrm>
            <a:off x="2956200" y="498076"/>
            <a:ext cx="628319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Recent past workshops</a:t>
            </a:r>
          </a:p>
          <a:p>
            <a:r>
              <a:rPr lang="en-US" sz="2400" dirty="0"/>
              <a:t>For all workshops, see the Mu2e-II calendar at:</a:t>
            </a:r>
          </a:p>
          <a:p>
            <a:r>
              <a:rPr lang="en-US" dirty="0">
                <a:hlinkClick r:id="rId13"/>
              </a:rPr>
              <a:t>https://mu2eii-internal-wiki.fnal.gov/wiki/Main_Page#Calendar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75666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4BC02B4-DBD9-49D1-A203-6A0C4643F511}"/>
              </a:ext>
            </a:extLst>
          </p:cNvPr>
          <p:cNvSpPr/>
          <p:nvPr/>
        </p:nvSpPr>
        <p:spPr>
          <a:xfrm>
            <a:off x="3757584" y="-39104"/>
            <a:ext cx="307505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rgbClr val="0070C0"/>
                </a:solidFill>
                <a:latin typeface="Calibri" panose="020F0502020204030204"/>
              </a:rPr>
              <a:t>Mu2e-II Calendar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0FBB6A9-2EA6-4821-8953-CA0634EBA6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9/15/2021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46DCAC8-0849-47D2-98B6-2CCD70D9DF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F. Porter - Mu2e Snowmass21 workshop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89B5B7-00B1-4BB8-8B64-A5535E113D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46182-FD2A-49FA-9D37-2828763E0D32}" type="slidenum">
              <a:rPr lang="en-US" smtClean="0"/>
              <a:t>20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A352E68-B3CD-4E16-B3E7-815CD13F50CE}"/>
              </a:ext>
            </a:extLst>
          </p:cNvPr>
          <p:cNvSpPr txBox="1"/>
          <p:nvPr/>
        </p:nvSpPr>
        <p:spPr>
          <a:xfrm>
            <a:off x="383403" y="417758"/>
            <a:ext cx="79840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On main page of </a:t>
            </a:r>
            <a:r>
              <a:rPr lang="en-US" sz="2400" dirty="0">
                <a:solidFill>
                  <a:srgbClr val="FF0000"/>
                </a:solidFill>
              </a:rPr>
              <a:t>private</a:t>
            </a:r>
            <a:r>
              <a:rPr lang="en-US" sz="2400" dirty="0"/>
              <a:t> Wiki</a:t>
            </a:r>
          </a:p>
          <a:p>
            <a:r>
              <a:rPr lang="en-US" sz="2000" dirty="0">
                <a:latin typeface="Calibri" panose="020F0502020204030204" pitchFamily="34" charset="0"/>
                <a:ea typeface="Times New Roman" panose="02020603050405020304" pitchFamily="18" charset="0"/>
                <a:hlinkClick r:id="rId2"/>
              </a:rPr>
              <a:t>https://mu2eii-internal-wiki.fnal.gov/wiki/Main_Page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endParaRPr lang="en-US" sz="24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lvl="2" algn="just"/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E7E5FC2-AC27-43FA-97BE-FD8696FADB42}"/>
              </a:ext>
            </a:extLst>
          </p:cNvPr>
          <p:cNvSpPr txBox="1"/>
          <p:nvPr/>
        </p:nvSpPr>
        <p:spPr>
          <a:xfrm>
            <a:off x="4426166" y="3632567"/>
            <a:ext cx="17631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Clicking on date provides details of events for that day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D9E3147-417C-44A3-A8F8-C865C23D4AAD}"/>
              </a:ext>
            </a:extLst>
          </p:cNvPr>
          <p:cNvSpPr txBox="1"/>
          <p:nvPr/>
        </p:nvSpPr>
        <p:spPr>
          <a:xfrm>
            <a:off x="383403" y="1534901"/>
            <a:ext cx="52658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0000"/>
                </a:solidFill>
              </a:rPr>
              <a:t>Let me know if something is missing, or feel free to edit yourself</a:t>
            </a:r>
          </a:p>
        </p:txBody>
      </p:sp>
      <p:pic>
        <p:nvPicPr>
          <p:cNvPr id="9" name="Picture 8" descr="Calendar&#10;&#10;Description automatically generated">
            <a:extLst>
              <a:ext uri="{FF2B5EF4-FFF2-40B4-BE49-F238E27FC236}">
                <a16:creationId xmlns:a16="http://schemas.microsoft.com/office/drawing/2014/main" id="{54356256-1866-471F-AB49-954024B974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031" y="2315608"/>
            <a:ext cx="3385942" cy="4188427"/>
          </a:xfrm>
          <a:prstGeom prst="rect">
            <a:avLst/>
          </a:prstGeom>
        </p:spPr>
      </p:pic>
      <p:pic>
        <p:nvPicPr>
          <p:cNvPr id="14" name="Picture 13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290AF2C4-9037-4405-B7B3-4E7D3B734A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5993" y="445010"/>
            <a:ext cx="5322604" cy="6033036"/>
          </a:xfrm>
          <a:prstGeom prst="rect">
            <a:avLst/>
          </a:prstGeom>
        </p:spPr>
      </p:pic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9B5081C7-DFC8-4FE0-B9CC-9E5DC3615E7C}"/>
              </a:ext>
            </a:extLst>
          </p:cNvPr>
          <p:cNvCxnSpPr>
            <a:cxnSpLocks/>
          </p:cNvCxnSpPr>
          <p:nvPr/>
        </p:nvCxnSpPr>
        <p:spPr>
          <a:xfrm flipV="1">
            <a:off x="2135493" y="2730138"/>
            <a:ext cx="4053796" cy="1880955"/>
          </a:xfrm>
          <a:prstGeom prst="straightConnector1">
            <a:avLst/>
          </a:prstGeom>
          <a:ln w="127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63478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2849F3-D611-4F59-A065-7C5D6917E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4770" y="234156"/>
            <a:ext cx="8462460" cy="111359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Emphasis of this Mu2e-II Workshop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F12E6A-459D-4305-BE02-67B2E7EFAC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8/30/2021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C1724D-EE4D-4CD1-AB12-85864B1532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F. Porter - Mu2e Snowmass21 convenors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8A6A3A-A152-4D3F-8485-63AF7DD29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46182-FD2A-49FA-9D37-2828763E0D32}" type="slidenum">
              <a:rPr lang="en-US" smtClean="0"/>
              <a:t>21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A54F7FD-7411-4FFE-8B78-D8BDEA60F625}"/>
              </a:ext>
            </a:extLst>
          </p:cNvPr>
          <p:cNvSpPr txBox="1"/>
          <p:nvPr/>
        </p:nvSpPr>
        <p:spPr>
          <a:xfrm>
            <a:off x="2701550" y="1449977"/>
            <a:ext cx="865225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Reports on planning for white paper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B050"/>
                </a:solidFill>
              </a:rPr>
              <a:t>What needs to happen?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B050"/>
                </a:solidFill>
              </a:rPr>
              <a:t>What is already decided?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B050"/>
                </a:solidFill>
              </a:rPr>
              <a:t>What do we need to decide?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B050"/>
                </a:solidFill>
              </a:rPr>
              <a:t>Should have a plausible path to success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B050"/>
                </a:solidFill>
              </a:rPr>
              <a:t>What can be longer term R&amp;D?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B050"/>
                </a:solidFill>
              </a:rPr>
              <a:t>Alternatives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B050"/>
                </a:solidFill>
              </a:rPr>
              <a:t>How is it going to happen?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B050"/>
                </a:solidFill>
              </a:rPr>
              <a:t>What do you need from other working groups?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B050"/>
                </a:solidFill>
              </a:rPr>
              <a:t>Detailed outlines by working groups</a:t>
            </a:r>
          </a:p>
        </p:txBody>
      </p:sp>
    </p:spTree>
    <p:extLst>
      <p:ext uri="{BB962C8B-B14F-4D97-AF65-F5344CB8AC3E}">
        <p14:creationId xmlns:p14="http://schemas.microsoft.com/office/powerpoint/2010/main" val="40173604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531D83-AAF3-4342-BB00-019430F490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8600"/>
            <a:ext cx="10515600" cy="94063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rgbClr val="0070C0"/>
                </a:solidFill>
              </a:rPr>
              <a:t>Contributed Paper – Proposed Top Level Outline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2EDD8D-D010-4377-A2D3-C076EF7723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8/30/2021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9CF2EF-6B58-412F-8FF9-020F13584B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F. Porter - Mu2e Snowmass21 convenors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D8E995-2205-4800-B956-98EAEE320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46182-FD2A-49FA-9D37-2828763E0D32}" type="slidenum">
              <a:rPr lang="en-US" smtClean="0"/>
              <a:t>22</a:t>
            </a:fld>
            <a:endParaRPr lang="en-US"/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D964187D-314C-45ED-A24C-8C38C438B5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934544"/>
            <a:ext cx="184731" cy="2326288"/>
          </a:xfrm>
          <a:prstGeom prst="rect">
            <a:avLst/>
          </a:prstGeom>
          <a:solidFill>
            <a:srgbClr val="F0F0F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198375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F5E47C97-9DDF-4B71-9CEA-26441AA44C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934544"/>
            <a:ext cx="184731" cy="2326288"/>
          </a:xfrm>
          <a:prstGeom prst="rect">
            <a:avLst/>
          </a:prstGeom>
          <a:solidFill>
            <a:srgbClr val="F0F0F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198375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Rectangle 4">
            <a:extLst>
              <a:ext uri="{FF2B5EF4-FFF2-40B4-BE49-F238E27FC236}">
                <a16:creationId xmlns:a16="http://schemas.microsoft.com/office/drawing/2014/main" id="{CFF3FCC9-38ED-4ED1-96B6-A23DEF3CA3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439642"/>
            <a:ext cx="184731" cy="2326288"/>
          </a:xfrm>
          <a:prstGeom prst="rect">
            <a:avLst/>
          </a:prstGeom>
          <a:solidFill>
            <a:srgbClr val="F0F0F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198375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067DD91A-AEC8-4838-82E2-D8E5FDECFB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0753" y="1115635"/>
            <a:ext cx="3428950" cy="524071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2BEB05B-0DF5-4554-A400-65781CFCA69B}"/>
              </a:ext>
            </a:extLst>
          </p:cNvPr>
          <p:cNvSpPr txBox="1"/>
          <p:nvPr/>
        </p:nvSpPr>
        <p:spPr>
          <a:xfrm>
            <a:off x="7979703" y="5142200"/>
            <a:ext cx="401248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C00000"/>
                </a:solidFill>
              </a:rPr>
              <a:t>All at end, with </a:t>
            </a:r>
            <a:r>
              <a:rPr lang="en-US" dirty="0" err="1">
                <a:solidFill>
                  <a:srgbClr val="C00000"/>
                </a:solidFill>
              </a:rPr>
              <a:t>BibTeX</a:t>
            </a:r>
            <a:r>
              <a:rPr lang="en-US" dirty="0">
                <a:solidFill>
                  <a:srgbClr val="C00000"/>
                </a:solidFill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C00000"/>
                </a:solidFill>
              </a:rPr>
              <a:t>Citations to be identified with first author last name and year, e.g., deGouvea2013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C00000"/>
                </a:solidFill>
              </a:rPr>
              <a:t>Include article titles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FE9C264-9767-43FE-889B-F6BE9D327CCA}"/>
              </a:ext>
            </a:extLst>
          </p:cNvPr>
          <p:cNvSpPr txBox="1"/>
          <p:nvPr/>
        </p:nvSpPr>
        <p:spPr>
          <a:xfrm>
            <a:off x="610073" y="1169232"/>
            <a:ext cx="317815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C00000"/>
                </a:solidFill>
              </a:rPr>
              <a:t>Author list in same format as LOI (Current author list has not been updated yet)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C00000"/>
                </a:solidFill>
              </a:rPr>
              <a:t>Figures in-line with text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C00000"/>
                </a:solidFill>
              </a:rPr>
              <a:t>Default section, figure, equation, citation referencing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C00000"/>
                </a:solidFill>
              </a:rPr>
              <a:t>Resist temptation to overdo private macros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015F5FE-F7E6-4434-8A42-419A6492AC02}"/>
              </a:ext>
            </a:extLst>
          </p:cNvPr>
          <p:cNvSpPr txBox="1"/>
          <p:nvPr/>
        </p:nvSpPr>
        <p:spPr>
          <a:xfrm>
            <a:off x="879566" y="3918857"/>
            <a:ext cx="30001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If you aren’t a </a:t>
            </a:r>
            <a:r>
              <a:rPr lang="en-US" dirty="0" err="1"/>
              <a:t>TeX</a:t>
            </a:r>
            <a:r>
              <a:rPr lang="en-US" dirty="0"/>
              <a:t> person, give me your ASCII (or Word)</a:t>
            </a:r>
          </a:p>
          <a:p>
            <a:r>
              <a:rPr lang="en-US" dirty="0"/>
              <a:t>files and I’ll translate into Overleaf.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1E92B59B-1D80-4A50-82FB-1329DCEC77E9}"/>
              </a:ext>
            </a:extLst>
          </p:cNvPr>
          <p:cNvCxnSpPr/>
          <p:nvPr/>
        </p:nvCxnSpPr>
        <p:spPr>
          <a:xfrm flipH="1">
            <a:off x="6161314" y="5742365"/>
            <a:ext cx="1654629" cy="366698"/>
          </a:xfrm>
          <a:prstGeom prst="straightConnector1">
            <a:avLst/>
          </a:prstGeom>
          <a:ln w="15875">
            <a:solidFill>
              <a:srgbClr val="C0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8F8E0D45-A2F1-4F9D-BE35-753CCC097917}"/>
              </a:ext>
            </a:extLst>
          </p:cNvPr>
          <p:cNvSpPr txBox="1"/>
          <p:nvPr/>
        </p:nvSpPr>
        <p:spPr>
          <a:xfrm>
            <a:off x="6945085" y="3167390"/>
            <a:ext cx="45580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Is this a suitable organization?</a:t>
            </a:r>
          </a:p>
        </p:txBody>
      </p:sp>
    </p:spTree>
    <p:extLst>
      <p:ext uri="{BB962C8B-B14F-4D97-AF65-F5344CB8AC3E}">
        <p14:creationId xmlns:p14="http://schemas.microsoft.com/office/powerpoint/2010/main" val="9989766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531D83-AAF3-4342-BB00-019430F490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1784" y="-42120"/>
            <a:ext cx="10345347" cy="7843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rgbClr val="0070C0"/>
                </a:solidFill>
              </a:rPr>
              <a:t>September 15, 2021 Mu2e-II workshop agenda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2EDD8D-D010-4377-A2D3-C076EF7723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7/21/2021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9CF2EF-6B58-412F-8FF9-020F13584B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F. Porter - Mu2e Snowmass21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D8E995-2205-4800-B956-98EAEE320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46182-FD2A-49FA-9D37-2828763E0D32}" type="slidenum">
              <a:rPr lang="en-US" smtClean="0"/>
              <a:t>23</a:t>
            </a:fld>
            <a:endParaRPr lang="en-US"/>
          </a:p>
        </p:txBody>
      </p:sp>
      <p:graphicFrame>
        <p:nvGraphicFramePr>
          <p:cNvPr id="8" name="Table 11">
            <a:extLst>
              <a:ext uri="{FF2B5EF4-FFF2-40B4-BE49-F238E27FC236}">
                <a16:creationId xmlns:a16="http://schemas.microsoft.com/office/drawing/2014/main" id="{B3396628-555D-489A-9DCC-6F5E33570D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4310288"/>
              </p:ext>
            </p:extLst>
          </p:nvPr>
        </p:nvGraphicFramePr>
        <p:xfrm>
          <a:off x="814423" y="1129337"/>
          <a:ext cx="10539377" cy="48411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3043">
                  <a:extLst>
                    <a:ext uri="{9D8B030D-6E8A-4147-A177-3AD203B41FA5}">
                      <a16:colId xmlns:a16="http://schemas.microsoft.com/office/drawing/2014/main" val="2368833776"/>
                    </a:ext>
                  </a:extLst>
                </a:gridCol>
                <a:gridCol w="2818662">
                  <a:extLst>
                    <a:ext uri="{9D8B030D-6E8A-4147-A177-3AD203B41FA5}">
                      <a16:colId xmlns:a16="http://schemas.microsoft.com/office/drawing/2014/main" val="4268498197"/>
                    </a:ext>
                  </a:extLst>
                </a:gridCol>
                <a:gridCol w="6237672">
                  <a:extLst>
                    <a:ext uri="{9D8B030D-6E8A-4147-A177-3AD203B41FA5}">
                      <a16:colId xmlns:a16="http://schemas.microsoft.com/office/drawing/2014/main" val="3924101932"/>
                    </a:ext>
                  </a:extLst>
                </a:gridCol>
              </a:tblGrid>
              <a:tr h="403428">
                <a:tc>
                  <a:txBody>
                    <a:bodyPr/>
                    <a:lstStyle/>
                    <a:p>
                      <a:r>
                        <a:rPr lang="en-US" sz="2000" dirty="0"/>
                        <a:t>When (CT)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Who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What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4627646"/>
                  </a:ext>
                </a:extLst>
              </a:tr>
              <a:tr h="403428">
                <a:tc>
                  <a:txBody>
                    <a:bodyPr/>
                    <a:lstStyle/>
                    <a:p>
                      <a:r>
                        <a:rPr lang="en-US" sz="2000" dirty="0"/>
                        <a:t>10:00-10:20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rgbClr val="00B050"/>
                          </a:solidFill>
                        </a:rPr>
                        <a:t>Frank Porter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rgbClr val="00B050"/>
                          </a:solidFill>
                        </a:rPr>
                        <a:t>Introduction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2213762"/>
                  </a:ext>
                </a:extLst>
              </a:tr>
              <a:tr h="403428">
                <a:tc>
                  <a:txBody>
                    <a:bodyPr/>
                    <a:lstStyle/>
                    <a:p>
                      <a:r>
                        <a:rPr lang="en-US" sz="2000" dirty="0"/>
                        <a:t>10:20-10:45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rgbClr val="00B050"/>
                          </a:solidFill>
                        </a:rPr>
                        <a:t>Daniel/Gianfranco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rgbClr val="00B050"/>
                          </a:solidFill>
                        </a:rPr>
                        <a:t>Tracker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447243"/>
                  </a:ext>
                </a:extLst>
              </a:tr>
              <a:tr h="403428">
                <a:tc>
                  <a:txBody>
                    <a:bodyPr/>
                    <a:lstStyle/>
                    <a:p>
                      <a:r>
                        <a:rPr lang="en-US" sz="2000" dirty="0"/>
                        <a:t>10:45-11:10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rgbClr val="00B050"/>
                          </a:solidFill>
                        </a:rPr>
                        <a:t>David/Luca/Ivano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rgbClr val="00B050"/>
                          </a:solidFill>
                        </a:rPr>
                        <a:t>Calorimeter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7642358"/>
                  </a:ext>
                </a:extLst>
              </a:tr>
              <a:tr h="403428">
                <a:tc>
                  <a:txBody>
                    <a:bodyPr/>
                    <a:lstStyle/>
                    <a:p>
                      <a:r>
                        <a:rPr lang="en-US" sz="2000" dirty="0"/>
                        <a:t>11:10-11:35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rgbClr val="00B050"/>
                          </a:solidFill>
                        </a:rPr>
                        <a:t>Antonio/</a:t>
                      </a:r>
                      <a:r>
                        <a:rPr lang="en-US" sz="2000" dirty="0" err="1">
                          <a:solidFill>
                            <a:srgbClr val="00B050"/>
                          </a:solidFill>
                        </a:rPr>
                        <a:t>Giani</a:t>
                      </a:r>
                      <a:endParaRPr lang="en-US" sz="20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rgbClr val="00B050"/>
                          </a:solidFill>
                        </a:rPr>
                        <a:t>TDAQ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4106251"/>
                  </a:ext>
                </a:extLst>
              </a:tr>
              <a:tr h="40342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11:35-12:00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rgbClr val="00B050"/>
                          </a:solidFill>
                        </a:rPr>
                        <a:t>Craig/Yuri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rgbClr val="00B050"/>
                          </a:solidFill>
                        </a:rPr>
                        <a:t>Cosmic ray veto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2701593"/>
                  </a:ext>
                </a:extLst>
              </a:tr>
              <a:tr h="403428">
                <a:tc>
                  <a:txBody>
                    <a:bodyPr/>
                    <a:lstStyle/>
                    <a:p>
                      <a:r>
                        <a:rPr lang="en-US" sz="2000" dirty="0"/>
                        <a:t>12:00-12:20</a:t>
                      </a:r>
                    </a:p>
                  </a:txBody>
                  <a:tcPr>
                    <a:solidFill>
                      <a:srgbClr val="92D05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All</a:t>
                      </a:r>
                    </a:p>
                  </a:txBody>
                  <a:tcPr>
                    <a:solidFill>
                      <a:srgbClr val="92D05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Break</a:t>
                      </a:r>
                    </a:p>
                  </a:txBody>
                  <a:tcPr>
                    <a:solidFill>
                      <a:srgbClr val="92D050">
                        <a:alpha val="16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9575721"/>
                  </a:ext>
                </a:extLst>
              </a:tr>
              <a:tr h="403428">
                <a:tc>
                  <a:txBody>
                    <a:bodyPr/>
                    <a:lstStyle/>
                    <a:p>
                      <a:r>
                        <a:rPr lang="en-US" sz="2000" dirty="0"/>
                        <a:t>12:20-12:45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rgbClr val="00B050"/>
                          </a:solidFill>
                        </a:rPr>
                        <a:t>Michael/Stefan/Vitaly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rgbClr val="00B050"/>
                          </a:solidFill>
                        </a:rPr>
                        <a:t>Radiation studies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0260031"/>
                  </a:ext>
                </a:extLst>
              </a:tr>
              <a:tr h="403428">
                <a:tc>
                  <a:txBody>
                    <a:bodyPr/>
                    <a:lstStyle/>
                    <a:p>
                      <a:r>
                        <a:rPr lang="en-US" sz="2000" dirty="0"/>
                        <a:t>12:45-13:10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rgbClr val="00B050"/>
                          </a:solidFill>
                        </a:rPr>
                        <a:t>Karie/David/Eric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rgbClr val="00B050"/>
                          </a:solidFill>
                        </a:rPr>
                        <a:t>Accelerator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300559"/>
                  </a:ext>
                </a:extLst>
              </a:tr>
              <a:tr h="40342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13:10-13:35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rgbClr val="00B050"/>
                          </a:solidFill>
                        </a:rPr>
                        <a:t>Lisa/Sophie/Yuri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rgbClr val="00B050"/>
                          </a:solidFill>
                        </a:rPr>
                        <a:t>Sensitivity</a:t>
                      </a:r>
                      <a:endParaRPr 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803696"/>
                  </a:ext>
                </a:extLst>
              </a:tr>
              <a:tr h="40342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13:35-14:00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rgbClr val="00B050"/>
                          </a:solidFill>
                        </a:rPr>
                        <a:t>Lorenzo/Julian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rgbClr val="00B050"/>
                          </a:solidFill>
                        </a:rPr>
                        <a:t>Theory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8742734"/>
                  </a:ext>
                </a:extLst>
              </a:tr>
              <a:tr h="403428">
                <a:tc>
                  <a:txBody>
                    <a:bodyPr/>
                    <a:lstStyle/>
                    <a:p>
                      <a:r>
                        <a:rPr lang="en-US" sz="2000" dirty="0"/>
                        <a:t>14:00</a:t>
                      </a:r>
                    </a:p>
                  </a:txBody>
                  <a:tcPr>
                    <a:solidFill>
                      <a:srgbClr val="92D05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All</a:t>
                      </a:r>
                    </a:p>
                  </a:txBody>
                  <a:tcPr>
                    <a:solidFill>
                      <a:srgbClr val="92D05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End</a:t>
                      </a:r>
                    </a:p>
                  </a:txBody>
                  <a:tcPr>
                    <a:solidFill>
                      <a:srgbClr val="92D050">
                        <a:alpha val="16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1121321"/>
                  </a:ext>
                </a:extLst>
              </a:tr>
            </a:tbl>
          </a:graphicData>
        </a:graphic>
      </p:graphicFrame>
      <p:sp>
        <p:nvSpPr>
          <p:cNvPr id="10" name="TextBox 9">
            <a:hlinkClick r:id="rId3"/>
            <a:extLst>
              <a:ext uri="{FF2B5EF4-FFF2-40B4-BE49-F238E27FC236}">
                <a16:creationId xmlns:a16="http://schemas.microsoft.com/office/drawing/2014/main" id="{729DA84D-C67F-4534-BD52-8C90F5DC8948}"/>
              </a:ext>
            </a:extLst>
          </p:cNvPr>
          <p:cNvSpPr txBox="1"/>
          <p:nvPr/>
        </p:nvSpPr>
        <p:spPr>
          <a:xfrm>
            <a:off x="3317966" y="565786"/>
            <a:ext cx="69522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Indico timetable at: </a:t>
            </a:r>
            <a:r>
              <a:rPr lang="en-US" dirty="0">
                <a:solidFill>
                  <a:srgbClr val="3366BB"/>
                </a:solidFill>
                <a:latin typeface="Arial" panose="020B0604020202020204" pitchFamily="34" charset="0"/>
                <a:hlinkClick r:id="rId3"/>
              </a:rPr>
              <a:t>https://indico.fnal.gov/event/</a:t>
            </a:r>
            <a:r>
              <a:rPr lang="en-US" sz="1600" dirty="0">
                <a:solidFill>
                  <a:srgbClr val="3366BB"/>
                </a:solidFill>
                <a:latin typeface="Arial" panose="020B0604020202020204" pitchFamily="34" charset="0"/>
                <a:hlinkClick r:id="rId3"/>
              </a:rPr>
              <a:t>50719</a:t>
            </a:r>
            <a:r>
              <a:rPr lang="en-US" dirty="0">
                <a:solidFill>
                  <a:srgbClr val="3366BB"/>
                </a:solidFill>
                <a:latin typeface="Arial" panose="020B0604020202020204" pitchFamily="34" charset="0"/>
                <a:hlinkClick r:id="rId3"/>
              </a:rPr>
              <a:t>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58169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531D83-AAF3-4342-BB00-019430F490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93473" y="2332471"/>
            <a:ext cx="6070600" cy="1325563"/>
          </a:xfrm>
        </p:spPr>
        <p:txBody>
          <a:bodyPr>
            <a:normAutofit/>
          </a:bodyPr>
          <a:lstStyle/>
          <a:p>
            <a:r>
              <a:rPr lang="en-US" sz="5400" dirty="0">
                <a:solidFill>
                  <a:srgbClr val="00B0F0"/>
                </a:solidFill>
              </a:rPr>
              <a:t>Additional Material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2EDD8D-D010-4377-A2D3-C076EF7723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9/15/2021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9CF2EF-6B58-412F-8FF9-020F13584B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F. Porter - Mu2e Snowmass21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D8E995-2205-4800-B956-98EAEE320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46182-FD2A-49FA-9D37-2828763E0D3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8055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2849F3-D611-4F59-A065-7C5D6917E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3279" y="-69168"/>
            <a:ext cx="4775536" cy="111359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Mu2e-II talks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F12E6A-459D-4305-BE02-67B2E7EFAC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9/15/2021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C1724D-EE4D-4CD1-AB12-85864B1532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F. Porter - Mu2e Snowmass21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8A6A3A-A152-4D3F-8485-63AF7DD29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46182-FD2A-49FA-9D37-2828763E0D32}" type="slidenum">
              <a:rPr lang="en-US" smtClean="0"/>
              <a:t>25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FDE8445-6BC4-4BB4-BB75-47441F9066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7059" y="817008"/>
            <a:ext cx="10515600" cy="5589203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20000"/>
              </a:lnSpc>
            </a:pPr>
            <a:r>
              <a:rPr lang="en-US" sz="3300" dirty="0"/>
              <a:t>If you plan to submit an abstract or give a Mu2e-II talk, or are invited to give such a talk, please</a:t>
            </a:r>
          </a:p>
          <a:p>
            <a:pPr lvl="1">
              <a:lnSpc>
                <a:spcPct val="120000"/>
              </a:lnSpc>
            </a:pPr>
            <a:r>
              <a:rPr lang="en-US" sz="3300" dirty="0"/>
              <a:t>Email </a:t>
            </a:r>
            <a:r>
              <a:rPr lang="en-US" sz="3300" dirty="0">
                <a:hlinkClick r:id="rId2"/>
              </a:rPr>
              <a:t>Kevin Lynch</a:t>
            </a:r>
            <a:r>
              <a:rPr lang="en-US" sz="3300" dirty="0"/>
              <a:t> and </a:t>
            </a:r>
            <a:r>
              <a:rPr lang="en-US" sz="3300" dirty="0">
                <a:hlinkClick r:id="rId3"/>
              </a:rPr>
              <a:t>Frank Porter</a:t>
            </a:r>
            <a:r>
              <a:rPr lang="en-US" sz="3300" dirty="0"/>
              <a:t> </a:t>
            </a:r>
          </a:p>
          <a:p>
            <a:pPr lvl="1">
              <a:lnSpc>
                <a:spcPct val="120000"/>
              </a:lnSpc>
            </a:pPr>
            <a:r>
              <a:rPr lang="en-US" sz="3300" dirty="0"/>
              <a:t>If you have an invitation, please email us even if you do not wish to accept – we may be able to suggest someone else</a:t>
            </a:r>
          </a:p>
          <a:p>
            <a:pPr>
              <a:lnSpc>
                <a:spcPct val="120000"/>
              </a:lnSpc>
            </a:pPr>
            <a:r>
              <a:rPr lang="en-US" sz="3300" dirty="0"/>
              <a:t>Fermilab requirements – writeups</a:t>
            </a:r>
          </a:p>
          <a:p>
            <a:pPr lvl="1">
              <a:lnSpc>
                <a:spcPct val="120000"/>
              </a:lnSpc>
            </a:pPr>
            <a:r>
              <a:rPr lang="en-US" sz="3300" dirty="0"/>
              <a:t>Acknowledgment should usually include:</a:t>
            </a:r>
          </a:p>
          <a:p>
            <a:pPr lvl="2">
              <a:lnSpc>
                <a:spcPct val="120000"/>
              </a:lnSpc>
            </a:pPr>
            <a:r>
              <a:rPr kumimoji="0" lang="en-US" altLang="en-US" sz="3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 panose="020B0604020202020204" pitchFamily="34" charset="-128"/>
              </a:rPr>
              <a:t>This document was prepared by members of the Mu2e-II Collaboration using the resources of the Fermi National Accelerator Laboratory (Fermilab), a U.S. Department of Energy, Office of Science, HEP User Facility. Fermilab is managed by Fermi Research Alliance, LLC (FRA), acting under Contract No. DE-AC02-07CH11359.</a:t>
            </a:r>
            <a:r>
              <a:rPr kumimoji="0" lang="en-US" altLang="en-US" sz="3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</a:p>
          <a:p>
            <a:pPr lvl="1">
              <a:lnSpc>
                <a:spcPct val="120000"/>
              </a:lnSpc>
            </a:pPr>
            <a:r>
              <a:rPr lang="en-US" sz="3300" dirty="0"/>
              <a:t>Fermilab preprint number</a:t>
            </a:r>
          </a:p>
          <a:p>
            <a:pPr lvl="2">
              <a:lnSpc>
                <a:spcPct val="120000"/>
              </a:lnSpc>
            </a:pPr>
            <a:r>
              <a:rPr lang="en-US" sz="3300" dirty="0">
                <a:hlinkClick r:id="rId4"/>
              </a:rPr>
              <a:t>https://mu2e-docdb.fnal.gov/cgi-bin/private/ShowDocument?docid=4083</a:t>
            </a:r>
            <a:endParaRPr lang="en-US" sz="3300" dirty="0"/>
          </a:p>
          <a:p>
            <a:pPr>
              <a:lnSpc>
                <a:spcPct val="120000"/>
              </a:lnSpc>
            </a:pPr>
            <a:r>
              <a:rPr lang="en-US" sz="3300" dirty="0"/>
              <a:t>With byline, include:</a:t>
            </a:r>
          </a:p>
          <a:p>
            <a:pPr lvl="1">
              <a:lnSpc>
                <a:spcPct val="120000"/>
              </a:lnSpc>
            </a:pPr>
            <a:r>
              <a:rPr lang="en-US" sz="3300" dirty="0"/>
              <a:t>“For the Mu2e-II Collaboration”</a:t>
            </a:r>
          </a:p>
          <a:p>
            <a:pPr lvl="1">
              <a:lnSpc>
                <a:spcPct val="120000"/>
              </a:lnSpc>
            </a:pPr>
            <a:r>
              <a:rPr lang="en-US" sz="3300" dirty="0"/>
              <a:t>Optionally as applicable; “For the &lt;appropriate group name&gt; working group of the Mu2e-II Collaboration”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06677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2849F3-D611-4F59-A065-7C5D6917E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3970" y="365126"/>
            <a:ext cx="8269830" cy="111359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Thinking about “when”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F12E6A-459D-4305-BE02-67B2E7EFAC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9/15/2021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C1724D-EE4D-4CD1-AB12-85864B1532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F. Porter - Mu2e Snowmass21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8A6A3A-A152-4D3F-8485-63AF7DD29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46182-FD2A-49FA-9D37-2828763E0D32}" type="slidenum">
              <a:rPr lang="en-US" smtClean="0"/>
              <a:t>26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A54F7FD-7411-4FFE-8B78-D8BDEA60F625}"/>
              </a:ext>
            </a:extLst>
          </p:cNvPr>
          <p:cNvSpPr txBox="1"/>
          <p:nvPr/>
        </p:nvSpPr>
        <p:spPr>
          <a:xfrm>
            <a:off x="1019944" y="1726569"/>
            <a:ext cx="949045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If Mu2e runs until end of 2030, when does Mu2e-II run?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B050"/>
                </a:solidFill>
              </a:rPr>
              <a:t>Mu2e experience useful to have in designing Mu2e-II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B050"/>
                </a:solidFill>
              </a:rPr>
              <a:t>Significant construction could happen in parallel with Mu2e run, long shutdown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B050"/>
                </a:solidFill>
              </a:rPr>
              <a:t>Major installation cannot begin until Mu2e is complete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B050"/>
                </a:solidFill>
              </a:rPr>
              <a:t>Except perhaps portions of beamline from PIP-II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B050"/>
                </a:solidFill>
              </a:rPr>
              <a:t>Sticky question: When/how can work happen in PS area?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B050"/>
                </a:solidFill>
              </a:rPr>
              <a:t>Residual radiation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36340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9/15/2021</a:t>
            </a:r>
            <a:endParaRPr lang="en-US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465865" y="6356356"/>
            <a:ext cx="3890010" cy="365125"/>
          </a:xfrm>
        </p:spPr>
        <p:txBody>
          <a:bodyPr/>
          <a:lstStyle/>
          <a:p>
            <a:pPr>
              <a:defRPr/>
            </a:pPr>
            <a:r>
              <a:rPr lang="en-US"/>
              <a:t>F. Porter - Mu2e Snowmass21 workshop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27</a:t>
            </a:fld>
            <a:endParaRPr lang="en-US" altLang="en-US" dirty="0"/>
          </a:p>
        </p:txBody>
      </p:sp>
      <p:sp>
        <p:nvSpPr>
          <p:cNvPr id="5" name="Rectangle 4"/>
          <p:cNvSpPr/>
          <p:nvPr/>
        </p:nvSpPr>
        <p:spPr>
          <a:xfrm>
            <a:off x="3199042" y="520761"/>
            <a:ext cx="557626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>
                <a:solidFill>
                  <a:srgbClr val="0070C0"/>
                </a:solidFill>
              </a:rPr>
              <a:t>Thinking about “when”</a:t>
            </a:r>
            <a:endParaRPr lang="en-US" sz="1600" dirty="0">
              <a:solidFill>
                <a:srgbClr val="0070C0"/>
              </a:solidFill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18F8D101-11D9-4BCA-A973-10AD1B0A24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674" y="2118242"/>
            <a:ext cx="9747892" cy="262151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ED1DF23-DCEC-4A46-B402-12961B68A853}"/>
              </a:ext>
            </a:extLst>
          </p:cNvPr>
          <p:cNvSpPr txBox="1"/>
          <p:nvPr/>
        </p:nvSpPr>
        <p:spPr>
          <a:xfrm>
            <a:off x="991674" y="1243004"/>
            <a:ext cx="734810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View from 2020 European Strategy Physics input on CLFV</a:t>
            </a:r>
            <a:r>
              <a:rPr lang="en-US" dirty="0">
                <a:solidFill>
                  <a:srgbClr val="555555"/>
                </a:solidFill>
                <a:latin typeface="Lato"/>
              </a:rPr>
              <a:t> </a:t>
            </a:r>
          </a:p>
          <a:p>
            <a:r>
              <a:rPr lang="en-US" sz="1400" dirty="0">
                <a:solidFill>
                  <a:srgbClr val="2B73B7"/>
                </a:solidFill>
                <a:latin typeface="Lato"/>
                <a:hlinkClick r:id="rId3" tooltip="https://arxiv.org/pdf/1812.06540.pdf"/>
              </a:rPr>
              <a:t>https://arxiv.org/pdf/1812.06540.pdf</a:t>
            </a:r>
            <a:endParaRPr lang="en-US" sz="1600" dirty="0">
              <a:solidFill>
                <a:srgbClr val="555555"/>
              </a:solidFill>
              <a:latin typeface="Lato"/>
            </a:endParaRPr>
          </a:p>
          <a:p>
            <a:r>
              <a:rPr lang="en-US" dirty="0"/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ACDB973-8420-4B22-A93E-39E8FA53BA97}"/>
              </a:ext>
            </a:extLst>
          </p:cNvPr>
          <p:cNvSpPr txBox="1"/>
          <p:nvPr/>
        </p:nvSpPr>
        <p:spPr>
          <a:xfrm>
            <a:off x="991674" y="4821898"/>
            <a:ext cx="964035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0000"/>
                </a:solidFill>
              </a:rPr>
              <a:t>Nice overview, but already wrong when it appeared (not only for Mu2e)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0000"/>
                </a:solidFill>
              </a:rPr>
              <a:t>Latest Mu2e is “Project Complete” April 2024 (</a:t>
            </a:r>
            <a:r>
              <a:rPr lang="en-US" sz="2400" dirty="0" err="1">
                <a:solidFill>
                  <a:srgbClr val="FF0000"/>
                </a:solidFill>
              </a:rPr>
              <a:t>R.Ray</a:t>
            </a:r>
            <a:r>
              <a:rPr lang="en-US" sz="2400" dirty="0">
                <a:solidFill>
                  <a:srgbClr val="FF0000"/>
                </a:solidFill>
              </a:rPr>
              <a:t>, DocDB-38699)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99362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9/15/2021</a:t>
            </a:r>
            <a:endParaRPr lang="en-US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465865" y="6356356"/>
            <a:ext cx="3890010" cy="365125"/>
          </a:xfrm>
        </p:spPr>
        <p:txBody>
          <a:bodyPr/>
          <a:lstStyle/>
          <a:p>
            <a:pPr>
              <a:defRPr/>
            </a:pPr>
            <a:r>
              <a:rPr lang="en-US"/>
              <a:t>F. Porter - Mu2e Snowmass21 workshop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28</a:t>
            </a:fld>
            <a:endParaRPr lang="en-US" altLang="en-US" dirty="0"/>
          </a:p>
        </p:txBody>
      </p:sp>
      <p:sp>
        <p:nvSpPr>
          <p:cNvPr id="5" name="Rectangle 4"/>
          <p:cNvSpPr/>
          <p:nvPr/>
        </p:nvSpPr>
        <p:spPr>
          <a:xfrm>
            <a:off x="3465978" y="138456"/>
            <a:ext cx="557626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>
                <a:solidFill>
                  <a:srgbClr val="0070C0"/>
                </a:solidFill>
              </a:rPr>
              <a:t>Thinking about “when”</a:t>
            </a:r>
            <a:endParaRPr lang="en-US" sz="1600" dirty="0">
              <a:solidFill>
                <a:srgbClr val="0070C0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ED1DF23-DCEC-4A46-B402-12961B68A853}"/>
              </a:ext>
            </a:extLst>
          </p:cNvPr>
          <p:cNvSpPr txBox="1"/>
          <p:nvPr/>
        </p:nvSpPr>
        <p:spPr>
          <a:xfrm>
            <a:off x="1250457" y="823842"/>
            <a:ext cx="1036212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FNAL draft long-range plan (Jan 2021, excluding accompanying notes)</a:t>
            </a:r>
          </a:p>
          <a:p>
            <a:r>
              <a:rPr lang="en-US" dirty="0">
                <a:hlinkClick r:id="rId2"/>
              </a:rPr>
              <a:t>https://ppp-docdb.fnal.gov/cgi-bin/sso/RetrieveFile?docid=724&amp;filename=10yr-PLAN-Current.pdf</a:t>
            </a:r>
            <a:endParaRPr lang="en-US" dirty="0"/>
          </a:p>
        </p:txBody>
      </p:sp>
      <p:pic>
        <p:nvPicPr>
          <p:cNvPr id="10" name="Picture 9" descr="Chart, treemap chart&#10;&#10;Description automatically generated">
            <a:extLst>
              <a:ext uri="{FF2B5EF4-FFF2-40B4-BE49-F238E27FC236}">
                <a16:creationId xmlns:a16="http://schemas.microsoft.com/office/drawing/2014/main" id="{2CB71C6C-6BF5-41AA-B7E9-2FD01500ED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086" y="1621481"/>
            <a:ext cx="8248492" cy="401871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B7622D2-4712-496B-8294-2A0A9EFD324A}"/>
              </a:ext>
            </a:extLst>
          </p:cNvPr>
          <p:cNvSpPr txBox="1"/>
          <p:nvPr/>
        </p:nvSpPr>
        <p:spPr>
          <a:xfrm>
            <a:off x="1381085" y="5584811"/>
            <a:ext cx="104320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Shows Mu2e running until end of FY30</a:t>
            </a:r>
          </a:p>
          <a:p>
            <a:r>
              <a:rPr lang="en-US" sz="2800" dirty="0">
                <a:solidFill>
                  <a:srgbClr val="FF0000"/>
                </a:solidFill>
              </a:rPr>
              <a:t>Shows PIP-II operation beginning mid FY29 (PIP-II CD4 December 2028)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ABC2920D-5752-45DA-93C1-CA5378E4366D}"/>
              </a:ext>
            </a:extLst>
          </p:cNvPr>
          <p:cNvCxnSpPr/>
          <p:nvPr/>
        </p:nvCxnSpPr>
        <p:spPr>
          <a:xfrm flipH="1">
            <a:off x="9535236" y="3798627"/>
            <a:ext cx="1091821" cy="0"/>
          </a:xfrm>
          <a:prstGeom prst="straightConnector1">
            <a:avLst/>
          </a:prstGeom>
          <a:ln w="2222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4C7C11C3-E4BF-4A88-846F-CB7A147F9D5E}"/>
              </a:ext>
            </a:extLst>
          </p:cNvPr>
          <p:cNvSpPr txBox="1"/>
          <p:nvPr/>
        </p:nvSpPr>
        <p:spPr>
          <a:xfrm>
            <a:off x="9849135" y="3498376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Mu2e</a:t>
            </a:r>
          </a:p>
        </p:txBody>
      </p:sp>
    </p:spTree>
    <p:extLst>
      <p:ext uri="{BB962C8B-B14F-4D97-AF65-F5344CB8AC3E}">
        <p14:creationId xmlns:p14="http://schemas.microsoft.com/office/powerpoint/2010/main" val="403591920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2849F3-D611-4F59-A065-7C5D6917E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937" y="-11639"/>
            <a:ext cx="8269830" cy="111359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Thinking about “when”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F12E6A-459D-4305-BE02-67B2E7EFAC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9/15/2021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C1724D-EE4D-4CD1-AB12-85864B1532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F. Porter - Mu2e Snowmass21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8A6A3A-A152-4D3F-8485-63AF7DD29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46182-FD2A-49FA-9D37-2828763E0D32}" type="slidenum">
              <a:rPr lang="en-US" smtClean="0"/>
              <a:t>29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519295E-411D-40B5-A24A-8D568006D367}"/>
              </a:ext>
            </a:extLst>
          </p:cNvPr>
          <p:cNvSpPr txBox="1"/>
          <p:nvPr/>
        </p:nvSpPr>
        <p:spPr>
          <a:xfrm>
            <a:off x="670181" y="5468795"/>
            <a:ext cx="52421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2"/>
              </a:rPr>
              <a:t>https://www.sciencedirect.com/science/article/abs/pii/S0168900217309415</a:t>
            </a:r>
            <a:r>
              <a:rPr lang="en-US" dirty="0"/>
              <a:t> (</a:t>
            </a:r>
            <a:r>
              <a:rPr lang="en-US" dirty="0" err="1"/>
              <a:t>FermiCORD</a:t>
            </a:r>
            <a:r>
              <a:rPr lang="en-US" dirty="0"/>
              <a:t> paper)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76B59C4-4C78-4D60-8CBB-4A1AB34AD94A}"/>
              </a:ext>
            </a:extLst>
          </p:cNvPr>
          <p:cNvSpPr txBox="1"/>
          <p:nvPr/>
        </p:nvSpPr>
        <p:spPr>
          <a:xfrm>
            <a:off x="670181" y="4904405"/>
            <a:ext cx="23569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DocDB-5629 (Leveling)</a:t>
            </a:r>
          </a:p>
          <a:p>
            <a:r>
              <a:rPr lang="en-US" dirty="0"/>
              <a:t>See also: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32DA834-409D-4871-AE28-A57E9F25736F}"/>
              </a:ext>
            </a:extLst>
          </p:cNvPr>
          <p:cNvSpPr txBox="1"/>
          <p:nvPr/>
        </p:nvSpPr>
        <p:spPr>
          <a:xfrm>
            <a:off x="431642" y="902604"/>
            <a:ext cx="487680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Residual dose at production solenoid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365 days irradiation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8 GeV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8 kW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0000"/>
                </a:solidFill>
              </a:rPr>
              <a:t>after 1 week cooldown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mid-plane of PS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73A174C9-A9B9-41E6-A8F9-02BDA24936E7}"/>
              </a:ext>
            </a:extLst>
          </p:cNvPr>
          <p:cNvGrpSpPr/>
          <p:nvPr/>
        </p:nvGrpSpPr>
        <p:grpSpPr>
          <a:xfrm>
            <a:off x="4067143" y="596348"/>
            <a:ext cx="7549758" cy="4969858"/>
            <a:chOff x="4067143" y="596348"/>
            <a:chExt cx="7549758" cy="4969858"/>
          </a:xfrm>
        </p:grpSpPr>
        <p:pic>
          <p:nvPicPr>
            <p:cNvPr id="11" name="Picture 10" descr="Chart, diagram, bar chart&#10;&#10;Description automatically generated with medium confidence">
              <a:extLst>
                <a:ext uri="{FF2B5EF4-FFF2-40B4-BE49-F238E27FC236}">
                  <a16:creationId xmlns:a16="http://schemas.microsoft.com/office/drawing/2014/main" id="{E0A6ABBC-434A-477A-9D14-21F54CBFF74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67143" y="2016194"/>
              <a:ext cx="2640350" cy="2715569"/>
            </a:xfrm>
            <a:prstGeom prst="rect">
              <a:avLst/>
            </a:prstGeom>
          </p:spPr>
        </p:pic>
        <p:pic>
          <p:nvPicPr>
            <p:cNvPr id="12" name="Picture 11" descr="Diagram&#10;&#10;Description automatically generated">
              <a:extLst>
                <a:ext uri="{FF2B5EF4-FFF2-40B4-BE49-F238E27FC236}">
                  <a16:creationId xmlns:a16="http://schemas.microsoft.com/office/drawing/2014/main" id="{F0B53524-418E-485E-AD79-F7414FD2C6E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7493" y="596348"/>
              <a:ext cx="4909408" cy="4969858"/>
            </a:xfrm>
            <a:prstGeom prst="rect">
              <a:avLst/>
            </a:prstGeom>
          </p:spPr>
        </p:pic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520492C6-A9C3-4D09-AE9E-CC35CBE8DC7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08443" y="1013267"/>
              <a:ext cx="3228324" cy="1968472"/>
            </a:xfrm>
            <a:prstGeom prst="line">
              <a:avLst/>
            </a:prstGeom>
            <a:ln w="158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79BB055C-EB06-4DE1-B1D6-C71EAB6BED06}"/>
                </a:ext>
              </a:extLst>
            </p:cNvPr>
            <p:cNvCxnSpPr>
              <a:cxnSpLocks/>
            </p:cNvCxnSpPr>
            <p:nvPr/>
          </p:nvCxnSpPr>
          <p:spPr>
            <a:xfrm>
              <a:off x="5308443" y="3891358"/>
              <a:ext cx="3302157" cy="464301"/>
            </a:xfrm>
            <a:prstGeom prst="line">
              <a:avLst/>
            </a:prstGeom>
            <a:ln w="158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E0E67FF4-E874-422D-B968-436D5A510A4A}"/>
              </a:ext>
            </a:extLst>
          </p:cNvPr>
          <p:cNvSpPr txBox="1"/>
          <p:nvPr/>
        </p:nvSpPr>
        <p:spPr>
          <a:xfrm>
            <a:off x="6240820" y="5673112"/>
            <a:ext cx="57517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Hottest point in this region: 21 rem/</a:t>
            </a:r>
            <a:r>
              <a:rPr lang="en-US" sz="2800" dirty="0" err="1">
                <a:solidFill>
                  <a:srgbClr val="FF0000"/>
                </a:solidFill>
              </a:rPr>
              <a:t>hr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05047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BA0D88-6646-45E9-9F92-6E63D47863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880" y="77265"/>
            <a:ext cx="10515600" cy="1024369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00B0F0"/>
                </a:solidFill>
              </a:rPr>
              <a:t>Mu2e-II collaboration/author list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A4E840-2125-4F16-A0F1-D587C0FA54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325" y="1036926"/>
            <a:ext cx="10515600" cy="525471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Please respond (to </a:t>
            </a:r>
            <a:r>
              <a:rPr lang="en-US" dirty="0">
                <a:solidFill>
                  <a:srgbClr val="7030A0"/>
                </a:solidFill>
                <a:hlinkClick r:id="rId2"/>
              </a:rPr>
              <a:t>fcp@caltech.edu</a:t>
            </a:r>
            <a:r>
              <a:rPr lang="en-US" dirty="0">
                <a:solidFill>
                  <a:srgbClr val="7030A0"/>
                </a:solidFill>
              </a:rPr>
              <a:t>)</a:t>
            </a:r>
          </a:p>
          <a:p>
            <a:pPr lvl="1"/>
            <a:r>
              <a:rPr lang="en-US" dirty="0">
                <a:solidFill>
                  <a:srgbClr val="7030A0"/>
                </a:solidFill>
              </a:rPr>
              <a:t>Philosophy is people need to sign on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So please send me an email if you haven’t already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Also, please check that I got your information right!</a:t>
            </a:r>
          </a:p>
          <a:p>
            <a:r>
              <a:rPr lang="en-US" dirty="0"/>
              <a:t>I will make sure anyone on the list is also on the Mu2e-II email list</a:t>
            </a:r>
          </a:p>
          <a:p>
            <a:pPr lvl="1"/>
            <a:r>
              <a:rPr lang="en-US" dirty="0"/>
              <a:t>That is: </a:t>
            </a:r>
            <a:r>
              <a:rPr lang="en-US" sz="2400" dirty="0">
                <a:hlinkClick r:id="rId3"/>
              </a:rPr>
              <a:t>mu2eii@listserv.fnal.gov</a:t>
            </a:r>
            <a:endParaRPr lang="en-US" dirty="0"/>
          </a:p>
          <a:p>
            <a:pPr lvl="1"/>
            <a:r>
              <a:rPr lang="en-US" dirty="0"/>
              <a:t>The email list is a superset of the collaboration list</a:t>
            </a:r>
          </a:p>
          <a:p>
            <a:r>
              <a:rPr lang="en-US" dirty="0"/>
              <a:t>Collaboration/author list is available from the internal Mu2e-II wiki page</a:t>
            </a:r>
          </a:p>
          <a:p>
            <a:pPr lvl="1"/>
            <a:r>
              <a:rPr lang="en-US" sz="1800" dirty="0">
                <a:hlinkClick r:id="rId4"/>
              </a:rPr>
              <a:t>https://mu2eii-internal-wiki.fnal.gov/wiki/Main_Page#Mu2e-II_Collaboration_and_Author_list</a:t>
            </a:r>
            <a:endParaRPr lang="en-US" sz="1800" dirty="0"/>
          </a:p>
          <a:p>
            <a:r>
              <a:rPr lang="en-US" sz="2400" dirty="0"/>
              <a:t>Also directly accessible with link</a:t>
            </a:r>
          </a:p>
          <a:p>
            <a:pPr lvl="1"/>
            <a:r>
              <a:rPr lang="en-US" sz="1800" dirty="0">
                <a:hlinkClick r:id="rId5"/>
              </a:rPr>
              <a:t>https://caltech.app.box.com/file/793439425745?s=gkidbcqykvhrmfnl85rfct3z6ybhftqb</a:t>
            </a:r>
            <a:endParaRPr lang="en-US" sz="18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9D12F2-6367-49B2-B200-231FDCC885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9/15/2021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7547AF-8C9C-43DD-9CF7-6872006B3E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F. Porter - Mu2e Snowmass21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C0DBA7-293F-42D1-BFDD-DB821A393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46182-FD2A-49FA-9D37-2828763E0D3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36948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A6C49F-CF7C-4EDF-8402-F29B158DDA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9/15/2021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2D6CF1-429C-45D0-BE55-F08100993B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F. Porter - Mu2e Snowmass21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275F18-918C-47D6-A64E-72D47F6CF2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46182-FD2A-49FA-9D37-2828763E0D32}" type="slidenum">
              <a:rPr lang="en-US" smtClean="0"/>
              <a:t>30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1E55A60-AF46-4C21-894F-35ABE6AB0046}"/>
              </a:ext>
            </a:extLst>
          </p:cNvPr>
          <p:cNvSpPr/>
          <p:nvPr/>
        </p:nvSpPr>
        <p:spPr>
          <a:xfrm>
            <a:off x="3886910" y="0"/>
            <a:ext cx="49645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rgbClr val="0070C0"/>
                </a:solidFill>
                <a:latin typeface="Calibri" panose="020F0502020204030204"/>
              </a:rPr>
              <a:t>Mu2e-II Working Groups</a:t>
            </a:r>
            <a:endParaRPr lang="en-US" sz="3200" dirty="0">
              <a:solidFill>
                <a:srgbClr val="0070C0"/>
              </a:solidFill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C6B66879-D013-451E-BFA8-D441DE1CFF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3735192"/>
              </p:ext>
            </p:extLst>
          </p:nvPr>
        </p:nvGraphicFramePr>
        <p:xfrm>
          <a:off x="2209800" y="479478"/>
          <a:ext cx="8318766" cy="61080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87550">
                  <a:extLst>
                    <a:ext uri="{9D8B030D-6E8A-4147-A177-3AD203B41FA5}">
                      <a16:colId xmlns:a16="http://schemas.microsoft.com/office/drawing/2014/main" val="2984652802"/>
                    </a:ext>
                  </a:extLst>
                </a:gridCol>
                <a:gridCol w="2831216">
                  <a:extLst>
                    <a:ext uri="{9D8B030D-6E8A-4147-A177-3AD203B41FA5}">
                      <a16:colId xmlns:a16="http://schemas.microsoft.com/office/drawing/2014/main" val="73819994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1600" dirty="0"/>
                        <a:t>Mu2e-II working groups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Convenors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0120197"/>
                  </a:ext>
                </a:extLst>
              </a:tr>
              <a:tr h="520499">
                <a:tc>
                  <a:txBody>
                    <a:bodyPr/>
                    <a:lstStyle/>
                    <a:p>
                      <a:r>
                        <a:rPr lang="en-US" sz="1600" dirty="0"/>
                        <a:t>Theory</a:t>
                      </a:r>
                      <a:endParaRPr lang="en-US" sz="1400" dirty="0"/>
                    </a:p>
                    <a:p>
                      <a:pPr lvl="1"/>
                      <a:r>
                        <a:rPr lang="en-US" sz="1600" u="sng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"/>
                        </a:rPr>
                        <a:t>mu2eii-theory@fnal.gov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Lorenzo Calibbi</a:t>
                      </a:r>
                    </a:p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Julian Heeck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3642589"/>
                  </a:ext>
                </a:extLst>
              </a:tr>
              <a:tr h="527605">
                <a:tc>
                  <a:txBody>
                    <a:bodyPr/>
                    <a:lstStyle/>
                    <a:p>
                      <a:r>
                        <a:rPr lang="en-US" sz="1600" dirty="0"/>
                        <a:t>Accelerator (including PS, production target, extinction)</a:t>
                      </a:r>
                    </a:p>
                    <a:p>
                      <a:pPr lvl="1"/>
                      <a:r>
                        <a:rPr lang="en-US" sz="1600" dirty="0">
                          <a:solidFill>
                            <a:srgbClr val="0070C0"/>
                          </a:solidFill>
                          <a:hlinkClick r:id="rId4"/>
                        </a:rPr>
                        <a:t>mu2e-ii-accelerator@fnal.gov</a:t>
                      </a:r>
                      <a:endParaRPr lang="en-US" sz="16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Karie Badgley</a:t>
                      </a:r>
                    </a:p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David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</a:rPr>
                        <a:t>Neuffer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Eric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</a:rPr>
                        <a:t>Prebys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2862752"/>
                  </a:ext>
                </a:extLst>
              </a:tr>
              <a:tr h="520499">
                <a:tc>
                  <a:txBody>
                    <a:bodyPr/>
                    <a:lstStyle/>
                    <a:p>
                      <a:r>
                        <a:rPr lang="en-US" sz="1600" dirty="0"/>
                        <a:t>Radiation mitigation (includes radiation simulation)</a:t>
                      </a:r>
                    </a:p>
                    <a:p>
                      <a:pPr lvl="1"/>
                      <a:r>
                        <a:rPr lang="en-US" sz="1600" u="sng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5"/>
                        </a:rPr>
                        <a:t>mu2eii-radiation@fnal.gov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Michael MacKenzie</a:t>
                      </a:r>
                    </a:p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Stefan Mueller</a:t>
                      </a:r>
                    </a:p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Vitaly Pronskikh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2265211"/>
                  </a:ext>
                </a:extLst>
              </a:tr>
              <a:tr h="527605">
                <a:tc>
                  <a:txBody>
                    <a:bodyPr/>
                    <a:lstStyle/>
                    <a:p>
                      <a:r>
                        <a:rPr lang="en-US" sz="1600" dirty="0"/>
                        <a:t>Tracker</a:t>
                      </a:r>
                    </a:p>
                    <a:p>
                      <a:pPr lvl="1"/>
                      <a:r>
                        <a:rPr lang="en-US" sz="1600" dirty="0">
                          <a:hlinkClick r:id="rId6"/>
                        </a:rPr>
                        <a:t>mu2eii-tracker@fnal.gov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Daniel Ambrose</a:t>
                      </a:r>
                    </a:p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Giovanni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</a:rPr>
                        <a:t>Tassielli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8032076"/>
                  </a:ext>
                </a:extLst>
              </a:tr>
              <a:tr h="743569">
                <a:tc>
                  <a:txBody>
                    <a:bodyPr/>
                    <a:lstStyle/>
                    <a:p>
                      <a:r>
                        <a:rPr lang="en-US" sz="1600" dirty="0"/>
                        <a:t>Calorimeter (and STM?)</a:t>
                      </a:r>
                    </a:p>
                    <a:p>
                      <a:pPr lvl="1"/>
                      <a:r>
                        <a:rPr lang="en-US" sz="1600" dirty="0"/>
                        <a:t> </a:t>
                      </a:r>
                      <a:r>
                        <a:rPr lang="en-US" sz="1600" dirty="0">
                          <a:hlinkClick r:id="rId7"/>
                        </a:rPr>
                        <a:t>mu2eii-calorimeter@listserv.fnal.gov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David Hitlin</a:t>
                      </a:r>
                    </a:p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Luca Morescalchi</a:t>
                      </a:r>
                    </a:p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Ivano Sarra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5831249"/>
                  </a:ext>
                </a:extLst>
              </a:tr>
              <a:tr h="520499">
                <a:tc>
                  <a:txBody>
                    <a:bodyPr/>
                    <a:lstStyle/>
                    <a:p>
                      <a:r>
                        <a:rPr lang="en-US" sz="1600" dirty="0"/>
                        <a:t>CRV</a:t>
                      </a:r>
                    </a:p>
                    <a:p>
                      <a:pPr lvl="1"/>
                      <a:r>
                        <a:rPr lang="en-US" sz="1600" dirty="0">
                          <a:hlinkClick r:id="rId8"/>
                        </a:rPr>
                        <a:t>mu2eii-crv@listserv.fnal.gov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Craig Dukes</a:t>
                      </a:r>
                    </a:p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Yuri Oksuzian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9802488"/>
                  </a:ext>
                </a:extLst>
              </a:tr>
              <a:tr h="771116">
                <a:tc>
                  <a:txBody>
                    <a:bodyPr/>
                    <a:lstStyle/>
                    <a:p>
                      <a:r>
                        <a:rPr lang="en-US" sz="1600" dirty="0"/>
                        <a:t>Sensitivity estimate (includes simulation, stopping target)</a:t>
                      </a:r>
                    </a:p>
                    <a:p>
                      <a:pPr lvl="1"/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9"/>
                        </a:rPr>
                        <a:t>mu2e-ii-sensitivity@listserv.fnal.gov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Lisa Goodenough</a:t>
                      </a:r>
                    </a:p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Sophie Middleton</a:t>
                      </a:r>
                    </a:p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Yuri Oksuzian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3921185"/>
                  </a:ext>
                </a:extLst>
              </a:tr>
              <a:tr h="743569">
                <a:tc>
                  <a:txBody>
                    <a:bodyPr/>
                    <a:lstStyle/>
                    <a:p>
                      <a:r>
                        <a:rPr lang="en-US" sz="1600" dirty="0"/>
                        <a:t>Trigger and DAQ</a:t>
                      </a:r>
                    </a:p>
                    <a:p>
                      <a:pPr lvl="1"/>
                      <a:r>
                        <a:rPr lang="en-US" sz="1600" dirty="0">
                          <a:hlinkClick r:id="rId10"/>
                        </a:rPr>
                        <a:t>mu2eii-tdaq@listserv.fnal.gov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Antonio Gioiosa</a:t>
                      </a:r>
                    </a:p>
                    <a:p>
                      <a:r>
                        <a:rPr lang="en-US" sz="1600" dirty="0" err="1"/>
                        <a:t>Giani</a:t>
                      </a:r>
                      <a:r>
                        <a:rPr lang="en-US" sz="1600" dirty="0"/>
                        <a:t> Pezzullo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38028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3261503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531D83-AAF3-4342-BB00-019430F490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273145" cy="940632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0070C0"/>
                </a:solidFill>
              </a:rPr>
              <a:t>Muon stops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2EDD8D-D010-4377-A2D3-C076EF7723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9/15/2021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9CF2EF-6B58-412F-8FF9-020F13584B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F. Porter - Mu2e Snowmass21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D8E995-2205-4800-B956-98EAEE320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46182-FD2A-49FA-9D37-2828763E0D32}" type="slidenum">
              <a:rPr lang="en-US" smtClean="0"/>
              <a:t>31</a:t>
            </a:fld>
            <a:endParaRPr lang="en-US" dirty="0"/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D964187D-314C-45ED-A24C-8C38C438B5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934544"/>
            <a:ext cx="184731" cy="2326288"/>
          </a:xfrm>
          <a:prstGeom prst="rect">
            <a:avLst/>
          </a:prstGeom>
          <a:solidFill>
            <a:srgbClr val="F0F0F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198375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F5E47C97-9DDF-4B71-9CEA-26441AA44C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934544"/>
            <a:ext cx="184731" cy="2326288"/>
          </a:xfrm>
          <a:prstGeom prst="rect">
            <a:avLst/>
          </a:prstGeom>
          <a:solidFill>
            <a:srgbClr val="F0F0F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198375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Rectangle 4">
            <a:extLst>
              <a:ext uri="{FF2B5EF4-FFF2-40B4-BE49-F238E27FC236}">
                <a16:creationId xmlns:a16="http://schemas.microsoft.com/office/drawing/2014/main" id="{CFF3FCC9-38ED-4ED1-96B6-A23DEF3CA3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934544"/>
            <a:ext cx="184731" cy="2326288"/>
          </a:xfrm>
          <a:prstGeom prst="rect">
            <a:avLst/>
          </a:prstGeom>
          <a:solidFill>
            <a:srgbClr val="F0F0F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198375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3" name="Table 6">
            <a:extLst>
              <a:ext uri="{FF2B5EF4-FFF2-40B4-BE49-F238E27FC236}">
                <a16:creationId xmlns:a16="http://schemas.microsoft.com/office/drawing/2014/main" id="{0B6F6417-23E5-4044-B7F6-A9FD8A8161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2820691"/>
              </p:ext>
            </p:extLst>
          </p:nvPr>
        </p:nvGraphicFramePr>
        <p:xfrm>
          <a:off x="1813790" y="1305758"/>
          <a:ext cx="8321964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0491">
                  <a:extLst>
                    <a:ext uri="{9D8B030D-6E8A-4147-A177-3AD203B41FA5}">
                      <a16:colId xmlns:a16="http://schemas.microsoft.com/office/drawing/2014/main" val="2186681823"/>
                    </a:ext>
                  </a:extLst>
                </a:gridCol>
                <a:gridCol w="2080491">
                  <a:extLst>
                    <a:ext uri="{9D8B030D-6E8A-4147-A177-3AD203B41FA5}">
                      <a16:colId xmlns:a16="http://schemas.microsoft.com/office/drawing/2014/main" val="2746733435"/>
                    </a:ext>
                  </a:extLst>
                </a:gridCol>
                <a:gridCol w="2080491">
                  <a:extLst>
                    <a:ext uri="{9D8B030D-6E8A-4147-A177-3AD203B41FA5}">
                      <a16:colId xmlns:a16="http://schemas.microsoft.com/office/drawing/2014/main" val="1397117338"/>
                    </a:ext>
                  </a:extLst>
                </a:gridCol>
                <a:gridCol w="2080491">
                  <a:extLst>
                    <a:ext uri="{9D8B030D-6E8A-4147-A177-3AD203B41FA5}">
                      <a16:colId xmlns:a16="http://schemas.microsoft.com/office/drawing/2014/main" val="242812981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Quantity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Mu2e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Mu2e-II (nominal)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Units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87037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7030A0"/>
                          </a:solidFill>
                        </a:rPr>
                        <a:t>Stopped </a:t>
                      </a:r>
                      <a:r>
                        <a:rPr lang="en-US" dirty="0">
                          <a:solidFill>
                            <a:srgbClr val="7030A0"/>
                          </a:solidFill>
                          <a:latin typeface="Symbol" panose="05050102010706020507" pitchFamily="18" charset="2"/>
                        </a:rPr>
                        <a:t>m</a:t>
                      </a:r>
                      <a:r>
                        <a:rPr lang="en-US" dirty="0">
                          <a:solidFill>
                            <a:srgbClr val="7030A0"/>
                          </a:solidFill>
                        </a:rPr>
                        <a:t>/POT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7030A0"/>
                          </a:solidFill>
                        </a:rPr>
                        <a:t>1.5x10</a:t>
                      </a:r>
                      <a:r>
                        <a:rPr lang="en-US" baseline="30000" dirty="0">
                          <a:solidFill>
                            <a:srgbClr val="7030A0"/>
                          </a:solidFill>
                        </a:rPr>
                        <a:t>-3</a:t>
                      </a:r>
                      <a:r>
                        <a:rPr lang="en-US" dirty="0">
                          <a:solidFill>
                            <a:srgbClr val="7030A0"/>
                          </a:solidFill>
                        </a:rPr>
                        <a:t> (37571)*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7030A0"/>
                          </a:solidFill>
                        </a:rPr>
                        <a:t>8.9x10</a:t>
                      </a:r>
                      <a:r>
                        <a:rPr lang="en-US" baseline="30000" dirty="0">
                          <a:solidFill>
                            <a:srgbClr val="7030A0"/>
                          </a:solidFill>
                        </a:rPr>
                        <a:t>-5</a:t>
                      </a:r>
                      <a:r>
                        <a:rPr lang="en-US" dirty="0">
                          <a:solidFill>
                            <a:srgbClr val="7030A0"/>
                          </a:solidFill>
                        </a:rPr>
                        <a:t> (37571)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76718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Beam kinetic energy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B050"/>
                          </a:solidFill>
                        </a:rPr>
                        <a:t>8000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B050"/>
                          </a:solidFill>
                        </a:rPr>
                        <a:t>800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MeV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39410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Beam power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B050"/>
                          </a:solidFill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B050"/>
                          </a:solidFill>
                        </a:rPr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kW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25458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POT (3 </a:t>
                      </a:r>
                      <a:r>
                        <a:rPr lang="en-US" dirty="0" err="1"/>
                        <a:t>yr</a:t>
                      </a:r>
                      <a:r>
                        <a:rPr lang="en-US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B050"/>
                          </a:solidFill>
                        </a:rPr>
                        <a:t>3.6x10</a:t>
                      </a:r>
                      <a:r>
                        <a:rPr lang="en-US" baseline="30000" dirty="0">
                          <a:solidFill>
                            <a:srgbClr val="00B050"/>
                          </a:solidFill>
                        </a:rPr>
                        <a:t>20 </a:t>
                      </a:r>
                      <a:r>
                        <a:rPr lang="en-US" baseline="0" dirty="0">
                          <a:solidFill>
                            <a:srgbClr val="00B050"/>
                          </a:solidFill>
                        </a:rPr>
                        <a:t>(12014)</a:t>
                      </a:r>
                      <a:endParaRPr lang="en-US" baseline="300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4.5x10</a:t>
                      </a:r>
                      <a:r>
                        <a:rPr lang="en-US" baseline="30000" dirty="0"/>
                        <a:t>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89359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Stopped </a:t>
                      </a:r>
                      <a:r>
                        <a:rPr lang="en-US" dirty="0">
                          <a:latin typeface="Symbol" panose="05050102010706020507" pitchFamily="18" charset="2"/>
                        </a:rPr>
                        <a:t>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5.4x10</a:t>
                      </a:r>
                      <a:r>
                        <a:rPr lang="en-US" baseline="30000" dirty="0"/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4.0x10</a:t>
                      </a:r>
                      <a:r>
                        <a:rPr lang="en-US" baseline="30000" dirty="0"/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40172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3.7x10</a:t>
                      </a:r>
                      <a:r>
                        <a:rPr lang="en-US" baseline="30000" dirty="0"/>
                        <a:t>-17</a:t>
                      </a:r>
                      <a:r>
                        <a:rPr lang="en-US" dirty="0"/>
                        <a:t> (12014)*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6582489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046C9260-5EBF-4FEE-8661-561D615C0392}"/>
              </a:ext>
            </a:extLst>
          </p:cNvPr>
          <p:cNvSpPr txBox="1"/>
          <p:nvPr/>
        </p:nvSpPr>
        <p:spPr>
          <a:xfrm>
            <a:off x="1813790" y="4205664"/>
            <a:ext cx="7286354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POT = 3 </a:t>
            </a:r>
            <a:r>
              <a:rPr lang="en-US" dirty="0" err="1">
                <a:solidFill>
                  <a:srgbClr val="00B050"/>
                </a:solidFill>
              </a:rPr>
              <a:t>yr</a:t>
            </a:r>
            <a:r>
              <a:rPr lang="en-US" dirty="0">
                <a:solidFill>
                  <a:srgbClr val="00B050"/>
                </a:solidFill>
              </a:rPr>
              <a:t> x 1.92x10</a:t>
            </a:r>
            <a:r>
              <a:rPr lang="en-US" baseline="30000" dirty="0">
                <a:solidFill>
                  <a:srgbClr val="00B050"/>
                </a:solidFill>
              </a:rPr>
              <a:t>7 </a:t>
            </a:r>
            <a:r>
              <a:rPr lang="en-US" dirty="0">
                <a:solidFill>
                  <a:srgbClr val="00B050"/>
                </a:solidFill>
              </a:rPr>
              <a:t>(s/</a:t>
            </a:r>
            <a:r>
              <a:rPr lang="en-US" dirty="0" err="1">
                <a:solidFill>
                  <a:srgbClr val="00B050"/>
                </a:solidFill>
              </a:rPr>
              <a:t>yr</a:t>
            </a:r>
            <a:r>
              <a:rPr lang="en-US" dirty="0">
                <a:solidFill>
                  <a:srgbClr val="00B050"/>
                </a:solidFill>
              </a:rPr>
              <a:t>) x power(W) / </a:t>
            </a:r>
            <a:r>
              <a:rPr lang="en-US" dirty="0" err="1">
                <a:solidFill>
                  <a:srgbClr val="00B050"/>
                </a:solidFill>
              </a:rPr>
              <a:t>Ebeam</a:t>
            </a:r>
            <a:r>
              <a:rPr lang="en-US" dirty="0">
                <a:solidFill>
                  <a:srgbClr val="00B050"/>
                </a:solidFill>
              </a:rPr>
              <a:t>(J)</a:t>
            </a:r>
          </a:p>
          <a:p>
            <a:endParaRPr lang="en-US" dirty="0"/>
          </a:p>
          <a:p>
            <a:r>
              <a:rPr lang="en-US" dirty="0"/>
              <a:t>*DocDB 7464 says 0.00187 stopped mu/POT (corresponds to SES 3x10</a:t>
            </a:r>
            <a:r>
              <a:rPr lang="en-US" baseline="30000" dirty="0"/>
              <a:t>-17</a:t>
            </a:r>
            <a:r>
              <a:rPr lang="en-US" dirty="0"/>
              <a:t>); </a:t>
            </a:r>
          </a:p>
          <a:p>
            <a:r>
              <a:rPr lang="en-US" dirty="0"/>
              <a:t>  SES here is scaled from this using 0.0015 stopped mu/POT</a:t>
            </a:r>
          </a:p>
          <a:p>
            <a:endParaRPr lang="en-US" dirty="0"/>
          </a:p>
          <a:p>
            <a:r>
              <a:rPr lang="en-US" sz="2400" dirty="0">
                <a:solidFill>
                  <a:srgbClr val="FF0000"/>
                </a:solidFill>
              </a:rPr>
              <a:t>Stopped mu(Mu2e-II)/Stopped mu(Mu2e) = 40/5.4 = 7.4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DA3DAD6-B4D7-47E4-8DD7-45DC3E77ABFA}"/>
              </a:ext>
            </a:extLst>
          </p:cNvPr>
          <p:cNvSpPr txBox="1"/>
          <p:nvPr/>
        </p:nvSpPr>
        <p:spPr>
          <a:xfrm>
            <a:off x="10226963" y="2513948"/>
            <a:ext cx="22536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numbers in () are DocDB references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F1832E9-BDFA-4D30-AA90-DE5AB5910F1B}"/>
              </a:ext>
            </a:extLst>
          </p:cNvPr>
          <p:cNvSpPr txBox="1"/>
          <p:nvPr/>
        </p:nvSpPr>
        <p:spPr>
          <a:xfrm>
            <a:off x="9219656" y="3937143"/>
            <a:ext cx="28657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POT = Protons On Target</a:t>
            </a:r>
          </a:p>
          <a:p>
            <a:r>
              <a:rPr lang="en-US" dirty="0"/>
              <a:t>SES = Single Event Sensitivity</a:t>
            </a:r>
          </a:p>
        </p:txBody>
      </p:sp>
    </p:spTree>
    <p:extLst>
      <p:ext uri="{BB962C8B-B14F-4D97-AF65-F5344CB8AC3E}">
        <p14:creationId xmlns:p14="http://schemas.microsoft.com/office/powerpoint/2010/main" val="428432374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531D83-AAF3-4342-BB00-019430F490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273145" cy="940632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0070C0"/>
                </a:solidFill>
              </a:rPr>
              <a:t>Muon stops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2EDD8D-D010-4377-A2D3-C076EF7723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9/15/2021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9CF2EF-6B58-412F-8FF9-020F13584B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F. Porter - Mu2e Snowmass21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D8E995-2205-4800-B956-98EAEE320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46182-FD2A-49FA-9D37-2828763E0D32}" type="slidenum">
              <a:rPr lang="en-US" smtClean="0"/>
              <a:t>32</a:t>
            </a:fld>
            <a:endParaRPr lang="en-US" dirty="0"/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D964187D-314C-45ED-A24C-8C38C438B5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934544"/>
            <a:ext cx="184731" cy="2326288"/>
          </a:xfrm>
          <a:prstGeom prst="rect">
            <a:avLst/>
          </a:prstGeom>
          <a:solidFill>
            <a:srgbClr val="F0F0F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198375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F5E47C97-9DDF-4B71-9CEA-26441AA44C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934544"/>
            <a:ext cx="184731" cy="2326288"/>
          </a:xfrm>
          <a:prstGeom prst="rect">
            <a:avLst/>
          </a:prstGeom>
          <a:solidFill>
            <a:srgbClr val="F0F0F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198375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Rectangle 4">
            <a:extLst>
              <a:ext uri="{FF2B5EF4-FFF2-40B4-BE49-F238E27FC236}">
                <a16:creationId xmlns:a16="http://schemas.microsoft.com/office/drawing/2014/main" id="{CFF3FCC9-38ED-4ED1-96B6-A23DEF3CA3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934544"/>
            <a:ext cx="184731" cy="2326288"/>
          </a:xfrm>
          <a:prstGeom prst="rect">
            <a:avLst/>
          </a:prstGeom>
          <a:solidFill>
            <a:srgbClr val="F0F0F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198375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3620BEE-8D0B-4A21-9C99-E81F1118F303}"/>
              </a:ext>
            </a:extLst>
          </p:cNvPr>
          <p:cNvSpPr txBox="1"/>
          <p:nvPr/>
        </p:nvSpPr>
        <p:spPr>
          <a:xfrm>
            <a:off x="1683797" y="4455811"/>
            <a:ext cx="90493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(We assume the efficiency to observe a conversion electron is the same in Mu2e-II as in Mu2e)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57E2835-450D-4BD7-959D-8B74A973FFDA}"/>
              </a:ext>
            </a:extLst>
          </p:cNvPr>
          <p:cNvGrpSpPr/>
          <p:nvPr/>
        </p:nvGrpSpPr>
        <p:grpSpPr>
          <a:xfrm>
            <a:off x="2433510" y="1694503"/>
            <a:ext cx="7158726" cy="2414847"/>
            <a:chOff x="2516637" y="2431712"/>
            <a:chExt cx="7158726" cy="2414847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3FBC0EF-31C8-4670-8368-E687BAF39B27}"/>
                </a:ext>
              </a:extLst>
            </p:cNvPr>
            <p:cNvSpPr txBox="1"/>
            <p:nvPr/>
          </p:nvSpPr>
          <p:spPr>
            <a:xfrm>
              <a:off x="2516637" y="2431712"/>
              <a:ext cx="7158726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This means that for a SES of 10x better than Mu2e, or SES = 3.7x10</a:t>
              </a:r>
              <a:r>
                <a:rPr lang="en-US" sz="2400" baseline="30000" dirty="0"/>
                <a:t>-18</a:t>
              </a:r>
              <a:r>
                <a:rPr lang="en-US" sz="2400" dirty="0"/>
                <a:t>, the beam power should be 135 kW</a:t>
              </a:r>
            </a:p>
            <a:p>
              <a:endParaRPr lang="en-US" sz="2400" dirty="0"/>
            </a:p>
            <a:p>
              <a:r>
                <a:rPr lang="en-US" sz="2400" dirty="0"/>
                <a:t>In other words, </a:t>
              </a:r>
            </a:p>
            <a:p>
              <a:endParaRPr lang="en-US" sz="2400" dirty="0"/>
            </a:p>
            <a:p>
              <a:r>
                <a:rPr lang="en-US" sz="2400" dirty="0"/>
                <a:t>SES(Mu2e-II) = 5x10</a:t>
              </a:r>
              <a:r>
                <a:rPr lang="en-US" sz="2400" baseline="30000" dirty="0"/>
                <a:t>-18 </a:t>
              </a:r>
              <a:r>
                <a:rPr lang="en-US" sz="2400" dirty="0"/>
                <a:t>x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A06047C0-C7AE-4F20-9355-4F51E6087797}"/>
                    </a:ext>
                  </a:extLst>
                </p:cNvPr>
                <p:cNvSpPr txBox="1"/>
                <p:nvPr/>
              </p:nvSpPr>
              <p:spPr>
                <a:xfrm>
                  <a:off x="5413052" y="4147585"/>
                  <a:ext cx="1510960" cy="69897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100 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kW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den>
                        </m:f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A06047C0-C7AE-4F20-9355-4F51E608779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13052" y="4147585"/>
                  <a:ext cx="1510960" cy="698974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F187EF57-D9FC-47B5-8252-83C3AB826794}"/>
              </a:ext>
            </a:extLst>
          </p:cNvPr>
          <p:cNvSpPr txBox="1"/>
          <p:nvPr/>
        </p:nvSpPr>
        <p:spPr>
          <a:xfrm>
            <a:off x="2805011" y="5257035"/>
            <a:ext cx="86550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Comment: These are early results and will change!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0192872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2849F3-D611-4F59-A065-7C5D6917E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937" y="-11639"/>
            <a:ext cx="8269830" cy="111359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Thinking about “when”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F12E6A-459D-4305-BE02-67B2E7EFAC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9/15/2021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C1724D-EE4D-4CD1-AB12-85864B1532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F. Porter - Mu2e Snowmass21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8A6A3A-A152-4D3F-8485-63AF7DD29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46182-FD2A-49FA-9D37-2828763E0D32}" type="slidenum">
              <a:rPr lang="en-US" smtClean="0"/>
              <a:t>33</a:t>
            </a:fld>
            <a:endParaRPr lang="en-US"/>
          </a:p>
        </p:txBody>
      </p:sp>
      <p:pic>
        <p:nvPicPr>
          <p:cNvPr id="9" name="Picture 8" descr="Diagram&#10;&#10;Description automatically generated">
            <a:extLst>
              <a:ext uri="{FF2B5EF4-FFF2-40B4-BE49-F238E27FC236}">
                <a16:creationId xmlns:a16="http://schemas.microsoft.com/office/drawing/2014/main" id="{D8C0ACAF-40FF-43B9-98CF-601B14C0E4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0840" y="480090"/>
            <a:ext cx="4559764" cy="608853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519295E-411D-40B5-A24A-8D568006D367}"/>
              </a:ext>
            </a:extLst>
          </p:cNvPr>
          <p:cNvSpPr txBox="1"/>
          <p:nvPr/>
        </p:nvSpPr>
        <p:spPr>
          <a:xfrm>
            <a:off x="596348" y="1408517"/>
            <a:ext cx="52421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/>
              </a:rPr>
              <a:t>https://www.sciencedirect.com/science/article/abs/pii/S0168900217309415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047799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2849F3-D611-4F59-A065-7C5D6917E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7226" y="-93534"/>
            <a:ext cx="8518667" cy="111359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70C0"/>
                </a:solidFill>
              </a:rPr>
              <a:t>Snowmass 22 Planning – “</a:t>
            </a:r>
            <a:r>
              <a:rPr lang="en-US" dirty="0" err="1">
                <a:solidFill>
                  <a:srgbClr val="0070C0"/>
                </a:solidFill>
              </a:rPr>
              <a:t>covid</a:t>
            </a:r>
            <a:r>
              <a:rPr lang="en-US" dirty="0">
                <a:solidFill>
                  <a:srgbClr val="0070C0"/>
                </a:solidFill>
              </a:rPr>
              <a:t> pause”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F12E6A-459D-4305-BE02-67B2E7EFAC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9/15/2021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C1724D-EE4D-4CD1-AB12-85864B1532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F. Porter - Mu2e Snowmass21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8A6A3A-A152-4D3F-8485-63AF7DD29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46182-FD2A-49FA-9D37-2828763E0D32}" type="slidenum">
              <a:rPr lang="en-US" smtClean="0"/>
              <a:t>34</a:t>
            </a:fld>
            <a:endParaRPr lang="en-US"/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3F2274A2-FEC2-4906-A540-2D37739E30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5836" y="2453421"/>
            <a:ext cx="9574306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ymbol" panose="05050102010706020507" pitchFamily="18" charset="2"/>
                <a:ea typeface="Times New Roman" panose="02020603050405020304" pitchFamily="18" charset="0"/>
              </a:rPr>
              <a:t>·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ymbol" panose="05050102010706020507" pitchFamily="18" charset="2"/>
                <a:ea typeface="Times New Roman" panose="02020603050405020304" pitchFamily="18" charset="0"/>
              </a:rPr>
              <a:t>      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High-level activities on hold until the end of June 2021</a:t>
            </a:r>
            <a:endParaRPr kumimoji="0" lang="en-US" altLang="en-US" sz="9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en-US" sz="2000" dirty="0">
                <a:ea typeface="Times New Roman" panose="02020603050405020304" pitchFamily="18" charset="0"/>
                <a:cs typeface="Arial" panose="020B0604020202020204" pitchFamily="34" charset="0"/>
              </a:rPr>
              <a:t>I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ncludes Frontier-level and Topical Group-level workshops, All-conveners meetings, Advisory Group meetings and Newsletters. </a:t>
            </a:r>
            <a:endParaRPr kumimoji="0" lang="en-US" altLang="en-US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ymbol" panose="05050102010706020507" pitchFamily="18" charset="2"/>
                <a:ea typeface="Times New Roman" panose="02020603050405020304" pitchFamily="18" charset="0"/>
              </a:rPr>
              <a:t>·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ymbol" panose="05050102010706020507" pitchFamily="18" charset="2"/>
                <a:ea typeface="Times New Roman" panose="02020603050405020304" pitchFamily="18" charset="0"/>
              </a:rPr>
              <a:t>      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Other Topical Group and cross-frontier activities paused or reduced to a significantly lower level, proceeding only as necessary to ensure: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scientific continuity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meet essential programmatic needs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maintain collaborative work with other units and communities</a:t>
            </a:r>
            <a:endParaRPr kumimoji="0" lang="en-US" altLang="en-US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o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   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No critical decisions will be made during the hiatus</a:t>
            </a:r>
            <a:endParaRPr kumimoji="0" lang="en-US" altLang="en-US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o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   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No individuals obligated to participate in these activities</a:t>
            </a:r>
            <a:endParaRPr kumimoji="0" lang="en-US" altLang="en-US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ymbol" panose="05050102010706020507" pitchFamily="18" charset="2"/>
                <a:ea typeface="Times New Roman" panose="02020603050405020304" pitchFamily="18" charset="0"/>
              </a:rPr>
              <a:t>·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ymbol" panose="05050102010706020507" pitchFamily="18" charset="2"/>
                <a:ea typeface="Times New Roman" panose="02020603050405020304" pitchFamily="18" charset="0"/>
              </a:rPr>
              <a:t>      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Individual, collaborative and self-organized work can continue at the discretion of the individuals involved </a:t>
            </a:r>
            <a:endParaRPr kumimoji="0" lang="en-US" altLang="en-US" sz="36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Content Placeholder 7">
            <a:extLst>
              <a:ext uri="{FF2B5EF4-FFF2-40B4-BE49-F238E27FC236}">
                <a16:creationId xmlns:a16="http://schemas.microsoft.com/office/drawing/2014/main" id="{E9F14D7A-CA5D-4E27-B685-8193D5F97A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20056"/>
            <a:ext cx="10515600" cy="131608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January Snowmass newsletter:</a:t>
            </a:r>
          </a:p>
          <a:p>
            <a:pPr marL="0" indent="0">
              <a:buNone/>
            </a:pPr>
            <a:r>
              <a:rPr lang="en-US" sz="1800" dirty="0">
                <a:hlinkClick r:id="rId2"/>
              </a:rPr>
              <a:t>https://indico.fnal.gov/event/47394/attachments/139229/175180/Snowmass_Newsletter_Jan.2021.pdf</a:t>
            </a:r>
            <a:endParaRPr lang="en-US" sz="1800" dirty="0"/>
          </a:p>
          <a:p>
            <a:pPr marL="0" indent="0">
              <a:buNone/>
            </a:pPr>
            <a:r>
              <a:rPr lang="en-US" sz="1800" dirty="0">
                <a:hlinkClick r:id="rId3"/>
              </a:rPr>
              <a:t>https://snowmass21.org/announcements</a:t>
            </a:r>
            <a:endParaRPr lang="en-US" sz="18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825757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2849F3-D611-4F59-A065-7C5D6917E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4431" y="390689"/>
            <a:ext cx="7476057" cy="111359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70C0"/>
                </a:solidFill>
              </a:rPr>
              <a:t> Snowmass 22 - Endgame Schedule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F12E6A-459D-4305-BE02-67B2E7EFAC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9/15/2021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C1724D-EE4D-4CD1-AB12-85864B1532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F. Porter - Mu2e Snowmass21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8A6A3A-A152-4D3F-8485-63AF7DD29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46182-FD2A-49FA-9D37-2828763E0D32}" type="slidenum">
              <a:rPr lang="en-US" smtClean="0"/>
              <a:t>35</a:t>
            </a:fld>
            <a:endParaRPr lang="en-US"/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0EFBE240-65F7-4F61-ABEE-80B72FB4EB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814" y="1569199"/>
            <a:ext cx="10789920" cy="39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White Paper submission to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arXiv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no later than March 15, 2022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</a:endParaRP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Late submissions and updates unlikely to be incorporated in the working group reports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ymbol" panose="05050102010706020507" pitchFamily="18" charset="2"/>
                <a:ea typeface="Times New Roman" panose="02020603050405020304" pitchFamily="18" charset="0"/>
              </a:rPr>
              <a:t>·  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Preliminary reports by the Topical Groups due: no later than May 31, 2022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ymbol" panose="05050102010706020507" pitchFamily="18" charset="2"/>
                <a:ea typeface="Times New Roman" panose="02020603050405020304" pitchFamily="18" charset="0"/>
              </a:rPr>
              <a:t>·  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Preliminary reports by the Frontiers due: no later than June 30, 2022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ymbol" panose="05050102010706020507" pitchFamily="18" charset="2"/>
                <a:ea typeface="Times New Roman" panose="02020603050405020304" pitchFamily="18" charset="0"/>
              </a:rPr>
              <a:t>·  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Snowmass Community Summer Study (CSS): July 2022 at UW-Seattle 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ymbol" panose="05050102010706020507" pitchFamily="18" charset="2"/>
                <a:ea typeface="Times New Roman" panose="02020603050405020304" pitchFamily="18" charset="0"/>
              </a:rPr>
              <a:t>· </a:t>
            </a:r>
            <a:r>
              <a:rPr lang="en-US" altLang="en-US" sz="2400" dirty="0">
                <a:ea typeface="Times New Roman" panose="02020603050405020304" pitchFamily="18" charset="0"/>
                <a:cs typeface="Arial" panose="020B0604020202020204" pitchFamily="34" charset="0"/>
              </a:rPr>
              <a:t>F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inal reports by Frontiers due: no later than September 30, 2022</a:t>
            </a:r>
            <a:r>
              <a:rPr kumimoji="0" lang="en-US" altLang="en-US" sz="4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 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    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Snowmass Book and on-line archive documents due: October 31, 2022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639318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531D83-AAF3-4342-BB00-019430F490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4063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rgbClr val="0070C0"/>
                </a:solidFill>
              </a:rPr>
              <a:t>Contributed Paper – Proposed Top Level Outline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2EDD8D-D010-4377-A2D3-C076EF7723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9/15/2021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9CF2EF-6B58-412F-8FF9-020F13584B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F. Porter - Mu2e Snowmass21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D8E995-2205-4800-B956-98EAEE320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46182-FD2A-49FA-9D37-2828763E0D32}" type="slidenum">
              <a:rPr lang="en-US" smtClean="0"/>
              <a:t>36</a:t>
            </a:fld>
            <a:endParaRPr lang="en-US"/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D964187D-314C-45ED-A24C-8C38C438B5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934544"/>
            <a:ext cx="184731" cy="2326288"/>
          </a:xfrm>
          <a:prstGeom prst="rect">
            <a:avLst/>
          </a:prstGeom>
          <a:solidFill>
            <a:srgbClr val="F0F0F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198375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F5E47C97-9DDF-4B71-9CEA-26441AA44C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934544"/>
            <a:ext cx="184731" cy="2326288"/>
          </a:xfrm>
          <a:prstGeom prst="rect">
            <a:avLst/>
          </a:prstGeom>
          <a:solidFill>
            <a:srgbClr val="F0F0F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198375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Rectangle 4">
            <a:extLst>
              <a:ext uri="{FF2B5EF4-FFF2-40B4-BE49-F238E27FC236}">
                <a16:creationId xmlns:a16="http://schemas.microsoft.com/office/drawing/2014/main" id="{CFF3FCC9-38ED-4ED1-96B6-A23DEF3CA3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934544"/>
            <a:ext cx="184731" cy="2326288"/>
          </a:xfrm>
          <a:prstGeom prst="rect">
            <a:avLst/>
          </a:prstGeom>
          <a:solidFill>
            <a:srgbClr val="F0F0F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198375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067DD91A-AEC8-4838-82E2-D8E5FDECFB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0753" y="1115635"/>
            <a:ext cx="3428950" cy="5240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41618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17218" y="158590"/>
            <a:ext cx="87134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Proposed Mu2e-II beam nomenclature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0FBB6A9-2EA6-4821-8953-CA0634EBA6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9/15/2021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46DCAC8-0849-47D2-98B6-2CCD70D9DF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F. Porter - Mu2e Snowmass21 workshop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89B5B7-00B1-4BB8-8B64-A5535E113D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46182-FD2A-49FA-9D37-2828763E0D32}" type="slidenum">
              <a:rPr lang="en-US" smtClean="0"/>
              <a:t>37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8CBE612-65E4-1E43-9A82-A15835F627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7481" y="566057"/>
            <a:ext cx="4211538" cy="199549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B151FA7-846A-42E7-9B66-BE8260477EAC}"/>
              </a:ext>
            </a:extLst>
          </p:cNvPr>
          <p:cNvSpPr txBox="1"/>
          <p:nvPr/>
        </p:nvSpPr>
        <p:spPr>
          <a:xfrm>
            <a:off x="7989917" y="5052887"/>
            <a:ext cx="372225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Eric Prebys </a:t>
            </a:r>
            <a:r>
              <a:rPr lang="en-US" dirty="0">
                <a:hlinkClick r:id="rId3"/>
              </a:rPr>
              <a:t>https://indico.fnal.gov/event/44997/</a:t>
            </a:r>
            <a:endParaRPr lang="en-US" dirty="0"/>
          </a:p>
          <a:p>
            <a:r>
              <a:rPr lang="en-US" dirty="0"/>
              <a:t>David </a:t>
            </a:r>
            <a:r>
              <a:rPr lang="en-US" dirty="0" err="1"/>
              <a:t>Neuffer</a:t>
            </a:r>
            <a:r>
              <a:rPr lang="en-US" dirty="0"/>
              <a:t>, DocDB 33896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EEDA254-9A0A-DA49-83C8-2B0E4790CB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63889" y="2663578"/>
            <a:ext cx="3574310" cy="217458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140FAFC-F92D-408E-8AF3-AA80C238A860}"/>
              </a:ext>
            </a:extLst>
          </p:cNvPr>
          <p:cNvSpPr txBox="1"/>
          <p:nvPr/>
        </p:nvSpPr>
        <p:spPr>
          <a:xfrm>
            <a:off x="668786" y="872369"/>
            <a:ext cx="673962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indent="-4572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Follow accelerator group usage</a:t>
            </a:r>
          </a:p>
          <a:p>
            <a:pPr marL="457200" marR="0" indent="-4572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Beam delivery is different than Mu2e</a:t>
            </a:r>
            <a:endParaRPr lang="en-US" sz="2800" dirty="0">
              <a:solidFill>
                <a:srgbClr val="00B05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Table 8">
            <a:extLst>
              <a:ext uri="{FF2B5EF4-FFF2-40B4-BE49-F238E27FC236}">
                <a16:creationId xmlns:a16="http://schemas.microsoft.com/office/drawing/2014/main" id="{0160F83E-AD72-4FC7-B1D7-DCF60275E5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8651710"/>
              </p:ext>
            </p:extLst>
          </p:nvPr>
        </p:nvGraphicFramePr>
        <p:xfrm>
          <a:off x="553801" y="2016543"/>
          <a:ext cx="6932216" cy="24330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15293">
                  <a:extLst>
                    <a:ext uri="{9D8B030D-6E8A-4147-A177-3AD203B41FA5}">
                      <a16:colId xmlns:a16="http://schemas.microsoft.com/office/drawing/2014/main" val="2626700857"/>
                    </a:ext>
                  </a:extLst>
                </a:gridCol>
                <a:gridCol w="3516923">
                  <a:extLst>
                    <a:ext uri="{9D8B030D-6E8A-4147-A177-3AD203B41FA5}">
                      <a16:colId xmlns:a16="http://schemas.microsoft.com/office/drawing/2014/main" val="2938543179"/>
                    </a:ext>
                  </a:extLst>
                </a:gridCol>
              </a:tblGrid>
              <a:tr h="448239">
                <a:tc>
                  <a:txBody>
                    <a:bodyPr/>
                    <a:lstStyle/>
                    <a:p>
                      <a:r>
                        <a:rPr lang="en-US" dirty="0"/>
                        <a:t>Quantity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6077331"/>
                  </a:ext>
                </a:extLst>
              </a:tr>
              <a:tr h="448239">
                <a:tc>
                  <a:txBody>
                    <a:bodyPr/>
                    <a:lstStyle/>
                    <a:p>
                      <a:r>
                        <a:rPr lang="en-US" dirty="0"/>
                        <a:t>Beam in one PIP-II RF bucket (162.5 MHz)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Bunch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1347862"/>
                  </a:ext>
                </a:extLst>
              </a:tr>
              <a:tr h="448239">
                <a:tc>
                  <a:txBody>
                    <a:bodyPr/>
                    <a:lstStyle/>
                    <a:p>
                      <a:r>
                        <a:rPr lang="en-US" dirty="0"/>
                        <a:t>PIP-II pulse (20 Hz/0.55 </a:t>
                      </a:r>
                      <a:r>
                        <a:rPr lang="en-US" dirty="0" err="1"/>
                        <a:t>ms</a:t>
                      </a:r>
                      <a:r>
                        <a:rPr lang="en-US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Pulse (but see below)*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0117411"/>
                  </a:ext>
                </a:extLst>
              </a:tr>
              <a:tr h="448239">
                <a:tc>
                  <a:txBody>
                    <a:bodyPr/>
                    <a:lstStyle/>
                    <a:p>
                      <a:r>
                        <a:rPr lang="en-US" dirty="0"/>
                        <a:t>Mu2e-II repetition (e.g., 1693 ns)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Spill (also pulse, but see above)**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7880732"/>
                  </a:ext>
                </a:extLst>
              </a:tr>
              <a:tr h="448239">
                <a:tc>
                  <a:txBody>
                    <a:bodyPr/>
                    <a:lstStyle/>
                    <a:p>
                      <a:r>
                        <a:rPr lang="en-US" dirty="0"/>
                        <a:t>Set of bunches in one spill (e.g., 8)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Burst (also pulse, but see above)**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0899861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CDB4661D-984B-4CFB-B941-4E9E13D93418}"/>
              </a:ext>
            </a:extLst>
          </p:cNvPr>
          <p:cNvSpPr txBox="1"/>
          <p:nvPr/>
        </p:nvSpPr>
        <p:spPr>
          <a:xfrm>
            <a:off x="409914" y="4491451"/>
            <a:ext cx="726327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*One PIP-II pulse is about 27770 Mu2e-II spills; suggest saying “PIP-II pulse”</a:t>
            </a:r>
          </a:p>
          <a:p>
            <a:r>
              <a:rPr lang="en-US" dirty="0"/>
              <a:t>      to avoid confusion.</a:t>
            </a:r>
          </a:p>
          <a:p>
            <a:r>
              <a:rPr lang="en-US" dirty="0"/>
              <a:t>**”Pulse” may be used when distinction is not important</a:t>
            </a:r>
          </a:p>
        </p:txBody>
      </p:sp>
    </p:spTree>
    <p:extLst>
      <p:ext uri="{BB962C8B-B14F-4D97-AF65-F5344CB8AC3E}">
        <p14:creationId xmlns:p14="http://schemas.microsoft.com/office/powerpoint/2010/main" val="295852117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9/15/2021</a:t>
            </a:r>
            <a:endParaRPr lang="en-US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465865" y="6356356"/>
            <a:ext cx="3890010" cy="365125"/>
          </a:xfrm>
        </p:spPr>
        <p:txBody>
          <a:bodyPr/>
          <a:lstStyle/>
          <a:p>
            <a:pPr>
              <a:defRPr/>
            </a:pPr>
            <a:r>
              <a:rPr lang="en-US"/>
              <a:t>F. Porter - Mu2e Snowmass21 workshop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38</a:t>
            </a:fld>
            <a:endParaRPr lang="en-US" altLang="en-US" dirty="0"/>
          </a:p>
        </p:txBody>
      </p:sp>
      <p:sp>
        <p:nvSpPr>
          <p:cNvPr id="5" name="Rectangle 4"/>
          <p:cNvSpPr/>
          <p:nvPr/>
        </p:nvSpPr>
        <p:spPr>
          <a:xfrm>
            <a:off x="3271303" y="97927"/>
            <a:ext cx="685251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rgbClr val="0070C0"/>
                </a:solidFill>
                <a:latin typeface="Calibri" panose="020F0502020204030204"/>
                <a:ea typeface="+mn-ea"/>
                <a:cs typeface="+mn-cs"/>
              </a:rPr>
              <a:t>Mu2e-II Snowmass21 Committee 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397929" y="621147"/>
          <a:ext cx="9269006" cy="58162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65666">
                  <a:extLst>
                    <a:ext uri="{9D8B030D-6E8A-4147-A177-3AD203B41FA5}">
                      <a16:colId xmlns:a16="http://schemas.microsoft.com/office/drawing/2014/main" val="3794896014"/>
                    </a:ext>
                  </a:extLst>
                </a:gridCol>
                <a:gridCol w="2584219">
                  <a:extLst>
                    <a:ext uri="{9D8B030D-6E8A-4147-A177-3AD203B41FA5}">
                      <a16:colId xmlns:a16="http://schemas.microsoft.com/office/drawing/2014/main" val="1698443108"/>
                    </a:ext>
                  </a:extLst>
                </a:gridCol>
                <a:gridCol w="3319121">
                  <a:extLst>
                    <a:ext uri="{9D8B030D-6E8A-4147-A177-3AD203B41FA5}">
                      <a16:colId xmlns:a16="http://schemas.microsoft.com/office/drawing/2014/main" val="3019934301"/>
                    </a:ext>
                  </a:extLst>
                </a:gridCol>
              </a:tblGrid>
              <a:tr h="528746">
                <a:tc>
                  <a:txBody>
                    <a:bodyPr/>
                    <a:lstStyle/>
                    <a:p>
                      <a:r>
                        <a:rPr lang="en-US" sz="2000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Institution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Email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5087057"/>
                  </a:ext>
                </a:extLst>
              </a:tr>
              <a:tr h="528746">
                <a:tc>
                  <a:txBody>
                    <a:bodyPr/>
                    <a:lstStyle/>
                    <a:p>
                      <a:r>
                        <a:rPr lang="en-US" sz="2000" dirty="0"/>
                        <a:t>Dan Ambrose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U </a:t>
                      </a:r>
                      <a:r>
                        <a:rPr lang="en-US" sz="2000" dirty="0" err="1"/>
                        <a:t>Minn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effectLst/>
                          <a:latin typeface="Arial" panose="020B0604020202020204" pitchFamily="34" charset="0"/>
                        </a:rPr>
                        <a:t>  ambrose0028@gmail.com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5123250"/>
                  </a:ext>
                </a:extLst>
              </a:tr>
              <a:tr h="528746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Rebecca Chislett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UC London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rebecca.chislett@ucl.ac.uk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906194"/>
                  </a:ext>
                </a:extLst>
              </a:tr>
              <a:tr h="528746">
                <a:tc>
                  <a:txBody>
                    <a:bodyPr/>
                    <a:lstStyle/>
                    <a:p>
                      <a:r>
                        <a:rPr lang="en-US" sz="2000" dirty="0"/>
                        <a:t>Lisa Goodenough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FNAL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goodenou@fnal.gov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7825279"/>
                  </a:ext>
                </a:extLst>
              </a:tr>
              <a:tr h="528746">
                <a:tc>
                  <a:txBody>
                    <a:bodyPr/>
                    <a:lstStyle/>
                    <a:p>
                      <a:pPr algn="l"/>
                      <a:r>
                        <a:rPr lang="en-US" sz="2000" dirty="0"/>
                        <a:t>Julian </a:t>
                      </a:r>
                      <a:r>
                        <a:rPr lang="en-US" sz="2000" dirty="0" err="1"/>
                        <a:t>Heeck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U Virginia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julian.heeck@gmail.com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2822499"/>
                  </a:ext>
                </a:extLst>
              </a:tr>
              <a:tr h="528746">
                <a:tc>
                  <a:txBody>
                    <a:bodyPr/>
                    <a:lstStyle/>
                    <a:p>
                      <a:r>
                        <a:rPr lang="en-US" sz="2000" dirty="0"/>
                        <a:t>David Neuffer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FNAL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neuffer@fnal.gov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2036032"/>
                  </a:ext>
                </a:extLst>
              </a:tr>
              <a:tr h="528746">
                <a:tc>
                  <a:txBody>
                    <a:bodyPr/>
                    <a:lstStyle/>
                    <a:p>
                      <a:r>
                        <a:rPr lang="en-US" sz="2000" dirty="0"/>
                        <a:t>Yuri Oksuzian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ANL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yoksuzian@anl.gov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1838294"/>
                  </a:ext>
                </a:extLst>
              </a:tr>
              <a:tr h="528746">
                <a:tc>
                  <a:txBody>
                    <a:bodyPr/>
                    <a:lstStyle/>
                    <a:p>
                      <a:r>
                        <a:rPr lang="en-US" sz="2000" dirty="0"/>
                        <a:t>Frank Porter (chair)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Caltech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fcp@caltech.edu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8692976"/>
                  </a:ext>
                </a:extLst>
              </a:tr>
              <a:tr h="528746">
                <a:tc>
                  <a:txBody>
                    <a:bodyPr/>
                    <a:lstStyle/>
                    <a:p>
                      <a:r>
                        <a:rPr lang="en-US" sz="2000" dirty="0"/>
                        <a:t>Giovanni </a:t>
                      </a:r>
                      <a:r>
                        <a:rPr lang="en-US" sz="2000" dirty="0" err="1"/>
                        <a:t>Tassielli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INFN-Lecce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giovani.tassielli@le.infn.it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4716034"/>
                  </a:ext>
                </a:extLst>
              </a:tr>
              <a:tr h="528746">
                <a:tc>
                  <a:txBody>
                    <a:bodyPr/>
                    <a:lstStyle/>
                    <a:p>
                      <a:r>
                        <a:rPr lang="en-US" sz="2000" dirty="0"/>
                        <a:t>Robert Bernstein (ex officio)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FNAL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rhbob@fnal.gov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3637965"/>
                  </a:ext>
                </a:extLst>
              </a:tr>
              <a:tr h="528746">
                <a:tc>
                  <a:txBody>
                    <a:bodyPr/>
                    <a:lstStyle/>
                    <a:p>
                      <a:r>
                        <a:rPr lang="en-US" sz="2000" dirty="0"/>
                        <a:t>Jim Miller (ex officio)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Boston U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miller@bu.edu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54462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51500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BA0D88-6646-45E9-9F92-6E63D47863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880" y="77265"/>
            <a:ext cx="10515600" cy="1024369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00B0F0"/>
                </a:solidFill>
              </a:rPr>
              <a:t>Mu2e-II collaboration/author list, page 1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9D12F2-6367-49B2-B200-231FDCC885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9/15/2021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7547AF-8C9C-43DD-9CF7-6872006B3E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F. Porter - Mu2e Snowmass21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C0DBA7-293F-42D1-BFDD-DB821A393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46182-FD2A-49FA-9D37-2828763E0D32}" type="slidenum">
              <a:rPr lang="en-US" smtClean="0"/>
              <a:t>4</a:t>
            </a:fld>
            <a:endParaRPr lang="en-US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33017B21-0C93-467E-9AB0-FF9F3791DD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1739385"/>
              </p:ext>
            </p:extLst>
          </p:nvPr>
        </p:nvGraphicFramePr>
        <p:xfrm>
          <a:off x="838199" y="897622"/>
          <a:ext cx="11074166" cy="545873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41962">
                  <a:extLst>
                    <a:ext uri="{9D8B030D-6E8A-4147-A177-3AD203B41FA5}">
                      <a16:colId xmlns:a16="http://schemas.microsoft.com/office/drawing/2014/main" val="519472816"/>
                    </a:ext>
                  </a:extLst>
                </a:gridCol>
                <a:gridCol w="1733573">
                  <a:extLst>
                    <a:ext uri="{9D8B030D-6E8A-4147-A177-3AD203B41FA5}">
                      <a16:colId xmlns:a16="http://schemas.microsoft.com/office/drawing/2014/main" val="1634763995"/>
                    </a:ext>
                  </a:extLst>
                </a:gridCol>
                <a:gridCol w="3829385">
                  <a:extLst>
                    <a:ext uri="{9D8B030D-6E8A-4147-A177-3AD203B41FA5}">
                      <a16:colId xmlns:a16="http://schemas.microsoft.com/office/drawing/2014/main" val="2423963728"/>
                    </a:ext>
                  </a:extLst>
                </a:gridCol>
                <a:gridCol w="2134623">
                  <a:extLst>
                    <a:ext uri="{9D8B030D-6E8A-4147-A177-3AD203B41FA5}">
                      <a16:colId xmlns:a16="http://schemas.microsoft.com/office/drawing/2014/main" val="2892502847"/>
                    </a:ext>
                  </a:extLst>
                </a:gridCol>
                <a:gridCol w="2134623">
                  <a:extLst>
                    <a:ext uri="{9D8B030D-6E8A-4147-A177-3AD203B41FA5}">
                      <a16:colId xmlns:a16="http://schemas.microsoft.com/office/drawing/2014/main" val="4214705532"/>
                    </a:ext>
                  </a:extLst>
                </a:gridCol>
              </a:tblGrid>
              <a:tr h="400391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</a:rPr>
                        <a:t>Name</a:t>
                      </a:r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46" marR="1946" marT="194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Email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46" marR="1946" marT="194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Institution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46" marR="1946" marT="194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Address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46" marR="1946" marT="194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</a:rPr>
                        <a:t>Name on author list</a:t>
                      </a:r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46" marR="1946" marT="1946" marB="0" anchor="b"/>
                </a:tc>
                <a:extLst>
                  <a:ext uri="{0D108BD9-81ED-4DB2-BD59-A6C34878D82A}">
                    <a16:rowId xmlns:a16="http://schemas.microsoft.com/office/drawing/2014/main" val="3547743213"/>
                  </a:ext>
                </a:extLst>
              </a:tr>
              <a:tr h="133464"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46" marR="1946" marT="194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46" marR="1946" marT="194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46" marR="1946" marT="194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46" marR="1946" marT="194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46" marR="1946" marT="1946" marB="0" anchor="b"/>
                </a:tc>
                <a:extLst>
                  <a:ext uri="{0D108BD9-81ED-4DB2-BD59-A6C34878D82A}">
                    <a16:rowId xmlns:a16="http://schemas.microsoft.com/office/drawing/2014/main" val="3203148773"/>
                  </a:ext>
                </a:extLst>
              </a:tr>
              <a:tr h="250275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Daniel Ambrose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46" marR="1946" marT="194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sng" strike="noStrike">
                          <a:effectLst/>
                          <a:hlinkClick r:id="rId2"/>
                        </a:rPr>
                        <a:t>ambr0028@unm.edu</a:t>
                      </a:r>
                      <a:endParaRPr lang="en-US" sz="7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46" marR="1946" marT="194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University of Minnesota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946" marR="1946" marT="194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Minneapolis, Minnesota 55455, USA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46" marR="1946" marT="194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D. Ambrose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46" marR="1946" marT="1946" marB="0" anchor="b"/>
                </a:tc>
                <a:extLst>
                  <a:ext uri="{0D108BD9-81ED-4DB2-BD59-A6C34878D82A}">
                    <a16:rowId xmlns:a16="http://schemas.microsoft.com/office/drawing/2014/main" val="3230448772"/>
                  </a:ext>
                </a:extLst>
              </a:tr>
              <a:tr h="133464"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  <a:hlinkClick r:id="rId3"/>
                        </a:rPr>
                        <a:t>A. Artikov      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46" marR="1946" marT="194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sng" strike="noStrike">
                          <a:effectLst/>
                        </a:rPr>
                        <a:t>akram@jinr.ru</a:t>
                      </a:r>
                      <a:endParaRPr lang="en-US" sz="7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46" marR="1946" marT="194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Joint Institute for Nuclear Research</a:t>
                      </a:r>
                      <a:endParaRPr lang="en-US" sz="600" b="0" i="0" u="none" strike="noStrike">
                        <a:solidFill>
                          <a:srgbClr val="4D515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946" marR="1946" marT="194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Dubna, Russia 141980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46" marR="1946" marT="1946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  <a:hlinkClick r:id="rId3"/>
                        </a:rPr>
                        <a:t>A. Artikov      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46" marR="1946" marT="1946" marB="0" anchor="ctr"/>
                </a:tc>
                <a:extLst>
                  <a:ext uri="{0D108BD9-81ED-4DB2-BD59-A6C34878D82A}">
                    <a16:rowId xmlns:a16="http://schemas.microsoft.com/office/drawing/2014/main" val="1884931856"/>
                  </a:ext>
                </a:extLst>
              </a:tr>
              <a:tr h="133464"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  <a:hlinkClick r:id="rId4"/>
                        </a:rPr>
                        <a:t>N. Atanov     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46" marR="1946" marT="194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sng" strike="noStrike">
                          <a:effectLst/>
                          <a:hlinkClick r:id="rId4"/>
                        </a:rPr>
                        <a:t>atanov@jinr.ru</a:t>
                      </a:r>
                      <a:endParaRPr lang="en-US" sz="7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46" marR="1946" marT="194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Joint Institute for Nuclear Research</a:t>
                      </a:r>
                      <a:endParaRPr lang="en-US" sz="600" b="0" i="0" u="none" strike="noStrike">
                        <a:solidFill>
                          <a:srgbClr val="4D515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946" marR="1946" marT="194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Dubna, Russia 141980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46" marR="1946" marT="1946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  <a:hlinkClick r:id="rId4"/>
                        </a:rPr>
                        <a:t>N. Atanov     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46" marR="1946" marT="1946" marB="0" anchor="ctr"/>
                </a:tc>
                <a:extLst>
                  <a:ext uri="{0D108BD9-81ED-4DB2-BD59-A6C34878D82A}">
                    <a16:rowId xmlns:a16="http://schemas.microsoft.com/office/drawing/2014/main" val="244693720"/>
                  </a:ext>
                </a:extLst>
              </a:tr>
              <a:tr h="133464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Richard Bonventre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46" marR="1946" marT="1946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u="none" strike="noStrike">
                          <a:effectLst/>
                        </a:rPr>
                        <a:t>rbonventre@lbl.gov</a:t>
                      </a:r>
                      <a:endParaRPr lang="en-US" sz="600" b="0" i="0" u="none" strike="noStrike">
                        <a:solidFill>
                          <a:srgbClr val="26262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946" marR="1946" marT="194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Lawrence Berkeley National Laboratory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946" marR="1946" marT="194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Berkeley, California 94720, USA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46" marR="1946" marT="194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R. Bonventre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46" marR="1946" marT="1946" marB="0" anchor="b"/>
                </a:tc>
                <a:extLst>
                  <a:ext uri="{0D108BD9-81ED-4DB2-BD59-A6C34878D82A}">
                    <a16:rowId xmlns:a16="http://schemas.microsoft.com/office/drawing/2014/main" val="1941741758"/>
                  </a:ext>
                </a:extLst>
              </a:tr>
              <a:tr h="133464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Leo Borrel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46" marR="1946" marT="1946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u="none" strike="noStrike">
                          <a:effectLst/>
                        </a:rPr>
                        <a:t>lborrel@caltech.edu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46" marR="1946" marT="194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California Institute of Technology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46" marR="1946" marT="194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Pasadena, CA 91125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46" marR="1946" marT="194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L.Borrel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46" marR="1946" marT="1946" marB="0" anchor="b"/>
                </a:tc>
                <a:extLst>
                  <a:ext uri="{0D108BD9-81ED-4DB2-BD59-A6C34878D82A}">
                    <a16:rowId xmlns:a16="http://schemas.microsoft.com/office/drawing/2014/main" val="3189435639"/>
                  </a:ext>
                </a:extLst>
              </a:tr>
              <a:tr h="133464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David Norvil Brown 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46" marR="1946" marT="194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sng" strike="noStrike">
                          <a:effectLst/>
                          <a:hlinkClick r:id="rId5"/>
                        </a:rPr>
                        <a:t>david.brown@louisville.edu</a:t>
                      </a:r>
                      <a:endParaRPr lang="en-US" sz="7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46" marR="1946" marT="194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University of Louisville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946" marR="1946" marT="194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Louisville, Kentucky 40292, USA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946" marR="1946" marT="194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D. N. Brown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946" marR="1946" marT="1946" marB="0" anchor="b"/>
                </a:tc>
                <a:extLst>
                  <a:ext uri="{0D108BD9-81ED-4DB2-BD59-A6C34878D82A}">
                    <a16:rowId xmlns:a16="http://schemas.microsoft.com/office/drawing/2014/main" val="820271557"/>
                  </a:ext>
                </a:extLst>
              </a:tr>
              <a:tr h="133464"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Myron Campbell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46" marR="1946" marT="194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sng" strike="noStrike">
                          <a:effectLst/>
                          <a:hlinkClick r:id="rId6"/>
                        </a:rPr>
                        <a:t>myron@umich.edu</a:t>
                      </a:r>
                      <a:endParaRPr lang="en-US" sz="7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46" marR="1946" marT="194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University  of  Michigan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46" marR="1946" marT="194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Ann  Arbor,  Michigan  48109,  USA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46" marR="1946" marT="194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M. Campbell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46" marR="1946" marT="1946" marB="0" anchor="b"/>
                </a:tc>
                <a:extLst>
                  <a:ext uri="{0D108BD9-81ED-4DB2-BD59-A6C34878D82A}">
                    <a16:rowId xmlns:a16="http://schemas.microsoft.com/office/drawing/2014/main" val="2420795372"/>
                  </a:ext>
                </a:extLst>
              </a:tr>
              <a:tr h="133464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Brendan Casey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46" marR="1946" marT="194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sng" strike="noStrike">
                          <a:effectLst/>
                          <a:hlinkClick r:id="rId7"/>
                        </a:rPr>
                        <a:t>bck.casey@gmail.com</a:t>
                      </a:r>
                      <a:endParaRPr lang="en-US" sz="7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46" marR="1946" marT="194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Fermi National Accelerator Laboratory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46" marR="1946" marT="194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Batavia, Illinois 60510, USA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946" marR="1946" marT="194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B.C.K. Casey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46" marR="1946" marT="1946" marB="0" anchor="b"/>
                </a:tc>
                <a:extLst>
                  <a:ext uri="{0D108BD9-81ED-4DB2-BD59-A6C34878D82A}">
                    <a16:rowId xmlns:a16="http://schemas.microsoft.com/office/drawing/2014/main" val="2292119125"/>
                  </a:ext>
                </a:extLst>
              </a:tr>
              <a:tr h="250275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Raymond L. Culbertson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46" marR="1946" marT="194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sng" strike="noStrike">
                          <a:effectLst/>
                          <a:hlinkClick r:id="rId8"/>
                        </a:rPr>
                        <a:t> rlc@fnal.gov</a:t>
                      </a:r>
                      <a:endParaRPr lang="en-US" sz="7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46" marR="1946" marT="194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Fermi National Accelerator Laboratory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46" marR="1946" marT="194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Batavia, Illinois 60510, USA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946" marR="1946" marT="194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R. Culbertson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46" marR="1946" marT="1946" marB="0" anchor="b"/>
                </a:tc>
                <a:extLst>
                  <a:ext uri="{0D108BD9-81ED-4DB2-BD59-A6C34878D82A}">
                    <a16:rowId xmlns:a16="http://schemas.microsoft.com/office/drawing/2014/main" val="595104317"/>
                  </a:ext>
                </a:extLst>
              </a:tr>
              <a:tr h="262857"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Mary Anne Cummings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46" marR="1946" marT="194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sng" strike="noStrike">
                          <a:effectLst/>
                          <a:hlinkClick r:id="rId9"/>
                        </a:rPr>
                        <a:t>macc@fnal.gov</a:t>
                      </a:r>
                      <a:endParaRPr lang="en-US" sz="7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46" marR="1946" marT="194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Muons Inc.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46" marR="1946" marT="194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Batavia, Illinois 60510, USA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946" marR="1946" marT="194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M. A. C. Cummings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946" marR="1946" marT="1946" marB="0" anchor="b"/>
                </a:tc>
                <a:extLst>
                  <a:ext uri="{0D108BD9-81ED-4DB2-BD59-A6C34878D82A}">
                    <a16:rowId xmlns:a16="http://schemas.microsoft.com/office/drawing/2014/main" val="1951399932"/>
                  </a:ext>
                </a:extLst>
              </a:tr>
              <a:tr h="133464"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  <a:hlinkClick r:id="rId10"/>
                        </a:rPr>
                        <a:t>Yu.I. Davydov   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46" marR="1946" marT="194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davydov@jinr.ru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46" marR="1946" marT="194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Joint Institute for Nuclear Research</a:t>
                      </a:r>
                      <a:endParaRPr lang="en-US" sz="600" b="0" i="0" u="none" strike="noStrike">
                        <a:solidFill>
                          <a:srgbClr val="4D515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946" marR="1946" marT="194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Dubna, Russia 141980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46" marR="1946" marT="1946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  <a:hlinkClick r:id="rId10"/>
                        </a:rPr>
                        <a:t>Yu.I. Davydov   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46" marR="1946" marT="1946" marB="0" anchor="ctr"/>
                </a:tc>
                <a:extLst>
                  <a:ext uri="{0D108BD9-81ED-4DB2-BD59-A6C34878D82A}">
                    <a16:rowId xmlns:a16="http://schemas.microsoft.com/office/drawing/2014/main" val="1108201037"/>
                  </a:ext>
                </a:extLst>
              </a:tr>
              <a:tr h="250275"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Sergei Denisov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46" marR="1946" marT="194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sng" strike="noStrike">
                          <a:effectLst/>
                          <a:hlinkClick r:id="rId11"/>
                        </a:rPr>
                        <a:t>sergey.denisov@ihep.ru</a:t>
                      </a:r>
                      <a:endParaRPr lang="en-US" sz="7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46" marR="1946" marT="194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NRC Kurchatov Institute, IHEP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946" marR="1946" marT="194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142281, Protvino, Moscow region, Russia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46" marR="1946" marT="1946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S. Denisov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46" marR="1946" marT="1946" marB="0" anchor="ctr"/>
                </a:tc>
                <a:extLst>
                  <a:ext uri="{0D108BD9-81ED-4DB2-BD59-A6C34878D82A}">
                    <a16:rowId xmlns:a16="http://schemas.microsoft.com/office/drawing/2014/main" val="2784784262"/>
                  </a:ext>
                </a:extLst>
              </a:tr>
              <a:tr h="133464"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Simone Donati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46" marR="1946" marT="194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sng" strike="noStrike">
                          <a:effectLst/>
                          <a:hlinkClick r:id="rId12"/>
                        </a:rPr>
                        <a:t>simone.donati@gmail.com</a:t>
                      </a:r>
                      <a:endParaRPr lang="en-US" sz="7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46" marR="1946" marT="194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700" u="none" strike="noStrike">
                          <a:effectLst/>
                        </a:rPr>
                        <a:t>Università  di  Pisa; INFN  Sezione  di  Pisa</a:t>
                      </a:r>
                      <a:endParaRPr lang="it-IT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46" marR="1946" marT="194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I-56127  Pisa,  Italy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46" marR="1946" marT="1946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S. Donati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46" marR="1946" marT="1946" marB="0" anchor="ctr"/>
                </a:tc>
                <a:extLst>
                  <a:ext uri="{0D108BD9-81ED-4DB2-BD59-A6C34878D82A}">
                    <a16:rowId xmlns:a16="http://schemas.microsoft.com/office/drawing/2014/main" val="1433767935"/>
                  </a:ext>
                </a:extLst>
              </a:tr>
              <a:tr h="250275"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(Edmond) Craig Dukes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46" marR="1946" marT="194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sng" strike="noStrike">
                          <a:effectLst/>
                          <a:hlinkClick r:id="rId13"/>
                        </a:rPr>
                        <a:t>ecd3m@virginia.edu</a:t>
                      </a:r>
                      <a:endParaRPr lang="en-US" sz="7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46" marR="1946" marT="194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University of Virginia, Charlottesville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946" marR="1946" marT="194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Virginia 22904, USA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46" marR="1946" marT="1946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E. C. Dukes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46" marR="1946" marT="1946" marB="0" anchor="ctr"/>
                </a:tc>
                <a:extLst>
                  <a:ext uri="{0D108BD9-81ED-4DB2-BD59-A6C34878D82A}">
                    <a16:rowId xmlns:a16="http://schemas.microsoft.com/office/drawing/2014/main" val="3271423735"/>
                  </a:ext>
                </a:extLst>
              </a:tr>
              <a:tr h="133464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Bertrand Echenard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46" marR="1946" marT="194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echenard@caltech.edu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46" marR="1946" marT="194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California Institute of Technology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46" marR="1946" marT="194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Pasadena, CA 91125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46" marR="1946" marT="194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B. Echenard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46" marR="1946" marT="1946" marB="0" anchor="b"/>
                </a:tc>
                <a:extLst>
                  <a:ext uri="{0D108BD9-81ED-4DB2-BD59-A6C34878D82A}">
                    <a16:rowId xmlns:a16="http://schemas.microsoft.com/office/drawing/2014/main" val="1839233988"/>
                  </a:ext>
                </a:extLst>
              </a:tr>
              <a:tr h="250275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Valery Evdokimov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46" marR="1946" marT="194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sng" strike="noStrike">
                          <a:effectLst/>
                          <a:hlinkClick r:id="rId14"/>
                        </a:rPr>
                        <a:t>valery.evdokimov@ihep.ru</a:t>
                      </a:r>
                      <a:endParaRPr lang="en-US" sz="7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46" marR="1946" marT="194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NRC Kurchatov Institute, IHEP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946" marR="1946" marT="194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142281, Protvino, Moscow region, Russia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46" marR="1946" marT="194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V. Evdokimov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46" marR="1946" marT="1946" marB="0" anchor="b"/>
                </a:tc>
                <a:extLst>
                  <a:ext uri="{0D108BD9-81ED-4DB2-BD59-A6C34878D82A}">
                    <a16:rowId xmlns:a16="http://schemas.microsoft.com/office/drawing/2014/main" val="4204344673"/>
                  </a:ext>
                </a:extLst>
              </a:tr>
              <a:tr h="133464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Andrei Gaponenko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46" marR="1946" marT="194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sng" strike="noStrike">
                          <a:effectLst/>
                          <a:hlinkClick r:id="rId15"/>
                        </a:rPr>
                        <a:t>gandr@fnal.gov</a:t>
                      </a:r>
                      <a:endParaRPr lang="en-US" sz="7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46" marR="1946" marT="194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Fermi National Accelerator Laboratory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46" marR="1946" marT="194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Batavia, Illinois 60510, USA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946" marR="1946" marT="194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A. Gaponenko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46" marR="1946" marT="1946" marB="0" anchor="b"/>
                </a:tc>
                <a:extLst>
                  <a:ext uri="{0D108BD9-81ED-4DB2-BD59-A6C34878D82A}">
                    <a16:rowId xmlns:a16="http://schemas.microsoft.com/office/drawing/2014/main" val="73301236"/>
                  </a:ext>
                </a:extLst>
              </a:tr>
              <a:tr h="133464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Antonio Gioiosa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46" marR="1946" marT="1946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sng" strike="noStrike">
                          <a:effectLst/>
                          <a:hlinkClick r:id="rId16"/>
                        </a:rPr>
                        <a:t>antonio.gioiosa@df.unipi.it</a:t>
                      </a:r>
                      <a:endParaRPr lang="en-US" sz="7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46" marR="1946" marT="194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700" u="none" strike="noStrike">
                          <a:effectLst/>
                        </a:rPr>
                        <a:t>Università  di  Pisa; INFN  Sezione  di  Pisa</a:t>
                      </a:r>
                      <a:endParaRPr lang="it-IT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46" marR="1946" marT="194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I-56127  Pisa,  Italy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46" marR="1946" marT="194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A. Gioiosa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46" marR="1946" marT="1946" marB="0" anchor="b"/>
                </a:tc>
                <a:extLst>
                  <a:ext uri="{0D108BD9-81ED-4DB2-BD59-A6C34878D82A}">
                    <a16:rowId xmlns:a16="http://schemas.microsoft.com/office/drawing/2014/main" val="767664163"/>
                  </a:ext>
                </a:extLst>
              </a:tr>
              <a:tr h="374281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Simona Giovannella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46" marR="1946" marT="1946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sng" strike="noStrike">
                          <a:effectLst/>
                        </a:rPr>
                        <a:t> simona.giovannella@lnf.infn.it</a:t>
                      </a:r>
                      <a:endParaRPr lang="en-US" sz="7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46" marR="1946" marT="194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600" u="none" strike="noStrike">
                          <a:effectLst/>
                        </a:rPr>
                        <a:t>Laboratori Nazionali di Frascati dell’INFN</a:t>
                      </a:r>
                      <a:endParaRPr lang="it-IT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946" marR="1946" marT="194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I-00044 Frascati, Italy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946" marR="1946" marT="194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S. Giovannella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46" marR="1946" marT="1946" marB="0" anchor="b"/>
                </a:tc>
                <a:extLst>
                  <a:ext uri="{0D108BD9-81ED-4DB2-BD59-A6C34878D82A}">
                    <a16:rowId xmlns:a16="http://schemas.microsoft.com/office/drawing/2014/main" val="1346949652"/>
                  </a:ext>
                </a:extLst>
              </a:tr>
              <a:tr h="133464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Valerio Giusti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46" marR="1946" marT="194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sng" strike="noStrike">
                          <a:effectLst/>
                          <a:hlinkClick r:id="rId17"/>
                        </a:rPr>
                        <a:t>valerio.giusti@unipi.it</a:t>
                      </a:r>
                      <a:endParaRPr lang="en-US" sz="7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46" marR="1946" marT="194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700" u="none" strike="noStrike">
                          <a:effectLst/>
                        </a:rPr>
                        <a:t>Università  di  Pisa; INFN  Sezione  di  Pisa</a:t>
                      </a:r>
                      <a:endParaRPr lang="it-IT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46" marR="1946" marT="194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I-56127  Pisa,  Italy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46" marR="1946" marT="194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V. Giusti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46" marR="1946" marT="1946" marB="0" anchor="b"/>
                </a:tc>
                <a:extLst>
                  <a:ext uri="{0D108BD9-81ED-4DB2-BD59-A6C34878D82A}">
                    <a16:rowId xmlns:a16="http://schemas.microsoft.com/office/drawing/2014/main" val="3240905317"/>
                  </a:ext>
                </a:extLst>
              </a:tr>
              <a:tr h="133464"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  <a:hlinkClick r:id="rId18"/>
                        </a:rPr>
                        <a:t>V. Glagolev    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46" marR="1946" marT="194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sng" strike="noStrike">
                          <a:effectLst/>
                        </a:rPr>
                        <a:t>vlglagolev@jinr.ru</a:t>
                      </a:r>
                      <a:endParaRPr lang="en-US" sz="7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46" marR="1946" marT="194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Joint Institute for Nuclear Research</a:t>
                      </a:r>
                      <a:endParaRPr lang="en-US" sz="600" b="0" i="0" u="none" strike="noStrike">
                        <a:solidFill>
                          <a:srgbClr val="4D515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946" marR="1946" marT="194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Dubna, Russia 141980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46" marR="1946" marT="1946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  <a:hlinkClick r:id="rId18"/>
                        </a:rPr>
                        <a:t>V. Glagolev    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46" marR="1946" marT="1946" marB="0" anchor="ctr"/>
                </a:tc>
                <a:extLst>
                  <a:ext uri="{0D108BD9-81ED-4DB2-BD59-A6C34878D82A}">
                    <a16:rowId xmlns:a16="http://schemas.microsoft.com/office/drawing/2014/main" val="1805904365"/>
                  </a:ext>
                </a:extLst>
              </a:tr>
              <a:tr h="133464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Hank Glass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46" marR="1946" marT="1946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sng" strike="noStrike">
                          <a:effectLst/>
                          <a:hlinkClick r:id="rId19"/>
                        </a:rPr>
                        <a:t>glass@fnal.gov</a:t>
                      </a:r>
                      <a:endParaRPr lang="en-US" sz="7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46" marR="1946" marT="194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Fermi National Accelerator Laboratory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46" marR="1946" marT="194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Batavia, Illinois 60510, USA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946" marR="1946" marT="194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H. D. Glass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46" marR="1946" marT="1946" marB="0" anchor="b"/>
                </a:tc>
                <a:extLst>
                  <a:ext uri="{0D108BD9-81ED-4DB2-BD59-A6C34878D82A}">
                    <a16:rowId xmlns:a16="http://schemas.microsoft.com/office/drawing/2014/main" val="1905695728"/>
                  </a:ext>
                </a:extLst>
              </a:tr>
              <a:tr h="133464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Douglas A Glenzinski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46" marR="1946" marT="1946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sng" strike="noStrike">
                          <a:effectLst/>
                        </a:rPr>
                        <a:t>douglasg@fnal.gov</a:t>
                      </a:r>
                      <a:endParaRPr lang="en-US" sz="7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46" marR="1946" marT="194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Fermi National Accelerator Laboratory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46" marR="1946" marT="194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Batavia, Illinois 60510, USA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946" marR="1946" marT="194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D. A. Glenzinski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46" marR="1946" marT="1946" marB="0" anchor="b"/>
                </a:tc>
                <a:extLst>
                  <a:ext uri="{0D108BD9-81ED-4DB2-BD59-A6C34878D82A}">
                    <a16:rowId xmlns:a16="http://schemas.microsoft.com/office/drawing/2014/main" val="2880625646"/>
                  </a:ext>
                </a:extLst>
              </a:tr>
              <a:tr h="133464"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Lisa Goodenough 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46" marR="1946" marT="194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sng" strike="noStrike">
                          <a:effectLst/>
                          <a:hlinkClick r:id="rId20"/>
                        </a:rPr>
                        <a:t>goodenou@fnal.gov</a:t>
                      </a:r>
                      <a:endParaRPr lang="en-US" sz="7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46" marR="1946" marT="194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Fermi National Accelerator Laboratory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46" marR="1946" marT="194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Batavia, Illinois 60510, USA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946" marR="1946" marT="194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L. Goodenough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46" marR="1946" marT="1946" marB="0" anchor="b"/>
                </a:tc>
                <a:extLst>
                  <a:ext uri="{0D108BD9-81ED-4DB2-BD59-A6C34878D82A}">
                    <a16:rowId xmlns:a16="http://schemas.microsoft.com/office/drawing/2014/main" val="367289883"/>
                  </a:ext>
                </a:extLst>
              </a:tr>
              <a:tr h="133464"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Robert Craig Group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46" marR="1946" marT="194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sng" strike="noStrike">
                          <a:effectLst/>
                          <a:hlinkClick r:id="rId21"/>
                        </a:rPr>
                        <a:t>rcg6p@virginia.edu</a:t>
                      </a:r>
                      <a:endParaRPr lang="en-US" sz="7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46" marR="1946" marT="194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University of Virginia, Charlottesville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946" marR="1946" marT="194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Virginia 22904, USA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46" marR="1946" marT="194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R. G. Group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46" marR="1946" marT="1946" marB="0" anchor="b"/>
                </a:tc>
                <a:extLst>
                  <a:ext uri="{0D108BD9-81ED-4DB2-BD59-A6C34878D82A}">
                    <a16:rowId xmlns:a16="http://schemas.microsoft.com/office/drawing/2014/main" val="12281742"/>
                  </a:ext>
                </a:extLst>
              </a:tr>
              <a:tr h="133464"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Julian Heeck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46" marR="1946" marT="194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sng" strike="noStrike">
                          <a:effectLst/>
                          <a:hlinkClick r:id="rId22"/>
                        </a:rPr>
                        <a:t>heeck@virginia.edu</a:t>
                      </a:r>
                      <a:endParaRPr lang="en-US" sz="7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46" marR="1946" marT="194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University of Virginia, Charlottesville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46" marR="1946" marT="194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Virginia 22904, USA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46" marR="1946" marT="194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J. Heeck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46" marR="1946" marT="1946" marB="0" anchor="b"/>
                </a:tc>
                <a:extLst>
                  <a:ext uri="{0D108BD9-81ED-4DB2-BD59-A6C34878D82A}">
                    <a16:rowId xmlns:a16="http://schemas.microsoft.com/office/drawing/2014/main" val="3309833895"/>
                  </a:ext>
                </a:extLst>
              </a:tr>
              <a:tr h="250275"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Michael Hedges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46" marR="1946" marT="194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sng" strike="noStrike">
                          <a:effectLst/>
                          <a:hlinkClick r:id="rId23"/>
                        </a:rPr>
                        <a:t>hedges7@purdue.edu</a:t>
                      </a:r>
                      <a:endParaRPr lang="en-US" sz="7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46" marR="1946" marT="194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Purdue University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946" marR="1946" marT="194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700" u="none" strike="noStrike">
                          <a:effectLst/>
                        </a:rPr>
                        <a:t>West Lafayette, Indiana, 47907, USA</a:t>
                      </a:r>
                      <a:endParaRPr lang="it-IT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46" marR="1946" marT="194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M. T. Hedges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46" marR="1946" marT="1946" marB="0" anchor="b"/>
                </a:tc>
                <a:extLst>
                  <a:ext uri="{0D108BD9-81ED-4DB2-BD59-A6C34878D82A}">
                    <a16:rowId xmlns:a16="http://schemas.microsoft.com/office/drawing/2014/main" val="2552958775"/>
                  </a:ext>
                </a:extLst>
              </a:tr>
              <a:tr h="250275"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Ken Heller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46" marR="1946" marT="194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sng" strike="noStrike">
                          <a:effectLst/>
                          <a:hlinkClick r:id="rId24"/>
                        </a:rPr>
                        <a:t>heller@umn.edu</a:t>
                      </a:r>
                      <a:endParaRPr lang="en-US" sz="7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46" marR="1946" marT="194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University of Minnesota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946" marR="1946" marT="194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Minneapolis, Minnesota 55455, USA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46" marR="1946" marT="194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</a:rPr>
                        <a:t>K. Heller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46" marR="1946" marT="1946" marB="0" anchor="b"/>
                </a:tc>
                <a:extLst>
                  <a:ext uri="{0D108BD9-81ED-4DB2-BD59-A6C34878D82A}">
                    <a16:rowId xmlns:a16="http://schemas.microsoft.com/office/drawing/2014/main" val="35102679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024959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BA0D88-6646-45E9-9F92-6E63D47863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880" y="77265"/>
            <a:ext cx="10515600" cy="1024369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00B0F0"/>
                </a:solidFill>
              </a:rPr>
              <a:t>Mu2e-II collaboration/author list, page 2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9D12F2-6367-49B2-B200-231FDCC885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9/15/2021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7547AF-8C9C-43DD-9CF7-6872006B3E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F. Porter - Mu2e Snowmass21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C0DBA7-293F-42D1-BFDD-DB821A393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46182-FD2A-49FA-9D37-2828763E0D32}" type="slidenum">
              <a:rPr lang="en-US" smtClean="0"/>
              <a:t>5</a:t>
            </a:fld>
            <a:endParaRPr lang="en-US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2A0A6215-15F5-4FF0-A742-21F8F7AA7A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0850499"/>
              </p:ext>
            </p:extLst>
          </p:nvPr>
        </p:nvGraphicFramePr>
        <p:xfrm>
          <a:off x="764366" y="1172323"/>
          <a:ext cx="11074167" cy="511333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41962">
                  <a:extLst>
                    <a:ext uri="{9D8B030D-6E8A-4147-A177-3AD203B41FA5}">
                      <a16:colId xmlns:a16="http://schemas.microsoft.com/office/drawing/2014/main" val="779158612"/>
                    </a:ext>
                  </a:extLst>
                </a:gridCol>
                <a:gridCol w="1733573">
                  <a:extLst>
                    <a:ext uri="{9D8B030D-6E8A-4147-A177-3AD203B41FA5}">
                      <a16:colId xmlns:a16="http://schemas.microsoft.com/office/drawing/2014/main" val="2406942520"/>
                    </a:ext>
                  </a:extLst>
                </a:gridCol>
                <a:gridCol w="3829386">
                  <a:extLst>
                    <a:ext uri="{9D8B030D-6E8A-4147-A177-3AD203B41FA5}">
                      <a16:colId xmlns:a16="http://schemas.microsoft.com/office/drawing/2014/main" val="3575802688"/>
                    </a:ext>
                  </a:extLst>
                </a:gridCol>
                <a:gridCol w="2134623">
                  <a:extLst>
                    <a:ext uri="{9D8B030D-6E8A-4147-A177-3AD203B41FA5}">
                      <a16:colId xmlns:a16="http://schemas.microsoft.com/office/drawing/2014/main" val="2008599635"/>
                    </a:ext>
                  </a:extLst>
                </a:gridCol>
                <a:gridCol w="2134623">
                  <a:extLst>
                    <a:ext uri="{9D8B030D-6E8A-4147-A177-3AD203B41FA5}">
                      <a16:colId xmlns:a16="http://schemas.microsoft.com/office/drawing/2014/main" val="2557556114"/>
                    </a:ext>
                  </a:extLst>
                </a:gridCol>
              </a:tblGrid>
              <a:tr h="138384"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David Hitlin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06" marR="2006" marT="200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sng" strike="noStrike">
                          <a:effectLst/>
                          <a:hlinkClick r:id="rId2"/>
                        </a:rPr>
                        <a:t>hitlin@caltech.edu</a:t>
                      </a:r>
                      <a:endParaRPr lang="en-US" sz="7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06" marR="2006" marT="200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California Institute of Technology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06" marR="2006" marT="200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Pasadena, CA 91125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06" marR="2006" marT="200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D. G. Hitlin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06" marR="2006" marT="2006" marB="0" anchor="b"/>
                </a:tc>
                <a:extLst>
                  <a:ext uri="{0D108BD9-81ED-4DB2-BD59-A6C34878D82A}">
                    <a16:rowId xmlns:a16="http://schemas.microsoft.com/office/drawing/2014/main" val="2606459338"/>
                  </a:ext>
                </a:extLst>
              </a:tr>
              <a:tr h="138384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(James) A. Hocker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06" marR="2006" marT="200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hocker@fnal.gov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06" marR="2006" marT="200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Fermi National Accelerator Laboratory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06" marR="2006" marT="200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Batavia, Illinois 60510, USA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06" marR="2006" marT="200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A. Hocker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06" marR="2006" marT="2006" marB="0" anchor="b"/>
                </a:tc>
                <a:extLst>
                  <a:ext uri="{0D108BD9-81ED-4DB2-BD59-A6C34878D82A}">
                    <a16:rowId xmlns:a16="http://schemas.microsoft.com/office/drawing/2014/main" val="3912780555"/>
                  </a:ext>
                </a:extLst>
              </a:tr>
              <a:tr h="251818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(Timothy) Matthew Jones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06" marR="2006" marT="200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jones105@purdue.edu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06" marR="2006" marT="200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Purdue University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06" marR="2006" marT="200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700" u="none" strike="noStrike">
                          <a:effectLst/>
                        </a:rPr>
                        <a:t>West Lafayette, Indiana, 47907, USA</a:t>
                      </a:r>
                      <a:endParaRPr lang="it-IT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06" marR="2006" marT="200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M. Jones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06" marR="2006" marT="2006" marB="0" anchor="b"/>
                </a:tc>
                <a:extLst>
                  <a:ext uri="{0D108BD9-81ED-4DB2-BD59-A6C34878D82A}">
                    <a16:rowId xmlns:a16="http://schemas.microsoft.com/office/drawing/2014/main" val="3199846628"/>
                  </a:ext>
                </a:extLst>
              </a:tr>
              <a:tr h="251818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Cole Kampa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06" marR="2006" marT="200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sng" strike="noStrike">
                          <a:effectLst/>
                          <a:hlinkClick r:id="rId3"/>
                        </a:rPr>
                        <a:t>colekampa2024@u.northwestern.edu</a:t>
                      </a:r>
                      <a:endParaRPr lang="en-US" sz="7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06" marR="2006" marT="200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Northwestern University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06" marR="2006" marT="200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Evanston, Illinois 60208, USA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06" marR="2006" marT="200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C. Kampa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06" marR="2006" marT="2006" marB="0" anchor="b"/>
                </a:tc>
                <a:extLst>
                  <a:ext uri="{0D108BD9-81ED-4DB2-BD59-A6C34878D82A}">
                    <a16:rowId xmlns:a16="http://schemas.microsoft.com/office/drawing/2014/main" val="406652596"/>
                  </a:ext>
                </a:extLst>
              </a:tr>
              <a:tr h="138384"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Vadim Kashikhin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06" marR="2006" marT="200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sng" strike="noStrike">
                          <a:effectLst/>
                          <a:hlinkClick r:id="rId4"/>
                        </a:rPr>
                        <a:t>vadim@fnal.gov</a:t>
                      </a:r>
                      <a:endParaRPr lang="en-US" sz="7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06" marR="2006" marT="200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Fermi National Accelerator Laboratory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06" marR="2006" marT="200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Batavia, Illinois 60510, USA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06" marR="2006" marT="200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V. Kashikin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06" marR="2006" marT="2006" marB="0" anchor="b"/>
                </a:tc>
                <a:extLst>
                  <a:ext uri="{0D108BD9-81ED-4DB2-BD59-A6C34878D82A}">
                    <a16:rowId xmlns:a16="http://schemas.microsoft.com/office/drawing/2014/main" val="2646825434"/>
                  </a:ext>
                </a:extLst>
              </a:tr>
              <a:tr h="138384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Yury Kolomensky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06" marR="2006" marT="2006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sng" strike="noStrike">
                          <a:effectLst/>
                          <a:hlinkClick r:id="rId5"/>
                        </a:rPr>
                        <a:t>ygkolomensky@lbl.gov</a:t>
                      </a:r>
                      <a:endParaRPr lang="en-US" sz="7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06" marR="2006" marT="200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University of California, Lawrence Berkeley National Laboratory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06" marR="2006" marT="200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Berkeley, California 94720, USA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06" marR="2006" marT="200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Yu. G. Kolomensky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06" marR="2006" marT="2006" marB="0" anchor="b"/>
                </a:tc>
                <a:extLst>
                  <a:ext uri="{0D108BD9-81ED-4DB2-BD59-A6C34878D82A}">
                    <a16:rowId xmlns:a16="http://schemas.microsoft.com/office/drawing/2014/main" val="1317079889"/>
                  </a:ext>
                </a:extLst>
              </a:tr>
              <a:tr h="251818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Alexander Kozelov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06" marR="2006" marT="2006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sng" strike="noStrike">
                          <a:effectLst/>
                          <a:hlinkClick r:id="rId6"/>
                        </a:rPr>
                        <a:t>alexander.kozelov@gmail.com</a:t>
                      </a:r>
                      <a:endParaRPr lang="en-US" sz="7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06" marR="2006" marT="200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NRC Kurchatov Institute, IHEP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06" marR="2006" marT="200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142281, Protvino, Moscow region, Russia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06" marR="2006" marT="200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A. Kozelov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06" marR="2006" marT="2006" marB="0" anchor="b"/>
                </a:tc>
                <a:extLst>
                  <a:ext uri="{0D108BD9-81ED-4DB2-BD59-A6C34878D82A}">
                    <a16:rowId xmlns:a16="http://schemas.microsoft.com/office/drawing/2014/main" val="4085958080"/>
                  </a:ext>
                </a:extLst>
              </a:tr>
              <a:tr h="138384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Robert K. Kutschke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06" marR="2006" marT="200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sng" strike="noStrike">
                          <a:effectLst/>
                          <a:hlinkClick r:id="rId7"/>
                        </a:rPr>
                        <a:t>kutschke@fnal.gov</a:t>
                      </a:r>
                      <a:endParaRPr lang="en-US" sz="7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06" marR="2006" marT="200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Fermi National Accelerator Laboratory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06" marR="2006" marT="200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Batavia, Illinois 60510, USA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06" marR="2006" marT="200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R. K. Kutschke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06" marR="2006" marT="2006" marB="0" anchor="b"/>
                </a:tc>
                <a:extLst>
                  <a:ext uri="{0D108BD9-81ED-4DB2-BD59-A6C34878D82A}">
                    <a16:rowId xmlns:a16="http://schemas.microsoft.com/office/drawing/2014/main" val="216059523"/>
                  </a:ext>
                </a:extLst>
              </a:tr>
              <a:tr h="251818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Mark Lancaster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06" marR="2006" marT="200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sng" strike="noStrike">
                          <a:effectLst/>
                        </a:rPr>
                        <a:t>mark.lancaster@manchester.ac.uk</a:t>
                      </a:r>
                      <a:endParaRPr lang="en-US" sz="7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06" marR="2006" marT="200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University of Manchester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06" marR="2006" marT="200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Manchester, M13 9PL, UK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06" marR="2006" marT="200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M. Lancaster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06" marR="2006" marT="2006" marB="0" anchor="b"/>
                </a:tc>
                <a:extLst>
                  <a:ext uri="{0D108BD9-81ED-4DB2-BD59-A6C34878D82A}">
                    <a16:rowId xmlns:a16="http://schemas.microsoft.com/office/drawing/2014/main" val="1673877756"/>
                  </a:ext>
                </a:extLst>
              </a:tr>
              <a:tr h="251818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Kevin Lynch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06" marR="2006" marT="200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sng" strike="noStrike">
                          <a:effectLst/>
                          <a:hlinkClick r:id="rId8"/>
                        </a:rPr>
                        <a:t>klynch@york.cuny.edu</a:t>
                      </a:r>
                      <a:endParaRPr lang="en-US" sz="7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06" marR="2006" marT="200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York College and the Graduate Center, The City University of New York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06" marR="2006" marT="200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New York, New York 11451, USA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06" marR="2006" marT="200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K. Lynch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06" marR="2006" marT="2006" marB="0" anchor="b"/>
                </a:tc>
                <a:extLst>
                  <a:ext uri="{0D108BD9-81ED-4DB2-BD59-A6C34878D82A}">
                    <a16:rowId xmlns:a16="http://schemas.microsoft.com/office/drawing/2014/main" val="4033819859"/>
                  </a:ext>
                </a:extLst>
              </a:tr>
              <a:tr h="251818"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Michael MacKenzie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06" marR="2006" marT="200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sng" strike="noStrike">
                          <a:effectLst/>
                          <a:hlinkClick r:id="rId9"/>
                        </a:rPr>
                        <a:t>michaelmackenzie@u.northwestern.edu</a:t>
                      </a:r>
                      <a:endParaRPr lang="en-US" sz="7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06" marR="2006" marT="200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Northwestern University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06" marR="2006" marT="2006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Evanston, Illinois 60208, USA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06" marR="2006" marT="200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M. MacKenzie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06" marR="2006" marT="2006" marB="0" anchor="ctr"/>
                </a:tc>
                <a:extLst>
                  <a:ext uri="{0D108BD9-81ED-4DB2-BD59-A6C34878D82A}">
                    <a16:rowId xmlns:a16="http://schemas.microsoft.com/office/drawing/2014/main" val="2904666136"/>
                  </a:ext>
                </a:extLst>
              </a:tr>
              <a:tr h="216180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Matteo Martini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06" marR="2006" marT="200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Matteo.Martini@lnf.infn.it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06" marR="2006" marT="2006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it-IT" sz="600" u="none" strike="noStrike">
                          <a:effectLst/>
                        </a:rPr>
                        <a:t>Laboratori Nazionali di Frascati dell’INFN, I-00044 Frascati,Italy; Universit`a degli Studi Guglielmo Marconi, 00193, Rome, Italy</a:t>
                      </a:r>
                      <a:endParaRPr lang="it-IT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06" marR="2006" marT="2006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M. Martini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06" marR="2006" marT="2006" marB="0" anchor="b"/>
                </a:tc>
                <a:extLst>
                  <a:ext uri="{0D108BD9-81ED-4DB2-BD59-A6C34878D82A}">
                    <a16:rowId xmlns:a16="http://schemas.microsoft.com/office/drawing/2014/main" val="482937200"/>
                  </a:ext>
                </a:extLst>
              </a:tr>
              <a:tr h="138384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Sophie Middleton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06" marR="2006" marT="200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sng" strike="noStrike">
                          <a:effectLst/>
                          <a:hlinkClick r:id="rId10"/>
                        </a:rPr>
                        <a:t>smidd@caltech.edu</a:t>
                      </a:r>
                      <a:endParaRPr lang="en-US" sz="7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06" marR="2006" marT="200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California Institute of Technology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06" marR="2006" marT="200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Pasadena, CA 91125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06" marR="2006" marT="200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S. Middleton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06" marR="2006" marT="2006" marB="0" anchor="b"/>
                </a:tc>
                <a:extLst>
                  <a:ext uri="{0D108BD9-81ED-4DB2-BD59-A6C34878D82A}">
                    <a16:rowId xmlns:a16="http://schemas.microsoft.com/office/drawing/2014/main" val="1704797162"/>
                  </a:ext>
                </a:extLst>
              </a:tr>
              <a:tr h="138384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James Miller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06" marR="2006" marT="200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sng" strike="noStrike">
                          <a:effectLst/>
                          <a:hlinkClick r:id="rId11"/>
                        </a:rPr>
                        <a:t>miller@buphy.bu.edu</a:t>
                      </a:r>
                      <a:endParaRPr lang="en-US" sz="7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06" marR="2006" marT="200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Boston University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06" marR="2006" marT="200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Boston, Massachusetts 02215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06" marR="2006" marT="200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J. P. Miller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06" marR="2006" marT="2006" marB="0" anchor="b"/>
                </a:tc>
                <a:extLst>
                  <a:ext uri="{0D108BD9-81ED-4DB2-BD59-A6C34878D82A}">
                    <a16:rowId xmlns:a16="http://schemas.microsoft.com/office/drawing/2014/main" val="2370001594"/>
                  </a:ext>
                </a:extLst>
              </a:tr>
              <a:tr h="140730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Stefano Miscetti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06" marR="2006" marT="2006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u="none" strike="noStrike">
                          <a:effectLst/>
                        </a:rPr>
                        <a:t>stefano.miscetti@lnf.infn.it</a:t>
                      </a:r>
                      <a:endParaRPr lang="en-US" sz="600" b="0" i="0" u="none" strike="noStrike">
                        <a:solidFill>
                          <a:srgbClr val="262626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2006" marR="2006" marT="200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600" u="none" strike="noStrike">
                          <a:effectLst/>
                        </a:rPr>
                        <a:t>Laboratori Nazionali di Frascati dell’INFN</a:t>
                      </a:r>
                      <a:endParaRPr lang="it-IT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06" marR="2006" marT="200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I-00044 Frascati, Italy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06" marR="2006" marT="200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S. Miscetti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06" marR="2006" marT="2006" marB="0" anchor="b"/>
                </a:tc>
                <a:extLst>
                  <a:ext uri="{0D108BD9-81ED-4DB2-BD59-A6C34878D82A}">
                    <a16:rowId xmlns:a16="http://schemas.microsoft.com/office/drawing/2014/main" val="3264842628"/>
                  </a:ext>
                </a:extLst>
              </a:tr>
              <a:tr h="150111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Stefan E. Mueller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06" marR="2006" marT="2006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sng" strike="noStrike">
                          <a:effectLst/>
                          <a:hlinkClick r:id="rId12"/>
                        </a:rPr>
                        <a:t>Stefan.Mueller@hzdr.de</a:t>
                      </a:r>
                      <a:endParaRPr lang="en-US" sz="7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06" marR="2006" marT="200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Helmholtz-Zentrum Dresden-Rossendorf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06" marR="2006" marT="2006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Dresden 01328, Germany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06" marR="2006" marT="200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S. E. Mueller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06" marR="2006" marT="2006" marB="0" anchor="ctr"/>
                </a:tc>
                <a:extLst>
                  <a:ext uri="{0D108BD9-81ED-4DB2-BD59-A6C34878D82A}">
                    <a16:rowId xmlns:a16="http://schemas.microsoft.com/office/drawing/2014/main" val="366945347"/>
                  </a:ext>
                </a:extLst>
              </a:tr>
              <a:tr h="251818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Alexey Popov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06" marR="2006" marT="200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sng" strike="noStrike">
                          <a:effectLst/>
                          <a:hlinkClick r:id="rId13"/>
                        </a:rPr>
                        <a:t>popov_al@ihep.ru</a:t>
                      </a:r>
                      <a:endParaRPr lang="en-US" sz="7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06" marR="2006" marT="200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NRC Kurchatov Institute, IHEP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06" marR="2006" marT="200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142281, Protvino, Moscow region, Russia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06" marR="2006" marT="200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A. Popov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06" marR="2006" marT="2006" marB="0" anchor="b"/>
                </a:tc>
                <a:extLst>
                  <a:ext uri="{0D108BD9-81ED-4DB2-BD59-A6C34878D82A}">
                    <a16:rowId xmlns:a16="http://schemas.microsoft.com/office/drawing/2014/main" val="3059254753"/>
                  </a:ext>
                </a:extLst>
              </a:tr>
              <a:tr h="138384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James L. Popp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06" marR="2006" marT="2006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sng" strike="noStrike">
                          <a:effectLst/>
                          <a:hlinkClick r:id="rId14"/>
                        </a:rPr>
                        <a:t>jpopp@york.cuny.edu</a:t>
                      </a:r>
                      <a:endParaRPr lang="en-US" sz="7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06" marR="2006" marT="200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York College and the Graduate Center, The City University of New York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06" marR="2006" marT="200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New York, New York 11451, USA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06" marR="2006" marT="200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J. L. Popp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06" marR="2006" marT="2006" marB="0" anchor="b"/>
                </a:tc>
                <a:extLst>
                  <a:ext uri="{0D108BD9-81ED-4DB2-BD59-A6C34878D82A}">
                    <a16:rowId xmlns:a16="http://schemas.microsoft.com/office/drawing/2014/main" val="1941522545"/>
                  </a:ext>
                </a:extLst>
              </a:tr>
              <a:tr h="138384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Frank C. Porter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06" marR="2006" marT="200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sng" strike="noStrike">
                          <a:effectLst/>
                          <a:hlinkClick r:id="rId15"/>
                        </a:rPr>
                        <a:t>fcp@caltech.edu</a:t>
                      </a:r>
                      <a:endParaRPr lang="en-US" sz="7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06" marR="2006" marT="200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California Institute of Technology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06" marR="2006" marT="200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Pasadena, CA 91125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06" marR="2006" marT="200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F. C. Porter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06" marR="2006" marT="2006" marB="0" anchor="b"/>
                </a:tc>
                <a:extLst>
                  <a:ext uri="{0D108BD9-81ED-4DB2-BD59-A6C34878D82A}">
                    <a16:rowId xmlns:a16="http://schemas.microsoft.com/office/drawing/2014/main" val="622726807"/>
                  </a:ext>
                </a:extLst>
              </a:tr>
              <a:tr h="138384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Vitaly Pronskikh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06" marR="2006" marT="200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sng" strike="noStrike">
                          <a:effectLst/>
                          <a:hlinkClick r:id="rId16"/>
                        </a:rPr>
                        <a:t>vpronskikh@fnal.gov</a:t>
                      </a:r>
                      <a:endParaRPr lang="en-US" sz="7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06" marR="2006" marT="200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Fermi National Accelerator Laboratory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06" marR="2006" marT="200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Batavia, Illinois 60510, USA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06" marR="2006" marT="200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V. S. Pronskikh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06" marR="2006" marT="2006" marB="0" anchor="b"/>
                </a:tc>
                <a:extLst>
                  <a:ext uri="{0D108BD9-81ED-4DB2-BD59-A6C34878D82A}">
                    <a16:rowId xmlns:a16="http://schemas.microsoft.com/office/drawing/2014/main" val="893937239"/>
                  </a:ext>
                </a:extLst>
              </a:tr>
              <a:tr h="138384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Dave Pushka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06" marR="2006" marT="200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sng" strike="noStrike">
                          <a:effectLst/>
                          <a:hlinkClick r:id="rId17"/>
                        </a:rPr>
                        <a:t>pushka@fnal.gov</a:t>
                      </a:r>
                      <a:endParaRPr lang="en-US" sz="7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06" marR="2006" marT="200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Fermi National Accelerator Laboratory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06" marR="2006" marT="200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Batavia, Illinois 60510, USA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06" marR="2006" marT="200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D. Pushka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06" marR="2006" marT="2006" marB="0" anchor="b"/>
                </a:tc>
                <a:extLst>
                  <a:ext uri="{0D108BD9-81ED-4DB2-BD59-A6C34878D82A}">
                    <a16:rowId xmlns:a16="http://schemas.microsoft.com/office/drawing/2014/main" val="1744181295"/>
                  </a:ext>
                </a:extLst>
              </a:tr>
              <a:tr h="150111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Reuven Rachamin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06" marR="2006" marT="200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sng" strike="noStrike">
                          <a:effectLst/>
                          <a:hlinkClick r:id="rId18"/>
                        </a:rPr>
                        <a:t>r.rachamin@hzdr.de</a:t>
                      </a:r>
                      <a:endParaRPr lang="en-US" sz="7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06" marR="2006" marT="200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Helmholtz-Zentrum Dresden-Rossendorf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06" marR="2006" marT="2006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Dresden 01328, Germany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06" marR="2006" marT="200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R. Rachamin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06" marR="2006" marT="2006" marB="0" anchor="b"/>
                </a:tc>
                <a:extLst>
                  <a:ext uri="{0D108BD9-81ED-4DB2-BD59-A6C34878D82A}">
                    <a16:rowId xmlns:a16="http://schemas.microsoft.com/office/drawing/2014/main" val="4257982658"/>
                  </a:ext>
                </a:extLst>
              </a:tr>
              <a:tr h="138384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Gregory Rakness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06" marR="2006" marT="2006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sng" strike="noStrike">
                          <a:effectLst/>
                          <a:hlinkClick r:id="rId19"/>
                        </a:rPr>
                        <a:t>grakness@fnal.gov</a:t>
                      </a:r>
                      <a:endParaRPr lang="en-US" sz="7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06" marR="2006" marT="200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Fermi National Accelerator Laboratory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06" marR="2006" marT="200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Batavia, Illinois 60510, USA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06" marR="2006" marT="200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G. Rakness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06" marR="2006" marT="2006" marB="0" anchor="b"/>
                </a:tc>
                <a:extLst>
                  <a:ext uri="{0D108BD9-81ED-4DB2-BD59-A6C34878D82A}">
                    <a16:rowId xmlns:a16="http://schemas.microsoft.com/office/drawing/2014/main" val="3766903919"/>
                  </a:ext>
                </a:extLst>
              </a:tr>
              <a:tr h="138384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Robert Szafron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06" marR="2006" marT="2006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sng" strike="noStrike">
                          <a:effectLst/>
                          <a:hlinkClick r:id="rId20"/>
                        </a:rPr>
                        <a:t>rszafron@bnl.gov</a:t>
                      </a:r>
                      <a:endParaRPr lang="en-US" sz="7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06" marR="2006" marT="200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Brookhaven National Laboratory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06" marR="2006" marT="2006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Upton, N.Y., 11973, USA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06" marR="2006" marT="200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R. Szafron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06" marR="2006" marT="2006" marB="0" anchor="b"/>
                </a:tc>
                <a:extLst>
                  <a:ext uri="{0D108BD9-81ED-4DB2-BD59-A6C34878D82A}">
                    <a16:rowId xmlns:a16="http://schemas.microsoft.com/office/drawing/2014/main" val="3310094707"/>
                  </a:ext>
                </a:extLst>
              </a:tr>
              <a:tr h="138384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Giovanni Tassielli 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06" marR="2006" marT="200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sng" strike="noStrike">
                          <a:effectLst/>
                          <a:hlinkClick r:id="rId21"/>
                        </a:rPr>
                        <a:t>giovanni.tassielli@le.infn.it</a:t>
                      </a:r>
                      <a:endParaRPr lang="en-US" sz="7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06" marR="2006" marT="200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INFN Sezione di Lecce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06" marR="2006" marT="200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Leece I-73100, Italy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06" marR="2006" marT="200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G. F. Tassielli 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06" marR="2006" marT="2006" marB="0" anchor="b"/>
                </a:tc>
                <a:extLst>
                  <a:ext uri="{0D108BD9-81ED-4DB2-BD59-A6C34878D82A}">
                    <a16:rowId xmlns:a16="http://schemas.microsoft.com/office/drawing/2014/main" val="1592031470"/>
                  </a:ext>
                </a:extLst>
              </a:tr>
              <a:tr h="227513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Igor A. Vasilyev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2006" marR="2006" marT="200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sng" strike="noStrike">
                          <a:effectLst/>
                          <a:hlinkClick r:id="rId22"/>
                        </a:rPr>
                        <a:t>igor.vasilyev@cern.ch</a:t>
                      </a:r>
                      <a:endParaRPr lang="en-US" sz="7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06" marR="2006" marT="200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NRC Kurchatov Institute, IHEP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2006" marR="2006" marT="200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142281, Protvino, Moscow region, Russia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2006" marR="2006" marT="200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I. A. Vasilyev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06" marR="2006" marT="2006" marB="0" anchor="b"/>
                </a:tc>
                <a:extLst>
                  <a:ext uri="{0D108BD9-81ED-4DB2-BD59-A6C34878D82A}">
                    <a16:rowId xmlns:a16="http://schemas.microsoft.com/office/drawing/2014/main" val="1010879117"/>
                  </a:ext>
                </a:extLst>
              </a:tr>
              <a:tr h="251818"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  <a:hlinkClick r:id="rId23"/>
                        </a:rPr>
                        <a:t>I.I. Vasilyev      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06" marR="2006" marT="200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sng" strike="noStrike">
                          <a:effectLst/>
                          <a:hlinkClick r:id="rId23"/>
                        </a:rPr>
                        <a:t>ivasilyev@jinr.ru</a:t>
                      </a:r>
                      <a:endParaRPr lang="en-US" sz="7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06" marR="2006" marT="200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Joint Institute for Nuclear Research</a:t>
                      </a:r>
                      <a:endParaRPr lang="en-US" sz="600" b="0" i="0" u="none" strike="noStrike">
                        <a:solidFill>
                          <a:srgbClr val="4D515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06" marR="2006" marT="200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141980 Dubna, Moscow region, Russia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06" marR="2006" marT="2006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  <a:hlinkClick r:id="rId23"/>
                        </a:rPr>
                        <a:t>I.I. Vasilyev      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06" marR="2006" marT="2006" marB="0" anchor="ctr"/>
                </a:tc>
                <a:extLst>
                  <a:ext uri="{0D108BD9-81ED-4DB2-BD59-A6C34878D82A}">
                    <a16:rowId xmlns:a16="http://schemas.microsoft.com/office/drawing/2014/main" val="2869242765"/>
                  </a:ext>
                </a:extLst>
              </a:tr>
              <a:tr h="138384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Mete Yucel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06" marR="2006" marT="2006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sng" strike="noStrike">
                          <a:effectLst/>
                          <a:hlinkClick r:id="rId24"/>
                        </a:rPr>
                        <a:t>myucel@fnal.gov</a:t>
                      </a:r>
                      <a:endParaRPr lang="en-US" sz="7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06" marR="2006" marT="200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Fermi National Accelerator Laboratory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06" marR="2006" marT="200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Batavia, Illinois 60510, USA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06" marR="2006" marT="200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M. Yucel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06" marR="2006" marT="2006" marB="0" anchor="b"/>
                </a:tc>
                <a:extLst>
                  <a:ext uri="{0D108BD9-81ED-4DB2-BD59-A6C34878D82A}">
                    <a16:rowId xmlns:a16="http://schemas.microsoft.com/office/drawing/2014/main" val="1230636457"/>
                  </a:ext>
                </a:extLst>
              </a:tr>
              <a:tr h="138384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Anna Maria Zanetti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06" marR="2006" marT="200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sng" strike="noStrike">
                          <a:effectLst/>
                          <a:hlinkClick r:id="rId25"/>
                        </a:rPr>
                        <a:t>annamaria.zanetti@ts.infn.it.</a:t>
                      </a:r>
                      <a:endParaRPr lang="en-US" sz="7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06" marR="2006" marT="200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NFN Sezione di Trieste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06" marR="2006" marT="200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 I-34127 Trieste, Italy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06" marR="2006" marT="200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</a:rPr>
                        <a:t>A. M. Zanetti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06" marR="2006" marT="2006" marB="0" anchor="b"/>
                </a:tc>
                <a:extLst>
                  <a:ext uri="{0D108BD9-81ED-4DB2-BD59-A6C34878D82A}">
                    <a16:rowId xmlns:a16="http://schemas.microsoft.com/office/drawing/2014/main" val="4235612131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70DD3434-26C9-4E09-8F7B-72D7124256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3208559"/>
              </p:ext>
            </p:extLst>
          </p:nvPr>
        </p:nvGraphicFramePr>
        <p:xfrm>
          <a:off x="764366" y="771932"/>
          <a:ext cx="11074166" cy="40039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41962">
                  <a:extLst>
                    <a:ext uri="{9D8B030D-6E8A-4147-A177-3AD203B41FA5}">
                      <a16:colId xmlns:a16="http://schemas.microsoft.com/office/drawing/2014/main" val="3264029467"/>
                    </a:ext>
                  </a:extLst>
                </a:gridCol>
                <a:gridCol w="1733573">
                  <a:extLst>
                    <a:ext uri="{9D8B030D-6E8A-4147-A177-3AD203B41FA5}">
                      <a16:colId xmlns:a16="http://schemas.microsoft.com/office/drawing/2014/main" val="365183624"/>
                    </a:ext>
                  </a:extLst>
                </a:gridCol>
                <a:gridCol w="3829385">
                  <a:extLst>
                    <a:ext uri="{9D8B030D-6E8A-4147-A177-3AD203B41FA5}">
                      <a16:colId xmlns:a16="http://schemas.microsoft.com/office/drawing/2014/main" val="326091508"/>
                    </a:ext>
                  </a:extLst>
                </a:gridCol>
                <a:gridCol w="2134623">
                  <a:extLst>
                    <a:ext uri="{9D8B030D-6E8A-4147-A177-3AD203B41FA5}">
                      <a16:colId xmlns:a16="http://schemas.microsoft.com/office/drawing/2014/main" val="1849040691"/>
                    </a:ext>
                  </a:extLst>
                </a:gridCol>
                <a:gridCol w="2134623">
                  <a:extLst>
                    <a:ext uri="{9D8B030D-6E8A-4147-A177-3AD203B41FA5}">
                      <a16:colId xmlns:a16="http://schemas.microsoft.com/office/drawing/2014/main" val="1550105373"/>
                    </a:ext>
                  </a:extLst>
                </a:gridCol>
              </a:tblGrid>
              <a:tr h="400391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</a:rPr>
                        <a:t>Name</a:t>
                      </a:r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46" marR="1946" marT="194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Email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46" marR="1946" marT="194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Institution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46" marR="1946" marT="194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Address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46" marR="1946" marT="194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</a:rPr>
                        <a:t>Name on author list</a:t>
                      </a:r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46" marR="1946" marT="1946" marB="0" anchor="b"/>
                </a:tc>
                <a:extLst>
                  <a:ext uri="{0D108BD9-81ED-4DB2-BD59-A6C34878D82A}">
                    <a16:rowId xmlns:a16="http://schemas.microsoft.com/office/drawing/2014/main" val="16226981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712764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2849F3-D611-4F59-A065-7C5D6917E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1975" y="2315410"/>
            <a:ext cx="6041572" cy="1113590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Mu2e-II Working Groups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F12E6A-459D-4305-BE02-67B2E7EFAC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9/15/2021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C1724D-EE4D-4CD1-AB12-85864B1532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F. Porter - Mu2e Snowmass21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8A6A3A-A152-4D3F-8485-63AF7DD29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46182-FD2A-49FA-9D37-2828763E0D32}" type="slidenum">
              <a:rPr lang="en-US" smtClean="0"/>
              <a:t>6</a:t>
            </a:fld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AFF7E0E-1F86-41C4-B059-83EF087F3978}"/>
              </a:ext>
            </a:extLst>
          </p:cNvPr>
          <p:cNvSpPr txBox="1"/>
          <p:nvPr/>
        </p:nvSpPr>
        <p:spPr>
          <a:xfrm>
            <a:off x="3111690" y="4012442"/>
            <a:ext cx="59777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Email convenors if you wish to participate</a:t>
            </a:r>
          </a:p>
          <a:p>
            <a:pPr algn="ctr"/>
            <a:r>
              <a:rPr lang="en-US" sz="2400" dirty="0"/>
              <a:t>Anyone can subscribe to email lists</a:t>
            </a:r>
          </a:p>
        </p:txBody>
      </p:sp>
    </p:spTree>
    <p:extLst>
      <p:ext uri="{BB962C8B-B14F-4D97-AF65-F5344CB8AC3E}">
        <p14:creationId xmlns:p14="http://schemas.microsoft.com/office/powerpoint/2010/main" val="609509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2849F3-D611-4F59-A065-7C5D6917E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13590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Accelerator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3950DD-9B0B-4E7E-8A06-1CBC2C2FAE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8990" y="709454"/>
            <a:ext cx="6212260" cy="329222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rgbClr val="00B050"/>
                </a:solidFill>
              </a:rPr>
              <a:t>Karie Badgley, Convenor, FNAL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B050"/>
                </a:solidFill>
              </a:rPr>
              <a:t>David </a:t>
            </a:r>
            <a:r>
              <a:rPr lang="en-US" sz="2000" dirty="0" err="1">
                <a:solidFill>
                  <a:srgbClr val="00B050"/>
                </a:solidFill>
              </a:rPr>
              <a:t>Neuffer</a:t>
            </a:r>
            <a:r>
              <a:rPr lang="en-US" sz="2000" dirty="0">
                <a:solidFill>
                  <a:srgbClr val="00B050"/>
                </a:solidFill>
              </a:rPr>
              <a:t>, Convenor, FNAL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B050"/>
                </a:solidFill>
              </a:rPr>
              <a:t>Eric Prebys, Convenor, UCD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accent4">
                    <a:lumMod val="50000"/>
                  </a:schemeClr>
                </a:solidFill>
              </a:rPr>
              <a:t>Mary Anne Cummings, Muons, Inc.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accent4">
                    <a:lumMod val="50000"/>
                  </a:schemeClr>
                </a:solidFill>
              </a:rPr>
              <a:t>Keegan </a:t>
            </a:r>
            <a:r>
              <a:rPr lang="en-US" sz="2000" dirty="0" err="1">
                <a:solidFill>
                  <a:schemeClr val="accent4">
                    <a:lumMod val="50000"/>
                  </a:schemeClr>
                </a:solidFill>
              </a:rPr>
              <a:t>Harrig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</a:rPr>
              <a:t>, UCD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accent4">
                    <a:lumMod val="50000"/>
                  </a:schemeClr>
                </a:solidFill>
              </a:rPr>
              <a:t>Andrei </a:t>
            </a:r>
            <a:r>
              <a:rPr lang="en-US" sz="2000" dirty="0" err="1">
                <a:solidFill>
                  <a:schemeClr val="accent4">
                    <a:lumMod val="50000"/>
                  </a:schemeClr>
                </a:solidFill>
              </a:rPr>
              <a:t>Gaponenko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</a:rPr>
              <a:t>, FNAL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accent4">
                    <a:lumMod val="50000"/>
                  </a:schemeClr>
                </a:solidFill>
              </a:rPr>
              <a:t>Vadim Kashikhin, FNAL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accent4">
                    <a:lumMod val="50000"/>
                  </a:schemeClr>
                </a:solidFill>
              </a:rPr>
              <a:t>Kevin Lynch, CUNY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accent4">
                    <a:lumMod val="50000"/>
                  </a:schemeClr>
                </a:solidFill>
              </a:rPr>
              <a:t>James Popp, CUNY</a:t>
            </a:r>
          </a:p>
          <a:p>
            <a:pPr marL="0" indent="0">
              <a:buNone/>
            </a:pPr>
            <a:r>
              <a:rPr lang="en-US" sz="2000" dirty="0" err="1">
                <a:solidFill>
                  <a:schemeClr val="accent4">
                    <a:lumMod val="50000"/>
                  </a:schemeClr>
                </a:solidFill>
              </a:rPr>
              <a:t>Diktys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4">
                    <a:lumMod val="50000"/>
                  </a:schemeClr>
                </a:solidFill>
              </a:rPr>
              <a:t>Stratakis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</a:rPr>
              <a:t>, FNAL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F12E6A-459D-4305-BE02-67B2E7EFAC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9/15/2021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C1724D-EE4D-4CD1-AB12-85864B1532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F. Porter - Mu2e Snowmass21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8A6A3A-A152-4D3F-8485-63AF7DD29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46182-FD2A-49FA-9D37-2828763E0D32}" type="slidenum">
              <a:rPr lang="en-US" smtClean="0"/>
              <a:t>7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6D69411-14BF-4F29-B08D-0242711CBB03}"/>
              </a:ext>
            </a:extLst>
          </p:cNvPr>
          <p:cNvSpPr txBox="1"/>
          <p:nvPr/>
        </p:nvSpPr>
        <p:spPr>
          <a:xfrm>
            <a:off x="1291046" y="4989454"/>
            <a:ext cx="955196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ea typeface="Times New Roman" panose="02020603050405020304" pitchFamily="18" charset="0"/>
              </a:rPr>
              <a:t>Accelerator meetings every other Thursday, 1PM CT. Next meeting </a:t>
            </a:r>
            <a:r>
              <a:rPr lang="en-US" dirty="0">
                <a:ea typeface="Times New Roman" panose="02020603050405020304" pitchFamily="18" charset="0"/>
              </a:rPr>
              <a:t>September 23</a:t>
            </a:r>
            <a:r>
              <a:rPr lang="en-US" sz="1800" dirty="0">
                <a:effectLst/>
                <a:ea typeface="Times New Roman" panose="02020603050405020304" pitchFamily="18" charset="0"/>
              </a:rPr>
              <a:t>, 2021 (TBC)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ea typeface="Times New Roman" panose="02020603050405020304" pitchFamily="18" charset="0"/>
              </a:rPr>
              <a:t>TBD, 2021 (10-12 CT): AF2/AF5/AF7/RP/NP 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</a:t>
            </a:r>
            <a:r>
              <a:rPr lang="en-US" sz="1800" dirty="0"/>
              <a:t>arget workshop (contact: Eric Prebys)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0070C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https://indico.fnal.gov/event/46752/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7934D3F-597C-42B2-AD8A-C0EDC6918B05}"/>
              </a:ext>
            </a:extLst>
          </p:cNvPr>
          <p:cNvSpPr txBox="1"/>
          <p:nvPr/>
        </p:nvSpPr>
        <p:spPr>
          <a:xfrm>
            <a:off x="378823" y="1294050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n-US" sz="1800" dirty="0">
                <a:solidFill>
                  <a:srgbClr val="0070C0"/>
                </a:solidFill>
                <a:hlinkClick r:id="rId3"/>
              </a:rPr>
              <a:t>mu2e-ii-accelerator@fnal.gov</a:t>
            </a:r>
            <a:endParaRPr lang="en-US" sz="1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68933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2849F3-D611-4F59-A065-7C5D6917EF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Radiation simulation and mitigation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3950DD-9B0B-4E7E-8A06-1CBC2C2FAE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69663" y="2016905"/>
            <a:ext cx="7105759" cy="3872675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B050"/>
                </a:solidFill>
              </a:rPr>
              <a:t>Michael MacKenzie, Convenor, Northwestern</a:t>
            </a:r>
          </a:p>
          <a:p>
            <a:pPr marL="0" indent="0">
              <a:buNone/>
            </a:pPr>
            <a:r>
              <a:rPr lang="en-US" dirty="0">
                <a:solidFill>
                  <a:srgbClr val="00B050"/>
                </a:solidFill>
              </a:rPr>
              <a:t>Stefan Mueller, Convenor, HZDR</a:t>
            </a:r>
          </a:p>
          <a:p>
            <a:pPr marL="0" indent="0">
              <a:buNone/>
            </a:pPr>
            <a:r>
              <a:rPr lang="en-US" dirty="0">
                <a:solidFill>
                  <a:srgbClr val="00B050"/>
                </a:solidFill>
              </a:rPr>
              <a:t>Vitaly Pronskikh, Convenor, FNAL</a:t>
            </a:r>
            <a:endParaRPr lang="en-US" dirty="0">
              <a:solidFill>
                <a:schemeClr val="accent4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Anna Ferrari, 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Reuven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Rachamin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HZDR</a:t>
            </a:r>
            <a:r>
              <a:rPr lang="en-US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accent4">
                    <a:lumMod val="50000"/>
                  </a:schemeClr>
                </a:solidFill>
              </a:rPr>
              <a:t>Vadim Kashikhin, FNAL</a:t>
            </a:r>
            <a:endParaRPr lang="en-US" dirty="0">
              <a:solidFill>
                <a:schemeClr val="accent4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James Popp, CUNY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David Pushka, FNAL</a:t>
            </a:r>
          </a:p>
          <a:p>
            <a:pPr marL="0" indent="0">
              <a:buNone/>
            </a:pPr>
            <a:r>
              <a:rPr lang="en-US" sz="2600" dirty="0">
                <a:solidFill>
                  <a:srgbClr val="00B0F0"/>
                </a:solidFill>
                <a:cs typeface="Times New Roman" panose="02020603050405020304" pitchFamily="18" charset="0"/>
              </a:rPr>
              <a:t>Yuri Oksuzian – CRV</a:t>
            </a:r>
          </a:p>
          <a:p>
            <a:pPr marL="0" indent="0">
              <a:buNone/>
            </a:pPr>
            <a:r>
              <a:rPr lang="en-US" sz="2600" dirty="0">
                <a:solidFill>
                  <a:srgbClr val="00B0F0"/>
                </a:solidFill>
                <a:cs typeface="Times New Roman" panose="02020603050405020304" pitchFamily="18" charset="0"/>
              </a:rPr>
              <a:t>Sophie Middleton – Sensitivity</a:t>
            </a:r>
          </a:p>
          <a:p>
            <a:pPr marL="0" indent="0">
              <a:buNone/>
            </a:pPr>
            <a:r>
              <a:rPr lang="en-US" sz="2600" dirty="0" err="1">
                <a:solidFill>
                  <a:srgbClr val="00B0F0"/>
                </a:solidFill>
                <a:cs typeface="Times New Roman" panose="02020603050405020304" pitchFamily="18" charset="0"/>
              </a:rPr>
              <a:t>Giani</a:t>
            </a:r>
            <a:r>
              <a:rPr lang="en-US" sz="2600" dirty="0">
                <a:solidFill>
                  <a:srgbClr val="00B0F0"/>
                </a:solidFill>
                <a:cs typeface="Times New Roman" panose="02020603050405020304" pitchFamily="18" charset="0"/>
              </a:rPr>
              <a:t> Pezzullo - TDAQ</a:t>
            </a:r>
            <a:endParaRPr lang="en-US" sz="2600" dirty="0">
              <a:solidFill>
                <a:srgbClr val="00B0F0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F12E6A-459D-4305-BE02-67B2E7EFAC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9/15/2021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C1724D-EE4D-4CD1-AB12-85864B1532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F. Porter - Mu2e Snowmass21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8A6A3A-A152-4D3F-8485-63AF7DD29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46182-FD2A-49FA-9D37-2828763E0D32}" type="slidenum">
              <a:rPr lang="en-US" smtClean="0"/>
              <a:t>8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94AEFFA-4888-417A-8386-EF00C992BD85}"/>
              </a:ext>
            </a:extLst>
          </p:cNvPr>
          <p:cNvSpPr txBox="1"/>
          <p:nvPr/>
        </p:nvSpPr>
        <p:spPr>
          <a:xfrm>
            <a:off x="431074" y="1299799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n-US" sz="1800" u="sng" kern="120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  <a:hlinkClick r:id="rId2"/>
              </a:rPr>
              <a:t>mu2eii-radiation@fnal.gov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6563284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2849F3-D611-4F59-A065-7C5D6917EF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Theory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3950DD-9B0B-4E7E-8A06-1CBC2C2FAE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37698" y="1690688"/>
            <a:ext cx="7732776" cy="3553941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00B050"/>
                </a:solidFill>
              </a:rPr>
              <a:t>Lorenzo Calibbi, Convenor, Nankai U</a:t>
            </a:r>
          </a:p>
          <a:p>
            <a:pPr marL="0" indent="0">
              <a:buNone/>
            </a:pPr>
            <a:r>
              <a:rPr lang="en-US" dirty="0">
                <a:solidFill>
                  <a:srgbClr val="00B050"/>
                </a:solidFill>
              </a:rPr>
              <a:t>Julian Heeck, Convenor, </a:t>
            </a:r>
            <a:r>
              <a:rPr lang="en-US" dirty="0" err="1">
                <a:solidFill>
                  <a:srgbClr val="00B050"/>
                </a:solidFill>
              </a:rPr>
              <a:t>UVa</a:t>
            </a:r>
            <a:endParaRPr lang="en-US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accent4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Robert Szafron, 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BNL</a:t>
            </a:r>
            <a:endParaRPr lang="en-US" dirty="0">
              <a:solidFill>
                <a:schemeClr val="accent4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dirty="0">
                <a:solidFill>
                  <a:schemeClr val="accent4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Yuichi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Uesaka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Kyushu Sangyo University</a:t>
            </a:r>
            <a:b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en-US" dirty="0">
              <a:solidFill>
                <a:schemeClr val="accent4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accent4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F12E6A-459D-4305-BE02-67B2E7EFAC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9/15/2021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C1724D-EE4D-4CD1-AB12-85864B1532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F. Porter - Mu2e Snowmass21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8A6A3A-A152-4D3F-8485-63AF7DD29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46182-FD2A-49FA-9D37-2828763E0D32}" type="slidenum">
              <a:rPr lang="en-US" smtClean="0"/>
              <a:t>9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C751C72-8A92-4254-9A71-FED51557BB1D}"/>
              </a:ext>
            </a:extLst>
          </p:cNvPr>
          <p:cNvSpPr txBox="1"/>
          <p:nvPr/>
        </p:nvSpPr>
        <p:spPr>
          <a:xfrm>
            <a:off x="870858" y="1244039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u="sng" kern="120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  <a:hlinkClick r:id="rId2"/>
              </a:rPr>
              <a:t>mu2eii-theory@fnal.gov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8596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157660</TotalTime>
  <Words>4665</Words>
  <Application>Microsoft Office PowerPoint</Application>
  <PresentationFormat>Widescreen</PresentationFormat>
  <Paragraphs>884</Paragraphs>
  <Slides>38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14</vt:i4>
      </vt:variant>
      <vt:variant>
        <vt:lpstr>Slide Titles</vt:lpstr>
      </vt:variant>
      <vt:variant>
        <vt:i4>38</vt:i4>
      </vt:variant>
    </vt:vector>
  </HeadingPairs>
  <TitlesOfParts>
    <vt:vector size="63" baseType="lpstr">
      <vt:lpstr>Arial Unicode MS</vt:lpstr>
      <vt:lpstr>Arial</vt:lpstr>
      <vt:lpstr>Calibri</vt:lpstr>
      <vt:lpstr>Calibri Light</vt:lpstr>
      <vt:lpstr>Cambria Math</vt:lpstr>
      <vt:lpstr>Courier New</vt:lpstr>
      <vt:lpstr>Lato</vt:lpstr>
      <vt:lpstr>Segoe UI</vt:lpstr>
      <vt:lpstr>Symbol</vt:lpstr>
      <vt:lpstr>Tahoma</vt:lpstr>
      <vt:lpstr>Times New Roman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PowerPoint Presentation</vt:lpstr>
      <vt:lpstr>Mu2e-II workshops</vt:lpstr>
      <vt:lpstr>Mu2e-II collaboration/author list</vt:lpstr>
      <vt:lpstr>Mu2e-II collaboration/author list, page 1</vt:lpstr>
      <vt:lpstr>Mu2e-II collaboration/author list, page 2</vt:lpstr>
      <vt:lpstr>Mu2e-II Working Groups</vt:lpstr>
      <vt:lpstr>Accelerator</vt:lpstr>
      <vt:lpstr>Radiation simulation and mitigation</vt:lpstr>
      <vt:lpstr>Theory</vt:lpstr>
      <vt:lpstr>Tracker</vt:lpstr>
      <vt:lpstr>Calorimeter</vt:lpstr>
      <vt:lpstr>Cosmic Ray Veto</vt:lpstr>
      <vt:lpstr>Trigger/DAQ</vt:lpstr>
      <vt:lpstr>Sensitivity estimates</vt:lpstr>
      <vt:lpstr>Mu2e-II Parameters</vt:lpstr>
      <vt:lpstr>Snowmass 22 Schedule Rare Processes &amp; Precision Measurements Frontier</vt:lpstr>
      <vt:lpstr>Mu2e-II Snowmass Schedule</vt:lpstr>
      <vt:lpstr>Mu2e-II talks – Material for Speakers</vt:lpstr>
      <vt:lpstr>PowerPoint Presentation</vt:lpstr>
      <vt:lpstr>PowerPoint Presentation</vt:lpstr>
      <vt:lpstr>Emphasis of this Mu2e-II Workshop</vt:lpstr>
      <vt:lpstr>Contributed Paper – Proposed Top Level Outline</vt:lpstr>
      <vt:lpstr>September 15, 2021 Mu2e-II workshop agenda</vt:lpstr>
      <vt:lpstr>Additional Material</vt:lpstr>
      <vt:lpstr>Mu2e-II talks</vt:lpstr>
      <vt:lpstr>Thinking about “when”</vt:lpstr>
      <vt:lpstr>PowerPoint Presentation</vt:lpstr>
      <vt:lpstr>PowerPoint Presentation</vt:lpstr>
      <vt:lpstr>Thinking about “when”</vt:lpstr>
      <vt:lpstr>PowerPoint Presentation</vt:lpstr>
      <vt:lpstr>Muon stops</vt:lpstr>
      <vt:lpstr>Muon stops</vt:lpstr>
      <vt:lpstr>Thinking about “when”</vt:lpstr>
      <vt:lpstr>Snowmass 22 Planning – “covid pause”</vt:lpstr>
      <vt:lpstr> Snowmass 22 - Endgame Schedule</vt:lpstr>
      <vt:lpstr>Contributed Paper – Proposed Top Level Outline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Frank Porter</dc:creator>
  <cp:lastModifiedBy>Frank Porter</cp:lastModifiedBy>
  <cp:revision>627</cp:revision>
  <cp:lastPrinted>2021-09-14T22:52:23Z</cp:lastPrinted>
  <dcterms:created xsi:type="dcterms:W3CDTF">2020-06-18T01:49:09Z</dcterms:created>
  <dcterms:modified xsi:type="dcterms:W3CDTF">2021-09-14T22:56:02Z</dcterms:modified>
</cp:coreProperties>
</file>