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 snapToObjects="1">
      <p:cViewPr varScale="1">
        <p:scale>
          <a:sx n="99" d="100"/>
          <a:sy n="99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69CF-657A-5345-A18B-C946CE342982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430D-1279-0A46-9888-90710430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36E6-6988-C641-A0CD-44FC43AB1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034F6-D9E5-224B-B7A1-351DB35A2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632-F0FF-704B-B48C-739B82DD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E7BB-F012-674B-BD9C-158CBFC840A4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1C0C-C897-9843-AC5A-7E5FDF23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7A5C-E830-C148-ADF5-FDC98513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484A-5F8B-9141-BC50-D5DE9A1F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C8490-6D8B-F940-A7B6-3D0370BDF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9AE6-E7C2-B848-A1B9-99C31550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F812-DC3F-124C-87DA-093963BA6FBE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2C8F5-A4AA-5448-BEBC-65880BA7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3B213-A326-0542-B78C-2DB76A3B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D79F6-2992-5B43-9D71-682DCB5A7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B0383-6A8F-9343-B2F3-A58DD218A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71954-7D9D-1040-8791-D9348282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DBC8-21CF-8342-8B1B-E0C470E45DB6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1E15A-A01D-6946-A452-C5462885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DAF3-0B75-F442-BF1B-79424B3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B9BF-065B-7542-B28C-DD931FBE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2BC7-B428-3C44-B121-4CAE3479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AA6E-458C-D041-8DAE-123A279F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CA7F-400F-1C42-ADE2-1F8FDE126260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27AD-6B53-E842-B0A7-88CC8E60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AF7F5-24AD-4847-AB5B-6DB16518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B386-2E3C-9947-8657-4F16B86A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43A9C-E2CD-7844-B05F-FB0E0FC8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F6D1-DFBC-F74E-A9E0-8C57A16F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8C24-4041-004D-9A63-8CFA97DEF5A1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7646F-89F1-E642-947F-79CFC584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81E9-1216-494C-8396-4060B5DD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9D26-3E2E-1842-A990-1597614D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5F09-25EA-4A41-A54E-6E4CA801D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9D4AB-0E1A-C748-9177-124876AA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039E1-C85C-954C-8529-A152F72D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687F-6E21-0A4C-9963-D86A4990F871}" type="datetime1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CF405-59F1-F64C-B607-3580CE59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D3BF3-FEB9-1C42-9234-968ADD05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99DF-45ED-6F42-BF53-C11FEA59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53F3-7E99-9145-9545-4335D424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740EC-019A-8D4E-906D-FB088C0A0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2EB33-2FC4-D844-930E-44E151052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5687D-5C6C-CF40-BB1B-BA2050909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34CE3-C200-4D40-B6A2-CADACB18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4904-0F2A-5847-BC2D-2A1C84AB30B0}" type="datetime1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60D0E-0496-D84D-A0B5-8952E9AD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AC2AB-EE30-3045-9BAF-01765A90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BEB3-C22A-7241-9FE9-1AE0BDD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3A111-CD5F-054B-8B4B-EA5B124C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637D-A60C-D34C-87DE-357B11FB9E22}" type="datetime1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9F3DC-D8F9-4E40-A849-223B5CC3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E0AEA-0436-444D-A061-A01E042F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04D99-3B60-0B4B-A1A0-DCFFECA9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0721-D607-F74C-A18E-A6029775B754}" type="datetime1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0FF32-94E3-C34C-8DE8-DECECB8B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7979F-D733-F54C-BDE5-4976A6E2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CE1A-1448-0D4A-8191-3F0C80F7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784E-7A6B-E94D-8C57-0C31FF40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30CEE-4A9E-5940-9890-558FEDFD4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E782-F591-234B-A7F4-AFA4DCE2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60AF-2A44-5D4F-8C70-0DC1719FD3E5}" type="datetime1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81A08-14D9-A344-9A1B-84F0CB47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CF6A-BB0A-6C4E-92C1-1AE783B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6E54-2D4C-4740-90E8-3A641D23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0DF10-B208-C841-8090-E5BCA2962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D6828-25A7-5C43-A844-E8739F6F2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A2DF-78A9-8045-85BA-FE85CD1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A41-5866-8940-9210-E056BD42CC55}" type="datetime1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38F03-19CD-2543-9F85-46F61778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29B76-05E6-6C44-95EF-E7974D79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32B25-5960-AD46-BEFD-DC68975B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EB016-BC63-BF47-AA60-060C6873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3A754-06BC-4447-B324-035E9F146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F489-CF15-1B40-B348-C9E87F5972B9}" type="datetime1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8F6E-D961-9E4C-BF05-50E91473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A1446-85B1-B44B-9557-DCC99D4B9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035B-2491-B941-8A79-39D2E7B6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4549-2D95-9244-910C-41796D81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8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Residual dose in the PS Hall after the Mu2e baseline run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(and LDRD news)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C34C4-C258-424C-90D8-5A0F722FF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679" y="4004842"/>
            <a:ext cx="9144000" cy="26853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Vitaly Pronskikh</a:t>
            </a:r>
          </a:p>
          <a:p>
            <a:r>
              <a:rPr lang="en-US" dirty="0" err="1"/>
              <a:t>Fermilab</a:t>
            </a:r>
            <a:endParaRPr lang="en-US" dirty="0"/>
          </a:p>
          <a:p>
            <a:endParaRPr lang="en-US" dirty="0"/>
          </a:p>
          <a:p>
            <a:r>
              <a:rPr lang="en-US" dirty="0"/>
              <a:t>09/15/21</a:t>
            </a:r>
          </a:p>
          <a:p>
            <a:endParaRPr lang="en-US" dirty="0"/>
          </a:p>
          <a:p>
            <a:r>
              <a:rPr lang="en-US" dirty="0"/>
              <a:t>Mu2e-II workshop</a:t>
            </a:r>
          </a:p>
        </p:txBody>
      </p:sp>
    </p:spTree>
    <p:extLst>
      <p:ext uri="{BB962C8B-B14F-4D97-AF65-F5344CB8AC3E}">
        <p14:creationId xmlns:p14="http://schemas.microsoft.com/office/powerpoint/2010/main" val="18770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CEB6-58A0-1649-A2FD-63F4A272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168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LDRD news. Prototyping: started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2DCAC-CC6F-D44E-BE69-34ED711A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5682-0827-2B4D-BA56-1FE4C70B8085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D7693D-CF33-0845-AA76-A85B50FB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367434"/>
            <a:ext cx="6731000" cy="2895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869E93-B356-2E42-A393-6858835DF97E}"/>
              </a:ext>
            </a:extLst>
          </p:cNvPr>
          <p:cNvSpPr txBox="1"/>
          <p:nvPr/>
        </p:nvSpPr>
        <p:spPr>
          <a:xfrm>
            <a:off x="584558" y="4263034"/>
            <a:ext cx="51930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Delivery date: </a:t>
            </a:r>
            <a:r>
              <a:rPr lang="en-US" dirty="0">
                <a:solidFill>
                  <a:srgbClr val="FF0000"/>
                </a:solidFill>
              </a:rPr>
              <a:t>12 weeks ARO, or 11/30/2021,</a:t>
            </a:r>
          </a:p>
          <a:p>
            <a:r>
              <a:rPr lang="en-US" dirty="0">
                <a:solidFill>
                  <a:srgbClr val="FF0000"/>
                </a:solidFill>
              </a:rPr>
              <a:t>whichever is later.</a:t>
            </a:r>
            <a:endParaRPr lang="en-US" dirty="0"/>
          </a:p>
          <a:p>
            <a:r>
              <a:rPr lang="en-US" dirty="0"/>
              <a:t>Purchase </a:t>
            </a:r>
            <a:r>
              <a:rPr lang="en-US" b="1" dirty="0"/>
              <a:t>NO. 681387</a:t>
            </a:r>
            <a:r>
              <a:rPr lang="en-US" dirty="0"/>
              <a:t> order signed on </a:t>
            </a:r>
            <a:r>
              <a:rPr lang="en-US" dirty="0">
                <a:solidFill>
                  <a:srgbClr val="FF0000"/>
                </a:solidFill>
              </a:rPr>
              <a:t>09/01/21</a:t>
            </a:r>
          </a:p>
          <a:p>
            <a:r>
              <a:rPr lang="en-US" dirty="0">
                <a:solidFill>
                  <a:srgbClr val="FF0000"/>
                </a:solidFill>
              </a:rPr>
              <a:t>After receiving from the vendor, the prototype will</a:t>
            </a:r>
          </a:p>
          <a:p>
            <a:r>
              <a:rPr lang="en-US" dirty="0">
                <a:solidFill>
                  <a:srgbClr val="FF0000"/>
                </a:solidFill>
              </a:rPr>
              <a:t>be mechanically tested at </a:t>
            </a:r>
            <a:r>
              <a:rPr lang="en-US" dirty="0" err="1">
                <a:solidFill>
                  <a:srgbClr val="FF0000"/>
                </a:solidFill>
              </a:rPr>
              <a:t>Fermilab</a:t>
            </a:r>
            <a:r>
              <a:rPr lang="en-US" dirty="0">
                <a:solidFill>
                  <a:srgbClr val="FF0000"/>
                </a:solidFill>
              </a:rPr>
              <a:t> by the LDRD team</a:t>
            </a:r>
            <a:endParaRPr lang="en-US" dirty="0"/>
          </a:p>
          <a:p>
            <a:r>
              <a:rPr lang="en-US" dirty="0"/>
              <a:t>If necessary and time and budget permit, we</a:t>
            </a:r>
          </a:p>
          <a:p>
            <a:r>
              <a:rPr lang="en-US" dirty="0"/>
              <a:t>can consider a prototype with a cooling scheme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71EFB-5FB0-AC42-8EC8-43E13D3BAD83}"/>
              </a:ext>
            </a:extLst>
          </p:cNvPr>
          <p:cNvSpPr txBox="1"/>
          <p:nvPr/>
        </p:nvSpPr>
        <p:spPr>
          <a:xfrm>
            <a:off x="484742" y="968836"/>
            <a:ext cx="38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Statement of work for Euclid </a:t>
            </a:r>
            <a:r>
              <a:rPr lang="en-US" b="1" dirty="0" err="1"/>
              <a:t>Techlabs</a:t>
            </a:r>
            <a:r>
              <a:rPr lang="en-US" b="1" dirty="0"/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D51DD4-0337-464C-8851-1EFECCE0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1921873"/>
            <a:ext cx="5071967" cy="32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850F-F26D-CC4F-932D-1F51523C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1"/>
            <a:ext cx="11910349" cy="111117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Residual dose in the PS Hall (runs 2017 and 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04432-557F-DE4D-A8A5-A5B6AB31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21" y="949124"/>
            <a:ext cx="5253274" cy="5260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0CB9E-11D9-954E-AD2D-593C7C38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7" y="787080"/>
            <a:ext cx="5868364" cy="584633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ACBD7E-C3A5-2E4A-8976-F40E78F89694}"/>
              </a:ext>
            </a:extLst>
          </p:cNvPr>
          <p:cNvCxnSpPr/>
          <p:nvPr/>
        </p:nvCxnSpPr>
        <p:spPr>
          <a:xfrm>
            <a:off x="787078" y="2164466"/>
            <a:ext cx="3356659" cy="902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75742E-2750-A540-963D-CC3281249E69}"/>
              </a:ext>
            </a:extLst>
          </p:cNvPr>
          <p:cNvSpPr txBox="1"/>
          <p:nvPr/>
        </p:nvSpPr>
        <p:spPr>
          <a:xfrm>
            <a:off x="115747" y="1851949"/>
            <a:ext cx="144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10 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B02914-3E79-224D-B45E-48826D625CF4}"/>
              </a:ext>
            </a:extLst>
          </p:cNvPr>
          <p:cNvCxnSpPr>
            <a:cxnSpLocks/>
          </p:cNvCxnSpPr>
          <p:nvPr/>
        </p:nvCxnSpPr>
        <p:spPr>
          <a:xfrm flipV="1">
            <a:off x="787078" y="3067291"/>
            <a:ext cx="2394004" cy="126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663A4D-DFED-CE4C-B8A4-C6C123DC2FAD}"/>
              </a:ext>
            </a:extLst>
          </p:cNvPr>
          <p:cNvSpPr txBox="1"/>
          <p:nvPr/>
        </p:nvSpPr>
        <p:spPr>
          <a:xfrm>
            <a:off x="-19962" y="4204019"/>
            <a:ext cx="144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700 mrem/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BD252-1932-3245-AC9F-FDDAA07D7EAB}"/>
              </a:ext>
            </a:extLst>
          </p:cNvPr>
          <p:cNvSpPr txBox="1"/>
          <p:nvPr/>
        </p:nvSpPr>
        <p:spPr>
          <a:xfrm>
            <a:off x="3618963" y="6337669"/>
            <a:ext cx="430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365 days of irradiation and 7 days of cooling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60BD8-6747-6241-A4F5-8774DF81E5D8}"/>
              </a:ext>
            </a:extLst>
          </p:cNvPr>
          <p:cNvSpPr txBox="1"/>
          <p:nvPr/>
        </p:nvSpPr>
        <p:spPr>
          <a:xfrm>
            <a:off x="8306873" y="6337669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MARS15+FermiCORD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C7065C6-ACD5-2041-9890-787969D4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6C7-4AED-1C48-80D1-5FA72DF3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6" y="-54264"/>
            <a:ext cx="11938714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Residual dose after the target/endcap are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A8CA7-2C61-2746-AE75-43F503A7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03" y="1292209"/>
            <a:ext cx="5143072" cy="5172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5E1AD-4402-3249-9D92-A58150E1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823" y="1292208"/>
            <a:ext cx="5208574" cy="51722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F66648-08F6-9F4D-94CF-C97495AB8706}"/>
              </a:ext>
            </a:extLst>
          </p:cNvPr>
          <p:cNvCxnSpPr>
            <a:cxnSpLocks/>
          </p:cNvCxnSpPr>
          <p:nvPr/>
        </p:nvCxnSpPr>
        <p:spPr>
          <a:xfrm>
            <a:off x="787078" y="2164466"/>
            <a:ext cx="2919074" cy="1222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9BCD2E-48D6-C042-9C17-6E88AE7EC0E2}"/>
              </a:ext>
            </a:extLst>
          </p:cNvPr>
          <p:cNvSpPr txBox="1"/>
          <p:nvPr/>
        </p:nvSpPr>
        <p:spPr>
          <a:xfrm>
            <a:off x="10121" y="2108699"/>
            <a:ext cx="132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3 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971CE2-BAD0-264A-914F-37B01A72856C}"/>
              </a:ext>
            </a:extLst>
          </p:cNvPr>
          <p:cNvCxnSpPr>
            <a:cxnSpLocks/>
          </p:cNvCxnSpPr>
          <p:nvPr/>
        </p:nvCxnSpPr>
        <p:spPr>
          <a:xfrm flipV="1">
            <a:off x="787078" y="3387144"/>
            <a:ext cx="2239457" cy="940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800B78-1B60-7044-ABC6-20718FFC059B}"/>
              </a:ext>
            </a:extLst>
          </p:cNvPr>
          <p:cNvSpPr txBox="1"/>
          <p:nvPr/>
        </p:nvSpPr>
        <p:spPr>
          <a:xfrm>
            <a:off x="-19962" y="4204019"/>
            <a:ext cx="144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300 mrem/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778809-121E-6E47-A234-A9C394337F31}"/>
              </a:ext>
            </a:extLst>
          </p:cNvPr>
          <p:cNvCxnSpPr/>
          <p:nvPr/>
        </p:nvCxnSpPr>
        <p:spPr>
          <a:xfrm>
            <a:off x="6276240" y="2500172"/>
            <a:ext cx="3356659" cy="902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8B5194-30B6-A34B-A5CD-E2E02EA33C99}"/>
              </a:ext>
            </a:extLst>
          </p:cNvPr>
          <p:cNvSpPr txBox="1"/>
          <p:nvPr/>
        </p:nvSpPr>
        <p:spPr>
          <a:xfrm>
            <a:off x="5556010" y="2643611"/>
            <a:ext cx="144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100 mrem/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9AC012-1888-5447-853B-DCA6CC1CAF85}"/>
              </a:ext>
            </a:extLst>
          </p:cNvPr>
          <p:cNvCxnSpPr>
            <a:cxnSpLocks/>
          </p:cNvCxnSpPr>
          <p:nvPr/>
        </p:nvCxnSpPr>
        <p:spPr>
          <a:xfrm flipV="1">
            <a:off x="6276240" y="3376236"/>
            <a:ext cx="2571546" cy="1404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35C380-2A58-6D4E-90F4-C7315C5615F4}"/>
              </a:ext>
            </a:extLst>
          </p:cNvPr>
          <p:cNvSpPr txBox="1"/>
          <p:nvPr/>
        </p:nvSpPr>
        <p:spPr>
          <a:xfrm>
            <a:off x="5469200" y="4657324"/>
            <a:ext cx="138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70 mrem/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17B30-ABAC-234F-8720-93E71BA4383E}"/>
              </a:ext>
            </a:extLst>
          </p:cNvPr>
          <p:cNvSpPr txBox="1"/>
          <p:nvPr/>
        </p:nvSpPr>
        <p:spPr>
          <a:xfrm>
            <a:off x="3618963" y="6337669"/>
            <a:ext cx="430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365 days of irradiation and 7 days of cooling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10C9D7-3C88-434D-A65A-82A2041D1CFB}"/>
              </a:ext>
            </a:extLst>
          </p:cNvPr>
          <p:cNvSpPr txBox="1"/>
          <p:nvPr/>
        </p:nvSpPr>
        <p:spPr>
          <a:xfrm>
            <a:off x="8306873" y="6337669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MARS15+FermiCORD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3D74DC-3D81-8649-9F8A-29738B53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6B25-11E2-4E4D-AE6B-D854804D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3" y="0"/>
            <a:ext cx="10515600" cy="94851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Residual dose 1 ft above the floor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2D2E-6BC6-6B41-9DBA-77EA3570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4" y="1203197"/>
            <a:ext cx="5325882" cy="5281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0BD17-81E6-8549-918B-1CAD4DED6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346" y="1203197"/>
            <a:ext cx="5446826" cy="52813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EA2C6-D402-F442-825C-35CCC1F0633C}"/>
              </a:ext>
            </a:extLst>
          </p:cNvPr>
          <p:cNvCxnSpPr/>
          <p:nvPr/>
        </p:nvCxnSpPr>
        <p:spPr>
          <a:xfrm>
            <a:off x="6276240" y="2500172"/>
            <a:ext cx="3356659" cy="902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0395AD-7CEE-C046-B601-FDD57AE5DF79}"/>
              </a:ext>
            </a:extLst>
          </p:cNvPr>
          <p:cNvSpPr txBox="1"/>
          <p:nvPr/>
        </p:nvSpPr>
        <p:spPr>
          <a:xfrm>
            <a:off x="5490265" y="1727474"/>
            <a:ext cx="144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300 mrem/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2174EB-C9CE-FE4A-A52A-F1363BB76049}"/>
              </a:ext>
            </a:extLst>
          </p:cNvPr>
          <p:cNvCxnSpPr>
            <a:cxnSpLocks/>
          </p:cNvCxnSpPr>
          <p:nvPr/>
        </p:nvCxnSpPr>
        <p:spPr>
          <a:xfrm>
            <a:off x="937622" y="2305318"/>
            <a:ext cx="2736412" cy="10709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60EC3C-AE1D-CA49-84CB-1AEAE1393213}"/>
              </a:ext>
            </a:extLst>
          </p:cNvPr>
          <p:cNvSpPr txBox="1"/>
          <p:nvPr/>
        </p:nvSpPr>
        <p:spPr>
          <a:xfrm>
            <a:off x="31485" y="1727474"/>
            <a:ext cx="144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700 mrem/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F2528-8157-7D4F-8ABE-1781B189B431}"/>
              </a:ext>
            </a:extLst>
          </p:cNvPr>
          <p:cNvSpPr txBox="1"/>
          <p:nvPr/>
        </p:nvSpPr>
        <p:spPr>
          <a:xfrm>
            <a:off x="3618963" y="6337669"/>
            <a:ext cx="430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365 days of irradiation and 7 days of cooling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CC2DA-8F16-5947-8C36-0A75F48AA5BD}"/>
              </a:ext>
            </a:extLst>
          </p:cNvPr>
          <p:cNvSpPr txBox="1"/>
          <p:nvPr/>
        </p:nvSpPr>
        <p:spPr>
          <a:xfrm>
            <a:off x="8306873" y="6337669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MARS15+FermiCORD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E69246A-28A8-9146-BDA2-3FBE5EE7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D465-C780-2749-92F8-778EAAB1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606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Residual dose at 40 cm south of North wall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84037-38DB-8244-9EBB-2557F443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1303497"/>
            <a:ext cx="5555625" cy="5425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7902B-DEF5-1945-81D8-A1E32D47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44" y="1303497"/>
            <a:ext cx="5732684" cy="54257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8A9CE8-FB14-9F41-B8BD-C12E13740E3F}"/>
              </a:ext>
            </a:extLst>
          </p:cNvPr>
          <p:cNvCxnSpPr>
            <a:cxnSpLocks/>
          </p:cNvCxnSpPr>
          <p:nvPr/>
        </p:nvCxnSpPr>
        <p:spPr>
          <a:xfrm>
            <a:off x="579549" y="1502947"/>
            <a:ext cx="2156863" cy="1963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8DC240-73B0-1D45-A539-38A8D0A48031}"/>
              </a:ext>
            </a:extLst>
          </p:cNvPr>
          <p:cNvSpPr txBox="1"/>
          <p:nvPr/>
        </p:nvSpPr>
        <p:spPr>
          <a:xfrm>
            <a:off x="61821" y="856619"/>
            <a:ext cx="144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300 mrem/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1EEB9B-286E-0748-8117-10A86EBEBE7D}"/>
              </a:ext>
            </a:extLst>
          </p:cNvPr>
          <p:cNvCxnSpPr>
            <a:cxnSpLocks/>
          </p:cNvCxnSpPr>
          <p:nvPr/>
        </p:nvCxnSpPr>
        <p:spPr>
          <a:xfrm>
            <a:off x="5932095" y="1502944"/>
            <a:ext cx="2516446" cy="1963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B257CD-C394-A948-BA18-A84B3972D9C5}"/>
              </a:ext>
            </a:extLst>
          </p:cNvPr>
          <p:cNvSpPr txBox="1"/>
          <p:nvPr/>
        </p:nvSpPr>
        <p:spPr>
          <a:xfrm>
            <a:off x="5414367" y="856616"/>
            <a:ext cx="144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mSv/</a:t>
            </a:r>
            <a:r>
              <a:rPr lang="en-US" dirty="0" err="1"/>
              <a:t>hr</a:t>
            </a:r>
            <a:r>
              <a:rPr lang="en-US" dirty="0"/>
              <a:t> =</a:t>
            </a:r>
          </a:p>
          <a:p>
            <a:r>
              <a:rPr lang="en-US" dirty="0"/>
              <a:t>100 mrem/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0E16E6-37F9-A14C-8286-190AA557040A}"/>
              </a:ext>
            </a:extLst>
          </p:cNvPr>
          <p:cNvSpPr txBox="1"/>
          <p:nvPr/>
        </p:nvSpPr>
        <p:spPr>
          <a:xfrm>
            <a:off x="7263022" y="934165"/>
            <a:ext cx="430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365 days of irradiation and 7 days of cooling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7E7FD-F6B8-1B44-B69D-53BC664DE09C}"/>
              </a:ext>
            </a:extLst>
          </p:cNvPr>
          <p:cNvSpPr txBox="1"/>
          <p:nvPr/>
        </p:nvSpPr>
        <p:spPr>
          <a:xfrm>
            <a:off x="4329999" y="6488668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MARS15+FermiCORD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AF9185-6C48-B54E-BAFF-89AA947A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02F3-64A6-4140-8899-02C8B4DC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22D1F-63AD-A740-91D2-7E610EF1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Removal of the target reduces the dose sometimes by a factor of 2 but not sufficiently</a:t>
            </a:r>
          </a:p>
          <a:p>
            <a:r>
              <a:rPr lang="en-US" dirty="0"/>
              <a:t>Removal of the target AND endcap reduces the dose very significantly (from 10 Rem/</a:t>
            </a:r>
            <a:r>
              <a:rPr lang="en-US" dirty="0" err="1"/>
              <a:t>hr</a:t>
            </a:r>
            <a:r>
              <a:rPr lang="en-US" dirty="0"/>
              <a:t> down to 100 mrem/</a:t>
            </a:r>
            <a:r>
              <a:rPr lang="en-US" dirty="0" err="1"/>
              <a:t>hr</a:t>
            </a:r>
            <a:r>
              <a:rPr lang="en-US" dirty="0"/>
              <a:t> in front of PS).</a:t>
            </a:r>
          </a:p>
          <a:p>
            <a:r>
              <a:rPr lang="en-US" dirty="0"/>
              <a:t>To enable maintenance it makes sense to consider the removal of both the target and end cap</a:t>
            </a:r>
          </a:p>
          <a:p>
            <a:endParaRPr lang="en-US" dirty="0"/>
          </a:p>
          <a:p>
            <a:r>
              <a:rPr lang="en-US" dirty="0"/>
              <a:t>Also: LDRD in on track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3BAE6-2785-1E40-B52B-B7B73A97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035B-2491-B941-8A79-39D2E7B69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342</Words>
  <Application>Microsoft Macintosh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Residual dose in the PS Hall after the Mu2e baseline run (and LDRD news)</vt:lpstr>
      <vt:lpstr>LDRD news. Prototyping: started</vt:lpstr>
      <vt:lpstr>Residual dose in the PS Hall (runs 2017 and 2021)</vt:lpstr>
      <vt:lpstr>Residual dose after the target/endcap are removed</vt:lpstr>
      <vt:lpstr>Residual dose 1 ft above the floor</vt:lpstr>
      <vt:lpstr>Residual dose at 40 cm south of North wall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2021-09-14T20:46:36Z</dcterms:created>
  <dcterms:modified xsi:type="dcterms:W3CDTF">2021-09-15T18:44:46Z</dcterms:modified>
</cp:coreProperties>
</file>