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624" r:id="rId1"/>
  </p:sldMasterIdLst>
  <p:notesMasterIdLst>
    <p:notesMasterId r:id="rId20"/>
  </p:notesMasterIdLst>
  <p:handoutMasterIdLst>
    <p:handoutMasterId r:id="rId21"/>
  </p:handoutMasterIdLst>
  <p:sldIdLst>
    <p:sldId id="258" r:id="rId2"/>
    <p:sldId id="522" r:id="rId3"/>
    <p:sldId id="502" r:id="rId4"/>
    <p:sldId id="500" r:id="rId5"/>
    <p:sldId id="491" r:id="rId6"/>
    <p:sldId id="492" r:id="rId7"/>
    <p:sldId id="493" r:id="rId8"/>
    <p:sldId id="521" r:id="rId9"/>
    <p:sldId id="501" r:id="rId10"/>
    <p:sldId id="467" r:id="rId11"/>
    <p:sldId id="489" r:id="rId12"/>
    <p:sldId id="494" r:id="rId13"/>
    <p:sldId id="495" r:id="rId14"/>
    <p:sldId id="468" r:id="rId15"/>
    <p:sldId id="488" r:id="rId16"/>
    <p:sldId id="485" r:id="rId17"/>
    <p:sldId id="523" r:id="rId18"/>
    <p:sldId id="524" r:id="rId19"/>
  </p:sldIdLst>
  <p:sldSz cx="9144000" cy="6858000" type="screen4x3"/>
  <p:notesSz cx="6858000" cy="9144000"/>
  <p:embeddedFontLst>
    <p:embeddedFont>
      <p:font typeface="Arial Narrow" panose="020B0604020202020204" pitchFamily="34" charset="0"/>
      <p:regular r:id="rId22"/>
      <p:bold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1928" y="168"/>
      </p:cViewPr>
      <p:guideLst>
        <p:guide orient="horz" pos="423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641E0-C0FB-FB45-BE20-B5E285E46BDA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667F-4C0A-F045-9861-4468224A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3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15,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 | Mu2e-II Snowmass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CFA1-B09C-442F-85C3-919131D33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137E2-35D0-4667-9362-8260FF57A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0767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40767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15, 2021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3168C-16D6-42A2-AF6D-3D5C06C9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6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57802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125197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E. Prebys | Mu2e-II Snowmass Workshop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>
              <a:spcBef>
                <a:spcPts val="400"/>
              </a:spcBef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100"/>
              </a:spcBef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8703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219" y="6499497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/>
              <a:t>E. Prebys | Mu2e-II Snowmass Workshop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9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15,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 | Mu2e-II Snowmass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4655-DFE5-45AD-AEB7-B6324F535D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13A5A-BD10-4E42-8EDD-42C4A14A6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A0D8F-9A19-4D03-8318-653C6FCD8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13" y="471448"/>
            <a:ext cx="8229600" cy="62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13" y="1182021"/>
            <a:ext cx="8229600" cy="544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E. Prebys | Mu2e-II Snowmass Workshop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210FB4-E372-466D-A3EB-21FD966A10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781336" y="1"/>
            <a:ext cx="362663" cy="370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38" r:id="rId13"/>
    <p:sldLayoutId id="2147484639" r:id="rId14"/>
    <p:sldLayoutId id="2147484640" r:id="rId15"/>
  </p:sldLayoutIdLst>
  <p:transition>
    <p:fade thruBlk="1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ARGETRY-WORKSHOP@LISTSERV.FNAL.GOV" TargetMode="External"/><Relationship Id="rId2" Type="http://schemas.openxmlformats.org/officeDocument/2006/relationships/hyperlink" Target="https://indico.fnal.gov/event/50719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9918" y="1595513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br>
              <a:rPr lang="en-US" sz="2800" b="1" dirty="0"/>
            </a:br>
            <a:r>
              <a:rPr lang="en-US" sz="2800" b="1" dirty="0"/>
              <a:t>Mu2e-II Accelerator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0E2C1-9C50-8240-8D56-6A9536B5BB05}"/>
              </a:ext>
            </a:extLst>
          </p:cNvPr>
          <p:cNvSpPr txBox="1"/>
          <p:nvPr/>
        </p:nvSpPr>
        <p:spPr>
          <a:xfrm>
            <a:off x="2480269" y="5793827"/>
            <a:ext cx="5361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mu2e-ii-accelerator@fnal.gov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5CD51C-C67F-AB49-8988-7AD830EFB9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</a:t>
            </a:r>
            <a:r>
              <a:rPr lang="en-US" dirty="0" err="1"/>
              <a:t>Prebys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2017" y="372581"/>
            <a:ext cx="8229600" cy="628207"/>
          </a:xfrm>
        </p:spPr>
        <p:txBody>
          <a:bodyPr/>
          <a:lstStyle/>
          <a:p>
            <a:r>
              <a:rPr lang="en-US" dirty="0"/>
              <a:t>mu2e</a:t>
            </a:r>
            <a:r>
              <a:rPr lang="en-US" dirty="0">
                <a:sym typeface="Wingdings" panose="05000000000000000000" pitchFamily="2" charset="2"/>
              </a:rPr>
              <a:t>mu2e-II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A2D39-FA1F-F24A-A5F6-55298AFB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D6E16-3951-4B4B-A86F-18655A6F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177760"/>
            <a:ext cx="3582988" cy="5524500"/>
          </a:xfrm>
        </p:spPr>
        <p:txBody>
          <a:bodyPr>
            <a:normAutofit/>
          </a:bodyPr>
          <a:lstStyle/>
          <a:p>
            <a:r>
              <a:rPr lang="en-US" sz="1800" b="0" dirty="0"/>
              <a:t>mu2e </a:t>
            </a:r>
            <a:r>
              <a:rPr lang="en-US" sz="1800" b="0" dirty="0">
                <a:sym typeface="Wingdings" panose="05000000000000000000" pitchFamily="2" charset="2"/>
              </a:rPr>
              <a:t>mu2e-II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shorter pulses @</a:t>
            </a:r>
            <a:br>
              <a:rPr lang="en-US" sz="1600" dirty="0">
                <a:sym typeface="Wingdings" panose="05000000000000000000" pitchFamily="2" charset="2"/>
              </a:rPr>
            </a:br>
            <a:r>
              <a:rPr lang="en-US" sz="1600" dirty="0">
                <a:sym typeface="Wingdings" panose="05000000000000000000" pitchFamily="2" charset="2"/>
              </a:rPr>
              <a:t>100 kW</a:t>
            </a:r>
          </a:p>
          <a:p>
            <a:r>
              <a:rPr lang="en-US" sz="1800" b="0" dirty="0">
                <a:sym typeface="Wingdings" panose="05000000000000000000" pitchFamily="2" charset="2"/>
              </a:rPr>
              <a:t>Timing comparison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K. </a:t>
            </a:r>
            <a:r>
              <a:rPr lang="en-US" sz="1600" dirty="0" err="1">
                <a:sym typeface="Wingdings" panose="05000000000000000000" pitchFamily="2" charset="2"/>
              </a:rPr>
              <a:t>Knoepfel</a:t>
            </a:r>
            <a:r>
              <a:rPr lang="en-US" sz="1600" dirty="0">
                <a:sym typeface="Wingdings" panose="05000000000000000000" pitchFamily="2" charset="2"/>
              </a:rPr>
              <a:t> et al.</a:t>
            </a:r>
          </a:p>
          <a:p>
            <a:r>
              <a:rPr lang="en-US" sz="1800" b="0" dirty="0">
                <a:sym typeface="Wingdings" panose="05000000000000000000" pitchFamily="2" charset="2"/>
              </a:rPr>
              <a:t>Still dominated by </a:t>
            </a:r>
            <a:br>
              <a:rPr lang="en-US" sz="1800" b="0" dirty="0">
                <a:sym typeface="Wingdings" panose="05000000000000000000" pitchFamily="2" charset="2"/>
              </a:rPr>
            </a:br>
            <a:r>
              <a:rPr lang="en-US" sz="1800" b="0" dirty="0">
                <a:sym typeface="Wingdings" panose="05000000000000000000" pitchFamily="2" charset="2"/>
              </a:rPr>
              <a:t>beam straggling</a:t>
            </a:r>
          </a:p>
          <a:p>
            <a:pPr lvl="1"/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/>
          <a:stretch/>
        </p:blipFill>
        <p:spPr bwMode="auto">
          <a:xfrm>
            <a:off x="3079647" y="1177760"/>
            <a:ext cx="6064354" cy="222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741931"/>
            <a:ext cx="5943602" cy="263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3741931"/>
            <a:ext cx="2881925" cy="234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0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27" y="274597"/>
            <a:ext cx="8229600" cy="628207"/>
          </a:xfrm>
          <a:ln w="12700"/>
        </p:spPr>
        <p:txBody>
          <a:bodyPr/>
          <a:lstStyle/>
          <a:p>
            <a:r>
              <a:rPr lang="en-US" dirty="0"/>
              <a:t>Extinction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478" y="800100"/>
            <a:ext cx="5459104" cy="5524500"/>
          </a:xfrm>
        </p:spPr>
        <p:txBody>
          <a:bodyPr>
            <a:normAutofit fontScale="92500" lnSpcReduction="20000"/>
          </a:bodyPr>
          <a:lstStyle/>
          <a:p>
            <a:pPr marL="63500" indent="-231775"/>
            <a:r>
              <a:rPr lang="en-US" dirty="0"/>
              <a:t>could use Mu2e AC dipole extinction</a:t>
            </a:r>
          </a:p>
          <a:p>
            <a:pPr marL="463550" lvl="1" indent="-231775"/>
            <a:r>
              <a:rPr lang="en-US" b="1" dirty="0"/>
              <a:t>Beam size of </a:t>
            </a:r>
            <a:r>
              <a:rPr lang="en-US" dirty="0"/>
              <a:t>PIP-II 0.8 </a:t>
            </a:r>
            <a:r>
              <a:rPr lang="en-US" dirty="0" err="1"/>
              <a:t>GeV</a:t>
            </a:r>
            <a:r>
              <a:rPr lang="en-US" dirty="0"/>
              <a:t> and current 8 </a:t>
            </a:r>
            <a:r>
              <a:rPr lang="en-US" dirty="0" err="1"/>
              <a:t>GeV</a:t>
            </a:r>
            <a:r>
              <a:rPr lang="en-US" dirty="0"/>
              <a:t> beam are similar </a:t>
            </a:r>
          </a:p>
          <a:p>
            <a:pPr marL="863600" lvl="2" indent="-231775"/>
            <a:r>
              <a:rPr lang="en-US" dirty="0"/>
              <a:t>B</a:t>
            </a:r>
            <a:r>
              <a:rPr lang="en-US" dirty="0">
                <a:sym typeface="Symbol"/>
              </a:rPr>
              <a:t>: 29.84 </a:t>
            </a:r>
            <a:r>
              <a:rPr lang="en-US" dirty="0">
                <a:sym typeface="Wingdings" panose="05000000000000000000" pitchFamily="2" charset="2"/>
              </a:rPr>
              <a:t> 4.91 T-m</a:t>
            </a:r>
            <a:endParaRPr lang="en-US" dirty="0"/>
          </a:p>
          <a:p>
            <a:pPr marL="463550" lvl="1" indent="-231775"/>
            <a:r>
              <a:rPr lang="en-US" dirty="0"/>
              <a:t>Use magnets and fields at ~</a:t>
            </a:r>
            <a:r>
              <a:rPr lang="en-US" b="1" dirty="0"/>
              <a:t>1/6 strength</a:t>
            </a:r>
          </a:p>
          <a:p>
            <a:pPr marL="863600" lvl="2" indent="-231775"/>
            <a:endParaRPr lang="en-US" dirty="0"/>
          </a:p>
          <a:p>
            <a:r>
              <a:rPr lang="en-US" sz="1800" dirty="0">
                <a:sym typeface="Symbol"/>
              </a:rPr>
              <a:t>PIP-II beam length is ~2 smaller</a:t>
            </a:r>
          </a:p>
          <a:p>
            <a:pPr lvl="1"/>
            <a:r>
              <a:rPr lang="en-US" dirty="0">
                <a:sym typeface="Symbol"/>
              </a:rPr>
              <a:t>reduce window a factor of 2 by changing h, f, and Kick strength</a:t>
            </a:r>
          </a:p>
          <a:p>
            <a:pPr lvl="1"/>
            <a:r>
              <a:rPr lang="en-US" dirty="0">
                <a:sym typeface="Symbol"/>
              </a:rPr>
              <a:t>Kick ~ sin(x/t</a:t>
            </a:r>
            <a:r>
              <a:rPr lang="en-US" baseline="-25000" dirty="0">
                <a:sym typeface="Symbol"/>
              </a:rPr>
              <a:t>o</a:t>
            </a:r>
            <a:r>
              <a:rPr lang="en-US" dirty="0">
                <a:sym typeface="Symbol"/>
              </a:rPr>
              <a:t>)-f sin(</a:t>
            </a:r>
            <a:r>
              <a:rPr lang="en-US" b="1" dirty="0" err="1">
                <a:sym typeface="Symbol"/>
              </a:rPr>
              <a:t>h</a:t>
            </a:r>
            <a:r>
              <a:rPr lang="en-US" dirty="0" err="1">
                <a:sym typeface="Symbol"/>
              </a:rPr>
              <a:t>x</a:t>
            </a:r>
            <a:r>
              <a:rPr lang="en-US" dirty="0">
                <a:sym typeface="Symbol"/>
              </a:rPr>
              <a:t>/t</a:t>
            </a:r>
            <a:r>
              <a:rPr lang="en-US" baseline="-25000" dirty="0">
                <a:sym typeface="Symbol"/>
              </a:rPr>
              <a:t>o</a:t>
            </a:r>
            <a:r>
              <a:rPr lang="en-US" dirty="0">
                <a:sym typeface="Symbol"/>
              </a:rPr>
              <a:t>)</a:t>
            </a:r>
          </a:p>
          <a:p>
            <a:pPr lvl="2"/>
            <a:r>
              <a:rPr lang="en-US" dirty="0">
                <a:sym typeface="Symbol"/>
              </a:rPr>
              <a:t>K=2.5/6, h=21, f=0.055 </a:t>
            </a:r>
            <a:r>
              <a:rPr lang="en-US" sz="1600" dirty="0">
                <a:solidFill>
                  <a:srgbClr val="660066"/>
                </a:solidFill>
                <a:sym typeface="Symbol"/>
              </a:rPr>
              <a:t>(from h=15, f=0.084)</a:t>
            </a:r>
          </a:p>
          <a:p>
            <a:pPr lvl="2"/>
            <a:endParaRPr lang="en-US" sz="1600" dirty="0">
              <a:solidFill>
                <a:srgbClr val="660066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But - Extinction monitor must change</a:t>
            </a:r>
          </a:p>
          <a:p>
            <a:pPr lvl="1"/>
            <a:r>
              <a:rPr lang="en-US" dirty="0">
                <a:sym typeface="Symbol"/>
              </a:rPr>
              <a:t>No  4.2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/c beam …</a:t>
            </a:r>
          </a:p>
          <a:p>
            <a:pPr lvl="2"/>
            <a:endParaRPr lang="en-US" dirty="0">
              <a:sym typeface="Symbol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4" t="44" r="11416" b="382"/>
          <a:stretch/>
        </p:blipFill>
        <p:spPr bwMode="auto">
          <a:xfrm>
            <a:off x="5534158" y="715574"/>
            <a:ext cx="3354760" cy="215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8400" y="306534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Kicker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116282" y="2549416"/>
            <a:ext cx="147178" cy="516675"/>
          </a:xfrm>
          <a:prstGeom prst="straightConnector1">
            <a:avLst/>
          </a:prstGeom>
          <a:solidFill>
            <a:srgbClr val="0033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764370" y="3035379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CC"/>
                </a:solidFill>
                <a:latin typeface="+mn-lt"/>
              </a:rPr>
              <a:t>Collimator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6753354" y="2544558"/>
            <a:ext cx="458186" cy="545906"/>
          </a:xfrm>
          <a:prstGeom prst="straightConnector1">
            <a:avLst/>
          </a:prstGeom>
          <a:solidFill>
            <a:srgbClr val="0033CC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03" y="3580482"/>
            <a:ext cx="3061124" cy="181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 bwMode="auto">
          <a:xfrm>
            <a:off x="5310130" y="3944039"/>
            <a:ext cx="3150824" cy="11016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40496" y="5010839"/>
            <a:ext cx="3150824" cy="11016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662670" y="4274544"/>
            <a:ext cx="2401677" cy="11017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CC00CC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89666" y="398810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C00CC"/>
                </a:solidFill>
                <a:latin typeface="+mn-lt"/>
              </a:rPr>
              <a:t>120 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A07F0-537F-DB49-B670-33307DDD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E96F8-7D3C-824C-B1F2-C0973662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85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969556-9959-524A-9217-2A7EB129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Shortening the Transmission Window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0FA1AD-60C0-A142-B75A-63F7961B9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With the same transmission window, the extinction dipoles will need ~1/6 the field for an 800 MeV beam, HOWEVER</a:t>
            </a:r>
          </a:p>
          <a:p>
            <a:r>
              <a:rPr lang="en-US" sz="1800" dirty="0"/>
              <a:t>If we shorten the transmission widow, both the frequency of the higher harmonic and the amplitude of both fields will scale as the inverse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BFE62-D3F2-BD45-B838-34A5FC04E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6DE359-DFC3-5B48-B7A7-45BB8317D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133867"/>
            <a:ext cx="6388633" cy="4632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9E57E-83A4-574E-AD6F-64A8FD879358}"/>
              </a:ext>
            </a:extLst>
          </p:cNvPr>
          <p:cNvSpPr txBox="1"/>
          <p:nvPr/>
        </p:nvSpPr>
        <p:spPr>
          <a:xfrm>
            <a:off x="2267712" y="2414016"/>
            <a:ext cx="780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Limit?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53B1E-E6BC-004E-BDA0-2F62A7619DE8}"/>
              </a:ext>
            </a:extLst>
          </p:cNvPr>
          <p:cNvSpPr txBox="1"/>
          <p:nvPr/>
        </p:nvSpPr>
        <p:spPr>
          <a:xfrm>
            <a:off x="7242048" y="2583293"/>
            <a:ext cx="176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  <a:latin typeface="+mn-lt"/>
              </a:rPr>
              <a:t>Assumes the same emittance, which won’t be the case -&gt; Not this bad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66B45-7219-F447-A4FB-0ADD0E48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A63B9-C85A-664A-904D-F413C66F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7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B4A7-14DE-3445-A37F-6DB7D28B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Extinction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A654-68C6-9444-A131-007DDC595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current system assumes</a:t>
            </a:r>
          </a:p>
          <a:p>
            <a:pPr lvl="1"/>
            <a:r>
              <a:rPr lang="en-US" dirty="0"/>
              <a:t>Need 10</a:t>
            </a:r>
            <a:r>
              <a:rPr lang="en-US" baseline="30000" dirty="0"/>
              <a:t>-10</a:t>
            </a:r>
          </a:p>
          <a:p>
            <a:pPr lvl="2"/>
            <a:r>
              <a:rPr lang="en-US" dirty="0"/>
              <a:t>10</a:t>
            </a:r>
            <a:r>
              <a:rPr lang="en-US" baseline="30000" dirty="0"/>
              <a:t>-5</a:t>
            </a:r>
            <a:r>
              <a:rPr lang="en-US" dirty="0"/>
              <a:t> from bunch formation in Recycler/Delivery Ring</a:t>
            </a:r>
          </a:p>
          <a:p>
            <a:pPr lvl="2"/>
            <a:r>
              <a:rPr lang="en-US" dirty="0"/>
              <a:t>10</a:t>
            </a:r>
            <a:r>
              <a:rPr lang="en-US" baseline="30000" dirty="0"/>
              <a:t>-7</a:t>
            </a:r>
            <a:r>
              <a:rPr lang="en-US" dirty="0"/>
              <a:t> from AC Dipole</a:t>
            </a:r>
          </a:p>
          <a:p>
            <a:pPr lvl="2"/>
            <a:r>
              <a:rPr lang="en-US" dirty="0"/>
              <a:t>Factor of 100 safety margin</a:t>
            </a:r>
          </a:p>
          <a:p>
            <a:r>
              <a:rPr lang="en-US" dirty="0"/>
              <a:t>Mu2e-II</a:t>
            </a:r>
          </a:p>
          <a:p>
            <a:pPr lvl="1"/>
            <a:r>
              <a:rPr lang="en-US" dirty="0"/>
              <a:t>Need 10</a:t>
            </a:r>
            <a:r>
              <a:rPr lang="en-US" baseline="30000" dirty="0"/>
              <a:t>-11</a:t>
            </a:r>
          </a:p>
          <a:p>
            <a:pPr lvl="2"/>
            <a:r>
              <a:rPr lang="en-US" dirty="0"/>
              <a:t>Assume 10</a:t>
            </a:r>
            <a:r>
              <a:rPr lang="en-US" baseline="30000" dirty="0"/>
              <a:t>-4</a:t>
            </a:r>
            <a:r>
              <a:rPr lang="en-US" dirty="0"/>
              <a:t> from chopper</a:t>
            </a:r>
          </a:p>
          <a:p>
            <a:pPr lvl="3"/>
            <a:r>
              <a:rPr lang="en-US" dirty="0"/>
              <a:t>Upper limit, probably better</a:t>
            </a:r>
          </a:p>
          <a:p>
            <a:pPr lvl="2"/>
            <a:r>
              <a:rPr lang="en-US" dirty="0"/>
              <a:t>Would need 10</a:t>
            </a:r>
            <a:r>
              <a:rPr lang="en-US" baseline="30000" dirty="0"/>
              <a:t>-9</a:t>
            </a:r>
            <a:r>
              <a:rPr lang="en-US" dirty="0"/>
              <a:t> to get the same safety margin</a:t>
            </a:r>
          </a:p>
          <a:p>
            <a:pPr lvl="3"/>
            <a:r>
              <a:rPr lang="en-US" dirty="0"/>
              <a:t>AC dipole system should work much better with a lower energy, smaller emittance beam, but…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1523F-2BE2-E64E-B3F0-B4339EF87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5EABC-B038-2040-BA52-81BCFB916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2BD1E-3431-9846-9659-50610BF2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21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610"/>
            <a:ext cx="7370763" cy="647700"/>
          </a:xfrm>
        </p:spPr>
        <p:txBody>
          <a:bodyPr/>
          <a:lstStyle/>
          <a:p>
            <a:r>
              <a:rPr lang="en-US" dirty="0"/>
              <a:t>PIP –II delivery on target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0219" y="800100"/>
            <a:ext cx="4807975" cy="5524500"/>
          </a:xfrm>
        </p:spPr>
        <p:txBody>
          <a:bodyPr/>
          <a:lstStyle/>
          <a:p>
            <a:r>
              <a:rPr lang="en-US" dirty="0"/>
              <a:t>PIP-II </a:t>
            </a:r>
            <a:r>
              <a:rPr lang="en-US" dirty="0" err="1"/>
              <a:t>Linac</a:t>
            </a:r>
            <a:r>
              <a:rPr lang="en-US" dirty="0"/>
              <a:t> is H</a:t>
            </a:r>
            <a:r>
              <a:rPr lang="en-US" baseline="30000" dirty="0"/>
              <a:t>-</a:t>
            </a:r>
          </a:p>
          <a:p>
            <a:pPr marL="457200" lvl="1" indent="0">
              <a:buNone/>
            </a:pPr>
            <a:r>
              <a:rPr lang="en-US" sz="2400" dirty="0"/>
              <a:t>beam enters ~4T field</a:t>
            </a:r>
          </a:p>
          <a:p>
            <a:pPr marL="914400" lvl="2" indent="0">
              <a:buNone/>
            </a:pPr>
            <a:r>
              <a:rPr lang="en-US" sz="2000" dirty="0"/>
              <a:t>14º </a:t>
            </a:r>
            <a:r>
              <a:rPr lang="en-US" sz="2000" dirty="0">
                <a:sym typeface="Wingdings" panose="05000000000000000000" pitchFamily="2" charset="2"/>
              </a:rPr>
              <a:t> ~0.9 T transverse</a:t>
            </a:r>
          </a:p>
          <a:p>
            <a:pPr marL="914400" lvl="2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H</a:t>
            </a:r>
            <a:r>
              <a:rPr lang="en-US" sz="2000" baseline="30000" dirty="0">
                <a:sym typeface="Wingdings" panose="05000000000000000000" pitchFamily="2" charset="2"/>
              </a:rPr>
              <a:t>-</a:t>
            </a:r>
            <a:r>
              <a:rPr lang="en-US" sz="2000" dirty="0">
                <a:sym typeface="Wingdings" panose="05000000000000000000" pitchFamily="2" charset="2"/>
              </a:rPr>
              <a:t> stripping time (W. Chou)</a:t>
            </a: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pPr lvl="2"/>
            <a:r>
              <a:rPr lang="en-US" sz="2000" dirty="0">
                <a:sym typeface="Wingdings" panose="05000000000000000000" pitchFamily="2" charset="2"/>
              </a:rPr>
              <a:t>P=1.463 GeV/c</a:t>
            </a:r>
          </a:p>
          <a:p>
            <a:pPr marL="914400" lvl="2" indent="0">
              <a:buNone/>
            </a:pPr>
            <a:r>
              <a:rPr lang="en-US" sz="2400" dirty="0">
                <a:sym typeface="Symbol"/>
              </a:rPr>
              <a:t></a:t>
            </a:r>
            <a:r>
              <a:rPr lang="en-US" sz="2400" dirty="0">
                <a:sym typeface="Wingdings" panose="05000000000000000000" pitchFamily="2" charset="2"/>
              </a:rPr>
              <a:t>c</a:t>
            </a:r>
            <a:r>
              <a:rPr lang="en-US" sz="2400" dirty="0">
                <a:sym typeface="Symbol"/>
              </a:rPr>
              <a:t> = ~12cm</a:t>
            </a:r>
            <a:r>
              <a:rPr lang="en-US" sz="2400" dirty="0"/>
              <a:t> </a:t>
            </a:r>
          </a:p>
          <a:p>
            <a:pPr marL="282575" lvl="1" indent="-53975">
              <a:buNone/>
            </a:pPr>
            <a:r>
              <a:rPr lang="en-US" sz="2400" dirty="0"/>
              <a:t>			</a:t>
            </a:r>
            <a:endParaRPr lang="en-US" dirty="0"/>
          </a:p>
          <a:p>
            <a:pPr marL="282575" lvl="1" indent="-53975">
              <a:buNone/>
            </a:pPr>
            <a:r>
              <a:rPr lang="en-US" sz="2400" dirty="0"/>
              <a:t>Beam should be stripped upstream</a:t>
            </a:r>
          </a:p>
          <a:p>
            <a:pPr marL="738188" lvl="2" indent="-222250"/>
            <a:r>
              <a:rPr lang="en-US" sz="2000" dirty="0"/>
              <a:t>orbit bump onto stripper foil could add to extinction (Roberts ….)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6B300-94C0-49ED-8800-CFA7A61CE8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068" y="999067"/>
            <a:ext cx="3854702" cy="213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6434667" y="1371600"/>
            <a:ext cx="2370666" cy="711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21200" y="3333750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4" imgW="101520" imgH="190440" progId="Equation.3">
                  <p:embed/>
                </p:oleObj>
              </mc:Choice>
              <mc:Fallback>
                <p:oleObj name="Equation" r:id="rId4" imgW="101520" imgH="1904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33750"/>
                        <a:ext cx="1016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98550" y="2405063"/>
          <a:ext cx="28368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6" imgW="1600200" imgH="419040" progId="Equation.DSMT4">
                  <p:embed/>
                </p:oleObj>
              </mc:Choice>
              <mc:Fallback>
                <p:oleObj name="Equation" r:id="rId6" imgW="1600200" imgH="419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2405063"/>
                        <a:ext cx="28368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ClipArt Placeholder 6"/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7" b="36761"/>
          <a:stretch/>
        </p:blipFill>
        <p:spPr>
          <a:xfrm>
            <a:off x="5126138" y="3137074"/>
            <a:ext cx="3160525" cy="3386527"/>
          </a:xfrm>
        </p:spPr>
      </p:pic>
      <p:cxnSp>
        <p:nvCxnSpPr>
          <p:cNvPr id="13" name="Straight Arrow Connector 12"/>
          <p:cNvCxnSpPr/>
          <p:nvPr/>
        </p:nvCxnSpPr>
        <p:spPr bwMode="auto">
          <a:xfrm>
            <a:off x="2412663" y="4921623"/>
            <a:ext cx="3799878" cy="900953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371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1" y="4413155"/>
            <a:ext cx="8492139" cy="22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692650" algn="l"/>
              </a:tabLst>
            </a:pPr>
            <a:r>
              <a:rPr lang="en-US" dirty="0"/>
              <a:t>Beam Deflection 8 GeV vs 800 MeV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50233" y="2750386"/>
            <a:ext cx="9108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/>
              <a:t>8 GeV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3938" y="4911332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800 </a:t>
            </a:r>
            <a:r>
              <a:rPr lang="en-US" sz="2000" b="1" dirty="0" err="1"/>
              <a:t>MeV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90491" y="295044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7417" y="491133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+mn-lt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764" y="491074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2" y="1087182"/>
            <a:ext cx="8062016" cy="247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55010" y="1686494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+mn-lt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0327" y="21644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9A4E83-EF58-3F42-AC71-E5EAF4F6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3E9DA23-4B42-8D45-85DB-F437E1C8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04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60F4-04D9-4108-A9EC-A1D58CAA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57539"/>
            <a:ext cx="8686800" cy="427877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Accelerator Issues Approximately Ordered by Difficulty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B139C-F7F9-40AC-B77A-8243EC7B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20272"/>
            <a:ext cx="8672513" cy="5426416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</a:rPr>
              <a:t>Beam transport </a:t>
            </a:r>
            <a:r>
              <a:rPr lang="en-US" b="0" dirty="0">
                <a:solidFill>
                  <a:srgbClr val="0033CC"/>
                </a:solidFill>
              </a:rPr>
              <a:t>into and through the PS – How do we hit the target, dump, and extinction monitor?</a:t>
            </a:r>
          </a:p>
          <a:p>
            <a:pPr marL="857250" lvl="1" indent="0"/>
            <a:r>
              <a:rPr lang="en-US" dirty="0">
                <a:solidFill>
                  <a:schemeClr val="tx1"/>
                </a:solidFill>
              </a:rPr>
              <a:t>Changing input angle to hit target changes exit angle toward dump; extinction monitor must change</a:t>
            </a:r>
            <a:endParaRPr lang="en-US" sz="2200" b="1" dirty="0">
              <a:solidFill>
                <a:srgbClr val="CC00CC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Target </a:t>
            </a:r>
            <a:r>
              <a:rPr lang="en-US" b="0" dirty="0">
                <a:solidFill>
                  <a:srgbClr val="0033CC"/>
                </a:solidFill>
              </a:rPr>
              <a:t>upgrades required for 100 kW 800 </a:t>
            </a:r>
            <a:r>
              <a:rPr lang="en-US" b="0" dirty="0" err="1">
                <a:solidFill>
                  <a:srgbClr val="0033CC"/>
                </a:solidFill>
              </a:rPr>
              <a:t>MeV</a:t>
            </a:r>
            <a:r>
              <a:rPr lang="en-US" b="0" dirty="0">
                <a:solidFill>
                  <a:srgbClr val="0033CC"/>
                </a:solidFill>
              </a:rPr>
              <a:t> beam.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dirty="0">
                <a:solidFill>
                  <a:srgbClr val="0033CC"/>
                </a:solidFill>
              </a:rPr>
              <a:t>Active cooling + material/geometry change</a:t>
            </a:r>
            <a:endParaRPr lang="en-US" b="0" dirty="0">
              <a:solidFill>
                <a:srgbClr val="0033CC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0" dirty="0">
                <a:solidFill>
                  <a:schemeClr val="accent4"/>
                </a:solidFill>
              </a:rPr>
              <a:t>Replace </a:t>
            </a:r>
            <a:r>
              <a:rPr lang="en-US" dirty="0">
                <a:solidFill>
                  <a:schemeClr val="accent4"/>
                </a:solidFill>
              </a:rPr>
              <a:t>Production Solenoid </a:t>
            </a:r>
            <a:r>
              <a:rPr lang="en-US" b="0" dirty="0">
                <a:solidFill>
                  <a:schemeClr val="accent4"/>
                </a:solidFill>
              </a:rPr>
              <a:t>? Change if replaced?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b="0" dirty="0">
                <a:solidFill>
                  <a:schemeClr val="accent4"/>
                </a:solidFill>
              </a:rPr>
              <a:t>HRS shielding upgrade</a:t>
            </a:r>
            <a:endParaRPr lang="en-US" dirty="0">
              <a:solidFill>
                <a:srgbClr val="CC00CC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Extinction</a:t>
            </a:r>
            <a:r>
              <a:rPr lang="en-US" b="0" dirty="0"/>
              <a:t> – Can chopper + beamline extinction system achieve the required 10</a:t>
            </a:r>
            <a:r>
              <a:rPr lang="en-US" b="0" baseline="30000" dirty="0"/>
              <a:t>-11</a:t>
            </a:r>
            <a:r>
              <a:rPr lang="en-US" b="0" dirty="0"/>
              <a:t> extinction?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0" dirty="0"/>
              <a:t>Where to strip H</a:t>
            </a:r>
            <a:r>
              <a:rPr lang="en-US" b="0" baseline="30000" dirty="0">
                <a:latin typeface="Symbol" panose="05050102010706020507" pitchFamily="18" charset="2"/>
              </a:rPr>
              <a:t>-</a:t>
            </a:r>
            <a:r>
              <a:rPr lang="en-US" b="0" dirty="0"/>
              <a:t> to </a:t>
            </a:r>
            <a:r>
              <a:rPr lang="en-US" b="0" i="1" dirty="0"/>
              <a:t>p</a:t>
            </a:r>
            <a:r>
              <a:rPr lang="en-US" b="0" i="1" baseline="30000" dirty="0"/>
              <a:t>+</a:t>
            </a:r>
            <a:r>
              <a:rPr lang="en-US" b="0" dirty="0"/>
              <a:t>?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Radiological issues – shielding for 100 kW mu2e ?</a:t>
            </a:r>
          </a:p>
          <a:p>
            <a:pPr marL="457200" indent="-457200">
              <a:spcBef>
                <a:spcPts val="1200"/>
              </a:spcBef>
            </a:pPr>
            <a:endParaRPr lang="en-US" b="0" dirty="0">
              <a:solidFill>
                <a:srgbClr val="CC00CC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CFB17-1ADF-448B-81A1-D499EF673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CB485-C7C0-724B-9CA3-23D8502FF3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EBA97-E855-2A4C-8F02-8EA1B7890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E. Prebys | Mu2e-II Snowmass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163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8BBA-C74C-8B42-B3E5-420664B9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done for white paper (along with primary responsible)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74EA6-39DC-DC43-AABE-957C33029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Update beam delivery numbers in light of PIP-II revelations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Prebys</a:t>
            </a:r>
          </a:p>
          <a:p>
            <a:r>
              <a:rPr lang="en-US" dirty="0">
                <a:solidFill>
                  <a:schemeClr val="tx1"/>
                </a:solidFill>
              </a:rPr>
              <a:t>Finalize beam line design, including location of RF splitter and stripping foil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Neuffer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Complete preliminary target design 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Pronskikh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Update extinction modeling with correct longitudinal model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Prebys</a:t>
            </a:r>
          </a:p>
          <a:p>
            <a:r>
              <a:rPr lang="en-US" dirty="0">
                <a:solidFill>
                  <a:schemeClr val="tx1"/>
                </a:solidFill>
              </a:rPr>
              <a:t>Updated extinction monitor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09480-C7F5-CC4A-B404-B07E20109C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416E6-8F01-DA43-8108-CAC0ACFE5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E. Prebys | Mu2e-II Snowmass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30827-FD8D-7E4B-8CE3-E0662F541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6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D78F-728C-3241-81B4-3C4477E9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Targetry</a:t>
            </a:r>
            <a:r>
              <a:rPr lang="en-US" dirty="0"/>
              <a:t>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5B91C-D4FA-5E45-AD88-174EA9DCF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a mini-workshop Thursday, September 23, 10AM-noon CDT to discuss common </a:t>
            </a:r>
            <a:r>
              <a:rPr lang="en-US" dirty="0" err="1"/>
              <a:t>targetry</a:t>
            </a:r>
            <a:r>
              <a:rPr lang="en-US" dirty="0"/>
              <a:t> issues among neutrinos, dark sector searches, muons,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https://indico.fnal.gov/event/50719/</a:t>
            </a:r>
            <a:endParaRPr lang="en-US" dirty="0"/>
          </a:p>
          <a:p>
            <a:pPr lvl="1"/>
            <a:r>
              <a:rPr lang="en-US" dirty="0"/>
              <a:t>Subscribe to list: </a:t>
            </a:r>
            <a:r>
              <a:rPr lang="en-US" dirty="0">
                <a:hlinkClick r:id="rId3"/>
              </a:rPr>
              <a:t>TARGETRY-WORKSHOP@LISTSERV.FNAL.GOV</a:t>
            </a:r>
            <a:r>
              <a:rPr lang="en-US" dirty="0"/>
              <a:t> if </a:t>
            </a:r>
            <a:r>
              <a:rPr lang="en-US"/>
              <a:t>you’re interested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7E36A-1E32-B44E-ABCF-A9A0DEA5EC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7BBA9-E7BE-284D-8511-7C3571F54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E. Prebys | Mu2e-II Snowmass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F038B-8B91-4841-A8E3-EF94C300C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7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A370-D8EE-A24B-8D4E-5713962D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Paper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28586-CA97-594E-94FB-8E248DA35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PIP-II capabilities</a:t>
            </a:r>
          </a:p>
          <a:p>
            <a:r>
              <a:rPr lang="en-US" dirty="0"/>
              <a:t>Proton economics and Mu2e-II bunch formation</a:t>
            </a:r>
          </a:p>
          <a:p>
            <a:r>
              <a:rPr lang="en-US" dirty="0"/>
              <a:t>Beam switching options</a:t>
            </a:r>
          </a:p>
          <a:p>
            <a:r>
              <a:rPr lang="en-US" dirty="0"/>
              <a:t>Beam line design</a:t>
            </a:r>
          </a:p>
          <a:p>
            <a:r>
              <a:rPr lang="en-US" dirty="0"/>
              <a:t>Proton stripping</a:t>
            </a:r>
          </a:p>
          <a:p>
            <a:r>
              <a:rPr lang="en-US" dirty="0"/>
              <a:t>Extinction</a:t>
            </a:r>
          </a:p>
          <a:p>
            <a:r>
              <a:rPr lang="en-US" dirty="0"/>
              <a:t>Beam trajectory to target</a:t>
            </a:r>
          </a:p>
          <a:p>
            <a:r>
              <a:rPr lang="en-US" dirty="0"/>
              <a:t>Target design</a:t>
            </a:r>
          </a:p>
          <a:p>
            <a:r>
              <a:rPr lang="en-US" dirty="0"/>
              <a:t>Extinction Monitor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3BAAD-CDAA-0041-84CB-AB1C7293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E399C-EDA1-A84F-B522-4E48ED46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B99F3-70BC-5D41-AF44-267970A5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832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8245-5C95-6943-AC57-B3A4F58A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Scope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1749E-37BB-9A47-BF1A-0E37FC31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CC65B-0009-304A-A202-69534435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8FB35-D40B-9943-A40D-443BE8C9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B0D9D4EA-03A9-FF43-9DAB-B207E9C3AC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9" y="1260091"/>
            <a:ext cx="4652035" cy="34051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EE92E3-612D-C148-B880-2D22AC11514C}"/>
              </a:ext>
            </a:extLst>
          </p:cNvPr>
          <p:cNvSpPr txBox="1">
            <a:spLocks/>
          </p:cNvSpPr>
          <p:nvPr/>
        </p:nvSpPr>
        <p:spPr>
          <a:xfrm>
            <a:off x="4888649" y="1057565"/>
            <a:ext cx="4248543" cy="478433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800 MeV H−  </a:t>
            </a:r>
            <a:r>
              <a:rPr lang="en-US" sz="1800" b="1" dirty="0" err="1">
                <a:solidFill>
                  <a:srgbClr val="000000"/>
                </a:solidFill>
              </a:rPr>
              <a:t>linac</a:t>
            </a:r>
            <a:endParaRPr lang="en-US" sz="1800" b="1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</a:rPr>
              <a:t>Up to 165 </a:t>
            </a:r>
            <a:r>
              <a:rPr lang="en-US" sz="1600" dirty="0">
                <a:solidFill>
                  <a:srgbClr val="000000"/>
                </a:solidFill>
              </a:rPr>
              <a:t>MHz bunches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Up to 2 mA CW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Up 1.6 MW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Upgraded Booster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20 Hz, 800 MeV injection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New injection area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Upgraded Recycler &amp; Main Injector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RF in both rings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Protons for the High Energy Program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.55 </a:t>
            </a:r>
            <a:r>
              <a:rPr lang="en-US" sz="1600" dirty="0" err="1">
                <a:solidFill>
                  <a:srgbClr val="000000"/>
                </a:solidFill>
              </a:rPr>
              <a:t>ms</a:t>
            </a:r>
            <a:r>
              <a:rPr lang="en-US" sz="1600" dirty="0">
                <a:solidFill>
                  <a:srgbClr val="000000"/>
                </a:solidFill>
              </a:rPr>
              <a:t> injection into Booster at 20 Hz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~1% of available beam!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Additional beam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All the beam?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3-way beam split?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7BE4D-4209-0743-B3F9-B6CD465375F3}"/>
              </a:ext>
            </a:extLst>
          </p:cNvPr>
          <p:cNvSpPr txBox="1"/>
          <p:nvPr/>
        </p:nvSpPr>
        <p:spPr>
          <a:xfrm>
            <a:off x="222250" y="5841897"/>
            <a:ext cx="852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The PIP-II scope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enables the accelerator complex to reach </a:t>
            </a:r>
            <a:r>
              <a:rPr lang="en-US" sz="20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1.2 MW proton beam on LBNF target.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5520B6-43B4-A042-A3B4-C990A52DD7EE}"/>
              </a:ext>
            </a:extLst>
          </p:cNvPr>
          <p:cNvCxnSpPr/>
          <p:nvPr/>
        </p:nvCxnSpPr>
        <p:spPr bwMode="auto">
          <a:xfrm flipH="1" flipV="1">
            <a:off x="166117" y="1426778"/>
            <a:ext cx="322729" cy="941294"/>
          </a:xfrm>
          <a:prstGeom prst="straightConnector1">
            <a:avLst/>
          </a:prstGeom>
          <a:ln w="38100">
            <a:solidFill>
              <a:srgbClr val="CC0099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33788B-4143-6441-86F1-F8FE495EAC12}"/>
              </a:ext>
            </a:extLst>
          </p:cNvPr>
          <p:cNvSpPr txBox="1"/>
          <p:nvPr/>
        </p:nvSpPr>
        <p:spPr>
          <a:xfrm>
            <a:off x="309442" y="1350937"/>
            <a:ext cx="111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C0099"/>
                </a:solidFill>
              </a:rPr>
              <a:t>To mu2e</a:t>
            </a:r>
          </a:p>
        </p:txBody>
      </p:sp>
    </p:spTree>
    <p:extLst>
      <p:ext uri="{BB962C8B-B14F-4D97-AF65-F5344CB8AC3E}">
        <p14:creationId xmlns:p14="http://schemas.microsoft.com/office/powerpoint/2010/main" val="818126608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Next Generation Mu2e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 | Mu2e-II Snowmass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69963"/>
            <a:ext cx="8672513" cy="4918075"/>
          </a:xfrm>
        </p:spPr>
        <p:txBody>
          <a:bodyPr>
            <a:normAutofit/>
          </a:bodyPr>
          <a:lstStyle/>
          <a:p>
            <a:r>
              <a:rPr lang="en-US" sz="2200" dirty="0"/>
              <a:t>PIP-II Features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800 MeV beam will a selectable, arbitrary beam pattern up to 162.5 MHz</a:t>
            </a:r>
          </a:p>
          <a:p>
            <a:pPr lvl="2"/>
            <a:r>
              <a:rPr lang="en-US" sz="1800" dirty="0">
                <a:solidFill>
                  <a:srgbClr val="0033CC"/>
                </a:solidFill>
              </a:rPr>
              <a:t>Peak current up 5 mA (2.0x10</a:t>
            </a:r>
            <a:r>
              <a:rPr lang="en-US" sz="1800" baseline="30000" dirty="0">
                <a:solidFill>
                  <a:srgbClr val="0033CC"/>
                </a:solidFill>
              </a:rPr>
              <a:t>8</a:t>
            </a:r>
            <a:r>
              <a:rPr lang="en-US" sz="1800" dirty="0">
                <a:solidFill>
                  <a:srgbClr val="0033CC"/>
                </a:solidFill>
              </a:rPr>
              <a:t>/bunch)</a:t>
            </a:r>
          </a:p>
          <a:p>
            <a:pPr lvl="2"/>
            <a:r>
              <a:rPr lang="en-US" sz="1800" dirty="0">
                <a:solidFill>
                  <a:srgbClr val="0033CC"/>
                </a:solidFill>
              </a:rPr>
              <a:t>CW average up to 2 mA (0.8x10</a:t>
            </a:r>
            <a:r>
              <a:rPr lang="en-US" sz="1800" baseline="30000" dirty="0">
                <a:solidFill>
                  <a:srgbClr val="0033CC"/>
                </a:solidFill>
              </a:rPr>
              <a:t>8</a:t>
            </a:r>
            <a:r>
              <a:rPr lang="en-US" sz="1800" dirty="0">
                <a:solidFill>
                  <a:srgbClr val="0033CC"/>
                </a:solidFill>
              </a:rPr>
              <a:t>/bunch)</a:t>
            </a:r>
            <a:endParaRPr lang="en-US" sz="1600" dirty="0">
              <a:solidFill>
                <a:srgbClr val="0033CC"/>
              </a:solidFill>
            </a:endParaRP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High Energy (≧8 GeV) limited to ~1% of available beam</a:t>
            </a:r>
          </a:p>
          <a:p>
            <a:r>
              <a:rPr lang="en-US" dirty="0">
                <a:solidFill>
                  <a:srgbClr val="FF0000"/>
                </a:solidFill>
              </a:rPr>
              <a:t>Mu2e-II</a:t>
            </a:r>
          </a:p>
          <a:p>
            <a:pPr lvl="1"/>
            <a:r>
              <a:rPr lang="en-US" dirty="0"/>
              <a:t>Use PIP-II (800 MeV) as beam source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Reuse as much as possible of the baseline Mu2e experiment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Follow similar experimental scenario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Improve </a:t>
            </a:r>
            <a:r>
              <a:rPr lang="en-US" dirty="0">
                <a:solidFill>
                  <a:srgbClr val="0033CC"/>
                </a:solidFill>
              </a:rPr>
              <a:t> if possible  </a:t>
            </a:r>
          </a:p>
        </p:txBody>
      </p:sp>
    </p:spTree>
    <p:extLst>
      <p:ext uri="{BB962C8B-B14F-4D97-AF65-F5344CB8AC3E}">
        <p14:creationId xmlns:p14="http://schemas.microsoft.com/office/powerpoint/2010/main" val="15138993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FC847-56B6-F940-8C81-18EB4431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Switching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DC16A-6B87-BE4A-8029-00DFF230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12238-F2AB-0947-B906-9E410C5D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 | Mu2e-II Snowmass Workshop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FFF0C-D8F3-1344-94F1-54B49CF8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EA766-6F55-494A-AEA2-6DF484C294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35063"/>
            <a:ext cx="8672513" cy="50593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The full bunch rate out of the PIP-II </a:t>
            </a:r>
            <a:r>
              <a:rPr lang="en-US" b="0" dirty="0" err="1"/>
              <a:t>linac</a:t>
            </a:r>
            <a:r>
              <a:rPr lang="en-US" b="0" dirty="0"/>
              <a:t> is 162.5 MHz</a:t>
            </a:r>
          </a:p>
          <a:p>
            <a:pPr lvl="1"/>
            <a:r>
              <a:rPr lang="en-US" dirty="0"/>
              <a:t>Arbitrary pattern selectable on a bunch-by-bunch basis</a:t>
            </a:r>
          </a:p>
          <a:p>
            <a:r>
              <a:rPr lang="en-US" b="0" dirty="0"/>
              <a:t>The high energy (≧8GeV) program will use about 1% of the potentially available beam</a:t>
            </a:r>
          </a:p>
          <a:p>
            <a:pPr lvl="1"/>
            <a:r>
              <a:rPr lang="en-US" dirty="0"/>
              <a:t>Limited by the 20 Hz rep. rate of the upgraded Booster</a:t>
            </a:r>
          </a:p>
          <a:p>
            <a:r>
              <a:rPr lang="en-US" b="0" dirty="0"/>
              <a:t>I’m assuming beam headed for the Booster will be switched by a 20 Hz switching magnet (not challenging)</a:t>
            </a:r>
          </a:p>
          <a:p>
            <a:r>
              <a:rPr lang="en-US" b="0" dirty="0"/>
              <a:t>If we’re the </a:t>
            </a:r>
            <a:r>
              <a:rPr lang="en-US" b="0" i="1" dirty="0"/>
              <a:t>only</a:t>
            </a:r>
            <a:r>
              <a:rPr lang="en-US" b="0" dirty="0"/>
              <a:t> other user,  then we would access to the full 162.5 MHz; however</a:t>
            </a:r>
          </a:p>
          <a:p>
            <a:r>
              <a:rPr lang="en-US" b="0" dirty="0"/>
              <a:t>If we’re not the only user, our ~600 kHz bunch rate is certainly too fast for a pulsed kicker.</a:t>
            </a:r>
          </a:p>
          <a:p>
            <a:r>
              <a:rPr lang="en-US" b="0" dirty="0"/>
              <a:t>If there are multiple 800 MeV users, then the most likely solution is an RF beam separator.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9434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293BA9-15E3-F24A-9D28-E28970D9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Beam Splitting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54C746-75C2-4045-BA61-EA141E06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536AB4-B967-4E41-9D84-AC030D24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 | Mu2e-II Snowmass Workshop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BC6E9-1E49-4A4B-9F9D-5B07B03C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8393E-BAB8-504F-9A2B-0D5B9330CB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8672513" cy="5429250"/>
          </a:xfrm>
        </p:spPr>
        <p:txBody>
          <a:bodyPr/>
          <a:lstStyle/>
          <a:p>
            <a:r>
              <a:rPr lang="en-US" b="0" dirty="0"/>
              <a:t>The Beam will go through an RF deflector running at 162.5/4=40.625 MHz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dirty="0"/>
              <a:t>Individual beam lines are selected by choosing which bunches to populate.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BE612-65E4-1E43-9A82-A15835F62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595882"/>
            <a:ext cx="7737689" cy="36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7873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30F0B0-3035-A346-A596-B2DBA365D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63" y="1581150"/>
            <a:ext cx="8724900" cy="36957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2097024-9550-324C-B0F0-38726F2C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err="1"/>
              <a:t>Linac</a:t>
            </a:r>
            <a:r>
              <a:rPr lang="en-US" dirty="0"/>
              <a:t> Beam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9D07B-F5A8-C04E-9B61-3CEAC104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E48662-D0A7-354D-972E-E4FDB35A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52198-1E66-1045-B6F2-DC8CD4DADC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19050"/>
            <a:ext cx="2895600" cy="328613"/>
          </a:xfrm>
        </p:spPr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29F32-202D-1F4B-A607-05FDCB47E6F8}"/>
              </a:ext>
            </a:extLst>
          </p:cNvPr>
          <p:cNvSpPr/>
          <p:nvPr/>
        </p:nvSpPr>
        <p:spPr bwMode="auto">
          <a:xfrm>
            <a:off x="3456431" y="4102392"/>
            <a:ext cx="3716577" cy="3354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AA838-F77E-2C41-A240-E30AB4956DC4}"/>
              </a:ext>
            </a:extLst>
          </p:cNvPr>
          <p:cNvSpPr txBox="1"/>
          <p:nvPr/>
        </p:nvSpPr>
        <p:spPr>
          <a:xfrm>
            <a:off x="4828032" y="5662975"/>
            <a:ext cx="415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Limit for short bursts.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Cannot be changed quickly (we’ll be tied to this number during </a:t>
            </a:r>
            <a:r>
              <a:rPr lang="en-US" sz="1600" dirty="0" err="1">
                <a:solidFill>
                  <a:srgbClr val="FF0000"/>
                </a:solidFill>
                <a:latin typeface="+mn-lt"/>
              </a:rPr>
              <a:t>NOvA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/LBNF operation!)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7DB34D-8635-5048-95FE-9EE4196EF0A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84192" y="4511040"/>
            <a:ext cx="487680" cy="1121664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3F376EC-9289-FF4D-A2E9-EA4C2A662976}"/>
              </a:ext>
            </a:extLst>
          </p:cNvPr>
          <p:cNvSpPr/>
          <p:nvPr/>
        </p:nvSpPr>
        <p:spPr bwMode="auto">
          <a:xfrm>
            <a:off x="7173008" y="3741582"/>
            <a:ext cx="1589433" cy="3354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3B10BC-29FB-B444-8017-75E185B7720B}"/>
              </a:ext>
            </a:extLst>
          </p:cNvPr>
          <p:cNvSpPr/>
          <p:nvPr/>
        </p:nvSpPr>
        <p:spPr bwMode="auto">
          <a:xfrm>
            <a:off x="274031" y="4089734"/>
            <a:ext cx="792769" cy="36081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7A512B-AC81-C041-BF75-8B90D31EA3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0021" y="4489953"/>
            <a:ext cx="487680" cy="1121664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15E04C-88A6-AF4D-979D-3B323D154A7A}"/>
              </a:ext>
            </a:extLst>
          </p:cNvPr>
          <p:cNvSpPr txBox="1"/>
          <p:nvPr/>
        </p:nvSpPr>
        <p:spPr>
          <a:xfrm>
            <a:off x="595420" y="5630144"/>
            <a:ext cx="415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Up to ~100 </a:t>
            </a:r>
            <a:r>
              <a:rPr lang="en-US" sz="1600" dirty="0" err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sz="1600" dirty="0" err="1">
                <a:solidFill>
                  <a:srgbClr val="FF0000"/>
                </a:solidFill>
                <a:latin typeface="+mn-lt"/>
              </a:rPr>
              <a:t>s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 or so</a:t>
            </a:r>
          </a:p>
        </p:txBody>
      </p:sp>
    </p:spTree>
    <p:extLst>
      <p:ext uri="{BB962C8B-B14F-4D97-AF65-F5344CB8AC3E}">
        <p14:creationId xmlns:p14="http://schemas.microsoft.com/office/powerpoint/2010/main" val="27659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F1D8-C2AC-E841-ABF3-72FEA9ED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from PIP-II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79F54-D827-BB49-B59B-C14A47BCD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a very productive meeting with Eduard </a:t>
            </a:r>
            <a:r>
              <a:rPr lang="en-US" dirty="0" err="1"/>
              <a:t>Pozdaev</a:t>
            </a:r>
            <a:r>
              <a:rPr lang="en-US" dirty="0"/>
              <a:t> from PIP-II</a:t>
            </a:r>
          </a:p>
          <a:p>
            <a:r>
              <a:rPr lang="en-US" dirty="0"/>
              <a:t>Important revelations:</a:t>
            </a:r>
          </a:p>
          <a:p>
            <a:pPr lvl="1"/>
            <a:r>
              <a:rPr lang="en-US" dirty="0"/>
              <a:t>Bunch intensity cannot be changed quickly (minutes to hours)</a:t>
            </a:r>
          </a:p>
          <a:p>
            <a:pPr lvl="2"/>
            <a:r>
              <a:rPr lang="en-US" dirty="0"/>
              <a:t>Injection into the Booster for LBNF will be subject to the 2 mA limit</a:t>
            </a:r>
          </a:p>
          <a:p>
            <a:pPr lvl="2"/>
            <a:r>
              <a:rPr lang="en-US" dirty="0"/>
              <a:t>Luckily, in order to paint into the 53 MHz buckets, not every bunch will be populated, so bunch size will be 1.4x10</a:t>
            </a:r>
            <a:r>
              <a:rPr lang="en-US" baseline="30000" dirty="0"/>
              <a:t>8</a:t>
            </a:r>
            <a:r>
              <a:rPr lang="en-US" dirty="0"/>
              <a:t> rather than .08x10</a:t>
            </a:r>
            <a:r>
              <a:rPr lang="en-US" baseline="30000" dirty="0"/>
              <a:t>8</a:t>
            </a:r>
            <a:endParaRPr lang="en-US" dirty="0"/>
          </a:p>
          <a:p>
            <a:pPr lvl="3"/>
            <a:r>
              <a:rPr lang="en-US" dirty="0"/>
              <a:t>Everything I presented before needs to be scaled by 1.4/2.0 = .7</a:t>
            </a:r>
          </a:p>
          <a:p>
            <a:pPr lvl="4"/>
            <a:r>
              <a:rPr lang="en-US" dirty="0"/>
              <a:t>Power 70% or pulses 40% longer or somewhere in between</a:t>
            </a:r>
          </a:p>
          <a:p>
            <a:pPr lvl="1"/>
            <a:r>
              <a:rPr lang="en-US" dirty="0"/>
              <a:t>Space charge effects will lead to significant longitudinal shearing, meaning either the RF separator would either have to go right after the </a:t>
            </a:r>
            <a:r>
              <a:rPr lang="en-US" dirty="0" err="1"/>
              <a:t>Linac</a:t>
            </a:r>
            <a:r>
              <a:rPr lang="en-US" dirty="0"/>
              <a:t> (as Eduard usually draws it) or we would need additional RF to </a:t>
            </a:r>
            <a:r>
              <a:rPr lang="en-US" dirty="0" err="1"/>
              <a:t>rebunch</a:t>
            </a:r>
            <a:r>
              <a:rPr lang="en-US" dirty="0"/>
              <a:t> the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A7A33-C783-C947-835C-2C4506E0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FD982-BEC5-E848-80F7-4FC46BB5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 | Mu2e-II Snowmass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E574-6115-4C4C-8143-554C7E72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554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EDA254-9A0A-DA49-83C8-2B0E4790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690" y="1580145"/>
            <a:ext cx="5448300" cy="3314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686" y="392111"/>
            <a:ext cx="8229600" cy="628207"/>
          </a:xfrm>
        </p:spPr>
        <p:txBody>
          <a:bodyPr/>
          <a:lstStyle/>
          <a:p>
            <a:r>
              <a:rPr lang="en-US" dirty="0"/>
              <a:t>Mu2e-II Beam formation* (changes in red)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19312-147F-8C47-AC92-33AAC87E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AD91E-C488-6141-8D83-AC6EE67D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 | Mu2e-II Snowmass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71550"/>
            <a:ext cx="8545513" cy="5532438"/>
          </a:xfrm>
        </p:spPr>
        <p:txBody>
          <a:bodyPr>
            <a:normAutofit lnSpcReduction="10000"/>
          </a:bodyPr>
          <a:lstStyle/>
          <a:p>
            <a:r>
              <a:rPr lang="en-US" sz="2000" b="0" dirty="0"/>
              <a:t>Possible beam structure (100 kW):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(10)</a:t>
            </a:r>
            <a:r>
              <a:rPr lang="en-US" sz="2000" dirty="0"/>
              <a:t> bunch burst @ 600 kHz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1.4x10</a:t>
            </a:r>
            <a:r>
              <a:rPr lang="en-US" sz="2000" baseline="30000" dirty="0">
                <a:solidFill>
                  <a:srgbClr val="FF0000"/>
                </a:solidFill>
              </a:rPr>
              <a:t>8</a:t>
            </a:r>
            <a:r>
              <a:rPr lang="en-US" sz="2000" dirty="0"/>
              <a:t> protons/bunch</a:t>
            </a:r>
          </a:p>
          <a:p>
            <a:pPr lvl="1"/>
            <a:r>
              <a:rPr lang="en-US" sz="2000" dirty="0"/>
              <a:t>600 kHz repetition rate </a:t>
            </a:r>
          </a:p>
          <a:p>
            <a:pPr lvl="1"/>
            <a:r>
              <a:rPr lang="en-US" sz="2000" dirty="0"/>
              <a:t>= </a:t>
            </a:r>
            <a:r>
              <a:rPr lang="en-US" dirty="0">
                <a:solidFill>
                  <a:srgbClr val="FF0000"/>
                </a:solidFill>
              </a:rPr>
              <a:t>100</a:t>
            </a:r>
            <a:r>
              <a:rPr lang="en-US" sz="2000" dirty="0">
                <a:solidFill>
                  <a:srgbClr val="FF0000"/>
                </a:solidFill>
              </a:rPr>
              <a:t> kW</a:t>
            </a:r>
          </a:p>
          <a:p>
            <a:pPr lvl="1"/>
            <a:r>
              <a:rPr lang="en-US" sz="2000" dirty="0"/>
              <a:t>3% duty factor</a:t>
            </a:r>
          </a:p>
          <a:p>
            <a:pPr lvl="1"/>
            <a:r>
              <a:rPr lang="en-US" sz="2000" dirty="0"/>
              <a:t>0.12 mA</a:t>
            </a:r>
          </a:p>
          <a:p>
            <a:pPr lvl="1"/>
            <a:r>
              <a:rPr lang="en-US" sz="2000" dirty="0"/>
              <a:t>These numbers are </a:t>
            </a:r>
            <a:br>
              <a:rPr lang="en-US" sz="2000" dirty="0"/>
            </a:br>
            <a:r>
              <a:rPr lang="en-US" sz="2000" dirty="0"/>
              <a:t>independent from the </a:t>
            </a:r>
            <a:br>
              <a:rPr lang="en-US" sz="2000" dirty="0"/>
            </a:br>
            <a:r>
              <a:rPr lang="en-US" sz="2000" dirty="0"/>
              <a:t>instantaneous bunch rate!</a:t>
            </a:r>
          </a:p>
          <a:p>
            <a:pPr lvl="2"/>
            <a:r>
              <a:rPr lang="en-US" dirty="0" err="1"/>
              <a:t>ie</a:t>
            </a:r>
            <a:r>
              <a:rPr lang="en-US" dirty="0"/>
              <a:t>, which line we’re in</a:t>
            </a:r>
            <a:endParaRPr lang="en-US" sz="2200" dirty="0"/>
          </a:p>
          <a:p>
            <a:r>
              <a:rPr lang="en-US" sz="2200" b="0" dirty="0"/>
              <a:t>The bunch rate only affects the pulse </a:t>
            </a:r>
            <a:r>
              <a:rPr lang="en-US" sz="2200" b="0" i="1" dirty="0"/>
              <a:t>width</a:t>
            </a:r>
          </a:p>
          <a:p>
            <a:pPr lvl="1"/>
            <a:r>
              <a:rPr lang="en-US" sz="2000" dirty="0"/>
              <a:t>162.5 MHz = </a:t>
            </a:r>
            <a:r>
              <a:rPr lang="en-US" sz="2000" dirty="0">
                <a:solidFill>
                  <a:srgbClr val="FF0000"/>
                </a:solidFill>
              </a:rPr>
              <a:t>60 ns</a:t>
            </a:r>
          </a:p>
          <a:p>
            <a:pPr lvl="1"/>
            <a:r>
              <a:rPr lang="en-US" sz="2000" dirty="0"/>
              <a:t>81.25 MHz = </a:t>
            </a:r>
            <a:r>
              <a:rPr lang="en-US" sz="2000" dirty="0">
                <a:solidFill>
                  <a:srgbClr val="FF0000"/>
                </a:solidFill>
              </a:rPr>
              <a:t>120 ns</a:t>
            </a:r>
          </a:p>
          <a:p>
            <a:pPr lvl="1"/>
            <a:r>
              <a:rPr lang="en-US" sz="2000" dirty="0"/>
              <a:t>40.625 MHz = </a:t>
            </a:r>
            <a:r>
              <a:rPr lang="en-US" sz="2000" dirty="0">
                <a:solidFill>
                  <a:srgbClr val="FF0000"/>
                </a:solidFill>
              </a:rPr>
              <a:t>240 ns</a:t>
            </a:r>
          </a:p>
          <a:p>
            <a:r>
              <a:rPr lang="en-US" sz="2200" b="0" dirty="0"/>
              <a:t>All of these numbers would double for </a:t>
            </a:r>
            <a:r>
              <a:rPr lang="en-US" sz="2200" dirty="0"/>
              <a:t>200</a:t>
            </a:r>
            <a:r>
              <a:rPr lang="en-US" sz="2200" b="0" dirty="0"/>
              <a:t> kW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9B51A-2763-614E-AC8C-F95EE2F36FD2}"/>
              </a:ext>
            </a:extLst>
          </p:cNvPr>
          <p:cNvSpPr/>
          <p:nvPr/>
        </p:nvSpPr>
        <p:spPr bwMode="auto">
          <a:xfrm>
            <a:off x="3864864" y="1926336"/>
            <a:ext cx="329184" cy="414528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30E1AE-B462-DC4D-9A03-6767554C0E1F}"/>
              </a:ext>
            </a:extLst>
          </p:cNvPr>
          <p:cNvSpPr/>
          <p:nvPr/>
        </p:nvSpPr>
        <p:spPr bwMode="auto">
          <a:xfrm>
            <a:off x="7388352" y="3477768"/>
            <a:ext cx="1292173" cy="399288"/>
          </a:xfrm>
          <a:prstGeom prst="ellipse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BB4D3-D230-C640-A1BC-C7101B502C3C}"/>
              </a:ext>
            </a:extLst>
          </p:cNvPr>
          <p:cNvSpPr txBox="1"/>
          <p:nvPr/>
        </p:nvSpPr>
        <p:spPr>
          <a:xfrm>
            <a:off x="6339840" y="5164886"/>
            <a:ext cx="258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+mn-lt"/>
              </a:rPr>
              <a:t>~275 162.5 MHz buckets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441721-EFF9-9249-8E2D-F4A4E613BB38}"/>
              </a:ext>
            </a:extLst>
          </p:cNvPr>
          <p:cNvCxnSpPr/>
          <p:nvPr/>
        </p:nvCxnSpPr>
        <p:spPr bwMode="auto">
          <a:xfrm flipV="1">
            <a:off x="7357693" y="3877056"/>
            <a:ext cx="506147" cy="1146048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A2FD0-1262-A84C-9DB1-AEDF219A5667}"/>
              </a:ext>
            </a:extLst>
          </p:cNvPr>
          <p:cNvSpPr/>
          <p:nvPr/>
        </p:nvSpPr>
        <p:spPr>
          <a:xfrm>
            <a:off x="148678" y="5886450"/>
            <a:ext cx="6117590" cy="388883"/>
          </a:xfrm>
          <a:prstGeom prst="rect">
            <a:avLst/>
          </a:prstGeom>
          <a:noFill/>
          <a:ln w="26424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8EA70-3266-7B4A-812E-D6A940741026}"/>
              </a:ext>
            </a:extLst>
          </p:cNvPr>
          <p:cNvSpPr txBox="1"/>
          <p:nvPr/>
        </p:nvSpPr>
        <p:spPr>
          <a:xfrm>
            <a:off x="6339840" y="5819281"/>
            <a:ext cx="269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That’s all that would be needed from the accelerator end!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13AF5-C2F4-7449-8047-68E13ACA266D}"/>
              </a:ext>
            </a:extLst>
          </p:cNvPr>
          <p:cNvSpPr txBox="1"/>
          <p:nvPr/>
        </p:nvSpPr>
        <p:spPr>
          <a:xfrm>
            <a:off x="315686" y="6503988"/>
            <a:ext cx="882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*https://www.snowmass21.org/docs/files/summaries/AF/SNOWMASS21-AF5_AF0-RF5_RF0_Prebys-204.pdf</a:t>
            </a:r>
          </a:p>
        </p:txBody>
      </p:sp>
    </p:spTree>
    <p:extLst>
      <p:ext uri="{BB962C8B-B14F-4D97-AF65-F5344CB8AC3E}">
        <p14:creationId xmlns:p14="http://schemas.microsoft.com/office/powerpoint/2010/main" val="3320847894"/>
      </p:ext>
    </p:extLst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 w="26424">
          <a:solidFill>
            <a:srgbClr val="FF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1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3690</TotalTime>
  <Words>1430</Words>
  <Application>Microsoft Macintosh PowerPoint</Application>
  <PresentationFormat>On-screen Show (4:3)</PresentationFormat>
  <Paragraphs>230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Arial</vt:lpstr>
      <vt:lpstr>Helvetica</vt:lpstr>
      <vt:lpstr>Symbol</vt:lpstr>
      <vt:lpstr>Arial Narrow</vt:lpstr>
      <vt:lpstr>Times New Roman</vt:lpstr>
      <vt:lpstr>Clarity</vt:lpstr>
      <vt:lpstr>Equation</vt:lpstr>
      <vt:lpstr> Mu2e-II Accelerator Group</vt:lpstr>
      <vt:lpstr>White Paper Outline</vt:lpstr>
      <vt:lpstr>PIP-II Scope Overview</vt:lpstr>
      <vt:lpstr>PIP-II and Next Generation Mu2e</vt:lpstr>
      <vt:lpstr>Bunch Switching</vt:lpstr>
      <vt:lpstr>RF Beam Splitting</vt:lpstr>
      <vt:lpstr>PIP-II Linac Beam Parameters</vt:lpstr>
      <vt:lpstr>Input from PIP-II</vt:lpstr>
      <vt:lpstr>Mu2e-II Beam formation* (changes in red)</vt:lpstr>
      <vt:lpstr>mu2emu2e-II</vt:lpstr>
      <vt:lpstr>Extinction comments</vt:lpstr>
      <vt:lpstr>Shortening the Transmission Window</vt:lpstr>
      <vt:lpstr>Extinction Questions</vt:lpstr>
      <vt:lpstr>PIP –II delivery on target</vt:lpstr>
      <vt:lpstr>Beam Deflection 8 GeV vs 800 MeV</vt:lpstr>
      <vt:lpstr>Accelerator Issues Approximately Ordered by Difficulty</vt:lpstr>
      <vt:lpstr>To be done for white paper (along with primary responsible)</vt:lpstr>
      <vt:lpstr>Targetry Workshop</vt:lpstr>
    </vt:vector>
  </TitlesOfParts>
  <Company>Fermilab Beams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322</cp:revision>
  <dcterms:created xsi:type="dcterms:W3CDTF">2003-06-24T14:15:57Z</dcterms:created>
  <dcterms:modified xsi:type="dcterms:W3CDTF">2021-09-15T16:43:21Z</dcterms:modified>
</cp:coreProperties>
</file>