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  <p:sldMasterId id="2147483690" r:id="rId2"/>
    <p:sldMasterId id="2147483702" r:id="rId3"/>
    <p:sldMasterId id="2147483717" r:id="rId4"/>
    <p:sldMasterId id="2147483732" r:id="rId5"/>
  </p:sldMasterIdLst>
  <p:notesMasterIdLst>
    <p:notesMasterId r:id="rId20"/>
  </p:notesMasterIdLst>
  <p:handoutMasterIdLst>
    <p:handoutMasterId r:id="rId21"/>
  </p:handoutMasterIdLst>
  <p:sldIdLst>
    <p:sldId id="268" r:id="rId6"/>
    <p:sldId id="781" r:id="rId7"/>
    <p:sldId id="771" r:id="rId8"/>
    <p:sldId id="773" r:id="rId9"/>
    <p:sldId id="774" r:id="rId10"/>
    <p:sldId id="775" r:id="rId11"/>
    <p:sldId id="772" r:id="rId12"/>
    <p:sldId id="776" r:id="rId13"/>
    <p:sldId id="778" r:id="rId14"/>
    <p:sldId id="779" r:id="rId15"/>
    <p:sldId id="780" r:id="rId16"/>
    <p:sldId id="769" r:id="rId17"/>
    <p:sldId id="782" r:id="rId18"/>
    <p:sldId id="768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99"/>
    <a:srgbClr val="003399"/>
    <a:srgbClr val="FFFF66"/>
    <a:srgbClr val="0033CC"/>
    <a:srgbClr val="FF9966"/>
    <a:srgbClr val="FF3300"/>
    <a:srgbClr val="FFFF00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39" autoAdjust="0"/>
    <p:restoredTop sz="98933" autoAdjust="0"/>
  </p:normalViewPr>
  <p:slideViewPr>
    <p:cSldViewPr>
      <p:cViewPr>
        <p:scale>
          <a:sx n="90" d="100"/>
          <a:sy n="90" d="100"/>
        </p:scale>
        <p:origin x="-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5" Type="http://schemas.openxmlformats.org/officeDocument/2006/relationships/slide" Target="slides/slide8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BA3F689A-B61D-45CD-BA76-BD09233CD45D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70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60" tIns="62735" rIns="128860" bIns="62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3D97C136-E652-48EE-A4BC-AF3DCC8E1C73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397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271" y="9119242"/>
            <a:ext cx="3170255" cy="480307"/>
          </a:xfrm>
          <a:prstGeom prst="rect">
            <a:avLst/>
          </a:prstGeom>
          <a:noFill/>
        </p:spPr>
        <p:txBody>
          <a:bodyPr lIns="95665" tIns="47832" rIns="95665" bIns="47832"/>
          <a:lstStyle/>
          <a:p>
            <a:fld id="{BF13BEB7-316A-4AC2-8E00-FFFEE792CC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271" y="9119242"/>
            <a:ext cx="3170255" cy="480307"/>
          </a:xfrm>
          <a:prstGeom prst="rect">
            <a:avLst/>
          </a:prstGeom>
          <a:ln/>
        </p:spPr>
        <p:txBody>
          <a:bodyPr lIns="95665" tIns="47832" rIns="95665" bIns="47832"/>
          <a:lstStyle/>
          <a:p>
            <a:fld id="{3B0D2F05-1BA2-4FBF-ADC1-B0E9861A4E4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271" y="9119242"/>
            <a:ext cx="3170255" cy="480307"/>
          </a:xfrm>
          <a:prstGeom prst="rect">
            <a:avLst/>
          </a:prstGeom>
          <a:ln/>
        </p:spPr>
        <p:txBody>
          <a:bodyPr lIns="95665" tIns="47832" rIns="95665" bIns="47832"/>
          <a:lstStyle/>
          <a:p>
            <a:fld id="{F2C601C7-BBB6-4BFC-BAD4-D86814FC018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271" y="9119242"/>
            <a:ext cx="3170255" cy="480307"/>
          </a:xfrm>
          <a:prstGeom prst="rect">
            <a:avLst/>
          </a:prstGeom>
          <a:ln/>
        </p:spPr>
        <p:txBody>
          <a:bodyPr lIns="95665" tIns="47832" rIns="95665" bIns="47832"/>
          <a:lstStyle/>
          <a:p>
            <a:fld id="{AFF06EB9-C32D-4EEF-832A-240818EC525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271" y="9119159"/>
            <a:ext cx="3170255" cy="480391"/>
          </a:xfrm>
          <a:prstGeom prst="rect">
            <a:avLst/>
          </a:prstGeom>
          <a:ln/>
        </p:spPr>
        <p:txBody>
          <a:bodyPr lIns="95674" tIns="47837" rIns="95674" bIns="47837"/>
          <a:lstStyle/>
          <a:p>
            <a:fld id="{99F448F8-B962-4902-8F95-D2A70BB9A08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4143271" y="9119242"/>
            <a:ext cx="3170255" cy="48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9" tIns="48329" rIns="96659" bIns="48329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888" indent="-288925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113" indent="-230188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075" indent="-230188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038" indent="-230188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52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24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96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68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F9E529-358C-4CD6-835B-E3A3F6F0EB0A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 sz="13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9" tIns="48329" rIns="96659" bIns="48329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3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49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17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14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="" xmlns:p14="http://schemas.microsoft.com/office/powerpoint/2010/main" val="298580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183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833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507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005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34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83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7505700" cy="7366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885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7954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00039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4158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544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953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7DC56-21E0-434D-B1F8-4E85E78ECA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226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F0CD05-6FC9-4974-985D-4BCC8C106F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921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5CDA1A-6B29-4C93-8BFE-FEE052351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038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FF4C72-556B-43F7-B327-D70D4AAC0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594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DA93F6-67D6-4ACC-ABA5-B40EE899D5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78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206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CEDB3-4A82-454E-A6FB-E7D8074FE6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383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F7021D-548B-4934-9B67-D066046D96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922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325EEE-6BED-4FD0-9731-F438D5B0EB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68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2429A-4020-4A92-AB73-C8B667AF2E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486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6D0F1-5D9D-49CB-B710-8CCA082CE6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076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3DBCE8-A629-4475-8324-3C4987EF38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617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0" y="6553200"/>
            <a:ext cx="2362200" cy="304800"/>
          </a:xfrm>
        </p:spPr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97259682-0195-4B10-ABF6-A714E2C73C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0" y="6553200"/>
            <a:ext cx="3810000" cy="304800"/>
          </a:xfrm>
        </p:spPr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9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0" y="6553200"/>
            <a:ext cx="2362200" cy="304800"/>
          </a:xfrm>
        </p:spPr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BD926F34-337C-4679-9B38-5A7266B3DC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0" y="6553200"/>
            <a:ext cx="3810000" cy="304800"/>
          </a:xfrm>
        </p:spPr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066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0" y="6553200"/>
            <a:ext cx="2362200" cy="304800"/>
          </a:xfrm>
        </p:spPr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B9C8233B-214F-48C0-AEAA-08BBAE166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553200"/>
            <a:ext cx="3810000" cy="304800"/>
          </a:xfrm>
        </p:spPr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062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83AC95-165A-490A-AC85-E3FDBC4531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27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867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C1B6F-0B5C-4771-AC15-CBE41ED41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401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D8E117-D3EC-457A-B53E-2F2AB290B3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700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CA0C90-6898-414E-A54C-38504D4B83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67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A5B394-E904-4D41-A544-A6CB04A599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971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B356E6-98BF-420E-B8C0-55498A098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4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5D5639-D422-471D-9DBC-7786C6FFEF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699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23D6B5-C757-4385-AE26-E12836BBA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349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295023-9AB3-45F8-8900-13EA463D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41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17C136-9787-4E8C-8923-BF4E70F97F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201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F7980-6B08-4152-ABB7-DF971780B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02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896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0" y="6553200"/>
            <a:ext cx="2362200" cy="304800"/>
          </a:xfrm>
        </p:spPr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1742F5D6-4A7C-4CEF-B99E-087F8C69C0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0" y="6553200"/>
            <a:ext cx="3810000" cy="304800"/>
          </a:xfrm>
        </p:spPr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608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0" y="6553200"/>
            <a:ext cx="2362200" cy="304800"/>
          </a:xfrm>
        </p:spPr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8EABB6B8-27A7-4306-B653-1282178D53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0" y="6553200"/>
            <a:ext cx="3810000" cy="304800"/>
          </a:xfrm>
        </p:spPr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975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0" y="6553200"/>
            <a:ext cx="2362200" cy="304800"/>
          </a:xfrm>
        </p:spPr>
        <p:txBody>
          <a:bodyPr/>
          <a:lstStyle>
            <a:lvl1pPr algn="l"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19FE0A13-514D-4457-A39F-2CD7E6DDE6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553200"/>
            <a:ext cx="3810000" cy="304800"/>
          </a:xfrm>
        </p:spPr>
        <p:txBody>
          <a:bodyPr/>
          <a:lstStyle>
            <a:lvl1pPr eaLnBrk="1" hangingPunct="1">
              <a:lnSpc>
                <a:spcPct val="84000"/>
              </a:lnSpc>
              <a:buClrTx/>
              <a:buSzTx/>
              <a:buFont typeface="Arial" charset="0"/>
              <a:buNone/>
              <a:defRPr/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489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99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5A8F-CE1C-4A4D-9677-830338B5C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267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006E-65AB-4E3E-9734-CB93AC3719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6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2865-D5F5-453A-BCA0-575743018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926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2C925-F5B2-4C23-A383-41385420C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5367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67800-289E-458F-AE3A-D856EE938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95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0563" y="6600825"/>
            <a:ext cx="3352800" cy="2571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</a:t>
            </a:r>
            <a:r>
              <a:rPr lang="en-GB" err="1">
                <a:solidFill>
                  <a:srgbClr val="000000"/>
                </a:solidFill>
              </a:rPr>
              <a:t>Ambrosio</a:t>
            </a:r>
            <a:r>
              <a:rPr lang="en-GB">
                <a:solidFill>
                  <a:srgbClr val="000000"/>
                </a:solidFill>
              </a:rPr>
              <a:t> – First Long </a:t>
            </a:r>
            <a:r>
              <a:rPr lang="en-GB" err="1">
                <a:solidFill>
                  <a:srgbClr val="000000"/>
                </a:solidFill>
              </a:rPr>
              <a:t>Quadrupole</a:t>
            </a: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6F5D-085F-4F6F-9879-148396BF47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 dirty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MT21- Hefei, CN - Oct 21, 2009</a:t>
            </a:r>
          </a:p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46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82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E232C-6549-4534-970D-266BC4AA3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039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4E04-4FA0-45AA-8CD3-B538BE912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7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D5BE-899E-49EC-9EF3-DAF36436A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0342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8422-785B-483F-BF33-88AFDE2EB2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729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406900" y="6600825"/>
            <a:ext cx="3352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3D5E59-5C18-4D79-9445-086092BC7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619875"/>
            <a:ext cx="3429000" cy="238125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LARP CM13 - BNL, Nov. 4-6,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32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71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7841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0374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778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212725" y="6553200"/>
            <a:ext cx="3673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baseline="0" dirty="0" smtClean="0"/>
              <a:t>2</a:t>
            </a:r>
            <a:r>
              <a:rPr lang="en-US" sz="1000" baseline="30000" dirty="0" smtClean="0"/>
              <a:t>nd</a:t>
            </a:r>
            <a:r>
              <a:rPr lang="en-US" sz="1000" baseline="0" dirty="0" smtClean="0"/>
              <a:t>  LARP / </a:t>
            </a:r>
            <a:r>
              <a:rPr lang="en-US" sz="1000" baseline="0" dirty="0" err="1" smtClean="0"/>
              <a:t>HiLumi</a:t>
            </a:r>
            <a:r>
              <a:rPr lang="en-US" sz="1000" baseline="0" dirty="0" smtClean="0"/>
              <a:t> Collaboration Mtg</a:t>
            </a:r>
            <a:r>
              <a:rPr lang="en-US" sz="1000" dirty="0" smtClean="0"/>
              <a:t>, May 9, 2012</a:t>
            </a:r>
            <a:endParaRPr lang="en-US" sz="1000" dirty="0"/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3657600" y="6553200"/>
            <a:ext cx="3962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/>
              <a:t>LHQ  Goals and Status – </a:t>
            </a:r>
            <a:r>
              <a:rPr lang="en-US" sz="1000" dirty="0"/>
              <a:t>G. </a:t>
            </a:r>
            <a:r>
              <a:rPr lang="en-US" sz="1000" dirty="0" smtClean="0"/>
              <a:t>Ambrosio</a:t>
            </a:r>
            <a:endParaRPr lang="en-US" sz="1000" dirty="0"/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69120CEC-4BB2-4147-A769-8481DE177008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53B61176-4AA5-406E-9E98-C64ACD0B94A3}" type="slidenum">
              <a:rPr lang="en-US" sz="1000" smtClean="0"/>
              <a:pPr>
                <a:defRPr/>
              </a:pPr>
              <a:t>‹#›</a:t>
            </a:fld>
            <a:endParaRPr lang="en-US" sz="1000" smtClean="0"/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2400"/>
            <a:ext cx="603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4"/>
          <p:cNvSpPr>
            <a:spLocks noChangeShapeType="1"/>
          </p:cNvSpPr>
          <p:nvPr userDrawn="1"/>
        </p:nvSpPr>
        <p:spPr bwMode="auto">
          <a:xfrm>
            <a:off x="914400" y="990600"/>
            <a:ext cx="7391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Bitstream Vera Serif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73653E05-1F5C-4A5C-B3F8-0CBC3146D50C}" type="slidenum">
              <a:rPr lang="en-US" sz="1400" smtClean="0">
                <a:solidFill>
                  <a:srgbClr val="3333CC"/>
                </a:solidFill>
                <a:latin typeface="Arial" charset="0"/>
              </a:rPr>
              <a:pPr algn="r" eaLnBrk="1" hangingPunct="1"/>
              <a:t>‹#›</a:t>
            </a:fld>
            <a:endParaRPr lang="en-US" sz="140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200" smtClean="0">
                <a:solidFill>
                  <a:srgbClr val="3333CC"/>
                </a:solidFill>
                <a:latin typeface="Arial" charset="0"/>
              </a:rPr>
              <a:t>LARP Collaboration Meeting 10</a:t>
            </a:r>
          </a:p>
          <a:p>
            <a:pPr algn="ctr" eaLnBrk="1" hangingPunct="1"/>
            <a:r>
              <a:rPr lang="en-US" sz="1200" smtClean="0">
                <a:solidFill>
                  <a:srgbClr val="3333CC"/>
                </a:solidFill>
                <a:latin typeface="Arial" charset="0"/>
              </a:rPr>
              <a:t>Port Jefferson - 04/23/08 – 04/25/08</a:t>
            </a: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04800" y="1139825"/>
            <a:ext cx="845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04800" y="6245225"/>
            <a:ext cx="845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1035" name="Picture 11" descr="larp_dipole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025"/>
            <a:ext cx="74612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304800" y="63246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3333CC"/>
                </a:solidFill>
                <a:latin typeface="Arial" charset="0"/>
              </a:rPr>
              <a:t>H. Felice</a:t>
            </a:r>
          </a:p>
        </p:txBody>
      </p:sp>
    </p:spTree>
    <p:extLst>
      <p:ext uri="{BB962C8B-B14F-4D97-AF65-F5344CB8AC3E}">
        <p14:creationId xmlns="" xmlns:p14="http://schemas.microsoft.com/office/powerpoint/2010/main" val="275071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 sz="1000">
                <a:latin typeface="Arial" charset="0"/>
              </a:defRPr>
            </a:lvl1pPr>
          </a:lstStyle>
          <a:p>
            <a:pPr algn="l">
              <a:lnSpc>
                <a:spcPct val="84000"/>
              </a:lnSpc>
              <a:buFont typeface="Arial" charset="0"/>
              <a:buNone/>
            </a:pPr>
            <a:r>
              <a:rPr lang="en-GB" smtClean="0">
                <a:solidFill>
                  <a:srgbClr val="000000"/>
                </a:solidFill>
              </a:rPr>
              <a:t>LQ Quench Protection – G. Ambrosio</a:t>
            </a:r>
          </a:p>
          <a:p>
            <a:pPr eaLnBrk="1" hangingPunct="1">
              <a:buClrTx/>
              <a:buSzTx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000"/>
            </a:lvl1pPr>
          </a:lstStyle>
          <a:p>
            <a:pPr eaLnBrk="1" hangingPunct="1"/>
            <a:fld id="{FCCC5A9C-2625-4FBD-90A2-C5E3419A7F35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 sz="1000">
                <a:latin typeface="Arial" charset="0"/>
              </a:defRPr>
            </a:lvl1pPr>
          </a:lstStyle>
          <a:p>
            <a:pPr>
              <a:lnSpc>
                <a:spcPct val="84000"/>
              </a:lnSpc>
              <a:buFont typeface="Arial" charset="0"/>
              <a:buNone/>
            </a:pPr>
            <a:r>
              <a:rPr lang="en-GB" smtClean="0">
                <a:solidFill>
                  <a:srgbClr val="000000"/>
                </a:solidFill>
              </a:rPr>
              <a:t>M&amp;A Group Mtg – Fermilab, July. 20, 2007</a:t>
            </a:r>
          </a:p>
          <a:p>
            <a:pPr eaLnBrk="1" hangingPunct="1">
              <a:buClrTx/>
              <a:buSzTx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89" name="Picture 17" descr="USLARP_Banner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60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 sz="1000">
                <a:latin typeface="Arial" charset="0"/>
              </a:defRPr>
            </a:lvl1pPr>
          </a:lstStyle>
          <a:p>
            <a:pPr algn="l">
              <a:lnSpc>
                <a:spcPct val="84000"/>
              </a:lnSpc>
              <a:buFont typeface="Arial" charset="0"/>
              <a:buNone/>
            </a:pPr>
            <a:r>
              <a:rPr lang="en-GB" smtClean="0">
                <a:solidFill>
                  <a:srgbClr val="000000"/>
                </a:solidFill>
              </a:rPr>
              <a:t>LQ Quench Protection – G. Ambrosio</a:t>
            </a:r>
          </a:p>
          <a:p>
            <a:pPr eaLnBrk="1" hangingPunct="1">
              <a:buClrTx/>
              <a:buSzTx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000"/>
            </a:lvl1pPr>
          </a:lstStyle>
          <a:p>
            <a:pPr eaLnBrk="1" hangingPunct="1"/>
            <a:fld id="{EF361590-BC1C-46CB-9201-92E1EE9AA77B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 sz="1000">
                <a:latin typeface="Arial" charset="0"/>
              </a:defRPr>
            </a:lvl1pPr>
          </a:lstStyle>
          <a:p>
            <a:pPr>
              <a:lnSpc>
                <a:spcPct val="84000"/>
              </a:lnSpc>
              <a:buFont typeface="Arial" charset="0"/>
              <a:buNone/>
            </a:pPr>
            <a:r>
              <a:rPr lang="en-GB" smtClean="0">
                <a:solidFill>
                  <a:srgbClr val="000000"/>
                </a:solidFill>
              </a:rPr>
              <a:t>M&amp;A Group Mtg – Fermilab, May. 2, 2007</a:t>
            </a:r>
          </a:p>
          <a:p>
            <a:pPr eaLnBrk="1" hangingPunct="1">
              <a:buClrTx/>
              <a:buSzTx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89" name="Picture 17" descr="USLARP_Banner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43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defRPr/>
            </a:pP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defRPr/>
            </a:pPr>
            <a:endParaRPr lang="en-US" b="1">
              <a:solidFill>
                <a:srgbClr val="990000"/>
              </a:solidFill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G. Ambrosio - Long Quadrupole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7CE7FF9B-261A-42D4-B1E9-FE87F4235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  <a:latin typeface="Arial" charset="0"/>
              </a:rPr>
              <a:t>LARP CM13 - BNL, Nov. 4-6, 2009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52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" y="914400"/>
            <a:ext cx="9143010" cy="2133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3600" b="1" dirty="0" smtClean="0"/>
              <a:t>Quench Protection of Long Nb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Sn Quads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Giorgio Ambrosio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Fermilab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/>
              <a:t>LARP / </a:t>
            </a:r>
            <a:r>
              <a:rPr lang="en-US" sz="2000" dirty="0" err="1" smtClean="0"/>
              <a:t>HiLumi</a:t>
            </a:r>
            <a:r>
              <a:rPr lang="en-US" sz="2000" dirty="0" smtClean="0"/>
              <a:t> Collaboration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/>
              <a:t>FNAL</a:t>
            </a:r>
            <a:endParaRPr lang="en-US" sz="1050" b="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0" i="1" dirty="0" smtClean="0"/>
              <a:t>May 7-9, 2012</a:t>
            </a:r>
          </a:p>
        </p:txBody>
      </p:sp>
      <p:sp>
        <p:nvSpPr>
          <p:cNvPr id="2052" name="Rectangle 1034"/>
          <p:cNvSpPr>
            <a:spLocks noChangeArrowheads="1"/>
          </p:cNvSpPr>
          <p:nvPr/>
        </p:nvSpPr>
        <p:spPr bwMode="auto">
          <a:xfrm>
            <a:off x="5105400" y="457200"/>
            <a:ext cx="330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1" i="1" u="sng">
                <a:solidFill>
                  <a:schemeClr val="hlink"/>
                </a:solidFill>
                <a:cs typeface="Arial" charset="0"/>
              </a:rPr>
              <a:t>BNL - FNAL - LBNL - SLAC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0" y="5105400"/>
            <a:ext cx="4012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With contributions by: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  <a:p>
            <a:pPr lvl="0" eaLnBrk="1" hangingPunct="1">
              <a:defRPr/>
            </a:pPr>
            <a:r>
              <a:rPr lang="en-US" sz="1800" i="1" kern="0" dirty="0" smtClean="0">
                <a:solidFill>
                  <a:srgbClr val="000000"/>
                </a:solidFill>
              </a:rPr>
              <a:t>H</a:t>
            </a:r>
            <a:r>
              <a:rPr lang="en-US" sz="1800" i="1" kern="0" dirty="0">
                <a:solidFill>
                  <a:srgbClr val="000000"/>
                </a:solidFill>
              </a:rPr>
              <a:t>. </a:t>
            </a:r>
            <a:r>
              <a:rPr lang="en-US" sz="1800" i="1" kern="0" dirty="0" err="1">
                <a:solidFill>
                  <a:srgbClr val="000000"/>
                </a:solidFill>
              </a:rPr>
              <a:t>Felice</a:t>
            </a:r>
            <a:r>
              <a:rPr lang="en-US" sz="1800" i="1" kern="0" dirty="0">
                <a:solidFill>
                  <a:srgbClr val="000000"/>
                </a:solidFill>
              </a:rPr>
              <a:t> </a:t>
            </a:r>
            <a:r>
              <a:rPr lang="en-US" sz="1800" i="1" kern="0" dirty="0" smtClean="0">
                <a:solidFill>
                  <a:srgbClr val="000000"/>
                </a:solidFill>
              </a:rPr>
              <a:t>, A. Ghosh, R. Hafalia, L. Rossi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SmallHiLumi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66" y="2133600"/>
            <a:ext cx="2835944" cy="136845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990"/>
            <a:ext cx="1219200" cy="16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LQ </a:t>
            </a:r>
            <a:r>
              <a:rPr lang="en-US" dirty="0" smtClean="0">
                <a:sym typeface="Wingdings" pitchFamily="2" charset="2"/>
              </a:rPr>
              <a:t> LHQ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1143000"/>
          <a:ext cx="9143998" cy="494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687"/>
                <a:gridCol w="768403"/>
                <a:gridCol w="768403"/>
                <a:gridCol w="845244"/>
                <a:gridCol w="801061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LHQ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SSL 1.9</a:t>
                      </a:r>
                      <a:r>
                        <a:rPr lang="en-US" sz="1600" baseline="0" dirty="0" smtClean="0"/>
                        <a:t>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MJ/m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Assuming 2800 A/mm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Aperture diam.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Cable width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 X-section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11160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Including</a:t>
                      </a:r>
                      <a:r>
                        <a:rPr lang="en-US" sz="1600" baseline="0" dirty="0" smtClean="0"/>
                        <a:t> pole and wedges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Energy</a:t>
                      </a:r>
                      <a:r>
                        <a:rPr lang="en-US" sz="1600" b="1" baseline="0" dirty="0" smtClean="0"/>
                        <a:t>/~</a:t>
                      </a:r>
                      <a:r>
                        <a:rPr lang="en-US" sz="1600" b="1" baseline="0" dirty="0" err="1" smtClean="0"/>
                        <a:t>coil_vol</a:t>
                      </a:r>
                      <a:r>
                        <a:rPr lang="en-US" sz="1600" b="1" baseline="0" dirty="0" smtClean="0"/>
                        <a:t>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J/cm</a:t>
                      </a:r>
                      <a:r>
                        <a:rPr lang="en-US" sz="1600" b="1" baseline="30000" dirty="0" smtClean="0"/>
                        <a:t>3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 Small increase of bulk temperature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Current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SSL at 1.9K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Assuming 2800 A/mm</a:t>
                      </a:r>
                      <a:r>
                        <a:rPr lang="en-US" sz="1600" baseline="3000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Dump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resistance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mohm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V_leads</a:t>
                      </a:r>
                      <a:r>
                        <a:rPr lang="en-US" sz="1600" dirty="0" smtClean="0"/>
                        <a:t> &lt; 1 kV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Inductance at SSL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mH</a:t>
                      </a:r>
                      <a:r>
                        <a:rPr lang="en-US" sz="1600" dirty="0" smtClean="0"/>
                        <a:t>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LQ was overestimated; L</a:t>
                      </a:r>
                      <a:r>
                        <a:rPr lang="en-US" sz="1600" baseline="-25000" dirty="0" smtClean="0"/>
                        <a:t>d</a:t>
                      </a:r>
                      <a:r>
                        <a:rPr lang="en-US" sz="1600" dirty="0" smtClean="0"/>
                        <a:t> used for </a:t>
                      </a:r>
                      <a:r>
                        <a:rPr lang="en-US" sz="1600" dirty="0" smtClean="0"/>
                        <a:t>LHQ*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Time constant of I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decay at dump ins.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Copper in strand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 Less generation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  and more enthalpy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6096000" y="0"/>
            <a:ext cx="2819400" cy="1143000"/>
          </a:xfrm>
          <a:prstGeom prst="wedgeRoundRectCallout">
            <a:avLst>
              <a:gd name="adj1" fmla="val -59404"/>
              <a:gd name="adj2" fmla="val 2124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Rough scaling, some numbers may need to be adjusted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781720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*Dynamic </a:t>
            </a:r>
            <a:r>
              <a:rPr lang="en-US" sz="1800" dirty="0" smtClean="0"/>
              <a:t>effects appear to decrease significantly inductance during current decay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600"/>
            <a:ext cx="6858000" cy="736600"/>
          </a:xfrm>
        </p:spPr>
        <p:txBody>
          <a:bodyPr/>
          <a:lstStyle/>
          <a:p>
            <a:r>
              <a:rPr lang="en-US" dirty="0" smtClean="0"/>
              <a:t>LQ QP </a:t>
            </a:r>
            <a:r>
              <a:rPr lang="en-US" dirty="0" smtClean="0">
                <a:sym typeface="Wingdings" pitchFamily="2" charset="2"/>
              </a:rPr>
              <a:t> LHQ QP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93800"/>
          <a:ext cx="8763000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37"/>
                <a:gridCol w="860652"/>
                <a:gridCol w="1095375"/>
                <a:gridCol w="938893"/>
                <a:gridCol w="3129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Protection parameters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LHQ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SSL Current at 4.5 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 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LHQ</a:t>
                      </a:r>
                      <a:r>
                        <a:rPr lang="en-US" sz="1600" baseline="0" dirty="0" smtClean="0"/>
                        <a:t> b</a:t>
                      </a:r>
                      <a:r>
                        <a:rPr lang="en-US" sz="1600" dirty="0" smtClean="0"/>
                        <a:t>ased</a:t>
                      </a:r>
                      <a:r>
                        <a:rPr lang="en-US" sz="1600" baseline="0" dirty="0" smtClean="0"/>
                        <a:t> on magnetic length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Detection delay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Based on TQ measurements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Dump switch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LHQ</a:t>
                      </a:r>
                      <a:r>
                        <a:rPr lang="en-US" sz="1600" baseline="0" dirty="0" smtClean="0"/>
                        <a:t> b</a:t>
                      </a:r>
                      <a:r>
                        <a:rPr lang="en-US" sz="1600" dirty="0" smtClean="0"/>
                        <a:t>ased on LQ current decay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Heat</a:t>
                      </a:r>
                      <a:r>
                        <a:rPr lang="en-US" sz="1600" baseline="0" dirty="0" smtClean="0"/>
                        <a:t> diffusion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12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LHQ</a:t>
                      </a:r>
                      <a:r>
                        <a:rPr lang="en-US" sz="1600" baseline="0" dirty="0" smtClean="0"/>
                        <a:t> has more insulation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Heater coverage IL/OL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~100/100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Using heating stations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Delay for propagation</a:t>
                      </a:r>
                      <a:r>
                        <a:rPr lang="en-US" sz="1600" baseline="0" dirty="0" smtClean="0"/>
                        <a:t> b</a:t>
                      </a:r>
                      <a:r>
                        <a:rPr lang="en-US" sz="1600" dirty="0" smtClean="0"/>
                        <a:t>etween heating</a:t>
                      </a:r>
                      <a:r>
                        <a:rPr lang="en-US" sz="1600" baseline="0" dirty="0" smtClean="0"/>
                        <a:t> stations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 cm between stations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/>
                        <a:t>Ave.</a:t>
                      </a:r>
                      <a:r>
                        <a:rPr lang="en-US" sz="1600" baseline="0" smtClean="0"/>
                        <a:t> f</a:t>
                      </a:r>
                      <a:r>
                        <a:rPr lang="en-US" sz="1600" smtClean="0"/>
                        <a:t>ield</a:t>
                      </a:r>
                      <a:r>
                        <a:rPr lang="en-US" sz="1600" baseline="0" smtClean="0"/>
                        <a:t> in coil bulk IL/OL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2/1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3.5/3.5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Conservative approx in LQ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Hot spot temperature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376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379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638800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LHQ heaters similar to LQ heaters, </a:t>
            </a:r>
          </a:p>
          <a:p>
            <a:r>
              <a:rPr lang="en-US" sz="2000" dirty="0" smtClean="0">
                <a:sym typeface="Wingdings" pitchFamily="2" charset="2"/>
              </a:rPr>
              <a:t>     installed on both layers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800600" y="5486400"/>
            <a:ext cx="4343400" cy="1371600"/>
          </a:xfrm>
          <a:prstGeom prst="wedgeRoundRectCallout">
            <a:avLst>
              <a:gd name="adj1" fmla="val -28235"/>
              <a:gd name="adj2" fmla="val -627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Note: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similar hot-spot temperature,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fewer conservative appro</a:t>
            </a:r>
            <a:r>
              <a:rPr lang="en-US" dirty="0" smtClean="0"/>
              <a:t>x.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4140679" cy="685800"/>
          </a:xfrm>
        </p:spPr>
        <p:txBody>
          <a:bodyPr/>
          <a:lstStyle/>
          <a:p>
            <a:r>
              <a:rPr lang="en-US" dirty="0" smtClean="0"/>
              <a:t>LQ Coils after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648200" cy="579119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Delamination on coils Inner layer</a:t>
            </a:r>
          </a:p>
          <a:p>
            <a:pPr lvl="1">
              <a:buNone/>
            </a:pPr>
            <a:r>
              <a:rPr lang="en-US" sz="2100" b="0" dirty="0" smtClean="0"/>
              <a:t>Heater – coil</a:t>
            </a:r>
          </a:p>
          <a:p>
            <a:pPr lvl="1">
              <a:buNone/>
            </a:pPr>
            <a:r>
              <a:rPr lang="en-US" sz="2100" b="0" dirty="0" smtClean="0"/>
              <a:t>Insulation – heater</a:t>
            </a:r>
          </a:p>
          <a:p>
            <a:pPr lvl="1">
              <a:buNone/>
            </a:pPr>
            <a:r>
              <a:rPr lang="en-US" sz="2100" b="0" dirty="0" smtClean="0"/>
              <a:t>Insulation – coil</a:t>
            </a:r>
          </a:p>
          <a:p>
            <a:pPr lvl="1">
              <a:buNone/>
            </a:pPr>
            <a:r>
              <a:rPr lang="en-US" sz="2100" i="1" dirty="0" smtClean="0"/>
              <a:t>Also one heater-coil short</a:t>
            </a:r>
          </a:p>
          <a:p>
            <a:r>
              <a:rPr lang="en-US" sz="2600" dirty="0" smtClean="0"/>
              <a:t>Possible causes:</a:t>
            </a:r>
          </a:p>
          <a:p>
            <a:pPr lvl="1"/>
            <a:r>
              <a:rPr lang="en-US" sz="2200" b="0" dirty="0" err="1" smtClean="0"/>
              <a:t>Superfluid</a:t>
            </a:r>
            <a:r>
              <a:rPr lang="en-US" sz="2200" b="0" dirty="0" smtClean="0"/>
              <a:t> helium + quench </a:t>
            </a:r>
          </a:p>
          <a:p>
            <a:pPr lvl="2"/>
            <a:r>
              <a:rPr lang="en-US" sz="1900" b="0" dirty="0" smtClean="0"/>
              <a:t>Seen in TQ coils</a:t>
            </a:r>
          </a:p>
          <a:p>
            <a:pPr lvl="1"/>
            <a:r>
              <a:rPr lang="en-US" sz="2200" b="0" dirty="0" smtClean="0"/>
              <a:t>Heat from heaters on ID</a:t>
            </a:r>
          </a:p>
          <a:p>
            <a:pPr lvl="2"/>
            <a:r>
              <a:rPr lang="en-US" sz="1900" b="0" dirty="0" smtClean="0"/>
              <a:t>Not done in TQ coils</a:t>
            </a:r>
          </a:p>
          <a:p>
            <a:r>
              <a:rPr lang="en-US" sz="2600" dirty="0" smtClean="0"/>
              <a:t>Options:</a:t>
            </a:r>
          </a:p>
          <a:p>
            <a:pPr lvl="1"/>
            <a:r>
              <a:rPr lang="en-US" sz="2200" b="0" dirty="0" smtClean="0"/>
              <a:t>Strengthen insulation</a:t>
            </a:r>
          </a:p>
          <a:p>
            <a:pPr lvl="2"/>
            <a:r>
              <a:rPr lang="en-US" sz="1900" b="0" dirty="0" smtClean="0"/>
              <a:t>Not good for cooling</a:t>
            </a:r>
          </a:p>
          <a:p>
            <a:pPr lvl="1"/>
            <a:r>
              <a:rPr lang="en-US" sz="2200" b="0" dirty="0" smtClean="0"/>
              <a:t>Change heater location</a:t>
            </a:r>
          </a:p>
          <a:p>
            <a:pPr lvl="2"/>
            <a:r>
              <a:rPr lang="en-US" sz="1900" b="0" dirty="0" smtClean="0"/>
              <a:t>Best solution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553200"/>
            <a:ext cx="381000" cy="304800"/>
          </a:xfrm>
          <a:prstGeom prst="rect">
            <a:avLst/>
          </a:prstGeo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92770" y="3519767"/>
            <a:ext cx="4451230" cy="333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 cstate="print"/>
          <a:srcRect l="46157" t="16734" b="27666"/>
          <a:stretch>
            <a:fillRect/>
          </a:stretch>
        </p:blipFill>
        <p:spPr bwMode="auto">
          <a:xfrm>
            <a:off x="4677277" y="0"/>
            <a:ext cx="4466723" cy="3459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95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05700" cy="736600"/>
          </a:xfrm>
        </p:spPr>
        <p:txBody>
          <a:bodyPr/>
          <a:lstStyle/>
          <a:p>
            <a:r>
              <a:rPr lang="en-US" dirty="0" smtClean="0"/>
              <a:t>Thoughts for 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93800"/>
            <a:ext cx="8229600" cy="513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comparison between test results and code simulations for code fine-tuning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</a:rPr>
              <a:t>LQ and HQ test results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 protection w/o heaters on inner layer</a:t>
            </a:r>
          </a:p>
          <a:p>
            <a:pPr lvl="1"/>
            <a:r>
              <a:rPr lang="en-US" sz="2000" b="0" dirty="0" smtClean="0"/>
              <a:t> </a:t>
            </a:r>
            <a:r>
              <a:rPr lang="en-US" sz="2000" b="0" dirty="0" smtClean="0"/>
              <a:t>tests on HQ, LQ and LHQ</a:t>
            </a:r>
          </a:p>
          <a:p>
            <a:pPr lvl="1"/>
            <a:r>
              <a:rPr lang="en-US" sz="2000" b="0" dirty="0" smtClean="0"/>
              <a:t> </a:t>
            </a:r>
            <a:r>
              <a:rPr lang="en-US" sz="2000" b="0" dirty="0" smtClean="0"/>
              <a:t>design of MQXF</a:t>
            </a:r>
          </a:p>
          <a:p>
            <a:endParaRPr lang="en-US" dirty="0" smtClean="0"/>
          </a:p>
          <a:p>
            <a:r>
              <a:rPr lang="en-US" dirty="0" smtClean="0"/>
              <a:t>Try to avoid the dump</a:t>
            </a:r>
          </a:p>
          <a:p>
            <a:endParaRPr lang="en-US" dirty="0" smtClean="0"/>
          </a:p>
          <a:p>
            <a:r>
              <a:rPr lang="en-US" dirty="0" smtClean="0"/>
              <a:t>Remember that we need to design the QP for the “worst case”</a:t>
            </a:r>
          </a:p>
          <a:p>
            <a:pPr lvl="1"/>
            <a:r>
              <a:rPr lang="en-US" sz="2000" b="0" dirty="0" smtClean="0"/>
              <a:t> It may be a quench in mid field at high current 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05700" cy="736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7543800" cy="5130800"/>
          </a:xfrm>
        </p:spPr>
        <p:txBody>
          <a:bodyPr/>
          <a:lstStyle/>
          <a:p>
            <a:r>
              <a:rPr lang="en-US" dirty="0" smtClean="0"/>
              <a:t>Long Quadrupole </a:t>
            </a:r>
            <a:r>
              <a:rPr lang="en-US" dirty="0" smtClean="0"/>
              <a:t>quench </a:t>
            </a:r>
            <a:r>
              <a:rPr lang="en-US" dirty="0" smtClean="0"/>
              <a:t>p</a:t>
            </a:r>
            <a:r>
              <a:rPr lang="en-US" dirty="0" smtClean="0"/>
              <a:t>rotection </a:t>
            </a:r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 smtClean="0"/>
              <a:t>Long Quadrupole </a:t>
            </a:r>
            <a:r>
              <a:rPr lang="en-US" dirty="0" smtClean="0"/>
              <a:t>test </a:t>
            </a:r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LHQ </a:t>
            </a:r>
            <a:r>
              <a:rPr lang="en-US" dirty="0"/>
              <a:t>q</a:t>
            </a:r>
            <a:r>
              <a:rPr lang="en-US" dirty="0" smtClean="0"/>
              <a:t>uench protection </a:t>
            </a:r>
            <a:r>
              <a:rPr lang="en-US" dirty="0"/>
              <a:t>design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Thoughts about Nb</a:t>
            </a:r>
            <a:r>
              <a:rPr lang="en-US" baseline="-25000" dirty="0" smtClean="0"/>
              <a:t>3</a:t>
            </a:r>
            <a:r>
              <a:rPr lang="en-US" dirty="0" smtClean="0"/>
              <a:t>Sn IR Quads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0" i="1" dirty="0" smtClean="0"/>
              <a:t>Disclaimer: </a:t>
            </a:r>
            <a:r>
              <a:rPr lang="en-US" b="0" i="1" dirty="0" smtClean="0"/>
              <a:t>Preliminary analysis; check </a:t>
            </a:r>
            <a:r>
              <a:rPr lang="en-US" b="0" i="1" dirty="0" smtClean="0"/>
              <a:t>of data and “old files” still in </a:t>
            </a:r>
            <a:r>
              <a:rPr lang="en-US" b="0" i="1" dirty="0" smtClean="0"/>
              <a:t>progress.</a:t>
            </a:r>
            <a:r>
              <a:rPr lang="en-US" b="0" dirty="0" smtClean="0"/>
              <a:t>	         </a:t>
            </a:r>
            <a:endParaRPr lang="en-US" b="0" dirty="0"/>
          </a:p>
        </p:txBody>
      </p:sp>
    </p:spTree>
    <p:extLst>
      <p:ext uri="{BB962C8B-B14F-4D97-AF65-F5344CB8AC3E}">
        <p14:creationId xmlns="" xmlns:p14="http://schemas.microsoft.com/office/powerpoint/2010/main" val="21232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 Quadrupole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565" y="990601"/>
            <a:ext cx="3831566" cy="9905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990000"/>
                </a:solidFill>
              </a:rPr>
              <a:t>Main Features:</a:t>
            </a:r>
          </a:p>
          <a:p>
            <a:pPr eaLnBrk="1" hangingPunct="1"/>
            <a:r>
              <a:rPr lang="en-US" sz="2000" b="0" dirty="0" smtClean="0"/>
              <a:t>Aperture: 	        </a:t>
            </a:r>
            <a:r>
              <a:rPr lang="en-US" sz="2000" b="0" dirty="0" smtClean="0">
                <a:solidFill>
                  <a:schemeClr val="tx1"/>
                </a:solidFill>
              </a:rPr>
              <a:t>90 mm</a:t>
            </a:r>
          </a:p>
          <a:p>
            <a:pPr eaLnBrk="1" hangingPunct="1"/>
            <a:r>
              <a:rPr lang="en-US" sz="2000" b="0" dirty="0" smtClean="0"/>
              <a:t>magnet length:  </a:t>
            </a:r>
            <a:r>
              <a:rPr lang="en-US" sz="2000" b="0" dirty="0" smtClean="0"/>
              <a:t>   </a:t>
            </a:r>
            <a:r>
              <a:rPr lang="en-US" sz="2000" b="0" dirty="0" smtClean="0">
                <a:solidFill>
                  <a:schemeClr val="tx1"/>
                </a:solidFill>
              </a:rPr>
              <a:t>3.7 </a:t>
            </a:r>
            <a:r>
              <a:rPr lang="en-US" sz="2000" b="0" dirty="0" smtClean="0">
                <a:solidFill>
                  <a:schemeClr val="tx1"/>
                </a:solidFill>
              </a:rPr>
              <a:t>m </a:t>
            </a: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rgbClr val="990000"/>
              </a:solidFill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109913" y="6273225"/>
            <a:ext cx="5998758" cy="584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/>
              <a:t>LQ Design Report available online at:</a:t>
            </a:r>
          </a:p>
          <a:p>
            <a:pPr eaLnBrk="0" hangingPunct="0">
              <a:defRPr/>
            </a:pPr>
            <a:r>
              <a:rPr lang="en-US" sz="1600" dirty="0"/>
              <a:t>https://plone4.fnal.gov/P1/USLARP/MagnetRD/longquad/LQ_DR.pdf</a:t>
            </a:r>
          </a:p>
        </p:txBody>
      </p:sp>
      <p:pic>
        <p:nvPicPr>
          <p:cNvPr id="17414" name="Picture 9" descr="LQS01"/>
          <p:cNvPicPr>
            <a:picLocks noChangeAspect="1" noChangeArrowheads="1"/>
          </p:cNvPicPr>
          <p:nvPr/>
        </p:nvPicPr>
        <p:blipFill>
          <a:blip r:embed="rId3"/>
          <a:srcRect t="4222"/>
          <a:stretch>
            <a:fillRect/>
          </a:stretch>
        </p:blipFill>
        <p:spPr bwMode="auto">
          <a:xfrm>
            <a:off x="4176713" y="1255713"/>
            <a:ext cx="4967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8600"/>
            <a:ext cx="294100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9166735"/>
              </p:ext>
            </p:extLst>
          </p:nvPr>
        </p:nvGraphicFramePr>
        <p:xfrm>
          <a:off x="4114800" y="4124325"/>
          <a:ext cx="4876799" cy="1981200"/>
        </p:xfrm>
        <a:graphic>
          <a:graphicData uri="http://schemas.openxmlformats.org/drawingml/2006/table">
            <a:tbl>
              <a:tblPr/>
              <a:tblGrid>
                <a:gridCol w="3069913"/>
                <a:gridCol w="821765"/>
                <a:gridCol w="985121"/>
              </a:tblGrid>
              <a:tr h="12795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of layers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of turns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 area (Cu + nonCu)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29.33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Coil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3092015"/>
              </p:ext>
            </p:extLst>
          </p:nvPr>
        </p:nvGraphicFramePr>
        <p:xfrm>
          <a:off x="355600" y="2133600"/>
          <a:ext cx="3378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/>
                <a:gridCol w="168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LQS01 SSL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 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 T/m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12.25 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 kJ/m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06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B8C60-7768-4AC5-8A55-89AD823257F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July. 20,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Temperature (MIITs) </a:t>
            </a:r>
            <a:r>
              <a:rPr lang="en-US" sz="4000" dirty="0"/>
              <a:t>Limit 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562600"/>
            <a:ext cx="6477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/>
              <a:t>During TQC01 test, one QI vs. T measurement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	</a:t>
            </a:r>
            <a:r>
              <a:rPr lang="en-US" sz="1800" b="0" dirty="0">
                <a:solidFill>
                  <a:schemeClr val="tx1"/>
                </a:solidFill>
              </a:rPr>
              <a:t>I: 5000 A ,	QI: 9.05 MIITs, 	Peak Temp: 340 K</a:t>
            </a:r>
            <a:endParaRPr lang="en-US" sz="2400" b="0" dirty="0"/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0" y="1219200"/>
            <a:ext cx="3581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Impact on quench performance of high-MIITs quenches (TQS01c)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+ 4% after 8 MIITs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- 3% after 8 MIITs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T =  400 +/- 10 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- 7.4% after 8.7 MIITs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T =  480 +/- 10 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- 18.4 after 9.5 MIITs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T =  530 +/- 10 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Small bumps at 7.5 MIITs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b="1" dirty="0" smtClean="0">
                <a:solidFill>
                  <a:srgbClr val="000000"/>
                </a:solidFill>
              </a:rPr>
              <a:t>T =  350 +/- 10 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lang="en-US" dirty="0" smtClean="0">
              <a:solidFill>
                <a:srgbClr val="3333CC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 l="2815" t="11034" r="3644" b="3559"/>
          <a:stretch>
            <a:fillRect/>
          </a:stretch>
        </p:blipFill>
        <p:spPr bwMode="auto">
          <a:xfrm>
            <a:off x="3276600" y="1295400"/>
            <a:ext cx="5867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4648200"/>
          <a:ext cx="1080655" cy="762000"/>
        </p:xfrm>
        <a:graphic>
          <a:graphicData uri="http://schemas.openxmlformats.org/presentationml/2006/ole">
            <p:oleObj spid="_x0000_s1026" name="Equation" r:id="rId5" imgW="685800" imgH="4950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373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43E0A-E560-4A42-9F7C-565191AFB7D2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Quench Pro I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5286375"/>
          </a:xfrm>
        </p:spPr>
        <p:txBody>
          <a:bodyPr/>
          <a:lstStyle/>
          <a:p>
            <a:r>
              <a:rPr lang="en-US" sz="2400" dirty="0"/>
              <a:t>Analytical code </a:t>
            </a:r>
          </a:p>
          <a:p>
            <a:r>
              <a:rPr lang="en-US" sz="2400" dirty="0"/>
              <a:t>Adiabatic approximation</a:t>
            </a:r>
          </a:p>
          <a:p>
            <a:r>
              <a:rPr lang="en-US" sz="2400" dirty="0"/>
              <a:t>Temperature computed from Quench Integral</a:t>
            </a:r>
          </a:p>
          <a:p>
            <a:pPr lvl="1"/>
            <a:r>
              <a:rPr lang="en-US" sz="2000" dirty="0"/>
              <a:t>Field is constant (average); different values for hot spot and bulk</a:t>
            </a:r>
          </a:p>
          <a:p>
            <a:pPr lvl="1"/>
            <a:r>
              <a:rPr lang="en-US" sz="2000" dirty="0"/>
              <a:t>Epoxy included in QI</a:t>
            </a:r>
          </a:p>
          <a:p>
            <a:pPr lvl="1"/>
            <a:r>
              <a:rPr lang="en-US" sz="2000" dirty="0"/>
              <a:t>Strand </a:t>
            </a:r>
            <a:r>
              <a:rPr lang="en-US" sz="2000" dirty="0" err="1"/>
              <a:t>non_Cu</a:t>
            </a:r>
            <a:r>
              <a:rPr lang="en-US" sz="2000" dirty="0"/>
              <a:t> = </a:t>
            </a:r>
            <a:r>
              <a:rPr lang="en-US" sz="2000" dirty="0" smtClean="0"/>
              <a:t>2/3  </a:t>
            </a:r>
            <a:r>
              <a:rPr lang="en-US" sz="2000" dirty="0"/>
              <a:t>Nb</a:t>
            </a:r>
            <a:r>
              <a:rPr lang="en-US" sz="2000" baseline="-25000" dirty="0"/>
              <a:t>3</a:t>
            </a:r>
            <a:r>
              <a:rPr lang="en-US" sz="2000" dirty="0"/>
              <a:t>Sn, </a:t>
            </a:r>
            <a:r>
              <a:rPr lang="en-US" sz="2000" dirty="0" smtClean="0"/>
              <a:t>1/3 </a:t>
            </a:r>
            <a:r>
              <a:rPr lang="en-US" sz="2000" dirty="0"/>
              <a:t>bronze </a:t>
            </a:r>
          </a:p>
          <a:p>
            <a:r>
              <a:rPr lang="en-US" sz="2400" dirty="0"/>
              <a:t>Longitudinal propagation by QP velocity</a:t>
            </a:r>
          </a:p>
          <a:p>
            <a:r>
              <a:rPr lang="en-US" sz="2400" dirty="0"/>
              <a:t>Quench starts under heaters </a:t>
            </a:r>
          </a:p>
          <a:p>
            <a:pPr lvl="1"/>
            <a:r>
              <a:rPr lang="en-US" sz="2000" dirty="0"/>
              <a:t>after detection time + heater delay time</a:t>
            </a:r>
          </a:p>
          <a:p>
            <a:r>
              <a:rPr lang="en-US" sz="2400" dirty="0"/>
              <a:t>Temperature is uniform (given by QI) in normal zone of each cable </a:t>
            </a:r>
          </a:p>
          <a:p>
            <a:pPr lvl="1"/>
            <a:r>
              <a:rPr lang="en-US" sz="2000" dirty="0"/>
              <a:t>Different between Hot-spot and bulk 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162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LQ Quench Protection – G. Ambrosio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41FB33-4599-4019-AB18-51C55993F4E9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M&amp;A Group Mtg – Fermilab, May. 2, 2007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Quench Pro II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528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Current decay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Magnet can be switched to a dump resistance (after detection) or leads are short-circuited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Current decay is computed based on the instantaneous time constant (computed from the growing resistance and the inductance)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Inductance is </a:t>
            </a:r>
            <a:r>
              <a:rPr lang="en-US" dirty="0" smtClean="0"/>
              <a:t>an input, or can be computed </a:t>
            </a:r>
            <a:r>
              <a:rPr lang="en-US" dirty="0"/>
              <a:t>based on position of each turn (inductance matrix</a:t>
            </a:r>
            <a:r>
              <a:rPr lang="en-US" dirty="0" smtClean="0"/>
              <a:t>)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Voltages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Computed based on current, resistance, </a:t>
            </a:r>
            <a:r>
              <a:rPr lang="en-US" dirty="0" err="1"/>
              <a:t>dI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, inductance matrix, (at </a:t>
            </a:r>
            <a:r>
              <a:rPr lang="en-US" dirty="0" err="1"/>
              <a:t>dI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max)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Turn to ground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Turn to turn  </a:t>
            </a:r>
          </a:p>
        </p:txBody>
      </p:sp>
    </p:spTree>
    <p:extLst>
      <p:ext uri="{BB962C8B-B14F-4D97-AF65-F5344CB8AC3E}">
        <p14:creationId xmlns="" xmlns:p14="http://schemas.microsoft.com/office/powerpoint/2010/main" val="8521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29" t="50000" r="19501" b="36667"/>
          <a:stretch>
            <a:fillRect/>
          </a:stretch>
        </p:blipFill>
        <p:spPr bwMode="auto">
          <a:xfrm>
            <a:off x="0" y="3962400"/>
            <a:ext cx="91440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3333CC"/>
                </a:solidFill>
                <a:latin typeface="Arial" charset="0"/>
              </a:rPr>
              <a:t>LQ Inner Layer Heater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5410200" y="5105400"/>
            <a:ext cx="228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267200" y="55626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Spot heater cutout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7010400" y="54102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6019800" y="4876800"/>
            <a:ext cx="18288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553200" y="57150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Lifting holes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5257800" y="3733800"/>
            <a:ext cx="381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035550" y="4089400"/>
            <a:ext cx="236538" cy="2603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17" t="33333" r="37500" b="30556"/>
          <a:stretch>
            <a:fillRect/>
          </a:stretch>
        </p:blipFill>
        <p:spPr bwMode="auto">
          <a:xfrm>
            <a:off x="5638800" y="2590800"/>
            <a:ext cx="1524000" cy="1524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391400" y="2819400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Heating stations and holes for epoxy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2774950" y="4157663"/>
            <a:ext cx="533400" cy="30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438400" y="3581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Lifting holes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3044825" y="3911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0" y="1219200"/>
            <a:ext cx="54102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u="sng" smtClean="0">
                <a:solidFill>
                  <a:srgbClr val="3333CC"/>
                </a:solidFill>
                <a:latin typeface="Arial" charset="0"/>
              </a:rPr>
              <a:t>Spacing parameters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Holes / Vtaps = 1.5 mm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Holes / heaters = at least 3.5 mm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Coil mid-plane / heaters = at least 3.5 mm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Vtaps / heaters =  at least 3.5 mm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Vtaps/Vtaps = at least 1.5 mm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 No sharp angle = minimum radius of curvature </a:t>
            </a:r>
            <a:r>
              <a:rPr lang="en-US" sz="1400" b="1" i="1" smtClean="0">
                <a:solidFill>
                  <a:srgbClr val="000000"/>
                </a:solidFill>
                <a:latin typeface="Arial" charset="0"/>
              </a:rPr>
              <a:t>2 mm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1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/>
          <a:srcRect l="14520" t="57458" r="11122" b="18657"/>
          <a:stretch>
            <a:fillRect/>
          </a:stretch>
        </p:blipFill>
        <p:spPr bwMode="auto">
          <a:xfrm>
            <a:off x="3458497" y="1143000"/>
            <a:ext cx="568550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91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 txBox="1">
            <a:spLocks noGrp="1"/>
          </p:cNvSpPr>
          <p:nvPr/>
        </p:nvSpPr>
        <p:spPr bwMode="auto">
          <a:xfrm>
            <a:off x="4406900" y="65532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Long Quadrupole Overview – G. Ambrosio</a:t>
            </a:r>
          </a:p>
          <a:p>
            <a:pPr algn="ctr" eaLnBrk="1" hangingPunct="1"/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24931" name="Slide Number Placeholder 5"/>
          <p:cNvSpPr txBox="1">
            <a:spLocks noGrp="1"/>
          </p:cNvSpPr>
          <p:nvPr/>
        </p:nvSpPr>
        <p:spPr bwMode="auto">
          <a:xfrm>
            <a:off x="80772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70B4DDE-5063-40EC-91F1-E516D3145CA5}" type="slidenum">
              <a:rPr lang="en-US" sz="10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en-US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32" name="Date Placeholder 6"/>
          <p:cNvSpPr txBox="1">
            <a:spLocks noGrp="1"/>
          </p:cNvSpPr>
          <p:nvPr/>
        </p:nvSpPr>
        <p:spPr bwMode="auto">
          <a:xfrm>
            <a:off x="0" y="65532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LARP Collab. Mtg 10  –  Port Jefferson, Apr. 23-25, 2008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GB" sz="1000" smtClean="0">
              <a:solidFill>
                <a:srgbClr val="000000"/>
              </a:solidFill>
            </a:endParaRPr>
          </a:p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2493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52959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Quench Protection</a:t>
            </a:r>
          </a:p>
        </p:txBody>
      </p:sp>
      <p:sp>
        <p:nvSpPr>
          <p:cNvPr id="124934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" y="1228725"/>
            <a:ext cx="8458200" cy="2895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Goal: 			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MIITs &lt; </a:t>
            </a:r>
            <a:r>
              <a:rPr lang="en-US" sz="2000" b="1" dirty="0" smtClean="0">
                <a:sym typeface="Wingdings" pitchFamily="2" charset="2"/>
              </a:rPr>
              <a:t>7.5</a:t>
            </a:r>
            <a:r>
              <a:rPr lang="en-US" sz="2000" dirty="0" smtClean="0">
                <a:sym typeface="Wingdings" pitchFamily="2" charset="2"/>
              </a:rPr>
              <a:t>   Temp ~ </a:t>
            </a:r>
            <a:r>
              <a:rPr lang="en-US" sz="2000" b="1" dirty="0" smtClean="0">
                <a:solidFill>
                  <a:srgbClr val="990000"/>
                </a:solidFill>
                <a:sym typeface="Wingdings" pitchFamily="2" charset="2"/>
              </a:rPr>
              <a:t>370 </a:t>
            </a:r>
            <a:r>
              <a:rPr lang="en-US" sz="2000" b="1" dirty="0" smtClean="0">
                <a:solidFill>
                  <a:srgbClr val="990000"/>
                </a:solidFill>
                <a:sym typeface="Wingdings" pitchFamily="2" charset="2"/>
              </a:rPr>
              <a:t>K </a:t>
            </a:r>
            <a:r>
              <a:rPr lang="en-US" sz="2000" dirty="0" smtClean="0">
                <a:sym typeface="Wingdings" pitchFamily="2" charset="2"/>
              </a:rPr>
              <a:t>(adiabatic </a:t>
            </a:r>
            <a:r>
              <a:rPr lang="en-US" sz="2000" dirty="0" smtClean="0">
                <a:sym typeface="Wingdings" pitchFamily="2" charset="2"/>
              </a:rPr>
              <a:t>approx; RRR 100)</a:t>
            </a: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1800" dirty="0" smtClean="0">
                <a:sym typeface="Wingdings" pitchFamily="2" charset="2"/>
              </a:rPr>
              <a:t>	</a:t>
            </a:r>
            <a:endParaRPr lang="en-US" sz="2000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smtClean="0"/>
              <a:t>Quench protection </a:t>
            </a:r>
            <a:r>
              <a:rPr lang="en-US" sz="2400" dirty="0" err="1" smtClean="0"/>
              <a:t>param</a:t>
            </a:r>
            <a:r>
              <a:rPr lang="en-US" sz="2400" dirty="0" smtClean="0"/>
              <a:t>. (4.5 K) – conservative hypothesis</a:t>
            </a:r>
          </a:p>
          <a:p>
            <a:pPr lvl="1" eaLnBrk="1" hangingPunct="1"/>
            <a:r>
              <a:rPr lang="en-US" sz="2000" dirty="0" smtClean="0"/>
              <a:t>Dump resistance: </a:t>
            </a:r>
            <a:r>
              <a:rPr lang="en-US" sz="2000" b="1" dirty="0" smtClean="0">
                <a:solidFill>
                  <a:srgbClr val="990000"/>
                </a:solidFill>
              </a:rPr>
              <a:t>60 m</a:t>
            </a:r>
            <a:r>
              <a:rPr lang="en-US" sz="2000" b="1" dirty="0" smtClean="0">
                <a:solidFill>
                  <a:srgbClr val="990000"/>
                </a:solidFill>
                <a:latin typeface="Symbol" pitchFamily="18" charset="2"/>
              </a:rPr>
              <a:t>W</a:t>
            </a:r>
            <a:r>
              <a:rPr lang="en-US" sz="2000" dirty="0" smtClean="0">
                <a:latin typeface="Symbol" pitchFamily="18" charset="2"/>
              </a:rPr>
              <a:t>  	</a:t>
            </a:r>
            <a:r>
              <a:rPr lang="en-US" sz="2000" dirty="0" smtClean="0"/>
              <a:t>(extract ~1/3 of the energy;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leads</a:t>
            </a:r>
            <a:r>
              <a:rPr lang="en-US" sz="2000" dirty="0" smtClean="0"/>
              <a:t> ~ 800 V)</a:t>
            </a:r>
          </a:p>
          <a:p>
            <a:pPr lvl="1" eaLnBrk="1" hangingPunct="1"/>
            <a:r>
              <a:rPr lang="en-US" sz="2000" b="1" dirty="0" smtClean="0">
                <a:solidFill>
                  <a:srgbClr val="990000"/>
                </a:solidFill>
              </a:rPr>
              <a:t>100%</a:t>
            </a:r>
            <a:r>
              <a:rPr lang="en-US" sz="2000" dirty="0" smtClean="0"/>
              <a:t> heater coverage 	(</a:t>
            </a:r>
            <a:r>
              <a:rPr lang="en-US" sz="2000" dirty="0" smtClean="0">
                <a:sym typeface="Wingdings" pitchFamily="2" charset="2"/>
              </a:rPr>
              <a:t> heaters also on the inner layer)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Detection time: </a:t>
            </a:r>
            <a:r>
              <a:rPr lang="en-US" sz="2000" b="1" dirty="0" smtClean="0">
                <a:solidFill>
                  <a:srgbClr val="990000"/>
                </a:solidFill>
              </a:rPr>
              <a:t>~5 ms</a:t>
            </a:r>
            <a:r>
              <a:rPr lang="en-US" sz="2000" dirty="0" smtClean="0"/>
              <a:t>	based on TQs with  I &gt; 80% </a:t>
            </a:r>
            <a:r>
              <a:rPr lang="en-US" sz="2000" dirty="0" err="1" smtClean="0"/>
              <a:t>ssl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Heater delay time: </a:t>
            </a:r>
            <a:r>
              <a:rPr lang="en-US" sz="2000" b="1" dirty="0" smtClean="0">
                <a:solidFill>
                  <a:srgbClr val="990000"/>
                </a:solidFill>
              </a:rPr>
              <a:t>12 ms</a:t>
            </a:r>
            <a:r>
              <a:rPr lang="en-US" sz="2000" dirty="0" smtClean="0"/>
              <a:t>	based on TQs with  I &gt; 80% </a:t>
            </a:r>
            <a:r>
              <a:rPr lang="en-US" sz="2000" dirty="0" err="1" smtClean="0"/>
              <a:t>ssl</a:t>
            </a:r>
            <a:endParaRPr lang="en-US" sz="2000" dirty="0" smtClean="0"/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5761038" y="0"/>
            <a:ext cx="3382962" cy="1176338"/>
          </a:xfrm>
          <a:prstGeom prst="wedgeRoundRectCallout">
            <a:avLst>
              <a:gd name="adj1" fmla="val -54597"/>
              <a:gd name="adj2" fmla="val 99259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latin typeface="Arial" charset="0"/>
              </a:rPr>
              <a:t>Very challenging!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" charset="0"/>
              </a:rPr>
              <a:t>J in copper = 2900 A/mm</a:t>
            </a:r>
            <a:r>
              <a:rPr lang="en-US" sz="2000" baseline="30000" smtClean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" charset="0"/>
              </a:rPr>
              <a:t>at 13.9 kA (4.3 K SSL)</a:t>
            </a:r>
          </a:p>
        </p:txBody>
      </p:sp>
      <p:grpSp>
        <p:nvGrpSpPr>
          <p:cNvPr id="124938" name="Group 10"/>
          <p:cNvGrpSpPr>
            <a:grpSpLocks/>
          </p:cNvGrpSpPr>
          <p:nvPr/>
        </p:nvGrpSpPr>
        <p:grpSpPr bwMode="auto">
          <a:xfrm>
            <a:off x="4648200" y="4191000"/>
            <a:ext cx="4495800" cy="2667000"/>
            <a:chOff x="868" y="1466"/>
            <a:chExt cx="3014" cy="1994"/>
          </a:xfrm>
        </p:grpSpPr>
        <p:pic>
          <p:nvPicPr>
            <p:cNvPr id="6" name="Chart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013" t="2258" b="3951"/>
            <a:stretch>
              <a:fillRect/>
            </a:stretch>
          </p:blipFill>
          <p:spPr bwMode="auto">
            <a:xfrm>
              <a:off x="868" y="1466"/>
              <a:ext cx="3014" cy="199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Oval 7"/>
            <p:cNvSpPr/>
            <p:nvPr/>
          </p:nvSpPr>
          <p:spPr>
            <a:xfrm rot="1095363">
              <a:off x="1244" y="1860"/>
              <a:ext cx="1651" cy="267"/>
            </a:xfrm>
            <a:prstGeom prst="ellipse">
              <a:avLst/>
            </a:prstGeom>
            <a:noFill/>
            <a:ln>
              <a:solidFill>
                <a:srgbClr val="385D8A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1255928">
              <a:off x="1271" y="2106"/>
              <a:ext cx="1144" cy="366"/>
            </a:xfrm>
            <a:prstGeom prst="ellipse">
              <a:avLst/>
            </a:prstGeom>
            <a:noFill/>
            <a:ln>
              <a:solidFill>
                <a:srgbClr val="E46C0A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3" y="2737"/>
              <a:ext cx="707" cy="401"/>
            </a:xfrm>
            <a:prstGeom prst="rect">
              <a:avLst/>
            </a:prstGeom>
            <a:noFill/>
            <a:ln>
              <a:solidFill>
                <a:srgbClr val="385D8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3" y="2262"/>
              <a:ext cx="707" cy="438"/>
            </a:xfrm>
            <a:prstGeom prst="rect">
              <a:avLst/>
            </a:prstGeom>
            <a:noFill/>
            <a:ln>
              <a:solidFill>
                <a:srgbClr val="E46C0A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33" y="1787"/>
              <a:ext cx="707" cy="29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45" y="2205"/>
              <a:ext cx="1540" cy="798"/>
            </a:xfrm>
            <a:custGeom>
              <a:avLst/>
              <a:gdLst>
                <a:gd name="connsiteX0" fmla="*/ 506186 w 3487057"/>
                <a:gd name="connsiteY0" fmla="*/ 281214 h 1663699"/>
                <a:gd name="connsiteX1" fmla="*/ 201386 w 3487057"/>
                <a:gd name="connsiteY1" fmla="*/ 9071 h 1663699"/>
                <a:gd name="connsiteX2" fmla="*/ 38100 w 3487057"/>
                <a:gd name="connsiteY2" fmla="*/ 226785 h 1663699"/>
                <a:gd name="connsiteX3" fmla="*/ 429986 w 3487057"/>
                <a:gd name="connsiteY3" fmla="*/ 1064985 h 1663699"/>
                <a:gd name="connsiteX4" fmla="*/ 996043 w 3487057"/>
                <a:gd name="connsiteY4" fmla="*/ 1533071 h 1663699"/>
                <a:gd name="connsiteX5" fmla="*/ 2792186 w 3487057"/>
                <a:gd name="connsiteY5" fmla="*/ 1631042 h 1663699"/>
                <a:gd name="connsiteX6" fmla="*/ 3380014 w 3487057"/>
                <a:gd name="connsiteY6" fmla="*/ 1337128 h 1663699"/>
                <a:gd name="connsiteX7" fmla="*/ 3216729 w 3487057"/>
                <a:gd name="connsiteY7" fmla="*/ 1108528 h 1663699"/>
                <a:gd name="connsiteX8" fmla="*/ 1758043 w 3487057"/>
                <a:gd name="connsiteY8" fmla="*/ 1075871 h 1663699"/>
                <a:gd name="connsiteX9" fmla="*/ 1126672 w 3487057"/>
                <a:gd name="connsiteY9" fmla="*/ 1064985 h 1663699"/>
                <a:gd name="connsiteX10" fmla="*/ 876300 w 3487057"/>
                <a:gd name="connsiteY10" fmla="*/ 923471 h 1663699"/>
                <a:gd name="connsiteX11" fmla="*/ 506186 w 3487057"/>
                <a:gd name="connsiteY11" fmla="*/ 281214 h 166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7057" h="1663699">
                  <a:moveTo>
                    <a:pt x="506186" y="281214"/>
                  </a:moveTo>
                  <a:cubicBezTo>
                    <a:pt x="393700" y="128814"/>
                    <a:pt x="279400" y="18143"/>
                    <a:pt x="201386" y="9071"/>
                  </a:cubicBezTo>
                  <a:cubicBezTo>
                    <a:pt x="123372" y="0"/>
                    <a:pt x="0" y="50799"/>
                    <a:pt x="38100" y="226785"/>
                  </a:cubicBezTo>
                  <a:cubicBezTo>
                    <a:pt x="76200" y="402771"/>
                    <a:pt x="270329" y="847271"/>
                    <a:pt x="429986" y="1064985"/>
                  </a:cubicBezTo>
                  <a:cubicBezTo>
                    <a:pt x="589643" y="1282699"/>
                    <a:pt x="602343" y="1438728"/>
                    <a:pt x="996043" y="1533071"/>
                  </a:cubicBezTo>
                  <a:cubicBezTo>
                    <a:pt x="1389743" y="1627414"/>
                    <a:pt x="2394858" y="1663699"/>
                    <a:pt x="2792186" y="1631042"/>
                  </a:cubicBezTo>
                  <a:cubicBezTo>
                    <a:pt x="3189515" y="1598385"/>
                    <a:pt x="3309257" y="1424214"/>
                    <a:pt x="3380014" y="1337128"/>
                  </a:cubicBezTo>
                  <a:cubicBezTo>
                    <a:pt x="3450771" y="1250042"/>
                    <a:pt x="3487057" y="1152071"/>
                    <a:pt x="3216729" y="1108528"/>
                  </a:cubicBezTo>
                  <a:cubicBezTo>
                    <a:pt x="2946401" y="1064985"/>
                    <a:pt x="1758043" y="1075871"/>
                    <a:pt x="1758043" y="1075871"/>
                  </a:cubicBezTo>
                  <a:cubicBezTo>
                    <a:pt x="1409700" y="1068614"/>
                    <a:pt x="1273629" y="1090385"/>
                    <a:pt x="1126672" y="1064985"/>
                  </a:cubicBezTo>
                  <a:cubicBezTo>
                    <a:pt x="979715" y="1039585"/>
                    <a:pt x="981529" y="1054099"/>
                    <a:pt x="876300" y="923471"/>
                  </a:cubicBezTo>
                  <a:cubicBezTo>
                    <a:pt x="771071" y="792843"/>
                    <a:pt x="618672" y="433614"/>
                    <a:pt x="506186" y="281214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/>
          <a:srcRect t="11034"/>
          <a:stretch>
            <a:fillRect/>
          </a:stretch>
        </p:blipFill>
        <p:spPr bwMode="auto">
          <a:xfrm>
            <a:off x="0" y="3942080"/>
            <a:ext cx="4800600" cy="29159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4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800"/>
            <a:ext cx="7505700" cy="736600"/>
          </a:xfrm>
        </p:spPr>
        <p:txBody>
          <a:bodyPr/>
          <a:lstStyle/>
          <a:p>
            <a:r>
              <a:rPr lang="en-US" dirty="0" smtClean="0"/>
              <a:t>Measurement vs.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7759700" cy="1930400"/>
          </a:xfrm>
        </p:spPr>
        <p:txBody>
          <a:bodyPr/>
          <a:lstStyle/>
          <a:p>
            <a:r>
              <a:rPr lang="en-US" sz="2000" b="0" dirty="0" smtClean="0"/>
              <a:t>Tests showed that there is margin: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MIITs lower than computed,</a:t>
            </a:r>
          </a:p>
          <a:p>
            <a:pPr lvl="2"/>
            <a:r>
              <a:rPr lang="en-US" sz="1600" b="0" dirty="0" smtClean="0"/>
              <a:t>With one exception: quench in midplane block at 11.3 kA</a:t>
            </a:r>
          </a:p>
          <a:p>
            <a:pPr lvl="1"/>
            <a:r>
              <a:rPr lang="en-US" sz="2000" b="0" dirty="0" smtClean="0"/>
              <a:t> RRR higher than value used in computations.</a:t>
            </a:r>
          </a:p>
          <a:p>
            <a:pPr lvl="1">
              <a:buNone/>
            </a:pPr>
            <a:r>
              <a:rPr lang="en-US" sz="2000" b="0" dirty="0" smtClean="0">
                <a:sym typeface="Wingdings" pitchFamily="2" charset="2"/>
              </a:rPr>
              <a:t> Hot spot temperature lower than computed values</a:t>
            </a:r>
            <a:endParaRPr lang="en-US" sz="2000" b="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4259994"/>
              </p:ext>
            </p:extLst>
          </p:nvPr>
        </p:nvGraphicFramePr>
        <p:xfrm>
          <a:off x="457198" y="3200400"/>
          <a:ext cx="830580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2"/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COMPUTED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MEASURED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(A)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MIITs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RRR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Temp (k)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MIITs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RRR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Temp (k)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11703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 247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562600"/>
            <a:ext cx="8799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comparison of measured/computed current decay in progress</a:t>
            </a:r>
          </a:p>
          <a:p>
            <a:r>
              <a:rPr lang="en-US" i="1" dirty="0" smtClean="0"/>
              <a:t>Work started by Lidia Rossi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7153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LAR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Y03_budget_presentati-1">
  <a:themeElements>
    <a:clrScheme name="FY03_budget_presentati-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Y03_budget_presentati-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Y03_budget_presentati-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03_budget_presentati-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Y03_budget_presentati-1">
  <a:themeElements>
    <a:clrScheme name="FY03_budget_presentati-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Y03_budget_presentati-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Y03_budget_presentati-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03_budget_presentati-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3_budget_presentati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OE rev09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16107</TotalTime>
  <Pages>1</Pages>
  <Words>1035</Words>
  <Application>Microsoft Office PowerPoint</Application>
  <PresentationFormat>On-screen Show (4:3)</PresentationFormat>
  <Paragraphs>307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LARP</vt:lpstr>
      <vt:lpstr>Default Design</vt:lpstr>
      <vt:lpstr>FY03_budget_presentati-1</vt:lpstr>
      <vt:lpstr>1_FY03_budget_presentati-1</vt:lpstr>
      <vt:lpstr>DOE rev09</vt:lpstr>
      <vt:lpstr>Microsoft Equation 3.0</vt:lpstr>
      <vt:lpstr>Quench Protection of Long Nb3Sn Quads Giorgio Ambrosio Fermilab</vt:lpstr>
      <vt:lpstr>Outline</vt:lpstr>
      <vt:lpstr>Long Quadrupole</vt:lpstr>
      <vt:lpstr>Temperature (MIITs) Limit </vt:lpstr>
      <vt:lpstr>Quench Pro I</vt:lpstr>
      <vt:lpstr>Quench Pro II</vt:lpstr>
      <vt:lpstr>Slide 7</vt:lpstr>
      <vt:lpstr>Quench Protection</vt:lpstr>
      <vt:lpstr>Measurement vs. Computation</vt:lpstr>
      <vt:lpstr>LQ  LHQ</vt:lpstr>
      <vt:lpstr>LQ QP  LHQ QP</vt:lpstr>
      <vt:lpstr>LQ Coils after Test</vt:lpstr>
      <vt:lpstr>Thoughts for next steps</vt:lpstr>
      <vt:lpstr>Additional slides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 </cp:lastModifiedBy>
  <cp:revision>1066</cp:revision>
  <cp:lastPrinted>2002-11-06T00:03:50Z</cp:lastPrinted>
  <dcterms:created xsi:type="dcterms:W3CDTF">2004-10-30T19:36:16Z</dcterms:created>
  <dcterms:modified xsi:type="dcterms:W3CDTF">2012-05-09T04:42:36Z</dcterms:modified>
</cp:coreProperties>
</file>