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4168" r:id="rId1"/>
  </p:sldMasterIdLst>
  <p:notesMasterIdLst>
    <p:notesMasterId r:id="rId10"/>
  </p:notesMasterIdLst>
  <p:handoutMasterIdLst>
    <p:handoutMasterId r:id="rId11"/>
  </p:handoutMasterIdLst>
  <p:sldIdLst>
    <p:sldId id="566" r:id="rId2"/>
    <p:sldId id="558" r:id="rId3"/>
    <p:sldId id="567" r:id="rId4"/>
    <p:sldId id="570" r:id="rId5"/>
    <p:sldId id="568" r:id="rId6"/>
    <p:sldId id="569" r:id="rId7"/>
    <p:sldId id="571" r:id="rId8"/>
    <p:sldId id="572" r:id="rId9"/>
  </p:sldIdLst>
  <p:sldSz cx="9144000" cy="6858000" type="screen4x3"/>
  <p:notesSz cx="6946900" cy="9220200"/>
  <p:embeddedFontLst>
    <p:embeddedFont>
      <p:font typeface="Wingdings 2" pitchFamily="18" charset="2"/>
      <p:regular r:id="rId12"/>
    </p:embeddedFont>
    <p:embeddedFont>
      <p:font typeface="Comic Sans MS" pitchFamily="66" charset="0"/>
      <p:regular r:id="rId13"/>
      <p:bold r:id="rId14"/>
    </p:embeddedFont>
    <p:embeddedFont>
      <p:font typeface="Trebuchet MS" pitchFamily="34" charset="0"/>
      <p:regular r:id="rId15"/>
      <p:bold r:id="rId16"/>
      <p:italic r:id="rId17"/>
      <p:boldItalic r:id="rId18"/>
    </p:embeddedFont>
  </p:embeddedFont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F1F"/>
    <a:srgbClr val="FF6600"/>
    <a:srgbClr val="00863D"/>
    <a:srgbClr val="097D27"/>
    <a:srgbClr val="FF0000"/>
    <a:srgbClr val="0033CC"/>
    <a:srgbClr val="E1F4FF"/>
    <a:srgbClr val="CCEC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11" autoAdjust="0"/>
    <p:restoredTop sz="94715" autoAdjust="0"/>
  </p:normalViewPr>
  <p:slideViewPr>
    <p:cSldViewPr>
      <p:cViewPr varScale="1">
        <p:scale>
          <a:sx n="66" d="100"/>
          <a:sy n="66" d="100"/>
        </p:scale>
        <p:origin x="-1206" y="-96"/>
      </p:cViewPr>
      <p:guideLst>
        <p:guide orient="horz" pos="213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l" defTabSz="9112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5413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b" anchorCtr="0" compatLnSpc="1">
            <a:prstTxWarp prst="textNoShape">
              <a:avLst/>
            </a:prstTxWarp>
          </a:bodyPr>
          <a:lstStyle>
            <a:lvl1pPr algn="l" defTabSz="9112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5413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latin typeface="Arial" charset="0"/>
              </a:defRPr>
            </a:lvl1pPr>
          </a:lstStyle>
          <a:p>
            <a:pPr>
              <a:defRPr/>
            </a:pPr>
            <a:fld id="{D6D5AFC7-0EE6-45E1-8E7D-8B2D2B327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697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l" defTabSz="9112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5413" y="0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2150"/>
            <a:ext cx="4611688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79913"/>
            <a:ext cx="5556250" cy="414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b" anchorCtr="0" compatLnSpc="1">
            <a:prstTxWarp prst="textNoShape">
              <a:avLst/>
            </a:prstTxWarp>
          </a:bodyPr>
          <a:lstStyle>
            <a:lvl1pPr algn="l" defTabSz="911225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413" y="8758238"/>
            <a:ext cx="30099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0" tIns="45706" rIns="91410" bIns="45706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>
                <a:latin typeface="Arial" charset="0"/>
              </a:defRPr>
            </a:lvl1pPr>
          </a:lstStyle>
          <a:p>
            <a:pPr>
              <a:defRPr/>
            </a:pPr>
            <a:fld id="{E7EBEC1A-5C7A-4C22-9286-A90B9CBE9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826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larp.org/" TargetMode="Externa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0" y="0"/>
            <a:ext cx="9144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2536825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pic>
        <p:nvPicPr>
          <p:cNvPr id="6" name="Picture 11" descr="LARP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695950"/>
            <a:ext cx="8763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FNAL_logo_sm.gif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89217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/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May 9, 2012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9, 2012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CM18/HiLumi - Long Term Planning</a:t>
            </a: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149E7-ABE5-4164-B725-77FE95D30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May 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CM18/HiLumi - Long Term Planning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63CE438-BF8E-4F6D-A982-E993BC792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6400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143000"/>
            <a:ext cx="8229600" cy="24907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3786188"/>
            <a:ext cx="8229600" cy="2492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gradFill>
          <a:gsLst>
            <a:gs pos="1000">
              <a:schemeClr val="tx1"/>
            </a:gs>
            <a:gs pos="67000">
              <a:schemeClr val="bg1">
                <a:shade val="90000"/>
                <a:satMod val="375000"/>
                <a:alpha val="60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chemeClr val="bg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304800" y="0"/>
            <a:ext cx="49213" cy="68580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pic>
        <p:nvPicPr>
          <p:cNvPr id="5" name="Picture 4" descr="usluo_logo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5125" y="0"/>
            <a:ext cx="1273175" cy="609600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67725" y="0"/>
            <a:ext cx="676275" cy="676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 rot="16200000">
            <a:off x="-2428081" y="3153569"/>
            <a:ext cx="5194300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dirty="0">
                <a:latin typeface="Comic Sans MS" pitchFamily="66" charset="0"/>
              </a:rPr>
              <a:t>M. Pojer CERN	-	USLUO 2009, Berkeley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626782" y="0"/>
            <a:ext cx="6755218" cy="554037"/>
          </a:xfrm>
          <a:prstGeom prst="rect">
            <a:avLst/>
          </a:prstGeom>
        </p:spPr>
        <p:txBody>
          <a:bodyPr/>
          <a:lstStyle>
            <a:lvl1pPr algn="r">
              <a:defRPr sz="2400" b="1" u="sng" cap="small" baseline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May 9, 2012</a:t>
            </a:r>
            <a:endParaRPr lang="en-US"/>
          </a:p>
        </p:txBody>
      </p:sp>
      <p:sp>
        <p:nvSpPr>
          <p:cNvPr id="9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CM18/HiLumi - Long Term Planning</a:t>
            </a:r>
            <a:endParaRPr lang="en-US"/>
          </a:p>
        </p:txBody>
      </p:sp>
      <p:sp>
        <p:nvSpPr>
          <p:cNvPr id="10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fld id="{2C5BE029-1FDF-4667-B5FF-7A0CE4652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latin typeface="+mj-lt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9, 2012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CM18/HiLumi - Long Term Planning</a:t>
            </a: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B0E99-9807-441D-AF7E-21CC01B422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657065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5029" y="3145972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May 9,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CM18/HiLumi - Long Term Planning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1D32FF-3B66-4CF1-9193-3A177C6721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52400"/>
            <a:ext cx="8371114" cy="507274"/>
          </a:xfrm>
        </p:spPr>
        <p:txBody>
          <a:bodyPr/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5172" y="968829"/>
            <a:ext cx="4060371" cy="51464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5286" y="968829"/>
            <a:ext cx="4172275" cy="517910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9, 2012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CM18/HiLumi - Long Term Planning</a:t>
            </a: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C2954-43C4-419B-ACBB-140890A7A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07274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8829"/>
            <a:ext cx="3520440" cy="48578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979714"/>
            <a:ext cx="3520440" cy="48469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9, 2012</a:t>
            </a:r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CM18/HiLumi - Long Term Planning</a:t>
            </a: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72708-4FE2-4C09-8AC8-044192CDF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43" y="190500"/>
            <a:ext cx="8490857" cy="463731"/>
          </a:xfrm>
        </p:spPr>
        <p:txBody>
          <a:bodyPr/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9,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CM18/HiLumi - Long Term Planning</a:t>
            </a: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FE6BC-2217-483D-BF38-6584628A4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9, 2012</a:t>
            </a:r>
            <a:endParaRPr lang="en-US" dirty="0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CM18/HiLumi - Long Term Planning</a:t>
            </a: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D8454-3FB3-4CEA-BD58-15533FFAB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9, 2012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CM18/HiLumi - Long Term Planning</a:t>
            </a: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5F444-6FEB-48A1-8743-E0C72597A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May 9, 2012</a:t>
            </a: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smtClean="0"/>
              <a:t>CM18/HiLumi - Long Term Planning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3AAD73-9314-483C-BD39-3DABEA475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uslarp.org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-2" y="0"/>
            <a:ext cx="391887" cy="6858000"/>
          </a:xfrm>
          <a:prstGeom prst="rect">
            <a:avLst/>
          </a:prstGeom>
          <a:blipFill>
            <a:blip r:embed="rId15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39738" y="152400"/>
            <a:ext cx="8262937" cy="441325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102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46088" y="800100"/>
            <a:ext cx="8355012" cy="567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r>
              <a:rPr lang="en-US" smtClean="0"/>
              <a:t>May 9,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r>
              <a:rPr lang="en-US" smtClean="0"/>
              <a:t>CM18/HiLumi - Long Term Planning</a:t>
            </a: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7550" y="6534150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E892B5FC-9554-400C-8E08-6886F3BB0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106" name="Picture 11" descr="LARP">
            <a:hlinkClick r:id="rId16"/>
          </p:cNvPr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572500" y="0"/>
            <a:ext cx="5715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9" descr="FNAL_logo_sm.gif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3714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953" r:id="rId1"/>
    <p:sldLayoutId id="2147484946" r:id="rId2"/>
    <p:sldLayoutId id="2147484954" r:id="rId3"/>
    <p:sldLayoutId id="2147484947" r:id="rId4"/>
    <p:sldLayoutId id="2147484948" r:id="rId5"/>
    <p:sldLayoutId id="2147484949" r:id="rId6"/>
    <p:sldLayoutId id="2147484950" r:id="rId7"/>
    <p:sldLayoutId id="2147484951" r:id="rId8"/>
    <p:sldLayoutId id="2147484955" r:id="rId9"/>
    <p:sldLayoutId id="2147484952" r:id="rId10"/>
    <p:sldLayoutId id="2147484956" r:id="rId11"/>
    <p:sldLayoutId id="2147484957" r:id="rId12"/>
    <p:sldLayoutId id="2147484958" r:id="rId13"/>
  </p:sldLayoutIdLst>
  <p:transition>
    <p:fade thruBlk="1"/>
  </p:transition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Long Term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Eric </a:t>
            </a:r>
            <a:r>
              <a:rPr lang="en-US" dirty="0" err="1" smtClean="0"/>
              <a:t>Prebys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9,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09297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last review (June, 2011)…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800100"/>
            <a:ext cx="8355012" cy="247528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LARP management should provide a detailed plan, including budget profile, to DOE on transitioning from LARP R&amp;D into HL-LHC by Feb 1, 2012*.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Provide to DOE by Feb 1, 2012, a prioritized list of LARP R&amp;D activities indicating which will be emphasized and which will be reduced</a:t>
            </a:r>
            <a:r>
              <a:rPr lang="en-US" dirty="0"/>
              <a:t>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9,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B0E99-9807-441D-AF7E-21CC01B4227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CM18/HiLumi - Long Term Planning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18974" y="5834287"/>
            <a:ext cx="7220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*review report didn’t come out until March. We interpret this to mean “by the 2012 review”. This also puts it after the aperture decision.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Landscape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Future funding is uncertain.</a:t>
            </a:r>
          </a:p>
          <a:p>
            <a:r>
              <a:rPr lang="en-US" sz="2000" dirty="0" smtClean="0"/>
              <a:t>DoE has asked us to plan for “between $100-$200M” for LHC accelerator upgrades.</a:t>
            </a:r>
          </a:p>
          <a:p>
            <a:r>
              <a:rPr lang="en-US" sz="2000" dirty="0" smtClean="0"/>
              <a:t>Since this will include ongoing R&amp;D and commissioning work ($6M/year?), the range available for projects is very large.</a:t>
            </a:r>
          </a:p>
          <a:p>
            <a:r>
              <a:rPr lang="en-US" sz="2000" dirty="0" smtClean="0"/>
              <a:t>Priorities (bit $$ items)</a:t>
            </a:r>
          </a:p>
          <a:p>
            <a:pPr lvl="1"/>
            <a:r>
              <a:rPr lang="en-US" sz="1800" dirty="0" smtClean="0"/>
              <a:t>Magnets:  LARP and the US have committed to playing a major role in the development and construction of Nb3Sn quadrupoles for the HL-LHC upgrade (~2022). In lower funding scenarios, that may be the only large project we can commit to.</a:t>
            </a:r>
          </a:p>
          <a:p>
            <a:pPr lvl="1"/>
            <a:r>
              <a:rPr lang="en-US" sz="1800" dirty="0" smtClean="0"/>
              <a:t>Crab cavities:  LARP has played a big role in establishing crab cavities as a baseline technology for the upgrade, but involvement in the ultimate construction project remain uncertain and depend on funding.</a:t>
            </a:r>
          </a:p>
          <a:p>
            <a:pPr lvl="1"/>
            <a:r>
              <a:rPr lang="en-US" sz="1800" dirty="0" smtClean="0"/>
              <a:t>High bandwidth feedback for the SPS: there’s a great deal of interest in this, and the exact scope of US involvement is still being determined.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9,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CM18/HiLumi - Long Term Planning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B0E99-9807-441D-AF7E-21CC01B4227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36318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800100"/>
            <a:ext cx="8355012" cy="2782520"/>
          </a:xfrm>
        </p:spPr>
        <p:txBody>
          <a:bodyPr/>
          <a:lstStyle/>
          <a:p>
            <a:r>
              <a:rPr lang="en-US" dirty="0" smtClean="0"/>
              <a:t>The DOE has asked LARP to formulate a strategic plan for the future, which includes all US contributions to the LHC accelerator</a:t>
            </a:r>
          </a:p>
          <a:p>
            <a:pPr lvl="1"/>
            <a:r>
              <a:rPr lang="en-US" dirty="0" smtClean="0"/>
              <a:t>LARP activities</a:t>
            </a:r>
          </a:p>
          <a:p>
            <a:pPr lvl="1"/>
            <a:r>
              <a:rPr lang="en-US" dirty="0" smtClean="0"/>
              <a:t>Follow-on projects for magnets, crab cavities,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11T dipole!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9,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CM18/HiLumi - Long Term Planning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B0E99-9807-441D-AF7E-21CC01B4227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3703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Outline (Stuart Henderson)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9,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CM18/HiLumi - Long Term Planning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B0E99-9807-441D-AF7E-21CC01B4227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285" y="817460"/>
            <a:ext cx="8311503" cy="5146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604417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509" y="3505810"/>
            <a:ext cx="6106395" cy="2971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(cont’d)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9,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CM18/HiLumi - Long Term Planning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FE6BC-2217-483D-BF38-6584628A4C3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114" y="982004"/>
            <a:ext cx="7123420" cy="2695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305169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Strategic Plan	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 is to generate a draft by the July (9-10) review.</a:t>
            </a:r>
          </a:p>
          <a:p>
            <a:r>
              <a:rPr lang="en-US" dirty="0" smtClean="0"/>
              <a:t>Will form a working group soon to start producing the draft.</a:t>
            </a:r>
          </a:p>
          <a:p>
            <a:r>
              <a:rPr lang="en-US" dirty="0" smtClean="0"/>
              <a:t>Stay tuned…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9,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CM18/HiLumi - Long Term Planning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FE6BC-2217-483D-BF38-6584628A4C3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037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words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 to every one for coming</a:t>
            </a:r>
          </a:p>
          <a:p>
            <a:pPr lvl="1"/>
            <a:r>
              <a:rPr lang="en-US" dirty="0" smtClean="0"/>
              <a:t>Particularly the Toohig candidates and CERN folks</a:t>
            </a:r>
          </a:p>
          <a:p>
            <a:r>
              <a:rPr lang="en-US" dirty="0" smtClean="0"/>
              <a:t>Thanks to Margie Bruce for </a:t>
            </a:r>
            <a:r>
              <a:rPr lang="en-US" smtClean="0"/>
              <a:t>arranging everything!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9,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CM18/HiLumi - Long Term Planning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B0E99-9807-441D-AF7E-21CC01B4227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899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27484</TotalTime>
  <Words>436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Wingdings 2</vt:lpstr>
      <vt:lpstr>Wingdings</vt:lpstr>
      <vt:lpstr>Comic Sans MS</vt:lpstr>
      <vt:lpstr>Trebuchet MS</vt:lpstr>
      <vt:lpstr>Opulent</vt:lpstr>
      <vt:lpstr>Long Term Planning</vt:lpstr>
      <vt:lpstr>From the last review (June, 2011)…</vt:lpstr>
      <vt:lpstr>General Landscape</vt:lpstr>
      <vt:lpstr>Strategic Plan</vt:lpstr>
      <vt:lpstr>Proposed Outline (Stuart Henderson)</vt:lpstr>
      <vt:lpstr>Outline (cont’d)</vt:lpstr>
      <vt:lpstr>Writing Strategic Plan </vt:lpstr>
      <vt:lpstr>Final words 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PMG Slides</dc:title>
  <dc:creator>Pushpa Bhat</dc:creator>
  <cp:lastModifiedBy>Eric Prebys</cp:lastModifiedBy>
  <cp:revision>1160</cp:revision>
  <dcterms:created xsi:type="dcterms:W3CDTF">2003-09-15T21:58:19Z</dcterms:created>
  <dcterms:modified xsi:type="dcterms:W3CDTF">2012-05-09T18:39:26Z</dcterms:modified>
</cp:coreProperties>
</file>