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19" r:id="rId3"/>
    <p:sldId id="320" r:id="rId4"/>
    <p:sldId id="331" r:id="rId5"/>
    <p:sldId id="328" r:id="rId6"/>
    <p:sldId id="298" r:id="rId7"/>
    <p:sldId id="267" r:id="rId8"/>
    <p:sldId id="322" r:id="rId9"/>
    <p:sldId id="271" r:id="rId10"/>
    <p:sldId id="301" r:id="rId11"/>
    <p:sldId id="332" r:id="rId12"/>
    <p:sldId id="327" r:id="rId13"/>
    <p:sldId id="305" r:id="rId14"/>
    <p:sldId id="334" r:id="rId15"/>
    <p:sldId id="333" r:id="rId16"/>
    <p:sldId id="329" r:id="rId17"/>
    <p:sldId id="330" r:id="rId18"/>
    <p:sldId id="308" r:id="rId19"/>
    <p:sldId id="321" r:id="rId20"/>
    <p:sldId id="291" r:id="rId21"/>
    <p:sldId id="293" r:id="rId22"/>
    <p:sldId id="313" r:id="rId23"/>
    <p:sldId id="29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 snapToGrid="0">
      <p:cViewPr>
        <p:scale>
          <a:sx n="100" d="100"/>
          <a:sy n="100" d="100"/>
        </p:scale>
        <p:origin x="-19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49F01-0017-407C-8CA0-258EA9B52450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B38C3-1A6F-4D98-B900-6FD5742DB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3905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F5D1-064D-4F26-AE3A-4F8CA2EC8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805F-7679-4F51-B9A5-EDF06C605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324E8-ECF5-4280-ABEA-C2886A3DA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5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99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022474" y="3962400"/>
            <a:ext cx="65119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01836" y="4391025"/>
            <a:ext cx="6553200" cy="1752600"/>
          </a:xfrm>
          <a:ln w="12700">
            <a:solidFill>
              <a:srgbClr val="009900"/>
            </a:solidFill>
          </a:ln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3124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A8D6A-DFB9-40EC-A5CB-FA529D297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00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145A-D1E8-406D-9DA7-D6B92604E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5690-2A88-4BEE-8F4C-A57E0C14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3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419A-6F78-44A5-9123-F9E21DCE6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796E-60FE-4B6F-93BF-4FB19BEE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E56B2-9DC6-49D6-A5D6-1854E106B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08F9-EB0B-4934-AE07-8655F171E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3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55DA8-691A-441E-BAFD-4BC21D05B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780F-2A88-4454-9390-3B90953D4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784CD8-1036-4CE2-A235-E56942875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447675" y="3810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99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imapserver1.fnal.gov/imx/fermi-logo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4" y="1447800"/>
            <a:ext cx="8251826" cy="1171575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HQM04 Test </a:t>
            </a:r>
            <a:r>
              <a:rPr lang="en-US" sz="4400" dirty="0" smtClean="0"/>
              <a:t>Results </a:t>
            </a:r>
            <a:br>
              <a:rPr lang="en-US" sz="4400" dirty="0" smtClean="0"/>
            </a:br>
            <a:r>
              <a:rPr lang="en-US" sz="3600" dirty="0" smtClean="0"/>
              <a:t>(</a:t>
            </a:r>
            <a:r>
              <a:rPr lang="en-US" sz="3600" dirty="0" smtClean="0"/>
              <a:t>preliminary)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2011" y="3952874"/>
            <a:ext cx="7658100" cy="2219325"/>
          </a:xfrm>
          <a:ln>
            <a:noFill/>
          </a:ln>
        </p:spPr>
        <p:txBody>
          <a:bodyPr/>
          <a:lstStyle/>
          <a:p>
            <a:pPr algn="ctr" eaLnBrk="1" hangingPunct="1"/>
            <a:r>
              <a:rPr lang="en-US" dirty="0" smtClean="0"/>
              <a:t>LARP </a:t>
            </a:r>
            <a:r>
              <a:rPr lang="en-US" dirty="0" smtClean="0"/>
              <a:t>CM-18/</a:t>
            </a:r>
            <a:r>
              <a:rPr lang="en-US" dirty="0" err="1" smtClean="0"/>
              <a:t>HiLumi</a:t>
            </a:r>
            <a:r>
              <a:rPr lang="en-US" dirty="0" smtClean="0"/>
              <a:t> </a:t>
            </a:r>
            <a:r>
              <a:rPr lang="en-US" dirty="0" smtClean="0"/>
              <a:t>LHC Meeting </a:t>
            </a:r>
          </a:p>
          <a:p>
            <a:pPr algn="ctr" eaLnBrk="1" hangingPunct="1"/>
            <a:r>
              <a:rPr lang="en-US" sz="2400" dirty="0" err="1" smtClean="0"/>
              <a:t>Fermilab</a:t>
            </a:r>
            <a:r>
              <a:rPr lang="en-US" sz="2400" dirty="0" smtClean="0"/>
              <a:t>, May 7-9, 2011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sz="2000" dirty="0" err="1" smtClean="0"/>
              <a:t>Guram</a:t>
            </a:r>
            <a:r>
              <a:rPr lang="en-US" sz="2000" dirty="0" smtClean="0"/>
              <a:t> </a:t>
            </a:r>
            <a:r>
              <a:rPr lang="en-US" sz="2000" dirty="0" err="1" smtClean="0"/>
              <a:t>Chlachidze</a:t>
            </a:r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7600" r="67222" b="69778"/>
          <a:stretch>
            <a:fillRect/>
          </a:stretch>
        </p:blipFill>
        <p:spPr bwMode="auto">
          <a:xfrm>
            <a:off x="447674" y="219074"/>
            <a:ext cx="962025" cy="97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imapserver1.fnal.gov/imx/fermi-logo.g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9" y="29262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0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47675" y="28416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Ramp rate dependence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5" y="1674042"/>
            <a:ext cx="7577137" cy="42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942936" y="1984075"/>
            <a:ext cx="1" cy="4917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TQ coils in a mirror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906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TQM03a:	coil </a:t>
            </a:r>
            <a:r>
              <a:rPr lang="en-US" sz="1800" dirty="0" smtClean="0"/>
              <a:t>34, 0.7-mm RRP 108/127 strand, no core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TQM04: 	coil </a:t>
            </a:r>
            <a:r>
              <a:rPr lang="en-US" sz="1800" dirty="0" smtClean="0"/>
              <a:t>35, 0.7-mm RRP 108/127 strand, SS core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78212"/>
            <a:ext cx="7677150" cy="43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2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“</a:t>
            </a:r>
            <a:r>
              <a:rPr lang="en-US" sz="3200" dirty="0"/>
              <a:t>I</a:t>
            </a:r>
            <a:r>
              <a:rPr lang="en-US" sz="3200" dirty="0" smtClean="0"/>
              <a:t>nstead of” summary (test still in progress)</a:t>
            </a:r>
            <a:endParaRPr lang="en-US" sz="3200" dirty="0"/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942975" y="1571625"/>
            <a:ext cx="6972300" cy="414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HQM04/coil 15 reached 97% of SSL at 4.6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K, although with a slow training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HQM04 cold test in progress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Quench </a:t>
            </a:r>
            <a:r>
              <a:rPr lang="en-US" sz="1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training </a:t>
            </a:r>
            <a:r>
              <a:rPr lang="en-US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and ramp rate dependence study at </a:t>
            </a:r>
            <a:r>
              <a:rPr lang="en-US" sz="1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4.6 </a:t>
            </a:r>
            <a:r>
              <a:rPr lang="en-US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en-US" sz="1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Quench training and ramp rate dependence at 2.2 K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dependence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Protection heater tests at 4.6 K</a:t>
            </a:r>
            <a:endParaRPr lang="en-US" sz="1800" strike="dblStrike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1400" strike="dblStrike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RRR measurements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Coil Az. SG data: cool-down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7" y="1604514"/>
            <a:ext cx="7348785" cy="429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0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Coil Az. SG data: excitation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1" y="1685925"/>
            <a:ext cx="822031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0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314450"/>
            <a:ext cx="761365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04925" y="5091113"/>
            <a:ext cx="6451600" cy="1428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Final pressing of HQM01 with coil #12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7272697" y="5709040"/>
            <a:ext cx="1250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R. </a:t>
            </a:r>
            <a:r>
              <a:rPr lang="en-US" dirty="0" err="1"/>
              <a:t>Bossert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2" y="1193679"/>
            <a:ext cx="822801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7639050" y="5191125"/>
            <a:ext cx="749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C00000"/>
                </a:solidFill>
              </a:rPr>
              <a:t>154 MPa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000125" y="4629150"/>
            <a:ext cx="749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C00000"/>
                </a:solidFill>
              </a:rPr>
              <a:t>130 MPa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</a:rPr>
              <a:t>Final pressing of </a:t>
            </a:r>
            <a:r>
              <a:rPr lang="en-US" sz="3200" dirty="0" smtClean="0">
                <a:solidFill>
                  <a:schemeClr val="tx2"/>
                </a:solidFill>
              </a:rPr>
              <a:t>HQM02 </a:t>
            </a:r>
            <a:r>
              <a:rPr lang="en-US" sz="3200" dirty="0">
                <a:solidFill>
                  <a:schemeClr val="tx2"/>
                </a:solidFill>
              </a:rPr>
              <a:t>with coil #</a:t>
            </a:r>
            <a:r>
              <a:rPr lang="en-US" sz="3200" dirty="0" smtClean="0">
                <a:solidFill>
                  <a:schemeClr val="tx2"/>
                </a:solidFill>
              </a:rPr>
              <a:t>13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45225" y="5829810"/>
            <a:ext cx="1250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R. </a:t>
            </a:r>
            <a:r>
              <a:rPr lang="en-US" dirty="0" err="1"/>
              <a:t>Bossert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HQM01 Quench History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1495425"/>
            <a:ext cx="741459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524000"/>
            <a:ext cx="7723188" cy="48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90525" y="257175"/>
            <a:ext cx="8229600" cy="1095375"/>
          </a:xfrm>
        </p:spPr>
        <p:txBody>
          <a:bodyPr/>
          <a:lstStyle/>
          <a:p>
            <a:pPr algn="l" eaLnBrk="1" hangingPunct="1"/>
            <a:r>
              <a:rPr lang="en-US" sz="3200" smtClean="0"/>
              <a:t>HQM02 Quench History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33875" y="1754188"/>
            <a:ext cx="9525" cy="4037012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471738" y="3385344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4.6 K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5210175" y="3385344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2.2 K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5572125" y="1525588"/>
            <a:ext cx="1131888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89% of SSL</a:t>
            </a: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2471738" y="1525588"/>
            <a:ext cx="11334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91% of SSL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96100" y="1765300"/>
            <a:ext cx="9525" cy="4045202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4"/>
          <p:cNvSpPr txBox="1">
            <a:spLocks noChangeArrowheads="1"/>
          </p:cNvSpPr>
          <p:nvPr/>
        </p:nvSpPr>
        <p:spPr bwMode="auto">
          <a:xfrm>
            <a:off x="7285038" y="3389186"/>
            <a:ext cx="72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4.6 K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99313" y="1745998"/>
            <a:ext cx="9525" cy="4045202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604963" y="5438775"/>
            <a:ext cx="1590675" cy="352425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025" y="358775"/>
            <a:ext cx="7772400" cy="993775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HQM04/coil 15 test in a mirror structure </a:t>
            </a:r>
            <a:endParaRPr lang="en-US" sz="2000" i="1" dirty="0" smtClean="0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619125" y="1500996"/>
            <a:ext cx="78295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 smtClean="0"/>
              <a:t>Coil 15 – the first HQ coil of </a:t>
            </a:r>
            <a:r>
              <a:rPr lang="en-US" sz="2000" dirty="0" smtClean="0"/>
              <a:t>“</a:t>
            </a:r>
            <a:r>
              <a:rPr lang="en-US" sz="2000" dirty="0" smtClean="0"/>
              <a:t>finaliz</a:t>
            </a:r>
            <a:r>
              <a:rPr lang="en-US" sz="2000" dirty="0" smtClean="0"/>
              <a:t>ed</a:t>
            </a:r>
            <a:r>
              <a:rPr lang="en-US" sz="2000" dirty="0" smtClean="0"/>
              <a:t>” design to be tested in a mirror </a:t>
            </a:r>
            <a:r>
              <a:rPr lang="en-US" sz="2000" dirty="0" smtClean="0"/>
              <a:t>structure at </a:t>
            </a:r>
            <a:r>
              <a:rPr lang="en-US" sz="2000" dirty="0" err="1" smtClean="0"/>
              <a:t>Fermilab</a:t>
            </a:r>
            <a:endParaRPr lang="en-US" sz="1600" dirty="0"/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0.778-mm diameter Nb</a:t>
            </a:r>
            <a:r>
              <a:rPr lang="en-US" baseline="-25000" dirty="0" smtClean="0"/>
              <a:t>3</a:t>
            </a:r>
            <a:r>
              <a:rPr lang="en-US" dirty="0" smtClean="0"/>
              <a:t>Sn </a:t>
            </a:r>
            <a:r>
              <a:rPr lang="en-US" dirty="0"/>
              <a:t>RRP strand of </a:t>
            </a:r>
            <a:r>
              <a:rPr lang="en-US" dirty="0" smtClean="0"/>
              <a:t>108/127 </a:t>
            </a:r>
            <a:r>
              <a:rPr lang="en-US" dirty="0"/>
              <a:t>sub-element </a:t>
            </a:r>
            <a:r>
              <a:rPr lang="en-US" dirty="0" smtClean="0"/>
              <a:t>design </a:t>
            </a:r>
            <a:r>
              <a:rPr lang="en-US" dirty="0" smtClean="0"/>
              <a:t>(all </a:t>
            </a:r>
            <a:r>
              <a:rPr lang="en-US" dirty="0" smtClean="0"/>
              <a:t>previous coils were made of 0.8-mm RRP 54/61 or 108/127 strands)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Additional </a:t>
            </a:r>
            <a:r>
              <a:rPr lang="en-US" dirty="0"/>
              <a:t>space was provided in the tooling cavity in the azimuthal and axial </a:t>
            </a:r>
            <a:r>
              <a:rPr lang="en-US" dirty="0" smtClean="0"/>
              <a:t>directions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Improved coil and heater insulation</a:t>
            </a:r>
            <a:endParaRPr lang="en-US" dirty="0"/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25-µm </a:t>
            </a:r>
            <a:r>
              <a:rPr lang="en-US" dirty="0" smtClean="0"/>
              <a:t>thick, </a:t>
            </a:r>
            <a:r>
              <a:rPr lang="en-US" dirty="0" smtClean="0"/>
              <a:t>8-mm </a:t>
            </a:r>
            <a:r>
              <a:rPr lang="en-US" dirty="0"/>
              <a:t>wide Stainless Steel </a:t>
            </a:r>
            <a:r>
              <a:rPr lang="en-US" dirty="0" smtClean="0"/>
              <a:t>(SS) core 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endParaRPr lang="en-US" sz="1600" dirty="0"/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 smtClean="0"/>
              <a:t>HQM04/coil 15 test currently in progress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Quench training and ramp rate study completed at 4.6 K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Training at lower temperature (2.2 K), temperature dependence study and protection heater study will follow </a:t>
            </a:r>
          </a:p>
        </p:txBody>
      </p:sp>
    </p:spTree>
    <p:extLst>
      <p:ext uri="{BB962C8B-B14F-4D97-AF65-F5344CB8AC3E}">
        <p14:creationId xmlns:p14="http://schemas.microsoft.com/office/powerpoint/2010/main" val="15474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743325"/>
            <a:ext cx="417353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273175"/>
            <a:ext cx="4048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887"/>
          </a:xfrm>
        </p:spPr>
        <p:txBody>
          <a:bodyPr/>
          <a:lstStyle/>
          <a:p>
            <a:pPr algn="l" eaLnBrk="1" hangingPunct="1"/>
            <a:r>
              <a:rPr lang="en-US" sz="3200" smtClean="0"/>
              <a:t>Coil SG: cool-down &amp; warm-up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81425"/>
            <a:ext cx="4084638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309688"/>
            <a:ext cx="395287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6659563" y="1104900"/>
            <a:ext cx="1835150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Coil Azimuthal SG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6962775" y="5402263"/>
            <a:ext cx="1531938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Coil Axial SG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887"/>
          </a:xfrm>
        </p:spPr>
        <p:txBody>
          <a:bodyPr/>
          <a:lstStyle/>
          <a:p>
            <a:pPr algn="l" eaLnBrk="1" hangingPunct="1"/>
            <a:r>
              <a:rPr lang="en-US" sz="3200" smtClean="0"/>
              <a:t>Shell Azimuthal SG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5"/>
          <a:stretch>
            <a:fillRect/>
          </a:stretch>
        </p:blipFill>
        <p:spPr bwMode="auto">
          <a:xfrm>
            <a:off x="2681288" y="2286000"/>
            <a:ext cx="49244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043977">
            <a:off x="3905250" y="5176838"/>
            <a:ext cx="257175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297713">
            <a:off x="5629275" y="2579688"/>
            <a:ext cx="257175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4238" y="5397500"/>
            <a:ext cx="257175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94238" y="2336800"/>
            <a:ext cx="257175" cy="76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2"/>
          <p:cNvSpPr txBox="1">
            <a:spLocks noChangeArrowheads="1"/>
          </p:cNvSpPr>
          <p:nvPr/>
        </p:nvSpPr>
        <p:spPr bwMode="auto">
          <a:xfrm>
            <a:off x="5689600" y="1958975"/>
            <a:ext cx="3841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60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3521075" y="5575300"/>
            <a:ext cx="3841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60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4630738" y="5575300"/>
            <a:ext cx="3841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90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4630738" y="1958975"/>
            <a:ext cx="382587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90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1290638" y="2732088"/>
            <a:ext cx="13906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Upper Shell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1335088" y="5127625"/>
            <a:ext cx="13906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Lower Shell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776538" y="2990850"/>
            <a:ext cx="744537" cy="857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62263" y="4905375"/>
            <a:ext cx="850900" cy="4127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887"/>
          </a:xfrm>
        </p:spPr>
        <p:txBody>
          <a:bodyPr/>
          <a:lstStyle/>
          <a:p>
            <a:pPr algn="l" eaLnBrk="1" hangingPunct="1"/>
            <a:r>
              <a:rPr lang="en-US" sz="3200" smtClean="0"/>
              <a:t>Shell Azimuthal SG: cool-down &amp; warm-up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136650"/>
            <a:ext cx="4197350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767138"/>
            <a:ext cx="4270375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098550"/>
            <a:ext cx="44862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6462713" y="1128713"/>
            <a:ext cx="222408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Shell SG at 60 Deg.</a:t>
            </a:r>
          </a:p>
        </p:txBody>
      </p:sp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83013"/>
            <a:ext cx="4262437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6462713" y="4768850"/>
            <a:ext cx="222408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Shell SG at 90 Deg.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570288"/>
            <a:ext cx="4552950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676650"/>
            <a:ext cx="428625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7887"/>
          </a:xfrm>
        </p:spPr>
        <p:txBody>
          <a:bodyPr/>
          <a:lstStyle/>
          <a:p>
            <a:pPr algn="l" eaLnBrk="1" hangingPunct="1"/>
            <a:r>
              <a:rPr lang="en-US" sz="3200" smtClean="0"/>
              <a:t>Bullet SG: cool-down &amp; warm-up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6600825" y="5400675"/>
            <a:ext cx="21082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Axial Bullet SG RE</a:t>
            </a: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90600"/>
            <a:ext cx="4373562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057275"/>
            <a:ext cx="41243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TextBox 1"/>
          <p:cNvSpPr txBox="1">
            <a:spLocks noChangeArrowheads="1"/>
          </p:cNvSpPr>
          <p:nvPr/>
        </p:nvSpPr>
        <p:spPr bwMode="auto">
          <a:xfrm>
            <a:off x="6497638" y="2568575"/>
            <a:ext cx="2068512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Axial Bullet SG 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1025" y="358775"/>
            <a:ext cx="7772400" cy="993775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HQ coils in a mirror structure </a:t>
            </a:r>
            <a:endParaRPr lang="en-US" sz="2000" i="1" dirty="0" smtClean="0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716431" y="1509623"/>
            <a:ext cx="74199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 smtClean="0"/>
              <a:t>HQ coils 12 and 13 already tested in a mirror structure (2011)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Coil 12 (HQM01) with a SS core reached 85% of SSL (~11T) at 4.6 K and 81% (~ 12T) at 2.2 K (SSL was updated recently)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Coil 13 (HQM02) reached 91% and 89% at 4.6 K and 2.2 K respectively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endParaRPr lang="en-US" sz="1600" dirty="0"/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/>
              <a:t>C</a:t>
            </a:r>
            <a:r>
              <a:rPr lang="en-US" sz="2000" dirty="0" smtClean="0"/>
              <a:t>oil 14 (HQM03) did not pass the preliminary electrical </a:t>
            </a:r>
            <a:r>
              <a:rPr lang="en-US" sz="2000" dirty="0" smtClean="0"/>
              <a:t>checkout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RRP 108/127 strand, no core</a:t>
            </a:r>
          </a:p>
          <a:p>
            <a:pPr marL="800100" lvl="1" indent="-342900" eaLnBrk="1" hangingPunct="1">
              <a:buFont typeface="Wingdings" pitchFamily="2" charset="2"/>
              <a:buChar char="Ø"/>
              <a:defRPr/>
            </a:pPr>
            <a:r>
              <a:rPr lang="en-US" dirty="0" smtClean="0"/>
              <a:t>Planned as a reference coil for HQM04/coil 15 test </a:t>
            </a:r>
            <a:endParaRPr lang="en-US" dirty="0" smtClean="0"/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endParaRPr lang="en-US" sz="16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9" y="4679722"/>
            <a:ext cx="8028313" cy="115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7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7" y="1352550"/>
            <a:ext cx="6338588" cy="51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21277" y="5786288"/>
            <a:ext cx="1532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Rodger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Bossert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1508" y="662347"/>
            <a:ext cx="3471863" cy="2308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u="sng" dirty="0" smtClean="0">
                <a:solidFill>
                  <a:srgbClr val="632523"/>
                </a:solidFill>
                <a:latin typeface="Calibri" pitchFamily="34" charset="0"/>
              </a:rPr>
              <a:t>HQM04  Shim system breakdown (warm):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632523"/>
                </a:solidFill>
                <a:latin typeface="Calibri" pitchFamily="34" charset="0"/>
              </a:rPr>
              <a:t>+ 75 um coil oversize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632523"/>
                </a:solidFill>
                <a:latin typeface="Calibri" pitchFamily="34" charset="0"/>
              </a:rPr>
              <a:t>+ 50 um 2 mil extra ground wrap at </a:t>
            </a:r>
            <a:r>
              <a:rPr lang="en-US" sz="1200" b="1" dirty="0" err="1" smtClean="0">
                <a:solidFill>
                  <a:srgbClr val="632523"/>
                </a:solidFill>
                <a:latin typeface="Calibri" pitchFamily="34" charset="0"/>
              </a:rPr>
              <a:t>midplane</a:t>
            </a:r>
            <a:endParaRPr lang="en-US" sz="1200" b="1" dirty="0" smtClean="0">
              <a:solidFill>
                <a:srgbClr val="632523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632523"/>
                </a:solidFill>
                <a:latin typeface="Calibri" pitchFamily="34" charset="0"/>
              </a:rPr>
              <a:t>+ 38 um from 50um extra radial ground wrap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+ 267 um for 375m extra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kapton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on shell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+ 325 for 13 mil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kapton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shim at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midplane</a:t>
            </a:r>
            <a:endParaRPr lang="en-US" sz="12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- 0  um G-10 shim oversize (.188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vs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.188 mils)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+112 um effective from 3 mil (75 um) radial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kapton</a:t>
            </a:r>
            <a:endParaRPr lang="en-US" sz="12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             “bending” shim near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midplane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- 353 um effective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midplane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shim reduction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              from 500 um above control spacer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= 514 um  Total </a:t>
            </a:r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midplane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“gap” size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81025" y="548047"/>
            <a:ext cx="7772400" cy="80450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HQM04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Shim System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17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1"/>
          <p:cNvGrpSpPr>
            <a:grpSpLocks/>
          </p:cNvGrpSpPr>
          <p:nvPr/>
        </p:nvGrpSpPr>
        <p:grpSpPr bwMode="auto">
          <a:xfrm>
            <a:off x="608430" y="1368272"/>
            <a:ext cx="7780487" cy="4532014"/>
            <a:chOff x="1047502" y="1335326"/>
            <a:chExt cx="7173261" cy="4376605"/>
          </a:xfrm>
        </p:grpSpPr>
        <p:pic>
          <p:nvPicPr>
            <p:cNvPr id="410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02" y="1335326"/>
              <a:ext cx="7173261" cy="4376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6477194" y="4971850"/>
              <a:ext cx="147751" cy="47843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77194" y="5023914"/>
              <a:ext cx="137901" cy="0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593988" y="4984514"/>
              <a:ext cx="78801" cy="7739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93988" y="4988736"/>
              <a:ext cx="71764" cy="7176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29167" y="4984514"/>
              <a:ext cx="0" cy="83022"/>
            </a:xfrm>
            <a:prstGeom prst="line">
              <a:avLst/>
            </a:prstGeom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7" name="TextBox 20"/>
            <p:cNvSpPr txBox="1">
              <a:spLocks noChangeArrowheads="1"/>
            </p:cNvSpPr>
            <p:nvPr/>
          </p:nvSpPr>
          <p:spPr bwMode="auto">
            <a:xfrm>
              <a:off x="6200775" y="5067300"/>
              <a:ext cx="79541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>
                  <a:solidFill>
                    <a:srgbClr val="C00000"/>
                  </a:solidFill>
                </a:rPr>
                <a:t>-159 MPa</a:t>
              </a:r>
            </a:p>
          </p:txBody>
        </p:sp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49548" y="1248793"/>
            <a:ext cx="1532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Rodger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Bossert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6279" y="1490839"/>
            <a:ext cx="2544793" cy="35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81025" y="500332"/>
            <a:ext cx="7772400" cy="8522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HQM04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pre-stress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281" y="5900286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Coil pre-load after assembly in HQM01: -130 </a:t>
            </a:r>
            <a:r>
              <a:rPr lang="en-US" dirty="0" err="1" smtClean="0"/>
              <a:t>MPa</a:t>
            </a:r>
            <a:r>
              <a:rPr lang="en-US" dirty="0" smtClean="0"/>
              <a:t>, HQM02: – 132 </a:t>
            </a:r>
            <a:r>
              <a:rPr lang="en-US" dirty="0" err="1" smtClean="0"/>
              <a:t>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smtClean="0"/>
              <a:t>Short Sample Estimate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23873" y="1330325"/>
            <a:ext cx="79248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dirty="0"/>
              <a:t>Short sample limits are based on extracted witness sample test results, including a self-field </a:t>
            </a:r>
            <a:r>
              <a:rPr lang="en-US" dirty="0" smtClean="0"/>
              <a:t>correction </a:t>
            </a:r>
            <a:r>
              <a:rPr lang="en-US" dirty="0"/>
              <a:t>and assuming zero strain in the </a:t>
            </a:r>
            <a:r>
              <a:rPr lang="en-US" dirty="0" smtClean="0"/>
              <a:t>strand</a:t>
            </a: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endParaRPr lang="en-US" sz="1000" dirty="0" smtClean="0"/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endParaRPr lang="en-US" sz="1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44" y="2022045"/>
            <a:ext cx="6272212" cy="427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0073" y="2284432"/>
            <a:ext cx="4537494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defRPr/>
            </a:pPr>
            <a:r>
              <a:rPr lang="en-US" dirty="0" smtClean="0"/>
              <a:t>SSL: 16.2 kA at 4.6 K, 18.3 kA at 2.2 </a:t>
            </a:r>
            <a:r>
              <a:rPr lang="en-US" sz="2000" dirty="0" smtClean="0"/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 b="3307"/>
          <a:stretch>
            <a:fillRect/>
          </a:stretch>
        </p:blipFill>
        <p:spPr bwMode="auto">
          <a:xfrm>
            <a:off x="4577556" y="1117600"/>
            <a:ext cx="4099719" cy="27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 HQ </a:t>
            </a:r>
            <a:r>
              <a:rPr lang="en-US" sz="3200" dirty="0" smtClean="0"/>
              <a:t>coil in a mirror structure</a:t>
            </a:r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3" y="1041400"/>
            <a:ext cx="3984625" cy="2816225"/>
          </a:xfrm>
          <a:noFill/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933825" y="2905125"/>
            <a:ext cx="990600" cy="307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Pos. Lead</a:t>
            </a:r>
          </a:p>
        </p:txBody>
      </p:sp>
      <p:pic>
        <p:nvPicPr>
          <p:cNvPr id="6150" name="Picture 20" descr="Lay2-trace-VT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13805" r="10303" b="7529"/>
          <a:stretch>
            <a:fillRect/>
          </a:stretch>
        </p:blipFill>
        <p:spPr bwMode="auto">
          <a:xfrm>
            <a:off x="581025" y="3719513"/>
            <a:ext cx="38576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1914524" y="4910931"/>
            <a:ext cx="1006475" cy="1841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Outer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33825" y="5543550"/>
            <a:ext cx="1009650" cy="307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Neg. Lead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5536206" y="961023"/>
            <a:ext cx="18260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 err="1"/>
              <a:t>Vadim</a:t>
            </a:r>
            <a:r>
              <a:rPr lang="en-US" sz="1600" b="1" dirty="0"/>
              <a:t> </a:t>
            </a:r>
            <a:r>
              <a:rPr lang="en-US" sz="1600" b="1" dirty="0" err="1"/>
              <a:t>Kashikhin</a:t>
            </a:r>
            <a:endParaRPr lang="en-US" sz="1600" b="1" dirty="0"/>
          </a:p>
        </p:txBody>
      </p:sp>
      <p:sp>
        <p:nvSpPr>
          <p:cNvPr id="2" name="Rectangle 1"/>
          <p:cNvSpPr/>
          <p:nvPr/>
        </p:nvSpPr>
        <p:spPr>
          <a:xfrm>
            <a:off x="5031977" y="4008129"/>
            <a:ext cx="3388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HQ mirror cross section with flux </a:t>
            </a:r>
            <a:endParaRPr lang="en-US" sz="1600" dirty="0" smtClean="0"/>
          </a:p>
          <a:p>
            <a:r>
              <a:rPr lang="en-US" sz="1600" dirty="0" smtClean="0"/>
              <a:t>distribution </a:t>
            </a:r>
            <a:r>
              <a:rPr lang="en-US" sz="1600" dirty="0"/>
              <a:t>at 20 </a:t>
            </a:r>
            <a:r>
              <a:rPr lang="en-US" sz="1600" dirty="0" smtClean="0"/>
              <a:t>kA. Peak </a:t>
            </a:r>
            <a:r>
              <a:rPr lang="en-US" sz="1600" dirty="0"/>
              <a:t>field at inner pole is </a:t>
            </a:r>
            <a:r>
              <a:rPr lang="en-US" sz="1600" dirty="0" smtClean="0"/>
              <a:t>14.9 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552091" y="257175"/>
            <a:ext cx="8068034" cy="1095375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HQM04 </a:t>
            </a:r>
            <a:r>
              <a:rPr lang="en-US" sz="3200" dirty="0"/>
              <a:t>q</a:t>
            </a:r>
            <a:r>
              <a:rPr lang="en-US" sz="3200" dirty="0" smtClean="0"/>
              <a:t>uench training at 4.6 K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619125" y="1428750"/>
            <a:ext cx="7829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sz="2000" dirty="0" smtClean="0"/>
              <a:t>All training quenches at a ramp rate of 20 A/s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828860"/>
            <a:ext cx="8012655" cy="432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671189" y="2819460"/>
            <a:ext cx="1132041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97% of SSL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90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90525" y="257175"/>
            <a:ext cx="8229600" cy="1095375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HQM04 vs. HQM01/02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6" y="1819273"/>
            <a:ext cx="7604404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</TotalTime>
  <Words>653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HQM04 Test Results  (preliminary)</vt:lpstr>
      <vt:lpstr>HQM04/coil 15 test in a mirror structure </vt:lpstr>
      <vt:lpstr>HQ coils in a mirror structure </vt:lpstr>
      <vt:lpstr>PowerPoint Presentation</vt:lpstr>
      <vt:lpstr>PowerPoint Presentation</vt:lpstr>
      <vt:lpstr>Short Sample Estimate</vt:lpstr>
      <vt:lpstr> HQ coil in a mirror structure</vt:lpstr>
      <vt:lpstr>HQM04 quench training at 4.6 K</vt:lpstr>
      <vt:lpstr>HQM04 vs. HQM01/02</vt:lpstr>
      <vt:lpstr>Ramp rate dependence</vt:lpstr>
      <vt:lpstr>TQ coils in a mirror structure</vt:lpstr>
      <vt:lpstr>“Instead of” summary (test still in progress)</vt:lpstr>
      <vt:lpstr>Backup Slides</vt:lpstr>
      <vt:lpstr>Coil Az. SG data: cool-down</vt:lpstr>
      <vt:lpstr>Coil Az. SG data: excitation</vt:lpstr>
      <vt:lpstr>PowerPoint Presentation</vt:lpstr>
      <vt:lpstr>PowerPoint Presentation</vt:lpstr>
      <vt:lpstr>HQM01 Quench History</vt:lpstr>
      <vt:lpstr>HQM02 Quench History</vt:lpstr>
      <vt:lpstr>Coil SG: cool-down &amp; warm-up</vt:lpstr>
      <vt:lpstr>Shell Azimuthal SG</vt:lpstr>
      <vt:lpstr>Shell Azimuthal SG: cool-down &amp; warm-up</vt:lpstr>
      <vt:lpstr>Bullet SG: cool-down &amp; warm-up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HQM01 Test Results Preliminary</dc:title>
  <dc:creator>guram</dc:creator>
  <cp:lastModifiedBy>Guram Chlachidze x4622 13478N</cp:lastModifiedBy>
  <cp:revision>372</cp:revision>
  <dcterms:created xsi:type="dcterms:W3CDTF">2011-05-16T14:47:53Z</dcterms:created>
  <dcterms:modified xsi:type="dcterms:W3CDTF">2012-05-07T17:14:55Z</dcterms:modified>
</cp:coreProperties>
</file>