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426" r:id="rId2"/>
    <p:sldId id="466" r:id="rId3"/>
    <p:sldId id="452" r:id="rId4"/>
    <p:sldId id="432" r:id="rId5"/>
    <p:sldId id="435" r:id="rId6"/>
    <p:sldId id="458" r:id="rId7"/>
    <p:sldId id="457" r:id="rId8"/>
    <p:sldId id="436" r:id="rId9"/>
    <p:sldId id="437" r:id="rId10"/>
    <p:sldId id="439" r:id="rId11"/>
    <p:sldId id="438" r:id="rId12"/>
    <p:sldId id="444" r:id="rId13"/>
    <p:sldId id="440" r:id="rId14"/>
    <p:sldId id="462" r:id="rId15"/>
    <p:sldId id="467" r:id="rId16"/>
    <p:sldId id="464" r:id="rId17"/>
    <p:sldId id="465" r:id="rId18"/>
    <p:sldId id="468" r:id="rId19"/>
    <p:sldId id="469" r:id="rId20"/>
    <p:sldId id="442" r:id="rId21"/>
    <p:sldId id="475" r:id="rId22"/>
    <p:sldId id="446" r:id="rId23"/>
    <p:sldId id="455" r:id="rId24"/>
    <p:sldId id="470" r:id="rId25"/>
    <p:sldId id="472" r:id="rId26"/>
    <p:sldId id="471" r:id="rId27"/>
    <p:sldId id="473" r:id="rId28"/>
    <p:sldId id="47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007" autoAdjust="0"/>
  </p:normalViewPr>
  <p:slideViewPr>
    <p:cSldViewPr>
      <p:cViewPr varScale="1">
        <p:scale>
          <a:sx n="66" d="100"/>
          <a:sy n="66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D8496A-1012-4A94-AC4A-EF5CD4534F80}" type="datetimeFigureOut">
              <a:rPr lang="en-US"/>
              <a:pPr>
                <a:defRPr/>
              </a:pPr>
              <a:t>5/7/2012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35B916-9883-499C-87BE-FAD94505F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5B916-9883-499C-87BE-FAD94505F1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5B916-9883-499C-87BE-FAD94505F1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7C20-F465-413D-B565-8DD2BA1B7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F0EFB-07F5-4E18-AAF2-BB9D8B5E8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64A5-E266-4B7C-AA52-158D6502A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A0979-7517-400D-9E67-3ADAEBB33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arp_dipol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25"/>
            <a:ext cx="4572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1006475" y="862013"/>
            <a:ext cx="69945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2"/>
            <a:ext cx="8229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1" name="Picture 3" descr="C:\Users\XRWang\Desktop\cern_logo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89D3-B8BF-4243-B2B2-E9447470F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arp_dipol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25"/>
            <a:ext cx="4572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3"/>
          <p:cNvSpPr>
            <a:spLocks noChangeShapeType="1"/>
          </p:cNvSpPr>
          <p:nvPr userDrawn="1"/>
        </p:nvSpPr>
        <p:spPr bwMode="auto">
          <a:xfrm>
            <a:off x="1158875" y="874713"/>
            <a:ext cx="69945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2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2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XRWang@lbl.gov </a:t>
            </a:r>
            <a:fld id="{5C69863B-91FB-4157-9E02-188665213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larp_dipol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25"/>
            <a:ext cx="4572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1158875" y="874713"/>
            <a:ext cx="69945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2001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992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001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92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D0F0-6B59-4AA0-9BAB-B0F34624C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larp_dipol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25"/>
            <a:ext cx="4572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4"/>
            <a:ext cx="4038600" cy="22859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2"/>
            <a:ext cx="4038600" cy="22859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886202"/>
            <a:ext cx="4038600" cy="22859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886202"/>
            <a:ext cx="4038600" cy="22859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XRWang@lbl.gov </a:t>
            </a:r>
            <a:fld id="{C396F0EC-71A7-42AC-A9A5-9BE68DCA9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B166-A527-44D4-B995-89782C26A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D01DE-3B8D-403C-8A95-78AA2E527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04B8-50C7-4227-969A-51CCB8508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5F1EB0-93B9-4A95-B486-611AD95C2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62" r:id="rId4"/>
    <p:sldLayoutId id="2147483663" r:id="rId5"/>
    <p:sldLayoutId id="2147483664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Recent results of HQ01e magnetic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L. </a:t>
            </a:r>
            <a:r>
              <a:rPr lang="en-US" sz="2000" dirty="0" err="1" smtClean="0"/>
              <a:t>Fiscarelli</a:t>
            </a:r>
            <a:r>
              <a:rPr lang="en-US" sz="2000" dirty="0" smtClean="0"/>
              <a:t>, CERN team</a:t>
            </a:r>
          </a:p>
          <a:p>
            <a:r>
              <a:rPr lang="en-US" sz="2000" dirty="0" smtClean="0"/>
              <a:t>X. Wang, LARP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Repeatability (only 1.9 K)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52768"/>
            <a:ext cx="3840163" cy="268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3894138" cy="258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33800"/>
            <a:ext cx="3916583" cy="272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419601" y="1215241"/>
            <a:ext cx="4572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std-cycle repeated 3 times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Main field contaminated by the mechanical 	issue (noise of 0.2 %).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</a:t>
            </a:r>
            <a:r>
              <a:rPr lang="en-US" i="1" dirty="0" smtClean="0">
                <a:latin typeface="+mn-lt"/>
              </a:rPr>
              <a:t>b</a:t>
            </a:r>
            <a:r>
              <a:rPr lang="en-US" baseline="-25000" dirty="0" smtClean="0">
                <a:latin typeface="+mn-lt"/>
              </a:rPr>
              <a:t>6</a:t>
            </a:r>
            <a:r>
              <a:rPr lang="en-US" dirty="0" smtClean="0">
                <a:latin typeface="+mn-lt"/>
              </a:rPr>
              <a:t> reproduced within 0.2 units (level of 	noise)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Stair-step (only 4.4 K)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14116"/>
            <a:ext cx="3847253" cy="26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67200" y="1066800"/>
            <a:ext cx="419100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1 kA step, 300 s dwell at each step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Ramp rate 13 A/s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Exponential decay of main field and field error seen at various current levels.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Amplitude decrease with increasing current.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193" y="3657600"/>
            <a:ext cx="390240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33800"/>
            <a:ext cx="382995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summary of the CERN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Extensive and successful measurements at 4.4 K and 1.9 K were performed. Large amount of valuable data obtained.</a:t>
            </a:r>
          </a:p>
          <a:p>
            <a:pPr lvl="1"/>
            <a:r>
              <a:rPr lang="en-US" sz="2200" dirty="0" smtClean="0"/>
              <a:t>Temperature dependence</a:t>
            </a:r>
          </a:p>
          <a:p>
            <a:pPr lvl="1"/>
            <a:r>
              <a:rPr lang="en-US" sz="2200" dirty="0" smtClean="0"/>
              <a:t>Static and dynamic behavior</a:t>
            </a:r>
          </a:p>
          <a:p>
            <a:r>
              <a:rPr lang="en-US" sz="2200" dirty="0" smtClean="0"/>
              <a:t>Field spikes confirmed at 4.4 K; found to be much less pronounced at 1.9 K</a:t>
            </a:r>
          </a:p>
          <a:p>
            <a:r>
              <a:rPr lang="en-US" sz="2200" dirty="0" smtClean="0"/>
              <a:t>Strong dynamic behavior confirmed</a:t>
            </a:r>
          </a:p>
          <a:p>
            <a:r>
              <a:rPr lang="en-US" sz="2200" dirty="0" smtClean="0"/>
              <a:t>Good reproducibility of main field and field error observed at 1.9 K</a:t>
            </a:r>
          </a:p>
          <a:p>
            <a:r>
              <a:rPr lang="en-US" sz="2200" dirty="0" smtClean="0"/>
              <a:t>More analysis to be completed</a:t>
            </a:r>
          </a:p>
          <a:p>
            <a:r>
              <a:rPr lang="en-US" sz="2200" dirty="0" smtClean="0"/>
              <a:t>Repeatability and stair-step at 4.2 K not carried out because of a problem with the measuring shaft (vibrations and irregular rotation)</a:t>
            </a:r>
          </a:p>
          <a:p>
            <a:r>
              <a:rPr lang="en-US" sz="2200" dirty="0" smtClean="0"/>
              <a:t>Under investigation the cause, inspection after warm up foreseen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 - LARP data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752598"/>
          </a:xfrm>
        </p:spPr>
        <p:txBody>
          <a:bodyPr/>
          <a:lstStyle/>
          <a:p>
            <a:r>
              <a:rPr lang="en-US" dirty="0" smtClean="0"/>
              <a:t>4.4 K accelerator cycle measurement as the starting point. </a:t>
            </a:r>
          </a:p>
          <a:p>
            <a:r>
              <a:rPr lang="en-US" dirty="0" smtClean="0"/>
              <a:t>Measurement condition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err="1" smtClean="0"/>
              <a:t>hardwares</a:t>
            </a:r>
            <a:endParaRPr lang="en-US" dirty="0" smtClean="0"/>
          </a:p>
          <a:p>
            <a:pPr lvl="1"/>
            <a:r>
              <a:rPr lang="en-US" dirty="0" smtClean="0"/>
              <a:t>Different current profiles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/>
        </p:nvGraphicFramePr>
        <p:xfrm>
          <a:off x="1295400" y="3886200"/>
          <a:ext cx="6553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006600"/>
                <a:gridCol w="2184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Probe diameter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Probe length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100, 250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Probe</a:t>
                      </a:r>
                      <a:r>
                        <a:rPr lang="en-US" baseline="0" dirty="0" smtClean="0"/>
                        <a:t> temperature 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 (in </a:t>
                      </a:r>
                      <a:r>
                        <a:rPr lang="en-US" dirty="0" err="1" smtClean="0"/>
                        <a:t>LHe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273 – 290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Rotation</a:t>
                      </a:r>
                      <a:r>
                        <a:rPr lang="en-US" baseline="0" dirty="0" smtClean="0"/>
                        <a:t> speed (Hz)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≤ 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LARP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CERN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profiles: LARP vs. CERN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828800"/>
            <a:ext cx="4040188" cy="276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293" y="1828800"/>
            <a:ext cx="4551907" cy="30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62000" y="4953000"/>
            <a:ext cx="6035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Ramp rate: 10 A/s vs. 13 A/s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Precycle peak current: 10 kA vs. 13.5 kA (14 kA at 1.9 K).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Minimum current before the injection level: 775 A vs. 100 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Injection current: 875 A vs. 950 A.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696200" cy="520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field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0D0F0-6B59-4AA0-9BAB-B0F34624C0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51605" y="42788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70605" y="46598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46200"/>
            <a:ext cx="61214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</a:t>
            </a:r>
            <a:r>
              <a:rPr lang="en-US" baseline="-25000" dirty="0" smtClean="0"/>
              <a:t>6</a:t>
            </a:r>
            <a:r>
              <a:rPr lang="en-US" dirty="0" smtClean="0"/>
              <a:t> zoom 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1295400"/>
            <a:ext cx="61214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0" y="5791200"/>
            <a:ext cx="4759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4 – 4.5 units measured </a:t>
            </a:r>
            <a:r>
              <a:rPr lang="en-US" i="1" dirty="0" smtClean="0">
                <a:latin typeface="+mn-lt"/>
              </a:rPr>
              <a:t>b</a:t>
            </a:r>
            <a:r>
              <a:rPr lang="en-US" baseline="-25000" dirty="0" smtClean="0">
                <a:latin typeface="+mn-lt"/>
              </a:rPr>
              <a:t>6</a:t>
            </a:r>
            <a:r>
              <a:rPr lang="en-US" dirty="0" smtClean="0">
                <a:latin typeface="+mn-lt"/>
              </a:rPr>
              <a:t> at 13.5 kA (up ramp).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~ 0.5 units difference at 13.5 kA (up ramp).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1143000"/>
            <a:ext cx="61214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0" y="5486400"/>
            <a:ext cx="5130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Different behavior between CERN and LARP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LARP: ~ 5 units </a:t>
            </a:r>
            <a:r>
              <a:rPr lang="en-US" i="1" dirty="0" smtClean="0">
                <a:latin typeface="+mn-lt"/>
              </a:rPr>
              <a:t>b</a:t>
            </a:r>
            <a:r>
              <a:rPr lang="en-US" baseline="-25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 at 13.5 kA (up ramp).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CERN: ~ -7 units at 13.5 kA (up ramp).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1143000"/>
            <a:ext cx="61214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0" y="5486400"/>
            <a:ext cx="5130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Different behavior between CERN and LARP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LARP:  5 units </a:t>
            </a:r>
            <a:r>
              <a:rPr lang="en-US" i="1" dirty="0" smtClean="0">
                <a:latin typeface="+mn-lt"/>
              </a:rPr>
              <a:t>b</a:t>
            </a:r>
            <a:r>
              <a:rPr lang="en-US" baseline="-25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 at 13.5 kA (up ramp).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CERN:  -7 units at 13.5 kA (up ramp).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CERN data reduced and provided by L. Fiscarelli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Test made possible by</a:t>
            </a:r>
          </a:p>
          <a:p>
            <a:pPr lvl="1"/>
            <a:r>
              <a:rPr lang="en-US" dirty="0" smtClean="0"/>
              <a:t>CERN magnetic measurement team: </a:t>
            </a:r>
            <a:r>
              <a:rPr lang="de-DE" dirty="0" smtClean="0"/>
              <a:t>G. Deferne, O. Dunkel , L. Fiscarelli, S. Russenschuck, L. Walckiers</a:t>
            </a:r>
            <a:endParaRPr lang="en-US" dirty="0" smtClean="0"/>
          </a:p>
          <a:p>
            <a:pPr lvl="1"/>
            <a:r>
              <a:rPr lang="en-US" dirty="0" smtClean="0"/>
              <a:t>CERN power test team: H. Bajas, M. Bajko, M. </a:t>
            </a:r>
            <a:r>
              <a:rPr lang="en-US" dirty="0" err="1" smtClean="0"/>
              <a:t>Charrondiere</a:t>
            </a:r>
            <a:r>
              <a:rPr lang="en-US" dirty="0" smtClean="0"/>
              <a:t>, A. </a:t>
            </a:r>
            <a:r>
              <a:rPr lang="en-US" dirty="0" err="1" smtClean="0"/>
              <a:t>Chiuchiolo</a:t>
            </a:r>
            <a:r>
              <a:rPr lang="en-US" dirty="0" smtClean="0"/>
              <a:t>, J. Feuvrier, C. </a:t>
            </a:r>
            <a:r>
              <a:rPr lang="en-US" dirty="0" err="1" smtClean="0"/>
              <a:t>Giloux</a:t>
            </a:r>
            <a:r>
              <a:rPr lang="en-US" dirty="0" smtClean="0"/>
              <a:t>, E. </a:t>
            </a:r>
            <a:r>
              <a:rPr lang="en-US" dirty="0" err="1" smtClean="0"/>
              <a:t>Todesco</a:t>
            </a:r>
            <a:r>
              <a:rPr lang="en-US" dirty="0" smtClean="0"/>
              <a:t>, P. </a:t>
            </a:r>
            <a:r>
              <a:rPr lang="en-US" dirty="0" err="1" smtClean="0"/>
              <a:t>Viret</a:t>
            </a:r>
            <a:endParaRPr lang="en-US" dirty="0" smtClean="0"/>
          </a:p>
          <a:p>
            <a:pPr lvl="1"/>
            <a:r>
              <a:rPr lang="en-US" dirty="0" smtClean="0"/>
              <a:t>LARP collaboration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from the beam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S. </a:t>
            </a:r>
            <a:r>
              <a:rPr lang="en-US" dirty="0" err="1" smtClean="0"/>
              <a:t>Fartoukh’s</a:t>
            </a:r>
            <a:r>
              <a:rPr lang="en-US" dirty="0" smtClean="0"/>
              <a:t> talk: </a:t>
            </a:r>
          </a:p>
          <a:p>
            <a:pPr lvl="1"/>
            <a:r>
              <a:rPr lang="en-US" dirty="0" smtClean="0"/>
              <a:t>“… IT harmonics of a few 10-5 at 7 </a:t>
            </a:r>
            <a:r>
              <a:rPr lang="en-US" dirty="0" err="1" smtClean="0"/>
              <a:t>TeV</a:t>
            </a:r>
            <a:r>
              <a:rPr lang="en-US" dirty="0" smtClean="0"/>
              <a:t> to be compatible  with the b* range of HL-LHC…”</a:t>
            </a:r>
          </a:p>
          <a:p>
            <a:pPr lvl="1"/>
            <a:r>
              <a:rPr lang="en-US" dirty="0" smtClean="0"/>
              <a:t>“… demonstrate rapidly that the 0.5-1 unit FQ level (at 2/3 of the aperture) is within reach at 7 </a:t>
            </a:r>
            <a:r>
              <a:rPr lang="en-US" dirty="0" err="1" smtClean="0"/>
              <a:t>TeV</a:t>
            </a:r>
            <a:r>
              <a:rPr lang="en-US" dirty="0" smtClean="0"/>
              <a:t>, with good hope for further improvement…”</a:t>
            </a:r>
          </a:p>
          <a:p>
            <a:r>
              <a:rPr lang="en-US" dirty="0" smtClean="0"/>
              <a:t>1.9 K results encouraging (E. </a:t>
            </a:r>
            <a:r>
              <a:rPr lang="en-US" dirty="0" err="1" smtClean="0"/>
              <a:t>Todesco’s</a:t>
            </a:r>
            <a:r>
              <a:rPr lang="en-US" dirty="0" smtClean="0"/>
              <a:t> talk).</a:t>
            </a:r>
          </a:p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Working group on mag. meas. to discuss the details and plans for the field quality issues.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Comparison between CERN and LARP results. Confirmed results. Discrepancies to be investigated.</a:t>
            </a:r>
          </a:p>
          <a:p>
            <a:endParaRPr lang="en-US" dirty="0" smtClean="0"/>
          </a:p>
          <a:p>
            <a:r>
              <a:rPr lang="en-US" dirty="0" smtClean="0"/>
              <a:t>Field quality of HQ01e compared to the requirements from the HL-LHC. </a:t>
            </a:r>
          </a:p>
          <a:p>
            <a:pPr lvl="1"/>
            <a:r>
              <a:rPr lang="en-US" dirty="0" smtClean="0"/>
              <a:t>Transfer function.</a:t>
            </a:r>
          </a:p>
          <a:p>
            <a:pPr lvl="1"/>
            <a:r>
              <a:rPr lang="en-US" dirty="0" smtClean="0"/>
              <a:t>Field error (allowed and non-allowed, low-order multipoles)</a:t>
            </a:r>
          </a:p>
          <a:p>
            <a:pPr lvl="1"/>
            <a:r>
              <a:rPr lang="en-US" dirty="0" smtClean="0"/>
              <a:t>Issues and needs:</a:t>
            </a:r>
          </a:p>
          <a:p>
            <a:pPr lvl="2"/>
            <a:r>
              <a:rPr lang="en-US" dirty="0" smtClean="0"/>
              <a:t>Measurement uncertainty and accuracy (probe size vs. aperture, modeling)</a:t>
            </a:r>
          </a:p>
          <a:p>
            <a:pPr lvl="2"/>
            <a:r>
              <a:rPr lang="en-US" dirty="0" smtClean="0"/>
              <a:t>Coil end field quality</a:t>
            </a:r>
          </a:p>
          <a:p>
            <a:pPr lvl="2"/>
            <a:r>
              <a:rPr lang="en-US" dirty="0" smtClean="0"/>
              <a:t>Multipole control at injection</a:t>
            </a:r>
          </a:p>
          <a:p>
            <a:endParaRPr lang="en-US" dirty="0" smtClean="0"/>
          </a:p>
          <a:p>
            <a:r>
              <a:rPr lang="en-US" dirty="0" smtClean="0"/>
              <a:t>Future measurements and plans.</a:t>
            </a:r>
          </a:p>
          <a:p>
            <a:pPr lvl="1"/>
            <a:r>
              <a:rPr lang="en-US" dirty="0" smtClean="0"/>
              <a:t>What are the next magnets to be tested? LQS03, HQ02 (with cored cable), short model magnets with 140 - 150 mm aperture? </a:t>
            </a:r>
          </a:p>
          <a:p>
            <a:pPr lvl="1"/>
            <a:r>
              <a:rPr lang="en-US" dirty="0" smtClean="0"/>
              <a:t>Hardware and measurement preparation: spike characterization, probe resolution improvement, and etc. Collaboration.</a:t>
            </a:r>
          </a:p>
          <a:p>
            <a:pPr lvl="1"/>
            <a:r>
              <a:rPr lang="en-US" dirty="0" smtClean="0"/>
              <a:t>Measurement standardization (measurement sequence, precycle, peak current, ramp rate and etc.)</a:t>
            </a:r>
          </a:p>
          <a:p>
            <a:pPr lvl="1"/>
            <a:r>
              <a:rPr lang="en-US" dirty="0" smtClean="0"/>
              <a:t>Field quality database on LARP magnets for data sharing and analysis.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LARP HQ01e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6858000" cy="18288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dirty="0" smtClean="0"/>
              <a:t>1-m long, 120-mm aperture Nb</a:t>
            </a:r>
            <a:r>
              <a:rPr lang="en-US" baseline="-25000" dirty="0" smtClean="0"/>
              <a:t>3</a:t>
            </a:r>
            <a:r>
              <a:rPr lang="en-US" dirty="0" smtClean="0"/>
              <a:t>Sn quadrupole magnet</a:t>
            </a:r>
          </a:p>
          <a:p>
            <a:pPr>
              <a:defRPr/>
            </a:pPr>
            <a:r>
              <a:rPr lang="en-US" dirty="0" smtClean="0"/>
              <a:t>Non-uniform conductor</a:t>
            </a:r>
          </a:p>
          <a:p>
            <a:pPr lvl="1">
              <a:defRPr/>
            </a:pPr>
            <a:r>
              <a:rPr lang="en-US" dirty="0" smtClean="0"/>
              <a:t>Coil 5 and 7: 108/127; coil 8 and 9: 54/61, RRP.</a:t>
            </a:r>
          </a:p>
          <a:p>
            <a:pPr lvl="0">
              <a:defRPr/>
            </a:pPr>
            <a:r>
              <a:rPr lang="en-US" dirty="0" smtClean="0"/>
              <a:t>SSL limit:</a:t>
            </a:r>
          </a:p>
          <a:p>
            <a:pPr lvl="1">
              <a:defRPr/>
            </a:pPr>
            <a:r>
              <a:rPr lang="en-US" dirty="0" smtClean="0"/>
              <a:t>4.4 K: 17.3 kA, </a:t>
            </a:r>
            <a:r>
              <a:rPr lang="en-US" smtClean="0"/>
              <a:t>195 </a:t>
            </a:r>
            <a:r>
              <a:rPr lang="en-US" smtClean="0"/>
              <a:t>T/m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Content Placeholder 6" descr="hq_cs_roxie_compatible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32095" y="1066801"/>
            <a:ext cx="5278305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10"/>
          <p:cNvSpPr txBox="1">
            <a:spLocks/>
          </p:cNvSpPr>
          <p:nvPr/>
        </p:nvSpPr>
        <p:spPr>
          <a:xfrm>
            <a:off x="1295400" y="5029200"/>
            <a:ext cx="6248400" cy="14779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1143000"/>
            <a:ext cx="61214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1526381"/>
            <a:ext cx="61214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1526381"/>
            <a:ext cx="61214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1526381"/>
            <a:ext cx="61214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1526381"/>
            <a:ext cx="61214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HQ01e magnetic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History:</a:t>
            </a:r>
          </a:p>
          <a:p>
            <a:pPr lvl="1"/>
            <a:r>
              <a:rPr lang="en-US" dirty="0" smtClean="0"/>
              <a:t>07/2011, LARP measurement at LBL. 160 T/m and 14 kA (80% SSL) reached at 4.4 K. </a:t>
            </a:r>
          </a:p>
          <a:p>
            <a:pPr lvl="1"/>
            <a:r>
              <a:rPr lang="en-US" dirty="0" smtClean="0"/>
              <a:t>03/2012, CERN measurement at SM18. 13.5 kA at 4.4 K and 14 kA at 1.9 K reached. </a:t>
            </a:r>
          </a:p>
          <a:p>
            <a:r>
              <a:rPr lang="en-US" dirty="0" smtClean="0"/>
              <a:t>Here we present:</a:t>
            </a:r>
          </a:p>
          <a:p>
            <a:pPr lvl="1"/>
            <a:r>
              <a:rPr lang="en-US" dirty="0" smtClean="0"/>
              <a:t>Observations at CERN.</a:t>
            </a:r>
          </a:p>
          <a:p>
            <a:pPr lvl="1"/>
            <a:r>
              <a:rPr lang="en-US" dirty="0" smtClean="0"/>
              <a:t>Comparison with LARP data (4.4 K).</a:t>
            </a:r>
          </a:p>
          <a:p>
            <a:pPr lvl="2"/>
            <a:r>
              <a:rPr lang="en-US" dirty="0" smtClean="0"/>
              <a:t>One magnet, two independent measurements.</a:t>
            </a:r>
          </a:p>
          <a:p>
            <a:pPr lvl="2"/>
            <a:r>
              <a:rPr lang="en-US" dirty="0" smtClean="0"/>
              <a:t>Converged behavior vs. requirement.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performed at 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763000" cy="5059363"/>
          </a:xfrm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en-US" dirty="0" smtClean="0"/>
              <a:t>4.4 K</a:t>
            </a:r>
          </a:p>
          <a:p>
            <a:pPr marL="914400" lvl="1" indent="-514350"/>
            <a:r>
              <a:rPr lang="en-US" dirty="0" smtClean="0"/>
              <a:t>* pre-cycle test  (variable minimum current; no </a:t>
            </a:r>
            <a:r>
              <a:rPr lang="en-US" dirty="0" err="1" smtClean="0"/>
              <a:t>plt</a:t>
            </a:r>
            <a:r>
              <a:rPr lang="en-US" dirty="0" smtClean="0"/>
              <a:t>; up to 13.5 kA);</a:t>
            </a:r>
          </a:p>
          <a:p>
            <a:pPr marL="914400" lvl="1" indent="-514350"/>
            <a:r>
              <a:rPr lang="en-US" dirty="0" smtClean="0"/>
              <a:t>* std-cycle (</a:t>
            </a:r>
            <a:r>
              <a:rPr lang="en-US" dirty="0" err="1" smtClean="0"/>
              <a:t>plt</a:t>
            </a:r>
            <a:r>
              <a:rPr lang="en-US" dirty="0" smtClean="0"/>
              <a:t> at 950 A; up to 13.5 kA);</a:t>
            </a:r>
          </a:p>
          <a:p>
            <a:pPr marL="914400" lvl="1" indent="-514350"/>
            <a:r>
              <a:rPr lang="en-US" dirty="0" smtClean="0"/>
              <a:t>* stair-step test (1 kA step, </a:t>
            </a:r>
            <a:r>
              <a:rPr lang="en-US" dirty="0" err="1" smtClean="0"/>
              <a:t>plt</a:t>
            </a:r>
            <a:r>
              <a:rPr lang="en-US" dirty="0" smtClean="0"/>
              <a:t> 300 s, up to 13.5 kA)</a:t>
            </a:r>
          </a:p>
          <a:p>
            <a:pPr marL="914400" lvl="1" indent="-514350"/>
            <a:endParaRPr lang="en-US" dirty="0" smtClean="0"/>
          </a:p>
          <a:p>
            <a:pPr marL="514350" indent="-514350"/>
            <a:r>
              <a:rPr lang="en-US" dirty="0" smtClean="0"/>
              <a:t>1.9 K</a:t>
            </a:r>
          </a:p>
          <a:p>
            <a:pPr marL="914400" lvl="1" indent="-514350"/>
            <a:r>
              <a:rPr lang="en-US" dirty="0" smtClean="0"/>
              <a:t>pre-cycle test (variable minimum current; no </a:t>
            </a:r>
            <a:r>
              <a:rPr lang="en-US" dirty="0" err="1" smtClean="0"/>
              <a:t>plt</a:t>
            </a:r>
            <a:r>
              <a:rPr lang="en-US" dirty="0" smtClean="0"/>
              <a:t>; up to 14 kA);</a:t>
            </a:r>
          </a:p>
          <a:p>
            <a:pPr marL="914400" lvl="1" indent="-514350"/>
            <a:r>
              <a:rPr lang="en-US" dirty="0" smtClean="0"/>
              <a:t>variable ramp-rate test (variable ramp rate; no </a:t>
            </a:r>
            <a:r>
              <a:rPr lang="en-US" dirty="0" err="1" smtClean="0"/>
              <a:t>plt</a:t>
            </a:r>
            <a:r>
              <a:rPr lang="en-US" dirty="0" smtClean="0"/>
              <a:t>; up to 8 kA);</a:t>
            </a:r>
          </a:p>
          <a:p>
            <a:pPr marL="914400" lvl="1" indent="-514350"/>
            <a:r>
              <a:rPr lang="en-US" dirty="0" smtClean="0"/>
              <a:t>std-cycle variable </a:t>
            </a:r>
            <a:r>
              <a:rPr lang="en-US" dirty="0" err="1" smtClean="0"/>
              <a:t>plt</a:t>
            </a:r>
            <a:r>
              <a:rPr lang="en-US" dirty="0" smtClean="0"/>
              <a:t> (variable </a:t>
            </a:r>
            <a:r>
              <a:rPr lang="en-US" dirty="0" err="1" smtClean="0"/>
              <a:t>plt</a:t>
            </a:r>
            <a:r>
              <a:rPr lang="en-US" dirty="0" smtClean="0"/>
              <a:t>; up to 14 kA);</a:t>
            </a:r>
          </a:p>
          <a:p>
            <a:pPr marL="914400" lvl="1" indent="-514350"/>
            <a:r>
              <a:rPr lang="en-US" dirty="0" smtClean="0"/>
              <a:t>** repeatability of std-cycle (</a:t>
            </a:r>
            <a:r>
              <a:rPr lang="en-US" dirty="0" err="1" smtClean="0"/>
              <a:t>plt</a:t>
            </a:r>
            <a:r>
              <a:rPr lang="en-US" dirty="0" smtClean="0"/>
              <a:t> at 950 A; up to 14 kA; 3 times)</a:t>
            </a:r>
          </a:p>
          <a:p>
            <a:pPr marL="914400" lvl="1" indent="-514350"/>
            <a:endParaRPr lang="en-US" dirty="0" smtClean="0"/>
          </a:p>
          <a:p>
            <a:pPr>
              <a:buNone/>
            </a:pPr>
            <a:r>
              <a:rPr lang="en-US" sz="2800" dirty="0" smtClean="0"/>
              <a:t>      </a:t>
            </a:r>
          </a:p>
          <a:p>
            <a:pPr>
              <a:buNone/>
            </a:pPr>
            <a:r>
              <a:rPr lang="en-US" sz="2800" dirty="0" smtClean="0"/>
              <a:t>* without voltage divider for improving of the compensation;</a:t>
            </a:r>
          </a:p>
          <a:p>
            <a:pPr>
              <a:buNone/>
            </a:pPr>
            <a:r>
              <a:rPr lang="en-US" sz="2800" dirty="0" smtClean="0"/>
              <a:t>** with noise due to vibration of the shaft.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Magnetization study: current profile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172200" cy="432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905000" y="5105400"/>
            <a:ext cx="574279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Preceded by quench 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Various minimum currents (0.1, 0.95, ), no plateau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I.max = 13.5 kA at 4.2 K (14 kA at 1.9 K)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13 A/s ramp rate.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Magnetization study: main field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6705600" cy="46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219200" y="5638800"/>
            <a:ext cx="7467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The field spikes at 4.4 K can be correlated to the magnet flux jumps.</a:t>
            </a:r>
          </a:p>
          <a:p>
            <a:pPr marL="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Pronounced spikes at 4.4 K no longer obvious at 1.9 K.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Magnetization study: </a:t>
            </a:r>
            <a:r>
              <a:rPr lang="en-US" i="1" dirty="0" smtClean="0"/>
              <a:t>b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26" y="990600"/>
            <a:ext cx="6857974" cy="478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676400" y="5638800"/>
            <a:ext cx="560185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Constant difference in % between 1.9 K and 4.4 K.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May be related to the different compensation procedures.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cycle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392458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962400" y="1295400"/>
            <a:ext cx="51816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13 A/s ramp rate.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Min current 100 A, injection level 950 A (1000 s)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Peak current 13.5 kA at 4.2 K (14 kA 	at 1.9 K)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TF ~1.6 % decay during injection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b6 ~5 units decay during injection</a:t>
            </a:r>
            <a:endParaRPr lang="en-US" dirty="0"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3886200" cy="310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429000"/>
            <a:ext cx="3886200" cy="323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4800600" y="4876800"/>
            <a:ext cx="685800" cy="6096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" y="3962400"/>
            <a:ext cx="685800" cy="6096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9800" y="5334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Injection plateau</a:t>
            </a:r>
            <a:endParaRPr lang="en-US" dirty="0">
              <a:latin typeface="+mn-lt"/>
            </a:endParaRPr>
          </a:p>
        </p:txBody>
      </p:sp>
      <p:cxnSp>
        <p:nvCxnSpPr>
          <p:cNvPr id="17" name="Straight Arrow Connector 16"/>
          <p:cNvCxnSpPr>
            <a:stCxn id="15" idx="1"/>
            <a:endCxn id="13" idx="6"/>
          </p:cNvCxnSpPr>
          <p:nvPr/>
        </p:nvCxnSpPr>
        <p:spPr>
          <a:xfrm flipH="1" flipV="1">
            <a:off x="5486400" y="5181600"/>
            <a:ext cx="533400" cy="3370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1"/>
          </p:cNvCxnSpPr>
          <p:nvPr/>
        </p:nvCxnSpPr>
        <p:spPr>
          <a:xfrm flipH="1" flipV="1">
            <a:off x="1447800" y="4343400"/>
            <a:ext cx="4572000" cy="11752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1.9 K ramp-rate study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HQ01e field quality, CM18/HiLumi-LHC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86DF3-9C58-4FD1-821C-BA98952089C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46974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970" y="3505200"/>
            <a:ext cx="481203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343400" y="9144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Ramp rate: 90, 60, 40, 20 A/s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Min current 100 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Peak current 8 kA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2 unexpected quenches before (the cycle at 90 	A/s without pre-cycle)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The difference between the up- and down-	ramp proportional to the </a:t>
            </a:r>
            <a:r>
              <a:rPr lang="en-US" smtClean="0">
                <a:latin typeface="+mn-lt"/>
              </a:rPr>
              <a:t>ramp rate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Strong ramp-rate dependence observed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</p:txBody>
      </p:sp>
      <p:pic>
        <p:nvPicPr>
          <p:cNvPr id="10" name="Picture 2" descr="E: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0"/>
            <a:ext cx="3728677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11205</TotalTime>
  <Words>1349</Words>
  <Application>Microsoft Office PowerPoint</Application>
  <PresentationFormat>On-screen Show (4:3)</PresentationFormat>
  <Paragraphs>238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Recent results of HQ01e magnetic measurements</vt:lpstr>
      <vt:lpstr>Slide 2</vt:lpstr>
      <vt:lpstr>HQ01e magnetic measurements</vt:lpstr>
      <vt:lpstr>Measurements performed at CERN</vt:lpstr>
      <vt:lpstr>Magnetization study: current profile</vt:lpstr>
      <vt:lpstr>Magnetization study: main field</vt:lpstr>
      <vt:lpstr>Magnetization study: b6</vt:lpstr>
      <vt:lpstr>Standard cycle</vt:lpstr>
      <vt:lpstr>1.9 K ramp-rate study</vt:lpstr>
      <vt:lpstr>Repeatability (only 1.9 K)</vt:lpstr>
      <vt:lpstr>Stair-step (only 4.4 K)</vt:lpstr>
      <vt:lpstr>Qualitative summary of the CERN data</vt:lpstr>
      <vt:lpstr>CERN - LARP data comparison</vt:lpstr>
      <vt:lpstr>Current profiles: LARP vs. CERN</vt:lpstr>
      <vt:lpstr>Main field</vt:lpstr>
      <vt:lpstr>b6</vt:lpstr>
      <vt:lpstr>b6 zoom in</vt:lpstr>
      <vt:lpstr>b3</vt:lpstr>
      <vt:lpstr>a3</vt:lpstr>
      <vt:lpstr>Requirements from the beam physics</vt:lpstr>
      <vt:lpstr>Topics for discussion</vt:lpstr>
      <vt:lpstr>Backup slides</vt:lpstr>
      <vt:lpstr>LARP HQ01e magnet</vt:lpstr>
      <vt:lpstr>b4</vt:lpstr>
      <vt:lpstr>a4</vt:lpstr>
      <vt:lpstr>b5</vt:lpstr>
      <vt:lpstr>a5</vt:lpstr>
      <vt:lpstr>a6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HQ01d magnetic measurements</dc:title>
  <dc:creator>Lucio.Fiscarelli@cern.ch;XRWang@lbl.gov</dc:creator>
  <cp:keywords>HQ01e;CERN;magnetic measurements</cp:keywords>
  <cp:lastModifiedBy>XRWang@lbl.gov</cp:lastModifiedBy>
  <cp:revision>941</cp:revision>
  <dcterms:created xsi:type="dcterms:W3CDTF">2011-05-09T16:07:34Z</dcterms:created>
  <dcterms:modified xsi:type="dcterms:W3CDTF">2012-05-07T20:51:46Z</dcterms:modified>
</cp:coreProperties>
</file>