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68" r:id="rId4"/>
    <p:sldId id="269" r:id="rId5"/>
    <p:sldId id="267" r:id="rId6"/>
    <p:sldId id="259" r:id="rId7"/>
    <p:sldId id="338" r:id="rId8"/>
    <p:sldId id="325" r:id="rId9"/>
    <p:sldId id="337" r:id="rId10"/>
    <p:sldId id="270" r:id="rId11"/>
    <p:sldId id="263" r:id="rId12"/>
    <p:sldId id="266" r:id="rId13"/>
    <p:sldId id="328" r:id="rId14"/>
    <p:sldId id="335" r:id="rId15"/>
    <p:sldId id="320" r:id="rId16"/>
    <p:sldId id="327" r:id="rId17"/>
    <p:sldId id="331" r:id="rId18"/>
    <p:sldId id="333" r:id="rId19"/>
    <p:sldId id="332" r:id="rId20"/>
    <p:sldId id="334" r:id="rId21"/>
    <p:sldId id="336" r:id="rId22"/>
    <p:sldId id="273" r:id="rId23"/>
    <p:sldId id="288" r:id="rId24"/>
    <p:sldId id="324" r:id="rId25"/>
    <p:sldId id="32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C1DC4"/>
    <a:srgbClr val="EAF2FF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139" autoAdjust="0"/>
    <p:restoredTop sz="98490" autoAdjust="0"/>
  </p:normalViewPr>
  <p:slideViewPr>
    <p:cSldViewPr snapToGrid="0">
      <p:cViewPr varScale="1">
        <p:scale>
          <a:sx n="100" d="100"/>
          <a:sy n="100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C4CF-4EE7-3841-A759-3F99F3CA14C5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B8164-A732-9B49-8049-14D19918C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7FD4-DDE7-AF4C-9F9E-EB88BC44CD3B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629A-F3B8-F642-8653-E9788E19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D18-5D92-1A45-931A-6FE465647F10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0010-314F-2949-B70F-743EF796EC0F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0998-06AE-204E-A087-9F025F482F2E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FFD-D808-B442-880C-59EDACD0B6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B3E-92C1-E64F-AC35-417882B942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25D3-53B6-E243-8C8A-164B1921B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8038-C3B5-6D4A-A1FA-61BD1D882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29A4-EC2C-A441-9016-34B498D745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78DA-B849-8A49-A6C1-C12863A264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89B0-EDEF-CA45-9FA9-6DF161A8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2F76-840B-0C49-8D3D-7F9252E1C6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2E41-B92F-D148-862D-5CAF857A1DF1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A6CE-5C0D-084F-9EA4-C0E571162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9AB-CDEA-7E48-8473-324ABC5042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D567-6450-E748-97DD-98301A52AA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835DC8-2D0F-FC41-B476-B27571192569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3185" y="6494641"/>
            <a:ext cx="4019628" cy="25302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349-DBA1-C94C-8A28-EDA3EA3A1B32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E80B-4668-4F47-B46D-A52E7FEF359A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930D-3C50-E842-B0E6-DF8331BD84CA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56DB-7B7F-174A-AEFD-653D0E483B8D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2EF-AD9C-5C48-A003-6F277EADDA41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DBE0-18A3-F24A-AF8F-15AB85FDCD86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064E-53DD-9A4A-94DA-1F267A41C339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014" y="78228"/>
            <a:ext cx="8229600" cy="64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182"/>
            <a:ext cx="8229600" cy="498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C3B5-1B4B-CA4F-9908-29037B1193F5}" type="datetime1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185" y="6494641"/>
            <a:ext cx="4019628" cy="253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3966-AE26-D04C-BF4E-A55A2661EB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Z. Li     Crab Cavity     LARP CM18     May 7-9,2012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18E4-2489-4DB8-9EE4-1157AF183B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28" descr="SciDac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813" y="6411913"/>
            <a:ext cx="10810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SLAC_Logo_our_nam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432550"/>
            <a:ext cx="1092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74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Lixin Ge, Project-X Collaboration Meeting, Sept.8-9,2010, FNAL</a:t>
            </a:r>
          </a:p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video" Target="file://localhost/Users/zli/wk/Conference/LARP/CM18/mp-small.m4v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80" y="1081300"/>
            <a:ext cx="8729133" cy="206943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800000"/>
                </a:solidFill>
              </a:rPr>
              <a:t>ODU-SLAC Compact Crab Cavity </a:t>
            </a:r>
            <a:r>
              <a:rPr lang="en-US" sz="5400" dirty="0" smtClean="0"/>
              <a:t>RF Study</a:t>
            </a:r>
            <a:endParaRPr lang="en-US" sz="5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31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Zenghai Li, </a:t>
            </a:r>
            <a:r>
              <a:rPr lang="en-US" sz="2400" dirty="0" err="1" smtClean="0"/>
              <a:t>Lixin</a:t>
            </a:r>
            <a:r>
              <a:rPr lang="en-US" sz="2400" dirty="0" smtClean="0"/>
              <a:t> </a:t>
            </a:r>
            <a:r>
              <a:rPr lang="en-US" sz="2400" dirty="0" err="1" smtClean="0"/>
              <a:t>Ge</a:t>
            </a:r>
            <a:r>
              <a:rPr lang="en-US" sz="2400" dirty="0" smtClean="0"/>
              <a:t> (SLAC)</a:t>
            </a:r>
          </a:p>
          <a:p>
            <a:pPr algn="ctr">
              <a:buNone/>
            </a:pPr>
            <a:r>
              <a:rPr lang="en-US" sz="2400" dirty="0" smtClean="0"/>
              <a:t> Jean Roger </a:t>
            </a:r>
            <a:r>
              <a:rPr lang="en-US" sz="2400" dirty="0" err="1" smtClean="0"/>
              <a:t>Delayen</a:t>
            </a:r>
            <a:r>
              <a:rPr lang="en-US" sz="2400" dirty="0" smtClean="0"/>
              <a:t>, </a:t>
            </a:r>
            <a:r>
              <a:rPr lang="en-US" sz="2400" dirty="0" err="1" smtClean="0"/>
              <a:t>Subashini</a:t>
            </a:r>
            <a:r>
              <a:rPr lang="en-US" sz="2400" dirty="0" smtClean="0"/>
              <a:t> D. Silva (ODU)</a:t>
            </a:r>
          </a:p>
          <a:p>
            <a:pPr algn="ctr">
              <a:buNone/>
            </a:pPr>
            <a:r>
              <a:rPr lang="en-US" sz="2400" dirty="0" smtClean="0"/>
              <a:t>LARP CM18,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May 7-9, 2012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86" y="76964"/>
            <a:ext cx="8686800" cy="718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 Damping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067" y="4029275"/>
            <a:ext cx="3763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Waveguide to damp H/V dipole and accelerating </a:t>
            </a:r>
            <a:r>
              <a:rPr lang="en-US" sz="2000" dirty="0" err="1" smtClean="0">
                <a:solidFill>
                  <a:schemeClr val="tx2"/>
                </a:solidFill>
              </a:rPr>
              <a:t>HOMs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No filter needed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One WG in each plane is enough for damping. WG stub maybe needed to </a:t>
            </a:r>
            <a:r>
              <a:rPr lang="en-US" sz="2000" dirty="0" err="1" smtClean="0">
                <a:solidFill>
                  <a:schemeClr val="tx2"/>
                </a:solidFill>
              </a:rPr>
              <a:t>symmetrize</a:t>
            </a:r>
            <a:r>
              <a:rPr lang="en-US" sz="2000" dirty="0" smtClean="0">
                <a:solidFill>
                  <a:schemeClr val="tx2"/>
                </a:solidFill>
              </a:rPr>
              <a:t> field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67" y="1184668"/>
            <a:ext cx="3516090" cy="24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7751" y="206520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59" y="1118996"/>
            <a:ext cx="3975883" cy="258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70967" y="4029275"/>
            <a:ext cx="3763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Coaxial high-pass filter coupler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Next HOM ~200MHz higher than operating mode. A two-stage high-pass filter maybe adequate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86" y="76964"/>
            <a:ext cx="8686800" cy="718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 Damping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67" y="1311475"/>
            <a:ext cx="376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Waveguide to damping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3167" y="1324175"/>
            <a:ext cx="376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Coaxial high-pass filter coupler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200" y="3124200"/>
            <a:ext cx="2394594" cy="8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33" y="5321300"/>
            <a:ext cx="2617802" cy="85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48" y="2156226"/>
            <a:ext cx="2670234" cy="70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817" y="4251358"/>
            <a:ext cx="2646408" cy="7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76800" y="2166445"/>
            <a:ext cx="2946875" cy="6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454400"/>
            <a:ext cx="2846550" cy="6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8250" y="4521201"/>
            <a:ext cx="3002454" cy="77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6769100" cy="6419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Qext</a:t>
            </a:r>
            <a:r>
              <a:rPr lang="en-US" dirty="0" smtClean="0"/>
              <a:t> with Waveguide Coupler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1959" y="5906642"/>
            <a:ext cx="662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Strong damping achieved with waveguide couplers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889000"/>
            <a:ext cx="2394594" cy="8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848" y="1705155"/>
            <a:ext cx="5663280" cy="4152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High-Pass HOM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359400"/>
            <a:ext cx="5219700" cy="723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Two-stage high-pass coupler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3190240"/>
            <a:ext cx="3960495" cy="8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4222389"/>
            <a:ext cx="3954780" cy="5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100" y="1646452"/>
            <a:ext cx="4762500" cy="335734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59" y="903096"/>
            <a:ext cx="3084929" cy="20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1847850" y="2698750"/>
            <a:ext cx="49530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3" y="140415"/>
            <a:ext cx="8946444" cy="590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 Damping With High-pass Filter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907" y="1422261"/>
            <a:ext cx="7575955" cy="4457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69445"/>
            <a:ext cx="2946875" cy="6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Impedance  - (R/Q)*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992" y="882416"/>
            <a:ext cx="6931008" cy="39953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4540" y="4983234"/>
            <a:ext cx="338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Solid lines: LHC-CC10 requirement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Dip_H</a:t>
            </a:r>
            <a:r>
              <a:rPr lang="en-US" dirty="0" smtClean="0"/>
              <a:t> Impedance - (R/Q)*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992" y="882416"/>
            <a:ext cx="6931008" cy="39953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4540" y="4983234"/>
            <a:ext cx="338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Solid lines: LHC-CC10 requirement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96121" y="14317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96321" y="21175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58121" y="20794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17021" y="17111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5799"/>
            <a:ext cx="2095501" cy="48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015212" y="1766385"/>
            <a:ext cx="80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0.594</a:t>
            </a:r>
            <a:endParaRPr lang="en-US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2282"/>
            <a:ext cx="2063449" cy="4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63667" y="2617285"/>
            <a:ext cx="82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0.877</a:t>
            </a:r>
            <a:endParaRPr lang="en-US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4457"/>
            <a:ext cx="2022582" cy="46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825426" y="3455485"/>
            <a:ext cx="81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1.211</a:t>
            </a:r>
            <a:endParaRPr lang="en-US" dirty="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45630"/>
            <a:ext cx="2087991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751079" y="4382585"/>
            <a:ext cx="77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1.398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" y="4997450"/>
            <a:ext cx="3581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dip_V</a:t>
            </a:r>
            <a:r>
              <a:rPr lang="en-US" dirty="0" smtClean="0"/>
              <a:t> Impedance - (R/Q)*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992" y="882416"/>
            <a:ext cx="6931008" cy="39953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4540" y="4983234"/>
            <a:ext cx="338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Solid lines: LHC-CC10 requirement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04121" y="24604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89921" y="22572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83521" y="22064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42421" y="19143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51" y="1133725"/>
            <a:ext cx="2057400" cy="4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86951" y="14902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0.784</a:t>
            </a:r>
            <a:endParaRPr lang="en-US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51" y="2932448"/>
            <a:ext cx="2000211" cy="44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23450" y="32841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1.050</a:t>
            </a:r>
            <a:endParaRPr lang="en-US" dirty="0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51" y="3798570"/>
            <a:ext cx="2074561" cy="4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23452" y="4161417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1.419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851" y="241991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0.890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550" y="4756150"/>
            <a:ext cx="3879850" cy="1403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23276"/>
            <a:ext cx="2235200" cy="5532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 Impedance - (R/Q)*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992" y="882416"/>
            <a:ext cx="6931008" cy="39953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4540" y="4983234"/>
            <a:ext cx="338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Solid lines: LHC-CC10 requirement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04121" y="24604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45421" y="26255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7121" y="2244535"/>
            <a:ext cx="457200" cy="355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3201"/>
            <a:ext cx="2217248" cy="57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54000" y="18669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0.761</a:t>
            </a:r>
            <a:endParaRPr 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438400"/>
            <a:ext cx="2213093" cy="5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47650" y="2870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0.872</a:t>
            </a:r>
            <a:endParaRPr lang="en-US" dirty="0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79800"/>
            <a:ext cx="2179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29071" y="3860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1.705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50" y="4940300"/>
            <a:ext cx="3934114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14" y="65528"/>
            <a:ext cx="8229600" cy="641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Waveguide </a:t>
            </a:r>
            <a:r>
              <a:rPr lang="en-US" dirty="0" err="1" smtClean="0"/>
              <a:t>vs</a:t>
            </a:r>
            <a:r>
              <a:rPr lang="en-US" dirty="0" smtClean="0"/>
              <a:t> Coaxial Coupler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952500"/>
            <a:ext cx="2394594" cy="8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858345"/>
            <a:ext cx="2946875" cy="6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619" y="1752600"/>
            <a:ext cx="4938381" cy="340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16406"/>
            <a:ext cx="4229100" cy="32576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329" y="5272076"/>
            <a:ext cx="855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Preliminary designs</a:t>
            </a:r>
          </a:p>
          <a:p>
            <a:pPr marL="222250" indent="-2222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A few modes in the coaxial coupler design above the LHC-CC2010 requirement</a:t>
            </a:r>
          </a:p>
          <a:p>
            <a:pPr marL="222250" indent="-2222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Optimization in progress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676399"/>
            <a:ext cx="8407400" cy="30767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The Parallel Bar/Ridged Design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Deflecting mode RF parameters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HOM damping coupler – preliminary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Cavity MP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085"/>
            <a:ext cx="9144000" cy="656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 Simulation Using Track3P</a:t>
            </a:r>
            <a:endParaRPr lang="en-US" dirty="0"/>
          </a:p>
        </p:txBody>
      </p:sp>
      <p:sp>
        <p:nvSpPr>
          <p:cNvPr id="4" name="Text Box 234"/>
          <p:cNvSpPr txBox="1">
            <a:spLocks noChangeArrowheads="1"/>
          </p:cNvSpPr>
          <p:nvPr/>
        </p:nvSpPr>
        <p:spPr bwMode="auto">
          <a:xfrm>
            <a:off x="56315" y="731729"/>
            <a:ext cx="4083885" cy="588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788" tIns="56894" rIns="113788" bIns="56894">
            <a:spAutoFit/>
          </a:bodyPr>
          <a:lstStyle/>
          <a:p>
            <a:pPr marL="252413" indent="-277813" defTabSz="4128764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Launch </a:t>
            </a:r>
            <a:r>
              <a:rPr lang="en-US" sz="2000" dirty="0">
                <a:solidFill>
                  <a:srgbClr val="003399"/>
                </a:solidFill>
                <a:latin typeface="+mn-lt"/>
                <a:ea typeface="宋体" charset="-122"/>
              </a:rPr>
              <a:t>electrons on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 exterior surfaces </a:t>
            </a:r>
            <a:r>
              <a:rPr lang="en-US" sz="2000" dirty="0">
                <a:solidFill>
                  <a:srgbClr val="003399"/>
                </a:solidFill>
                <a:latin typeface="+mn-lt"/>
                <a:ea typeface="宋体" charset="-122"/>
              </a:rPr>
              <a:t>with different RF </a:t>
            </a:r>
            <a:r>
              <a:rPr lang="en-US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phase and initial energy</a:t>
            </a:r>
          </a:p>
          <a:p>
            <a:pPr marL="252413" indent="-277813" defTabSz="4128764">
              <a:spcAft>
                <a:spcPts val="600"/>
              </a:spcAft>
              <a:buFont typeface="Arial"/>
              <a:buChar char="•"/>
            </a:pPr>
            <a:r>
              <a:rPr lang="en-US" altLang="zh-CN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Determine </a:t>
            </a:r>
            <a:r>
              <a:rPr lang="en-US" altLang="zh-CN" sz="2000" dirty="0">
                <a:solidFill>
                  <a:srgbClr val="003399"/>
                </a:solidFill>
                <a:latin typeface="+mn-lt"/>
                <a:ea typeface="宋体" charset="-122"/>
              </a:rPr>
              <a:t>“resonant” trajectories by consecutive impact phase and position</a:t>
            </a:r>
          </a:p>
          <a:p>
            <a:pPr marL="252413" indent="-277813" defTabSz="4128764">
              <a:spcAft>
                <a:spcPts val="600"/>
              </a:spcAft>
              <a:buFont typeface="Arial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宋体" charset="-122"/>
              </a:rPr>
              <a:t>Stable resonant MP</a:t>
            </a:r>
            <a:r>
              <a:rPr lang="en-US" altLang="zh-CN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: trajectories impact at same locations with same energies - Calculate </a:t>
            </a:r>
            <a:r>
              <a:rPr lang="en-US" altLang="zh-CN" sz="2000" dirty="0">
                <a:solidFill>
                  <a:srgbClr val="003399"/>
                </a:solidFill>
                <a:latin typeface="+mn-lt"/>
                <a:ea typeface="宋体" charset="-122"/>
              </a:rPr>
              <a:t>MP order (#RF cycles/impact) and MP type (#impacts /MP </a:t>
            </a:r>
            <a:r>
              <a:rPr lang="en-US" altLang="zh-CN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cycle)</a:t>
            </a:r>
          </a:p>
          <a:p>
            <a:pPr marL="252413" indent="-277813" defTabSz="4128764">
              <a:spcAft>
                <a:spcPts val="600"/>
              </a:spcAft>
              <a:buFont typeface="Arial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宋体" charset="-122"/>
              </a:rPr>
              <a:t>Run-away resonant MP</a:t>
            </a:r>
            <a:r>
              <a:rPr lang="en-US" altLang="zh-CN" sz="2000" dirty="0" smtClean="0">
                <a:solidFill>
                  <a:srgbClr val="003399"/>
                </a:solidFill>
                <a:latin typeface="+mn-lt"/>
                <a:ea typeface="宋体" charset="-122"/>
              </a:rPr>
              <a:t>: trajectories started resonant with RF and slowly slip away from resonance location and RF phase. Maximum enhancement counter calculated based on given SEY curve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75" y="4038181"/>
            <a:ext cx="3733800" cy="238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7" name="mp-small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26858" y="863600"/>
            <a:ext cx="4796117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71" y="191377"/>
            <a:ext cx="8229600" cy="10785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Simulation Using Track3P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27264"/>
            <a:ext cx="8661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Field level scan: </a:t>
            </a:r>
          </a:p>
          <a:p>
            <a:pPr lvl="1"/>
            <a:r>
              <a:rPr lang="en-US" dirty="0" smtClean="0"/>
              <a:t>0.050 MV – 6.0MV, interval 0.025 MV</a:t>
            </a:r>
          </a:p>
          <a:p>
            <a:r>
              <a:rPr lang="en-US" sz="2800" dirty="0" smtClean="0"/>
              <a:t>Initial Particles distributed on all exterior surface (using quarter symmetry)</a:t>
            </a:r>
          </a:p>
          <a:p>
            <a:r>
              <a:rPr lang="en-US" sz="2800" dirty="0" smtClean="0"/>
              <a:t>Each field level ran 50 RF cycles.</a:t>
            </a:r>
          </a:p>
          <a:p>
            <a:r>
              <a:rPr lang="en-US" sz="2800" dirty="0" smtClean="0"/>
              <a:t>Determine resonant trajectories – impact energy and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 Resonant Particles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199" y="889000"/>
            <a:ext cx="40129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40165" y="952500"/>
            <a:ext cx="4029209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588" y="3390900"/>
            <a:ext cx="4546776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1763"/>
            <a:ext cx="4546600" cy="3211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 Resonant Particles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3669460"/>
            <a:ext cx="4165600" cy="289780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3599" y="1003300"/>
            <a:ext cx="4025228" cy="22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88299"/>
            <a:ext cx="4134590" cy="2909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1800" y="3530600"/>
            <a:ext cx="4686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MP band at deflecting voltage 0.5-2.6MV</a:t>
            </a:r>
          </a:p>
          <a:p>
            <a:pPr marL="635000" lvl="1" indent="-177800">
              <a:buFont typeface="Lucida Grande"/>
              <a:buChar char="−"/>
            </a:pPr>
            <a:r>
              <a:rPr lang="en-US" sz="2000" dirty="0" smtClean="0">
                <a:solidFill>
                  <a:srgbClr val="000090"/>
                </a:solidFill>
              </a:rPr>
              <a:t>in cavity rounding corners &amp; on end-plate</a:t>
            </a:r>
          </a:p>
          <a:p>
            <a:pPr marL="635000" lvl="1" indent="-177800">
              <a:buFont typeface="Lucida Grande"/>
              <a:buChar char="−"/>
            </a:pPr>
            <a:r>
              <a:rPr lang="en-US" sz="2000" dirty="0" smtClean="0">
                <a:solidFill>
                  <a:srgbClr val="000090"/>
                </a:solidFill>
              </a:rPr>
              <a:t>with various MP orders</a:t>
            </a:r>
          </a:p>
          <a:p>
            <a:pPr marL="177800" indent="-1778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MP at 3-6MV deflecting voltage</a:t>
            </a:r>
          </a:p>
          <a:p>
            <a:pPr marL="635000" lvl="1" indent="-177800">
              <a:buFont typeface="Lucida Grande"/>
              <a:buChar char="−"/>
            </a:pPr>
            <a:r>
              <a:rPr lang="en-US" sz="2000" dirty="0" smtClean="0">
                <a:solidFill>
                  <a:srgbClr val="000090"/>
                </a:solidFill>
              </a:rPr>
              <a:t>in end-plate rounding corner</a:t>
            </a:r>
          </a:p>
          <a:p>
            <a:pPr marL="635000" lvl="1" indent="-177800">
              <a:buFont typeface="Lucida Grande"/>
              <a:buChar char="−"/>
            </a:pPr>
            <a:r>
              <a:rPr lang="en-US" sz="2000" dirty="0" smtClean="0">
                <a:solidFill>
                  <a:srgbClr val="000090"/>
                </a:solidFill>
              </a:rPr>
              <a:t>first order with low impact energies</a:t>
            </a:r>
          </a:p>
          <a:p>
            <a:pPr marL="177800" indent="-1778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No significant MP found in coupler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3"/>
            <a:ext cx="8229600" cy="84931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Summary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1" y="1056629"/>
            <a:ext cx="9093199" cy="5179071"/>
          </a:xfrm>
        </p:spPr>
        <p:txBody>
          <a:bodyPr>
            <a:noAutofit/>
          </a:bodyPr>
          <a:lstStyle/>
          <a:p>
            <a:pPr marL="282575" indent="-282575">
              <a:spcBef>
                <a:spcPts val="6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ODU/SLAC compact cavity design is being optimized</a:t>
            </a:r>
          </a:p>
          <a:p>
            <a:pPr marL="282575" indent="-282575">
              <a:spcBef>
                <a:spcPts val="6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Preliminary coaxial high-pass filter coupler and waveguide coupler being developed. Effective damping achievable with both schemes </a:t>
            </a:r>
          </a:p>
          <a:p>
            <a:pPr marL="282575" indent="-282575">
              <a:spcBef>
                <a:spcPts val="6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Further coupler improvements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Coupler geometry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Pass-band RF parameters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Analyze </a:t>
            </a:r>
            <a:r>
              <a:rPr lang="en-US" dirty="0" err="1" smtClean="0">
                <a:solidFill>
                  <a:srgbClr val="003399"/>
                </a:solidFill>
              </a:rPr>
              <a:t>multipacting</a:t>
            </a:r>
            <a:r>
              <a:rPr lang="en-US" dirty="0" smtClean="0">
                <a:solidFill>
                  <a:srgbClr val="003399"/>
                </a:solidFill>
              </a:rPr>
              <a:t> due to beam excited modes (e.g. acc mode)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282575" indent="-282575">
              <a:spcBef>
                <a:spcPts val="6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err="1" smtClean="0">
                <a:solidFill>
                  <a:srgbClr val="003399"/>
                </a:solidFill>
              </a:rPr>
              <a:t>Multipacting</a:t>
            </a:r>
            <a:r>
              <a:rPr lang="en-US" sz="2000" dirty="0" smtClean="0">
                <a:solidFill>
                  <a:srgbClr val="003399"/>
                </a:solidFill>
              </a:rPr>
              <a:t> being analyzed  for the deflecting mode 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MP band from 0.5-2.6MV – impact energy in range of high SEY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Resonant trajectories from 3-6MV - low impact energy (low SEY)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No significant MP found in coupler</a:t>
            </a:r>
          </a:p>
          <a:p>
            <a:pPr marL="682625" lvl="1" indent="-2825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Cavity shape around the MP region could be improved to minimize MP resonances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0778" y="6508751"/>
            <a:ext cx="5489222" cy="363359"/>
          </a:xfrm>
        </p:spPr>
        <p:txBody>
          <a:bodyPr/>
          <a:lstStyle/>
          <a:p>
            <a:r>
              <a:rPr lang="en-US" sz="1400" smtClean="0"/>
              <a:t>Z. Li     Crab Cavity     LARP CM18     May 7-9,2012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88" y="78228"/>
            <a:ext cx="8229600" cy="641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Cavity Parameters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4318" y="5835739"/>
            <a:ext cx="613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/>
            <a:r>
              <a:rPr lang="en-US" sz="2400" dirty="0" smtClean="0">
                <a:solidFill>
                  <a:schemeClr val="tx2"/>
                </a:solidFill>
              </a:rPr>
              <a:t>Geometry fits both H and V crabbing schemes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3700" y="2550378"/>
          <a:ext cx="8559799" cy="2987039"/>
        </p:xfrm>
        <a:graphic>
          <a:graphicData uri="http://schemas.openxmlformats.org/drawingml/2006/table">
            <a:tbl>
              <a:tblPr/>
              <a:tblGrid>
                <a:gridCol w="3528466"/>
                <a:gridCol w="2696899"/>
                <a:gridCol w="2334434"/>
              </a:tblGrid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Parameters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Model-1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Model-2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Operating mode Frequency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400 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400 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Operating Mode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TE11</a:t>
                      </a:r>
                      <a:r>
                        <a:rPr lang="en-US" sz="1400" baseline="0" dirty="0" smtClean="0">
                          <a:latin typeface="Nimbus Roman No9 L"/>
                          <a:ea typeface="Nimbus Sans L"/>
                          <a:cs typeface="Tahoma"/>
                        </a:rPr>
                        <a:t> like</a:t>
                      </a: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 mode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TE11</a:t>
                      </a:r>
                      <a:r>
                        <a:rPr lang="en-US" sz="1400" baseline="0" dirty="0" smtClean="0">
                          <a:latin typeface="Nimbus Roman No9 L"/>
                          <a:ea typeface="Nimbus Sans L"/>
                          <a:cs typeface="Tahoma"/>
                        </a:rPr>
                        <a:t> like </a:t>
                      </a: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mode</a:t>
                      </a:r>
                      <a:endParaRPr lang="en-US" sz="1400" dirty="0" smtClean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Lowest</a:t>
                      </a:r>
                      <a:r>
                        <a:rPr lang="en-US" sz="1400" baseline="0" dirty="0" smtClean="0">
                          <a:latin typeface="Nimbus Roman No9 L"/>
                          <a:ea typeface="Nimbus Sans L"/>
                          <a:cs typeface="Tahoma"/>
                        </a:rPr>
                        <a:t> acc</a:t>
                      </a: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</a:t>
                      </a: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ode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Frequency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731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714 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Lowest vertical HOM Frequency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784 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757 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Lowest horizontal HOM Frequency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594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612 MHz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Iris aperture (diameter)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84 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84 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Transverse dimension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295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281 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Vertical dimension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295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288 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Longitudinal dimension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620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638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Transverse Shunt Impedance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323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ohm/cavity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339 ohm/cavity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Required deflecting voltage per cavity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5 MV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5 MV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Nimbus Roman No9 L"/>
                          <a:ea typeface="Nimbus Sans L"/>
                          <a:cs typeface="Tahoma"/>
                        </a:rPr>
                        <a:t>Peak surface magnetic field</a:t>
                      </a:r>
                      <a:endParaRPr lang="en-US" sz="140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84 </a:t>
                      </a:r>
                      <a:r>
                        <a:rPr lang="en-US" sz="1400" dirty="0" err="1">
                          <a:latin typeface="Nimbus Roman No9 L"/>
                          <a:ea typeface="Nimbus Sans L"/>
                          <a:cs typeface="Tahoma"/>
                        </a:rPr>
                        <a:t>mT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89 </a:t>
                      </a:r>
                      <a:r>
                        <a:rPr lang="en-US" sz="140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mT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Peak surface electric field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ahoma"/>
                        </a:rPr>
                        <a:t>54 </a:t>
                      </a:r>
                      <a:r>
                        <a:rPr lang="en-US" sz="1400" dirty="0">
                          <a:latin typeface="Nimbus Roman No9 L"/>
                          <a:ea typeface="Nimbus Sans L"/>
                          <a:cs typeface="Tahoma"/>
                        </a:rPr>
                        <a:t>MV/m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Nimbus Roman No9 L"/>
                          <a:ea typeface="Nimbus Sans L"/>
                          <a:cs typeface="Times New Roman"/>
                        </a:rPr>
                        <a:t>46 MV/m</a:t>
                      </a:r>
                      <a:endParaRPr lang="en-US" sz="14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532" y="1028700"/>
            <a:ext cx="2363893" cy="14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100" y="1022272"/>
            <a:ext cx="2483864" cy="140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23" y="140415"/>
            <a:ext cx="8229600" cy="667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Deflecting Voltage Uniformity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3150" y="1206500"/>
            <a:ext cx="3797300" cy="4038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9100" y="1111250"/>
            <a:ext cx="3886200" cy="4178300"/>
            <a:chOff x="419100" y="1111250"/>
            <a:chExt cx="3886200" cy="4178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1111250"/>
              <a:ext cx="3886200" cy="4178300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943100" y="2768600"/>
              <a:ext cx="914400" cy="914400"/>
            </a:xfrm>
            <a:prstGeom prst="ellipse">
              <a:avLst/>
            </a:prstGeom>
            <a:noFill/>
            <a:ln w="28575" cap="flat" cmpd="sng" algn="ctr">
              <a:solidFill>
                <a:srgbClr val="EAF2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98600" y="5651500"/>
            <a:ext cx="663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 </a:t>
            </a:r>
            <a:r>
              <a:rPr lang="en-US" sz="2400" dirty="0" err="1" smtClean="0"/>
              <a:t>multipole</a:t>
            </a:r>
            <a:r>
              <a:rPr lang="en-US" sz="2400" dirty="0" smtClean="0"/>
              <a:t> analysis of the deflecting Voltage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60700" y="2489200"/>
            <a:ext cx="302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             and             B </a:t>
            </a:r>
          </a:p>
          <a:p>
            <a:pPr algn="ctr"/>
            <a:r>
              <a:rPr lang="en-US" sz="2400" dirty="0" smtClean="0"/>
              <a:t>at center cross section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23" y="140415"/>
            <a:ext cx="8229600" cy="667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Deflecting Voltage Uniformity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06564" y="1943101"/>
          <a:ext cx="6438148" cy="3111500"/>
        </p:xfrm>
        <a:graphic>
          <a:graphicData uri="http://schemas.openxmlformats.org/presentationml/2006/ole">
            <p:oleObj spid="_x0000_s59394" name="Equation" r:id="rId3" imgW="3416300" imgH="1651000" progId="Equation.3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6245" y="1109980"/>
            <a:ext cx="1811710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3700" y="3237103"/>
            <a:ext cx="1870709" cy="84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" y="1231900"/>
            <a:ext cx="49047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C1DC4"/>
                </a:solidFill>
              </a:rPr>
              <a:t>Model 1</a:t>
            </a: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r>
              <a:rPr lang="en-US" sz="2800" dirty="0" smtClean="0">
                <a:solidFill>
                  <a:srgbClr val="0C1DC4"/>
                </a:solidFill>
              </a:rPr>
              <a:t>Model 2</a:t>
            </a: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endParaRPr lang="en-US" sz="2800" dirty="0" smtClean="0">
              <a:solidFill>
                <a:srgbClr val="0C1DC4"/>
              </a:solidFill>
            </a:endParaRPr>
          </a:p>
          <a:p>
            <a:endParaRPr lang="en-US" sz="2400" dirty="0" smtClean="0">
              <a:solidFill>
                <a:srgbClr val="0C1DC4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Pole profile can be shaped to improve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Need specification of requirements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3" y="140415"/>
            <a:ext cx="8946444" cy="590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Impedance (R/Q)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899" y="1210524"/>
            <a:ext cx="7794110" cy="472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806950" y="3927475"/>
            <a:ext cx="4108450" cy="115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Transverse impedance referred in this file is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>
                <a:latin typeface="Arial" pitchFamily="1" charset="0"/>
              </a:rPr>
              <a:t>Z. Li,     LARP CM13    Nov. 4-6, 2009 </a:t>
            </a:r>
            <a:endParaRPr lang="en-US">
              <a:latin typeface="Arial" pitchFamily="1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85762" y="1209675"/>
          <a:ext cx="3641387" cy="4429125"/>
        </p:xfrm>
        <a:graphic>
          <a:graphicData uri="http://schemas.openxmlformats.org/presentationml/2006/ole">
            <p:oleObj spid="_x0000_s55299" name="Equation" r:id="rId3" imgW="1930400" imgH="2349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28"/>
            <a:ext cx="8229600" cy="112121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03EA0"/>
                </a:solidFill>
              </a:rPr>
              <a:t>Impedance budget: </a:t>
            </a:r>
            <a:br>
              <a:rPr lang="en-US" dirty="0" smtClean="0">
                <a:solidFill>
                  <a:srgbClr val="203EA0"/>
                </a:solidFill>
              </a:rPr>
            </a:br>
            <a:r>
              <a:rPr lang="en-US" dirty="0" smtClean="0">
                <a:solidFill>
                  <a:srgbClr val="203EA0"/>
                </a:solidFill>
              </a:rPr>
              <a:t>frequency dependence</a:t>
            </a:r>
            <a:endParaRPr lang="en-US" dirty="0">
              <a:solidFill>
                <a:srgbClr val="203E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604963"/>
            <a:ext cx="56292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953000"/>
            <a:ext cx="213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0.7 </a:t>
            </a:r>
            <a:r>
              <a:rPr lang="en-US" dirty="0" err="1" smtClean="0"/>
              <a:t>eVs</a:t>
            </a:r>
            <a:r>
              <a:rPr lang="en-US" dirty="0" smtClean="0"/>
              <a:t> in 200 MHz @ 450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Nnom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2514600"/>
            <a:ext cx="1981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2.5 </a:t>
            </a:r>
            <a:r>
              <a:rPr lang="en-US" dirty="0" err="1" smtClean="0"/>
              <a:t>eVs</a:t>
            </a:r>
            <a:r>
              <a:rPr lang="en-US" dirty="0" smtClean="0"/>
              <a:t> in 400 MHz @ 7 </a:t>
            </a:r>
            <a:r>
              <a:rPr lang="en-US" dirty="0" err="1" smtClean="0"/>
              <a:t>TeV</a:t>
            </a:r>
            <a:r>
              <a:rPr lang="en-US" dirty="0" smtClean="0"/>
              <a:t>, </a:t>
            </a:r>
            <a:r>
              <a:rPr lang="en-US" dirty="0" err="1" smtClean="0"/>
              <a:t>Nnom</a:t>
            </a:r>
            <a:r>
              <a:rPr lang="en-US" dirty="0" smtClean="0"/>
              <a:t>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16MV</a:t>
            </a:r>
            <a:r>
              <a:rPr lang="en-US" dirty="0" smtClean="0"/>
              <a:t>  and </a:t>
            </a:r>
            <a:r>
              <a:rPr lang="en-US" dirty="0" smtClean="0">
                <a:solidFill>
                  <a:srgbClr val="FF0000"/>
                </a:solidFill>
              </a:rPr>
              <a:t>8 MV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590800" y="4572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352800" y="3352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724400" y="3352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14397" y="0"/>
            <a:ext cx="180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3333" y="5616223"/>
            <a:ext cx="106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200kohm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47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03EA0"/>
                </a:solidFill>
              </a:rPr>
              <a:t>Transverse impedance budget</a:t>
            </a:r>
            <a:endParaRPr lang="en-US" dirty="0">
              <a:solidFill>
                <a:srgbClr val="203E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For nominal intensity at 450 </a:t>
            </a:r>
            <a:r>
              <a:rPr lang="en-US" sz="2600" dirty="0" err="1" smtClean="0"/>
              <a:t>GeV</a:t>
            </a:r>
            <a:r>
              <a:rPr lang="en-US" sz="2600" dirty="0" smtClean="0"/>
              <a:t> threshold determined by the damping time of 60 ms is 2.5 </a:t>
            </a:r>
            <a:r>
              <a:rPr lang="en-US" sz="2600" dirty="0" err="1" smtClean="0"/>
              <a:t>MOhm</a:t>
            </a:r>
            <a:r>
              <a:rPr lang="en-US" sz="2600" dirty="0" smtClean="0"/>
              <a:t>/m.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With margin for </a:t>
            </a:r>
            <a:r>
              <a:rPr lang="en-US" sz="2600" smtClean="0"/>
              <a:t>particle distribution - </a:t>
            </a:r>
            <a:r>
              <a:rPr lang="en-US" sz="2600" dirty="0" smtClean="0"/>
              <a:t>0.6 </a:t>
            </a:r>
            <a:r>
              <a:rPr lang="en-US" sz="2600" dirty="0" err="1" smtClean="0"/>
              <a:t>MOhm</a:t>
            </a:r>
            <a:r>
              <a:rPr lang="en-US" sz="2600" dirty="0" smtClean="0"/>
              <a:t>/m</a:t>
            </a:r>
          </a:p>
          <a:p>
            <a:r>
              <a:rPr lang="en-US" sz="2600" dirty="0" smtClean="0"/>
              <a:t>Approximate </a:t>
            </a:r>
            <a:r>
              <a:rPr lang="en-US" sz="2600" dirty="0" smtClean="0">
                <a:solidFill>
                  <a:srgbClr val="203EA0"/>
                </a:solidFill>
              </a:rPr>
              <a:t>frequency dependence</a:t>
            </a:r>
          </a:p>
          <a:p>
            <a:pPr lvl="1"/>
            <a:r>
              <a:rPr lang="en-US" sz="2400" dirty="0" smtClean="0"/>
              <a:t>  0.6 /(1-f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/1.6)  </a:t>
            </a:r>
            <a:r>
              <a:rPr lang="en-US" sz="2400" dirty="0" err="1" smtClean="0"/>
              <a:t>MOhm</a:t>
            </a:r>
            <a:r>
              <a:rPr lang="en-US" sz="2400" dirty="0" smtClean="0"/>
              <a:t>/m  for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[GHz] &lt; 0.8</a:t>
            </a:r>
          </a:p>
          <a:p>
            <a:pPr lvl="1"/>
            <a:r>
              <a:rPr lang="en-US" sz="2600" dirty="0" smtClean="0"/>
              <a:t> </a:t>
            </a:r>
            <a:r>
              <a:rPr lang="en-US" sz="2400" dirty="0" smtClean="0"/>
              <a:t> 1.2 (0.5+f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)  </a:t>
            </a:r>
            <a:r>
              <a:rPr lang="en-US" sz="2400" dirty="0" err="1" smtClean="0"/>
              <a:t>MOhm</a:t>
            </a:r>
            <a:r>
              <a:rPr lang="en-US" sz="2400" dirty="0" smtClean="0"/>
              <a:t>/m        for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[GHz] &gt; 0.8</a:t>
            </a:r>
          </a:p>
          <a:p>
            <a:pPr lvl="3"/>
            <a:endParaRPr lang="en-US" sz="1600" dirty="0" smtClean="0"/>
          </a:p>
          <a:p>
            <a:pPr lvl="1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0.8 </a:t>
            </a:r>
            <a:r>
              <a:rPr lang="en-US" sz="2400" dirty="0" err="1" smtClean="0"/>
              <a:t>MOhm</a:t>
            </a:r>
            <a:r>
              <a:rPr lang="en-US" sz="2400" dirty="0" smtClean="0"/>
              <a:t>/m at 0.8 GHz for ultimate intensity and </a:t>
            </a:r>
          </a:p>
          <a:p>
            <a:pPr lvl="1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0.4 </a:t>
            </a:r>
            <a:r>
              <a:rPr lang="en-US" sz="2400" dirty="0" err="1" smtClean="0">
                <a:solidFill>
                  <a:srgbClr val="FF0000"/>
                </a:solidFill>
              </a:rPr>
              <a:t>MOhm</a:t>
            </a:r>
            <a:r>
              <a:rPr lang="en-US" sz="2400" dirty="0" smtClean="0">
                <a:solidFill>
                  <a:srgbClr val="FF0000"/>
                </a:solidFill>
              </a:rPr>
              <a:t>/m </a:t>
            </a:r>
            <a:r>
              <a:rPr lang="en-US" sz="2400" dirty="0" smtClean="0"/>
              <a:t>for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2 identical cavities</a:t>
            </a:r>
          </a:p>
          <a:p>
            <a:r>
              <a:rPr lang="en-US" sz="2400" dirty="0" smtClean="0"/>
              <a:t>Additional factor proportional to local beta-function</a:t>
            </a:r>
            <a:r>
              <a:rPr lang="en-US" sz="2000" dirty="0" smtClean="0">
                <a:solidFill>
                  <a:srgbClr val="203EA0"/>
                </a:solidFill>
                <a:latin typeface="Times New Roman"/>
                <a:cs typeface="Times New Roman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/‹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β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›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2888" y="6378222"/>
            <a:ext cx="4106333" cy="479778"/>
          </a:xfrm>
        </p:spPr>
        <p:txBody>
          <a:bodyPr/>
          <a:lstStyle/>
          <a:p>
            <a:r>
              <a:rPr lang="en-US" smtClean="0"/>
              <a:t>Z. Li     Crab Cavity     LARP CM18     May 7-9,2012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9620" y="182221"/>
            <a:ext cx="180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69068" y="3513667"/>
            <a:ext cx="268111" cy="64911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1124</Words>
  <Application>Microsoft Macintosh PowerPoint</Application>
  <PresentationFormat>On-screen Show (4:3)</PresentationFormat>
  <Paragraphs>184</Paragraphs>
  <Slides>24</Slides>
  <Notes>0</Notes>
  <HiddenSlides>0</HiddenSlides>
  <MMClips>1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Default Design</vt:lpstr>
      <vt:lpstr>Equation</vt:lpstr>
      <vt:lpstr>ODU-SLAC Compact Crab Cavity RF Study</vt:lpstr>
      <vt:lpstr>Outline</vt:lpstr>
      <vt:lpstr>Cavity Parameters</vt:lpstr>
      <vt:lpstr>Deflecting Voltage Uniformity</vt:lpstr>
      <vt:lpstr>Deflecting Voltage Uniformity</vt:lpstr>
      <vt:lpstr>Impedance (R/Q)</vt:lpstr>
      <vt:lpstr>Impedance</vt:lpstr>
      <vt:lpstr>Impedance budget:  frequency dependence</vt:lpstr>
      <vt:lpstr>Transverse impedance budget</vt:lpstr>
      <vt:lpstr>HOM Damping</vt:lpstr>
      <vt:lpstr>HOM Damping</vt:lpstr>
      <vt:lpstr>Qext with Waveguide Coupler</vt:lpstr>
      <vt:lpstr>High-Pass HOM Damper</vt:lpstr>
      <vt:lpstr>HOM Damping With High-pass Filter</vt:lpstr>
      <vt:lpstr>Impedance  - (R/Q)*Qext</vt:lpstr>
      <vt:lpstr>Dip_H Impedance - (R/Q)*Qext</vt:lpstr>
      <vt:lpstr>dip_V Impedance - (R/Q)*Qext</vt:lpstr>
      <vt:lpstr>acc Impedance - (R/Q)*Qext</vt:lpstr>
      <vt:lpstr>Waveguide vs Coaxial Coupler</vt:lpstr>
      <vt:lpstr>MP Simulation Using Track3P</vt:lpstr>
      <vt:lpstr>Multipacting Simulation Using Track3P</vt:lpstr>
      <vt:lpstr>MP Resonant Particles</vt:lpstr>
      <vt:lpstr>MP Resonant Particles</vt:lpstr>
      <vt:lpstr>Summary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Ridged Waveguide Deflector</dc:title>
  <dc:creator>Zenghai Li</dc:creator>
  <cp:lastModifiedBy>Zenghai Li</cp:lastModifiedBy>
  <cp:revision>194</cp:revision>
  <dcterms:created xsi:type="dcterms:W3CDTF">2012-05-09T03:54:24Z</dcterms:created>
  <dcterms:modified xsi:type="dcterms:W3CDTF">2012-05-09T03:55:15Z</dcterms:modified>
</cp:coreProperties>
</file>