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57" r:id="rId3"/>
    <p:sldId id="260" r:id="rId4"/>
    <p:sldId id="259" r:id="rId5"/>
    <p:sldId id="258" r:id="rId6"/>
    <p:sldId id="263" r:id="rId7"/>
    <p:sldId id="292" r:id="rId8"/>
    <p:sldId id="293" r:id="rId9"/>
    <p:sldId id="282" r:id="rId10"/>
    <p:sldId id="283" r:id="rId11"/>
    <p:sldId id="295" r:id="rId12"/>
    <p:sldId id="284" r:id="rId13"/>
    <p:sldId id="285" r:id="rId14"/>
    <p:sldId id="286" r:id="rId15"/>
    <p:sldId id="287" r:id="rId16"/>
    <p:sldId id="288" r:id="rId17"/>
    <p:sldId id="290" r:id="rId18"/>
    <p:sldId id="289" r:id="rId19"/>
    <p:sldId id="291" r:id="rId20"/>
    <p:sldId id="296" r:id="rId21"/>
    <p:sldId id="302" r:id="rId22"/>
    <p:sldId id="297" r:id="rId23"/>
    <p:sldId id="298" r:id="rId24"/>
    <p:sldId id="299" r:id="rId25"/>
    <p:sldId id="300" r:id="rId26"/>
    <p:sldId id="301" r:id="rId27"/>
    <p:sldId id="303" r:id="rId28"/>
    <p:sldId id="277" r:id="rId29"/>
    <p:sldId id="304" r:id="rId30"/>
    <p:sldId id="305" r:id="rId31"/>
    <p:sldId id="280"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19" autoAdjust="0"/>
    <p:restoredTop sz="94718" autoAdjust="0"/>
  </p:normalViewPr>
  <p:slideViewPr>
    <p:cSldViewPr>
      <p:cViewPr varScale="1">
        <p:scale>
          <a:sx n="91" d="100"/>
          <a:sy n="91" d="100"/>
        </p:scale>
        <p:origin x="-193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EF53B1-B7EB-45C5-A3AC-7964C624B734}" type="datetimeFigureOut">
              <a:rPr lang="en-US" smtClean="0"/>
              <a:pPr/>
              <a:t>5/7/2012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1ACB19-F041-4D40-A5EB-FECFE212B74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6AA82E-6BE7-4705-B24C-0DD8CB0EF90D}"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b="1">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5/01/2012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18"/>
          <p:cNvPicPr>
            <a:picLocks noChangeAspect="1" noChangeArrowheads="1"/>
          </p:cNvPicPr>
          <p:nvPr userDrawn="1"/>
        </p:nvPicPr>
        <p:blipFill>
          <a:blip r:embed="rId2" cstate="print"/>
          <a:srcRect/>
          <a:stretch>
            <a:fillRect/>
          </a:stretch>
        </p:blipFill>
        <p:spPr bwMode="auto">
          <a:xfrm>
            <a:off x="8489950" y="0"/>
            <a:ext cx="654050" cy="623888"/>
          </a:xfrm>
          <a:prstGeom prst="rect">
            <a:avLst/>
          </a:prstGeom>
          <a:noFill/>
          <a:ln w="12700" cap="sq" algn="ctr">
            <a:noFill/>
            <a:miter lim="800000"/>
            <a:headEnd/>
            <a:tailEnd type="none" w="lg" len="lg"/>
          </a:ln>
        </p:spPr>
      </p:pic>
      <p:pic>
        <p:nvPicPr>
          <p:cNvPr id="8" name="Picture 7" descr="SLAC-Logo-237.gif"/>
          <p:cNvPicPr>
            <a:picLocks noChangeAspect="1"/>
          </p:cNvPicPr>
          <p:nvPr userDrawn="1"/>
        </p:nvPicPr>
        <p:blipFill>
          <a:blip r:embed="rId3" cstate="print"/>
          <a:stretch>
            <a:fillRect/>
          </a:stretch>
        </p:blipFill>
        <p:spPr>
          <a:xfrm>
            <a:off x="0" y="1"/>
            <a:ext cx="1467326" cy="5634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5/01/2012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5/01/2012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defRPr sz="2800" b="1">
                <a:solidFill>
                  <a:srgbClr val="C00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sz="1400">
                <a:solidFill>
                  <a:schemeClr val="tx1"/>
                </a:solidFill>
              </a:defRPr>
            </a:lvl1pPr>
          </a:lstStyle>
          <a:p>
            <a:r>
              <a:rPr lang="en-US" smtClean="0"/>
              <a:t>5/01/2012</a:t>
            </a:r>
            <a:endParaRPr lang="en-US" dirty="0"/>
          </a:p>
        </p:txBody>
      </p:sp>
      <p:sp>
        <p:nvSpPr>
          <p:cNvPr id="4" name="Footer Placeholder 3"/>
          <p:cNvSpPr>
            <a:spLocks noGrp="1"/>
          </p:cNvSpPr>
          <p:nvPr>
            <p:ph type="ftr" sz="quarter" idx="11"/>
          </p:nvPr>
        </p:nvSpPr>
        <p:spPr/>
        <p:txBody>
          <a:bodyPr/>
          <a:lstStyle>
            <a:lvl1pPr>
              <a:defRPr sz="1400">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sz="1400">
                <a:solidFill>
                  <a:schemeClr val="tx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5/01/2012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5/01/2012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5/01/2012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5/01/2012</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5/01/2012</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5/01/2012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5/01/2012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5/01/2012</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88720"/>
            <a:ext cx="7772400" cy="1470025"/>
          </a:xfrm>
        </p:spPr>
        <p:txBody>
          <a:bodyPr>
            <a:noAutofit/>
          </a:bodyPr>
          <a:lstStyle/>
          <a:p>
            <a:r>
              <a:rPr lang="en-US" sz="3200" dirty="0" smtClean="0"/>
              <a:t>Field Quality Specifications for Triplet Quadrupoles of the LHC Lattice v.3.01</a:t>
            </a:r>
            <a:br>
              <a:rPr lang="en-US" sz="3200" dirty="0" smtClean="0"/>
            </a:br>
            <a:r>
              <a:rPr lang="en-US" sz="3200" dirty="0" smtClean="0"/>
              <a:t>Option 4444 and Collimation Study</a:t>
            </a:r>
            <a:endParaRPr lang="en-US" sz="3200" dirty="0"/>
          </a:p>
        </p:txBody>
      </p:sp>
      <p:sp>
        <p:nvSpPr>
          <p:cNvPr id="3" name="Subtitle 2"/>
          <p:cNvSpPr>
            <a:spLocks noGrp="1"/>
          </p:cNvSpPr>
          <p:nvPr>
            <p:ph type="subTitle" idx="1"/>
          </p:nvPr>
        </p:nvSpPr>
        <p:spPr>
          <a:xfrm>
            <a:off x="914400" y="3017520"/>
            <a:ext cx="7315200" cy="3637919"/>
          </a:xfrm>
        </p:spPr>
        <p:txBody>
          <a:bodyPr>
            <a:spAutoFit/>
          </a:bodyPr>
          <a:lstStyle/>
          <a:p>
            <a:r>
              <a:rPr lang="en-US" sz="2400" dirty="0" smtClean="0">
                <a:solidFill>
                  <a:schemeClr val="tx1"/>
                </a:solidFill>
              </a:rPr>
              <a:t>Yunhai Cai</a:t>
            </a:r>
          </a:p>
          <a:p>
            <a:endParaRPr lang="en-US" sz="800" dirty="0" smtClean="0">
              <a:solidFill>
                <a:schemeClr val="tx1"/>
              </a:solidFill>
            </a:endParaRPr>
          </a:p>
          <a:p>
            <a:r>
              <a:rPr lang="en-US" sz="2400" dirty="0" smtClean="0">
                <a:solidFill>
                  <a:schemeClr val="tx1"/>
                </a:solidFill>
              </a:rPr>
              <a:t>Y. Jiao, Y. Nosochkov, M-H. Wang (SLAC)</a:t>
            </a:r>
          </a:p>
          <a:p>
            <a:r>
              <a:rPr lang="en-US" sz="2400" dirty="0" smtClean="0">
                <a:solidFill>
                  <a:schemeClr val="tx1"/>
                </a:solidFill>
              </a:rPr>
              <a:t>R. Assmann, R. Bruce, S. </a:t>
            </a:r>
            <a:r>
              <a:rPr lang="en-US" sz="2400" dirty="0" err="1" smtClean="0">
                <a:solidFill>
                  <a:schemeClr val="tx1"/>
                </a:solidFill>
              </a:rPr>
              <a:t>Fartoukh</a:t>
            </a:r>
            <a:r>
              <a:rPr lang="en-US" sz="2400" dirty="0" smtClean="0">
                <a:solidFill>
                  <a:schemeClr val="tx1"/>
                </a:solidFill>
              </a:rPr>
              <a:t>, M. Giovannozzi,          R. De Maria, E. McIntosh, F. Schmidt (CERN) </a:t>
            </a:r>
          </a:p>
          <a:p>
            <a:endParaRPr lang="en-US" sz="800" dirty="0" smtClean="0">
              <a:solidFill>
                <a:schemeClr val="tx1"/>
              </a:solidFill>
            </a:endParaRPr>
          </a:p>
          <a:p>
            <a:endParaRPr lang="en-US" sz="800" dirty="0" smtClean="0">
              <a:solidFill>
                <a:schemeClr val="tx1"/>
              </a:solidFill>
            </a:endParaRPr>
          </a:p>
          <a:p>
            <a:endParaRPr lang="en-US" sz="800" dirty="0" smtClean="0">
              <a:solidFill>
                <a:schemeClr val="tx1"/>
              </a:solidFill>
            </a:endParaRPr>
          </a:p>
          <a:p>
            <a:endParaRPr lang="en-US" sz="800" dirty="0" smtClean="0">
              <a:solidFill>
                <a:schemeClr val="tx1"/>
              </a:solidFill>
            </a:endParaRPr>
          </a:p>
          <a:p>
            <a:endParaRPr lang="en-US" sz="800" dirty="0" smtClean="0">
              <a:solidFill>
                <a:schemeClr val="tx1"/>
              </a:solidFill>
            </a:endParaRPr>
          </a:p>
          <a:p>
            <a:endParaRPr lang="en-US" sz="800" dirty="0" smtClean="0">
              <a:solidFill>
                <a:schemeClr val="tx1"/>
              </a:solidFill>
            </a:endParaRPr>
          </a:p>
          <a:p>
            <a:r>
              <a:rPr lang="en-US" sz="2400" dirty="0" smtClean="0">
                <a:solidFill>
                  <a:schemeClr val="tx1"/>
                </a:solidFill>
              </a:rPr>
              <a:t>LARP CM18/</a:t>
            </a:r>
            <a:r>
              <a:rPr lang="en-US" sz="2400" dirty="0" err="1" smtClean="0">
                <a:solidFill>
                  <a:schemeClr val="tx1"/>
                </a:solidFill>
              </a:rPr>
              <a:t>HiLumi</a:t>
            </a:r>
            <a:r>
              <a:rPr lang="en-US" sz="2400" dirty="0" smtClean="0">
                <a:solidFill>
                  <a:schemeClr val="tx1"/>
                </a:solidFill>
              </a:rPr>
              <a:t> LHC Collaboration Meeting </a:t>
            </a:r>
          </a:p>
          <a:p>
            <a:r>
              <a:rPr lang="en-US" sz="2400" dirty="0" err="1" smtClean="0">
                <a:solidFill>
                  <a:schemeClr val="tx1"/>
                </a:solidFill>
              </a:rPr>
              <a:t>Fermilab</a:t>
            </a:r>
            <a:r>
              <a:rPr lang="en-US" sz="2400" dirty="0" smtClean="0">
                <a:solidFill>
                  <a:schemeClr val="tx1"/>
                </a:solidFill>
              </a:rPr>
              <a:t>, 7 – 9 May 2012</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dirty="0" err="1" smtClean="0"/>
              <a:t>Multipole</a:t>
            </a:r>
            <a:r>
              <a:rPr lang="en-US" dirty="0" smtClean="0"/>
              <a:t> </a:t>
            </a:r>
            <a:r>
              <a:rPr lang="en-US" dirty="0" smtClean="0"/>
              <a:t>Table “Target3</a:t>
            </a:r>
            <a:r>
              <a:rPr lang="en-US" dirty="0" smtClean="0"/>
              <a:t>” </a:t>
            </a:r>
            <a:r>
              <a:rPr lang="en-US" dirty="0" smtClean="0"/>
              <a:t>Scaled </a:t>
            </a:r>
            <a:r>
              <a:rPr lang="en-US" dirty="0" smtClean="0"/>
              <a:t>from the </a:t>
            </a:r>
            <a:r>
              <a:rPr lang="en-US" dirty="0" smtClean="0"/>
              <a:t>Measured </a:t>
            </a:r>
            <a:r>
              <a:rPr lang="en-US" dirty="0" smtClean="0"/>
              <a:t>T</a:t>
            </a:r>
            <a:r>
              <a:rPr lang="en-US" dirty="0" smtClean="0"/>
              <a:t>able </a:t>
            </a:r>
            <a:r>
              <a:rPr lang="en-US" dirty="0" smtClean="0"/>
              <a:t>to r</a:t>
            </a:r>
            <a:r>
              <a:rPr lang="en-US" baseline="-25000" dirty="0" smtClean="0"/>
              <a:t>0</a:t>
            </a:r>
            <a:r>
              <a:rPr lang="en-US" dirty="0" smtClean="0"/>
              <a:t>=50 mm and d</a:t>
            </a:r>
            <a:r>
              <a:rPr lang="en-US" baseline="-25000" dirty="0" smtClean="0"/>
              <a:t>c</a:t>
            </a:r>
            <a:r>
              <a:rPr lang="en-US" dirty="0" smtClean="0"/>
              <a:t>=120 mm</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dirty="0"/>
          </a:p>
        </p:txBody>
      </p:sp>
      <p:graphicFrame>
        <p:nvGraphicFramePr>
          <p:cNvPr id="4" name="Table 3"/>
          <p:cNvGraphicFramePr>
            <a:graphicFrameLocks noGrp="1"/>
          </p:cNvGraphicFramePr>
          <p:nvPr/>
        </p:nvGraphicFramePr>
        <p:xfrm>
          <a:off x="1371600" y="1219200"/>
          <a:ext cx="6217920" cy="4114800"/>
        </p:xfrm>
        <a:graphic>
          <a:graphicData uri="http://schemas.openxmlformats.org/drawingml/2006/table">
            <a:tbl>
              <a:tblPr/>
              <a:tblGrid>
                <a:gridCol w="731520"/>
                <a:gridCol w="1097280"/>
                <a:gridCol w="1097280"/>
                <a:gridCol w="365760"/>
                <a:gridCol w="731520"/>
                <a:gridCol w="1097280"/>
                <a:gridCol w="1097280"/>
              </a:tblGrid>
              <a:tr h="274320">
                <a:tc>
                  <a:txBody>
                    <a:bodyPr/>
                    <a:lstStyle/>
                    <a:p>
                      <a:pPr marL="0" marR="0" algn="ctr">
                        <a:spcBef>
                          <a:spcPts val="0"/>
                        </a:spcBef>
                        <a:spcAft>
                          <a:spcPts val="0"/>
                        </a:spcAft>
                      </a:pPr>
                      <a:r>
                        <a:rPr lang="en-US" sz="1600" kern="100" dirty="0">
                          <a:latin typeface="+mn-lt"/>
                          <a:ea typeface="SimSun"/>
                          <a:cs typeface="Calibri"/>
                        </a:rPr>
                        <a:t>skew</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uncertainty</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rms</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marL="0" marR="0" algn="ctr">
                        <a:spcBef>
                          <a:spcPts val="0"/>
                        </a:spcBef>
                        <a:spcAft>
                          <a:spcPts val="0"/>
                        </a:spcAft>
                      </a:pPr>
                      <a:r>
                        <a:rPr lang="en-US" sz="1600" kern="100" dirty="0">
                          <a:latin typeface="+mn-lt"/>
                          <a:ea typeface="SimSun"/>
                          <a:cs typeface="Calibri"/>
                        </a:rPr>
                        <a:t>   </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normal</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uncertainty</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rms</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a:latin typeface="+mn-lt"/>
                          <a:ea typeface="SimSun"/>
                          <a:cs typeface="Calibri"/>
                        </a:rPr>
                        <a:t>a1</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a:latin typeface="+mn-lt"/>
                          <a:ea typeface="SimSun"/>
                          <a:cs typeface="Calibri"/>
                        </a:rPr>
                        <a:t>b1</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a2</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a:latin typeface="+mn-lt"/>
                          <a:ea typeface="SimSun"/>
                          <a:cs typeface="Calibri"/>
                        </a:rPr>
                        <a:t>b2</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mn-lt"/>
                          <a:ea typeface="SimSun"/>
                          <a:cs typeface="Calibri"/>
                        </a:rPr>
                        <a:t>0.0000</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mn-lt"/>
                          <a:ea typeface="SimSun"/>
                          <a:cs typeface="Calibri"/>
                        </a:rPr>
                        <a:t>0.0000</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a3</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0.5239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0.6359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a:latin typeface="+mn-lt"/>
                          <a:ea typeface="SimSun"/>
                          <a:cs typeface="Calibri"/>
                        </a:rPr>
                        <a:t>b3</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0.4139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0.7879</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a4</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0.7611</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0.6667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b4</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0.2664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0.2683</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a5</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0.2574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0.4191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b5</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0.3365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0.6396</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a6</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1.1655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1.3328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b6</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1.0603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1.5608</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a7</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0.2203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0.3564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b7</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0.2701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0.3244</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a8</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0.2087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0.4162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b8</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0.0889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0.1423</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a9</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0.3238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0.2003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b9</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0.2165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0.2971</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a10</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0.4137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0.7838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a:latin typeface="+mn-lt"/>
                          <a:ea typeface="SimSun"/>
                          <a:cs typeface="Calibri"/>
                        </a:rPr>
                        <a:t>b10</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1.3256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0.3755</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a11</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0.3457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0.2116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a:latin typeface="+mn-lt"/>
                          <a:ea typeface="SimSun"/>
                          <a:cs typeface="Calibri"/>
                        </a:rPr>
                        <a:t>b11</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0.6340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0.7965</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smtClean="0">
                          <a:latin typeface="+mn-lt"/>
                          <a:ea typeface="SimSun"/>
                          <a:cs typeface="Times New Roman"/>
                        </a:rPr>
                        <a:t>a12</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0.1863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0.1863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smtClean="0">
                          <a:latin typeface="+mn-lt"/>
                          <a:ea typeface="SimSun"/>
                          <a:cs typeface="Times New Roman"/>
                        </a:rPr>
                        <a:t>b12</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0.1863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0.1863</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smtClean="0">
                          <a:latin typeface="+mn-lt"/>
                          <a:ea typeface="SimSun"/>
                          <a:cs typeface="Times New Roman"/>
                        </a:rPr>
                        <a:t>a13</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0.1164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0.1164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smtClean="0">
                          <a:latin typeface="+mn-lt"/>
                          <a:ea typeface="SimSun"/>
                          <a:cs typeface="Times New Roman"/>
                        </a:rPr>
                        <a:t>b13</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0.2328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0.1164</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smtClean="0">
                          <a:latin typeface="+mn-lt"/>
                          <a:ea typeface="SimSun"/>
                          <a:cs typeface="Times New Roman"/>
                        </a:rPr>
                        <a:t>a14</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0.4366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0.1455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smtClean="0">
                          <a:latin typeface="+mn-lt"/>
                          <a:ea typeface="SimSun"/>
                          <a:cs typeface="Times New Roman"/>
                        </a:rPr>
                        <a:t>b14</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0.5821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0.1455</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295400" y="5562600"/>
            <a:ext cx="6858000" cy="646331"/>
          </a:xfrm>
          <a:prstGeom prst="rect">
            <a:avLst/>
          </a:prstGeom>
          <a:noFill/>
        </p:spPr>
        <p:txBody>
          <a:bodyPr wrap="square" rtlCol="0">
            <a:spAutoFit/>
          </a:bodyPr>
          <a:lstStyle/>
          <a:p>
            <a:r>
              <a:rPr lang="en-US" dirty="0" smtClean="0"/>
              <a:t>Expected values for multipoles n = 12,13,14 are added from table “ITD1_errortable_v2” (SLHC Project Report 0040)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14400"/>
          </a:xfrm>
        </p:spPr>
        <p:txBody>
          <a:bodyPr>
            <a:normAutofit/>
          </a:bodyPr>
          <a:lstStyle/>
          <a:p>
            <a:r>
              <a:rPr lang="en-US" dirty="0" err="1" smtClean="0"/>
              <a:t>SixTrack</a:t>
            </a:r>
            <a:r>
              <a:rPr lang="en-US" dirty="0" smtClean="0"/>
              <a:t> </a:t>
            </a:r>
            <a:r>
              <a:rPr lang="en-US" dirty="0" smtClean="0"/>
              <a:t>Tracking Set-Up</a:t>
            </a:r>
            <a:endParaRPr lang="en-US" dirty="0" smtClean="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dirty="0"/>
          </a:p>
        </p:txBody>
      </p:sp>
      <p:sp>
        <p:nvSpPr>
          <p:cNvPr id="4" name="TextBox 3"/>
          <p:cNvSpPr txBox="1"/>
          <p:nvPr/>
        </p:nvSpPr>
        <p:spPr>
          <a:xfrm>
            <a:off x="685800" y="1066800"/>
            <a:ext cx="8229600" cy="3847207"/>
          </a:xfrm>
          <a:prstGeom prst="rect">
            <a:avLst/>
          </a:prstGeom>
          <a:noFill/>
        </p:spPr>
        <p:txBody>
          <a:bodyPr wrap="square" rtlCol="0">
            <a:spAutoFit/>
          </a:bodyPr>
          <a:lstStyle/>
          <a:p>
            <a:endParaRPr lang="en-US" dirty="0" smtClean="0"/>
          </a:p>
          <a:p>
            <a:endParaRPr lang="en-US" dirty="0" smtClean="0"/>
          </a:p>
          <a:p>
            <a:endParaRPr lang="en-US" sz="800" dirty="0" smtClean="0"/>
          </a:p>
          <a:p>
            <a:pPr>
              <a:buFont typeface="Arial" pitchFamily="34" charset="0"/>
              <a:buChar char="•"/>
            </a:pPr>
            <a:r>
              <a:rPr lang="en-US" dirty="0" smtClean="0"/>
              <a:t> 60 random seeds for final tracking, 20 seeds for intermediate </a:t>
            </a:r>
            <a:r>
              <a:rPr lang="en-US" dirty="0" err="1" smtClean="0"/>
              <a:t>multipole</a:t>
            </a:r>
            <a:r>
              <a:rPr lang="en-US" dirty="0" smtClean="0"/>
              <a:t> scan</a:t>
            </a:r>
          </a:p>
          <a:p>
            <a:pPr>
              <a:buFont typeface="Arial" pitchFamily="34" charset="0"/>
              <a:buChar char="•"/>
            </a:pPr>
            <a:r>
              <a:rPr lang="en-US" dirty="0" smtClean="0"/>
              <a:t> 30 particle pairs per aperture step (2</a:t>
            </a:r>
            <a:r>
              <a:rPr lang="en-US" sz="2000" dirty="0" smtClean="0">
                <a:latin typeface="Symbol" pitchFamily="18" charset="2"/>
              </a:rPr>
              <a:t>s)</a:t>
            </a:r>
          </a:p>
          <a:p>
            <a:pPr>
              <a:buFont typeface="Arial" pitchFamily="34" charset="0"/>
              <a:buChar char="•"/>
            </a:pPr>
            <a:r>
              <a:rPr lang="en-US" dirty="0" smtClean="0"/>
              <a:t> 11 angles</a:t>
            </a:r>
          </a:p>
          <a:p>
            <a:pPr>
              <a:buFont typeface="Arial" pitchFamily="34" charset="0"/>
              <a:buChar char="•"/>
            </a:pPr>
            <a:r>
              <a:rPr lang="en-US" dirty="0" smtClean="0"/>
              <a:t> 100,000 turns</a:t>
            </a:r>
          </a:p>
          <a:p>
            <a:pPr>
              <a:buFont typeface="Arial" pitchFamily="34" charset="0"/>
              <a:buChar char="•"/>
            </a:pPr>
            <a:r>
              <a:rPr lang="en-US" dirty="0" smtClean="0"/>
              <a:t> 7 </a:t>
            </a:r>
            <a:r>
              <a:rPr lang="en-US" dirty="0" err="1" smtClean="0"/>
              <a:t>TeV</a:t>
            </a:r>
            <a:r>
              <a:rPr lang="en-US" dirty="0" smtClean="0"/>
              <a:t> beam </a:t>
            </a:r>
            <a:r>
              <a:rPr lang="en-US" dirty="0" smtClean="0"/>
              <a:t>energy</a:t>
            </a:r>
          </a:p>
          <a:p>
            <a:pPr>
              <a:buFont typeface="Arial" pitchFamily="34" charset="0"/>
              <a:buChar char="•"/>
            </a:pPr>
            <a:r>
              <a:rPr lang="en-US" dirty="0" smtClean="0"/>
              <a:t> a</a:t>
            </a:r>
            <a:r>
              <a:rPr lang="en-US" dirty="0" smtClean="0"/>
              <a:t>ssumed beam </a:t>
            </a:r>
            <a:r>
              <a:rPr lang="en-US" dirty="0" err="1" smtClean="0"/>
              <a:t>emittance</a:t>
            </a:r>
            <a:r>
              <a:rPr lang="en-US" dirty="0" smtClean="0"/>
              <a:t> (normalized) 3.75 um </a:t>
            </a:r>
            <a:endParaRPr lang="en-US" dirty="0" smtClean="0"/>
          </a:p>
          <a:p>
            <a:pPr>
              <a:buFont typeface="Arial" pitchFamily="34" charset="0"/>
              <a:buChar char="•"/>
            </a:pPr>
            <a:r>
              <a:rPr lang="en-US" dirty="0" smtClean="0"/>
              <a:t> initial </a:t>
            </a:r>
            <a:r>
              <a:rPr lang="en-US" dirty="0" err="1" smtClean="0">
                <a:latin typeface="Symbol" pitchFamily="18" charset="2"/>
              </a:rPr>
              <a:t>D</a:t>
            </a:r>
            <a:r>
              <a:rPr lang="en-US" dirty="0" err="1" smtClean="0"/>
              <a:t>p</a:t>
            </a:r>
            <a:r>
              <a:rPr lang="en-US" dirty="0" smtClean="0"/>
              <a:t>/p = 2.7e-4</a:t>
            </a:r>
          </a:p>
          <a:p>
            <a:pPr>
              <a:buFont typeface="Arial" pitchFamily="34" charset="0"/>
              <a:buChar char="•"/>
            </a:pPr>
            <a:r>
              <a:rPr lang="en-US" dirty="0" smtClean="0"/>
              <a:t> tune = 62.31, 60.32</a:t>
            </a:r>
          </a:p>
          <a:p>
            <a:pPr>
              <a:buFont typeface="Arial" pitchFamily="34" charset="0"/>
              <a:buChar char="•"/>
            </a:pPr>
            <a:r>
              <a:rPr lang="en-US" dirty="0" smtClean="0"/>
              <a:t> </a:t>
            </a:r>
            <a:r>
              <a:rPr lang="en-US" dirty="0" smtClean="0"/>
              <a:t>triplet </a:t>
            </a:r>
            <a:r>
              <a:rPr lang="en-US" dirty="0" err="1" smtClean="0"/>
              <a:t>multipole</a:t>
            </a:r>
            <a:r>
              <a:rPr lang="en-US" dirty="0" smtClean="0"/>
              <a:t> correction, arc errors and corrections are </a:t>
            </a:r>
            <a:r>
              <a:rPr lang="en-US" dirty="0" smtClean="0"/>
              <a:t>included</a:t>
            </a:r>
            <a:endParaRPr lang="en-US" dirty="0" smtClean="0"/>
          </a:p>
          <a:p>
            <a:pPr>
              <a:buFont typeface="Arial" pitchFamily="34" charset="0"/>
              <a:buChar char="•"/>
            </a:pPr>
            <a:r>
              <a:rPr lang="en-US" dirty="0" smtClean="0"/>
              <a:t> arc errors are always included</a:t>
            </a:r>
            <a:endParaRPr lang="en-US" dirty="0" smtClean="0"/>
          </a:p>
          <a:p>
            <a:pPr>
              <a:buFont typeface="Arial" pitchFamily="34" charset="0"/>
              <a:buChar char="•"/>
            </a:pPr>
            <a:r>
              <a:rPr lang="en-US" dirty="0" smtClean="0"/>
              <a:t> </a:t>
            </a:r>
            <a:r>
              <a:rPr lang="en-US" dirty="0" smtClean="0"/>
              <a:t>arc errors only is benchmarked against our CERN colleague’s simulation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Dynamic </a:t>
            </a:r>
            <a:r>
              <a:rPr lang="en-US" sz="2800" dirty="0" smtClean="0"/>
              <a:t>Aperture </a:t>
            </a:r>
            <a:r>
              <a:rPr lang="en-US" sz="2800" dirty="0" smtClean="0"/>
              <a:t>for </a:t>
            </a:r>
            <a:r>
              <a:rPr lang="en-US" dirty="0" err="1" smtClean="0"/>
              <a:t>M</a:t>
            </a:r>
            <a:r>
              <a:rPr lang="en-US" sz="2800" dirty="0" err="1" smtClean="0"/>
              <a:t>ultipole</a:t>
            </a:r>
            <a:r>
              <a:rPr lang="en-US" sz="2800" dirty="0" smtClean="0"/>
              <a:t> </a:t>
            </a:r>
            <a:r>
              <a:rPr lang="en-US" dirty="0" smtClean="0"/>
              <a:t>T</a:t>
            </a:r>
            <a:r>
              <a:rPr lang="en-US" sz="2800" dirty="0" smtClean="0"/>
              <a:t>able “Target3</a:t>
            </a:r>
            <a:r>
              <a:rPr lang="en-US" sz="2800" dirty="0" smtClean="0"/>
              <a:t>”</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219200" y="1143000"/>
            <a:ext cx="7246937" cy="4976812"/>
          </a:xfrm>
          <a:prstGeom prst="rect">
            <a:avLst/>
          </a:prstGeom>
          <a:noFill/>
          <a:ln w="9525">
            <a:noFill/>
            <a:miter lim="800000"/>
            <a:headEnd/>
            <a:tailEnd/>
          </a:ln>
        </p:spPr>
      </p:pic>
      <p:sp>
        <p:nvSpPr>
          <p:cNvPr id="5" name="TextBox 4"/>
          <p:cNvSpPr txBox="1"/>
          <p:nvPr/>
        </p:nvSpPr>
        <p:spPr>
          <a:xfrm>
            <a:off x="685800" y="762000"/>
            <a:ext cx="8229600" cy="646331"/>
          </a:xfrm>
          <a:prstGeom prst="rect">
            <a:avLst/>
          </a:prstGeom>
          <a:noFill/>
        </p:spPr>
        <p:txBody>
          <a:bodyPr wrap="square" rtlCol="0">
            <a:spAutoFit/>
          </a:bodyPr>
          <a:lstStyle/>
          <a:p>
            <a:r>
              <a:rPr lang="en-US" dirty="0" smtClean="0"/>
              <a:t>The line shows average aperture for 60 seeds and the error bars show the spread between the minimum and maximum aperture for 11 angles</a:t>
            </a:r>
            <a:endParaRPr lang="en-US" dirty="0"/>
          </a:p>
        </p:txBody>
      </p:sp>
      <p:sp>
        <p:nvSpPr>
          <p:cNvPr id="6" name="TextBox 4"/>
          <p:cNvSpPr txBox="1">
            <a:spLocks noChangeArrowheads="1"/>
          </p:cNvSpPr>
          <p:nvPr/>
        </p:nvSpPr>
        <p:spPr bwMode="auto">
          <a:xfrm>
            <a:off x="5638800" y="1676400"/>
            <a:ext cx="1626151" cy="400110"/>
          </a:xfrm>
          <a:prstGeom prst="rect">
            <a:avLst/>
          </a:prstGeom>
          <a:noFill/>
          <a:ln w="9525">
            <a:noFill/>
            <a:miter lim="800000"/>
            <a:headEnd/>
            <a:tailEnd/>
          </a:ln>
        </p:spPr>
        <p:txBody>
          <a:bodyPr wrap="none">
            <a:spAutoFit/>
          </a:bodyPr>
          <a:lstStyle/>
          <a:p>
            <a:r>
              <a:rPr lang="en-US" sz="2000" b="1" dirty="0" err="1">
                <a:solidFill>
                  <a:srgbClr val="0070C0"/>
                </a:solidFill>
              </a:rPr>
              <a:t>DA</a:t>
            </a:r>
            <a:r>
              <a:rPr lang="en-US" sz="2000" b="1" baseline="-25000" dirty="0" err="1">
                <a:solidFill>
                  <a:srgbClr val="0070C0"/>
                </a:solidFill>
              </a:rPr>
              <a:t>min</a:t>
            </a:r>
            <a:r>
              <a:rPr lang="en-US" sz="2000" b="1" dirty="0">
                <a:solidFill>
                  <a:srgbClr val="0070C0"/>
                </a:solidFill>
              </a:rPr>
              <a:t> = 5.07</a:t>
            </a:r>
            <a:r>
              <a:rPr lang="en-US" sz="2000" b="1" dirty="0">
                <a:solidFill>
                  <a:srgbClr val="0070C0"/>
                </a:solidFill>
                <a:latin typeface="Symbol" pitchFamily="18" charset="2"/>
              </a:rPr>
              <a:t>s</a:t>
            </a:r>
          </a:p>
        </p:txBody>
      </p:sp>
      <p:sp>
        <p:nvSpPr>
          <p:cNvPr id="7" name="TextBox 6"/>
          <p:cNvSpPr txBox="1"/>
          <p:nvPr/>
        </p:nvSpPr>
        <p:spPr>
          <a:xfrm>
            <a:off x="3312239" y="6172200"/>
            <a:ext cx="2631361" cy="430887"/>
          </a:xfrm>
          <a:prstGeom prst="rect">
            <a:avLst/>
          </a:prstGeom>
          <a:noFill/>
        </p:spPr>
        <p:txBody>
          <a:bodyPr wrap="none" rtlCol="0">
            <a:spAutoFit/>
          </a:bodyPr>
          <a:lstStyle/>
          <a:p>
            <a:r>
              <a:rPr lang="en-US" sz="2200" b="1" dirty="0" smtClean="0">
                <a:solidFill>
                  <a:srgbClr val="0070C0"/>
                </a:solidFill>
              </a:rPr>
              <a:t>Aperture is too small</a:t>
            </a:r>
            <a:endParaRPr lang="en-US" sz="2200" b="1"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14400"/>
          </a:xfrm>
        </p:spPr>
        <p:txBody>
          <a:bodyPr>
            <a:noAutofit/>
          </a:bodyPr>
          <a:lstStyle/>
          <a:p>
            <a:r>
              <a:rPr lang="en-US" dirty="0" err="1" smtClean="0"/>
              <a:t>Multipole</a:t>
            </a:r>
            <a:r>
              <a:rPr lang="en-US" dirty="0" smtClean="0"/>
              <a:t> </a:t>
            </a:r>
            <a:r>
              <a:rPr lang="en-US" dirty="0" smtClean="0"/>
              <a:t>Table “Target31</a:t>
            </a:r>
            <a:r>
              <a:rPr lang="en-US" dirty="0" smtClean="0"/>
              <a:t>” </a:t>
            </a:r>
            <a:r>
              <a:rPr lang="en-US" dirty="0" smtClean="0"/>
              <a:t>Scaled </a:t>
            </a:r>
            <a:r>
              <a:rPr lang="en-US" dirty="0" smtClean="0"/>
              <a:t>from </a:t>
            </a:r>
            <a:r>
              <a:rPr lang="en-US" dirty="0" smtClean="0"/>
              <a:t>Table “Target3</a:t>
            </a:r>
            <a:r>
              <a:rPr lang="en-US" dirty="0" smtClean="0"/>
              <a:t>” to </a:t>
            </a:r>
            <a:r>
              <a:rPr lang="en-US" dirty="0" err="1" smtClean="0">
                <a:latin typeface="Symbol" pitchFamily="18" charset="2"/>
              </a:rPr>
              <a:t>b</a:t>
            </a:r>
            <a:r>
              <a:rPr lang="en-US" baseline="-25000" dirty="0" err="1" smtClean="0"/>
              <a:t>max</a:t>
            </a:r>
            <a:r>
              <a:rPr lang="en-US" dirty="0" smtClean="0"/>
              <a:t> = 21.5 km</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dirty="0"/>
          </a:p>
        </p:txBody>
      </p:sp>
      <p:graphicFrame>
        <p:nvGraphicFramePr>
          <p:cNvPr id="4" name="Table 3"/>
          <p:cNvGraphicFramePr>
            <a:graphicFrameLocks noGrp="1"/>
          </p:cNvGraphicFramePr>
          <p:nvPr/>
        </p:nvGraphicFramePr>
        <p:xfrm>
          <a:off x="1600200" y="1600200"/>
          <a:ext cx="6217920" cy="4114800"/>
        </p:xfrm>
        <a:graphic>
          <a:graphicData uri="http://schemas.openxmlformats.org/drawingml/2006/table">
            <a:tbl>
              <a:tblPr/>
              <a:tblGrid>
                <a:gridCol w="731520"/>
                <a:gridCol w="1097280"/>
                <a:gridCol w="1097280"/>
                <a:gridCol w="365760"/>
                <a:gridCol w="731520"/>
                <a:gridCol w="1097280"/>
                <a:gridCol w="1097280"/>
              </a:tblGrid>
              <a:tr h="274320">
                <a:tc>
                  <a:txBody>
                    <a:bodyPr/>
                    <a:lstStyle/>
                    <a:p>
                      <a:pPr marL="0" marR="0" algn="ctr">
                        <a:spcBef>
                          <a:spcPts val="0"/>
                        </a:spcBef>
                        <a:spcAft>
                          <a:spcPts val="0"/>
                        </a:spcAft>
                      </a:pPr>
                      <a:r>
                        <a:rPr lang="en-US" sz="1600" kern="100" dirty="0">
                          <a:latin typeface="+mn-lt"/>
                          <a:ea typeface="SimSun"/>
                          <a:cs typeface="Calibri"/>
                        </a:rPr>
                        <a:t>skew</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uncertainty</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rms</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marL="0" marR="0" algn="ctr">
                        <a:spcBef>
                          <a:spcPts val="0"/>
                        </a:spcBef>
                        <a:spcAft>
                          <a:spcPts val="0"/>
                        </a:spcAft>
                      </a:pPr>
                      <a:r>
                        <a:rPr lang="en-US" sz="1600" kern="100" dirty="0">
                          <a:latin typeface="+mn-lt"/>
                          <a:ea typeface="SimSun"/>
                          <a:cs typeface="Calibri"/>
                        </a:rPr>
                        <a:t>   </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normal</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uncertainty</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rms</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a:latin typeface="+mn-lt"/>
                          <a:ea typeface="SimSun"/>
                          <a:cs typeface="Calibri"/>
                        </a:rPr>
                        <a:t>a1</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0.00000</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0.00000</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a:latin typeface="+mn-lt"/>
                          <a:ea typeface="SimSun"/>
                          <a:cs typeface="Calibri"/>
                        </a:rPr>
                        <a:t>b1</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mn-lt"/>
                          <a:ea typeface="SimSun"/>
                          <a:cs typeface="Calibri"/>
                        </a:rPr>
                        <a:t>0.00000</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mn-lt"/>
                          <a:ea typeface="SimSun"/>
                          <a:cs typeface="Calibri"/>
                        </a:rPr>
                        <a:t>0.00000</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a2</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0.00000</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0.00000</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a:latin typeface="+mn-lt"/>
                          <a:ea typeface="SimSun"/>
                          <a:cs typeface="Calibri"/>
                        </a:rPr>
                        <a:t>b2</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mn-lt"/>
                          <a:ea typeface="SimSun"/>
                          <a:cs typeface="Calibri"/>
                        </a:rPr>
                        <a:t>0.00000</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mn-lt"/>
                          <a:ea typeface="SimSun"/>
                          <a:cs typeface="Calibri"/>
                        </a:rPr>
                        <a:t>0.00000</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a3</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0.05016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0.06089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a:latin typeface="+mn-lt"/>
                          <a:ea typeface="SimSun"/>
                          <a:cs typeface="Calibri"/>
                        </a:rPr>
                        <a:t>b3</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0.03963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0.07545</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a4</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0.03334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0.02920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a:latin typeface="+mn-lt"/>
                          <a:ea typeface="SimSun"/>
                          <a:cs typeface="Calibri"/>
                        </a:rPr>
                        <a:t>b4</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0.01167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0.01175</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a5</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0.00516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0.00840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a:latin typeface="+mn-lt"/>
                          <a:ea typeface="SimSun"/>
                          <a:cs typeface="Calibri"/>
                        </a:rPr>
                        <a:t>b5</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0.00674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0.01281</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a6</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0.01069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0.01223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b6</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0.00972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0.01431</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a7</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0.00092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0.00150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b7</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0.00113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0.00137</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a8</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0.00042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0.00080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b8</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0.00015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0.00027</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a9</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0.00029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0.00019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b9</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0.00019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0.00024</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a10</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0.00018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0.00030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b10</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0.00054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0.00018</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a11</a:t>
                      </a:r>
                      <a:endParaRPr lang="en-US" sz="1600" kern="1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0.00007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0.00007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b11</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0.00015 </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0.00015</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smtClean="0">
                          <a:latin typeface="+mn-lt"/>
                          <a:ea typeface="SimSun"/>
                          <a:cs typeface="Times New Roman"/>
                        </a:rPr>
                        <a:t>a12</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latin typeface="+mn-lt"/>
                        </a:rPr>
                        <a:t>0.000016</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0.000016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smtClean="0">
                          <a:latin typeface="+mn-lt"/>
                          <a:ea typeface="SimSun"/>
                          <a:cs typeface="Times New Roman"/>
                        </a:rPr>
                        <a:t>b12</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0.000016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0.000016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smtClean="0">
                          <a:latin typeface="+mn-lt"/>
                          <a:ea typeface="SimSun"/>
                          <a:cs typeface="Times New Roman"/>
                        </a:rPr>
                        <a:t>a13</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latin typeface="+mn-lt"/>
                        </a:rPr>
                        <a:t>0.000004</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latin typeface="+mn-lt"/>
                        </a:rPr>
                        <a:t>0.000004</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smtClean="0">
                          <a:latin typeface="+mn-lt"/>
                          <a:ea typeface="SimSun"/>
                          <a:cs typeface="Times New Roman"/>
                        </a:rPr>
                        <a:t>b13</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latin typeface="+mn-lt"/>
                        </a:rPr>
                        <a:t>0.000009</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latin typeface="+mn-lt"/>
                        </a:rPr>
                        <a:t>0.000004</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smtClean="0">
                          <a:latin typeface="+mn-lt"/>
                          <a:ea typeface="SimSun"/>
                          <a:cs typeface="Times New Roman"/>
                        </a:rPr>
                        <a:t>a14</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latin typeface="+mn-lt"/>
                        </a:rPr>
                        <a:t>0.000008</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latin typeface="+mn-lt"/>
                        </a:rPr>
                        <a:t>0.000003</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smtClean="0">
                          <a:latin typeface="+mn-lt"/>
                          <a:ea typeface="SimSun"/>
                          <a:cs typeface="Times New Roman"/>
                        </a:rPr>
                        <a:t>b14</a:t>
                      </a:r>
                      <a:endParaRPr lang="en-US" sz="1600" kern="100" dirty="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latin typeface="+mn-lt"/>
                        </a:rPr>
                        <a:t>0.000010</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latin typeface="+mn-lt"/>
                        </a:rPr>
                        <a:t>0.000003</a:t>
                      </a:r>
                      <a:endParaRPr lang="en-US" sz="16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Dynamic </a:t>
            </a:r>
            <a:r>
              <a:rPr lang="en-US" sz="2800" dirty="0" smtClean="0"/>
              <a:t>Aperture </a:t>
            </a:r>
            <a:r>
              <a:rPr lang="en-US" sz="2800" dirty="0" smtClean="0"/>
              <a:t>for </a:t>
            </a:r>
            <a:r>
              <a:rPr lang="en-US" dirty="0" err="1" smtClean="0"/>
              <a:t>M</a:t>
            </a:r>
            <a:r>
              <a:rPr lang="en-US" sz="2800" dirty="0" err="1" smtClean="0"/>
              <a:t>ultipole</a:t>
            </a:r>
            <a:r>
              <a:rPr lang="en-US" sz="2800" dirty="0" smtClean="0"/>
              <a:t> </a:t>
            </a:r>
            <a:r>
              <a:rPr lang="en-US" dirty="0" smtClean="0"/>
              <a:t>T</a:t>
            </a:r>
            <a:r>
              <a:rPr lang="en-US" sz="2800" dirty="0" smtClean="0"/>
              <a:t>able “Target31</a:t>
            </a:r>
            <a:r>
              <a:rPr lang="en-US" sz="2800" dirty="0" smtClean="0"/>
              <a:t>”</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287463" y="762000"/>
            <a:ext cx="7246937" cy="4976813"/>
          </a:xfrm>
          <a:prstGeom prst="rect">
            <a:avLst/>
          </a:prstGeom>
          <a:noFill/>
          <a:ln w="9525">
            <a:noFill/>
            <a:miter lim="800000"/>
            <a:headEnd/>
            <a:tailEnd/>
          </a:ln>
        </p:spPr>
      </p:pic>
      <p:sp>
        <p:nvSpPr>
          <p:cNvPr id="5" name="TextBox 4"/>
          <p:cNvSpPr txBox="1">
            <a:spLocks noChangeArrowheads="1"/>
          </p:cNvSpPr>
          <p:nvPr/>
        </p:nvSpPr>
        <p:spPr bwMode="auto">
          <a:xfrm>
            <a:off x="5562600" y="1295400"/>
            <a:ext cx="1755994" cy="400110"/>
          </a:xfrm>
          <a:prstGeom prst="rect">
            <a:avLst/>
          </a:prstGeom>
          <a:noFill/>
          <a:ln w="9525">
            <a:noFill/>
            <a:miter lim="800000"/>
            <a:headEnd/>
            <a:tailEnd/>
          </a:ln>
        </p:spPr>
        <p:txBody>
          <a:bodyPr wrap="none">
            <a:spAutoFit/>
          </a:bodyPr>
          <a:lstStyle/>
          <a:p>
            <a:r>
              <a:rPr lang="en-US" sz="2000" b="1" dirty="0" err="1">
                <a:solidFill>
                  <a:srgbClr val="0070C0"/>
                </a:solidFill>
              </a:rPr>
              <a:t>DA</a:t>
            </a:r>
            <a:r>
              <a:rPr lang="en-US" sz="2000" b="1" baseline="-25000" dirty="0" err="1">
                <a:solidFill>
                  <a:srgbClr val="0070C0"/>
                </a:solidFill>
              </a:rPr>
              <a:t>min</a:t>
            </a:r>
            <a:r>
              <a:rPr lang="en-US" sz="2000" b="1" dirty="0">
                <a:solidFill>
                  <a:srgbClr val="0070C0"/>
                </a:solidFill>
              </a:rPr>
              <a:t> = 14.94</a:t>
            </a:r>
            <a:r>
              <a:rPr lang="en-US" sz="2000" b="1" dirty="0">
                <a:solidFill>
                  <a:srgbClr val="0070C0"/>
                </a:solidFill>
                <a:latin typeface="Symbol" pitchFamily="18" charset="2"/>
              </a:rPr>
              <a:t>s</a:t>
            </a:r>
          </a:p>
        </p:txBody>
      </p:sp>
      <p:sp>
        <p:nvSpPr>
          <p:cNvPr id="6" name="TextBox 5"/>
          <p:cNvSpPr txBox="1"/>
          <p:nvPr/>
        </p:nvSpPr>
        <p:spPr>
          <a:xfrm>
            <a:off x="1676400" y="5791200"/>
            <a:ext cx="6348084" cy="769441"/>
          </a:xfrm>
          <a:prstGeom prst="rect">
            <a:avLst/>
          </a:prstGeom>
          <a:noFill/>
        </p:spPr>
        <p:txBody>
          <a:bodyPr wrap="none" rtlCol="0">
            <a:spAutoFit/>
          </a:bodyPr>
          <a:lstStyle/>
          <a:p>
            <a:r>
              <a:rPr lang="en-US" sz="2200" b="1" dirty="0" smtClean="0">
                <a:solidFill>
                  <a:srgbClr val="0070C0"/>
                </a:solidFill>
              </a:rPr>
              <a:t>The aperture exceeds the target.</a:t>
            </a:r>
          </a:p>
          <a:p>
            <a:r>
              <a:rPr lang="en-US" sz="2200" b="1" dirty="0" smtClean="0">
                <a:solidFill>
                  <a:srgbClr val="0070C0"/>
                </a:solidFill>
              </a:rPr>
              <a:t>The </a:t>
            </a:r>
            <a:r>
              <a:rPr lang="en-US" sz="2200" b="1" dirty="0" err="1" smtClean="0">
                <a:solidFill>
                  <a:srgbClr val="0070C0"/>
                </a:solidFill>
              </a:rPr>
              <a:t>multipole</a:t>
            </a:r>
            <a:r>
              <a:rPr lang="en-US" sz="2200" b="1" dirty="0" smtClean="0">
                <a:solidFill>
                  <a:srgbClr val="0070C0"/>
                </a:solidFill>
              </a:rPr>
              <a:t> coefficients can be </a:t>
            </a:r>
            <a:r>
              <a:rPr lang="en-US" sz="2200" b="1" dirty="0" smtClean="0">
                <a:solidFill>
                  <a:srgbClr val="0070C0"/>
                </a:solidFill>
              </a:rPr>
              <a:t>relaxed somewhat.</a:t>
            </a:r>
            <a:endParaRPr lang="en-US" sz="2200" b="1"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Option-1: Individual </a:t>
            </a:r>
            <a:r>
              <a:rPr lang="en-US" sz="2800" dirty="0" smtClean="0"/>
              <a:t>Scan </a:t>
            </a:r>
            <a:r>
              <a:rPr lang="en-US" sz="2800" dirty="0" smtClean="0"/>
              <a:t>of a</a:t>
            </a:r>
            <a:r>
              <a:rPr lang="en-US" sz="2800" baseline="-25000" dirty="0" smtClean="0"/>
              <a:t>n</a:t>
            </a:r>
            <a:r>
              <a:rPr lang="en-US" sz="2800" dirty="0" smtClean="0"/>
              <a:t> </a:t>
            </a:r>
            <a:r>
              <a:rPr lang="en-US" sz="2800" dirty="0" smtClean="0"/>
              <a:t>Random </a:t>
            </a:r>
            <a:r>
              <a:rPr lang="en-US" dirty="0" smtClean="0"/>
              <a:t>V</a:t>
            </a:r>
            <a:r>
              <a:rPr lang="en-US" sz="2800" dirty="0" smtClean="0"/>
              <a:t>alues</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dirty="0"/>
          </a:p>
        </p:txBody>
      </p:sp>
      <p:sp>
        <p:nvSpPr>
          <p:cNvPr id="4" name="TextBox 3"/>
          <p:cNvSpPr txBox="1"/>
          <p:nvPr/>
        </p:nvSpPr>
        <p:spPr>
          <a:xfrm>
            <a:off x="457200" y="685800"/>
            <a:ext cx="8229600" cy="646331"/>
          </a:xfrm>
          <a:prstGeom prst="rect">
            <a:avLst/>
          </a:prstGeom>
          <a:noFill/>
        </p:spPr>
        <p:txBody>
          <a:bodyPr wrap="square" rtlCol="0">
            <a:spAutoFit/>
          </a:bodyPr>
          <a:lstStyle/>
          <a:p>
            <a:r>
              <a:rPr lang="en-US" dirty="0" smtClean="0"/>
              <a:t>Each </a:t>
            </a:r>
            <a:r>
              <a:rPr lang="en-US" dirty="0" err="1" smtClean="0"/>
              <a:t>multipole</a:t>
            </a:r>
            <a:r>
              <a:rPr lang="en-US" dirty="0" smtClean="0"/>
              <a:t> coefficient is scanned individually between “target3” and “target31” values while other multipoles are at “target31” values. </a:t>
            </a:r>
            <a:endParaRPr lang="en-US" dirty="0"/>
          </a:p>
        </p:txBody>
      </p:sp>
      <p:pic>
        <p:nvPicPr>
          <p:cNvPr id="7" name="Picture 6" descr="a3r14r.tif"/>
          <p:cNvPicPr>
            <a:picLocks noChangeAspect="1"/>
          </p:cNvPicPr>
          <p:nvPr/>
        </p:nvPicPr>
        <p:blipFill>
          <a:blip r:embed="rId2" cstate="print"/>
          <a:stretch>
            <a:fillRect/>
          </a:stretch>
        </p:blipFill>
        <p:spPr>
          <a:xfrm>
            <a:off x="1741932" y="1351788"/>
            <a:ext cx="5660136" cy="4668012"/>
          </a:xfrm>
          <a:prstGeom prst="rect">
            <a:avLst/>
          </a:prstGeom>
        </p:spPr>
      </p:pic>
      <p:sp>
        <p:nvSpPr>
          <p:cNvPr id="8" name="TextBox 7"/>
          <p:cNvSpPr txBox="1"/>
          <p:nvPr/>
        </p:nvSpPr>
        <p:spPr>
          <a:xfrm>
            <a:off x="1066800" y="6107668"/>
            <a:ext cx="7373493" cy="369332"/>
          </a:xfrm>
          <a:prstGeom prst="rect">
            <a:avLst/>
          </a:prstGeom>
          <a:noFill/>
        </p:spPr>
        <p:txBody>
          <a:bodyPr wrap="none" rtlCol="0">
            <a:spAutoFit/>
          </a:bodyPr>
          <a:lstStyle/>
          <a:p>
            <a:r>
              <a:rPr lang="en-US" dirty="0" smtClean="0"/>
              <a:t>Note the a3, a4 do not affect aperture due to the triplet </a:t>
            </a:r>
            <a:r>
              <a:rPr lang="en-US" dirty="0" err="1" smtClean="0"/>
              <a:t>multipole</a:t>
            </a:r>
            <a:r>
              <a:rPr lang="en-US" dirty="0" smtClean="0"/>
              <a:t> correctors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14400"/>
          </a:xfrm>
        </p:spPr>
        <p:txBody>
          <a:bodyPr/>
          <a:lstStyle/>
          <a:p>
            <a:r>
              <a:rPr lang="en-US" dirty="0" smtClean="0"/>
              <a:t>Option-1: Individual </a:t>
            </a:r>
            <a:r>
              <a:rPr lang="en-US" dirty="0" smtClean="0"/>
              <a:t>Scan </a:t>
            </a:r>
            <a:r>
              <a:rPr lang="en-US" dirty="0" smtClean="0"/>
              <a:t>of a</a:t>
            </a:r>
            <a:r>
              <a:rPr lang="en-US" baseline="-25000" dirty="0" smtClean="0"/>
              <a:t>n</a:t>
            </a:r>
            <a:r>
              <a:rPr lang="en-US" dirty="0" smtClean="0"/>
              <a:t> </a:t>
            </a:r>
            <a:r>
              <a:rPr lang="en-US" dirty="0" smtClean="0"/>
              <a:t>Uncertainty </a:t>
            </a:r>
            <a:r>
              <a:rPr lang="en-US" dirty="0" smtClean="0"/>
              <a:t>V</a:t>
            </a:r>
            <a:r>
              <a:rPr lang="en-US" dirty="0" smtClean="0"/>
              <a:t>alues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6" name="Picture 5" descr="a3u14u.tif"/>
          <p:cNvPicPr>
            <a:picLocks noChangeAspect="1"/>
          </p:cNvPicPr>
          <p:nvPr/>
        </p:nvPicPr>
        <p:blipFill>
          <a:blip r:embed="rId2" cstate="print"/>
          <a:stretch>
            <a:fillRect/>
          </a:stretch>
        </p:blipFill>
        <p:spPr>
          <a:xfrm>
            <a:off x="1752600" y="1143000"/>
            <a:ext cx="5669280" cy="467715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Option-1: Individual </a:t>
            </a:r>
            <a:r>
              <a:rPr lang="en-US" dirty="0" smtClean="0"/>
              <a:t>Scan </a:t>
            </a:r>
            <a:r>
              <a:rPr lang="en-US" dirty="0" smtClean="0"/>
              <a:t>of </a:t>
            </a:r>
            <a:r>
              <a:rPr lang="en-US" dirty="0" err="1" smtClean="0"/>
              <a:t>b</a:t>
            </a:r>
            <a:r>
              <a:rPr lang="en-US" baseline="-25000" dirty="0" err="1" smtClean="0"/>
              <a:t>n</a:t>
            </a:r>
            <a:r>
              <a:rPr lang="en-US" dirty="0" smtClean="0"/>
              <a:t> </a:t>
            </a:r>
            <a:r>
              <a:rPr lang="en-US" dirty="0" smtClean="0"/>
              <a:t>Random </a:t>
            </a:r>
            <a:r>
              <a:rPr lang="en-US" dirty="0" smtClean="0"/>
              <a:t>V</a:t>
            </a:r>
            <a:r>
              <a:rPr lang="en-US" dirty="0" smtClean="0"/>
              <a:t>alues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4" name="Picture 3" descr="b3r14r.tif"/>
          <p:cNvPicPr>
            <a:picLocks noChangeAspect="1"/>
          </p:cNvPicPr>
          <p:nvPr/>
        </p:nvPicPr>
        <p:blipFill>
          <a:blip r:embed="rId2" cstate="print"/>
          <a:stretch>
            <a:fillRect/>
          </a:stretch>
        </p:blipFill>
        <p:spPr>
          <a:xfrm>
            <a:off x="1752600" y="990600"/>
            <a:ext cx="5650992" cy="4668012"/>
          </a:xfrm>
          <a:prstGeom prst="rect">
            <a:avLst/>
          </a:prstGeom>
        </p:spPr>
      </p:pic>
      <p:sp>
        <p:nvSpPr>
          <p:cNvPr id="5" name="TextBox 4"/>
          <p:cNvSpPr txBox="1"/>
          <p:nvPr/>
        </p:nvSpPr>
        <p:spPr>
          <a:xfrm>
            <a:off x="1524000" y="5867400"/>
            <a:ext cx="6400800" cy="646331"/>
          </a:xfrm>
          <a:prstGeom prst="rect">
            <a:avLst/>
          </a:prstGeom>
          <a:noFill/>
        </p:spPr>
        <p:txBody>
          <a:bodyPr wrap="square" rtlCol="0">
            <a:spAutoFit/>
          </a:bodyPr>
          <a:lstStyle/>
          <a:p>
            <a:r>
              <a:rPr lang="en-US" dirty="0" smtClean="0"/>
              <a:t>The aperture is not sensitive to b3, b4 due to the triplet </a:t>
            </a:r>
            <a:r>
              <a:rPr lang="en-US" dirty="0" err="1" smtClean="0"/>
              <a:t>multipole</a:t>
            </a:r>
            <a:r>
              <a:rPr lang="en-US" dirty="0" smtClean="0"/>
              <a:t> correctors, but the b6 still has impact on the aperture.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Option-1: Individual </a:t>
            </a:r>
            <a:r>
              <a:rPr lang="en-US" dirty="0" smtClean="0"/>
              <a:t>Scan </a:t>
            </a:r>
            <a:r>
              <a:rPr lang="en-US" dirty="0" smtClean="0"/>
              <a:t>of </a:t>
            </a:r>
            <a:r>
              <a:rPr lang="en-US" dirty="0" err="1" smtClean="0"/>
              <a:t>b</a:t>
            </a:r>
            <a:r>
              <a:rPr lang="en-US" baseline="-25000" dirty="0" err="1" smtClean="0"/>
              <a:t>n</a:t>
            </a:r>
            <a:r>
              <a:rPr lang="en-US" dirty="0" smtClean="0"/>
              <a:t> </a:t>
            </a:r>
            <a:r>
              <a:rPr lang="en-US" dirty="0" smtClean="0"/>
              <a:t>Uncertainty </a:t>
            </a:r>
            <a:r>
              <a:rPr lang="en-US" dirty="0" smtClean="0"/>
              <a:t>V</a:t>
            </a:r>
            <a:r>
              <a:rPr lang="en-US" dirty="0" smtClean="0"/>
              <a:t>alues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4" name="Picture 3" descr="b3u14u.tif"/>
          <p:cNvPicPr>
            <a:picLocks noChangeAspect="1"/>
          </p:cNvPicPr>
          <p:nvPr/>
        </p:nvPicPr>
        <p:blipFill>
          <a:blip r:embed="rId2" cstate="print"/>
          <a:stretch>
            <a:fillRect/>
          </a:stretch>
        </p:blipFill>
        <p:spPr>
          <a:xfrm>
            <a:off x="1751076" y="1090422"/>
            <a:ext cx="5641848" cy="467715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Option-1: Final </a:t>
            </a:r>
            <a:r>
              <a:rPr lang="en-US" dirty="0" err="1" smtClean="0"/>
              <a:t>M</a:t>
            </a:r>
            <a:r>
              <a:rPr lang="en-US" dirty="0" err="1" smtClean="0"/>
              <a:t>ultipole</a:t>
            </a:r>
            <a:r>
              <a:rPr lang="en-US" dirty="0" smtClean="0"/>
              <a:t> </a:t>
            </a:r>
            <a:r>
              <a:rPr lang="en-US" dirty="0" smtClean="0"/>
              <a:t>S</a:t>
            </a:r>
            <a:r>
              <a:rPr lang="en-US" dirty="0" smtClean="0"/>
              <a:t>caling </a:t>
            </a:r>
            <a:r>
              <a:rPr lang="en-US" dirty="0" smtClean="0"/>
              <a:t>for </a:t>
            </a:r>
            <a:r>
              <a:rPr lang="en-US" dirty="0" smtClean="0"/>
              <a:t>Target </a:t>
            </a:r>
            <a:r>
              <a:rPr lang="en-US" dirty="0" smtClean="0"/>
              <a:t>A</a:t>
            </a:r>
            <a:r>
              <a:rPr lang="en-US" dirty="0" smtClean="0"/>
              <a:t>perture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dirty="0"/>
          </a:p>
        </p:txBody>
      </p:sp>
      <p:sp>
        <p:nvSpPr>
          <p:cNvPr id="5" name="TextBox 4"/>
          <p:cNvSpPr txBox="1"/>
          <p:nvPr/>
        </p:nvSpPr>
        <p:spPr>
          <a:xfrm>
            <a:off x="457200" y="750094"/>
            <a:ext cx="8229600" cy="1231106"/>
          </a:xfrm>
          <a:prstGeom prst="rect">
            <a:avLst/>
          </a:prstGeom>
          <a:noFill/>
        </p:spPr>
        <p:txBody>
          <a:bodyPr wrap="square" rtlCol="0">
            <a:spAutoFit/>
          </a:bodyPr>
          <a:lstStyle/>
          <a:p>
            <a:r>
              <a:rPr lang="en-US" dirty="0" smtClean="0"/>
              <a:t>All coefficients are set to correspond to the same value of dynamic aperture in the individual scans (aperture cut). After a few iterations of the aperture cut, the target aperture can be reached. In this case, it corresponds to the aperture cut of 14.8</a:t>
            </a:r>
            <a:r>
              <a:rPr lang="en-US" sz="2000" dirty="0" smtClean="0">
                <a:latin typeface="Symbol" pitchFamily="18" charset="2"/>
              </a:rPr>
              <a:t>s</a:t>
            </a:r>
            <a:r>
              <a:rPr lang="en-US" dirty="0" smtClean="0"/>
              <a:t>, i.e. quite close to the “target31” table.</a:t>
            </a:r>
            <a:endParaRPr lang="en-US" dirty="0"/>
          </a:p>
        </p:txBody>
      </p:sp>
      <p:grpSp>
        <p:nvGrpSpPr>
          <p:cNvPr id="12" name="Group 11"/>
          <p:cNvGrpSpPr/>
          <p:nvPr/>
        </p:nvGrpSpPr>
        <p:grpSpPr>
          <a:xfrm>
            <a:off x="1666494" y="2057400"/>
            <a:ext cx="6764435" cy="4421124"/>
            <a:chOff x="1666494" y="2057400"/>
            <a:chExt cx="6764435" cy="4421124"/>
          </a:xfrm>
        </p:grpSpPr>
        <p:pic>
          <p:nvPicPr>
            <p:cNvPr id="4" name="Picture 3" descr="da_scan.tif"/>
            <p:cNvPicPr>
              <a:picLocks noChangeAspect="1"/>
            </p:cNvPicPr>
            <p:nvPr/>
          </p:nvPicPr>
          <p:blipFill>
            <a:blip r:embed="rId2" cstate="print"/>
            <a:stretch>
              <a:fillRect/>
            </a:stretch>
          </p:blipFill>
          <p:spPr>
            <a:xfrm>
              <a:off x="1666494" y="2057400"/>
              <a:ext cx="5811012" cy="4421124"/>
            </a:xfrm>
            <a:prstGeom prst="rect">
              <a:avLst/>
            </a:prstGeom>
          </p:spPr>
        </p:pic>
        <p:sp>
          <p:nvSpPr>
            <p:cNvPr id="6" name="TextBox 5"/>
            <p:cNvSpPr txBox="1"/>
            <p:nvPr/>
          </p:nvSpPr>
          <p:spPr>
            <a:xfrm>
              <a:off x="6221734" y="4267200"/>
              <a:ext cx="1017266" cy="646331"/>
            </a:xfrm>
            <a:prstGeom prst="rect">
              <a:avLst/>
            </a:prstGeom>
            <a:noFill/>
          </p:spPr>
          <p:txBody>
            <a:bodyPr wrap="none" rtlCol="0">
              <a:spAutoFit/>
            </a:bodyPr>
            <a:lstStyle/>
            <a:p>
              <a:r>
                <a:rPr lang="en-US" b="1" dirty="0" smtClean="0">
                  <a:solidFill>
                    <a:srgbClr val="0070C0"/>
                  </a:solidFill>
                </a:rPr>
                <a:t>target</a:t>
              </a:r>
            </a:p>
            <a:p>
              <a:r>
                <a:rPr lang="en-US" b="1" dirty="0" smtClean="0">
                  <a:solidFill>
                    <a:srgbClr val="0070C0"/>
                  </a:solidFill>
                </a:rPr>
                <a:t>aperture</a:t>
              </a:r>
              <a:endParaRPr lang="en-US" b="1" dirty="0">
                <a:solidFill>
                  <a:srgbClr val="0070C0"/>
                </a:solidFill>
              </a:endParaRPr>
            </a:p>
          </p:txBody>
        </p:sp>
        <p:sp>
          <p:nvSpPr>
            <p:cNvPr id="7" name="TextBox 6"/>
            <p:cNvSpPr txBox="1"/>
            <p:nvPr/>
          </p:nvSpPr>
          <p:spPr>
            <a:xfrm>
              <a:off x="7239000" y="2831068"/>
              <a:ext cx="1191929" cy="369332"/>
            </a:xfrm>
            <a:prstGeom prst="rect">
              <a:avLst/>
            </a:prstGeom>
            <a:noFill/>
          </p:spPr>
          <p:txBody>
            <a:bodyPr wrap="none" rtlCol="0">
              <a:spAutoFit/>
            </a:bodyPr>
            <a:lstStyle/>
            <a:p>
              <a:r>
                <a:rPr lang="en-US" b="1" dirty="0" smtClean="0">
                  <a:solidFill>
                    <a:srgbClr val="0070C0"/>
                  </a:solidFill>
                </a:rPr>
                <a:t>“target31”</a:t>
              </a:r>
              <a:endParaRPr lang="en-US" b="1" dirty="0">
                <a:solidFill>
                  <a:srgbClr val="0070C0"/>
                </a:solidFill>
              </a:endParaRPr>
            </a:p>
          </p:txBody>
        </p:sp>
        <p:cxnSp>
          <p:nvCxnSpPr>
            <p:cNvPr id="9" name="Straight Arrow Connector 8"/>
            <p:cNvCxnSpPr/>
            <p:nvPr/>
          </p:nvCxnSpPr>
          <p:spPr>
            <a:xfrm flipH="1" flipV="1">
              <a:off x="7086600" y="2514600"/>
              <a:ext cx="381000" cy="337066"/>
            </a:xfrm>
            <a:prstGeom prst="straightConnector1">
              <a:avLst/>
            </a:prstGeom>
            <a:ln w="190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096000" y="3962400"/>
              <a:ext cx="381000" cy="337066"/>
            </a:xfrm>
            <a:prstGeom prst="straightConnector1">
              <a:avLst/>
            </a:prstGeom>
            <a:ln w="190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Autofit/>
          </a:bodyPr>
          <a:lstStyle/>
          <a:p>
            <a:r>
              <a:rPr lang="en-US" dirty="0" smtClean="0"/>
              <a:t>Outline</a:t>
            </a:r>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TextBox 4"/>
          <p:cNvSpPr txBox="1"/>
          <p:nvPr/>
        </p:nvSpPr>
        <p:spPr>
          <a:xfrm>
            <a:off x="457200" y="1219200"/>
            <a:ext cx="8229600" cy="3631763"/>
          </a:xfrm>
          <a:prstGeom prst="rect">
            <a:avLst/>
          </a:prstGeom>
          <a:noFill/>
        </p:spPr>
        <p:txBody>
          <a:bodyPr wrap="square" rtlCol="0">
            <a:spAutoFit/>
          </a:bodyPr>
          <a:lstStyle/>
          <a:p>
            <a:pPr>
              <a:buFont typeface="Arial" pitchFamily="34" charset="0"/>
              <a:buChar char="•"/>
            </a:pPr>
            <a:r>
              <a:rPr lang="en-US" sz="2200" dirty="0" smtClean="0"/>
              <a:t> Dynamic aperture study for the proposed LHC high luminosity lattice as a function of the IP triplet </a:t>
            </a:r>
            <a:r>
              <a:rPr lang="en-US" sz="2200" dirty="0" err="1" smtClean="0"/>
              <a:t>multipole</a:t>
            </a:r>
            <a:r>
              <a:rPr lang="en-US" sz="2200" dirty="0" smtClean="0"/>
              <a:t> field errors.</a:t>
            </a:r>
          </a:p>
          <a:p>
            <a:endParaRPr lang="en-US" sz="800" dirty="0" smtClean="0"/>
          </a:p>
          <a:p>
            <a:pPr>
              <a:buFont typeface="Arial" pitchFamily="34" charset="0"/>
              <a:buChar char="•"/>
            </a:pPr>
            <a:r>
              <a:rPr lang="en-US" sz="2200" dirty="0" smtClean="0"/>
              <a:t> Specification of the field quality for the proposed large aperture triplet quadrupoles. </a:t>
            </a:r>
          </a:p>
          <a:p>
            <a:endParaRPr lang="en-US" sz="800" dirty="0" smtClean="0"/>
          </a:p>
          <a:p>
            <a:pPr>
              <a:buFont typeface="Arial" pitchFamily="34" charset="0"/>
              <a:buChar char="•"/>
            </a:pPr>
            <a:r>
              <a:rPr lang="en-US" sz="2200" dirty="0" smtClean="0"/>
              <a:t> Collimation study and benchmarking of beam loss map calculation.</a:t>
            </a:r>
            <a:endParaRPr lang="en-US" sz="800" b="1" dirty="0" smtClean="0">
              <a:solidFill>
                <a:srgbClr val="0070C0"/>
              </a:solidFill>
            </a:endParaRPr>
          </a:p>
          <a:p>
            <a:endParaRPr lang="en-US" sz="800" b="1" dirty="0" smtClean="0">
              <a:solidFill>
                <a:srgbClr val="0070C0"/>
              </a:solidFill>
            </a:endParaRPr>
          </a:p>
          <a:p>
            <a:r>
              <a:rPr lang="en-US" sz="2200" b="1" dirty="0" smtClean="0">
                <a:solidFill>
                  <a:srgbClr val="0070C0"/>
                </a:solidFill>
              </a:rPr>
              <a:t>Lattice:</a:t>
            </a:r>
            <a:r>
              <a:rPr lang="en-US" sz="2200" dirty="0" smtClean="0">
                <a:solidFill>
                  <a:srgbClr val="0070C0"/>
                </a:solidFill>
              </a:rPr>
              <a:t> </a:t>
            </a:r>
            <a:r>
              <a:rPr lang="en-US" sz="2200" dirty="0" smtClean="0"/>
              <a:t>LHC v.3.01, collision option “4444” with </a:t>
            </a:r>
            <a:r>
              <a:rPr lang="en-US" sz="2200" dirty="0" smtClean="0">
                <a:latin typeface="Symbol" pitchFamily="18" charset="2"/>
              </a:rPr>
              <a:t>b</a:t>
            </a:r>
            <a:r>
              <a:rPr lang="en-US" sz="2200" dirty="0" smtClean="0"/>
              <a:t>*=15/15 cm at IP1 and IP5, </a:t>
            </a:r>
            <a:r>
              <a:rPr lang="en-US" sz="2200" dirty="0" err="1" smtClean="0"/>
              <a:t>Nb</a:t>
            </a:r>
            <a:r>
              <a:rPr lang="en-US" sz="2200" dirty="0" smtClean="0"/>
              <a:t>-Ti superconducting triplet quadrupoles with 120 mm coil diameter, beam energy of 7 TeV.</a:t>
            </a:r>
          </a:p>
          <a:p>
            <a:pPr>
              <a:buFont typeface="Arial" pitchFamily="34" charset="0"/>
              <a:buChar char="•"/>
            </a:pPr>
            <a:endParaRPr lang="en-US" sz="800" dirty="0" smtClean="0"/>
          </a:p>
          <a:p>
            <a:r>
              <a:rPr lang="en-US" sz="2200" b="1" dirty="0" smtClean="0">
                <a:solidFill>
                  <a:srgbClr val="0070C0"/>
                </a:solidFill>
              </a:rPr>
              <a:t>Code:</a:t>
            </a:r>
            <a:r>
              <a:rPr lang="en-US" sz="2200" dirty="0" smtClean="0"/>
              <a:t> </a:t>
            </a:r>
            <a:r>
              <a:rPr lang="en-US" sz="2200" dirty="0" err="1" smtClean="0"/>
              <a:t>SixTrack</a:t>
            </a:r>
            <a:r>
              <a:rPr lang="en-US" sz="22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Final </a:t>
            </a:r>
            <a:r>
              <a:rPr lang="en-US" dirty="0" err="1" smtClean="0"/>
              <a:t>M</a:t>
            </a:r>
            <a:r>
              <a:rPr lang="en-US" dirty="0" err="1" smtClean="0"/>
              <a:t>ultipole</a:t>
            </a:r>
            <a:r>
              <a:rPr lang="en-US" dirty="0" smtClean="0"/>
              <a:t> </a:t>
            </a:r>
            <a:r>
              <a:rPr lang="en-US" dirty="0" smtClean="0"/>
              <a:t>T</a:t>
            </a:r>
            <a:r>
              <a:rPr lang="en-US" dirty="0" smtClean="0"/>
              <a:t>able “Target39</a:t>
            </a:r>
            <a:r>
              <a:rPr lang="en-US" dirty="0" smtClean="0"/>
              <a:t>” in </a:t>
            </a:r>
            <a:r>
              <a:rPr lang="en-US" dirty="0" smtClean="0"/>
              <a:t>Option-1 </a:t>
            </a:r>
            <a:r>
              <a:rPr lang="en-US" dirty="0" smtClean="0"/>
              <a:t>at r</a:t>
            </a:r>
            <a:r>
              <a:rPr lang="en-US" baseline="-25000" dirty="0" smtClean="0"/>
              <a:t>0</a:t>
            </a:r>
            <a:r>
              <a:rPr lang="en-US" dirty="0" smtClean="0"/>
              <a:t>=50 mm</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dirty="0"/>
          </a:p>
        </p:txBody>
      </p:sp>
      <p:graphicFrame>
        <p:nvGraphicFramePr>
          <p:cNvPr id="4" name="Table 3"/>
          <p:cNvGraphicFramePr>
            <a:graphicFrameLocks noGrp="1"/>
          </p:cNvGraphicFramePr>
          <p:nvPr/>
        </p:nvGraphicFramePr>
        <p:xfrm>
          <a:off x="1554480" y="990600"/>
          <a:ext cx="6217920" cy="4114800"/>
        </p:xfrm>
        <a:graphic>
          <a:graphicData uri="http://schemas.openxmlformats.org/drawingml/2006/table">
            <a:tbl>
              <a:tblPr/>
              <a:tblGrid>
                <a:gridCol w="731520"/>
                <a:gridCol w="1097280"/>
                <a:gridCol w="1097280"/>
                <a:gridCol w="365760"/>
                <a:gridCol w="731520"/>
                <a:gridCol w="1097280"/>
                <a:gridCol w="1097280"/>
              </a:tblGrid>
              <a:tr h="274320">
                <a:tc>
                  <a:txBody>
                    <a:bodyPr/>
                    <a:lstStyle/>
                    <a:p>
                      <a:pPr marL="0" marR="0" algn="ctr">
                        <a:spcBef>
                          <a:spcPts val="0"/>
                        </a:spcBef>
                        <a:spcAft>
                          <a:spcPts val="0"/>
                        </a:spcAft>
                      </a:pPr>
                      <a:r>
                        <a:rPr lang="en-US" sz="1600" kern="100" dirty="0">
                          <a:latin typeface="+mn-lt"/>
                          <a:ea typeface="SimSun"/>
                          <a:cs typeface="Calibri"/>
                        </a:rPr>
                        <a:t>skew</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smtClean="0">
                          <a:latin typeface="+mn-lt"/>
                          <a:ea typeface="SimSun"/>
                          <a:cs typeface="Calibri"/>
                        </a:rPr>
                        <a:t>uncertainty</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rms</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5">
                  <a:txBody>
                    <a:bodyPr/>
                    <a:lstStyle/>
                    <a:p>
                      <a:pPr marL="0" marR="0" algn="ctr">
                        <a:spcBef>
                          <a:spcPts val="0"/>
                        </a:spcBef>
                        <a:spcAft>
                          <a:spcPts val="0"/>
                        </a:spcAft>
                      </a:pPr>
                      <a:r>
                        <a:rPr lang="en-US" sz="1600" kern="100" dirty="0">
                          <a:latin typeface="+mn-lt"/>
                          <a:ea typeface="SimSun"/>
                          <a:cs typeface="Calibri"/>
                        </a:rPr>
                        <a:t>   </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normal</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uncertainty</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rms</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a:latin typeface="+mn-lt"/>
                          <a:ea typeface="SimSun"/>
                          <a:cs typeface="Calibri"/>
                        </a:rPr>
                        <a:t>a1</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0.00000</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0.00000</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a:latin typeface="+mn-lt"/>
                          <a:ea typeface="SimSun"/>
                          <a:cs typeface="Calibri"/>
                        </a:rPr>
                        <a:t>b1</a:t>
                      </a:r>
                      <a:endParaRPr lang="en-US" sz="1600" kern="10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0.00000</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mn-lt"/>
                          <a:ea typeface="SimSun"/>
                          <a:cs typeface="Calibri"/>
                        </a:rPr>
                        <a:t>0.00000</a:t>
                      </a:r>
                      <a:endParaRPr lang="en-US" sz="1600" kern="10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a:latin typeface="+mn-lt"/>
                          <a:ea typeface="SimSun"/>
                          <a:cs typeface="Calibri"/>
                        </a:rPr>
                        <a:t>a2</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0.00000</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0.00000</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b2</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mn-lt"/>
                          <a:ea typeface="SimSun"/>
                          <a:cs typeface="Calibri"/>
                        </a:rPr>
                        <a:t>0.00000</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mn-lt"/>
                          <a:ea typeface="SimSun"/>
                          <a:cs typeface="Calibri"/>
                        </a:rPr>
                        <a:t>0.00000</a:t>
                      </a:r>
                      <a:endParaRPr lang="en-US" sz="1600" kern="10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a3</a:t>
                      </a:r>
                      <a:endParaRPr lang="en-US" sz="1600" kern="10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0.28701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0.34839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b3</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0.22675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0.43166</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a4</a:t>
                      </a:r>
                      <a:endParaRPr lang="en-US" sz="1600" kern="10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0.39722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0.34797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b4</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0.13905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0.14002</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a5</a:t>
                      </a:r>
                      <a:endParaRPr lang="en-US" sz="1600" kern="10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0.13129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0.02945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b5</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0.09018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0.07111</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a6</a:t>
                      </a:r>
                      <a:endParaRPr lang="en-US" sz="1600" kern="10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0.41458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0.02698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b6</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0.53501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0.38921</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a7</a:t>
                      </a:r>
                      <a:endParaRPr lang="en-US" sz="1600" kern="10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0.11063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0.02557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b7</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0.01031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0.01215</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a8</a:t>
                      </a:r>
                      <a:endParaRPr lang="en-US" sz="1600" kern="10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0.10452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0.00820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b8</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0.02766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0.00557</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a9</a:t>
                      </a:r>
                      <a:endParaRPr lang="en-US" sz="1600" kern="10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0.15817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0.01044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b9</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0.00911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0.00844</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a10</a:t>
                      </a:r>
                      <a:endParaRPr lang="en-US" sz="1600" kern="10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0.09435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0.00924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b10</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0.01872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0.00674</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a:latin typeface="+mn-lt"/>
                          <a:ea typeface="SimSun"/>
                          <a:cs typeface="Calibri"/>
                        </a:rPr>
                        <a:t>a11</a:t>
                      </a:r>
                      <a:endParaRPr lang="en-US" sz="1600" kern="10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0.07756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0.00700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600" kern="100" dirty="0">
                          <a:latin typeface="+mn-lt"/>
                          <a:ea typeface="SimSun"/>
                          <a:cs typeface="Calibri"/>
                        </a:rPr>
                        <a:t>b11</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0.00820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0.00998</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smtClean="0">
                          <a:latin typeface="+mn-lt"/>
                          <a:ea typeface="SimSun"/>
                          <a:cs typeface="Times New Roman"/>
                        </a:rPr>
                        <a:t>a12</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0.05541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0.00354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0"/>
                        </a:spcAft>
                      </a:pPr>
                      <a:endParaRPr lang="en-US" sz="16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smtClean="0">
                          <a:latin typeface="+mn-lt"/>
                          <a:ea typeface="SimSun"/>
                          <a:cs typeface="Times New Roman"/>
                        </a:rPr>
                        <a:t>b12</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0.00456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0.00363</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smtClean="0">
                          <a:latin typeface="+mn-lt"/>
                          <a:ea typeface="SimSun"/>
                          <a:cs typeface="Times New Roman"/>
                        </a:rPr>
                        <a:t>a13</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0.03679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0.00442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0"/>
                        </a:spcAft>
                      </a:pPr>
                      <a:endParaRPr lang="en-US" sz="16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smtClean="0">
                          <a:latin typeface="+mn-lt"/>
                          <a:ea typeface="SimSun"/>
                          <a:cs typeface="Times New Roman"/>
                        </a:rPr>
                        <a:t>b13</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0.00396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0.00268</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spcBef>
                          <a:spcPts val="0"/>
                        </a:spcBef>
                        <a:spcAft>
                          <a:spcPts val="0"/>
                        </a:spcAft>
                      </a:pPr>
                      <a:r>
                        <a:rPr lang="en-US" sz="1600" kern="100" dirty="0" smtClean="0">
                          <a:latin typeface="+mn-lt"/>
                          <a:ea typeface="SimSun"/>
                          <a:cs typeface="Times New Roman"/>
                        </a:rPr>
                        <a:t>a14</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0.01892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0.00364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0"/>
                        </a:spcAft>
                      </a:pPr>
                      <a:endParaRPr lang="en-US" sz="16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smtClean="0">
                          <a:latin typeface="+mn-lt"/>
                          <a:ea typeface="SimSun"/>
                          <a:cs typeface="Times New Roman"/>
                        </a:rPr>
                        <a:t>b14</a:t>
                      </a:r>
                      <a:endParaRPr lang="en-US" sz="1600" kern="100"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0.00611 </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0.00364</a:t>
                      </a:r>
                      <a:endParaRPr lang="en-US" sz="16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1371600" y="5334000"/>
            <a:ext cx="6858000" cy="1231106"/>
          </a:xfrm>
          <a:prstGeom prst="rect">
            <a:avLst/>
          </a:prstGeom>
          <a:noFill/>
          <a:ln w="9525">
            <a:noFill/>
            <a:miter lim="800000"/>
            <a:headEnd/>
            <a:tailEnd/>
          </a:ln>
        </p:spPr>
        <p:txBody>
          <a:bodyPr>
            <a:spAutoFit/>
          </a:bodyPr>
          <a:lstStyle/>
          <a:p>
            <a:r>
              <a:rPr lang="en-US" dirty="0" smtClean="0"/>
              <a:t>In addition to the described option-1 procedure, in this table we limited the least sensitive coefficients to be not larger than the mid-value between “target3” and “target31” tables in order to help relaxing the other more sensitive coefficients. In this case, the aperture cut is 14.7</a:t>
            </a:r>
            <a:r>
              <a:rPr lang="en-US" sz="2000" dirty="0" smtClean="0">
                <a:latin typeface="Symbol" pitchFamily="18" charset="2"/>
              </a:rPr>
              <a:t>s</a:t>
            </a:r>
            <a:r>
              <a:rPr lang="en-US" dirty="0" smtClean="0">
                <a:latin typeface="Symbol" pitchFamily="18" charset="2"/>
              </a:rPr>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srcRect/>
          <a:stretch>
            <a:fillRect/>
          </a:stretch>
        </p:blipFill>
        <p:spPr bwMode="auto">
          <a:xfrm>
            <a:off x="4572000" y="3730752"/>
            <a:ext cx="4569021" cy="3026664"/>
          </a:xfrm>
          <a:prstGeom prst="rect">
            <a:avLst/>
          </a:prstGeom>
          <a:noFill/>
          <a:ln w="9525">
            <a:noFill/>
            <a:miter lim="800000"/>
            <a:headEnd/>
            <a:tailEnd/>
          </a:ln>
          <a:effectLst/>
        </p:spPr>
      </p:pic>
      <p:sp>
        <p:nvSpPr>
          <p:cNvPr id="9" name="Slide Number Placeholder 2"/>
          <p:cNvSpPr txBox="1">
            <a:spLocks/>
          </p:cNvSpPr>
          <p:nvPr/>
        </p:nvSpPr>
        <p:spPr>
          <a:xfrm>
            <a:off x="6553200"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2"/>
          <p:cNvPicPr>
            <a:picLocks noChangeAspect="1" noChangeArrowheads="1"/>
          </p:cNvPicPr>
          <p:nvPr/>
        </p:nvPicPr>
        <p:blipFill>
          <a:blip r:embed="rId3" cstate="print"/>
          <a:srcRect/>
          <a:stretch>
            <a:fillRect/>
          </a:stretch>
        </p:blipFill>
        <p:spPr bwMode="auto">
          <a:xfrm>
            <a:off x="4572000" y="758952"/>
            <a:ext cx="4569021" cy="3026664"/>
          </a:xfrm>
          <a:prstGeom prst="rect">
            <a:avLst/>
          </a:prstGeom>
          <a:noFill/>
          <a:ln w="9525">
            <a:noFill/>
            <a:miter lim="800000"/>
            <a:headEnd/>
            <a:tailEnd/>
          </a:ln>
          <a:effectLst/>
        </p:spPr>
      </p:pic>
      <p:pic>
        <p:nvPicPr>
          <p:cNvPr id="12" name="Picture 4"/>
          <p:cNvPicPr>
            <a:picLocks noChangeAspect="1" noChangeArrowheads="1"/>
          </p:cNvPicPr>
          <p:nvPr/>
        </p:nvPicPr>
        <p:blipFill>
          <a:blip r:embed="rId4" cstate="print"/>
          <a:srcRect/>
          <a:stretch>
            <a:fillRect/>
          </a:stretch>
        </p:blipFill>
        <p:spPr bwMode="auto">
          <a:xfrm>
            <a:off x="152400" y="758952"/>
            <a:ext cx="4569021" cy="3026664"/>
          </a:xfrm>
          <a:prstGeom prst="rect">
            <a:avLst/>
          </a:prstGeom>
          <a:noFill/>
          <a:ln w="9525">
            <a:noFill/>
            <a:miter lim="800000"/>
            <a:headEnd/>
            <a:tailEnd/>
          </a:ln>
          <a:effectLst/>
        </p:spPr>
      </p:pic>
      <p:pic>
        <p:nvPicPr>
          <p:cNvPr id="13" name="Picture 5"/>
          <p:cNvPicPr>
            <a:picLocks noChangeAspect="1" noChangeArrowheads="1"/>
          </p:cNvPicPr>
          <p:nvPr/>
        </p:nvPicPr>
        <p:blipFill>
          <a:blip r:embed="rId5" cstate="print"/>
          <a:srcRect/>
          <a:stretch>
            <a:fillRect/>
          </a:stretch>
        </p:blipFill>
        <p:spPr bwMode="auto">
          <a:xfrm>
            <a:off x="152400" y="3730752"/>
            <a:ext cx="4569021" cy="3026664"/>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Comparison of </a:t>
            </a:r>
            <a:r>
              <a:rPr lang="en-US" dirty="0" smtClean="0"/>
              <a:t>“Target3</a:t>
            </a:r>
            <a:r>
              <a:rPr lang="en-US" dirty="0" smtClean="0"/>
              <a:t>”, </a:t>
            </a:r>
            <a:r>
              <a:rPr lang="en-US" dirty="0" smtClean="0"/>
              <a:t>“Target31</a:t>
            </a:r>
            <a:r>
              <a:rPr lang="en-US" dirty="0" smtClean="0"/>
              <a:t>” and </a:t>
            </a:r>
            <a:r>
              <a:rPr lang="en-US" dirty="0" smtClean="0"/>
              <a:t>“Target39</a:t>
            </a:r>
            <a:r>
              <a:rPr lang="en-US" dirty="0" smtClean="0"/>
              <a:t>” </a:t>
            </a:r>
            <a:r>
              <a:rPr lang="en-US" dirty="0" smtClean="0"/>
              <a:t>Tables</a:t>
            </a:r>
            <a:r>
              <a:rPr lang="en-US" dirty="0" smtClean="0"/>
              <a:t/>
            </a:r>
            <a:br>
              <a:rPr lang="en-US" dirty="0" smtClean="0"/>
            </a:br>
            <a:r>
              <a:rPr lang="en-US" sz="2200" dirty="0" smtClean="0"/>
              <a:t>(Normalized </a:t>
            </a:r>
            <a:r>
              <a:rPr lang="en-US" sz="2200" dirty="0" smtClean="0"/>
              <a:t>to </a:t>
            </a:r>
            <a:r>
              <a:rPr lang="en-US" sz="2200" dirty="0" smtClean="0"/>
              <a:t>“Target3</a:t>
            </a:r>
            <a:r>
              <a:rPr lang="en-US" sz="2200" dirty="0" smtClean="0"/>
              <a:t>” </a:t>
            </a:r>
            <a:r>
              <a:rPr lang="en-US" sz="2200" dirty="0" smtClean="0"/>
              <a:t>Values</a:t>
            </a:r>
            <a:r>
              <a:rPr lang="en-US" sz="2200" dirty="0" smtClean="0"/>
              <a:t>)</a:t>
            </a:r>
            <a:endParaRPr lang="en-US" sz="2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t>
            </a:r>
            <a:r>
              <a:rPr lang="en-US" dirty="0" smtClean="0"/>
              <a:t>Aperture </a:t>
            </a:r>
            <a:r>
              <a:rPr lang="en-US" dirty="0" smtClean="0"/>
              <a:t>for </a:t>
            </a:r>
            <a:r>
              <a:rPr lang="en-US" dirty="0" err="1" smtClean="0"/>
              <a:t>M</a:t>
            </a:r>
            <a:r>
              <a:rPr lang="en-US" dirty="0" err="1" smtClean="0"/>
              <a:t>ultipole</a:t>
            </a:r>
            <a:r>
              <a:rPr lang="en-US" dirty="0" smtClean="0"/>
              <a:t> </a:t>
            </a:r>
            <a:r>
              <a:rPr lang="en-US" dirty="0" smtClean="0"/>
              <a:t>T</a:t>
            </a:r>
            <a:r>
              <a:rPr lang="en-US" dirty="0" smtClean="0"/>
              <a:t>able “Target39</a:t>
            </a:r>
            <a:r>
              <a:rPr lang="en-US" dirty="0" smtClean="0"/>
              <a: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dirty="0"/>
          </a:p>
        </p:txBody>
      </p:sp>
      <p:pic>
        <p:nvPicPr>
          <p:cNvPr id="4" name="Picture 6"/>
          <p:cNvPicPr>
            <a:picLocks noChangeAspect="1" noChangeArrowheads="1"/>
          </p:cNvPicPr>
          <p:nvPr/>
        </p:nvPicPr>
        <p:blipFill>
          <a:blip r:embed="rId2" cstate="print"/>
          <a:srcRect/>
          <a:stretch>
            <a:fillRect/>
          </a:stretch>
        </p:blipFill>
        <p:spPr bwMode="auto">
          <a:xfrm>
            <a:off x="1216152" y="914400"/>
            <a:ext cx="7246937" cy="4976812"/>
          </a:xfrm>
          <a:prstGeom prst="rect">
            <a:avLst/>
          </a:prstGeom>
          <a:noFill/>
          <a:ln w="9525">
            <a:noFill/>
            <a:miter lim="800000"/>
            <a:headEnd/>
            <a:tailEnd/>
          </a:ln>
        </p:spPr>
      </p:pic>
      <p:sp>
        <p:nvSpPr>
          <p:cNvPr id="5" name="TextBox 4"/>
          <p:cNvSpPr txBox="1">
            <a:spLocks noChangeArrowheads="1"/>
          </p:cNvSpPr>
          <p:nvPr/>
        </p:nvSpPr>
        <p:spPr bwMode="auto">
          <a:xfrm>
            <a:off x="5486400" y="4648200"/>
            <a:ext cx="1755994" cy="400110"/>
          </a:xfrm>
          <a:prstGeom prst="rect">
            <a:avLst/>
          </a:prstGeom>
          <a:noFill/>
          <a:ln w="9525">
            <a:noFill/>
            <a:miter lim="800000"/>
            <a:headEnd/>
            <a:tailEnd/>
          </a:ln>
        </p:spPr>
        <p:txBody>
          <a:bodyPr wrap="none">
            <a:spAutoFit/>
          </a:bodyPr>
          <a:lstStyle/>
          <a:p>
            <a:r>
              <a:rPr lang="en-US" sz="2000" b="1" dirty="0" err="1">
                <a:solidFill>
                  <a:srgbClr val="0070C0"/>
                </a:solidFill>
              </a:rPr>
              <a:t>DA</a:t>
            </a:r>
            <a:r>
              <a:rPr lang="en-US" sz="2000" b="1" baseline="-25000" dirty="0" err="1">
                <a:solidFill>
                  <a:srgbClr val="0070C0"/>
                </a:solidFill>
              </a:rPr>
              <a:t>min</a:t>
            </a:r>
            <a:r>
              <a:rPr lang="en-US" sz="2000" b="1" dirty="0">
                <a:solidFill>
                  <a:srgbClr val="0070C0"/>
                </a:solidFill>
              </a:rPr>
              <a:t> = </a:t>
            </a:r>
            <a:r>
              <a:rPr lang="en-US" sz="2000" b="1" dirty="0" smtClean="0">
                <a:solidFill>
                  <a:srgbClr val="0070C0"/>
                </a:solidFill>
              </a:rPr>
              <a:t>12.35</a:t>
            </a:r>
            <a:r>
              <a:rPr lang="en-US" sz="2000" b="1" dirty="0" smtClean="0">
                <a:solidFill>
                  <a:srgbClr val="0070C0"/>
                </a:solidFill>
                <a:latin typeface="Symbol" pitchFamily="18" charset="2"/>
              </a:rPr>
              <a:t>s</a:t>
            </a:r>
            <a:endParaRPr lang="en-US" sz="2000" b="1" dirty="0">
              <a:solidFill>
                <a:srgbClr val="0070C0"/>
              </a:solidFill>
              <a:latin typeface="Symbol" pitchFamily="18" charset="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06462" y="1728787"/>
            <a:ext cx="7246938" cy="4976813"/>
            <a:chOff x="906462" y="1728787"/>
            <a:chExt cx="7246938" cy="4976813"/>
          </a:xfrm>
        </p:grpSpPr>
        <p:pic>
          <p:nvPicPr>
            <p:cNvPr id="5" name="Picture 5"/>
            <p:cNvPicPr>
              <a:picLocks noChangeAspect="1" noChangeArrowheads="1"/>
            </p:cNvPicPr>
            <p:nvPr/>
          </p:nvPicPr>
          <p:blipFill>
            <a:blip r:embed="rId2" cstate="print"/>
            <a:srcRect/>
            <a:stretch>
              <a:fillRect/>
            </a:stretch>
          </p:blipFill>
          <p:spPr bwMode="auto">
            <a:xfrm>
              <a:off x="906462" y="1728787"/>
              <a:ext cx="7246938" cy="4976813"/>
            </a:xfrm>
            <a:prstGeom prst="rect">
              <a:avLst/>
            </a:prstGeom>
            <a:noFill/>
            <a:ln w="9525">
              <a:noFill/>
              <a:miter lim="800000"/>
              <a:headEnd/>
              <a:tailEnd/>
            </a:ln>
          </p:spPr>
        </p:pic>
        <p:sp>
          <p:nvSpPr>
            <p:cNvPr id="8" name="TextBox 7"/>
            <p:cNvSpPr txBox="1"/>
            <p:nvPr/>
          </p:nvSpPr>
          <p:spPr>
            <a:xfrm>
              <a:off x="1600200" y="2667000"/>
              <a:ext cx="1191929" cy="369332"/>
            </a:xfrm>
            <a:prstGeom prst="rect">
              <a:avLst/>
            </a:prstGeom>
            <a:noFill/>
          </p:spPr>
          <p:txBody>
            <a:bodyPr wrap="none" rtlCol="0">
              <a:spAutoFit/>
            </a:bodyPr>
            <a:lstStyle/>
            <a:p>
              <a:r>
                <a:rPr lang="en-US" b="1" dirty="0" smtClean="0">
                  <a:solidFill>
                    <a:srgbClr val="0070C0"/>
                  </a:solidFill>
                </a:rPr>
                <a:t>“target31”</a:t>
              </a:r>
              <a:endParaRPr lang="en-US" b="1" dirty="0">
                <a:solidFill>
                  <a:srgbClr val="0070C0"/>
                </a:solidFill>
              </a:endParaRPr>
            </a:p>
          </p:txBody>
        </p:sp>
        <p:sp>
          <p:nvSpPr>
            <p:cNvPr id="9" name="TextBox 8"/>
            <p:cNvSpPr txBox="1"/>
            <p:nvPr/>
          </p:nvSpPr>
          <p:spPr>
            <a:xfrm>
              <a:off x="4572000" y="2819400"/>
              <a:ext cx="1017266" cy="646331"/>
            </a:xfrm>
            <a:prstGeom prst="rect">
              <a:avLst/>
            </a:prstGeom>
            <a:noFill/>
          </p:spPr>
          <p:txBody>
            <a:bodyPr wrap="none" rtlCol="0">
              <a:spAutoFit/>
            </a:bodyPr>
            <a:lstStyle/>
            <a:p>
              <a:r>
                <a:rPr lang="en-US" b="1" dirty="0" smtClean="0">
                  <a:solidFill>
                    <a:srgbClr val="0070C0"/>
                  </a:solidFill>
                </a:rPr>
                <a:t>target</a:t>
              </a:r>
            </a:p>
            <a:p>
              <a:r>
                <a:rPr lang="en-US" b="1" dirty="0" smtClean="0">
                  <a:solidFill>
                    <a:srgbClr val="0070C0"/>
                  </a:solidFill>
                </a:rPr>
                <a:t>aperture</a:t>
              </a:r>
              <a:endParaRPr lang="en-US" b="1" dirty="0">
                <a:solidFill>
                  <a:srgbClr val="0070C0"/>
                </a:solidFill>
              </a:endParaRPr>
            </a:p>
          </p:txBody>
        </p:sp>
        <p:cxnSp>
          <p:nvCxnSpPr>
            <p:cNvPr id="10" name="Straight Arrow Connector 9"/>
            <p:cNvCxnSpPr/>
            <p:nvPr/>
          </p:nvCxnSpPr>
          <p:spPr>
            <a:xfrm flipV="1">
              <a:off x="2743200" y="2590800"/>
              <a:ext cx="381000" cy="260866"/>
            </a:xfrm>
            <a:prstGeom prst="straightConnector1">
              <a:avLst/>
            </a:prstGeom>
            <a:ln w="190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191000" y="3200400"/>
              <a:ext cx="381000" cy="260866"/>
            </a:xfrm>
            <a:prstGeom prst="straightConnector1">
              <a:avLst/>
            </a:prstGeom>
            <a:ln w="190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en-US" dirty="0" smtClean="0"/>
              <a:t>Option-2: The </a:t>
            </a:r>
            <a:r>
              <a:rPr lang="en-US" dirty="0" smtClean="0"/>
              <a:t>Coefficients </a:t>
            </a:r>
            <a:r>
              <a:rPr lang="en-US" dirty="0" smtClean="0"/>
              <a:t>A</a:t>
            </a:r>
            <a:r>
              <a:rPr lang="en-US" dirty="0" smtClean="0"/>
              <a:t>re </a:t>
            </a:r>
            <a:r>
              <a:rPr lang="en-US" dirty="0" smtClean="0"/>
              <a:t>S</a:t>
            </a:r>
            <a:r>
              <a:rPr lang="en-US" dirty="0" smtClean="0"/>
              <a:t>caled </a:t>
            </a:r>
            <a:r>
              <a:rPr lang="en-US" dirty="0" smtClean="0"/>
              <a:t>with the </a:t>
            </a:r>
            <a:r>
              <a:rPr lang="en-US" dirty="0" smtClean="0"/>
              <a:t>Same </a:t>
            </a:r>
            <a:r>
              <a:rPr lang="en-US" dirty="0" smtClean="0"/>
              <a:t>F</a:t>
            </a:r>
            <a:r>
              <a:rPr lang="en-US" dirty="0" smtClean="0"/>
              <a:t>actor</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dirty="0"/>
          </a:p>
        </p:txBody>
      </p:sp>
      <p:sp>
        <p:nvSpPr>
          <p:cNvPr id="6" name="TextBox 5"/>
          <p:cNvSpPr txBox="1"/>
          <p:nvPr/>
        </p:nvSpPr>
        <p:spPr>
          <a:xfrm>
            <a:off x="457200" y="762000"/>
            <a:ext cx="8229600" cy="1200329"/>
          </a:xfrm>
          <a:prstGeom prst="rect">
            <a:avLst/>
          </a:prstGeom>
          <a:noFill/>
        </p:spPr>
        <p:txBody>
          <a:bodyPr wrap="square" rtlCol="0">
            <a:spAutoFit/>
          </a:bodyPr>
          <a:lstStyle/>
          <a:p>
            <a:r>
              <a:rPr lang="en-US" dirty="0" smtClean="0"/>
              <a:t>As a starting point (named “target31_p3” table), all coefficients are set to a mid-value between “target3” and “target31” tables. Then the coefficients are scaled together in 10 steps from “target31”  to “target31_p3” table. The target aperture was obtained when the setting is about 1 step from “target31” table.</a:t>
            </a:r>
            <a:endParaRPr lang="en-US" dirty="0"/>
          </a:p>
        </p:txBody>
      </p:sp>
      <p:sp>
        <p:nvSpPr>
          <p:cNvPr id="7" name="TextBox 6"/>
          <p:cNvSpPr txBox="1"/>
          <p:nvPr/>
        </p:nvSpPr>
        <p:spPr>
          <a:xfrm>
            <a:off x="7162800" y="4953000"/>
            <a:ext cx="1828800" cy="1077218"/>
          </a:xfrm>
          <a:prstGeom prst="rect">
            <a:avLst/>
          </a:prstGeom>
          <a:noFill/>
        </p:spPr>
        <p:txBody>
          <a:bodyPr wrap="square" rtlCol="0">
            <a:spAutoFit/>
          </a:bodyPr>
          <a:lstStyle/>
          <a:p>
            <a:r>
              <a:rPr lang="en-US" sz="1600" dirty="0" smtClean="0"/>
              <a:t>The last digit in the legend shows the step number from “target31” table</a:t>
            </a: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Final </a:t>
            </a:r>
            <a:r>
              <a:rPr lang="en-US" sz="2400" dirty="0" err="1" smtClean="0"/>
              <a:t>M</a:t>
            </a:r>
            <a:r>
              <a:rPr lang="en-US" sz="2400" dirty="0" err="1" smtClean="0"/>
              <a:t>ultipole</a:t>
            </a:r>
            <a:r>
              <a:rPr lang="en-US" sz="2400" dirty="0" smtClean="0"/>
              <a:t> </a:t>
            </a:r>
            <a:r>
              <a:rPr lang="en-US" sz="2400" dirty="0" smtClean="0"/>
              <a:t>T</a:t>
            </a:r>
            <a:r>
              <a:rPr lang="en-US" sz="2400" dirty="0" smtClean="0"/>
              <a:t>able “Target31_p3_1</a:t>
            </a:r>
            <a:r>
              <a:rPr lang="en-US" sz="2400" dirty="0" smtClean="0"/>
              <a:t>” in </a:t>
            </a:r>
            <a:r>
              <a:rPr lang="en-US" sz="2400" dirty="0" smtClean="0"/>
              <a:t>Option-2 </a:t>
            </a:r>
            <a:r>
              <a:rPr lang="en-US" sz="2400" dirty="0" smtClean="0"/>
              <a:t>at r</a:t>
            </a:r>
            <a:r>
              <a:rPr lang="en-US" sz="2400" baseline="-25000" dirty="0" smtClean="0"/>
              <a:t>0</a:t>
            </a:r>
            <a:r>
              <a:rPr lang="en-US" sz="2400" dirty="0" smtClean="0"/>
              <a:t>=50 mm</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dirty="0"/>
          </a:p>
        </p:txBody>
      </p:sp>
      <p:graphicFrame>
        <p:nvGraphicFramePr>
          <p:cNvPr id="5" name="Table 4"/>
          <p:cNvGraphicFramePr>
            <a:graphicFrameLocks noGrp="1"/>
          </p:cNvGraphicFramePr>
          <p:nvPr/>
        </p:nvGraphicFramePr>
        <p:xfrm>
          <a:off x="1401763" y="1066800"/>
          <a:ext cx="6218237" cy="4119570"/>
        </p:xfrm>
        <a:graphic>
          <a:graphicData uri="http://schemas.openxmlformats.org/drawingml/2006/table">
            <a:tbl>
              <a:tblPr/>
              <a:tblGrid>
                <a:gridCol w="731837"/>
                <a:gridCol w="1096963"/>
                <a:gridCol w="1096962"/>
                <a:gridCol w="366713"/>
                <a:gridCol w="730250"/>
                <a:gridCol w="1098550"/>
                <a:gridCol w="1096962"/>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SimSun" charset="-122"/>
                          <a:cs typeface="Calibri" pitchFamily="34" charset="0"/>
                        </a:rPr>
                        <a:t>skew</a:t>
                      </a:r>
                      <a:endParaRPr kumimoji="0" lang="en-US" sz="1600" b="0" i="0" u="none" strike="noStrike" cap="none" normalizeH="0" baseline="0" dirty="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SimSun" charset="-122"/>
                          <a:cs typeface="Calibri" pitchFamily="34" charset="0"/>
                        </a:rPr>
                        <a:t>uncertainty</a:t>
                      </a:r>
                      <a:endParaRPr kumimoji="0" lang="en-US" sz="1600" b="0" i="0" u="none" strike="noStrike" cap="none" normalizeH="0" baseline="0" dirty="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rms</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   </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normal</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uncertainty</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rms</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SimSun" charset="-122"/>
                          <a:cs typeface="Calibri" pitchFamily="34" charset="0"/>
                        </a:rPr>
                        <a:t>a1</a:t>
                      </a:r>
                      <a:endParaRPr kumimoji="0" lang="en-US" sz="1600" b="0" i="0" u="none" strike="noStrike" cap="none" normalizeH="0" baseline="0" dirty="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SimSun" charset="-122"/>
                          <a:cs typeface="Calibri" pitchFamily="34" charset="0"/>
                        </a:rPr>
                        <a:t>0.00000</a:t>
                      </a:r>
                      <a:endParaRPr kumimoji="0" lang="en-US" sz="1600" b="0" i="0" u="none" strike="noStrike" cap="none" normalizeH="0" baseline="0" dirty="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0.00000</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b1</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0.00000</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0.00000</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a2</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SimSun" charset="-122"/>
                          <a:cs typeface="Calibri" pitchFamily="34" charset="0"/>
                        </a:rPr>
                        <a:t>0.00000</a:t>
                      </a:r>
                      <a:endParaRPr kumimoji="0" lang="en-US" sz="1600" b="0" i="0" u="none" strike="noStrike" cap="none" normalizeH="0" baseline="0" dirty="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SimSun" charset="-122"/>
                          <a:cs typeface="Calibri" pitchFamily="34" charset="0"/>
                        </a:rPr>
                        <a:t>0.00000</a:t>
                      </a:r>
                      <a:endParaRPr kumimoji="0" lang="en-US" sz="1600" b="0" i="0" u="none" strike="noStrike" cap="none" normalizeH="0" baseline="0" dirty="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b2</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0.00000</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0.00000</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a3</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0.07387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0.08962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b3</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0.05837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0.11113</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a4</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0.06969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0.06109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b4</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0.02437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0.02453</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a5</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0.00879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0.02891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b5</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0.02324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0.04414</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a6</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0.06836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0.07837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SimSun" charset="-122"/>
                          <a:cs typeface="Calibri" pitchFamily="34" charset="0"/>
                        </a:rPr>
                        <a:t>b6</a:t>
                      </a:r>
                      <a:endParaRPr kumimoji="0" lang="en-US" sz="1600" b="0" i="0" u="none" strike="noStrike" cap="none" normalizeH="0" baseline="0" dirty="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0.06226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0.09155</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a7</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0.01190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0.01923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SimSun" charset="-122"/>
                          <a:cs typeface="Calibri" pitchFamily="34" charset="0"/>
                        </a:rPr>
                        <a:t>b7</a:t>
                      </a:r>
                      <a:endParaRPr kumimoji="0" lang="en-US" sz="1600" b="0" i="0" u="none" strike="noStrike" cap="none" normalizeH="0" baseline="0" dirty="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0.01465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0.01740</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a8</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0.01068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0.02174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SimSun" charset="-122"/>
                          <a:cs typeface="Calibri" pitchFamily="34" charset="0"/>
                        </a:rPr>
                        <a:t>b8</a:t>
                      </a:r>
                      <a:endParaRPr kumimoji="0" lang="en-US" sz="1600" b="0" i="0" u="none" strike="noStrike" cap="none" normalizeH="0" baseline="0" dirty="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0.00458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0.00725</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a9</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0.01669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0.01001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SimSun" charset="-122"/>
                          <a:cs typeface="Calibri" pitchFamily="34" charset="0"/>
                        </a:rPr>
                        <a:t>b9</a:t>
                      </a:r>
                      <a:endParaRPr kumimoji="0" lang="en-US" sz="1600" b="0" i="0" u="none" strike="noStrike" cap="none" normalizeH="0" baseline="0" dirty="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0.01097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0.01526</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a10</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0.02086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0.03934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b10</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0.06676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0.01907</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a11</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0.01714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0.01043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Calibri" pitchFamily="34" charset="0"/>
                        </a:rPr>
                        <a:t>b11</a:t>
                      </a:r>
                      <a:endParaRPr kumimoji="0" lang="en-US" sz="1600" b="0" i="0" u="none" strike="noStrike" cap="none" normalizeH="0" baseline="0" smtClean="0">
                        <a:ln>
                          <a:noFill/>
                        </a:ln>
                        <a:solidFill>
                          <a:schemeClr val="tx1"/>
                        </a:solidFill>
                        <a:effectLst/>
                        <a:latin typeface="+mn-lt"/>
                        <a:ea typeface="SimSun"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0.03204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0.04023</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Times New Roman" pitchFamily="18" charset="0"/>
                        </a:rPr>
                        <a:t>a12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0.00931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0.00931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Times New Roman" pitchFamily="18" charset="0"/>
                        </a:rPr>
                        <a:t>b12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0.00931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0.00931</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Times New Roman" pitchFamily="18" charset="0"/>
                        </a:rPr>
                        <a:t>a13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0.00582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0.00582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Times New Roman" pitchFamily="18" charset="0"/>
                        </a:rPr>
                        <a:t>b13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0.01164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0.00582</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Times New Roman" pitchFamily="18" charset="0"/>
                        </a:rPr>
                        <a:t>a14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0.02183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0.00728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SimSun" charset="-122"/>
                          <a:cs typeface="Times New Roman" pitchFamily="18" charset="0"/>
                        </a:rPr>
                        <a:t>b14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0.02910 </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600" kern="1200" dirty="0" smtClean="0">
                          <a:solidFill>
                            <a:schemeClr val="tx1"/>
                          </a:solidFill>
                          <a:latin typeface="+mn-lt"/>
                          <a:ea typeface="+mn-ea"/>
                          <a:cs typeface="+mn-cs"/>
                        </a:rPr>
                        <a:t>0.00728</a:t>
                      </a:r>
                      <a:endParaRPr lang="en-US" sz="1600" dirty="0">
                        <a:latin typeface="+mn-lt"/>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Box 5"/>
          <p:cNvSpPr txBox="1">
            <a:spLocks noChangeArrowheads="1"/>
          </p:cNvSpPr>
          <p:nvPr/>
        </p:nvSpPr>
        <p:spPr bwMode="auto">
          <a:xfrm>
            <a:off x="1371600" y="5449669"/>
            <a:ext cx="6858000" cy="646331"/>
          </a:xfrm>
          <a:prstGeom prst="rect">
            <a:avLst/>
          </a:prstGeom>
          <a:noFill/>
          <a:ln w="9525">
            <a:noFill/>
            <a:miter lim="800000"/>
            <a:headEnd/>
            <a:tailEnd/>
          </a:ln>
        </p:spPr>
        <p:txBody>
          <a:bodyPr>
            <a:spAutoFit/>
          </a:bodyPr>
          <a:lstStyle/>
          <a:p>
            <a:r>
              <a:rPr lang="en-US" dirty="0" smtClean="0"/>
              <a:t>Compared to option-1, the option-2 results in more relaxed high order multipoles, but tighter low order multipoles</a:t>
            </a:r>
            <a:r>
              <a:rPr lang="en-US" dirty="0" smtClean="0">
                <a:latin typeface="Symbol" pitchFamily="18" charset="2"/>
              </a:rPr>
              <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2" cstate="print"/>
          <a:srcRect/>
          <a:stretch>
            <a:fillRect/>
          </a:stretch>
        </p:blipFill>
        <p:spPr bwMode="auto">
          <a:xfrm>
            <a:off x="4572000" y="3730752"/>
            <a:ext cx="4569021" cy="3026664"/>
          </a:xfrm>
          <a:prstGeom prst="rect">
            <a:avLst/>
          </a:prstGeom>
          <a:noFill/>
          <a:ln w="9525">
            <a:noFill/>
            <a:miter lim="800000"/>
            <a:headEnd/>
            <a:tailEnd/>
          </a:ln>
          <a:effectLst/>
        </p:spPr>
      </p:pic>
      <p:pic>
        <p:nvPicPr>
          <p:cNvPr id="12" name="Picture 6"/>
          <p:cNvPicPr>
            <a:picLocks noChangeAspect="1" noChangeArrowheads="1"/>
          </p:cNvPicPr>
          <p:nvPr/>
        </p:nvPicPr>
        <p:blipFill>
          <a:blip r:embed="rId3" cstate="print"/>
          <a:srcRect/>
          <a:stretch>
            <a:fillRect/>
          </a:stretch>
        </p:blipFill>
        <p:spPr bwMode="auto">
          <a:xfrm>
            <a:off x="152400" y="3730752"/>
            <a:ext cx="4569021" cy="3026664"/>
          </a:xfrm>
          <a:prstGeom prst="rect">
            <a:avLst/>
          </a:prstGeom>
          <a:noFill/>
          <a:ln w="9525">
            <a:noFill/>
            <a:miter lim="800000"/>
            <a:headEnd/>
            <a:tailEnd/>
          </a:ln>
          <a:effectLst/>
        </p:spPr>
      </p:pic>
      <p:pic>
        <p:nvPicPr>
          <p:cNvPr id="10" name="Picture 3"/>
          <p:cNvPicPr>
            <a:picLocks noChangeAspect="1" noChangeArrowheads="1"/>
          </p:cNvPicPr>
          <p:nvPr/>
        </p:nvPicPr>
        <p:blipFill>
          <a:blip r:embed="rId4" cstate="print"/>
          <a:srcRect/>
          <a:stretch>
            <a:fillRect/>
          </a:stretch>
        </p:blipFill>
        <p:spPr bwMode="auto">
          <a:xfrm>
            <a:off x="4572000" y="758952"/>
            <a:ext cx="4569021" cy="3026664"/>
          </a:xfrm>
          <a:prstGeom prst="rect">
            <a:avLst/>
          </a:prstGeom>
          <a:noFill/>
          <a:ln w="9525">
            <a:noFill/>
            <a:miter lim="800000"/>
            <a:headEnd/>
            <a:tailEnd/>
          </a:ln>
          <a:effectLst/>
        </p:spPr>
      </p:pic>
      <p:pic>
        <p:nvPicPr>
          <p:cNvPr id="11" name="Picture 5"/>
          <p:cNvPicPr>
            <a:picLocks noChangeAspect="1" noChangeArrowheads="1"/>
          </p:cNvPicPr>
          <p:nvPr/>
        </p:nvPicPr>
        <p:blipFill>
          <a:blip r:embed="rId5" cstate="print"/>
          <a:srcRect/>
          <a:stretch>
            <a:fillRect/>
          </a:stretch>
        </p:blipFill>
        <p:spPr bwMode="auto">
          <a:xfrm>
            <a:off x="152400" y="758952"/>
            <a:ext cx="4569021" cy="3026664"/>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sz="2600" dirty="0" smtClean="0"/>
              <a:t>Comparison of </a:t>
            </a:r>
            <a:r>
              <a:rPr lang="en-US" sz="2600" dirty="0" smtClean="0"/>
              <a:t>“Target3</a:t>
            </a:r>
            <a:r>
              <a:rPr lang="en-US" sz="2600" dirty="0" smtClean="0"/>
              <a:t>”, </a:t>
            </a:r>
            <a:r>
              <a:rPr lang="en-US" sz="2600" dirty="0" smtClean="0"/>
              <a:t>“Target31</a:t>
            </a:r>
            <a:r>
              <a:rPr lang="en-US" sz="2600" dirty="0" smtClean="0"/>
              <a:t>” and </a:t>
            </a:r>
            <a:r>
              <a:rPr lang="en-US" sz="2600" dirty="0" smtClean="0"/>
              <a:t>“Target31_p3_1</a:t>
            </a:r>
            <a:r>
              <a:rPr lang="en-US" sz="2600" dirty="0" smtClean="0"/>
              <a:t>” </a:t>
            </a:r>
            <a:r>
              <a:rPr lang="en-US" sz="2600" dirty="0" smtClean="0"/>
              <a:t>Tables</a:t>
            </a:r>
            <a:r>
              <a:rPr lang="en-US" sz="2200" dirty="0" smtClean="0"/>
              <a:t/>
            </a:r>
            <a:br>
              <a:rPr lang="en-US" sz="2200" dirty="0" smtClean="0"/>
            </a:br>
            <a:r>
              <a:rPr lang="en-US" sz="2200" dirty="0" smtClean="0"/>
              <a:t>(Normalized </a:t>
            </a:r>
            <a:r>
              <a:rPr lang="en-US" sz="2200" dirty="0" smtClean="0"/>
              <a:t>to </a:t>
            </a:r>
            <a:r>
              <a:rPr lang="en-US" sz="2200" dirty="0" smtClean="0"/>
              <a:t>“Target3</a:t>
            </a:r>
            <a:r>
              <a:rPr lang="en-US" sz="2200" dirty="0" smtClean="0"/>
              <a:t>” </a:t>
            </a:r>
            <a:r>
              <a:rPr lang="en-US" sz="2200" dirty="0" smtClean="0"/>
              <a:t>Values</a:t>
            </a:r>
            <a:r>
              <a:rPr lang="en-US" sz="2200" dirty="0" smtClean="0"/>
              <a:t>)</a:t>
            </a:r>
            <a:endParaRPr lang="en-US" sz="2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a:t>
            </a:r>
            <a:r>
              <a:rPr lang="en-US" dirty="0" smtClean="0"/>
              <a:t>Aperture </a:t>
            </a:r>
            <a:r>
              <a:rPr lang="en-US" dirty="0" smtClean="0"/>
              <a:t>for </a:t>
            </a:r>
            <a:r>
              <a:rPr lang="en-US" dirty="0" err="1" smtClean="0"/>
              <a:t>M</a:t>
            </a:r>
            <a:r>
              <a:rPr lang="en-US" dirty="0" err="1" smtClean="0"/>
              <a:t>ultipole</a:t>
            </a:r>
            <a:r>
              <a:rPr lang="en-US" dirty="0" smtClean="0"/>
              <a:t> </a:t>
            </a:r>
            <a:r>
              <a:rPr lang="en-US" dirty="0" smtClean="0"/>
              <a:t>T</a:t>
            </a:r>
            <a:r>
              <a:rPr lang="en-US" dirty="0" smtClean="0"/>
              <a:t>able “Target31_p3_1</a:t>
            </a:r>
            <a:r>
              <a:rPr lang="en-US" dirty="0" smtClean="0"/>
              <a: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1216152" y="914400"/>
            <a:ext cx="7246937" cy="4800600"/>
          </a:xfrm>
          <a:prstGeom prst="rect">
            <a:avLst/>
          </a:prstGeom>
          <a:noFill/>
          <a:ln w="9525">
            <a:noFill/>
            <a:miter lim="800000"/>
            <a:headEnd/>
            <a:tailEnd/>
          </a:ln>
        </p:spPr>
      </p:pic>
      <p:sp>
        <p:nvSpPr>
          <p:cNvPr id="6" name="TextBox 5"/>
          <p:cNvSpPr txBox="1">
            <a:spLocks noChangeArrowheads="1"/>
          </p:cNvSpPr>
          <p:nvPr/>
        </p:nvSpPr>
        <p:spPr bwMode="auto">
          <a:xfrm>
            <a:off x="5486400" y="4495800"/>
            <a:ext cx="1755994" cy="400110"/>
          </a:xfrm>
          <a:prstGeom prst="rect">
            <a:avLst/>
          </a:prstGeom>
          <a:noFill/>
          <a:ln w="9525">
            <a:noFill/>
            <a:miter lim="800000"/>
            <a:headEnd/>
            <a:tailEnd/>
          </a:ln>
        </p:spPr>
        <p:txBody>
          <a:bodyPr wrap="none">
            <a:spAutoFit/>
          </a:bodyPr>
          <a:lstStyle/>
          <a:p>
            <a:r>
              <a:rPr lang="en-US" sz="2000" b="1" dirty="0" err="1">
                <a:solidFill>
                  <a:srgbClr val="0070C0"/>
                </a:solidFill>
              </a:rPr>
              <a:t>DA</a:t>
            </a:r>
            <a:r>
              <a:rPr lang="en-US" sz="2000" b="1" baseline="-25000" dirty="0" err="1">
                <a:solidFill>
                  <a:srgbClr val="0070C0"/>
                </a:solidFill>
              </a:rPr>
              <a:t>min</a:t>
            </a:r>
            <a:r>
              <a:rPr lang="en-US" sz="2000" b="1" dirty="0">
                <a:solidFill>
                  <a:srgbClr val="0070C0"/>
                </a:solidFill>
              </a:rPr>
              <a:t> = </a:t>
            </a:r>
            <a:r>
              <a:rPr lang="en-US" sz="2000" b="1" dirty="0" smtClean="0">
                <a:solidFill>
                  <a:srgbClr val="0070C0"/>
                </a:solidFill>
              </a:rPr>
              <a:t>11.75</a:t>
            </a:r>
            <a:r>
              <a:rPr lang="en-US" sz="2000" b="1" dirty="0" smtClean="0">
                <a:solidFill>
                  <a:srgbClr val="0070C0"/>
                </a:solidFill>
                <a:latin typeface="Symbol" pitchFamily="18" charset="2"/>
              </a:rPr>
              <a:t>s</a:t>
            </a:r>
            <a:endParaRPr lang="en-US" sz="2000" b="1" dirty="0">
              <a:solidFill>
                <a:srgbClr val="0070C0"/>
              </a:solidFill>
              <a:latin typeface="Symbol" pitchFamily="18" charset="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 of </a:t>
            </a:r>
            <a:r>
              <a:rPr lang="en-US" dirty="0" smtClean="0"/>
              <a:t>Dynamic </a:t>
            </a:r>
            <a:r>
              <a:rPr lang="en-US" dirty="0" smtClean="0"/>
              <a:t>A</a:t>
            </a:r>
            <a:r>
              <a:rPr lang="en-US" dirty="0" smtClean="0"/>
              <a:t>perture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dirty="0"/>
          </a:p>
        </p:txBody>
      </p:sp>
      <p:grpSp>
        <p:nvGrpSpPr>
          <p:cNvPr id="11" name="Group 10"/>
          <p:cNvGrpSpPr/>
          <p:nvPr/>
        </p:nvGrpSpPr>
        <p:grpSpPr>
          <a:xfrm>
            <a:off x="1363663" y="990600"/>
            <a:ext cx="7257637" cy="4800600"/>
            <a:chOff x="1363663" y="990600"/>
            <a:chExt cx="7257637" cy="4800600"/>
          </a:xfrm>
        </p:grpSpPr>
        <p:pic>
          <p:nvPicPr>
            <p:cNvPr id="4" name="Picture 5"/>
            <p:cNvPicPr>
              <a:picLocks noChangeAspect="1" noChangeArrowheads="1"/>
            </p:cNvPicPr>
            <p:nvPr/>
          </p:nvPicPr>
          <p:blipFill>
            <a:blip r:embed="rId2" cstate="print"/>
            <a:srcRect/>
            <a:stretch>
              <a:fillRect/>
            </a:stretch>
          </p:blipFill>
          <p:spPr bwMode="auto">
            <a:xfrm>
              <a:off x="1363663" y="990600"/>
              <a:ext cx="7246937" cy="4800600"/>
            </a:xfrm>
            <a:prstGeom prst="rect">
              <a:avLst/>
            </a:prstGeom>
            <a:noFill/>
            <a:ln w="9525">
              <a:noFill/>
              <a:miter lim="800000"/>
              <a:headEnd/>
              <a:tailEnd/>
            </a:ln>
          </p:spPr>
        </p:pic>
        <p:sp>
          <p:nvSpPr>
            <p:cNvPr id="5" name="TextBox 4"/>
            <p:cNvSpPr txBox="1"/>
            <p:nvPr/>
          </p:nvSpPr>
          <p:spPr>
            <a:xfrm>
              <a:off x="7620000" y="2145268"/>
              <a:ext cx="1001300" cy="369332"/>
            </a:xfrm>
            <a:prstGeom prst="rect">
              <a:avLst/>
            </a:prstGeom>
            <a:noFill/>
          </p:spPr>
          <p:txBody>
            <a:bodyPr wrap="none" rtlCol="0">
              <a:spAutoFit/>
            </a:bodyPr>
            <a:lstStyle/>
            <a:p>
              <a:r>
                <a:rPr lang="en-US" b="1" dirty="0" smtClean="0">
                  <a:solidFill>
                    <a:srgbClr val="0070C0"/>
                  </a:solidFill>
                </a:rPr>
                <a:t>option-1</a:t>
              </a:r>
              <a:endParaRPr lang="en-US" b="1" dirty="0">
                <a:solidFill>
                  <a:srgbClr val="0070C0"/>
                </a:solidFill>
              </a:endParaRPr>
            </a:p>
          </p:txBody>
        </p:sp>
        <p:sp>
          <p:nvSpPr>
            <p:cNvPr id="6" name="TextBox 5"/>
            <p:cNvSpPr txBox="1"/>
            <p:nvPr/>
          </p:nvSpPr>
          <p:spPr>
            <a:xfrm>
              <a:off x="7620000" y="3135868"/>
              <a:ext cx="1001300" cy="369332"/>
            </a:xfrm>
            <a:prstGeom prst="rect">
              <a:avLst/>
            </a:prstGeom>
            <a:noFill/>
          </p:spPr>
          <p:txBody>
            <a:bodyPr wrap="none" rtlCol="0">
              <a:spAutoFit/>
            </a:bodyPr>
            <a:lstStyle/>
            <a:p>
              <a:r>
                <a:rPr lang="en-US" b="1" dirty="0" smtClean="0">
                  <a:solidFill>
                    <a:srgbClr val="0070C0"/>
                  </a:solidFill>
                </a:rPr>
                <a:t>option-2</a:t>
              </a:r>
              <a:endParaRPr lang="en-US" b="1" dirty="0">
                <a:solidFill>
                  <a:srgbClr val="0070C0"/>
                </a:solidFill>
              </a:endParaRPr>
            </a:p>
          </p:txBody>
        </p:sp>
        <p:cxnSp>
          <p:nvCxnSpPr>
            <p:cNvPr id="7" name="Straight Arrow Connector 6"/>
            <p:cNvCxnSpPr/>
            <p:nvPr/>
          </p:nvCxnSpPr>
          <p:spPr>
            <a:xfrm flipH="1">
              <a:off x="6858000" y="2438400"/>
              <a:ext cx="762000" cy="304800"/>
            </a:xfrm>
            <a:prstGeom prst="straightConnector1">
              <a:avLst/>
            </a:prstGeom>
            <a:ln w="190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858000" y="2971800"/>
              <a:ext cx="762000" cy="304800"/>
            </a:xfrm>
            <a:prstGeom prst="straightConnector1">
              <a:avLst/>
            </a:prstGeom>
            <a:ln w="190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6934200" y="6537325"/>
            <a:ext cx="2133600" cy="244475"/>
          </a:xfrm>
        </p:spPr>
        <p:txBody>
          <a:bodyPr/>
          <a:lstStyle/>
          <a:p>
            <a:fld id="{A1AB5FE2-BF8C-43B3-86A3-7D48E0B88ADE}" type="slidenum">
              <a:rPr lang="en-US"/>
              <a:pPr/>
              <a:t>28</a:t>
            </a:fld>
            <a:endParaRPr lang="en-US" dirty="0"/>
          </a:p>
        </p:txBody>
      </p:sp>
      <p:pic>
        <p:nvPicPr>
          <p:cNvPr id="6" name="Picture 3" descr="Picture2"/>
          <p:cNvPicPr>
            <a:picLocks noChangeAspect="1" noChangeArrowheads="1"/>
          </p:cNvPicPr>
          <p:nvPr/>
        </p:nvPicPr>
        <p:blipFill>
          <a:blip r:embed="rId3" cstate="print"/>
          <a:srcRect/>
          <a:stretch>
            <a:fillRect/>
          </a:stretch>
        </p:blipFill>
        <p:spPr bwMode="auto">
          <a:xfrm>
            <a:off x="1143000" y="650931"/>
            <a:ext cx="6673047" cy="6207069"/>
          </a:xfrm>
          <a:prstGeom prst="rect">
            <a:avLst/>
          </a:prstGeom>
          <a:noFill/>
        </p:spPr>
      </p:pic>
      <p:sp>
        <p:nvSpPr>
          <p:cNvPr id="7" name="Oval 4"/>
          <p:cNvSpPr>
            <a:spLocks noChangeArrowheads="1"/>
          </p:cNvSpPr>
          <p:nvPr/>
        </p:nvSpPr>
        <p:spPr bwMode="auto">
          <a:xfrm>
            <a:off x="1280160" y="2468880"/>
            <a:ext cx="2057400" cy="2514600"/>
          </a:xfrm>
          <a:prstGeom prst="ellipse">
            <a:avLst/>
          </a:prstGeom>
          <a:noFill/>
          <a:ln w="38100" algn="ctr">
            <a:solidFill>
              <a:srgbClr val="FF3300"/>
            </a:solidFill>
            <a:round/>
            <a:headEnd/>
            <a:tailEnd/>
          </a:ln>
          <a:effectLst/>
        </p:spPr>
        <p:txBody>
          <a:bodyPr wrap="none" anchor="ctr"/>
          <a:lstStyle/>
          <a:p>
            <a:endParaRPr lang="en-US" dirty="0"/>
          </a:p>
        </p:txBody>
      </p:sp>
      <p:sp>
        <p:nvSpPr>
          <p:cNvPr id="8" name="Oval 5"/>
          <p:cNvSpPr>
            <a:spLocks noChangeArrowheads="1"/>
          </p:cNvSpPr>
          <p:nvPr/>
        </p:nvSpPr>
        <p:spPr bwMode="auto">
          <a:xfrm>
            <a:off x="5760720" y="2194560"/>
            <a:ext cx="2057400" cy="2971800"/>
          </a:xfrm>
          <a:prstGeom prst="ellipse">
            <a:avLst/>
          </a:prstGeom>
          <a:noFill/>
          <a:ln w="38100" algn="ctr">
            <a:solidFill>
              <a:srgbClr val="FF3300"/>
            </a:solidFill>
            <a:round/>
            <a:headEnd/>
            <a:tailEnd/>
          </a:ln>
          <a:effectLst/>
        </p:spPr>
        <p:txBody>
          <a:bodyPr wrap="none" anchor="ctr"/>
          <a:lstStyle/>
          <a:p>
            <a:endParaRPr lang="en-US" dirty="0"/>
          </a:p>
        </p:txBody>
      </p:sp>
      <p:sp>
        <p:nvSpPr>
          <p:cNvPr id="9" name="Text Box 6"/>
          <p:cNvSpPr txBox="1">
            <a:spLocks noChangeArrowheads="1"/>
          </p:cNvSpPr>
          <p:nvPr/>
        </p:nvSpPr>
        <p:spPr bwMode="auto">
          <a:xfrm>
            <a:off x="304800" y="1981200"/>
            <a:ext cx="1406155" cy="707886"/>
          </a:xfrm>
          <a:prstGeom prst="rect">
            <a:avLst/>
          </a:prstGeom>
          <a:noFill/>
          <a:ln w="9525" algn="ctr">
            <a:noFill/>
            <a:miter lim="800000"/>
            <a:headEnd/>
            <a:tailEnd/>
          </a:ln>
          <a:effectLst/>
        </p:spPr>
        <p:txBody>
          <a:bodyPr wrap="none">
            <a:spAutoFit/>
          </a:bodyPr>
          <a:lstStyle/>
          <a:p>
            <a:pPr algn="ctr"/>
            <a:r>
              <a:rPr lang="en-US" sz="2000" dirty="0">
                <a:solidFill>
                  <a:schemeClr val="tx2"/>
                </a:solidFill>
                <a:latin typeface="Times New Roman" pitchFamily="18" charset="0"/>
                <a:cs typeface="Times New Roman" pitchFamily="18" charset="0"/>
              </a:rPr>
              <a:t>Momentum</a:t>
            </a:r>
          </a:p>
          <a:p>
            <a:pPr algn="ctr"/>
            <a:r>
              <a:rPr lang="en-US" sz="2000" dirty="0">
                <a:solidFill>
                  <a:schemeClr val="tx2"/>
                </a:solidFill>
                <a:latin typeface="Times New Roman" pitchFamily="18" charset="0"/>
                <a:cs typeface="Times New Roman" pitchFamily="18" charset="0"/>
              </a:rPr>
              <a:t>Collimation</a:t>
            </a:r>
          </a:p>
        </p:txBody>
      </p:sp>
      <p:sp>
        <p:nvSpPr>
          <p:cNvPr id="10" name="Text Box 7"/>
          <p:cNvSpPr txBox="1">
            <a:spLocks noChangeArrowheads="1"/>
          </p:cNvSpPr>
          <p:nvPr/>
        </p:nvSpPr>
        <p:spPr bwMode="auto">
          <a:xfrm>
            <a:off x="7315200" y="4800600"/>
            <a:ext cx="1406155" cy="707886"/>
          </a:xfrm>
          <a:prstGeom prst="rect">
            <a:avLst/>
          </a:prstGeom>
          <a:noFill/>
          <a:ln w="9525" algn="ctr">
            <a:noFill/>
            <a:miter lim="800000"/>
            <a:headEnd/>
            <a:tailEnd/>
          </a:ln>
          <a:effectLst/>
        </p:spPr>
        <p:txBody>
          <a:bodyPr wrap="none">
            <a:spAutoFit/>
          </a:bodyPr>
          <a:lstStyle/>
          <a:p>
            <a:pPr algn="ctr"/>
            <a:r>
              <a:rPr lang="en-US" sz="2000" dirty="0">
                <a:solidFill>
                  <a:schemeClr val="tx2"/>
                </a:solidFill>
                <a:latin typeface="Times New Roman" pitchFamily="18" charset="0"/>
                <a:cs typeface="Times New Roman" pitchFamily="18" charset="0"/>
              </a:rPr>
              <a:t>Betatron</a:t>
            </a:r>
          </a:p>
          <a:p>
            <a:pPr algn="ctr"/>
            <a:r>
              <a:rPr lang="en-US" sz="2000" dirty="0">
                <a:solidFill>
                  <a:schemeClr val="tx2"/>
                </a:solidFill>
                <a:latin typeface="Times New Roman" pitchFamily="18" charset="0"/>
                <a:cs typeface="Times New Roman" pitchFamily="18" charset="0"/>
              </a:rPr>
              <a:t>Collimation</a:t>
            </a:r>
          </a:p>
        </p:txBody>
      </p:sp>
      <p:sp>
        <p:nvSpPr>
          <p:cNvPr id="11" name="Text Box 8"/>
          <p:cNvSpPr txBox="1">
            <a:spLocks noChangeArrowheads="1"/>
          </p:cNvSpPr>
          <p:nvPr/>
        </p:nvSpPr>
        <p:spPr bwMode="auto">
          <a:xfrm>
            <a:off x="1295400" y="6172200"/>
            <a:ext cx="1044710" cy="369332"/>
          </a:xfrm>
          <a:prstGeom prst="rect">
            <a:avLst/>
          </a:prstGeom>
          <a:noFill/>
          <a:ln w="57150" algn="ctr">
            <a:noFill/>
            <a:miter lim="800000"/>
            <a:headEnd/>
            <a:tailEnd/>
          </a:ln>
          <a:effectLst/>
        </p:spPr>
        <p:txBody>
          <a:bodyPr wrap="none">
            <a:spAutoFit/>
          </a:bodyPr>
          <a:lstStyle/>
          <a:p>
            <a:r>
              <a:rPr lang="en-US" b="0" i="1" dirty="0"/>
              <a:t>C. Bracco</a:t>
            </a:r>
          </a:p>
        </p:txBody>
      </p:sp>
      <p:sp>
        <p:nvSpPr>
          <p:cNvPr id="12" name="Text Box 9"/>
          <p:cNvSpPr txBox="1">
            <a:spLocks noChangeArrowheads="1"/>
          </p:cNvSpPr>
          <p:nvPr/>
        </p:nvSpPr>
        <p:spPr bwMode="auto">
          <a:xfrm>
            <a:off x="152400" y="4953000"/>
            <a:ext cx="1202573" cy="400110"/>
          </a:xfrm>
          <a:prstGeom prst="rect">
            <a:avLst/>
          </a:prstGeom>
          <a:noFill/>
          <a:ln w="9525" algn="ctr">
            <a:noFill/>
            <a:miter lim="800000"/>
            <a:headEnd/>
            <a:tailEnd/>
          </a:ln>
          <a:effectLst/>
        </p:spPr>
        <p:txBody>
          <a:bodyPr wrap="none">
            <a:spAutoFit/>
          </a:bodyPr>
          <a:lstStyle/>
          <a:p>
            <a:r>
              <a:rPr lang="en-US" sz="2000" b="0" dirty="0">
                <a:solidFill>
                  <a:schemeClr val="tx2"/>
                </a:solidFill>
                <a:latin typeface="Times New Roman" pitchFamily="18" charset="0"/>
                <a:cs typeface="Times New Roman" pitchFamily="18" charset="0"/>
              </a:rPr>
              <a:t>“Phase 1”</a:t>
            </a:r>
          </a:p>
        </p:txBody>
      </p:sp>
      <p:sp>
        <p:nvSpPr>
          <p:cNvPr id="13" name="Text Box 10"/>
          <p:cNvSpPr txBox="1">
            <a:spLocks noChangeArrowheads="1"/>
          </p:cNvSpPr>
          <p:nvPr/>
        </p:nvSpPr>
        <p:spPr bwMode="auto">
          <a:xfrm>
            <a:off x="152400" y="5410200"/>
            <a:ext cx="2073275" cy="923330"/>
          </a:xfrm>
          <a:prstGeom prst="rect">
            <a:avLst/>
          </a:prstGeom>
          <a:noFill/>
          <a:ln w="9525" algn="ctr">
            <a:noFill/>
            <a:miter lim="800000"/>
            <a:headEnd/>
            <a:tailEnd/>
          </a:ln>
          <a:effectLst/>
        </p:spPr>
        <p:txBody>
          <a:bodyPr>
            <a:spAutoFit/>
          </a:bodyPr>
          <a:lstStyle/>
          <a:p>
            <a:r>
              <a:rPr lang="en-US" dirty="0">
                <a:solidFill>
                  <a:schemeClr val="tx2"/>
                </a:solidFill>
                <a:latin typeface="Times New Roman" pitchFamily="18" charset="0"/>
                <a:cs typeface="Times New Roman" pitchFamily="18" charset="0"/>
              </a:rPr>
              <a:t>“Final” system:</a:t>
            </a:r>
            <a:r>
              <a:rPr lang="en-US" b="0" dirty="0">
                <a:solidFill>
                  <a:schemeClr val="tx2"/>
                </a:solidFill>
                <a:latin typeface="Times New Roman" pitchFamily="18" charset="0"/>
                <a:cs typeface="Times New Roman" pitchFamily="18" charset="0"/>
              </a:rPr>
              <a:t> </a:t>
            </a:r>
            <a:r>
              <a:rPr lang="en-US" b="0" dirty="0" smtClean="0">
                <a:solidFill>
                  <a:schemeClr val="tx2"/>
                </a:solidFill>
                <a:latin typeface="Times New Roman" pitchFamily="18" charset="0"/>
                <a:cs typeface="Times New Roman" pitchFamily="18" charset="0"/>
              </a:rPr>
              <a:t>Layout </a:t>
            </a:r>
            <a:r>
              <a:rPr lang="en-US" b="0" dirty="0">
                <a:solidFill>
                  <a:schemeClr val="tx2"/>
                </a:solidFill>
                <a:latin typeface="Times New Roman" pitchFamily="18" charset="0"/>
                <a:cs typeface="Times New Roman" pitchFamily="18" charset="0"/>
              </a:rPr>
              <a:t>is 100% frozen!</a:t>
            </a:r>
          </a:p>
        </p:txBody>
      </p:sp>
      <p:sp>
        <p:nvSpPr>
          <p:cNvPr id="15" name="Title 1"/>
          <p:cNvSpPr>
            <a:spLocks noGrp="1"/>
          </p:cNvSpPr>
          <p:nvPr>
            <p:ph type="title"/>
          </p:nvPr>
        </p:nvSpPr>
        <p:spPr>
          <a:xfrm>
            <a:off x="457200" y="0"/>
            <a:ext cx="8229600" cy="914400"/>
          </a:xfrm>
        </p:spPr>
        <p:txBody>
          <a:bodyPr/>
          <a:lstStyle/>
          <a:p>
            <a:r>
              <a:rPr lang="en-US" dirty="0" smtClean="0"/>
              <a:t>LHC </a:t>
            </a:r>
            <a:r>
              <a:rPr lang="en-US" dirty="0" smtClean="0"/>
              <a:t>Collimation </a:t>
            </a:r>
            <a:r>
              <a:rPr lang="en-US" dirty="0" smtClean="0"/>
              <a:t>S</a:t>
            </a:r>
            <a:r>
              <a:rPr lang="en-US" dirty="0" smtClean="0"/>
              <a:t>ystem</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a:stretch>
            <a:fillRect/>
          </a:stretch>
        </p:blipFill>
        <p:spPr bwMode="auto">
          <a:xfrm>
            <a:off x="0" y="533400"/>
            <a:ext cx="9144000" cy="5257800"/>
          </a:xfrm>
          <a:prstGeom prst="rect">
            <a:avLst/>
          </a:prstGeom>
          <a:noFill/>
          <a:ln w="9525">
            <a:noFill/>
            <a:miter lim="800000"/>
            <a:headEnd/>
            <a:tailEnd/>
          </a:ln>
        </p:spPr>
      </p:pic>
      <p:sp>
        <p:nvSpPr>
          <p:cNvPr id="5" name="TextBox 4"/>
          <p:cNvSpPr txBox="1"/>
          <p:nvPr/>
        </p:nvSpPr>
        <p:spPr>
          <a:xfrm>
            <a:off x="457200" y="5638800"/>
            <a:ext cx="8229600" cy="923330"/>
          </a:xfrm>
          <a:prstGeom prst="rect">
            <a:avLst/>
          </a:prstGeom>
          <a:noFill/>
        </p:spPr>
        <p:txBody>
          <a:bodyPr>
            <a:spAutoFit/>
          </a:bodyPr>
          <a:lstStyle/>
          <a:p>
            <a:r>
              <a:rPr lang="en-US" dirty="0" smtClean="0"/>
              <a:t>Loss map of beam-1 at </a:t>
            </a:r>
            <a:r>
              <a:rPr lang="en-US" dirty="0" smtClean="0">
                <a:latin typeface="Symbol" pitchFamily="18" charset="2"/>
              </a:rPr>
              <a:t>b</a:t>
            </a:r>
            <a:r>
              <a:rPr lang="en-US" dirty="0" smtClean="0"/>
              <a:t>*=1.5 m with horizontal halo, sheet beam. This is a statistical  result  of 1000 random seeds with 64*100 particles per seed. This calculation is to benchmark against similar calculation by R. Bruce at CERN (see next page).  </a:t>
            </a:r>
            <a:endParaRPr lang="en-US" dirty="0"/>
          </a:p>
        </p:txBody>
      </p:sp>
      <p:sp>
        <p:nvSpPr>
          <p:cNvPr id="2" name="Title 1"/>
          <p:cNvSpPr>
            <a:spLocks noGrp="1"/>
          </p:cNvSpPr>
          <p:nvPr>
            <p:ph type="title"/>
          </p:nvPr>
        </p:nvSpPr>
        <p:spPr/>
        <p:txBody>
          <a:bodyPr/>
          <a:lstStyle/>
          <a:p>
            <a:r>
              <a:rPr lang="en-US" dirty="0" smtClean="0"/>
              <a:t>Beam </a:t>
            </a:r>
            <a:r>
              <a:rPr lang="en-US" dirty="0" smtClean="0"/>
              <a:t>Loss </a:t>
            </a:r>
            <a:r>
              <a:rPr lang="en-US" dirty="0" smtClean="0"/>
              <a:t>M</a:t>
            </a:r>
            <a:r>
              <a:rPr lang="en-US" dirty="0" smtClean="0"/>
              <a:t>ap </a:t>
            </a:r>
            <a:r>
              <a:rPr lang="en-US" dirty="0" smtClean="0"/>
              <a:t>for LHC </a:t>
            </a:r>
            <a:r>
              <a:rPr lang="en-US" dirty="0" smtClean="0"/>
              <a:t>Collimation </a:t>
            </a:r>
            <a:r>
              <a:rPr lang="en-US" dirty="0" smtClean="0"/>
              <a:t>S</a:t>
            </a:r>
            <a:r>
              <a:rPr lang="en-US" dirty="0" smtClean="0"/>
              <a:t>ystem</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Features of the High Luminosity </a:t>
            </a:r>
            <a:r>
              <a:rPr lang="en-US" sz="2800" dirty="0" smtClean="0"/>
              <a:t>Lattice</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5" name="Picture 4" descr="ring.tif"/>
          <p:cNvPicPr>
            <a:picLocks noChangeAspect="1"/>
          </p:cNvPicPr>
          <p:nvPr/>
        </p:nvPicPr>
        <p:blipFill>
          <a:blip r:embed="rId2" cstate="print"/>
          <a:stretch>
            <a:fillRect/>
          </a:stretch>
        </p:blipFill>
        <p:spPr>
          <a:xfrm>
            <a:off x="2362200" y="2880360"/>
            <a:ext cx="4198925" cy="3825850"/>
          </a:xfrm>
          <a:prstGeom prst="rect">
            <a:avLst/>
          </a:prstGeom>
        </p:spPr>
      </p:pic>
      <p:sp>
        <p:nvSpPr>
          <p:cNvPr id="6" name="TextBox 5"/>
          <p:cNvSpPr txBox="1"/>
          <p:nvPr/>
        </p:nvSpPr>
        <p:spPr>
          <a:xfrm>
            <a:off x="228600" y="762000"/>
            <a:ext cx="8686800" cy="2154436"/>
          </a:xfrm>
          <a:prstGeom prst="rect">
            <a:avLst/>
          </a:prstGeom>
          <a:noFill/>
        </p:spPr>
        <p:txBody>
          <a:bodyPr wrap="square" rtlCol="0">
            <a:spAutoFit/>
          </a:bodyPr>
          <a:lstStyle/>
          <a:p>
            <a:r>
              <a:rPr lang="en-US" dirty="0" smtClean="0"/>
              <a:t>The LHC v.3.01 collision lattice has lower than nominal </a:t>
            </a:r>
            <a:r>
              <a:rPr lang="en-US" dirty="0" smtClean="0">
                <a:latin typeface="Symbol" pitchFamily="18" charset="2"/>
              </a:rPr>
              <a:t>b</a:t>
            </a:r>
            <a:r>
              <a:rPr lang="en-US" dirty="0" smtClean="0"/>
              <a:t>* at IP1 (ATLAS) and IP5 (CMS) crossing points resulting in higher </a:t>
            </a:r>
            <a:r>
              <a:rPr lang="en-US" dirty="0" smtClean="0">
                <a:latin typeface="Symbol" pitchFamily="18" charset="2"/>
              </a:rPr>
              <a:t>b</a:t>
            </a:r>
            <a:r>
              <a:rPr lang="en-US" dirty="0" smtClean="0"/>
              <a:t>-functions in the IP triplet quads. A dedicated large </a:t>
            </a:r>
            <a:r>
              <a:rPr lang="en-US" dirty="0" smtClean="0">
                <a:latin typeface="Symbol" pitchFamily="18" charset="2"/>
              </a:rPr>
              <a:t>b</a:t>
            </a:r>
            <a:r>
              <a:rPr lang="en-US" dirty="0" smtClean="0"/>
              <a:t>-modulation in the adjacent arcs is used for local cancelation of the triplet chromaticity. Large aperture triplet quads (d</a:t>
            </a:r>
            <a:r>
              <a:rPr lang="en-US" baseline="-25000" dirty="0" smtClean="0"/>
              <a:t>c</a:t>
            </a:r>
            <a:r>
              <a:rPr lang="en-US" dirty="0" smtClean="0"/>
              <a:t>=120 mm) are proposed to accommodate larger beam size.</a:t>
            </a:r>
          </a:p>
          <a:p>
            <a:endParaRPr lang="en-US" sz="800" dirty="0" smtClean="0"/>
          </a:p>
          <a:p>
            <a:r>
              <a:rPr lang="en-US" b="1" dirty="0" smtClean="0">
                <a:solidFill>
                  <a:srgbClr val="0070C0"/>
                </a:solidFill>
              </a:rPr>
              <a:t>Impact:</a:t>
            </a:r>
            <a:r>
              <a:rPr lang="en-US" dirty="0" smtClean="0">
                <a:solidFill>
                  <a:srgbClr val="0070C0"/>
                </a:solidFill>
              </a:rPr>
              <a:t> </a:t>
            </a:r>
            <a:r>
              <a:rPr lang="en-US" dirty="0" smtClean="0"/>
              <a:t>Higher </a:t>
            </a:r>
            <a:r>
              <a:rPr lang="en-US" dirty="0" smtClean="0">
                <a:latin typeface="Symbol" pitchFamily="18" charset="2"/>
              </a:rPr>
              <a:t>b</a:t>
            </a:r>
            <a:r>
              <a:rPr lang="en-US" dirty="0" smtClean="0"/>
              <a:t>-functions in the triplet and adjacent arcs amplify the effects of triplet errors and sextupole aberrations causing reduction of dynamic aperture. New tolerances on triplet field quality need to be specified for an acceptable dynamic aperture in collision.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a:t>
            </a:r>
            <a:r>
              <a:rPr lang="en-US" dirty="0" smtClean="0"/>
              <a:t>Loss </a:t>
            </a:r>
            <a:r>
              <a:rPr lang="en-US" dirty="0" smtClean="0"/>
              <a:t>M</a:t>
            </a:r>
            <a:r>
              <a:rPr lang="en-US" dirty="0" smtClean="0"/>
              <a:t>ap </a:t>
            </a:r>
            <a:r>
              <a:rPr lang="en-US" dirty="0" smtClean="0"/>
              <a:t>C</a:t>
            </a:r>
            <a:r>
              <a:rPr lang="en-US" dirty="0" smtClean="0"/>
              <a:t>alculation </a:t>
            </a:r>
            <a:r>
              <a:rPr lang="en-US" dirty="0" smtClean="0"/>
              <a:t>by </a:t>
            </a:r>
            <a:r>
              <a:rPr lang="en-US" dirty="0" err="1" smtClean="0"/>
              <a:t>Roderik</a:t>
            </a:r>
            <a:r>
              <a:rPr lang="en-US" dirty="0" smtClean="0"/>
              <a:t> Bruce at CERN </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dirty="0"/>
          </a:p>
        </p:txBody>
      </p:sp>
      <p:pic>
        <p:nvPicPr>
          <p:cNvPr id="4" name="Picture 3"/>
          <p:cNvPicPr>
            <a:picLocks noChangeArrowheads="1"/>
          </p:cNvPicPr>
          <p:nvPr/>
        </p:nvPicPr>
        <p:blipFill>
          <a:blip r:embed="rId2" cstate="print"/>
          <a:srcRect/>
          <a:stretch>
            <a:fillRect/>
          </a:stretch>
        </p:blipFill>
        <p:spPr bwMode="auto">
          <a:xfrm>
            <a:off x="609600" y="1066799"/>
            <a:ext cx="7772400" cy="4800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Summary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dirty="0"/>
          </a:p>
        </p:txBody>
      </p:sp>
      <p:sp>
        <p:nvSpPr>
          <p:cNvPr id="4" name="TextBox 3"/>
          <p:cNvSpPr txBox="1"/>
          <p:nvPr/>
        </p:nvSpPr>
        <p:spPr>
          <a:xfrm>
            <a:off x="457200" y="1066800"/>
            <a:ext cx="8229600" cy="4585871"/>
          </a:xfrm>
          <a:prstGeom prst="rect">
            <a:avLst/>
          </a:prstGeom>
          <a:noFill/>
        </p:spPr>
        <p:txBody>
          <a:bodyPr wrap="square" rtlCol="0">
            <a:spAutoFit/>
          </a:bodyPr>
          <a:lstStyle/>
          <a:p>
            <a:pPr>
              <a:buFont typeface="Arial" pitchFamily="34" charset="0"/>
              <a:buChar char="•"/>
            </a:pPr>
            <a:r>
              <a:rPr lang="en-US" sz="2000" dirty="0" smtClean="0"/>
              <a:t> Dynamic aperture has been studied as a function of </a:t>
            </a:r>
            <a:r>
              <a:rPr lang="en-US" sz="2000" dirty="0" err="1" smtClean="0"/>
              <a:t>multipole</a:t>
            </a:r>
            <a:r>
              <a:rPr lang="en-US" sz="2000" dirty="0" smtClean="0"/>
              <a:t> field errors in the proposed 120 mm aperture triplet quadrupoles for the LHC lattice v.3.01, collision option “4444”.</a:t>
            </a:r>
          </a:p>
          <a:p>
            <a:endParaRPr lang="en-US" sz="800" dirty="0" smtClean="0"/>
          </a:p>
          <a:p>
            <a:pPr>
              <a:buFont typeface="Arial" pitchFamily="34" charset="0"/>
              <a:buChar char="•"/>
            </a:pPr>
            <a:r>
              <a:rPr lang="en-US" sz="2000" dirty="0" smtClean="0"/>
              <a:t> As a starting point, the study used the measured field for the nominal triplet quads which was then re-scaled for the new reference radius, larger quad coil diameter and higher triplet peak beta function.</a:t>
            </a:r>
          </a:p>
          <a:p>
            <a:endParaRPr lang="en-US" sz="800" dirty="0" smtClean="0"/>
          </a:p>
          <a:p>
            <a:pPr>
              <a:buFont typeface="Arial" pitchFamily="34" charset="0"/>
              <a:buChar char="•"/>
            </a:pPr>
            <a:r>
              <a:rPr lang="en-US" sz="2000" dirty="0" smtClean="0"/>
              <a:t> The target minimum dynamic aperture of 12-13</a:t>
            </a:r>
            <a:r>
              <a:rPr lang="en-US" sz="2000" dirty="0" smtClean="0">
                <a:latin typeface="Symbol" pitchFamily="18" charset="2"/>
              </a:rPr>
              <a:t>s</a:t>
            </a:r>
            <a:r>
              <a:rPr lang="en-US" sz="2000" dirty="0" smtClean="0"/>
              <a:t> has been reached by scanning the triplet </a:t>
            </a:r>
            <a:r>
              <a:rPr lang="en-US" sz="2000" dirty="0" err="1" smtClean="0"/>
              <a:t>multipole</a:t>
            </a:r>
            <a:r>
              <a:rPr lang="en-US" sz="2000" dirty="0" smtClean="0"/>
              <a:t> field coefficients.</a:t>
            </a:r>
          </a:p>
          <a:p>
            <a:endParaRPr lang="en-US" sz="800" dirty="0" smtClean="0"/>
          </a:p>
          <a:p>
            <a:pPr>
              <a:buFont typeface="Arial" pitchFamily="34" charset="0"/>
              <a:buChar char="•"/>
            </a:pPr>
            <a:r>
              <a:rPr lang="en-US" sz="2000" dirty="0" smtClean="0"/>
              <a:t> Two versions of the triplet field specification table have been obtained using two methods for the </a:t>
            </a:r>
            <a:r>
              <a:rPr lang="en-US" sz="2000" dirty="0" err="1" smtClean="0"/>
              <a:t>multipole</a:t>
            </a:r>
            <a:r>
              <a:rPr lang="en-US" sz="2000" dirty="0" smtClean="0"/>
              <a:t> field scan. These tables are fairly close to the prediction based on the analytical scaling of the nominal triplet table.</a:t>
            </a:r>
          </a:p>
          <a:p>
            <a:endParaRPr lang="en-US" sz="800" b="1" dirty="0" smtClean="0">
              <a:solidFill>
                <a:srgbClr val="0070C0"/>
              </a:solidFill>
            </a:endParaRPr>
          </a:p>
          <a:p>
            <a:pPr>
              <a:buFont typeface="Arial" pitchFamily="34" charset="0"/>
              <a:buChar char="•"/>
            </a:pPr>
            <a:r>
              <a:rPr lang="en-US" sz="2000" dirty="0" smtClean="0"/>
              <a:t> Calculation of beam loss maps has been successfully benchmarked against a similar calculation at CERN for the nominal lattice.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Beta </a:t>
            </a:r>
            <a:r>
              <a:rPr lang="en-US" sz="2800" dirty="0" smtClean="0"/>
              <a:t>Functions</a:t>
            </a:r>
            <a:r>
              <a:rPr lang="en-US" sz="2800" dirty="0" smtClean="0"/>
              <a:t>: Nominal LHC </a:t>
            </a:r>
            <a:r>
              <a:rPr lang="en-US" dirty="0" smtClean="0"/>
              <a:t>versus</a:t>
            </a:r>
            <a:r>
              <a:rPr lang="en-US" sz="2800" dirty="0" smtClean="0"/>
              <a:t> v.3.01 “4444”</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grpSp>
        <p:nvGrpSpPr>
          <p:cNvPr id="18" name="Group 17"/>
          <p:cNvGrpSpPr/>
          <p:nvPr/>
        </p:nvGrpSpPr>
        <p:grpSpPr>
          <a:xfrm>
            <a:off x="798576" y="990600"/>
            <a:ext cx="7546848" cy="5486400"/>
            <a:chOff x="798576" y="990600"/>
            <a:chExt cx="7546848" cy="5486400"/>
          </a:xfrm>
        </p:grpSpPr>
        <p:pic>
          <p:nvPicPr>
            <p:cNvPr id="17" name="Picture 16" descr="sbeta_b1.tif"/>
            <p:cNvPicPr>
              <a:picLocks/>
            </p:cNvPicPr>
            <p:nvPr/>
          </p:nvPicPr>
          <p:blipFill>
            <a:blip r:embed="rId2" cstate="print"/>
            <a:stretch>
              <a:fillRect/>
            </a:stretch>
          </p:blipFill>
          <p:spPr>
            <a:xfrm>
              <a:off x="798576" y="3672078"/>
              <a:ext cx="7507224" cy="2576322"/>
            </a:xfrm>
            <a:prstGeom prst="rect">
              <a:avLst/>
            </a:prstGeom>
          </p:spPr>
        </p:pic>
        <p:pic>
          <p:nvPicPr>
            <p:cNvPr id="5" name="Picture 4" descr="beta_nom_b1.tif"/>
            <p:cNvPicPr>
              <a:picLocks/>
            </p:cNvPicPr>
            <p:nvPr/>
          </p:nvPicPr>
          <p:blipFill>
            <a:blip r:embed="rId3" cstate="print"/>
            <a:stretch>
              <a:fillRect/>
            </a:stretch>
          </p:blipFill>
          <p:spPr>
            <a:xfrm>
              <a:off x="838200" y="990600"/>
              <a:ext cx="7507224" cy="2576322"/>
            </a:xfrm>
            <a:prstGeom prst="rect">
              <a:avLst/>
            </a:prstGeom>
          </p:spPr>
        </p:pic>
        <p:sp>
          <p:nvSpPr>
            <p:cNvPr id="7" name="TextBox 6"/>
            <p:cNvSpPr txBox="1"/>
            <p:nvPr/>
          </p:nvSpPr>
          <p:spPr>
            <a:xfrm>
              <a:off x="6553200" y="1371600"/>
              <a:ext cx="1555234" cy="646331"/>
            </a:xfrm>
            <a:prstGeom prst="rect">
              <a:avLst/>
            </a:prstGeom>
            <a:noFill/>
          </p:spPr>
          <p:txBody>
            <a:bodyPr wrap="none" rtlCol="0">
              <a:spAutoFit/>
            </a:bodyPr>
            <a:lstStyle/>
            <a:p>
              <a:r>
                <a:rPr lang="en-US" b="1" dirty="0" smtClean="0">
                  <a:solidFill>
                    <a:srgbClr val="0070C0"/>
                  </a:solidFill>
                </a:rPr>
                <a:t>Nominal LHC</a:t>
              </a:r>
            </a:p>
            <a:p>
              <a:r>
                <a:rPr lang="en-US" b="1" dirty="0" smtClean="0">
                  <a:solidFill>
                    <a:srgbClr val="0070C0"/>
                  </a:solidFill>
                  <a:latin typeface="Symbol" pitchFamily="18" charset="2"/>
                </a:rPr>
                <a:t>b</a:t>
              </a:r>
              <a:r>
                <a:rPr lang="en-US" b="1" dirty="0" smtClean="0">
                  <a:solidFill>
                    <a:srgbClr val="0070C0"/>
                  </a:solidFill>
                </a:rPr>
                <a:t>* = 55/55 cm</a:t>
              </a:r>
              <a:endParaRPr lang="en-US" b="1" dirty="0">
                <a:solidFill>
                  <a:srgbClr val="0070C0"/>
                </a:solidFill>
              </a:endParaRPr>
            </a:p>
          </p:txBody>
        </p:sp>
        <p:sp>
          <p:nvSpPr>
            <p:cNvPr id="8" name="TextBox 7"/>
            <p:cNvSpPr txBox="1"/>
            <p:nvPr/>
          </p:nvSpPr>
          <p:spPr>
            <a:xfrm>
              <a:off x="6400800" y="4038600"/>
              <a:ext cx="1579343" cy="646331"/>
            </a:xfrm>
            <a:prstGeom prst="rect">
              <a:avLst/>
            </a:prstGeom>
            <a:noFill/>
          </p:spPr>
          <p:txBody>
            <a:bodyPr wrap="none" rtlCol="0">
              <a:spAutoFit/>
            </a:bodyPr>
            <a:lstStyle/>
            <a:p>
              <a:r>
                <a:rPr lang="en-US" b="1" dirty="0" smtClean="0">
                  <a:solidFill>
                    <a:srgbClr val="0070C0"/>
                  </a:solidFill>
                </a:rPr>
                <a:t>v.3.01 “4444”</a:t>
              </a:r>
            </a:p>
            <a:p>
              <a:r>
                <a:rPr lang="en-US" b="1" dirty="0" smtClean="0">
                  <a:solidFill>
                    <a:srgbClr val="0070C0"/>
                  </a:solidFill>
                  <a:latin typeface="Symbol" pitchFamily="18" charset="2"/>
                </a:rPr>
                <a:t>b</a:t>
              </a:r>
              <a:r>
                <a:rPr lang="en-US" b="1" dirty="0" smtClean="0">
                  <a:solidFill>
                    <a:srgbClr val="0070C0"/>
                  </a:solidFill>
                </a:rPr>
                <a:t>* = 15/15 cm</a:t>
              </a:r>
              <a:endParaRPr lang="en-US" b="1" dirty="0">
                <a:solidFill>
                  <a:srgbClr val="0070C0"/>
                </a:solidFill>
              </a:endParaRPr>
            </a:p>
          </p:txBody>
        </p:sp>
        <p:sp>
          <p:nvSpPr>
            <p:cNvPr id="10" name="TextBox 9"/>
            <p:cNvSpPr txBox="1"/>
            <p:nvPr/>
          </p:nvSpPr>
          <p:spPr>
            <a:xfrm>
              <a:off x="2667000" y="2057400"/>
              <a:ext cx="1194879" cy="338554"/>
            </a:xfrm>
            <a:prstGeom prst="rect">
              <a:avLst/>
            </a:prstGeom>
            <a:noFill/>
          </p:spPr>
          <p:txBody>
            <a:bodyPr wrap="none" rtlCol="0">
              <a:spAutoFit/>
            </a:bodyPr>
            <a:lstStyle/>
            <a:p>
              <a:r>
                <a:rPr lang="en-US" sz="1600" dirty="0" err="1" smtClean="0">
                  <a:latin typeface="Symbol" pitchFamily="18" charset="2"/>
                </a:rPr>
                <a:t>b</a:t>
              </a:r>
              <a:r>
                <a:rPr lang="en-US" sz="1600" baseline="-25000" dirty="0" err="1" smtClean="0"/>
                <a:t>max</a:t>
              </a:r>
              <a:r>
                <a:rPr lang="en-US" sz="1600" dirty="0" smtClean="0"/>
                <a:t>~ 4.5km</a:t>
              </a:r>
              <a:endParaRPr lang="en-US" sz="1600" dirty="0"/>
            </a:p>
          </p:txBody>
        </p:sp>
        <p:sp>
          <p:nvSpPr>
            <p:cNvPr id="11" name="TextBox 10"/>
            <p:cNvSpPr txBox="1"/>
            <p:nvPr/>
          </p:nvSpPr>
          <p:spPr>
            <a:xfrm>
              <a:off x="1905000" y="4267200"/>
              <a:ext cx="1299074" cy="338554"/>
            </a:xfrm>
            <a:prstGeom prst="rect">
              <a:avLst/>
            </a:prstGeom>
            <a:noFill/>
          </p:spPr>
          <p:txBody>
            <a:bodyPr wrap="none" rtlCol="0">
              <a:spAutoFit/>
            </a:bodyPr>
            <a:lstStyle/>
            <a:p>
              <a:r>
                <a:rPr lang="en-US" sz="1600" dirty="0" err="1" smtClean="0">
                  <a:latin typeface="Symbol" pitchFamily="18" charset="2"/>
                </a:rPr>
                <a:t>b</a:t>
              </a:r>
              <a:r>
                <a:rPr lang="en-US" sz="1600" baseline="-25000" dirty="0" err="1" smtClean="0"/>
                <a:t>max</a:t>
              </a:r>
              <a:r>
                <a:rPr lang="en-US" sz="1600" dirty="0" smtClean="0"/>
                <a:t>~ 21.5km</a:t>
              </a:r>
              <a:endParaRPr lang="en-US" sz="1600" dirty="0"/>
            </a:p>
          </p:txBody>
        </p:sp>
        <p:sp>
          <p:nvSpPr>
            <p:cNvPr id="12" name="TextBox 11"/>
            <p:cNvSpPr txBox="1"/>
            <p:nvPr/>
          </p:nvSpPr>
          <p:spPr>
            <a:xfrm>
              <a:off x="4038600" y="4114800"/>
              <a:ext cx="1828800" cy="1323439"/>
            </a:xfrm>
            <a:prstGeom prst="rect">
              <a:avLst/>
            </a:prstGeom>
            <a:noFill/>
          </p:spPr>
          <p:txBody>
            <a:bodyPr wrap="square" rtlCol="0">
              <a:spAutoFit/>
            </a:bodyPr>
            <a:lstStyle/>
            <a:p>
              <a:r>
                <a:rPr lang="en-US" sz="1600" dirty="0" smtClean="0"/>
                <a:t>Dedicated</a:t>
              </a:r>
              <a:r>
                <a:rPr lang="en-US" sz="1600" dirty="0" smtClean="0">
                  <a:latin typeface="Symbol" pitchFamily="18" charset="2"/>
                </a:rPr>
                <a:t> b  </a:t>
              </a:r>
              <a:r>
                <a:rPr lang="en-US" sz="1600" dirty="0" smtClean="0"/>
                <a:t>modulation in arcs 81,12,45,56 for IR chromaticity correction</a:t>
              </a:r>
              <a:endParaRPr lang="en-US" sz="1600" dirty="0"/>
            </a:p>
          </p:txBody>
        </p:sp>
        <p:sp>
          <p:nvSpPr>
            <p:cNvPr id="15" name="TextBox 14"/>
            <p:cNvSpPr txBox="1"/>
            <p:nvPr/>
          </p:nvSpPr>
          <p:spPr>
            <a:xfrm>
              <a:off x="3095370" y="6107668"/>
              <a:ext cx="486030" cy="369332"/>
            </a:xfrm>
            <a:prstGeom prst="rect">
              <a:avLst/>
            </a:prstGeom>
            <a:noFill/>
          </p:spPr>
          <p:txBody>
            <a:bodyPr wrap="none" rtlCol="0">
              <a:spAutoFit/>
            </a:bodyPr>
            <a:lstStyle/>
            <a:p>
              <a:r>
                <a:rPr lang="en-US" b="1" dirty="0" smtClean="0">
                  <a:solidFill>
                    <a:srgbClr val="0070C0"/>
                  </a:solidFill>
                </a:rPr>
                <a:t>IP5</a:t>
              </a:r>
              <a:endParaRPr lang="en-US" b="1" dirty="0">
                <a:solidFill>
                  <a:srgbClr val="0070C0"/>
                </a:solidFill>
              </a:endParaRPr>
            </a:p>
          </p:txBody>
        </p:sp>
        <p:sp>
          <p:nvSpPr>
            <p:cNvPr id="16" name="TextBox 15"/>
            <p:cNvSpPr txBox="1"/>
            <p:nvPr/>
          </p:nvSpPr>
          <p:spPr>
            <a:xfrm>
              <a:off x="5914770" y="6107668"/>
              <a:ext cx="486030" cy="369332"/>
            </a:xfrm>
            <a:prstGeom prst="rect">
              <a:avLst/>
            </a:prstGeom>
            <a:noFill/>
          </p:spPr>
          <p:txBody>
            <a:bodyPr wrap="none" rtlCol="0">
              <a:spAutoFit/>
            </a:bodyPr>
            <a:lstStyle/>
            <a:p>
              <a:r>
                <a:rPr lang="en-US" b="1" dirty="0" smtClean="0">
                  <a:solidFill>
                    <a:srgbClr val="0070C0"/>
                  </a:solidFill>
                </a:rPr>
                <a:t>IP1</a:t>
              </a:r>
              <a:endParaRPr lang="en-US" b="1" dirty="0">
                <a:solidFill>
                  <a:srgbClr val="0070C0"/>
                </a:solidFill>
              </a:endParaRPr>
            </a:p>
          </p:txBody>
        </p:sp>
        <p:cxnSp>
          <p:nvCxnSpPr>
            <p:cNvPr id="22" name="Straight Arrow Connector 21"/>
            <p:cNvCxnSpPr/>
            <p:nvPr/>
          </p:nvCxnSpPr>
          <p:spPr>
            <a:xfrm flipH="1">
              <a:off x="3733800" y="5410200"/>
              <a:ext cx="3048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257800" y="5410200"/>
              <a:ext cx="3048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Interaction Region: Nominal </a:t>
            </a:r>
            <a:r>
              <a:rPr lang="en-US" sz="2800" dirty="0" smtClean="0"/>
              <a:t>LHC versus v.3.01 “4444”</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grpSp>
        <p:nvGrpSpPr>
          <p:cNvPr id="16" name="Group 15"/>
          <p:cNvGrpSpPr>
            <a:grpSpLocks noChangeAspect="1"/>
          </p:cNvGrpSpPr>
          <p:nvPr/>
        </p:nvGrpSpPr>
        <p:grpSpPr>
          <a:xfrm>
            <a:off x="3581400" y="4343400"/>
            <a:ext cx="5347716" cy="2087007"/>
            <a:chOff x="4648200" y="1219200"/>
            <a:chExt cx="4419600" cy="1724799"/>
          </a:xfrm>
        </p:grpSpPr>
        <p:pic>
          <p:nvPicPr>
            <p:cNvPr id="5" name="Picture 3"/>
            <p:cNvPicPr>
              <a:picLocks noChangeAspect="1" noChangeArrowheads="1"/>
            </p:cNvPicPr>
            <p:nvPr/>
          </p:nvPicPr>
          <p:blipFill>
            <a:blip r:embed="rId2" cstate="print"/>
            <a:srcRect/>
            <a:stretch>
              <a:fillRect/>
            </a:stretch>
          </p:blipFill>
          <p:spPr bwMode="auto">
            <a:xfrm>
              <a:off x="4648200" y="1371600"/>
              <a:ext cx="4419600" cy="1203325"/>
            </a:xfrm>
            <a:prstGeom prst="rect">
              <a:avLst/>
            </a:prstGeom>
            <a:noFill/>
            <a:ln w="9525" algn="ctr">
              <a:noFill/>
              <a:miter lim="800000"/>
              <a:headEnd/>
              <a:tailEnd/>
            </a:ln>
          </p:spPr>
        </p:pic>
        <p:cxnSp>
          <p:nvCxnSpPr>
            <p:cNvPr id="6" name="Straight Arrow Connector 24"/>
            <p:cNvCxnSpPr>
              <a:cxnSpLocks noChangeShapeType="1"/>
            </p:cNvCxnSpPr>
            <p:nvPr/>
          </p:nvCxnSpPr>
          <p:spPr bwMode="auto">
            <a:xfrm>
              <a:off x="4876800" y="2741613"/>
              <a:ext cx="304800" cy="1587"/>
            </a:xfrm>
            <a:prstGeom prst="straightConnector1">
              <a:avLst/>
            </a:prstGeom>
            <a:noFill/>
            <a:ln w="9525" algn="ctr">
              <a:solidFill>
                <a:schemeClr val="tx1"/>
              </a:solidFill>
              <a:round/>
              <a:headEnd type="triangle" w="med" len="med"/>
              <a:tailEnd type="triangle" w="med" len="med"/>
            </a:ln>
          </p:spPr>
        </p:cxnSp>
        <p:cxnSp>
          <p:nvCxnSpPr>
            <p:cNvPr id="7" name="Straight Arrow Connector 25"/>
            <p:cNvCxnSpPr>
              <a:cxnSpLocks noChangeShapeType="1"/>
            </p:cNvCxnSpPr>
            <p:nvPr/>
          </p:nvCxnSpPr>
          <p:spPr bwMode="auto">
            <a:xfrm>
              <a:off x="4876800" y="2895600"/>
              <a:ext cx="4038600" cy="1588"/>
            </a:xfrm>
            <a:prstGeom prst="straightConnector1">
              <a:avLst/>
            </a:prstGeom>
            <a:noFill/>
            <a:ln w="9525" algn="ctr">
              <a:solidFill>
                <a:schemeClr val="tx1"/>
              </a:solidFill>
              <a:round/>
              <a:headEnd type="triangle" w="med" len="med"/>
              <a:tailEnd type="triangle" w="med" len="med"/>
            </a:ln>
          </p:spPr>
        </p:cxnSp>
        <p:sp>
          <p:nvSpPr>
            <p:cNvPr id="8" name="TextBox 31"/>
            <p:cNvSpPr txBox="1">
              <a:spLocks noChangeArrowheads="1"/>
            </p:cNvSpPr>
            <p:nvPr/>
          </p:nvSpPr>
          <p:spPr bwMode="auto">
            <a:xfrm>
              <a:off x="4724400" y="2514600"/>
              <a:ext cx="718466" cy="276999"/>
            </a:xfrm>
            <a:prstGeom prst="rect">
              <a:avLst/>
            </a:prstGeom>
            <a:noFill/>
            <a:ln w="9525">
              <a:noFill/>
              <a:miter lim="800000"/>
              <a:headEnd/>
              <a:tailEnd/>
            </a:ln>
          </p:spPr>
          <p:txBody>
            <a:bodyPr wrap="none">
              <a:spAutoFit/>
            </a:bodyPr>
            <a:lstStyle/>
            <a:p>
              <a:r>
                <a:rPr lang="en-US" sz="1200" dirty="0"/>
                <a:t>L*=23 m</a:t>
              </a:r>
            </a:p>
          </p:txBody>
        </p:sp>
        <p:sp>
          <p:nvSpPr>
            <p:cNvPr id="9" name="Rectangle 32"/>
            <p:cNvSpPr>
              <a:spLocks noChangeArrowheads="1"/>
            </p:cNvSpPr>
            <p:nvPr/>
          </p:nvSpPr>
          <p:spPr bwMode="auto">
            <a:xfrm>
              <a:off x="6484938" y="2667000"/>
              <a:ext cx="1058862" cy="276999"/>
            </a:xfrm>
            <a:prstGeom prst="rect">
              <a:avLst/>
            </a:prstGeom>
            <a:noFill/>
            <a:ln w="9525">
              <a:noFill/>
              <a:miter lim="800000"/>
              <a:headEnd/>
              <a:tailEnd/>
            </a:ln>
          </p:spPr>
          <p:txBody>
            <a:bodyPr>
              <a:spAutoFit/>
            </a:bodyPr>
            <a:lstStyle/>
            <a:p>
              <a:r>
                <a:rPr lang="en-US" sz="1200" dirty="0"/>
                <a:t>L</a:t>
              </a:r>
              <a:r>
                <a:rPr lang="en-US" sz="1200" baseline="-25000" dirty="0"/>
                <a:t>FFS</a:t>
              </a:r>
              <a:r>
                <a:rPr lang="en-US" sz="1200" dirty="0"/>
                <a:t>=268m</a:t>
              </a:r>
            </a:p>
          </p:txBody>
        </p:sp>
        <p:sp>
          <p:nvSpPr>
            <p:cNvPr id="10" name="TextBox 17"/>
            <p:cNvSpPr txBox="1">
              <a:spLocks noChangeArrowheads="1"/>
            </p:cNvSpPr>
            <p:nvPr/>
          </p:nvSpPr>
          <p:spPr bwMode="auto">
            <a:xfrm>
              <a:off x="5138738" y="1219200"/>
              <a:ext cx="652462" cy="215444"/>
            </a:xfrm>
            <a:prstGeom prst="rect">
              <a:avLst/>
            </a:prstGeom>
            <a:solidFill>
              <a:srgbClr val="F0F8A6"/>
            </a:solidFill>
            <a:ln w="9525">
              <a:solidFill>
                <a:schemeClr val="tx1"/>
              </a:solidFill>
              <a:miter lim="800000"/>
              <a:headEnd/>
              <a:tailEnd/>
            </a:ln>
          </p:spPr>
          <p:txBody>
            <a:bodyPr>
              <a:spAutoFit/>
            </a:bodyPr>
            <a:lstStyle/>
            <a:p>
              <a:pPr algn="ctr"/>
              <a:r>
                <a:rPr lang="en-US" sz="800" dirty="0"/>
                <a:t>Triplet</a:t>
              </a:r>
            </a:p>
          </p:txBody>
        </p:sp>
        <p:sp>
          <p:nvSpPr>
            <p:cNvPr id="11" name="Right Brace 20"/>
            <p:cNvSpPr>
              <a:spLocks/>
            </p:cNvSpPr>
            <p:nvPr/>
          </p:nvSpPr>
          <p:spPr bwMode="auto">
            <a:xfrm rot="16200000">
              <a:off x="5395119" y="1365925"/>
              <a:ext cx="152400" cy="376476"/>
            </a:xfrm>
            <a:prstGeom prst="rightBrace">
              <a:avLst>
                <a:gd name="adj1" fmla="val 8338"/>
                <a:gd name="adj2" fmla="val 49333"/>
              </a:avLst>
            </a:prstGeom>
            <a:solidFill>
              <a:srgbClr val="FAFAA4"/>
            </a:solidFill>
            <a:ln w="9525" algn="ctr">
              <a:solidFill>
                <a:schemeClr val="tx1"/>
              </a:solidFill>
              <a:round/>
              <a:headEnd/>
              <a:tailEnd/>
            </a:ln>
          </p:spPr>
          <p:txBody>
            <a:bodyPr>
              <a:spAutoFit/>
            </a:bodyPr>
            <a:lstStyle/>
            <a:p>
              <a:endParaRPr lang="en-US" dirty="0"/>
            </a:p>
          </p:txBody>
        </p:sp>
        <p:sp>
          <p:nvSpPr>
            <p:cNvPr id="12" name="TextBox 22"/>
            <p:cNvSpPr txBox="1">
              <a:spLocks noChangeArrowheads="1"/>
            </p:cNvSpPr>
            <p:nvPr/>
          </p:nvSpPr>
          <p:spPr bwMode="auto">
            <a:xfrm>
              <a:off x="5867400" y="1219200"/>
              <a:ext cx="1371600" cy="215444"/>
            </a:xfrm>
            <a:prstGeom prst="rect">
              <a:avLst/>
            </a:prstGeom>
            <a:solidFill>
              <a:srgbClr val="F0F8A6"/>
            </a:solidFill>
            <a:ln w="9525">
              <a:solidFill>
                <a:schemeClr val="tx1"/>
              </a:solidFill>
              <a:miter lim="800000"/>
              <a:headEnd/>
              <a:tailEnd/>
            </a:ln>
          </p:spPr>
          <p:txBody>
            <a:bodyPr>
              <a:spAutoFit/>
            </a:bodyPr>
            <a:lstStyle/>
            <a:p>
              <a:pPr algn="ctr"/>
              <a:r>
                <a:rPr lang="en-US" sz="800" dirty="0"/>
                <a:t>Separation dipoles D1/2 </a:t>
              </a:r>
            </a:p>
          </p:txBody>
        </p:sp>
        <p:sp>
          <p:nvSpPr>
            <p:cNvPr id="13" name="Right Brace 23"/>
            <p:cNvSpPr>
              <a:spLocks/>
            </p:cNvSpPr>
            <p:nvPr/>
          </p:nvSpPr>
          <p:spPr bwMode="auto">
            <a:xfrm rot="16200000">
              <a:off x="6477000" y="1365925"/>
              <a:ext cx="152400" cy="376476"/>
            </a:xfrm>
            <a:prstGeom prst="rightBrace">
              <a:avLst>
                <a:gd name="adj1" fmla="val 8333"/>
                <a:gd name="adj2" fmla="val 49333"/>
              </a:avLst>
            </a:prstGeom>
            <a:solidFill>
              <a:srgbClr val="FAFAA4"/>
            </a:solidFill>
            <a:ln w="9525" algn="ctr">
              <a:solidFill>
                <a:schemeClr val="tx1"/>
              </a:solidFill>
              <a:round/>
              <a:headEnd/>
              <a:tailEnd/>
            </a:ln>
          </p:spPr>
          <p:txBody>
            <a:bodyPr>
              <a:spAutoFit/>
            </a:bodyPr>
            <a:lstStyle/>
            <a:p>
              <a:endParaRPr lang="en-US" dirty="0"/>
            </a:p>
          </p:txBody>
        </p:sp>
        <p:sp>
          <p:nvSpPr>
            <p:cNvPr id="14" name="TextBox 24"/>
            <p:cNvSpPr txBox="1">
              <a:spLocks noChangeArrowheads="1"/>
            </p:cNvSpPr>
            <p:nvPr/>
          </p:nvSpPr>
          <p:spPr bwMode="auto">
            <a:xfrm>
              <a:off x="7315200" y="1219200"/>
              <a:ext cx="1371600" cy="215444"/>
            </a:xfrm>
            <a:prstGeom prst="rect">
              <a:avLst/>
            </a:prstGeom>
            <a:solidFill>
              <a:srgbClr val="F0F8A6"/>
            </a:solidFill>
            <a:ln w="9525">
              <a:solidFill>
                <a:schemeClr val="tx1"/>
              </a:solidFill>
              <a:miter lim="800000"/>
              <a:headEnd/>
              <a:tailEnd/>
            </a:ln>
          </p:spPr>
          <p:txBody>
            <a:bodyPr>
              <a:spAutoFit/>
            </a:bodyPr>
            <a:lstStyle/>
            <a:p>
              <a:pPr algn="ctr"/>
              <a:r>
                <a:rPr lang="en-US" sz="800" dirty="0"/>
                <a:t>Matching section Q4/5/6</a:t>
              </a:r>
            </a:p>
          </p:txBody>
        </p:sp>
        <p:sp>
          <p:nvSpPr>
            <p:cNvPr id="15" name="Right Brace 25"/>
            <p:cNvSpPr>
              <a:spLocks/>
            </p:cNvSpPr>
            <p:nvPr/>
          </p:nvSpPr>
          <p:spPr bwMode="auto">
            <a:xfrm rot="16200000">
              <a:off x="7924800" y="1365925"/>
              <a:ext cx="152400" cy="376476"/>
            </a:xfrm>
            <a:prstGeom prst="rightBrace">
              <a:avLst>
                <a:gd name="adj1" fmla="val 8333"/>
                <a:gd name="adj2" fmla="val 49333"/>
              </a:avLst>
            </a:prstGeom>
            <a:solidFill>
              <a:srgbClr val="FAFAA4"/>
            </a:solidFill>
            <a:ln w="9525" algn="ctr">
              <a:solidFill>
                <a:schemeClr val="tx1"/>
              </a:solidFill>
              <a:round/>
              <a:headEnd/>
              <a:tailEnd/>
            </a:ln>
          </p:spPr>
          <p:txBody>
            <a:bodyPr>
              <a:spAutoFit/>
            </a:bodyPr>
            <a:lstStyle/>
            <a:p>
              <a:endParaRPr lang="en-US" dirty="0"/>
            </a:p>
          </p:txBody>
        </p:sp>
      </p:grpSp>
      <p:sp>
        <p:nvSpPr>
          <p:cNvPr id="23" name="TextBox 22"/>
          <p:cNvSpPr txBox="1"/>
          <p:nvPr/>
        </p:nvSpPr>
        <p:spPr>
          <a:xfrm>
            <a:off x="228600" y="4800600"/>
            <a:ext cx="3200400" cy="1200329"/>
          </a:xfrm>
          <a:prstGeom prst="rect">
            <a:avLst/>
          </a:prstGeom>
          <a:noFill/>
        </p:spPr>
        <p:txBody>
          <a:bodyPr wrap="square" rtlCol="0">
            <a:spAutoFit/>
          </a:bodyPr>
          <a:lstStyle/>
          <a:p>
            <a:r>
              <a:rPr lang="en-US" dirty="0" smtClean="0"/>
              <a:t>Proposed large aperture </a:t>
            </a:r>
            <a:r>
              <a:rPr lang="en-US" dirty="0" err="1" smtClean="0"/>
              <a:t>Nb</a:t>
            </a:r>
            <a:r>
              <a:rPr lang="en-US" dirty="0" smtClean="0"/>
              <a:t>-Ti superconducting triplet quadrupoles Q1,Q2,Q3 with coil diameter of </a:t>
            </a:r>
            <a:r>
              <a:rPr lang="en-US" b="1" dirty="0" smtClean="0">
                <a:solidFill>
                  <a:srgbClr val="0070C0"/>
                </a:solidFill>
              </a:rPr>
              <a:t>d</a:t>
            </a:r>
            <a:r>
              <a:rPr lang="en-US" b="1" baseline="-25000" dirty="0" smtClean="0">
                <a:solidFill>
                  <a:srgbClr val="0070C0"/>
                </a:solidFill>
              </a:rPr>
              <a:t>c</a:t>
            </a:r>
            <a:r>
              <a:rPr lang="en-US" b="1" dirty="0" smtClean="0">
                <a:solidFill>
                  <a:srgbClr val="0070C0"/>
                </a:solidFill>
              </a:rPr>
              <a:t> = 120 mm</a:t>
            </a:r>
            <a:r>
              <a:rPr lang="en-US" dirty="0" smtClean="0"/>
              <a:t>.</a:t>
            </a:r>
            <a:endParaRPr lang="en-US" dirty="0"/>
          </a:p>
        </p:txBody>
      </p:sp>
      <p:grpSp>
        <p:nvGrpSpPr>
          <p:cNvPr id="28" name="Group 27"/>
          <p:cNvGrpSpPr/>
          <p:nvPr/>
        </p:nvGrpSpPr>
        <p:grpSpPr>
          <a:xfrm>
            <a:off x="0" y="990600"/>
            <a:ext cx="9067800" cy="3200400"/>
            <a:chOff x="0" y="990600"/>
            <a:chExt cx="9067800" cy="3200400"/>
          </a:xfrm>
        </p:grpSpPr>
        <p:pic>
          <p:nvPicPr>
            <p:cNvPr id="24" name="Picture 23" descr="sbeta_IP1_b1.tif"/>
            <p:cNvPicPr>
              <a:picLocks noChangeAspect="1"/>
            </p:cNvPicPr>
            <p:nvPr/>
          </p:nvPicPr>
          <p:blipFill>
            <a:blip r:embed="rId3" cstate="print"/>
            <a:stretch>
              <a:fillRect/>
            </a:stretch>
          </p:blipFill>
          <p:spPr>
            <a:xfrm>
              <a:off x="4608911" y="990691"/>
              <a:ext cx="4458889" cy="3200309"/>
            </a:xfrm>
            <a:prstGeom prst="rect">
              <a:avLst/>
            </a:prstGeom>
          </p:spPr>
        </p:pic>
        <p:pic>
          <p:nvPicPr>
            <p:cNvPr id="17" name="Picture 16" descr="betaIP1_nom_b1.tif"/>
            <p:cNvPicPr>
              <a:picLocks noChangeAspect="1"/>
            </p:cNvPicPr>
            <p:nvPr/>
          </p:nvPicPr>
          <p:blipFill>
            <a:blip r:embed="rId4" cstate="print"/>
            <a:stretch>
              <a:fillRect/>
            </a:stretch>
          </p:blipFill>
          <p:spPr>
            <a:xfrm>
              <a:off x="0" y="990600"/>
              <a:ext cx="4609125" cy="3180466"/>
            </a:xfrm>
            <a:prstGeom prst="rect">
              <a:avLst/>
            </a:prstGeom>
          </p:spPr>
        </p:pic>
        <p:sp>
          <p:nvSpPr>
            <p:cNvPr id="20" name="TextBox 19"/>
            <p:cNvSpPr txBox="1"/>
            <p:nvPr/>
          </p:nvSpPr>
          <p:spPr>
            <a:xfrm>
              <a:off x="3048000" y="1447800"/>
              <a:ext cx="1399742" cy="584775"/>
            </a:xfrm>
            <a:prstGeom prst="rect">
              <a:avLst/>
            </a:prstGeom>
            <a:noFill/>
          </p:spPr>
          <p:txBody>
            <a:bodyPr wrap="none" rtlCol="0">
              <a:spAutoFit/>
            </a:bodyPr>
            <a:lstStyle/>
            <a:p>
              <a:r>
                <a:rPr lang="en-US" sz="1600" b="1" dirty="0" smtClean="0">
                  <a:solidFill>
                    <a:srgbClr val="0070C0"/>
                  </a:solidFill>
                </a:rPr>
                <a:t>Nominal LHC</a:t>
              </a:r>
            </a:p>
            <a:p>
              <a:r>
                <a:rPr lang="en-US" sz="1600" b="1" dirty="0" smtClean="0">
                  <a:solidFill>
                    <a:srgbClr val="0070C0"/>
                  </a:solidFill>
                  <a:latin typeface="Symbol" pitchFamily="18" charset="2"/>
                </a:rPr>
                <a:t>b</a:t>
              </a:r>
              <a:r>
                <a:rPr lang="en-US" sz="1600" b="1" dirty="0" smtClean="0">
                  <a:solidFill>
                    <a:srgbClr val="0070C0"/>
                  </a:solidFill>
                </a:rPr>
                <a:t>* = 55/55 cm</a:t>
              </a:r>
              <a:endParaRPr lang="en-US" sz="1600" b="1" dirty="0">
                <a:solidFill>
                  <a:srgbClr val="0070C0"/>
                </a:solidFill>
              </a:endParaRPr>
            </a:p>
          </p:txBody>
        </p:sp>
        <p:sp>
          <p:nvSpPr>
            <p:cNvPr id="21" name="TextBox 20"/>
            <p:cNvSpPr txBox="1"/>
            <p:nvPr/>
          </p:nvSpPr>
          <p:spPr>
            <a:xfrm>
              <a:off x="7620000" y="1447800"/>
              <a:ext cx="1399742" cy="584775"/>
            </a:xfrm>
            <a:prstGeom prst="rect">
              <a:avLst/>
            </a:prstGeom>
            <a:noFill/>
          </p:spPr>
          <p:txBody>
            <a:bodyPr wrap="none" rtlCol="0">
              <a:spAutoFit/>
            </a:bodyPr>
            <a:lstStyle/>
            <a:p>
              <a:r>
                <a:rPr lang="en-US" sz="1600" b="1" dirty="0" smtClean="0">
                  <a:solidFill>
                    <a:srgbClr val="0070C0"/>
                  </a:solidFill>
                </a:rPr>
                <a:t>v.3.01 “4444”</a:t>
              </a:r>
            </a:p>
            <a:p>
              <a:r>
                <a:rPr lang="en-US" sz="1600" b="1" dirty="0" smtClean="0">
                  <a:solidFill>
                    <a:srgbClr val="0070C0"/>
                  </a:solidFill>
                  <a:latin typeface="Symbol" pitchFamily="18" charset="2"/>
                </a:rPr>
                <a:t>b</a:t>
              </a:r>
              <a:r>
                <a:rPr lang="en-US" sz="1600" b="1" dirty="0" smtClean="0">
                  <a:solidFill>
                    <a:srgbClr val="0070C0"/>
                  </a:solidFill>
                </a:rPr>
                <a:t>* = 15/15 cm</a:t>
              </a:r>
              <a:endParaRPr lang="en-US" sz="1600" b="1" dirty="0">
                <a:solidFill>
                  <a:srgbClr val="0070C0"/>
                </a:solidFill>
              </a:endParaRPr>
            </a:p>
          </p:txBody>
        </p:sp>
        <p:sp>
          <p:nvSpPr>
            <p:cNvPr id="26" name="TextBox 25"/>
            <p:cNvSpPr txBox="1"/>
            <p:nvPr/>
          </p:nvSpPr>
          <p:spPr>
            <a:xfrm>
              <a:off x="914400" y="2785646"/>
              <a:ext cx="1194879" cy="338554"/>
            </a:xfrm>
            <a:prstGeom prst="rect">
              <a:avLst/>
            </a:prstGeom>
            <a:noFill/>
          </p:spPr>
          <p:txBody>
            <a:bodyPr wrap="none" rtlCol="0">
              <a:spAutoFit/>
            </a:bodyPr>
            <a:lstStyle/>
            <a:p>
              <a:r>
                <a:rPr lang="en-US" sz="1600" dirty="0" err="1" smtClean="0">
                  <a:latin typeface="Symbol" pitchFamily="18" charset="2"/>
                </a:rPr>
                <a:t>b</a:t>
              </a:r>
              <a:r>
                <a:rPr lang="en-US" sz="1600" baseline="-25000" dirty="0" err="1" smtClean="0"/>
                <a:t>max</a:t>
              </a:r>
              <a:r>
                <a:rPr lang="en-US" sz="1600" dirty="0" smtClean="0"/>
                <a:t>~ 4.5km</a:t>
              </a:r>
              <a:endParaRPr lang="en-US" sz="1600" dirty="0"/>
            </a:p>
          </p:txBody>
        </p:sp>
        <p:sp>
          <p:nvSpPr>
            <p:cNvPr id="27" name="TextBox 26"/>
            <p:cNvSpPr txBox="1"/>
            <p:nvPr/>
          </p:nvSpPr>
          <p:spPr>
            <a:xfrm>
              <a:off x="5410200" y="1676400"/>
              <a:ext cx="1299074" cy="338554"/>
            </a:xfrm>
            <a:prstGeom prst="rect">
              <a:avLst/>
            </a:prstGeom>
            <a:noFill/>
          </p:spPr>
          <p:txBody>
            <a:bodyPr wrap="none" rtlCol="0">
              <a:spAutoFit/>
            </a:bodyPr>
            <a:lstStyle/>
            <a:p>
              <a:r>
                <a:rPr lang="en-US" sz="1600" dirty="0" err="1" smtClean="0">
                  <a:latin typeface="Symbol" pitchFamily="18" charset="2"/>
                </a:rPr>
                <a:t>b</a:t>
              </a:r>
              <a:r>
                <a:rPr lang="en-US" sz="1600" baseline="-25000" dirty="0" err="1" smtClean="0"/>
                <a:t>max</a:t>
              </a:r>
              <a:r>
                <a:rPr lang="en-US" sz="1600" dirty="0" smtClean="0"/>
                <a:t>~ 21.5km</a:t>
              </a:r>
              <a:endParaRPr lang="en-US" sz="16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Achromatic Telescopic System (ATS) for </a:t>
            </a:r>
            <a:r>
              <a:rPr lang="en-US" sz="2800" dirty="0" smtClean="0"/>
              <a:t>Correction </a:t>
            </a:r>
            <a:r>
              <a:rPr lang="en-US" sz="2800" dirty="0" smtClean="0"/>
              <a:t>of IP </a:t>
            </a:r>
            <a:r>
              <a:rPr lang="en-US" sz="2800" dirty="0" smtClean="0"/>
              <a:t>Triplet </a:t>
            </a:r>
            <a:r>
              <a:rPr lang="en-US" dirty="0" smtClean="0"/>
              <a:t>N</a:t>
            </a:r>
            <a:r>
              <a:rPr lang="en-US" sz="2800" dirty="0" smtClean="0"/>
              <a:t>on-linear </a:t>
            </a:r>
            <a:r>
              <a:rPr lang="en-US" dirty="0" smtClean="0"/>
              <a:t>C</a:t>
            </a:r>
            <a:r>
              <a:rPr lang="en-US" sz="2800" dirty="0" smtClean="0"/>
              <a:t>hromaticity </a:t>
            </a:r>
            <a:r>
              <a:rPr lang="en-US" sz="2800" dirty="0" smtClean="0"/>
              <a:t>at </a:t>
            </a:r>
            <a:r>
              <a:rPr lang="en-US" sz="2800" dirty="0" smtClean="0"/>
              <a:t>Low </a:t>
            </a:r>
            <a:r>
              <a:rPr lang="en-US" sz="2800" dirty="0" smtClean="0">
                <a:latin typeface="Symbol" pitchFamily="18" charset="2"/>
              </a:rPr>
              <a:t>b</a:t>
            </a:r>
            <a:r>
              <a:rPr lang="en-US" sz="2800" dirty="0" smtClean="0"/>
              <a:t>*</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dirty="0"/>
          </a:p>
        </p:txBody>
      </p:sp>
      <p:sp>
        <p:nvSpPr>
          <p:cNvPr id="9" name="TextBox 8"/>
          <p:cNvSpPr txBox="1"/>
          <p:nvPr/>
        </p:nvSpPr>
        <p:spPr>
          <a:xfrm>
            <a:off x="457200" y="990600"/>
            <a:ext cx="8229600" cy="2031325"/>
          </a:xfrm>
          <a:prstGeom prst="rect">
            <a:avLst/>
          </a:prstGeom>
          <a:noFill/>
        </p:spPr>
        <p:txBody>
          <a:bodyPr wrap="square" rtlCol="0">
            <a:spAutoFit/>
          </a:bodyPr>
          <a:lstStyle/>
          <a:p>
            <a:r>
              <a:rPr lang="en-US" dirty="0" smtClean="0"/>
              <a:t>Peak beta functions in the IP triplets increase as </a:t>
            </a:r>
            <a:r>
              <a:rPr lang="en-US" dirty="0" err="1" smtClean="0">
                <a:latin typeface="Symbol" pitchFamily="18" charset="2"/>
              </a:rPr>
              <a:t>b</a:t>
            </a:r>
            <a:r>
              <a:rPr lang="en-US" baseline="-25000" dirty="0" err="1" smtClean="0"/>
              <a:t>max</a:t>
            </a:r>
            <a:r>
              <a:rPr lang="en-US" dirty="0" smtClean="0"/>
              <a:t> ~ 1/</a:t>
            </a:r>
            <a:r>
              <a:rPr lang="en-US" dirty="0" smtClean="0">
                <a:latin typeface="Symbol" pitchFamily="18" charset="2"/>
              </a:rPr>
              <a:t>b</a:t>
            </a:r>
            <a:r>
              <a:rPr lang="en-US" dirty="0" smtClean="0"/>
              <a:t>* and yield higher triplet chromaticity at low </a:t>
            </a:r>
            <a:r>
              <a:rPr lang="en-US" dirty="0" smtClean="0">
                <a:latin typeface="Symbol" pitchFamily="18" charset="2"/>
              </a:rPr>
              <a:t>b</a:t>
            </a:r>
            <a:r>
              <a:rPr lang="en-US" dirty="0" smtClean="0"/>
              <a:t>* which requires stronger correcting sextupoles. A dedicated beta modulation is created in the arcs adjacent to IP1 and IP5 in order to raise beta functions at the sextupoles (</a:t>
            </a:r>
            <a:r>
              <a:rPr lang="en-US" dirty="0" err="1" smtClean="0">
                <a:latin typeface="Symbol" pitchFamily="18" charset="2"/>
              </a:rPr>
              <a:t>b</a:t>
            </a:r>
            <a:r>
              <a:rPr lang="en-US" baseline="-25000" dirty="0" err="1" smtClean="0"/>
              <a:t>sext</a:t>
            </a:r>
            <a:r>
              <a:rPr lang="en-US" dirty="0" smtClean="0"/>
              <a:t> ~ 1/</a:t>
            </a:r>
            <a:r>
              <a:rPr lang="en-US" dirty="0" smtClean="0">
                <a:latin typeface="Symbol" pitchFamily="18" charset="2"/>
              </a:rPr>
              <a:t>b</a:t>
            </a:r>
            <a:r>
              <a:rPr lang="en-US" dirty="0" smtClean="0"/>
              <a:t>*) and increase their effect thus avoiding exceeding their field limit. In addition, these sextupoles are arranged in -I pairs  to minimize their geometric aberrations and have a proper phase advance relative to the triplets for a local correction of non-linear triplet chromaticity.</a:t>
            </a:r>
          </a:p>
        </p:txBody>
      </p:sp>
      <p:grpSp>
        <p:nvGrpSpPr>
          <p:cNvPr id="19" name="Group 18"/>
          <p:cNvGrpSpPr/>
          <p:nvPr/>
        </p:nvGrpSpPr>
        <p:grpSpPr>
          <a:xfrm>
            <a:off x="149962" y="3135868"/>
            <a:ext cx="8841638" cy="3264932"/>
            <a:chOff x="149962" y="3352800"/>
            <a:chExt cx="8841638" cy="3264932"/>
          </a:xfrm>
        </p:grpSpPr>
        <p:pic>
          <p:nvPicPr>
            <p:cNvPr id="18" name="Picture 17" descr="wfun_IP1arcs_b1.tif"/>
            <p:cNvPicPr>
              <a:picLocks noChangeAspect="1"/>
            </p:cNvPicPr>
            <p:nvPr/>
          </p:nvPicPr>
          <p:blipFill>
            <a:blip r:embed="rId2" cstate="print"/>
            <a:stretch>
              <a:fillRect/>
            </a:stretch>
          </p:blipFill>
          <p:spPr>
            <a:xfrm>
              <a:off x="4588764" y="3352800"/>
              <a:ext cx="4402836" cy="3091586"/>
            </a:xfrm>
            <a:prstGeom prst="rect">
              <a:avLst/>
            </a:prstGeom>
          </p:spPr>
        </p:pic>
        <p:pic>
          <p:nvPicPr>
            <p:cNvPr id="17" name="Picture 16" descr="sbeta_IP1arcs_b1.tif"/>
            <p:cNvPicPr>
              <a:picLocks noChangeAspect="1"/>
            </p:cNvPicPr>
            <p:nvPr/>
          </p:nvPicPr>
          <p:blipFill>
            <a:blip r:embed="rId3" cstate="print"/>
            <a:stretch>
              <a:fillRect/>
            </a:stretch>
          </p:blipFill>
          <p:spPr>
            <a:xfrm>
              <a:off x="149962" y="3352800"/>
              <a:ext cx="4422038" cy="3097073"/>
            </a:xfrm>
            <a:prstGeom prst="rect">
              <a:avLst/>
            </a:prstGeom>
          </p:spPr>
        </p:pic>
        <p:sp>
          <p:nvSpPr>
            <p:cNvPr id="6" name="TextBox 5"/>
            <p:cNvSpPr txBox="1"/>
            <p:nvPr/>
          </p:nvSpPr>
          <p:spPr>
            <a:xfrm>
              <a:off x="2362200" y="6248400"/>
              <a:ext cx="486030" cy="369332"/>
            </a:xfrm>
            <a:prstGeom prst="rect">
              <a:avLst/>
            </a:prstGeom>
            <a:noFill/>
          </p:spPr>
          <p:txBody>
            <a:bodyPr wrap="none" rtlCol="0">
              <a:spAutoFit/>
            </a:bodyPr>
            <a:lstStyle/>
            <a:p>
              <a:r>
                <a:rPr lang="en-US" b="1" dirty="0" smtClean="0">
                  <a:solidFill>
                    <a:srgbClr val="0070C0"/>
                  </a:solidFill>
                </a:rPr>
                <a:t>IP1</a:t>
              </a:r>
              <a:endParaRPr lang="en-US" b="1" dirty="0">
                <a:solidFill>
                  <a:srgbClr val="0070C0"/>
                </a:solidFill>
              </a:endParaRPr>
            </a:p>
          </p:txBody>
        </p:sp>
        <p:sp>
          <p:nvSpPr>
            <p:cNvPr id="7" name="TextBox 6"/>
            <p:cNvSpPr txBox="1"/>
            <p:nvPr/>
          </p:nvSpPr>
          <p:spPr>
            <a:xfrm>
              <a:off x="6781800" y="6248400"/>
              <a:ext cx="486030" cy="369332"/>
            </a:xfrm>
            <a:prstGeom prst="rect">
              <a:avLst/>
            </a:prstGeom>
            <a:noFill/>
          </p:spPr>
          <p:txBody>
            <a:bodyPr wrap="none" rtlCol="0">
              <a:spAutoFit/>
            </a:bodyPr>
            <a:lstStyle/>
            <a:p>
              <a:r>
                <a:rPr lang="en-US" b="1" dirty="0" smtClean="0">
                  <a:solidFill>
                    <a:srgbClr val="0070C0"/>
                  </a:solidFill>
                </a:rPr>
                <a:t>IP1</a:t>
              </a:r>
              <a:endParaRPr lang="en-US" b="1" dirty="0">
                <a:solidFill>
                  <a:srgbClr val="0070C0"/>
                </a:solidFill>
              </a:endParaRPr>
            </a:p>
          </p:txBody>
        </p:sp>
        <p:sp>
          <p:nvSpPr>
            <p:cNvPr id="10" name="TextBox 9"/>
            <p:cNvSpPr txBox="1"/>
            <p:nvPr/>
          </p:nvSpPr>
          <p:spPr>
            <a:xfrm>
              <a:off x="1219200" y="6248400"/>
              <a:ext cx="785728" cy="369332"/>
            </a:xfrm>
            <a:prstGeom prst="rect">
              <a:avLst/>
            </a:prstGeom>
            <a:noFill/>
          </p:spPr>
          <p:txBody>
            <a:bodyPr wrap="none" rtlCol="0">
              <a:spAutoFit/>
            </a:bodyPr>
            <a:lstStyle/>
            <a:p>
              <a:r>
                <a:rPr lang="en-US" b="1" dirty="0" smtClean="0">
                  <a:solidFill>
                    <a:srgbClr val="0070C0"/>
                  </a:solidFill>
                </a:rPr>
                <a:t>Arc 81</a:t>
              </a:r>
              <a:endParaRPr lang="en-US" b="1" dirty="0">
                <a:solidFill>
                  <a:srgbClr val="0070C0"/>
                </a:solidFill>
              </a:endParaRPr>
            </a:p>
          </p:txBody>
        </p:sp>
        <p:sp>
          <p:nvSpPr>
            <p:cNvPr id="11" name="TextBox 10"/>
            <p:cNvSpPr txBox="1"/>
            <p:nvPr/>
          </p:nvSpPr>
          <p:spPr>
            <a:xfrm>
              <a:off x="5638800" y="6248400"/>
              <a:ext cx="785728" cy="369332"/>
            </a:xfrm>
            <a:prstGeom prst="rect">
              <a:avLst/>
            </a:prstGeom>
            <a:noFill/>
          </p:spPr>
          <p:txBody>
            <a:bodyPr wrap="none" rtlCol="0">
              <a:spAutoFit/>
            </a:bodyPr>
            <a:lstStyle/>
            <a:p>
              <a:r>
                <a:rPr lang="en-US" b="1" dirty="0" smtClean="0">
                  <a:solidFill>
                    <a:srgbClr val="0070C0"/>
                  </a:solidFill>
                </a:rPr>
                <a:t>Arc 81</a:t>
              </a:r>
              <a:endParaRPr lang="en-US" b="1" dirty="0">
                <a:solidFill>
                  <a:srgbClr val="0070C0"/>
                </a:solidFill>
              </a:endParaRPr>
            </a:p>
          </p:txBody>
        </p:sp>
        <p:sp>
          <p:nvSpPr>
            <p:cNvPr id="12" name="TextBox 11"/>
            <p:cNvSpPr txBox="1"/>
            <p:nvPr/>
          </p:nvSpPr>
          <p:spPr>
            <a:xfrm>
              <a:off x="3200400" y="6248400"/>
              <a:ext cx="785728" cy="369332"/>
            </a:xfrm>
            <a:prstGeom prst="rect">
              <a:avLst/>
            </a:prstGeom>
            <a:noFill/>
          </p:spPr>
          <p:txBody>
            <a:bodyPr wrap="none" rtlCol="0">
              <a:spAutoFit/>
            </a:bodyPr>
            <a:lstStyle/>
            <a:p>
              <a:r>
                <a:rPr lang="en-US" b="1" dirty="0" smtClean="0">
                  <a:solidFill>
                    <a:srgbClr val="0070C0"/>
                  </a:solidFill>
                </a:rPr>
                <a:t>Arc 12</a:t>
              </a:r>
              <a:endParaRPr lang="en-US" b="1" dirty="0">
                <a:solidFill>
                  <a:srgbClr val="0070C0"/>
                </a:solidFill>
              </a:endParaRPr>
            </a:p>
          </p:txBody>
        </p:sp>
        <p:sp>
          <p:nvSpPr>
            <p:cNvPr id="13" name="TextBox 12"/>
            <p:cNvSpPr txBox="1"/>
            <p:nvPr/>
          </p:nvSpPr>
          <p:spPr>
            <a:xfrm>
              <a:off x="7620000" y="6248400"/>
              <a:ext cx="785728" cy="369332"/>
            </a:xfrm>
            <a:prstGeom prst="rect">
              <a:avLst/>
            </a:prstGeom>
            <a:noFill/>
          </p:spPr>
          <p:txBody>
            <a:bodyPr wrap="none" rtlCol="0">
              <a:spAutoFit/>
            </a:bodyPr>
            <a:lstStyle/>
            <a:p>
              <a:r>
                <a:rPr lang="en-US" b="1" dirty="0" smtClean="0">
                  <a:solidFill>
                    <a:srgbClr val="0070C0"/>
                  </a:solidFill>
                </a:rPr>
                <a:t>Arc 12</a:t>
              </a:r>
              <a:endParaRPr lang="en-US" b="1" dirty="0">
                <a:solidFill>
                  <a:srgbClr val="0070C0"/>
                </a:solidFill>
              </a:endParaRPr>
            </a:p>
          </p:txBody>
        </p:sp>
        <p:sp>
          <p:nvSpPr>
            <p:cNvPr id="15" name="TextBox 14"/>
            <p:cNvSpPr txBox="1"/>
            <p:nvPr/>
          </p:nvSpPr>
          <p:spPr>
            <a:xfrm>
              <a:off x="3048000" y="5410200"/>
              <a:ext cx="1189428" cy="338554"/>
            </a:xfrm>
            <a:prstGeom prst="rect">
              <a:avLst/>
            </a:prstGeom>
            <a:noFill/>
          </p:spPr>
          <p:txBody>
            <a:bodyPr wrap="none" rtlCol="0">
              <a:spAutoFit/>
            </a:bodyPr>
            <a:lstStyle/>
            <a:p>
              <a:r>
                <a:rPr lang="en-US" sz="1600" b="1" dirty="0" err="1" smtClean="0">
                  <a:solidFill>
                    <a:srgbClr val="0070C0"/>
                  </a:solidFill>
                  <a:latin typeface="Symbol" pitchFamily="18" charset="2"/>
                </a:rPr>
                <a:t>b</a:t>
              </a:r>
              <a:r>
                <a:rPr lang="en-US" sz="1600" b="1" baseline="-25000" dirty="0" err="1" smtClean="0">
                  <a:solidFill>
                    <a:srgbClr val="0070C0"/>
                  </a:solidFill>
                </a:rPr>
                <a:t>arc</a:t>
              </a:r>
              <a:r>
                <a:rPr lang="en-US" sz="1600" b="1" dirty="0" smtClean="0">
                  <a:solidFill>
                    <a:srgbClr val="0070C0"/>
                  </a:solidFill>
                </a:rPr>
                <a:t> ~ 700 m</a:t>
              </a:r>
              <a:endParaRPr lang="en-US" sz="1600" b="1" dirty="0">
                <a:solidFill>
                  <a:srgbClr val="0070C0"/>
                </a:solidFill>
              </a:endParaRPr>
            </a:p>
          </p:txBody>
        </p:sp>
        <p:sp>
          <p:nvSpPr>
            <p:cNvPr id="16" name="TextBox 15"/>
            <p:cNvSpPr txBox="1"/>
            <p:nvPr/>
          </p:nvSpPr>
          <p:spPr>
            <a:xfrm>
              <a:off x="3200400" y="3810000"/>
              <a:ext cx="1332288" cy="584775"/>
            </a:xfrm>
            <a:prstGeom prst="rect">
              <a:avLst/>
            </a:prstGeom>
            <a:noFill/>
          </p:spPr>
          <p:txBody>
            <a:bodyPr wrap="none" rtlCol="0">
              <a:spAutoFit/>
            </a:bodyPr>
            <a:lstStyle/>
            <a:p>
              <a:r>
                <a:rPr lang="en-US" sz="1600" b="1" dirty="0" smtClean="0">
                  <a:solidFill>
                    <a:srgbClr val="0070C0"/>
                  </a:solidFill>
                  <a:latin typeface="Symbol" pitchFamily="18" charset="2"/>
                </a:rPr>
                <a:t>b</a:t>
              </a:r>
              <a:r>
                <a:rPr lang="en-US" sz="1600" b="1" dirty="0" smtClean="0">
                  <a:solidFill>
                    <a:srgbClr val="0070C0"/>
                  </a:solidFill>
                </a:rPr>
                <a:t>*=15/15cm</a:t>
              </a:r>
            </a:p>
            <a:p>
              <a:r>
                <a:rPr lang="en-US" sz="1600" b="1" dirty="0" smtClean="0">
                  <a:solidFill>
                    <a:srgbClr val="0070C0"/>
                  </a:solidFill>
                </a:rPr>
                <a:t>v.3.01 “4444”</a:t>
              </a:r>
              <a:endParaRPr lang="en-US" sz="1600" b="1" dirty="0">
                <a:solidFill>
                  <a:srgbClr val="0070C0"/>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Multipole</a:t>
            </a:r>
            <a:r>
              <a:rPr lang="en-US" sz="2800" dirty="0" smtClean="0"/>
              <a:t> </a:t>
            </a:r>
            <a:r>
              <a:rPr lang="en-US" sz="2800" dirty="0" smtClean="0"/>
              <a:t>Field </a:t>
            </a:r>
            <a:r>
              <a:rPr lang="en-US" dirty="0" smtClean="0"/>
              <a:t>S</a:t>
            </a:r>
            <a:r>
              <a:rPr lang="en-US" sz="2800" dirty="0" smtClean="0"/>
              <a:t>caling </a:t>
            </a:r>
            <a:r>
              <a:rPr lang="en-US" sz="2800" dirty="0" smtClean="0"/>
              <a:t>in a SC </a:t>
            </a:r>
            <a:r>
              <a:rPr lang="en-US" sz="2800" dirty="0" err="1" smtClean="0"/>
              <a:t>Quadrupole</a:t>
            </a:r>
            <a:r>
              <a:rPr lang="en-US" sz="2800" dirty="0" smtClean="0"/>
              <a:t> </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5181600" y="914400"/>
            <a:ext cx="3200400" cy="646331"/>
          </a:xfrm>
          <a:prstGeom prst="rect">
            <a:avLst/>
          </a:prstGeom>
          <a:noFill/>
        </p:spPr>
        <p:txBody>
          <a:bodyPr wrap="square" rtlCol="0">
            <a:spAutoFit/>
          </a:bodyPr>
          <a:lstStyle/>
          <a:p>
            <a:r>
              <a:rPr lang="en-US" dirty="0" smtClean="0"/>
              <a:t>where n=1 is for a dipole, etc. </a:t>
            </a:r>
            <a:r>
              <a:rPr lang="en-US" dirty="0" err="1" smtClean="0"/>
              <a:t>B</a:t>
            </a:r>
            <a:r>
              <a:rPr lang="en-US" baseline="-25000" dirty="0" err="1" smtClean="0"/>
              <a:t>ref</a:t>
            </a:r>
            <a:r>
              <a:rPr lang="en-US" dirty="0" smtClean="0"/>
              <a:t> is main quad field at r</a:t>
            </a:r>
            <a:r>
              <a:rPr lang="en-US" baseline="-25000" dirty="0" smtClean="0"/>
              <a:t>0</a:t>
            </a:r>
            <a:endParaRPr lang="en-US" baseline="-25000" dirty="0"/>
          </a:p>
        </p:txBody>
      </p:sp>
      <p:sp>
        <p:nvSpPr>
          <p:cNvPr id="9" name="TextBox 8"/>
          <p:cNvSpPr txBox="1"/>
          <p:nvPr/>
        </p:nvSpPr>
        <p:spPr>
          <a:xfrm>
            <a:off x="457199" y="1676400"/>
            <a:ext cx="8229600" cy="4801314"/>
          </a:xfrm>
          <a:prstGeom prst="rect">
            <a:avLst/>
          </a:prstGeom>
          <a:noFill/>
        </p:spPr>
        <p:txBody>
          <a:bodyPr wrap="square" rtlCol="0">
            <a:spAutoFit/>
          </a:bodyPr>
          <a:lstStyle/>
          <a:p>
            <a:r>
              <a:rPr lang="en-US" dirty="0" smtClean="0"/>
              <a:t>Note: the </a:t>
            </a:r>
            <a:r>
              <a:rPr lang="en-US" dirty="0" err="1" smtClean="0"/>
              <a:t>a</a:t>
            </a:r>
            <a:r>
              <a:rPr lang="en-US" baseline="-25000" dirty="0" err="1" smtClean="0"/>
              <a:t>n</a:t>
            </a:r>
            <a:r>
              <a:rPr lang="en-US" dirty="0" err="1" smtClean="0"/>
              <a:t>,b</a:t>
            </a:r>
            <a:r>
              <a:rPr lang="en-US" baseline="-25000" dirty="0" err="1" smtClean="0"/>
              <a:t>n</a:t>
            </a:r>
            <a:r>
              <a:rPr lang="en-US" dirty="0" smtClean="0"/>
              <a:t> coefficients are defined in 10</a:t>
            </a:r>
            <a:r>
              <a:rPr lang="en-US" baseline="30000" dirty="0" smtClean="0"/>
              <a:t>-4</a:t>
            </a:r>
            <a:r>
              <a:rPr lang="en-US" dirty="0" smtClean="0"/>
              <a:t> units.</a:t>
            </a:r>
          </a:p>
          <a:p>
            <a:r>
              <a:rPr lang="en-US" dirty="0" smtClean="0"/>
              <a:t>The a</a:t>
            </a:r>
            <a:r>
              <a:rPr lang="en-US" baseline="-25000" dirty="0" smtClean="0"/>
              <a:t>n</a:t>
            </a:r>
            <a:r>
              <a:rPr lang="en-US" dirty="0" smtClean="0"/>
              <a:t> and </a:t>
            </a:r>
            <a:r>
              <a:rPr lang="en-US" dirty="0" err="1" smtClean="0"/>
              <a:t>b</a:t>
            </a:r>
            <a:r>
              <a:rPr lang="en-US" baseline="-25000" dirty="0" err="1" smtClean="0"/>
              <a:t>n</a:t>
            </a:r>
            <a:r>
              <a:rPr lang="en-US" dirty="0" smtClean="0"/>
              <a:t> values in the </a:t>
            </a:r>
            <a:r>
              <a:rPr lang="en-US" dirty="0" err="1" smtClean="0"/>
              <a:t>multipole</a:t>
            </a:r>
            <a:r>
              <a:rPr lang="en-US" dirty="0" smtClean="0"/>
              <a:t> field tables represent Gaussian </a:t>
            </a:r>
            <a:r>
              <a:rPr lang="en-US" dirty="0" err="1" smtClean="0"/>
              <a:t>sigmas</a:t>
            </a:r>
            <a:r>
              <a:rPr lang="en-US" dirty="0" smtClean="0"/>
              <a:t> used to generate random errors. Furthermore, they are split in two components:  </a:t>
            </a:r>
            <a:r>
              <a:rPr lang="en-US" dirty="0" err="1" smtClean="0"/>
              <a:t>the“uncertainty</a:t>
            </a:r>
            <a:r>
              <a:rPr lang="en-US" dirty="0" smtClean="0"/>
              <a:t>” term (deviation from systematic) and the “random” term.</a:t>
            </a:r>
          </a:p>
          <a:p>
            <a:endParaRPr lang="en-US" sz="800" dirty="0" smtClean="0"/>
          </a:p>
          <a:p>
            <a:pPr>
              <a:buFont typeface="Arial" pitchFamily="34" charset="0"/>
              <a:buChar char="•"/>
            </a:pPr>
            <a:r>
              <a:rPr lang="en-US" dirty="0" smtClean="0"/>
              <a:t> Scaling with reference radius r</a:t>
            </a:r>
            <a:r>
              <a:rPr lang="en-US" baseline="-25000" dirty="0" smtClean="0"/>
              <a:t>0</a:t>
            </a:r>
            <a:r>
              <a:rPr lang="en-US" dirty="0" smtClean="0"/>
              <a:t> does not change the </a:t>
            </a:r>
            <a:r>
              <a:rPr lang="en-US" dirty="0" err="1" smtClean="0"/>
              <a:t>multipole</a:t>
            </a:r>
            <a:r>
              <a:rPr lang="en-US" dirty="0" smtClean="0"/>
              <a:t> field </a:t>
            </a:r>
            <a:r>
              <a:rPr lang="en-US" dirty="0" err="1" smtClean="0"/>
              <a:t>B</a:t>
            </a:r>
            <a:r>
              <a:rPr lang="en-US" baseline="-25000" dirty="0" err="1" smtClean="0"/>
              <a:t>x,y</a:t>
            </a:r>
            <a:r>
              <a:rPr lang="en-US" dirty="0" smtClean="0"/>
              <a:t> and does not affect dynamic aperture. Nominal r</a:t>
            </a:r>
            <a:r>
              <a:rPr lang="en-US" baseline="-25000" dirty="0" smtClean="0"/>
              <a:t>0</a:t>
            </a:r>
            <a:r>
              <a:rPr lang="en-US" dirty="0" smtClean="0"/>
              <a:t> = 17 mm → new triplet quad r</a:t>
            </a:r>
            <a:r>
              <a:rPr lang="en-US" baseline="-25000" dirty="0" smtClean="0"/>
              <a:t>0</a:t>
            </a:r>
            <a:r>
              <a:rPr lang="en-US" dirty="0" smtClean="0"/>
              <a:t> = 50 mm.</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a:t>
            </a:r>
            <a:r>
              <a:rPr lang="en-US" dirty="0" smtClean="0">
                <a:solidFill>
                  <a:srgbClr val="FF0000"/>
                </a:solidFill>
              </a:rPr>
              <a:t>Scaling with coil diameter d</a:t>
            </a:r>
            <a:r>
              <a:rPr lang="en-US" baseline="-25000" dirty="0" smtClean="0">
                <a:solidFill>
                  <a:srgbClr val="FF0000"/>
                </a:solidFill>
              </a:rPr>
              <a:t>c</a:t>
            </a:r>
            <a:r>
              <a:rPr lang="en-US" dirty="0" smtClean="0">
                <a:solidFill>
                  <a:srgbClr val="FF0000"/>
                </a:solidFill>
              </a:rPr>
              <a:t> in a SC quad (P. </a:t>
            </a:r>
            <a:r>
              <a:rPr lang="en-US" dirty="0" err="1" smtClean="0">
                <a:solidFill>
                  <a:srgbClr val="FF0000"/>
                </a:solidFill>
              </a:rPr>
              <a:t>Ferracin</a:t>
            </a:r>
            <a:r>
              <a:rPr lang="en-US" dirty="0" smtClean="0">
                <a:solidFill>
                  <a:srgbClr val="FF0000"/>
                </a:solidFill>
              </a:rPr>
              <a:t>, et al, Phys. Rev. ST </a:t>
            </a:r>
            <a:r>
              <a:rPr lang="en-US" dirty="0" err="1" smtClean="0">
                <a:solidFill>
                  <a:srgbClr val="FF0000"/>
                </a:solidFill>
              </a:rPr>
              <a:t>Accel</a:t>
            </a:r>
            <a:r>
              <a:rPr lang="en-US" dirty="0" smtClean="0">
                <a:solidFill>
                  <a:srgbClr val="FF0000"/>
                </a:solidFill>
              </a:rPr>
              <a:t>. Beams </a:t>
            </a:r>
            <a:r>
              <a:rPr lang="en-US" b="1" dirty="0" smtClean="0">
                <a:solidFill>
                  <a:srgbClr val="FF0000"/>
                </a:solidFill>
              </a:rPr>
              <a:t>3</a:t>
            </a:r>
            <a:r>
              <a:rPr lang="en-US" dirty="0" smtClean="0">
                <a:solidFill>
                  <a:srgbClr val="FF0000"/>
                </a:solidFill>
              </a:rPr>
              <a:t>, 122403 (2000)). Nominal d</a:t>
            </a:r>
            <a:r>
              <a:rPr lang="en-US" baseline="-25000" dirty="0" smtClean="0">
                <a:solidFill>
                  <a:srgbClr val="FF0000"/>
                </a:solidFill>
              </a:rPr>
              <a:t>c</a:t>
            </a:r>
            <a:r>
              <a:rPr lang="en-US" dirty="0" smtClean="0">
                <a:solidFill>
                  <a:srgbClr val="FF0000"/>
                </a:solidFill>
              </a:rPr>
              <a:t> = 70 mm → new triplet quad d</a:t>
            </a:r>
            <a:r>
              <a:rPr lang="en-US" baseline="-25000" dirty="0" smtClean="0">
                <a:solidFill>
                  <a:srgbClr val="FF0000"/>
                </a:solidFill>
              </a:rPr>
              <a:t>c</a:t>
            </a:r>
            <a:r>
              <a:rPr lang="en-US" dirty="0" smtClean="0">
                <a:solidFill>
                  <a:srgbClr val="FF0000"/>
                </a:solidFill>
              </a:rPr>
              <a:t> = 120 mm.</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solidFill>
                  <a:srgbClr val="FF0000"/>
                </a:solidFill>
              </a:rPr>
              <a:t> Scaling with peak beta function in triplet </a:t>
            </a:r>
            <a:r>
              <a:rPr lang="en-US" dirty="0" err="1" smtClean="0">
                <a:solidFill>
                  <a:srgbClr val="FF0000"/>
                </a:solidFill>
                <a:latin typeface="Symbol" pitchFamily="18" charset="2"/>
              </a:rPr>
              <a:t>b</a:t>
            </a:r>
            <a:r>
              <a:rPr lang="en-US" baseline="-25000" dirty="0" err="1" smtClean="0">
                <a:solidFill>
                  <a:srgbClr val="FF0000"/>
                </a:solidFill>
              </a:rPr>
              <a:t>max</a:t>
            </a:r>
            <a:r>
              <a:rPr lang="en-US" dirty="0" smtClean="0">
                <a:solidFill>
                  <a:srgbClr val="FF0000"/>
                </a:solidFill>
              </a:rPr>
              <a:t> to keep the triplet resonance driving terms constant (SLHC Project Report 0038 by S. </a:t>
            </a:r>
            <a:r>
              <a:rPr lang="en-US" dirty="0" err="1" smtClean="0">
                <a:solidFill>
                  <a:srgbClr val="FF0000"/>
                </a:solidFill>
              </a:rPr>
              <a:t>Fartoukh</a:t>
            </a:r>
            <a:r>
              <a:rPr lang="en-US" dirty="0" smtClean="0">
                <a:solidFill>
                  <a:srgbClr val="FF0000"/>
                </a:solidFill>
              </a:rPr>
              <a:t>). Nominal </a:t>
            </a:r>
            <a:r>
              <a:rPr lang="en-US" dirty="0" err="1" smtClean="0">
                <a:solidFill>
                  <a:srgbClr val="FF0000"/>
                </a:solidFill>
                <a:latin typeface="Symbol" pitchFamily="18" charset="2"/>
              </a:rPr>
              <a:t>b</a:t>
            </a:r>
            <a:r>
              <a:rPr lang="en-US" baseline="-25000" dirty="0" err="1" smtClean="0">
                <a:solidFill>
                  <a:srgbClr val="FF0000"/>
                </a:solidFill>
              </a:rPr>
              <a:t>max</a:t>
            </a:r>
            <a:r>
              <a:rPr lang="en-US" dirty="0" smtClean="0">
                <a:solidFill>
                  <a:srgbClr val="FF0000"/>
                </a:solidFill>
              </a:rPr>
              <a:t> = 4.5 km → new </a:t>
            </a:r>
            <a:r>
              <a:rPr lang="en-US" dirty="0" err="1" smtClean="0">
                <a:solidFill>
                  <a:srgbClr val="FF0000"/>
                </a:solidFill>
                <a:latin typeface="Symbol" pitchFamily="18" charset="2"/>
              </a:rPr>
              <a:t>b</a:t>
            </a:r>
            <a:r>
              <a:rPr lang="en-US" baseline="-25000" dirty="0" err="1" smtClean="0">
                <a:solidFill>
                  <a:srgbClr val="FF0000"/>
                </a:solidFill>
              </a:rPr>
              <a:t>max</a:t>
            </a:r>
            <a:r>
              <a:rPr lang="en-US" dirty="0" smtClean="0">
                <a:solidFill>
                  <a:srgbClr val="FF0000"/>
                </a:solidFill>
              </a:rPr>
              <a:t> = 21.5 km in lattice v.3.01 “4444”.</a:t>
            </a:r>
          </a:p>
          <a:p>
            <a:pPr>
              <a:buFont typeface="Arial" pitchFamily="34" charset="0"/>
              <a:buChar char="•"/>
            </a:pPr>
            <a:endParaRPr lang="en-US" dirty="0"/>
          </a:p>
        </p:txBody>
      </p:sp>
      <p:graphicFrame>
        <p:nvGraphicFramePr>
          <p:cNvPr id="10" name="Object 9"/>
          <p:cNvGraphicFramePr>
            <a:graphicFrameLocks noChangeAspect="1"/>
          </p:cNvGraphicFramePr>
          <p:nvPr/>
        </p:nvGraphicFramePr>
        <p:xfrm>
          <a:off x="2284413" y="3505200"/>
          <a:ext cx="2870200" cy="381000"/>
        </p:xfrm>
        <a:graphic>
          <a:graphicData uri="http://schemas.openxmlformats.org/presentationml/2006/ole">
            <p:oleObj spid="_x0000_s1027" name="Equation" r:id="rId3" imgW="2869920" imgH="380880" progId="Equation.3">
              <p:embed/>
            </p:oleObj>
          </a:graphicData>
        </a:graphic>
      </p:graphicFrame>
      <p:graphicFrame>
        <p:nvGraphicFramePr>
          <p:cNvPr id="1028" name="Object 4"/>
          <p:cNvGraphicFramePr>
            <a:graphicFrameLocks noChangeAspect="1"/>
          </p:cNvGraphicFramePr>
          <p:nvPr/>
        </p:nvGraphicFramePr>
        <p:xfrm>
          <a:off x="2284413" y="4648200"/>
          <a:ext cx="3200400" cy="381000"/>
        </p:xfrm>
        <a:graphic>
          <a:graphicData uri="http://schemas.openxmlformats.org/presentationml/2006/ole">
            <p:oleObj spid="_x0000_s1028" name="Equation" r:id="rId4" imgW="3200400" imgH="380880" progId="Equation.3">
              <p:embed/>
            </p:oleObj>
          </a:graphicData>
        </a:graphic>
      </p:graphicFrame>
      <p:graphicFrame>
        <p:nvGraphicFramePr>
          <p:cNvPr id="1029" name="Object 5"/>
          <p:cNvGraphicFramePr>
            <a:graphicFrameLocks noChangeAspect="1"/>
          </p:cNvGraphicFramePr>
          <p:nvPr/>
        </p:nvGraphicFramePr>
        <p:xfrm>
          <a:off x="2284413" y="6096000"/>
          <a:ext cx="3403600" cy="381000"/>
        </p:xfrm>
        <a:graphic>
          <a:graphicData uri="http://schemas.openxmlformats.org/presentationml/2006/ole">
            <p:oleObj spid="_x0000_s1029" name="Equation" r:id="rId5" imgW="3403440" imgH="380880" progId="Equation.3">
              <p:embed/>
            </p:oleObj>
          </a:graphicData>
        </a:graphic>
      </p:graphicFrame>
      <p:graphicFrame>
        <p:nvGraphicFramePr>
          <p:cNvPr id="14" name="Object 13"/>
          <p:cNvGraphicFramePr>
            <a:graphicFrameLocks noChangeAspect="1"/>
          </p:cNvGraphicFramePr>
          <p:nvPr/>
        </p:nvGraphicFramePr>
        <p:xfrm>
          <a:off x="552450" y="914400"/>
          <a:ext cx="4521200" cy="673100"/>
        </p:xfrm>
        <a:graphic>
          <a:graphicData uri="http://schemas.openxmlformats.org/presentationml/2006/ole">
            <p:oleObj spid="_x0000_s1030" name="Equation" r:id="rId6" imgW="4520880" imgH="67284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a:t>
            </a:r>
            <a:r>
              <a:rPr lang="en-US" sz="2800" dirty="0" err="1" smtClean="0"/>
              <a:t>ultipole</a:t>
            </a:r>
            <a:r>
              <a:rPr lang="en-US" sz="2800" dirty="0" smtClean="0"/>
              <a:t> </a:t>
            </a:r>
            <a:r>
              <a:rPr lang="en-US" sz="2800" dirty="0" smtClean="0"/>
              <a:t>Field </a:t>
            </a:r>
            <a:r>
              <a:rPr lang="en-US" dirty="0" smtClean="0"/>
              <a:t>C</a:t>
            </a:r>
            <a:r>
              <a:rPr lang="en-US" sz="2800" dirty="0" smtClean="0"/>
              <a:t>orrectors </a:t>
            </a:r>
            <a:r>
              <a:rPr lang="en-US" sz="2800" dirty="0" smtClean="0"/>
              <a:t>in the </a:t>
            </a:r>
            <a:r>
              <a:rPr lang="en-US" sz="2800" dirty="0" smtClean="0"/>
              <a:t>Triplet</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4" name="Picture 3" descr="beta_halfIP1_b1.tif"/>
          <p:cNvPicPr>
            <a:picLocks/>
          </p:cNvPicPr>
          <p:nvPr/>
        </p:nvPicPr>
        <p:blipFill>
          <a:blip r:embed="rId2" cstate="print"/>
          <a:stretch>
            <a:fillRect/>
          </a:stretch>
        </p:blipFill>
        <p:spPr>
          <a:xfrm>
            <a:off x="76200" y="2373173"/>
            <a:ext cx="8278978" cy="4103827"/>
          </a:xfrm>
          <a:prstGeom prst="rect">
            <a:avLst/>
          </a:prstGeom>
        </p:spPr>
      </p:pic>
      <p:pic>
        <p:nvPicPr>
          <p:cNvPr id="6" name="Picture 5" descr="ITcorrectors_fig2.tif"/>
          <p:cNvPicPr>
            <a:picLocks noChangeAspect="1"/>
          </p:cNvPicPr>
          <p:nvPr/>
        </p:nvPicPr>
        <p:blipFill>
          <a:blip r:embed="rId3" cstate="print"/>
          <a:stretch>
            <a:fillRect/>
          </a:stretch>
        </p:blipFill>
        <p:spPr>
          <a:xfrm>
            <a:off x="1961388" y="838200"/>
            <a:ext cx="3067812" cy="731520"/>
          </a:xfrm>
          <a:prstGeom prst="rect">
            <a:avLst/>
          </a:prstGeom>
        </p:spPr>
      </p:pic>
      <p:sp>
        <p:nvSpPr>
          <p:cNvPr id="7" name="TextBox 6"/>
          <p:cNvSpPr txBox="1"/>
          <p:nvPr/>
        </p:nvSpPr>
        <p:spPr>
          <a:xfrm>
            <a:off x="2819400" y="1752600"/>
            <a:ext cx="2832057" cy="369332"/>
          </a:xfrm>
          <a:prstGeom prst="rect">
            <a:avLst/>
          </a:prstGeom>
          <a:noFill/>
        </p:spPr>
        <p:txBody>
          <a:bodyPr wrap="none" rtlCol="0">
            <a:spAutoFit/>
          </a:bodyPr>
          <a:lstStyle/>
          <a:p>
            <a:r>
              <a:rPr lang="en-US" b="1" dirty="0" smtClean="0">
                <a:solidFill>
                  <a:srgbClr val="0070C0"/>
                </a:solidFill>
              </a:rPr>
              <a:t>a3, b3, a4, b4, b6 correctors</a:t>
            </a:r>
            <a:endParaRPr lang="en-US" b="1" dirty="0">
              <a:solidFill>
                <a:srgbClr val="0070C0"/>
              </a:solidFill>
            </a:endParaRPr>
          </a:p>
        </p:txBody>
      </p:sp>
      <p:cxnSp>
        <p:nvCxnSpPr>
          <p:cNvPr id="12" name="Straight Arrow Connector 11"/>
          <p:cNvCxnSpPr/>
          <p:nvPr/>
        </p:nvCxnSpPr>
        <p:spPr>
          <a:xfrm>
            <a:off x="4191000" y="2133600"/>
            <a:ext cx="0" cy="228600"/>
          </a:xfrm>
          <a:prstGeom prst="straightConnector1">
            <a:avLst/>
          </a:prstGeom>
          <a:ln w="190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4191000" y="1600200"/>
            <a:ext cx="0" cy="228600"/>
          </a:xfrm>
          <a:prstGeom prst="straightConnector1">
            <a:avLst/>
          </a:prstGeom>
          <a:ln w="190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35988" y="1143000"/>
            <a:ext cx="369012" cy="369332"/>
          </a:xfrm>
          <a:prstGeom prst="rect">
            <a:avLst/>
          </a:prstGeom>
          <a:noFill/>
        </p:spPr>
        <p:txBody>
          <a:bodyPr wrap="none" rtlCol="0">
            <a:spAutoFit/>
          </a:bodyPr>
          <a:lstStyle/>
          <a:p>
            <a:r>
              <a:rPr lang="en-US" b="1" dirty="0" smtClean="0">
                <a:solidFill>
                  <a:srgbClr val="0070C0"/>
                </a:solidFill>
              </a:rPr>
              <a:t>IP</a:t>
            </a:r>
            <a:endParaRPr lang="en-US" b="1" dirty="0">
              <a:solidFill>
                <a:srgbClr val="0070C0"/>
              </a:solidFill>
            </a:endParaRPr>
          </a:p>
        </p:txBody>
      </p:sp>
      <p:sp>
        <p:nvSpPr>
          <p:cNvPr id="17" name="TextBox 16"/>
          <p:cNvSpPr txBox="1"/>
          <p:nvPr/>
        </p:nvSpPr>
        <p:spPr>
          <a:xfrm>
            <a:off x="5791200" y="762000"/>
            <a:ext cx="3200400" cy="1477328"/>
          </a:xfrm>
          <a:prstGeom prst="rect">
            <a:avLst/>
          </a:prstGeom>
          <a:noFill/>
        </p:spPr>
        <p:txBody>
          <a:bodyPr wrap="square" rtlCol="0">
            <a:spAutoFit/>
          </a:bodyPr>
          <a:lstStyle/>
          <a:p>
            <a:r>
              <a:rPr lang="en-US" dirty="0" smtClean="0"/>
              <a:t>The correctors compensate the resonance driving terms. Due to correction, the a3, b3, a4, b4, b6 coefficients are expected to be more relaxed.</a:t>
            </a:r>
            <a:endParaRPr lang="en-US" dirty="0"/>
          </a:p>
        </p:txBody>
      </p:sp>
      <p:sp>
        <p:nvSpPr>
          <p:cNvPr id="18" name="TextBox 17"/>
          <p:cNvSpPr txBox="1"/>
          <p:nvPr/>
        </p:nvSpPr>
        <p:spPr>
          <a:xfrm>
            <a:off x="5257800" y="2971800"/>
            <a:ext cx="2971800" cy="1323439"/>
          </a:xfrm>
          <a:prstGeom prst="rect">
            <a:avLst/>
          </a:prstGeom>
          <a:noFill/>
        </p:spPr>
        <p:txBody>
          <a:bodyPr wrap="square" rtlCol="0">
            <a:spAutoFit/>
          </a:bodyPr>
          <a:lstStyle/>
          <a:p>
            <a:r>
              <a:rPr lang="en-US" sz="1600" dirty="0" smtClean="0"/>
              <a:t>On the other side of IP the x-y beta functions are exchanged due to anti-symmetry, hence the correctors sample both x and y large betas</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14400"/>
          </a:xfrm>
        </p:spPr>
        <p:txBody>
          <a:bodyPr>
            <a:noAutofit/>
          </a:bodyPr>
          <a:lstStyle/>
          <a:p>
            <a:r>
              <a:rPr lang="en-US" sz="2800" dirty="0" smtClean="0"/>
              <a:t>Measured </a:t>
            </a:r>
            <a:r>
              <a:rPr lang="en-US" sz="2800" dirty="0" err="1" smtClean="0"/>
              <a:t>Multipoles</a:t>
            </a:r>
            <a:r>
              <a:rPr lang="en-US" sz="2800" dirty="0" smtClean="0"/>
              <a:t> </a:t>
            </a:r>
            <a:r>
              <a:rPr lang="en-US" sz="2800" dirty="0" smtClean="0"/>
              <a:t>for the </a:t>
            </a:r>
            <a:r>
              <a:rPr lang="en-US" sz="2800" dirty="0" smtClean="0"/>
              <a:t>Nominal </a:t>
            </a:r>
            <a:r>
              <a:rPr lang="en-US" dirty="0" smtClean="0"/>
              <a:t>T</a:t>
            </a:r>
            <a:r>
              <a:rPr lang="en-US" sz="2800" dirty="0" smtClean="0"/>
              <a:t>riplet </a:t>
            </a:r>
            <a:r>
              <a:rPr lang="en-US" dirty="0" err="1" smtClean="0"/>
              <a:t>Q</a:t>
            </a:r>
            <a:r>
              <a:rPr lang="en-US" sz="2800" dirty="0" err="1" smtClean="0"/>
              <a:t>uadrupoles</a:t>
            </a:r>
            <a:r>
              <a:rPr lang="en-US" sz="2800" dirty="0" smtClean="0"/>
              <a:t> </a:t>
            </a:r>
            <a:r>
              <a:rPr lang="en-US" sz="2800" dirty="0" smtClean="0"/>
              <a:t>with d</a:t>
            </a:r>
            <a:r>
              <a:rPr lang="en-US" sz="2800" baseline="-25000" dirty="0" smtClean="0"/>
              <a:t>c</a:t>
            </a:r>
            <a:r>
              <a:rPr lang="en-US" sz="2800" dirty="0" smtClean="0"/>
              <a:t>=70 mm at r</a:t>
            </a:r>
            <a:r>
              <a:rPr lang="en-US" sz="2800" baseline="-25000" dirty="0" smtClean="0"/>
              <a:t>0</a:t>
            </a:r>
            <a:r>
              <a:rPr lang="en-US" sz="2800" dirty="0" smtClean="0"/>
              <a:t>=17 mm </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dirty="0"/>
          </a:p>
        </p:txBody>
      </p:sp>
      <p:graphicFrame>
        <p:nvGraphicFramePr>
          <p:cNvPr id="4" name="Table 3"/>
          <p:cNvGraphicFramePr>
            <a:graphicFrameLocks noGrp="1"/>
          </p:cNvGraphicFramePr>
          <p:nvPr/>
        </p:nvGraphicFramePr>
        <p:xfrm>
          <a:off x="1066800" y="1600200"/>
          <a:ext cx="7132320" cy="4389120"/>
        </p:xfrm>
        <a:graphic>
          <a:graphicData uri="http://schemas.openxmlformats.org/drawingml/2006/table">
            <a:tbl>
              <a:tblPr/>
              <a:tblGrid>
                <a:gridCol w="822960"/>
                <a:gridCol w="1280160"/>
                <a:gridCol w="1280160"/>
                <a:gridCol w="365760"/>
                <a:gridCol w="822960"/>
                <a:gridCol w="1280160"/>
                <a:gridCol w="1280160"/>
              </a:tblGrid>
              <a:tr h="365760">
                <a:tc>
                  <a:txBody>
                    <a:bodyPr/>
                    <a:lstStyle/>
                    <a:p>
                      <a:pPr marL="0" marR="0" algn="ctr">
                        <a:spcBef>
                          <a:spcPts val="0"/>
                        </a:spcBef>
                        <a:spcAft>
                          <a:spcPts val="0"/>
                        </a:spcAft>
                      </a:pPr>
                      <a:r>
                        <a:rPr lang="en-US" sz="1800" kern="100" dirty="0">
                          <a:latin typeface="Calibri"/>
                          <a:ea typeface="SimSun"/>
                          <a:cs typeface="Calibri"/>
                        </a:rPr>
                        <a:t>skew</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uncertainty</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rms</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marL="0" marR="0" algn="just">
                        <a:spcBef>
                          <a:spcPts val="0"/>
                        </a:spcBef>
                        <a:spcAft>
                          <a:spcPts val="0"/>
                        </a:spcAft>
                      </a:pPr>
                      <a:r>
                        <a:rPr lang="en-US" sz="1800" kern="100" dirty="0">
                          <a:latin typeface="Calibri"/>
                          <a:ea typeface="SimSun"/>
                          <a:cs typeface="Calibri"/>
                        </a:rPr>
                        <a:t>   </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normal</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uncertainty</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rms</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pPr>
                      <a:r>
                        <a:rPr lang="en-US" sz="1800" kern="100" dirty="0">
                          <a:latin typeface="Calibri"/>
                          <a:ea typeface="SimSun"/>
                          <a:cs typeface="Calibri"/>
                        </a:rPr>
                        <a:t>a1</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0.0000</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0.0000</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kern="100" dirty="0">
                          <a:latin typeface="Calibri"/>
                          <a:ea typeface="SimSun"/>
                          <a:cs typeface="Calibri"/>
                        </a:rPr>
                        <a:t>b1</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0.0000</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0.0000</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pPr>
                      <a:r>
                        <a:rPr lang="en-US" sz="1800" kern="100" dirty="0">
                          <a:latin typeface="Calibri"/>
                          <a:ea typeface="SimSun"/>
                          <a:cs typeface="Calibri"/>
                        </a:rPr>
                        <a:t>a2</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0.0000</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0.0000</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kern="100" dirty="0">
                          <a:latin typeface="Calibri"/>
                          <a:ea typeface="SimSun"/>
                          <a:cs typeface="Calibri"/>
                        </a:rPr>
                        <a:t>b2</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0.0000</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a:latin typeface="Calibri"/>
                          <a:ea typeface="SimSun"/>
                          <a:cs typeface="Calibri"/>
                        </a:rPr>
                        <a:t>0.0000</a:t>
                      </a:r>
                      <a:endParaRPr lang="en-US" sz="1800" kern="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pPr>
                      <a:r>
                        <a:rPr lang="en-US" sz="1800" kern="100" dirty="0">
                          <a:latin typeface="Calibri"/>
                          <a:ea typeface="SimSun"/>
                          <a:cs typeface="Calibri"/>
                        </a:rPr>
                        <a:t>a3</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0.5235</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smtClean="0">
                          <a:latin typeface="Calibri"/>
                          <a:ea typeface="SimSun"/>
                          <a:cs typeface="Calibri"/>
                        </a:rPr>
                        <a:t>0.6354</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kern="100" dirty="0">
                          <a:latin typeface="Calibri"/>
                          <a:ea typeface="SimSun"/>
                          <a:cs typeface="Calibri"/>
                        </a:rPr>
                        <a:t>b3</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0.4135</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a:latin typeface="Calibri"/>
                          <a:ea typeface="SimSun"/>
                          <a:cs typeface="Calibri"/>
                        </a:rPr>
                        <a:t>0.7873</a:t>
                      </a:r>
                      <a:endParaRPr lang="en-US" sz="1800" kern="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pPr>
                      <a:r>
                        <a:rPr lang="en-US" sz="1800" kern="100" dirty="0">
                          <a:latin typeface="Calibri"/>
                          <a:ea typeface="SimSun"/>
                          <a:cs typeface="Calibri"/>
                        </a:rPr>
                        <a:t>a4</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0.4432</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0.3883</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kern="100" dirty="0">
                          <a:latin typeface="Calibri"/>
                          <a:ea typeface="SimSun"/>
                          <a:cs typeface="Calibri"/>
                        </a:rPr>
                        <a:t>b4</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0.1552</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0.1563</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pPr>
                      <a:r>
                        <a:rPr lang="en-US" sz="1800" kern="100" dirty="0">
                          <a:latin typeface="Calibri"/>
                          <a:ea typeface="SimSun"/>
                          <a:cs typeface="Calibri"/>
                        </a:rPr>
                        <a:t>a5</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0.0874</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0.1423</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kern="100" dirty="0">
                          <a:latin typeface="Calibri"/>
                          <a:ea typeface="SimSun"/>
                          <a:cs typeface="Calibri"/>
                        </a:rPr>
                        <a:t>b5</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a:latin typeface="Calibri"/>
                          <a:ea typeface="SimSun"/>
                          <a:cs typeface="Calibri"/>
                        </a:rPr>
                        <a:t>0.1142</a:t>
                      </a:r>
                      <a:endParaRPr lang="en-US" sz="1800" kern="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0.2171</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pPr>
                      <a:r>
                        <a:rPr lang="en-US" sz="1800" kern="100" dirty="0">
                          <a:latin typeface="Calibri"/>
                          <a:ea typeface="SimSun"/>
                          <a:cs typeface="Calibri"/>
                        </a:rPr>
                        <a:t>a6</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0.2306</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0.2637</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kern="100" dirty="0">
                          <a:latin typeface="Calibri"/>
                          <a:ea typeface="SimSun"/>
                          <a:cs typeface="Calibri"/>
                        </a:rPr>
                        <a:t>b6</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smtClean="0">
                          <a:latin typeface="Calibri"/>
                          <a:ea typeface="SimSun"/>
                          <a:cs typeface="Calibri"/>
                        </a:rPr>
                        <a:t>0.2098</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0.3088</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pPr>
                      <a:r>
                        <a:rPr lang="en-US" sz="1800" kern="100" dirty="0">
                          <a:latin typeface="Calibri"/>
                          <a:ea typeface="SimSun"/>
                          <a:cs typeface="Calibri"/>
                        </a:rPr>
                        <a:t>a7</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a:latin typeface="Calibri"/>
                          <a:ea typeface="SimSun"/>
                          <a:cs typeface="Calibri"/>
                        </a:rPr>
                        <a:t>0.0254</a:t>
                      </a:r>
                      <a:endParaRPr lang="en-US" sz="1800" kern="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0.0411</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kern="100" dirty="0">
                          <a:latin typeface="Calibri"/>
                          <a:ea typeface="SimSun"/>
                          <a:cs typeface="Calibri"/>
                        </a:rPr>
                        <a:t>b7</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0.0311</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0.0374</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pPr>
                      <a:r>
                        <a:rPr lang="en-US" sz="1800" kern="100" dirty="0">
                          <a:latin typeface="Calibri"/>
                          <a:ea typeface="SimSun"/>
                          <a:cs typeface="Calibri"/>
                        </a:rPr>
                        <a:t>a8</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0.0140</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0.0280</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kern="100" dirty="0">
                          <a:latin typeface="Calibri"/>
                          <a:ea typeface="SimSun"/>
                          <a:cs typeface="Calibri"/>
                        </a:rPr>
                        <a:t>b8</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0.0060</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0.0096</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pPr>
                      <a:r>
                        <a:rPr lang="en-US" sz="1800" kern="100" dirty="0">
                          <a:latin typeface="Calibri"/>
                          <a:ea typeface="SimSun"/>
                          <a:cs typeface="Calibri"/>
                        </a:rPr>
                        <a:t>a9</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a:latin typeface="Calibri"/>
                          <a:ea typeface="SimSun"/>
                          <a:cs typeface="Calibri"/>
                        </a:rPr>
                        <a:t>0.0127</a:t>
                      </a:r>
                      <a:endParaRPr lang="en-US" sz="1800" kern="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0.0078</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kern="100" dirty="0">
                          <a:latin typeface="Calibri"/>
                          <a:ea typeface="SimSun"/>
                          <a:cs typeface="Calibri"/>
                        </a:rPr>
                        <a:t>b9</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0.0085</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0.0116</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pPr>
                      <a:r>
                        <a:rPr lang="en-US" sz="1800" kern="100" dirty="0">
                          <a:latin typeface="Calibri"/>
                          <a:ea typeface="SimSun"/>
                          <a:cs typeface="Calibri"/>
                        </a:rPr>
                        <a:t>a10</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a:latin typeface="Calibri"/>
                          <a:ea typeface="SimSun"/>
                          <a:cs typeface="Calibri"/>
                        </a:rPr>
                        <a:t>0.0094</a:t>
                      </a:r>
                      <a:endParaRPr lang="en-US" sz="1800" kern="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0.0179</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kern="100" dirty="0">
                          <a:latin typeface="Calibri"/>
                          <a:ea typeface="SimSun"/>
                          <a:cs typeface="Calibri"/>
                        </a:rPr>
                        <a:t>b10</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0.0303</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0.0086</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pPr>
                      <a:r>
                        <a:rPr lang="en-US" sz="1800" kern="100" dirty="0">
                          <a:latin typeface="Calibri"/>
                          <a:ea typeface="SimSun"/>
                          <a:cs typeface="Calibri"/>
                        </a:rPr>
                        <a:t>a11</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a:latin typeface="Calibri"/>
                          <a:ea typeface="SimSun"/>
                          <a:cs typeface="Calibri"/>
                        </a:rPr>
                        <a:t>0.0046</a:t>
                      </a:r>
                      <a:endParaRPr lang="en-US" sz="1800" kern="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0.0028</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kern="100" dirty="0">
                          <a:latin typeface="Calibri"/>
                          <a:ea typeface="SimSun"/>
                          <a:cs typeface="Calibri"/>
                        </a:rPr>
                        <a:t>b11</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0.0084</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latin typeface="Calibri"/>
                          <a:ea typeface="SimSun"/>
                          <a:cs typeface="Calibri"/>
                        </a:rPr>
                        <a:t>0.0106</a:t>
                      </a:r>
                      <a:endParaRPr lang="en-US" sz="1800" kern="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2098</TotalTime>
  <Words>2136</Words>
  <Application>Microsoft Office PowerPoint</Application>
  <PresentationFormat>On-screen Show (4:3)</PresentationFormat>
  <Paragraphs>626</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Field Quality Specifications for Triplet Quadrupoles of the LHC Lattice v.3.01 Option 4444 and Collimation Study</vt:lpstr>
      <vt:lpstr>Outline</vt:lpstr>
      <vt:lpstr>Features of the High Luminosity Lattice</vt:lpstr>
      <vt:lpstr>Beta Functions: Nominal LHC versus v.3.01 “4444”</vt:lpstr>
      <vt:lpstr>Interaction Region: Nominal LHC versus v.3.01 “4444”</vt:lpstr>
      <vt:lpstr>Achromatic Telescopic System (ATS) for Correction of IP Triplet Non-linear Chromaticity at Low b*</vt:lpstr>
      <vt:lpstr>Multipole Field Scaling in a SC Quadrupole </vt:lpstr>
      <vt:lpstr>Multipole Field Correctors in the Triplet</vt:lpstr>
      <vt:lpstr>Measured Multipoles for the Nominal Triplet Quadrupoles with dc=70 mm at r0=17 mm </vt:lpstr>
      <vt:lpstr>Multipole Table “Target3” Scaled from the Measured Table to r0=50 mm and dc=120 mm</vt:lpstr>
      <vt:lpstr>SixTrack Tracking Set-Up</vt:lpstr>
      <vt:lpstr>Dynamic Aperture for Multipole Table “Target3”</vt:lpstr>
      <vt:lpstr>Multipole Table “Target31” Scaled from Table “Target3” to bmax = 21.5 km</vt:lpstr>
      <vt:lpstr>Dynamic Aperture for Multipole Table “Target31”</vt:lpstr>
      <vt:lpstr>Option-1: Individual Scan of an Random Values</vt:lpstr>
      <vt:lpstr>Option-1: Individual Scan of an Uncertainty Values</vt:lpstr>
      <vt:lpstr>Option-1: Individual Scan of bn Random Values</vt:lpstr>
      <vt:lpstr>Option-1: Individual Scan of bn Uncertainty Values</vt:lpstr>
      <vt:lpstr>Option-1: Final Multipole Scaling for Target Aperture</vt:lpstr>
      <vt:lpstr>Final Multipole Table “Target39” in Option-1 at r0=50 mm</vt:lpstr>
      <vt:lpstr>Comparison of “Target3”, “Target31” and “Target39” Tables (Normalized to “Target3” Values)</vt:lpstr>
      <vt:lpstr>Dynamic Aperture for Multipole Table “Target39”</vt:lpstr>
      <vt:lpstr>Option-2: The Coefficients Are Scaled with the Same Factor</vt:lpstr>
      <vt:lpstr>Final Multipole Table “Target31_p3_1” in Option-2 at r0=50 mm</vt:lpstr>
      <vt:lpstr>Comparison of “Target3”, “Target31” and “Target31_p3_1” Tables (Normalized to “Target3” Values)</vt:lpstr>
      <vt:lpstr>Dynamic Aperture for Multipole Table “Target31_p3_1”</vt:lpstr>
      <vt:lpstr>Comparison of Dynamic Aperture</vt:lpstr>
      <vt:lpstr>LHC Collimation System</vt:lpstr>
      <vt:lpstr>Beam Loss Map for LHC Collimation System</vt:lpstr>
      <vt:lpstr>Original Loss Map Calculation by Roderik Bruce at CERN </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Cai, Yunhai</dc:creator>
  <cp:lastModifiedBy>yunhai</cp:lastModifiedBy>
  <cp:revision>126</cp:revision>
  <dcterms:created xsi:type="dcterms:W3CDTF">2006-08-16T00:00:00Z</dcterms:created>
  <dcterms:modified xsi:type="dcterms:W3CDTF">2012-05-07T19:06:40Z</dcterms:modified>
</cp:coreProperties>
</file>