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Override PartName="/ppt/slideLayouts/slideLayout17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89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9" r:id="rId3"/>
    <p:sldId id="284" r:id="rId4"/>
    <p:sldId id="285" r:id="rId5"/>
    <p:sldId id="286" r:id="rId6"/>
    <p:sldId id="291" r:id="rId7"/>
    <p:sldId id="297" r:id="rId8"/>
    <p:sldId id="299" r:id="rId9"/>
    <p:sldId id="265" r:id="rId10"/>
    <p:sldId id="302" r:id="rId11"/>
    <p:sldId id="258" r:id="rId12"/>
    <p:sldId id="260" r:id="rId13"/>
    <p:sldId id="293" r:id="rId14"/>
    <p:sldId id="294" r:id="rId15"/>
    <p:sldId id="295" r:id="rId16"/>
    <p:sldId id="292" r:id="rId17"/>
    <p:sldId id="298" r:id="rId18"/>
    <p:sldId id="300" r:id="rId19"/>
    <p:sldId id="301" r:id="rId20"/>
    <p:sldId id="29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Howard Matis" initials="HM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 autoAdjust="0"/>
    <p:restoredTop sz="94660" autoAdjust="0"/>
  </p:normalViewPr>
  <p:slideViewPr>
    <p:cSldViewPr snapToGrid="0" snapToObjects="1">
      <p:cViewPr varScale="1">
        <p:scale>
          <a:sx n="147" d="100"/>
          <a:sy n="147" d="100"/>
        </p:scale>
        <p:origin x="-5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36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3ECAC-C35D-C846-9EB3-03501E97FB8F}" type="datetimeFigureOut">
              <a:rPr lang="en-US" smtClean="0"/>
              <a:pPr/>
              <a:t>5/7/12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766B6-41C1-BE4E-B5BD-A6F34C3A7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1F212-D54B-A844-A572-F579A707112A}" type="datetimeFigureOut">
              <a:rPr lang="en-US" smtClean="0"/>
              <a:pPr/>
              <a:t>5/7/12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763FA-FB9A-EB4B-B3F9-197D864BB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9BD6AA3F-83CB-5E44-A938-E02596238676}" type="datetime1">
              <a:rPr lang="en-US" smtClean="0"/>
              <a:pPr/>
              <a:t>5/7/12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r>
              <a:rPr lang="en-US" smtClean="0"/>
              <a:t>H. Matis - LARP CM18 - May 8,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82070347-6A3B-0B44-A139-20799887D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2215-FDA2-BC4A-9580-4097C6CE14A6}" type="datetime1">
              <a:rPr lang="en-US" smtClean="0"/>
              <a:pPr/>
              <a:t>5/7/12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Matis - LARP CM18 - May 8,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0347-6A3B-0B44-A139-20799887D5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66D8-6CCB-034E-9B72-980970C3F638}" type="datetime1">
              <a:rPr lang="en-US" smtClean="0"/>
              <a:pPr/>
              <a:t>5/7/12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Matis - LARP CM18 - May 8,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0347-6A3B-0B44-A139-20799887D5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27EA-B134-414A-AAFB-9BEEF5E80EA3}" type="datetime1">
              <a:rPr lang="en-US" smtClean="0"/>
              <a:pPr/>
              <a:t>5/7/12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Matis - LARP CM18 - May 8,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0347-6A3B-0B44-A139-20799887D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78066-C605-7440-BA21-C92EEFD53E85}" type="datetime1">
              <a:rPr lang="en-US" smtClean="0"/>
              <a:pPr/>
              <a:t>5/7/12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Matis - LARP CM18 - May 8,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0347-6A3B-0B44-A139-20799887D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F1BD-4E53-1844-A3C5-DB900E68C34B}" type="datetime1">
              <a:rPr lang="en-US" smtClean="0"/>
              <a:pPr/>
              <a:t>5/7/12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Matis - LARP CM18 - May 8,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0347-6A3B-0B44-A139-20799887D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5AA8-9EDF-0B4C-ABD4-07AE2CD2D176}" type="datetime1">
              <a:rPr lang="en-US" smtClean="0"/>
              <a:pPr/>
              <a:t>5/7/12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Matis - LARP CM18 - May 8,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0347-6A3B-0B44-A139-20799887D5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EC9C-2207-1E42-A18F-3BF3F30EC7D4}" type="datetime1">
              <a:rPr lang="en-US" smtClean="0"/>
              <a:pPr/>
              <a:t>5/7/12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Matis - LARP CM18 - May 8,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0347-6A3B-0B44-A139-20799887D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3215-59FF-5540-9BEC-872EEEAF2167}" type="datetime1">
              <a:rPr lang="en-US" smtClean="0"/>
              <a:pPr/>
              <a:t>5/7/12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Matis - LARP CM18 - May 8,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0347-6A3B-0B44-A139-20799887D5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F575-2891-0E4E-A61B-4A0C7195300F}" type="datetime1">
              <a:rPr lang="en-US" smtClean="0"/>
              <a:pPr/>
              <a:t>5/7/12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Matis - LARP CM18 - May 8,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0347-6A3B-0B44-A139-20799887D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0B88-9C3B-1842-B962-1C7ECE83E5F8}" type="datetime1">
              <a:rPr lang="en-US" smtClean="0"/>
              <a:pPr/>
              <a:t>5/7/12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Matis - LARP CM18 - May 8,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0347-6A3B-0B44-A139-20799887D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413A-15B3-1748-B2F5-199C7557999F}" type="datetime1">
              <a:rPr lang="en-US" smtClean="0"/>
              <a:pPr/>
              <a:t>5/7/12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Matis - LARP CM18 - May 8,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0347-6A3B-0B44-A139-20799887D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472A-63AE-A342-8C2B-372DC42B1662}" type="datetime1">
              <a:rPr lang="en-US" smtClean="0"/>
              <a:pPr/>
              <a:t>5/7/12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Matis - LARP CM18 - May 8,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0347-6A3B-0B44-A139-20799887D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D9CE8169-AD79-6A4E-B749-6AF9084C51A6}" type="datetime1">
              <a:rPr lang="en-US" smtClean="0"/>
              <a:pPr/>
              <a:t>5/7/12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H. Matis - LARP CM18 - May 8,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82070347-6A3B-0B44-A139-20799887D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34E6-8C9D-3841-A85A-F94BBC8CC920}" type="datetime1">
              <a:rPr lang="en-US" smtClean="0"/>
              <a:pPr/>
              <a:t>5/7/12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Matis - LARP CM18 - May 8,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0347-6A3B-0B44-A139-20799887D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EFC9-7465-0C49-A5E3-B1F08178D44D}" type="datetime1">
              <a:rPr lang="en-US" smtClean="0"/>
              <a:pPr/>
              <a:t>5/7/12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Matis - LARP CM18 - May 8,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0347-6A3B-0B44-A139-20799887D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97EE0-95D5-9241-AE74-85436AE959D5}" type="datetime1">
              <a:rPr lang="en-US" smtClean="0"/>
              <a:pPr/>
              <a:t>5/7/12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Matis - LARP CM18 - May 8,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0347-6A3B-0B44-A139-20799887D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790A-1CCA-544A-A203-02E006475759}" type="datetime1">
              <a:rPr lang="en-US" smtClean="0"/>
              <a:pPr/>
              <a:t>5/7/12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Matis - LARP CM18 - May 8,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0347-6A3B-0B44-A139-20799887D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3273-978E-204A-AD2D-A697F6C97ADA}" type="datetime1">
              <a:rPr lang="en-US" smtClean="0"/>
              <a:pPr/>
              <a:t>5/7/12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Matis - LARP CM18 - May 8, 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0347-6A3B-0B44-A139-20799887D5B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51C5-4EAD-064A-BC10-1D82AF8D992A}" type="datetime1">
              <a:rPr lang="en-US" smtClean="0"/>
              <a:pPr/>
              <a:t>5/7/12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Matis - LARP CM18 - May 8,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0347-6A3B-0B44-A139-20799887D5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25" Type="http://schemas.openxmlformats.org/officeDocument/2006/relationships/image" Target="../media/image9.png"/><Relationship Id="rId26" Type="http://schemas.openxmlformats.org/officeDocument/2006/relationships/image" Target="../media/image10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7EF311B1-6C60-9249-A26A-DBB36FCFB6F0}" type="datetime1">
              <a:rPr lang="en-US" smtClean="0"/>
              <a:pPr/>
              <a:t>5/7/12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r>
              <a:rPr lang="en-US" smtClean="0"/>
              <a:t>H. Matis - LARP CM18 - May 8,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82070347-6A3B-0B44-A139-20799887D5B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0" y="-19328"/>
            <a:ext cx="826322" cy="705128"/>
          </a:xfrm>
          <a:prstGeom prst="rect">
            <a:avLst/>
          </a:prstGeom>
        </p:spPr>
      </p:pic>
      <p:pic>
        <p:nvPicPr>
          <p:cNvPr id="10" name="Picture 20" descr="larp_dipole_logo.gif                                           00253E8ERoad                           B7464D7A:"/>
          <p:cNvPicPr>
            <a:picLocks noChangeAspect="1" noChangeArrowheads="1"/>
          </p:cNvPicPr>
          <p:nvPr userDrawn="1"/>
        </p:nvPicPr>
        <p:blipFill>
          <a:blip r:embed="rId23"/>
          <a:srcRect/>
          <a:stretch>
            <a:fillRect/>
          </a:stretch>
        </p:blipFill>
        <p:spPr bwMode="auto">
          <a:xfrm>
            <a:off x="8510587" y="0"/>
            <a:ext cx="633413" cy="8382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5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6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6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6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df"/><Relationship Id="rId3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jpeg"/><Relationship Id="rId3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jpeg"/><Relationship Id="rId3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png"/><Relationship Id="rId3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Relationship Id="rId3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D_DETECTOR_LH_TL_ASS#97F12.jpg                                00097F11Road-2                         C1A97A33:"/>
          <p:cNvPicPr>
            <a:picLocks noChangeAspect="1" noChangeArrowheads="1"/>
          </p:cNvPicPr>
          <p:nvPr/>
        </p:nvPicPr>
        <p:blipFill>
          <a:blip r:embed="rId2"/>
          <a:srcRect l="28238" r="18416"/>
          <a:stretch>
            <a:fillRect/>
          </a:stretch>
        </p:blipFill>
        <p:spPr>
          <a:xfrm>
            <a:off x="5583510" y="199040"/>
            <a:ext cx="2804848" cy="3941763"/>
          </a:xfrm>
          <a:prstGeom prst="rect">
            <a:avLst/>
          </a:prstGeom>
        </p:spPr>
      </p:pic>
      <p:pic>
        <p:nvPicPr>
          <p:cNvPr id="10" name="Picture Placeholder 9" descr="intensity4.png"/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-5221" b="-5221"/>
          <a:stretch>
            <a:fillRect/>
          </a:stretch>
        </p:blipFill>
        <p:spPr>
          <a:xfrm rot="21240000">
            <a:off x="857675" y="451946"/>
            <a:ext cx="5009597" cy="3255264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H. Matis</a:t>
            </a:r>
            <a:r>
              <a:rPr lang="en-US" dirty="0" smtClean="0">
                <a:solidFill>
                  <a:srgbClr val="FF0000"/>
                </a:solidFill>
              </a:rPr>
              <a:t>, S. Hedges</a:t>
            </a:r>
            <a:r>
              <a:rPr lang="en-US" dirty="0" smtClean="0"/>
              <a:t>, M. Placidi, A. Ratti, W. Turner  </a:t>
            </a:r>
          </a:p>
          <a:p>
            <a:r>
              <a:rPr lang="en-US" dirty="0" smtClean="0"/>
              <a:t>[+several students] (LBNL)</a:t>
            </a:r>
          </a:p>
          <a:p>
            <a:r>
              <a:rPr lang="en-US" dirty="0" smtClean="0"/>
              <a:t>R. Miyamoto (now at ESSS)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Matis - LARP CM18 - May 8,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0347-6A3B-0B44-A139-20799887D5B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152775" y="4032381"/>
            <a:ext cx="5538788" cy="1199474"/>
          </a:xfrm>
        </p:spPr>
        <p:txBody>
          <a:bodyPr wrap="square">
            <a:spAutoFit/>
          </a:bodyPr>
          <a:lstStyle/>
          <a:p>
            <a:r>
              <a:rPr lang="en-US" sz="3600" dirty="0" smtClean="0"/>
              <a:t>Fluka Modeling of the Interaction Region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Crossing Angle Asymmetry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829936"/>
          </a:xfrm>
        </p:spPr>
        <p:txBody>
          <a:bodyPr/>
          <a:lstStyle/>
          <a:p>
            <a:r>
              <a:rPr lang="en-US" dirty="0" smtClean="0"/>
              <a:t>Define Crossing angle asymmetry ratio as</a:t>
            </a:r>
          </a:p>
          <a:p>
            <a:endParaRPr lang="en-US" dirty="0" smtClean="0"/>
          </a:p>
          <a:p>
            <a:r>
              <a:rPr lang="en-US" dirty="0" smtClean="0"/>
              <a:t>BRAN is sensitive to the crossing angle OF THE MACHINE</a:t>
            </a:r>
          </a:p>
          <a:p>
            <a:r>
              <a:rPr lang="en-US" dirty="0" smtClean="0"/>
              <a:t>Ratio becomes steeper as energy of LHC increases</a:t>
            </a:r>
          </a:p>
        </p:txBody>
      </p:sp>
      <p:pic>
        <p:nvPicPr>
          <p:cNvPr id="7" name="Content Placeholder 6" descr="Figure 5.pd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34456" y="2068131"/>
            <a:ext cx="4669988" cy="2741969"/>
          </a:xfrm>
          <a:solidFill>
            <a:srgbClr val="FFFFFF"/>
          </a:solidFill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Matis - LARP CM18 - May 8,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0347-6A3B-0B44-A139-20799887D5B2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610405" y="2501310"/>
          <a:ext cx="2177095" cy="805525"/>
        </p:xfrm>
        <a:graphic>
          <a:graphicData uri="http://schemas.openxmlformats.org/presentationml/2006/ole">
            <p:oleObj spid="_x0000_s72706" name="Equation" r:id="rId4" imgW="1270000" imgH="469900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48121" y="5106765"/>
            <a:ext cx="198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 Crossing Angle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methods of readout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All four quadrants read out for each bunch and turn</a:t>
            </a:r>
          </a:p>
          <a:p>
            <a:r>
              <a:rPr lang="en-US" dirty="0" smtClean="0"/>
              <a:t>Data is processed in two ways</a:t>
            </a:r>
          </a:p>
          <a:p>
            <a:pPr lvl="1">
              <a:buClr>
                <a:schemeClr val="accent2"/>
              </a:buClr>
            </a:pPr>
            <a:r>
              <a:rPr lang="en-US" dirty="0" smtClean="0">
                <a:solidFill>
                  <a:schemeClr val="accent2"/>
                </a:solidFill>
              </a:rPr>
              <a:t>Counting Mode (currently recorded for left side of each IP)</a:t>
            </a:r>
          </a:p>
          <a:p>
            <a:pPr lvl="2"/>
            <a:r>
              <a:rPr lang="en-US" dirty="0" smtClean="0"/>
              <a:t>Each bunch is counted as a “1” if exceeds a certain threshold</a:t>
            </a:r>
          </a:p>
          <a:p>
            <a:pPr lvl="2"/>
            <a:r>
              <a:rPr lang="en-US" dirty="0" smtClean="0"/>
              <a:t>Software integrates over a specific number of turns</a:t>
            </a:r>
          </a:p>
          <a:p>
            <a:pPr lvl="2"/>
            <a:r>
              <a:rPr lang="en-US" dirty="0" smtClean="0"/>
              <a:t>At lower luminosity this is linear as BRAN has a low acceptance</a:t>
            </a:r>
          </a:p>
          <a:p>
            <a:pPr lvl="2"/>
            <a:r>
              <a:rPr lang="en-US" dirty="0" smtClean="0"/>
              <a:t>At higher luminosity can saturate</a:t>
            </a:r>
          </a:p>
          <a:p>
            <a:pPr lvl="1"/>
            <a:r>
              <a:rPr lang="en-US" dirty="0" smtClean="0">
                <a:solidFill>
                  <a:srgbClr val="C0504D"/>
                </a:solidFill>
              </a:rPr>
              <a:t>Pulse Height Mode (currently recorded for right side of each IP)</a:t>
            </a:r>
          </a:p>
          <a:p>
            <a:pPr lvl="2"/>
            <a:r>
              <a:rPr lang="en-US" dirty="0" smtClean="0"/>
              <a:t>The signal voltage for each bunch is collected and summed for a number of turns</a:t>
            </a:r>
          </a:p>
          <a:p>
            <a:pPr lvl="2"/>
            <a:r>
              <a:rPr lang="en-US" dirty="0" smtClean="0"/>
              <a:t>This higher statistical fluctuations but linear up to maximum digitization of the ADC (There are several ways to reduce the signal)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Matis - LARP CM18 - May 8,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0347-6A3B-0B44-A139-20799887D5B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Simulated Counting Mode with Pileup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3550775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Counting mode with thresholds of 10, 15, 20, 25 mV (value includes attenuators and cable lengths)</a:t>
            </a:r>
          </a:p>
          <a:p>
            <a:r>
              <a:rPr lang="en-US" dirty="0" smtClean="0"/>
              <a:t>Counting mode is linear but starts to saturate as rate increases</a:t>
            </a:r>
          </a:p>
          <a:p>
            <a:r>
              <a:rPr lang="en-US" dirty="0" smtClean="0"/>
              <a:t>One can reach a linear region by increasing threshold</a:t>
            </a:r>
          </a:p>
          <a:p>
            <a:endParaRPr lang="en-US" dirty="0"/>
          </a:p>
        </p:txBody>
      </p:sp>
      <p:pic>
        <p:nvPicPr>
          <p:cNvPr id="6" name="Content Placeholder 5" descr="Triggering.pdf"/>
          <p:cNvPicPr>
            <a:picLocks noGrp="1" noChangeAspect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2"/>
              <a:srcRect l="-856" t="32997" r="19222"/>
              <a:stretch>
                <a:fillRect/>
              </a:stretch>
            </p:blipFill>
          </mc:Choice>
          <mc:Fallback>
            <p:blipFill>
              <a:blip r:embed="rId3"/>
              <a:srcRect l="-856" t="32997" r="19222"/>
              <a:stretch>
                <a:fillRect/>
              </a:stretch>
            </p:blipFill>
          </mc:Fallback>
        </mc:AlternateContent>
        <p:spPr>
          <a:xfrm>
            <a:off x="4007975" y="1386629"/>
            <a:ext cx="4678825" cy="4969721"/>
          </a:xfrm>
          <a:solidFill>
            <a:schemeClr val="bg1"/>
          </a:solidFill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Matis - LARP CM18 - May 8,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0347-6A3B-0B44-A139-20799887D5B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76738" y="2995196"/>
            <a:ext cx="2120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of collisions/bunch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7598259" y="2076608"/>
            <a:ext cx="254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 of bunches that trigger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7503050" y="4873005"/>
            <a:ext cx="2635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 of bunches that trigger/</a:t>
            </a:r>
          </a:p>
          <a:p>
            <a:r>
              <a:rPr lang="en-US" dirty="0" smtClean="0"/>
              <a:t>interacting bunches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76738" y="4784326"/>
            <a:ext cx="2120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of collisions/bunch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76738" y="1721935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mV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710274" y="2625864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25 mV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4667" y="4258731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mV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6223000" y="2059001"/>
            <a:ext cx="306138" cy="286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7501468" y="2827867"/>
            <a:ext cx="208807" cy="2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4809067" y="4628063"/>
            <a:ext cx="355600" cy="1562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to Higher </a:t>
            </a:r>
            <a:r>
              <a:rPr lang="en-US" dirty="0" err="1" smtClean="0"/>
              <a:t>Lumi</a:t>
            </a:r>
            <a:r>
              <a:rPr lang="en-US" dirty="0" smtClean="0"/>
              <a:t> Configuration (2012+)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ATLAS 2011</a:t>
            </a:r>
            <a:endParaRPr lang="en-US" dirty="0"/>
          </a:p>
        </p:txBody>
      </p:sp>
      <p:pic>
        <p:nvPicPr>
          <p:cNvPr id="11" name="Content Placeholder 10" descr="ATLAS_Old_Tan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6711" b="-26711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ATLAS 2012</a:t>
            </a:r>
            <a:endParaRPr lang="en-US" dirty="0"/>
          </a:p>
        </p:txBody>
      </p:sp>
      <p:pic>
        <p:nvPicPr>
          <p:cNvPr id="12" name="Content Placeholder 11" descr="ATLAS_New_Tan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-26745" b="-26745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Matis - LARP CM18 - May 8,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0347-6A3B-0B44-A139-20799887D5B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Update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CMS 2011</a:t>
            </a:r>
            <a:endParaRPr lang="en-US" dirty="0"/>
          </a:p>
        </p:txBody>
      </p:sp>
      <p:pic>
        <p:nvPicPr>
          <p:cNvPr id="9" name="Content Placeholder 8" descr="CMS_Old_Tan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6711" b="-26711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CMS 2012</a:t>
            </a:r>
            <a:endParaRPr lang="en-US" dirty="0"/>
          </a:p>
        </p:txBody>
      </p:sp>
      <p:pic>
        <p:nvPicPr>
          <p:cNvPr id="10" name="Content Placeholder 9" descr="CMS_New_Tan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-26745" b="-26745"/>
          <a:stretch>
            <a:fillRect/>
          </a:stretch>
        </p:blipFill>
        <p:spPr/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Matis - LARP CM18 - May 8,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0347-6A3B-0B44-A139-20799887D5B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in Progress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the detector respond to Heavy Ion Collisions?</a:t>
            </a:r>
          </a:p>
          <a:p>
            <a:r>
              <a:rPr lang="en-US" dirty="0" smtClean="0"/>
              <a:t>Demanding CPU requirements </a:t>
            </a:r>
          </a:p>
          <a:p>
            <a:r>
              <a:rPr lang="en-US" dirty="0" smtClean="0"/>
              <a:t>New regime of physics for FLUKA</a:t>
            </a:r>
          </a:p>
          <a:p>
            <a:pPr lvl="1"/>
            <a:r>
              <a:rPr lang="en-US" dirty="0" smtClean="0"/>
              <a:t>In collaboration with FLUKA group at CERN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Matis - LARP CM18 - May 8,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0347-6A3B-0B44-A139-20799887D5B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How does the detector respond to Ion Collisions (</a:t>
            </a:r>
            <a:r>
              <a:rPr lang="en-US" sz="3200" dirty="0" err="1" smtClean="0"/>
              <a:t>fluence</a:t>
            </a:r>
            <a:r>
              <a:rPr lang="en-US" sz="3200" dirty="0" smtClean="0"/>
              <a:t>)?</a:t>
            </a:r>
            <a:endParaRPr lang="en-US" sz="3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208 pp collisions</a:t>
            </a:r>
            <a:endParaRPr lang="en-US" dirty="0"/>
          </a:p>
        </p:txBody>
      </p:sp>
      <p:pic>
        <p:nvPicPr>
          <p:cNvPr id="7" name="Content Placeholder 6" descr="ParticleFluenceIR1_138TeV_240mrad_208pp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97367" y="2541150"/>
            <a:ext cx="3566160" cy="2883775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r>
              <a:rPr lang="en-US" dirty="0" err="1" smtClean="0"/>
              <a:t>Pb</a:t>
            </a:r>
            <a:r>
              <a:rPr lang="en-US" dirty="0" smtClean="0"/>
              <a:t> collision</a:t>
            </a:r>
            <a:endParaRPr lang="en-US" dirty="0"/>
          </a:p>
        </p:txBody>
      </p:sp>
      <p:pic>
        <p:nvPicPr>
          <p:cNvPr id="8" name="Content Placeholder 7" descr="ParticleFluenceIR1_138TeV_240mrad_PbPb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6514" y="2361399"/>
            <a:ext cx="3566160" cy="3243277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Matis - LARP CM18 - May 8,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0347-6A3B-0B44-A139-20799887D5B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in Crossing Angle </a:t>
            </a:r>
            <a:r>
              <a:rPr lang="en-US" dirty="0" smtClean="0"/>
              <a:t>PbPb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 µrad</a:t>
            </a:r>
            <a:endParaRPr lang="en-US" dirty="0"/>
          </a:p>
        </p:txBody>
      </p:sp>
      <p:pic>
        <p:nvPicPr>
          <p:cNvPr id="11" name="Content Placeholder 10" descr="ParticleFluenceComparisonIR1_138TeV_0and350mrad_PbPb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1739" y="2403773"/>
            <a:ext cx="4164664" cy="3521090"/>
          </a:xfrm>
        </p:spPr>
      </p:pic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240 µrad</a:t>
            </a:r>
            <a:endParaRPr lang="en-US" dirty="0"/>
          </a:p>
        </p:txBody>
      </p:sp>
      <p:pic>
        <p:nvPicPr>
          <p:cNvPr id="17" name="Content Placeholder 16" descr="EnergyDepositedwholeBRANIR5_138TeV_240mrad_pbpb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-7915" b="-7915"/>
          <a:stretch>
            <a:fillRect/>
          </a:stretch>
        </p:blipFill>
        <p:spPr>
          <a:xfrm>
            <a:off x="4646513" y="2174875"/>
            <a:ext cx="3918601" cy="3973724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H. Matis - LARP CM18 - May 8,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0347-6A3B-0B44-A139-20799887D5B2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Asymmetric Collisions for 2012</a:t>
            </a:r>
            <a:endParaRPr lang="en-US" dirty="0"/>
          </a:p>
        </p:txBody>
      </p:sp>
      <p:pic>
        <p:nvPicPr>
          <p:cNvPr id="36" name="Content Placeholder 35" descr="collisiontype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426989"/>
            <a:ext cx="3566160" cy="2672362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Matis - LARP CM18 - May 8,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0347-6A3B-0B44-A139-20799887D5B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5" name="Content Placeholder 3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Very Preliminary results</a:t>
            </a:r>
          </a:p>
          <a:p>
            <a:r>
              <a:rPr lang="en-US" dirty="0" smtClean="0"/>
              <a:t>LHC will be running </a:t>
            </a:r>
            <a:r>
              <a:rPr lang="en-US" dirty="0" err="1" smtClean="0"/>
              <a:t>p-Pb</a:t>
            </a:r>
            <a:r>
              <a:rPr lang="en-US" dirty="0" smtClean="0"/>
              <a:t> collisions later this year</a:t>
            </a:r>
          </a:p>
          <a:p>
            <a:r>
              <a:rPr lang="en-US" dirty="0" smtClean="0"/>
              <a:t>Define </a:t>
            </a:r>
            <a:r>
              <a:rPr lang="en-US" dirty="0" err="1" smtClean="0"/>
              <a:t>p-Pb</a:t>
            </a:r>
            <a:r>
              <a:rPr lang="en-US" dirty="0" smtClean="0"/>
              <a:t> as  </a:t>
            </a:r>
            <a:r>
              <a:rPr lang="en-US" dirty="0" err="1" smtClean="0"/>
              <a:t>p</a:t>
            </a:r>
            <a:r>
              <a:rPr lang="en-US" dirty="0" smtClean="0"/>
              <a:t> beam heading toward to the BRAN</a:t>
            </a:r>
          </a:p>
          <a:p>
            <a:r>
              <a:rPr lang="en-US" dirty="0" err="1" smtClean="0"/>
              <a:t>Pb-p</a:t>
            </a:r>
            <a:r>
              <a:rPr lang="en-US" dirty="0" smtClean="0"/>
              <a:t> as </a:t>
            </a:r>
            <a:r>
              <a:rPr lang="en-US" dirty="0" err="1" smtClean="0"/>
              <a:t>Pb</a:t>
            </a:r>
            <a:r>
              <a:rPr lang="en-US" dirty="0" smtClean="0"/>
              <a:t> heading toward the BRAN</a:t>
            </a:r>
          </a:p>
          <a:p>
            <a:r>
              <a:rPr lang="en-US" dirty="0" smtClean="0"/>
              <a:t>Results show that there will be a 10</a:t>
            </a:r>
            <a:r>
              <a:rPr lang="en-US" baseline="30000" dirty="0" smtClean="0"/>
              <a:t>3</a:t>
            </a:r>
            <a:r>
              <a:rPr lang="en-US" dirty="0" smtClean="0"/>
              <a:t> asymmetry for left and right side</a:t>
            </a:r>
          </a:p>
          <a:p>
            <a:r>
              <a:rPr lang="en-US" dirty="0" smtClean="0"/>
              <a:t>Depending on the luminosity probably will only be able to use one of the BRANs/IP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rot="16200000" flipH="1">
            <a:off x="5852034" y="3436487"/>
            <a:ext cx="1538384" cy="592081"/>
          </a:xfrm>
          <a:prstGeom prst="straightConnector1">
            <a:avLst/>
          </a:prstGeom>
          <a:ln w="4127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09332" y="1735139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ATLAS at 1.38 TeV/A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the Summer Student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Integrate latest models of the IP from CERN </a:t>
            </a:r>
          </a:p>
          <a:p>
            <a:r>
              <a:rPr lang="en-US" dirty="0" smtClean="0"/>
              <a:t>Run simulations for 2012 data configuration</a:t>
            </a:r>
          </a:p>
          <a:p>
            <a:r>
              <a:rPr lang="en-US" dirty="0" smtClean="0"/>
              <a:t>Compare PbPb and pp results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Matis - LARP CM18 - May 8,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0347-6A3B-0B44-A139-20799887D5B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1400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Using FLUKA with IR1 and IR5 geometry implemented by CERN</a:t>
            </a:r>
          </a:p>
          <a:p>
            <a:r>
              <a:rPr lang="en-US" dirty="0" smtClean="0"/>
              <a:t>We have added a detailed model of the TAN including forward detectors and BRAN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Matis - LARP CM18 - May 8,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0347-6A3B-0B44-A139-20799887D5B2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 descr="TAN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699" y="3099455"/>
            <a:ext cx="5963363" cy="31949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567" y="3637496"/>
            <a:ext cx="1598877" cy="1495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have done a detailed study of the BRAN for pp in the 2011 configuration</a:t>
            </a:r>
          </a:p>
          <a:p>
            <a:r>
              <a:rPr lang="en-US" dirty="0" smtClean="0"/>
              <a:t>Working closely with CERN FLUKA group to incorporate the BRAN in their configuration and to develop the </a:t>
            </a:r>
            <a:r>
              <a:rPr lang="en-US" dirty="0" err="1" smtClean="0"/>
              <a:t>PbPb</a:t>
            </a:r>
            <a:r>
              <a:rPr lang="en-US" dirty="0" smtClean="0"/>
              <a:t> models</a:t>
            </a:r>
          </a:p>
          <a:p>
            <a:r>
              <a:rPr lang="en-US" dirty="0" smtClean="0"/>
              <a:t>Implementing PbPb collisions</a:t>
            </a:r>
          </a:p>
          <a:p>
            <a:r>
              <a:rPr lang="en-US" dirty="0" smtClean="0"/>
              <a:t>Preparing for LHC runs with </a:t>
            </a:r>
            <a:r>
              <a:rPr lang="en-US" dirty="0" err="1" smtClean="0"/>
              <a:t>p-Pb</a:t>
            </a:r>
            <a:r>
              <a:rPr lang="en-US" dirty="0" smtClean="0"/>
              <a:t> collisions</a:t>
            </a:r>
          </a:p>
          <a:p>
            <a:pPr lvl="1"/>
            <a:r>
              <a:rPr lang="en-US" dirty="0" smtClean="0"/>
              <a:t>Detector responses will be different for left and right sides</a:t>
            </a:r>
          </a:p>
          <a:p>
            <a:pPr lvl="1"/>
            <a:r>
              <a:rPr lang="en-US" dirty="0" smtClean="0"/>
              <a:t>Need to be prepared</a:t>
            </a:r>
          </a:p>
          <a:p>
            <a:pPr lvl="1"/>
            <a:r>
              <a:rPr lang="en-US" dirty="0" smtClean="0"/>
              <a:t>Decide BRAN configuration before this Asymmetric Ion Run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Matis - LARP CM18 - May 8,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0347-6A3B-0B44-A139-20799887D5B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TLAS_IR_pic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5" y="655879"/>
            <a:ext cx="6836229" cy="216557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rot="16200000" flipH="1">
            <a:off x="5892290" y="2289379"/>
            <a:ext cx="2119565" cy="10334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V="1">
            <a:off x="2242988" y="1746305"/>
            <a:ext cx="4192375" cy="21195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36229" y="825771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 model developed at </a:t>
            </a:r>
          </a:p>
          <a:p>
            <a:r>
              <a:rPr lang="en-US" dirty="0" smtClean="0"/>
              <a:t>CERN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878891" y="0"/>
            <a:ext cx="5094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FLUKA model of ATLAS IP1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-15228" y="4353018"/>
            <a:ext cx="3057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TAN Model developed by LBL</a:t>
            </a:r>
          </a:p>
          <a:p>
            <a:pPr>
              <a:buFont typeface="Arial"/>
              <a:buChar char="•"/>
            </a:pPr>
            <a:r>
              <a:rPr lang="en-US" dirty="0" smtClean="0"/>
              <a:t>2011 Version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H. Matis - LARP CM18 - May 8, 2012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0347-6A3B-0B44-A139-20799887D5B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9" name="Picture 18" descr="ATLAS_Old_T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330" y="3140523"/>
            <a:ext cx="4593244" cy="3035050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flipV="1">
            <a:off x="1767661" y="5354260"/>
            <a:ext cx="2025088" cy="6006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58088" y="5766126"/>
            <a:ext cx="864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ATLAS </a:t>
            </a:r>
          </a:p>
          <a:p>
            <a:r>
              <a:rPr lang="en-US" dirty="0" smtClean="0"/>
              <a:t>ZDC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368323" y="6327945"/>
            <a:ext cx="849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BRAN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29" idx="3"/>
          </p:cNvCxnSpPr>
          <p:nvPr/>
        </p:nvCxnSpPr>
        <p:spPr>
          <a:xfrm flipV="1">
            <a:off x="3217830" y="5354260"/>
            <a:ext cx="1475911" cy="11583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915" y="3942872"/>
            <a:ext cx="1600200" cy="16764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813013" y="5994929"/>
            <a:ext cx="1430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ZDC Detector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255352" y="6054114"/>
            <a:ext cx="718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BRAN</a:t>
            </a:r>
            <a:endParaRPr lang="en-US" dirty="0"/>
          </a:p>
        </p:txBody>
      </p:sp>
      <p:pic>
        <p:nvPicPr>
          <p:cNvPr id="11" name="Picture 10" descr="CMS_IR_pic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12" y="741134"/>
            <a:ext cx="7772400" cy="2771616"/>
          </a:xfrm>
          <a:prstGeom prst="rect">
            <a:avLst/>
          </a:prstGeom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Matis - LARP CM18 - May 8, 2012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0347-6A3B-0B44-A139-20799887D5B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7772400" cy="5095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FLUKA model of CMS IP5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10800000" flipV="1">
            <a:off x="3010864" y="1476354"/>
            <a:ext cx="4305423" cy="2250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6426028" y="2366612"/>
            <a:ext cx="2250571" cy="4700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CMS_Old_T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617" y="3597032"/>
            <a:ext cx="3718547" cy="2457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 CMS Tan (side view)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Matis - LARP CM18 - May 8,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0347-6A3B-0B44-A139-20799887D5B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 descr="CMS_Old_Tan.jpg"/>
          <p:cNvPicPr>
            <a:picLocks noChangeAspect="1"/>
          </p:cNvPicPr>
          <p:nvPr/>
        </p:nvPicPr>
        <p:blipFill>
          <a:blip r:embed="rId2"/>
          <a:srcRect t="68459" r="69627"/>
          <a:stretch>
            <a:fillRect/>
          </a:stretch>
        </p:blipFill>
        <p:spPr>
          <a:xfrm>
            <a:off x="2458943" y="2190864"/>
            <a:ext cx="5480190" cy="3760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05" y="2956110"/>
            <a:ext cx="1600200" cy="167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28013" y="1900220"/>
            <a:ext cx="47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Air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7521388" y="2269552"/>
            <a:ext cx="1186256" cy="6865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do simulations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Use geometry for ATLAS and CMS</a:t>
            </a:r>
          </a:p>
          <a:p>
            <a:r>
              <a:rPr lang="en-US" dirty="0" smtClean="0"/>
              <a:t>Collide beams in the center of IR</a:t>
            </a:r>
          </a:p>
          <a:p>
            <a:r>
              <a:rPr lang="en-US" dirty="0" smtClean="0"/>
              <a:t>Transport fragments through the Experimental Magnets and focusing dipoles to the TAN</a:t>
            </a:r>
          </a:p>
          <a:p>
            <a:r>
              <a:rPr lang="en-US" dirty="0" smtClean="0"/>
              <a:t>Measure ionization deposited in the TAN/interacting particle</a:t>
            </a:r>
          </a:p>
          <a:p>
            <a:pPr lvl="1"/>
            <a:r>
              <a:rPr lang="en-US" dirty="0" smtClean="0"/>
              <a:t>We can then scale this number to number of interacting collisions/bunch</a:t>
            </a:r>
          </a:p>
        </p:txBody>
      </p:sp>
      <p:pic>
        <p:nvPicPr>
          <p:cNvPr id="8" name="Content Placeholder 7" descr="ParticleFluenceIR1_138TeV_240mrad_208pp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8130" b="-18130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Matis - LARP CM18 - May 8,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0347-6A3B-0B44-A139-20799887D5B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84373" y="3522133"/>
            <a:ext cx="704555" cy="94826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984373" y="3522132"/>
            <a:ext cx="704555" cy="948269"/>
            <a:chOff x="5984373" y="3522132"/>
            <a:chExt cx="704555" cy="948269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984373" y="3970634"/>
              <a:ext cx="704555" cy="8699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endCxn id="10" idx="0"/>
            </p:cNvCxnSpPr>
            <p:nvPr/>
          </p:nvCxnSpPr>
          <p:spPr>
            <a:xfrm rot="16200000" flipV="1">
              <a:off x="5869192" y="3989592"/>
              <a:ext cx="948268" cy="13349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5984373" y="3522132"/>
              <a:ext cx="704555" cy="948268"/>
            </a:xfrm>
            <a:prstGeom prst="rect">
              <a:avLst/>
            </a:prstGeom>
            <a:noFill/>
            <a:ln w="762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 Simulation (</a:t>
            </a:r>
            <a:r>
              <a:rPr lang="en-US" dirty="0" err="1" smtClean="0"/>
              <a:t>p-p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Fluence</a:t>
            </a:r>
            <a:r>
              <a:rPr lang="en-US" dirty="0" smtClean="0"/>
              <a:t> at  BRAN</a:t>
            </a:r>
            <a:endParaRPr lang="en-US" dirty="0"/>
          </a:p>
        </p:txBody>
      </p:sp>
      <p:pic>
        <p:nvPicPr>
          <p:cNvPr id="20" name="Content Placeholder 19" descr="ParticleFluence0.01cmBRANIR1_138TeV_240mrad_208pp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575" b="-3575"/>
          <a:stretch>
            <a:fillRect/>
          </a:stretch>
        </p:blipFill>
        <p:spPr/>
      </p:pic>
      <p:sp>
        <p:nvSpPr>
          <p:cNvPr id="23" name="Text Placeholder 2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Energy Deposition at BRAN</a:t>
            </a:r>
            <a:endParaRPr lang="en-US" dirty="0"/>
          </a:p>
        </p:txBody>
      </p:sp>
      <p:pic>
        <p:nvPicPr>
          <p:cNvPr id="21" name="Content Placeholder 20" descr="EnergyDepositedwholeBRANIR1_138TeV_240mrad_208pp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-12712" b="-12712"/>
          <a:stretch>
            <a:fillRect/>
          </a:stretch>
        </p:blipFill>
        <p:spPr/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H. Matis - LARP CM18 - May 8,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0347-6A3B-0B44-A139-20799887D5B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Momentum Distribution at BRAN</a:t>
            </a:r>
            <a:endParaRPr lang="en-US" dirty="0"/>
          </a:p>
        </p:txBody>
      </p:sp>
      <p:pic>
        <p:nvPicPr>
          <p:cNvPr id="11" name="Content Placeholder 10" descr="PbPb v pp Nucleon Momentum Distribution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704480"/>
            <a:ext cx="3566160" cy="2602129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Matis - LARP CM18 - May 8,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0347-6A3B-0B44-A139-20799887D5B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3" name="Content Placeholder 12" descr="PbPb v pp Nucleon Momentum Distribution-2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14400" y="2704480"/>
            <a:ext cx="3566160" cy="2602129"/>
          </a:xfrm>
        </p:spPr>
      </p:pic>
      <p:sp>
        <p:nvSpPr>
          <p:cNvPr id="14" name="TextBox 13"/>
          <p:cNvSpPr txBox="1"/>
          <p:nvPr/>
        </p:nvSpPr>
        <p:spPr>
          <a:xfrm>
            <a:off x="1231156" y="1919610"/>
            <a:ext cx="6953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 difference in # of particles allows the BRAN to detect PbPb collision</a:t>
            </a:r>
          </a:p>
          <a:p>
            <a:r>
              <a:rPr lang="en-US" dirty="0" smtClean="0"/>
              <a:t>Even though there is significantly reduced luminosity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Average Energy Collected/pp interaction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Difference of energy between ATLAS and CMS due to different absorbers</a:t>
            </a:r>
          </a:p>
          <a:p>
            <a:r>
              <a:rPr lang="en-US" dirty="0" smtClean="0"/>
              <a:t>Total energy deposited decreases with increasing crossing angle</a:t>
            </a:r>
          </a:p>
          <a:p>
            <a:pPr lvl="1"/>
            <a:r>
              <a:rPr lang="en-US" dirty="0" smtClean="0"/>
              <a:t>Missing part of the shower</a:t>
            </a:r>
          </a:p>
          <a:p>
            <a:r>
              <a:rPr lang="en-US" dirty="0" smtClean="0"/>
              <a:t>Mapped energy response from 3.5 to 7.0 TeV beam energy with varying crossing angle</a:t>
            </a:r>
          </a:p>
          <a:p>
            <a:pPr lvl="1"/>
            <a:r>
              <a:rPr lang="en-US" dirty="0" smtClean="0"/>
              <a:t>Plot at 240 µrad</a:t>
            </a:r>
          </a:p>
          <a:p>
            <a:r>
              <a:rPr lang="en-US" dirty="0" smtClean="0"/>
              <a:t>If BRAN starts to saturate with increased intensity or luminosity</a:t>
            </a:r>
          </a:p>
          <a:p>
            <a:pPr lvl="1"/>
            <a:r>
              <a:rPr lang="en-US" dirty="0" smtClean="0"/>
              <a:t>can lower pressure and/or </a:t>
            </a:r>
          </a:p>
          <a:p>
            <a:pPr lvl="1"/>
            <a:r>
              <a:rPr lang="en-US" dirty="0" smtClean="0"/>
              <a:t>add attenuators.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Matis - LARP CM18 - May 8,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0347-6A3B-0B44-A139-20799887D5B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 descr="Energy Deposited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641" y="1345263"/>
            <a:ext cx="4002259" cy="234991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" name="Picture 7" descr="Energy Dependanc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126" y="3922474"/>
            <a:ext cx="4007774" cy="2353152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5257</TotalTime>
  <Words>971</Words>
  <Application>Microsoft Macintosh PowerPoint</Application>
  <PresentationFormat>On-screen Show (4:3)</PresentationFormat>
  <Paragraphs>147</Paragraphs>
  <Slides>20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Inkwell</vt:lpstr>
      <vt:lpstr>Equation</vt:lpstr>
      <vt:lpstr>Fluka Modeling of the Interaction Region</vt:lpstr>
      <vt:lpstr>Overview of Simulations</vt:lpstr>
      <vt:lpstr>Slide 3</vt:lpstr>
      <vt:lpstr>FLUKA model of CMS IP5</vt:lpstr>
      <vt:lpstr>2011 CMS Tan (side view)</vt:lpstr>
      <vt:lpstr>How we do simulations</vt:lpstr>
      <vt:lpstr>ATLAS Simulation (p-p)</vt:lpstr>
      <vt:lpstr>Momentum Distribution at BRAN</vt:lpstr>
      <vt:lpstr>Average Energy Collected/pp interaction</vt:lpstr>
      <vt:lpstr>Crossing Angle Asymmetry</vt:lpstr>
      <vt:lpstr>Two methods of readout</vt:lpstr>
      <vt:lpstr>Simulated Counting Mode with Pileup</vt:lpstr>
      <vt:lpstr>Updating to Higher Lumi Configuration (2012+)</vt:lpstr>
      <vt:lpstr>CMS Update</vt:lpstr>
      <vt:lpstr>Work in Progress</vt:lpstr>
      <vt:lpstr>How does the detector respond to Ion Collisions (fluence)?</vt:lpstr>
      <vt:lpstr>Difference in Crossing Angle PbPb</vt:lpstr>
      <vt:lpstr>Asymmetric Collisions for 2012</vt:lpstr>
      <vt:lpstr>Goals for the Summer Student</vt:lpstr>
      <vt:lpstr>Summary</vt:lpstr>
    </vt:vector>
  </TitlesOfParts>
  <Company>LBNL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Lumi Days Talk</dc:title>
  <dc:creator>Howard Matis</dc:creator>
  <cp:lastModifiedBy>Howard Matis</cp:lastModifiedBy>
  <cp:revision>75</cp:revision>
  <dcterms:created xsi:type="dcterms:W3CDTF">2012-05-08T03:17:02Z</dcterms:created>
  <dcterms:modified xsi:type="dcterms:W3CDTF">2012-05-08T03:25:37Z</dcterms:modified>
</cp:coreProperties>
</file>