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314" r:id="rId4"/>
    <p:sldId id="301" r:id="rId5"/>
    <p:sldId id="302" r:id="rId6"/>
    <p:sldId id="313" r:id="rId7"/>
    <p:sldId id="315" r:id="rId8"/>
    <p:sldId id="290" r:id="rId9"/>
    <p:sldId id="282" r:id="rId10"/>
    <p:sldId id="296" r:id="rId11"/>
    <p:sldId id="299" r:id="rId12"/>
    <p:sldId id="317" r:id="rId13"/>
    <p:sldId id="276" r:id="rId14"/>
    <p:sldId id="283" r:id="rId15"/>
    <p:sldId id="319" r:id="rId16"/>
    <p:sldId id="294" r:id="rId17"/>
    <p:sldId id="289" r:id="rId18"/>
    <p:sldId id="286" r:id="rId19"/>
    <p:sldId id="285" r:id="rId20"/>
    <p:sldId id="287" r:id="rId21"/>
    <p:sldId id="288" r:id="rId22"/>
    <p:sldId id="278" r:id="rId23"/>
    <p:sldId id="295" r:id="rId24"/>
    <p:sldId id="316" r:id="rId25"/>
    <p:sldId id="297" r:id="rId26"/>
    <p:sldId id="300" r:id="rId27"/>
    <p:sldId id="318" r:id="rId28"/>
    <p:sldId id="320" r:id="rId29"/>
    <p:sldId id="321" r:id="rId30"/>
    <p:sldId id="322" r:id="rId31"/>
    <p:sldId id="323" r:id="rId32"/>
    <p:sldId id="324" r:id="rId33"/>
    <p:sldId id="307" r:id="rId34"/>
    <p:sldId id="308" r:id="rId35"/>
    <p:sldId id="309" r:id="rId36"/>
    <p:sldId id="310" r:id="rId37"/>
    <p:sldId id="311" r:id="rId38"/>
    <p:sldId id="312" r:id="rId3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06" autoAdjust="0"/>
  </p:normalViewPr>
  <p:slideViewPr>
    <p:cSldViewPr>
      <p:cViewPr>
        <p:scale>
          <a:sx n="90" d="100"/>
          <a:sy n="90" d="100"/>
        </p:scale>
        <p:origin x="-140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4EC7FC-EB19-4512-9BC8-FD057FD81D0E}"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EC7FC-EB19-4512-9BC8-FD057FD81D0E}"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EC7FC-EB19-4512-9BC8-FD057FD81D0E}"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EC7FC-EB19-4512-9BC8-FD057FD81D0E}"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EC7FC-EB19-4512-9BC8-FD057FD81D0E}"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4EC7FC-EB19-4512-9BC8-FD057FD81D0E}"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EC7FC-EB19-4512-9BC8-FD057FD81D0E}" type="datetimeFigureOut">
              <a:rPr lang="en-US" smtClean="0"/>
              <a:pPr/>
              <a:t>5/8/2012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EC7FC-EB19-4512-9BC8-FD057FD81D0E}" type="datetimeFigureOut">
              <a:rPr lang="en-US" smtClean="0"/>
              <a:pPr/>
              <a:t>5/8/2012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EC7FC-EB19-4512-9BC8-FD057FD81D0E}" type="datetimeFigureOut">
              <a:rPr lang="en-US" smtClean="0"/>
              <a:pPr/>
              <a:t>5/8/2012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EC7FC-EB19-4512-9BC8-FD057FD81D0E}"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EC7FC-EB19-4512-9BC8-FD057FD81D0E}"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3A1E-68A0-4AD4-B575-49C4CBBC1E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9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EC7FC-EB19-4512-9BC8-FD057FD81D0E}" type="datetimeFigureOut">
              <a:rPr lang="en-US" smtClean="0"/>
              <a:pPr/>
              <a:t>5/8/2012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C3A1E-68A0-4AD4-B575-49C4CBBC1E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2403698"/>
          </a:xfrm>
        </p:spPr>
        <p:txBody>
          <a:bodyPr>
            <a:normAutofit fontScale="90000"/>
          </a:bodyPr>
          <a:lstStyle/>
          <a:p>
            <a:r>
              <a:rPr lang="en-US" dirty="0" smtClean="0"/>
              <a:t>Large aperture </a:t>
            </a:r>
            <a:br>
              <a:rPr lang="en-US" dirty="0" smtClean="0"/>
            </a:br>
            <a:r>
              <a:rPr lang="en-US" dirty="0" smtClean="0"/>
              <a:t>IR </a:t>
            </a:r>
            <a:r>
              <a:rPr lang="en-US" dirty="0" err="1" smtClean="0"/>
              <a:t>Quadrupole</a:t>
            </a:r>
            <a:r>
              <a:rPr lang="en-US" dirty="0" smtClean="0"/>
              <a:t/>
            </a:r>
            <a:br>
              <a:rPr lang="en-US" dirty="0" smtClean="0"/>
            </a:br>
            <a:r>
              <a:rPr lang="en-US" dirty="0" smtClean="0"/>
              <a:t> (MQXF)</a:t>
            </a:r>
            <a:br>
              <a:rPr lang="en-US" dirty="0" smtClean="0"/>
            </a:br>
            <a:r>
              <a:rPr lang="en-US" dirty="0" smtClean="0"/>
              <a:t> development plan</a:t>
            </a:r>
            <a:endParaRPr lang="en-US" dirty="0"/>
          </a:p>
        </p:txBody>
      </p:sp>
      <p:sp>
        <p:nvSpPr>
          <p:cNvPr id="3" name="Subtitle 2"/>
          <p:cNvSpPr>
            <a:spLocks noGrp="1"/>
          </p:cNvSpPr>
          <p:nvPr>
            <p:ph type="subTitle" idx="1"/>
          </p:nvPr>
        </p:nvSpPr>
        <p:spPr>
          <a:xfrm>
            <a:off x="0" y="2636912"/>
            <a:ext cx="9144000" cy="4104456"/>
          </a:xfrm>
        </p:spPr>
        <p:txBody>
          <a:bodyPr>
            <a:normAutofit fontScale="62500" lnSpcReduction="20000"/>
          </a:bodyPr>
          <a:lstStyle/>
          <a:p>
            <a:r>
              <a:rPr lang="en-US" dirty="0" smtClean="0"/>
              <a:t>Paolo Fessia</a:t>
            </a:r>
          </a:p>
          <a:p>
            <a:endParaRPr lang="en-US" dirty="0" smtClean="0"/>
          </a:p>
          <a:p>
            <a:r>
              <a:rPr lang="en-US" dirty="0" smtClean="0"/>
              <a:t>MQXF analysis by P. Ferracin</a:t>
            </a:r>
          </a:p>
          <a:p>
            <a:endParaRPr lang="en-US" dirty="0" smtClean="0"/>
          </a:p>
          <a:p>
            <a:r>
              <a:rPr lang="en-US" dirty="0" smtClean="0"/>
              <a:t>Based on the discussions with</a:t>
            </a:r>
          </a:p>
          <a:p>
            <a:endParaRPr lang="en-US" dirty="0" smtClean="0"/>
          </a:p>
          <a:p>
            <a:r>
              <a:rPr lang="en-US" dirty="0" smtClean="0"/>
              <a:t>Giorgio Ambrosio, Michael Anerella, Marc Kaducak, Joseph Rasson, GianLuca Sabbi, Frederic Savary, E. Todesco, Peter Wanderer</a:t>
            </a:r>
          </a:p>
          <a:p>
            <a:endParaRPr lang="en-US" dirty="0" smtClean="0"/>
          </a:p>
          <a:p>
            <a:r>
              <a:rPr lang="en-US" dirty="0" smtClean="0"/>
              <a:t> Luca Bottura, Lucio Rossi </a:t>
            </a:r>
          </a:p>
          <a:p>
            <a:endParaRPr lang="en-US" dirty="0" smtClean="0"/>
          </a:p>
          <a:p>
            <a:r>
              <a:rPr lang="en-US" dirty="0" smtClean="0"/>
              <a:t>within the MDT section (N. Bourcey, J. Mazet, P . Ferracin, J. C. Perez, E. Todesco,…).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0"/>
          <p:cNvPicPr>
            <a:picLocks noGrp="1" noChangeAspect="1"/>
          </p:cNvPicPr>
          <p:nvPr>
            <p:ph sz="half" idx="4294967295"/>
          </p:nvPr>
        </p:nvPicPr>
        <p:blipFill>
          <a:blip r:embed="rId2" cstate="print"/>
          <a:srcRect/>
          <a:stretch>
            <a:fillRect/>
          </a:stretch>
        </p:blipFill>
        <p:spPr>
          <a:xfrm>
            <a:off x="3347864" y="2893925"/>
            <a:ext cx="2551299" cy="2551299"/>
          </a:xfrm>
          <a:prstGeom prst="rect">
            <a:avLst/>
          </a:prstGeom>
        </p:spPr>
      </p:pic>
      <p:sp>
        <p:nvSpPr>
          <p:cNvPr id="2" name="Title 1"/>
          <p:cNvSpPr>
            <a:spLocks noGrp="1"/>
          </p:cNvSpPr>
          <p:nvPr>
            <p:ph type="title"/>
          </p:nvPr>
        </p:nvSpPr>
        <p:spPr>
          <a:xfrm>
            <a:off x="0" y="0"/>
            <a:ext cx="9144000" cy="764704"/>
          </a:xfrm>
        </p:spPr>
        <p:txBody>
          <a:bodyPr>
            <a:normAutofit fontScale="90000"/>
          </a:bodyPr>
          <a:lstStyle/>
          <a:p>
            <a:r>
              <a:rPr lang="en-US" dirty="0" smtClean="0"/>
              <a:t>Objectives of the MQXF model program</a:t>
            </a:r>
            <a:endParaRPr lang="en-US" dirty="0"/>
          </a:p>
        </p:txBody>
      </p:sp>
      <p:grpSp>
        <p:nvGrpSpPr>
          <p:cNvPr id="14" name="Group 13"/>
          <p:cNvGrpSpPr/>
          <p:nvPr/>
        </p:nvGrpSpPr>
        <p:grpSpPr>
          <a:xfrm>
            <a:off x="2771800" y="620688"/>
            <a:ext cx="3600400" cy="2232248"/>
            <a:chOff x="2771800" y="620688"/>
            <a:chExt cx="3600400" cy="2232248"/>
          </a:xfrm>
        </p:grpSpPr>
        <p:sp>
          <p:nvSpPr>
            <p:cNvPr id="8" name="Oval 7"/>
            <p:cNvSpPr/>
            <p:nvPr/>
          </p:nvSpPr>
          <p:spPr>
            <a:xfrm>
              <a:off x="2771800" y="620688"/>
              <a:ext cx="360040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Demonstrate that the technologies and techniques used for the 120 mm aperture can be successfully adopted for the 140-150 mm aperture</a:t>
              </a:r>
            </a:p>
          </p:txBody>
        </p:sp>
        <p:sp>
          <p:nvSpPr>
            <p:cNvPr id="15" name="Right Arrow 14"/>
            <p:cNvSpPr/>
            <p:nvPr/>
          </p:nvSpPr>
          <p:spPr>
            <a:xfrm rot="16200000">
              <a:off x="4319972" y="231287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37854" y="1988840"/>
            <a:ext cx="3406146" cy="1634793"/>
            <a:chOff x="5737854" y="1988840"/>
            <a:chExt cx="3406146" cy="1634793"/>
          </a:xfrm>
        </p:grpSpPr>
        <p:sp>
          <p:nvSpPr>
            <p:cNvPr id="9" name="Oval 8"/>
            <p:cNvSpPr/>
            <p:nvPr/>
          </p:nvSpPr>
          <p:spPr>
            <a:xfrm>
              <a:off x="6047656" y="1988840"/>
              <a:ext cx="309634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Tests as many as possible of the long magnet features (in particular iron yoke design) if it does not delay the test plan</a:t>
              </a:r>
            </a:p>
          </p:txBody>
        </p:sp>
        <p:sp>
          <p:nvSpPr>
            <p:cNvPr id="16" name="Right Arrow 15"/>
            <p:cNvSpPr/>
            <p:nvPr/>
          </p:nvSpPr>
          <p:spPr>
            <a:xfrm rot="18919962">
              <a:off x="5737854" y="3191585"/>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5496" y="2060848"/>
            <a:ext cx="3464414" cy="1523116"/>
            <a:chOff x="35496" y="2060848"/>
            <a:chExt cx="3464414" cy="1523116"/>
          </a:xfrm>
        </p:grpSpPr>
        <p:sp>
          <p:nvSpPr>
            <p:cNvPr id="4" name="Oval 3"/>
            <p:cNvSpPr/>
            <p:nvPr/>
          </p:nvSpPr>
          <p:spPr>
            <a:xfrm>
              <a:off x="35496" y="2060848"/>
              <a:ext cx="309634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Extend the applicability of the LHQ result to 140-150 mm aperture to open directly the path to full length prototype (8 meter)</a:t>
              </a:r>
            </a:p>
          </p:txBody>
        </p:sp>
        <p:sp>
          <p:nvSpPr>
            <p:cNvPr id="17" name="Right Arrow 16"/>
            <p:cNvSpPr/>
            <p:nvPr/>
          </p:nvSpPr>
          <p:spPr>
            <a:xfrm rot="13116062">
              <a:off x="2851838" y="315191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39552" y="5000719"/>
            <a:ext cx="3260278" cy="1857281"/>
            <a:chOff x="539552" y="5000719"/>
            <a:chExt cx="3260278" cy="1857281"/>
          </a:xfrm>
        </p:grpSpPr>
        <p:sp>
          <p:nvSpPr>
            <p:cNvPr id="10" name="Oval 9"/>
            <p:cNvSpPr/>
            <p:nvPr/>
          </p:nvSpPr>
          <p:spPr>
            <a:xfrm>
              <a:off x="539552" y="5345832"/>
              <a:ext cx="309634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Demonstrate that the coil fabrication technology is well mastered allowing to use all the produced coils for magnet assembly</a:t>
              </a:r>
            </a:p>
          </p:txBody>
        </p:sp>
        <p:sp>
          <p:nvSpPr>
            <p:cNvPr id="18" name="Right Arrow 17"/>
            <p:cNvSpPr/>
            <p:nvPr/>
          </p:nvSpPr>
          <p:spPr>
            <a:xfrm rot="8018294">
              <a:off x="3259770" y="5108731"/>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529856" y="4999101"/>
            <a:ext cx="3290616" cy="1858899"/>
            <a:chOff x="5529856" y="4999101"/>
            <a:chExt cx="3290616" cy="1858899"/>
          </a:xfrm>
        </p:grpSpPr>
        <p:sp>
          <p:nvSpPr>
            <p:cNvPr id="11" name="Oval 10"/>
            <p:cNvSpPr/>
            <p:nvPr/>
          </p:nvSpPr>
          <p:spPr>
            <a:xfrm>
              <a:off x="5724128" y="5345832"/>
              <a:ext cx="309634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1400" dirty="0" smtClean="0"/>
                <a:t>RRP and PIT can be efficiently and successfully managed in the same production</a:t>
              </a:r>
            </a:p>
          </p:txBody>
        </p:sp>
        <p:sp>
          <p:nvSpPr>
            <p:cNvPr id="19" name="Right Arrow 18"/>
            <p:cNvSpPr/>
            <p:nvPr/>
          </p:nvSpPr>
          <p:spPr>
            <a:xfrm rot="2703988">
              <a:off x="5421844" y="5107113"/>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36512" y="2636912"/>
            <a:ext cx="9144000" cy="4221088"/>
            <a:chOff x="0" y="2636912"/>
            <a:chExt cx="9144000" cy="4221088"/>
          </a:xfrm>
        </p:grpSpPr>
        <p:grpSp>
          <p:nvGrpSpPr>
            <p:cNvPr id="65" name="Group 64"/>
            <p:cNvGrpSpPr/>
            <p:nvPr/>
          </p:nvGrpSpPr>
          <p:grpSpPr>
            <a:xfrm>
              <a:off x="0" y="2636912"/>
              <a:ext cx="9144000" cy="4221088"/>
              <a:chOff x="0" y="2636912"/>
              <a:chExt cx="9144000" cy="4221088"/>
            </a:xfrm>
          </p:grpSpPr>
          <p:grpSp>
            <p:nvGrpSpPr>
              <p:cNvPr id="64" name="Group 63"/>
              <p:cNvGrpSpPr/>
              <p:nvPr/>
            </p:nvGrpSpPr>
            <p:grpSpPr>
              <a:xfrm>
                <a:off x="0" y="2636912"/>
                <a:ext cx="9144000" cy="4221088"/>
                <a:chOff x="0" y="2636912"/>
                <a:chExt cx="9144000" cy="4221088"/>
              </a:xfrm>
            </p:grpSpPr>
            <p:sp>
              <p:nvSpPr>
                <p:cNvPr id="22" name="Rectangle 21"/>
                <p:cNvSpPr/>
                <p:nvPr/>
              </p:nvSpPr>
              <p:spPr>
                <a:xfrm>
                  <a:off x="0" y="3212976"/>
                  <a:ext cx="9144000" cy="3645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Option A</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20" name="Rounded Rectangle 19"/>
                <p:cNvSpPr/>
                <p:nvPr/>
              </p:nvSpPr>
              <p:spPr>
                <a:xfrm>
                  <a:off x="107504" y="4581128"/>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Mechanical Structure  </a:t>
                  </a:r>
                  <a:endParaRPr lang="en-US" dirty="0"/>
                </a:p>
              </p:txBody>
            </p:sp>
            <p:sp>
              <p:nvSpPr>
                <p:cNvPr id="23" name="Rectangle 22"/>
                <p:cNvSpPr/>
                <p:nvPr/>
              </p:nvSpPr>
              <p:spPr>
                <a:xfrm>
                  <a:off x="1331640" y="3717032"/>
                  <a:ext cx="2016224"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 1</a:t>
                  </a:r>
                  <a:endParaRPr lang="en-US" dirty="0"/>
                </a:p>
              </p:txBody>
            </p:sp>
            <p:sp>
              <p:nvSpPr>
                <p:cNvPr id="24" name="Rectangle 23"/>
                <p:cNvSpPr/>
                <p:nvPr/>
              </p:nvSpPr>
              <p:spPr>
                <a:xfrm>
                  <a:off x="3131840" y="5445224"/>
                  <a:ext cx="2016224" cy="72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 2</a:t>
                  </a:r>
                  <a:endParaRPr lang="en-US" dirty="0"/>
                </a:p>
              </p:txBody>
            </p:sp>
            <p:sp>
              <p:nvSpPr>
                <p:cNvPr id="37" name="Oval 36"/>
                <p:cNvSpPr/>
                <p:nvPr/>
              </p:nvSpPr>
              <p:spPr>
                <a:xfrm>
                  <a:off x="3779912" y="3573016"/>
                  <a:ext cx="1584176" cy="1008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0</a:t>
                  </a:r>
                  <a:endParaRPr lang="en-US" dirty="0"/>
                </a:p>
              </p:txBody>
            </p:sp>
            <p:sp>
              <p:nvSpPr>
                <p:cNvPr id="38" name="Oval 37"/>
                <p:cNvSpPr/>
                <p:nvPr/>
              </p:nvSpPr>
              <p:spPr>
                <a:xfrm>
                  <a:off x="6408712" y="3573016"/>
                  <a:ext cx="1584176" cy="1008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2</a:t>
                  </a:r>
                  <a:endParaRPr lang="en-US" dirty="0"/>
                </a:p>
              </p:txBody>
            </p:sp>
            <p:sp>
              <p:nvSpPr>
                <p:cNvPr id="40" name="Oval 39"/>
                <p:cNvSpPr/>
                <p:nvPr/>
              </p:nvSpPr>
              <p:spPr>
                <a:xfrm>
                  <a:off x="7524328" y="5301208"/>
                  <a:ext cx="1584176" cy="100811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3</a:t>
                  </a:r>
                  <a:endParaRPr lang="en-US" dirty="0"/>
                </a:p>
              </p:txBody>
            </p:sp>
            <p:cxnSp>
              <p:nvCxnSpPr>
                <p:cNvPr id="28" name="Shape 27"/>
                <p:cNvCxnSpPr>
                  <a:stCxn id="20" idx="0"/>
                  <a:endCxn id="23" idx="1"/>
                </p:cNvCxnSpPr>
                <p:nvPr/>
              </p:nvCxnSpPr>
              <p:spPr>
                <a:xfrm rot="5400000" flipH="1" flipV="1">
                  <a:off x="881590" y="4131078"/>
                  <a:ext cx="50405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24" idx="1"/>
                </p:cNvCxnSpPr>
                <p:nvPr/>
              </p:nvCxnSpPr>
              <p:spPr>
                <a:xfrm rot="16200000" flipH="1">
                  <a:off x="1745686" y="4419110"/>
                  <a:ext cx="576064" cy="21962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3"/>
                  <a:endCxn id="37" idx="2"/>
                </p:cNvCxnSpPr>
                <p:nvPr/>
              </p:nvCxnSpPr>
              <p:spPr>
                <a:xfrm>
                  <a:off x="3347864" y="407707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7" idx="6"/>
                  <a:endCxn id="38" idx="2"/>
                </p:cNvCxnSpPr>
                <p:nvPr/>
              </p:nvCxnSpPr>
              <p:spPr>
                <a:xfrm>
                  <a:off x="5364088" y="4077072"/>
                  <a:ext cx="1044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4" idx="3"/>
                  <a:endCxn id="39" idx="2"/>
                </p:cNvCxnSpPr>
                <p:nvPr/>
              </p:nvCxnSpPr>
              <p:spPr>
                <a:xfrm>
                  <a:off x="5148064" y="5805264"/>
                  <a:ext cx="468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6"/>
                  <a:endCxn id="40" idx="2"/>
                </p:cNvCxnSpPr>
                <p:nvPr/>
              </p:nvCxnSpPr>
              <p:spPr>
                <a:xfrm>
                  <a:off x="7200800" y="5805264"/>
                  <a:ext cx="323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7" idx="2"/>
                  <a:endCxn id="38" idx="0"/>
                </p:cNvCxnSpPr>
                <p:nvPr/>
              </p:nvCxnSpPr>
              <p:spPr>
                <a:xfrm>
                  <a:off x="6408786" y="2636912"/>
                  <a:ext cx="79201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8" idx="2"/>
                  <a:endCxn id="40" idx="0"/>
                </p:cNvCxnSpPr>
                <p:nvPr/>
              </p:nvCxnSpPr>
              <p:spPr>
                <a:xfrm>
                  <a:off x="7740426" y="2636912"/>
                  <a:ext cx="57599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6" idx="2"/>
                  <a:endCxn id="39" idx="0"/>
                </p:cNvCxnSpPr>
                <p:nvPr/>
              </p:nvCxnSpPr>
              <p:spPr>
                <a:xfrm>
                  <a:off x="4338630" y="2636912"/>
                  <a:ext cx="2070082"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a:stCxn id="15" idx="2"/>
                <a:endCxn id="37" idx="1"/>
              </p:cNvCxnSpPr>
              <p:nvPr/>
            </p:nvCxnSpPr>
            <p:spPr>
              <a:xfrm>
                <a:off x="1565814" y="2636912"/>
                <a:ext cx="2446095" cy="1083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5616624" y="5301208"/>
              <a:ext cx="1584176" cy="100811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1</a:t>
              </a:r>
              <a:endParaRPr lang="en-US" dirty="0"/>
            </a:p>
          </p:txBody>
        </p:sp>
      </p:grpSp>
      <p:grpSp>
        <p:nvGrpSpPr>
          <p:cNvPr id="129" name="Group 128"/>
          <p:cNvGrpSpPr/>
          <p:nvPr/>
        </p:nvGrpSpPr>
        <p:grpSpPr>
          <a:xfrm>
            <a:off x="-36512" y="2564904"/>
            <a:ext cx="9180512" cy="4293096"/>
            <a:chOff x="-36512" y="2564904"/>
            <a:chExt cx="9180512" cy="4293096"/>
          </a:xfrm>
        </p:grpSpPr>
        <p:grpSp>
          <p:nvGrpSpPr>
            <p:cNvPr id="126" name="Group 125"/>
            <p:cNvGrpSpPr/>
            <p:nvPr/>
          </p:nvGrpSpPr>
          <p:grpSpPr>
            <a:xfrm>
              <a:off x="-36512" y="2564904"/>
              <a:ext cx="9180512" cy="4293096"/>
              <a:chOff x="-36512" y="2564904"/>
              <a:chExt cx="9180512" cy="4293096"/>
            </a:xfrm>
          </p:grpSpPr>
          <p:grpSp>
            <p:nvGrpSpPr>
              <p:cNvPr id="123" name="Group 122"/>
              <p:cNvGrpSpPr/>
              <p:nvPr/>
            </p:nvGrpSpPr>
            <p:grpSpPr>
              <a:xfrm>
                <a:off x="-36512" y="2564904"/>
                <a:ext cx="9180512" cy="4293096"/>
                <a:chOff x="-36512" y="2564904"/>
                <a:chExt cx="9180512" cy="4293096"/>
              </a:xfrm>
            </p:grpSpPr>
            <p:grpSp>
              <p:nvGrpSpPr>
                <p:cNvPr id="120" name="Group 119"/>
                <p:cNvGrpSpPr/>
                <p:nvPr/>
              </p:nvGrpSpPr>
              <p:grpSpPr>
                <a:xfrm>
                  <a:off x="-36512" y="2564904"/>
                  <a:ext cx="9180512" cy="4293096"/>
                  <a:chOff x="0" y="2564904"/>
                  <a:chExt cx="9180512" cy="4293096"/>
                </a:xfrm>
              </p:grpSpPr>
              <p:grpSp>
                <p:nvGrpSpPr>
                  <p:cNvPr id="67" name="Group 66"/>
                  <p:cNvGrpSpPr/>
                  <p:nvPr/>
                </p:nvGrpSpPr>
                <p:grpSpPr>
                  <a:xfrm>
                    <a:off x="0" y="2564904"/>
                    <a:ext cx="9180512" cy="4293096"/>
                    <a:chOff x="0" y="2564904"/>
                    <a:chExt cx="9180512" cy="4293096"/>
                  </a:xfrm>
                </p:grpSpPr>
                <p:grpSp>
                  <p:nvGrpSpPr>
                    <p:cNvPr id="68" name="Group 64"/>
                    <p:cNvGrpSpPr/>
                    <p:nvPr/>
                  </p:nvGrpSpPr>
                  <p:grpSpPr>
                    <a:xfrm>
                      <a:off x="0" y="2564904"/>
                      <a:ext cx="9180512" cy="4293096"/>
                      <a:chOff x="0" y="2564904"/>
                      <a:chExt cx="9180512" cy="4293096"/>
                    </a:xfrm>
                  </p:grpSpPr>
                  <p:grpSp>
                    <p:nvGrpSpPr>
                      <p:cNvPr id="70" name="Group 63"/>
                      <p:cNvGrpSpPr/>
                      <p:nvPr/>
                    </p:nvGrpSpPr>
                    <p:grpSpPr>
                      <a:xfrm>
                        <a:off x="0" y="2564904"/>
                        <a:ext cx="9180512" cy="4293096"/>
                        <a:chOff x="0" y="2564904"/>
                        <a:chExt cx="9180512" cy="4293096"/>
                      </a:xfrm>
                    </p:grpSpPr>
                    <p:sp>
                      <p:nvSpPr>
                        <p:cNvPr id="72" name="Rectangle 71"/>
                        <p:cNvSpPr/>
                        <p:nvPr/>
                      </p:nvSpPr>
                      <p:spPr>
                        <a:xfrm>
                          <a:off x="36512" y="3212976"/>
                          <a:ext cx="9144000" cy="3645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Option B</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73" name="Rounded Rectangle 72"/>
                        <p:cNvSpPr/>
                        <p:nvPr/>
                      </p:nvSpPr>
                      <p:spPr>
                        <a:xfrm>
                          <a:off x="0" y="4725144"/>
                          <a:ext cx="1259632"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Mechanical Structure  </a:t>
                          </a:r>
                          <a:endParaRPr lang="en-US" sz="1600" dirty="0"/>
                        </a:p>
                      </p:txBody>
                    </p:sp>
                    <p:sp>
                      <p:nvSpPr>
                        <p:cNvPr id="74" name="Rectangle 73"/>
                        <p:cNvSpPr/>
                        <p:nvPr/>
                      </p:nvSpPr>
                      <p:spPr>
                        <a:xfrm>
                          <a:off x="755576" y="3501008"/>
                          <a:ext cx="1368152" cy="1008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Accelerator features 1st set</a:t>
                          </a:r>
                          <a:endParaRPr lang="en-US" dirty="0"/>
                        </a:p>
                      </p:txBody>
                    </p:sp>
                    <p:sp>
                      <p:nvSpPr>
                        <p:cNvPr id="76" name="Oval 75"/>
                        <p:cNvSpPr/>
                        <p:nvPr/>
                      </p:nvSpPr>
                      <p:spPr>
                        <a:xfrm>
                          <a:off x="3707904" y="3501008"/>
                          <a:ext cx="1584176" cy="1008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0</a:t>
                          </a:r>
                          <a:endParaRPr lang="en-US" dirty="0"/>
                        </a:p>
                      </p:txBody>
                    </p:sp>
                    <p:sp>
                      <p:nvSpPr>
                        <p:cNvPr id="77" name="Oval 76"/>
                        <p:cNvSpPr/>
                        <p:nvPr/>
                      </p:nvSpPr>
                      <p:spPr>
                        <a:xfrm>
                          <a:off x="6300192" y="3501008"/>
                          <a:ext cx="1584176" cy="1008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2</a:t>
                          </a:r>
                          <a:endParaRPr lang="en-US" dirty="0"/>
                        </a:p>
                      </p:txBody>
                    </p:sp>
                    <p:sp>
                      <p:nvSpPr>
                        <p:cNvPr id="78" name="Oval 77"/>
                        <p:cNvSpPr/>
                        <p:nvPr/>
                      </p:nvSpPr>
                      <p:spPr>
                        <a:xfrm>
                          <a:off x="7524328" y="5445224"/>
                          <a:ext cx="1584176" cy="100811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3</a:t>
                          </a:r>
                          <a:endParaRPr lang="en-US" dirty="0"/>
                        </a:p>
                      </p:txBody>
                    </p:sp>
                    <p:cxnSp>
                      <p:nvCxnSpPr>
                        <p:cNvPr id="79" name="Shape 78"/>
                        <p:cNvCxnSpPr>
                          <a:stCxn id="73" idx="0"/>
                          <a:endCxn id="74" idx="1"/>
                        </p:cNvCxnSpPr>
                        <p:nvPr/>
                      </p:nvCxnSpPr>
                      <p:spPr>
                        <a:xfrm rot="5400000" flipH="1" flipV="1">
                          <a:off x="332656" y="4302224"/>
                          <a:ext cx="720080" cy="12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hape 79"/>
                        <p:cNvCxnSpPr>
                          <a:stCxn id="73" idx="2"/>
                          <a:endCxn id="94" idx="1"/>
                        </p:cNvCxnSpPr>
                        <p:nvPr/>
                      </p:nvCxnSpPr>
                      <p:spPr>
                        <a:xfrm rot="16200000" flipH="1">
                          <a:off x="728700" y="5274332"/>
                          <a:ext cx="576064" cy="7738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6"/>
                          <a:endCxn id="77" idx="2"/>
                        </p:cNvCxnSpPr>
                        <p:nvPr/>
                      </p:nvCxnSpPr>
                      <p:spPr>
                        <a:xfrm>
                          <a:off x="5292080" y="4005064"/>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9" idx="6"/>
                          <a:endCxn id="78" idx="2"/>
                        </p:cNvCxnSpPr>
                        <p:nvPr/>
                      </p:nvCxnSpPr>
                      <p:spPr>
                        <a:xfrm>
                          <a:off x="7380312" y="5949280"/>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77" idx="0"/>
                        </p:cNvCxnSpPr>
                        <p:nvPr/>
                      </p:nvCxnSpPr>
                      <p:spPr>
                        <a:xfrm>
                          <a:off x="6372274" y="2564904"/>
                          <a:ext cx="72000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8" idx="2"/>
                          <a:endCxn id="78" idx="0"/>
                        </p:cNvCxnSpPr>
                        <p:nvPr/>
                      </p:nvCxnSpPr>
                      <p:spPr>
                        <a:xfrm>
                          <a:off x="7740426" y="2636912"/>
                          <a:ext cx="575990"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6" idx="2"/>
                          <a:endCxn id="69" idx="0"/>
                        </p:cNvCxnSpPr>
                        <p:nvPr/>
                      </p:nvCxnSpPr>
                      <p:spPr>
                        <a:xfrm>
                          <a:off x="4302118" y="2636912"/>
                          <a:ext cx="2286106"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a:stCxn id="15" idx="2"/>
                        <a:endCxn id="76" idx="1"/>
                      </p:cNvCxnSpPr>
                      <p:nvPr/>
                    </p:nvCxnSpPr>
                    <p:spPr>
                      <a:xfrm>
                        <a:off x="1565814" y="2636912"/>
                        <a:ext cx="2374087" cy="1011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9" name="Oval 68"/>
                    <p:cNvSpPr/>
                    <p:nvPr/>
                  </p:nvSpPr>
                  <p:spPr>
                    <a:xfrm>
                      <a:off x="5796136" y="5445224"/>
                      <a:ext cx="1584176" cy="100811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1</a:t>
                      </a:r>
                      <a:endParaRPr lang="en-US" dirty="0"/>
                    </a:p>
                  </p:txBody>
                </p:sp>
              </p:grpSp>
              <p:sp>
                <p:nvSpPr>
                  <p:cNvPr id="94" name="Rectangle 93"/>
                  <p:cNvSpPr/>
                  <p:nvPr/>
                </p:nvSpPr>
                <p:spPr>
                  <a:xfrm>
                    <a:off x="1403648" y="5445224"/>
                    <a:ext cx="1368152" cy="1008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Accelerator features 2nd  set</a:t>
                    </a:r>
                    <a:endParaRPr lang="en-US" dirty="0"/>
                  </a:p>
                </p:txBody>
              </p:sp>
              <p:sp>
                <p:nvSpPr>
                  <p:cNvPr id="96" name="Rectangle 95"/>
                  <p:cNvSpPr/>
                  <p:nvPr/>
                </p:nvSpPr>
                <p:spPr>
                  <a:xfrm>
                    <a:off x="2267744" y="3501008"/>
                    <a:ext cx="1368152" cy="1008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Mechanical structure V1</a:t>
                    </a:r>
                    <a:endParaRPr lang="en-US" dirty="0"/>
                  </a:p>
                </p:txBody>
              </p:sp>
              <p:sp>
                <p:nvSpPr>
                  <p:cNvPr id="97" name="Rectangle 96"/>
                  <p:cNvSpPr/>
                  <p:nvPr/>
                </p:nvSpPr>
                <p:spPr>
                  <a:xfrm>
                    <a:off x="3059832" y="5445224"/>
                    <a:ext cx="1368152" cy="1008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Mechanical structure V2</a:t>
                    </a:r>
                  </a:p>
                  <a:p>
                    <a:pPr algn="ctr"/>
                    <a:r>
                      <a:rPr lang="en-US" b="1" u="sng" dirty="0" smtClean="0"/>
                      <a:t>Series like</a:t>
                    </a:r>
                    <a:endParaRPr lang="en-US" b="1" u="sng" dirty="0"/>
                  </a:p>
                </p:txBody>
              </p:sp>
              <p:cxnSp>
                <p:nvCxnSpPr>
                  <p:cNvPr id="103" name="Straight Arrow Connector 102"/>
                  <p:cNvCxnSpPr>
                    <a:stCxn id="94" idx="3"/>
                    <a:endCxn id="97" idx="1"/>
                  </p:cNvCxnSpPr>
                  <p:nvPr/>
                </p:nvCxnSpPr>
                <p:spPr>
                  <a:xfrm>
                    <a:off x="2771800" y="594928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p:cNvCxnSpPr>
                  <a:stCxn id="74" idx="3"/>
                  <a:endCxn id="96" idx="1"/>
                </p:cNvCxnSpPr>
                <p:nvPr/>
              </p:nvCxnSpPr>
              <p:spPr>
                <a:xfrm>
                  <a:off x="2087216" y="4005064"/>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5" name="Straight Arrow Connector 124"/>
              <p:cNvCxnSpPr>
                <a:stCxn id="96" idx="3"/>
                <a:endCxn id="76" idx="2"/>
              </p:cNvCxnSpPr>
              <p:nvPr/>
            </p:nvCxnSpPr>
            <p:spPr>
              <a:xfrm>
                <a:off x="3599384" y="4005064"/>
                <a:ext cx="720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8" name="Straight Arrow Connector 127"/>
            <p:cNvCxnSpPr>
              <a:stCxn id="97" idx="3"/>
              <a:endCxn id="69" idx="2"/>
            </p:cNvCxnSpPr>
            <p:nvPr/>
          </p:nvCxnSpPr>
          <p:spPr>
            <a:xfrm>
              <a:off x="4391472" y="5949280"/>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67544" y="0"/>
            <a:ext cx="8229600" cy="1143000"/>
          </a:xfrm>
        </p:spPr>
        <p:txBody>
          <a:bodyPr/>
          <a:lstStyle/>
          <a:p>
            <a:r>
              <a:rPr lang="en-GB" dirty="0" smtClean="0"/>
              <a:t>Main features in the program</a:t>
            </a:r>
            <a:endParaRPr lang="en-GB" dirty="0"/>
          </a:p>
        </p:txBody>
      </p:sp>
      <p:grpSp>
        <p:nvGrpSpPr>
          <p:cNvPr id="3" name="Group 11"/>
          <p:cNvGrpSpPr/>
          <p:nvPr/>
        </p:nvGrpSpPr>
        <p:grpSpPr>
          <a:xfrm>
            <a:off x="0" y="1268760"/>
            <a:ext cx="9144000" cy="1728192"/>
            <a:chOff x="0" y="1268760"/>
            <a:chExt cx="9144000" cy="1728192"/>
          </a:xfrm>
        </p:grpSpPr>
        <p:sp>
          <p:nvSpPr>
            <p:cNvPr id="10" name="Rectangle 9"/>
            <p:cNvSpPr/>
            <p:nvPr/>
          </p:nvSpPr>
          <p:spPr>
            <a:xfrm>
              <a:off x="0" y="1268760"/>
              <a:ext cx="9144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 poles: 6 RRP+6 PIT</a:t>
              </a:r>
              <a:endParaRPr lang="en-US" dirty="0"/>
            </a:p>
          </p:txBody>
        </p:sp>
        <p:sp>
          <p:nvSpPr>
            <p:cNvPr id="11" name="Rectangle 10"/>
            <p:cNvSpPr/>
            <p:nvPr/>
          </p:nvSpPr>
          <p:spPr>
            <a:xfrm>
              <a:off x="0" y="1628800"/>
              <a:ext cx="9144000" cy="1368152"/>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8"/>
          <p:cNvGrpSpPr/>
          <p:nvPr/>
        </p:nvGrpSpPr>
        <p:grpSpPr>
          <a:xfrm>
            <a:off x="431688" y="1844824"/>
            <a:ext cx="8172760" cy="792088"/>
            <a:chOff x="107504" y="3356992"/>
            <a:chExt cx="8172760" cy="792088"/>
          </a:xfrm>
        </p:grpSpPr>
        <p:sp>
          <p:nvSpPr>
            <p:cNvPr id="15" name="Pentagon 14"/>
            <p:cNvSpPr/>
            <p:nvPr/>
          </p:nvSpPr>
          <p:spPr>
            <a:xfrm>
              <a:off x="107504" y="3356992"/>
              <a:ext cx="2664296" cy="792088"/>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coils model 1</a:t>
              </a:r>
            </a:p>
            <a:p>
              <a:pPr algn="ctr"/>
              <a:r>
                <a:rPr lang="en-US" sz="1600" dirty="0" smtClean="0"/>
                <a:t>(2practice + 2 production)</a:t>
              </a:r>
              <a:endParaRPr lang="en-US" sz="1600" dirty="0"/>
            </a:p>
          </p:txBody>
        </p:sp>
        <p:sp>
          <p:nvSpPr>
            <p:cNvPr id="16" name="Pentagon 15"/>
            <p:cNvSpPr/>
            <p:nvPr/>
          </p:nvSpPr>
          <p:spPr>
            <a:xfrm>
              <a:off x="2843808" y="3356992"/>
              <a:ext cx="2664296" cy="792088"/>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coils model 2</a:t>
              </a:r>
            </a:p>
          </p:txBody>
        </p:sp>
        <p:sp>
          <p:nvSpPr>
            <p:cNvPr id="17" name="Pentagon 16"/>
            <p:cNvSpPr/>
            <p:nvPr/>
          </p:nvSpPr>
          <p:spPr>
            <a:xfrm>
              <a:off x="5580112" y="3356992"/>
              <a:ext cx="1332000" cy="792088"/>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coils model 3</a:t>
              </a:r>
            </a:p>
          </p:txBody>
        </p:sp>
        <p:sp>
          <p:nvSpPr>
            <p:cNvPr id="18" name="Pentagon 17"/>
            <p:cNvSpPr/>
            <p:nvPr/>
          </p:nvSpPr>
          <p:spPr>
            <a:xfrm>
              <a:off x="6948264" y="3356992"/>
              <a:ext cx="1332000" cy="792088"/>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coils model 4</a:t>
              </a:r>
            </a:p>
          </p:txBody>
        </p:sp>
      </p:grpSp>
      <p:cxnSp>
        <p:nvCxnSpPr>
          <p:cNvPr id="101" name="Straight Arrow Connector 100"/>
          <p:cNvCxnSpPr>
            <a:stCxn id="74" idx="3"/>
            <a:endCxn id="96" idx="1"/>
          </p:cNvCxnSpPr>
          <p:nvPr/>
        </p:nvCxnSpPr>
        <p:spPr>
          <a:xfrm>
            <a:off x="2087216" y="4005064"/>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49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9"/>
                                        </p:tgtEl>
                                        <p:attrNameLst>
                                          <p:attrName>style.visibility</p:attrName>
                                        </p:attrNameLst>
                                      </p:cBhvr>
                                      <p:to>
                                        <p:strVal val="visible"/>
                                      </p:to>
                                    </p:set>
                                    <p:anim calcmode="lin" valueType="num">
                                      <p:cBhvr additive="base">
                                        <p:cTn id="13" dur="500" fill="hold"/>
                                        <p:tgtEl>
                                          <p:spTgt spid="129"/>
                                        </p:tgtEl>
                                        <p:attrNameLst>
                                          <p:attrName>ppt_x</p:attrName>
                                        </p:attrNameLst>
                                      </p:cBhvr>
                                      <p:tavLst>
                                        <p:tav tm="0">
                                          <p:val>
                                            <p:strVal val="0-#ppt_w/2"/>
                                          </p:val>
                                        </p:tav>
                                        <p:tav tm="100000">
                                          <p:val>
                                            <p:strVal val="#ppt_x"/>
                                          </p:val>
                                        </p:tav>
                                      </p:tavLst>
                                    </p:anim>
                                    <p:anim calcmode="lin" valueType="num">
                                      <p:cBhvr additive="base">
                                        <p:cTn id="14" dur="5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MQXF_MDT_4t_LARP-CERN_synth2.gif"/>
          <p:cNvPicPr>
            <a:picLocks noGrp="1" noChangeAspect="1"/>
          </p:cNvPicPr>
          <p:nvPr>
            <p:ph idx="1"/>
          </p:nvPr>
        </p:nvPicPr>
        <p:blipFill>
          <a:blip r:embed="rId2" cstate="print"/>
          <a:stretch>
            <a:fillRect/>
          </a:stretch>
        </p:blipFill>
        <p:spPr>
          <a:xfrm>
            <a:off x="0" y="620688"/>
            <a:ext cx="9144000" cy="6237312"/>
          </a:xfrm>
        </p:spPr>
      </p:pic>
      <p:sp>
        <p:nvSpPr>
          <p:cNvPr id="2" name="Title 1"/>
          <p:cNvSpPr>
            <a:spLocks noGrp="1"/>
          </p:cNvSpPr>
          <p:nvPr>
            <p:ph type="title"/>
          </p:nvPr>
        </p:nvSpPr>
        <p:spPr>
          <a:xfrm>
            <a:off x="0" y="0"/>
            <a:ext cx="9144000" cy="836712"/>
          </a:xfrm>
        </p:spPr>
        <p:txBody>
          <a:bodyPr>
            <a:normAutofit/>
          </a:bodyPr>
          <a:lstStyle/>
          <a:p>
            <a:r>
              <a:rPr lang="en-US" sz="3400" dirty="0" smtClean="0"/>
              <a:t>CERN-LARP proposed integrated model program</a:t>
            </a:r>
            <a:endParaRPr lang="en-US" sz="3400" dirty="0"/>
          </a:p>
        </p:txBody>
      </p:sp>
      <p:cxnSp>
        <p:nvCxnSpPr>
          <p:cNvPr id="8" name="Straight Arrow Connector 7"/>
          <p:cNvCxnSpPr/>
          <p:nvPr/>
        </p:nvCxnSpPr>
        <p:spPr>
          <a:xfrm>
            <a:off x="6300192" y="2780928"/>
            <a:ext cx="0" cy="3168352"/>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68144" y="2924944"/>
            <a:ext cx="0" cy="1872208"/>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24328" y="4509120"/>
            <a:ext cx="0" cy="1008112"/>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36296" y="4389788"/>
            <a:ext cx="0" cy="1775516"/>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60232" y="3933056"/>
            <a:ext cx="0" cy="1008112"/>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32040" y="908720"/>
            <a:ext cx="42119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and coil engineering</a:t>
            </a:r>
            <a:endParaRPr lang="en-US" dirty="0"/>
          </a:p>
        </p:txBody>
      </p:sp>
      <p:sp>
        <p:nvSpPr>
          <p:cNvPr id="11" name="Rectangle 10"/>
          <p:cNvSpPr/>
          <p:nvPr/>
        </p:nvSpPr>
        <p:spPr>
          <a:xfrm>
            <a:off x="6660232" y="1988840"/>
            <a:ext cx="24837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Tooling procurement and mechanical structure engineering</a:t>
            </a:r>
            <a:endParaRPr lang="en-US" dirty="0"/>
          </a:p>
        </p:txBody>
      </p:sp>
      <p:sp>
        <p:nvSpPr>
          <p:cNvPr id="13" name="Rectangle 12"/>
          <p:cNvSpPr/>
          <p:nvPr/>
        </p:nvSpPr>
        <p:spPr>
          <a:xfrm>
            <a:off x="2195736" y="2996952"/>
            <a:ext cx="21602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Coil tooling set up and practice coils</a:t>
            </a:r>
            <a:endParaRPr lang="en-US" dirty="0"/>
          </a:p>
        </p:txBody>
      </p:sp>
      <p:sp>
        <p:nvSpPr>
          <p:cNvPr id="15" name="Rectangle 14"/>
          <p:cNvSpPr/>
          <p:nvPr/>
        </p:nvSpPr>
        <p:spPr>
          <a:xfrm>
            <a:off x="2195736" y="3861048"/>
            <a:ext cx="21602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Coil production</a:t>
            </a:r>
            <a:endParaRPr lang="en-US" dirty="0"/>
          </a:p>
        </p:txBody>
      </p:sp>
      <p:sp>
        <p:nvSpPr>
          <p:cNvPr id="18" name="Rectangle 17"/>
          <p:cNvSpPr/>
          <p:nvPr/>
        </p:nvSpPr>
        <p:spPr>
          <a:xfrm>
            <a:off x="2195736" y="4725144"/>
            <a:ext cx="216024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Magnet assembly and test line 1</a:t>
            </a:r>
            <a:endParaRPr lang="en-US" dirty="0"/>
          </a:p>
        </p:txBody>
      </p:sp>
      <p:sp>
        <p:nvSpPr>
          <p:cNvPr id="19" name="Rectangle 18"/>
          <p:cNvSpPr/>
          <p:nvPr/>
        </p:nvSpPr>
        <p:spPr>
          <a:xfrm>
            <a:off x="2195736" y="5949280"/>
            <a:ext cx="21602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Magnet assembly and test line 2</a:t>
            </a:r>
            <a:endParaRPr lang="en-US" dirty="0"/>
          </a:p>
        </p:txBody>
      </p:sp>
    </p:spTree>
    <p:extLst>
      <p:ext uri="{BB962C8B-B14F-4D97-AF65-F5344CB8AC3E}">
        <p14:creationId xmlns:p14="http://schemas.microsoft.com/office/powerpoint/2010/main" xmlns="" val="181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GB" sz="3400" dirty="0" smtClean="0"/>
              <a:t>LARP and CERN integration for MQXF model program, a 1</a:t>
            </a:r>
            <a:r>
              <a:rPr lang="en-GB" sz="3400" baseline="30000" dirty="0" smtClean="0"/>
              <a:t>st</a:t>
            </a:r>
            <a:r>
              <a:rPr lang="en-GB" sz="3400" dirty="0" smtClean="0"/>
              <a:t> proposal</a:t>
            </a:r>
            <a:endParaRPr lang="en-GB" sz="3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1270524"/>
              </p:ext>
            </p:extLst>
          </p:nvPr>
        </p:nvGraphicFramePr>
        <p:xfrm>
          <a:off x="0" y="1412776"/>
          <a:ext cx="9144000" cy="505968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GB" dirty="0" smtClean="0"/>
                        <a:t>TASK</a:t>
                      </a:r>
                      <a:endParaRPr lang="en-GB" dirty="0"/>
                    </a:p>
                  </a:txBody>
                  <a:tcPr>
                    <a:solidFill>
                      <a:srgbClr val="92D050"/>
                    </a:solidFill>
                  </a:tcPr>
                </a:tc>
                <a:tc>
                  <a:txBody>
                    <a:bodyPr/>
                    <a:lstStyle/>
                    <a:p>
                      <a:pPr algn="ctr"/>
                      <a:r>
                        <a:rPr lang="en-GB" dirty="0" smtClean="0">
                          <a:solidFill>
                            <a:srgbClr val="FF0000"/>
                          </a:solidFill>
                        </a:rPr>
                        <a:t>LARP</a:t>
                      </a:r>
                      <a:endParaRPr lang="en-GB" dirty="0">
                        <a:solidFill>
                          <a:srgbClr val="FF0000"/>
                        </a:solidFill>
                      </a:endParaRPr>
                    </a:p>
                  </a:txBody>
                  <a:tcPr>
                    <a:solidFill>
                      <a:srgbClr val="92D050"/>
                    </a:solidFill>
                  </a:tcPr>
                </a:tc>
                <a:tc>
                  <a:txBody>
                    <a:bodyPr/>
                    <a:lstStyle/>
                    <a:p>
                      <a:pPr algn="ctr"/>
                      <a:r>
                        <a:rPr lang="en-GB" dirty="0" smtClean="0">
                          <a:solidFill>
                            <a:schemeClr val="accent1">
                              <a:lumMod val="75000"/>
                            </a:schemeClr>
                          </a:solidFill>
                        </a:rPr>
                        <a:t>CERN</a:t>
                      </a:r>
                      <a:endParaRPr lang="en-GB" dirty="0">
                        <a:solidFill>
                          <a:schemeClr val="accent1">
                            <a:lumMod val="75000"/>
                          </a:schemeClr>
                        </a:solidFill>
                      </a:endParaRPr>
                    </a:p>
                  </a:txBody>
                  <a:tcPr>
                    <a:solidFill>
                      <a:srgbClr val="92D050"/>
                    </a:solidFill>
                  </a:tcPr>
                </a:tc>
              </a:tr>
              <a:tr h="370840">
                <a:tc>
                  <a:txBody>
                    <a:bodyPr/>
                    <a:lstStyle/>
                    <a:p>
                      <a:r>
                        <a:rPr lang="en-GB" dirty="0" smtClean="0"/>
                        <a:t>Cable parameter</a:t>
                      </a:r>
                      <a:r>
                        <a:rPr lang="en-GB" baseline="0" dirty="0" smtClean="0"/>
                        <a:t> definition RRP</a:t>
                      </a:r>
                      <a:endParaRPr lang="en-GB" dirty="0"/>
                    </a:p>
                  </a:txBody>
                  <a:tcPr/>
                </a:tc>
                <a:tc>
                  <a:txBody>
                    <a:bodyPr/>
                    <a:lstStyle/>
                    <a:p>
                      <a:pPr algn="ctr"/>
                      <a:r>
                        <a:rPr lang="en-GB" dirty="0" smtClean="0"/>
                        <a:t>X</a:t>
                      </a:r>
                      <a:endParaRPr lang="en-GB" dirty="0"/>
                    </a:p>
                  </a:txBody>
                  <a:tcPr/>
                </a:tc>
                <a:tc>
                  <a:txBody>
                    <a:bodyPr/>
                    <a:lstStyle/>
                    <a:p>
                      <a:pPr algn="ctr"/>
                      <a:endParaRPr lang="en-GB" dirty="0"/>
                    </a:p>
                  </a:txBody>
                  <a:tcPr/>
                </a:tc>
              </a:tr>
              <a:tr h="370840">
                <a:tc>
                  <a:txBody>
                    <a:bodyPr/>
                    <a:lstStyle/>
                    <a:p>
                      <a:r>
                        <a:rPr lang="en-GB" u="sng" dirty="0" smtClean="0"/>
                        <a:t>Verification</a:t>
                      </a:r>
                      <a:r>
                        <a:rPr lang="en-GB" baseline="0" dirty="0" smtClean="0"/>
                        <a:t> parameter PIT</a:t>
                      </a:r>
                      <a:endParaRPr lang="en-GB" dirty="0"/>
                    </a:p>
                  </a:txBody>
                  <a:tcPr/>
                </a:tc>
                <a:tc>
                  <a:txBody>
                    <a:bodyPr/>
                    <a:lstStyle/>
                    <a:p>
                      <a:pPr algn="ctr"/>
                      <a:r>
                        <a:rPr lang="en-GB" dirty="0" smtClean="0"/>
                        <a:t>X</a:t>
                      </a:r>
                      <a:endParaRPr lang="en-GB" dirty="0"/>
                    </a:p>
                  </a:txBody>
                  <a:tcPr/>
                </a:tc>
                <a:tc>
                  <a:txBody>
                    <a:bodyPr/>
                    <a:lstStyle/>
                    <a:p>
                      <a:pPr algn="ctr"/>
                      <a:r>
                        <a:rPr lang="en-GB" dirty="0" smtClean="0"/>
                        <a:t>X</a:t>
                      </a:r>
                      <a:endParaRPr lang="en-GB" dirty="0"/>
                    </a:p>
                  </a:txBody>
                  <a:tcPr/>
                </a:tc>
              </a:tr>
              <a:tr h="370840">
                <a:tc>
                  <a:txBody>
                    <a:bodyPr/>
                    <a:lstStyle/>
                    <a:p>
                      <a:r>
                        <a:rPr lang="en-GB" dirty="0" smtClean="0"/>
                        <a:t>Conceptual design</a:t>
                      </a:r>
                      <a:endParaRPr lang="en-GB" dirty="0"/>
                    </a:p>
                  </a:txBody>
                  <a:tcPr/>
                </a:tc>
                <a:tc>
                  <a:txBody>
                    <a:bodyPr/>
                    <a:lstStyle/>
                    <a:p>
                      <a:pPr algn="ctr"/>
                      <a:r>
                        <a:rPr lang="en-GB" dirty="0" smtClean="0"/>
                        <a:t>X </a:t>
                      </a:r>
                    </a:p>
                    <a:p>
                      <a:pPr algn="ctr"/>
                      <a:r>
                        <a:rPr lang="en-GB" dirty="0" smtClean="0"/>
                        <a:t>(protection and mechanical analysis)</a:t>
                      </a:r>
                      <a:endParaRPr lang="en-GB" dirty="0"/>
                    </a:p>
                  </a:txBody>
                  <a:tcPr/>
                </a:tc>
                <a:tc>
                  <a:txBody>
                    <a:bodyPr/>
                    <a:lstStyle/>
                    <a:p>
                      <a:pPr algn="ctr"/>
                      <a:r>
                        <a:rPr lang="en-GB" dirty="0" smtClean="0"/>
                        <a:t>X </a:t>
                      </a:r>
                    </a:p>
                    <a:p>
                      <a:pPr algn="ctr"/>
                      <a:r>
                        <a:rPr lang="en-GB" dirty="0" smtClean="0"/>
                        <a:t>(magnetic analysis and mechanics)</a:t>
                      </a:r>
                      <a:endParaRPr lang="en-GB" dirty="0"/>
                    </a:p>
                  </a:txBody>
                  <a:tcPr/>
                </a:tc>
              </a:tr>
              <a:tr h="370840">
                <a:tc>
                  <a:txBody>
                    <a:bodyPr/>
                    <a:lstStyle/>
                    <a:p>
                      <a:r>
                        <a:rPr lang="en-GB" dirty="0" smtClean="0"/>
                        <a:t>Engineering</a:t>
                      </a:r>
                      <a:r>
                        <a:rPr lang="en-GB" baseline="0" dirty="0" smtClean="0"/>
                        <a:t> coil and tooling</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bg1">
                              <a:lumMod val="50000"/>
                            </a:schemeClr>
                          </a:solidFill>
                        </a:rPr>
                        <a:t>X</a:t>
                      </a:r>
                    </a:p>
                  </a:txBody>
                  <a:tcPr/>
                </a:tc>
                <a:tc>
                  <a:txBody>
                    <a:bodyPr/>
                    <a:lstStyle/>
                    <a:p>
                      <a:pPr algn="ctr"/>
                      <a:r>
                        <a:rPr lang="en-GB" dirty="0" smtClean="0"/>
                        <a:t>X</a:t>
                      </a:r>
                      <a:endParaRPr lang="en-GB" dirty="0"/>
                    </a:p>
                  </a:txBody>
                  <a:tcPr/>
                </a:tc>
              </a:tr>
              <a:tr h="370840">
                <a:tc>
                  <a:txBody>
                    <a:bodyPr/>
                    <a:lstStyle/>
                    <a:p>
                      <a:r>
                        <a:rPr lang="en-GB" dirty="0" smtClean="0"/>
                        <a:t>Engineering mech. structure</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bg1">
                              <a:lumMod val="50000"/>
                            </a:schemeClr>
                          </a:solidFill>
                        </a:rPr>
                        <a:t>X</a:t>
                      </a:r>
                    </a:p>
                  </a:txBody>
                  <a:tcPr/>
                </a:tc>
                <a:tc>
                  <a:txBody>
                    <a:bodyPr/>
                    <a:lstStyle/>
                    <a:p>
                      <a:pPr algn="ctr"/>
                      <a:r>
                        <a:rPr lang="en-GB" dirty="0" smtClean="0"/>
                        <a:t>X</a:t>
                      </a:r>
                      <a:endParaRPr lang="en-GB" dirty="0"/>
                    </a:p>
                  </a:txBody>
                  <a:tcPr/>
                </a:tc>
              </a:tr>
              <a:tr h="370840">
                <a:tc>
                  <a:txBody>
                    <a:bodyPr/>
                    <a:lstStyle/>
                    <a:p>
                      <a:r>
                        <a:rPr lang="en-GB" dirty="0" smtClean="0"/>
                        <a:t>Procurement LARP version mech. structure</a:t>
                      </a:r>
                      <a:endParaRPr lang="en-GB" dirty="0"/>
                    </a:p>
                  </a:txBody>
                  <a:tcPr/>
                </a:tc>
                <a:tc>
                  <a:txBody>
                    <a:bodyPr/>
                    <a:lstStyle/>
                    <a:p>
                      <a:pPr algn="ctr"/>
                      <a:r>
                        <a:rPr lang="en-GB" dirty="0" smtClean="0"/>
                        <a:t>X (translation in US format of drawings)</a:t>
                      </a:r>
                      <a:endParaRPr lang="en-GB" dirty="0"/>
                    </a:p>
                  </a:txBody>
                  <a:tcPr/>
                </a:tc>
                <a:tc>
                  <a:txBody>
                    <a:bodyPr/>
                    <a:lstStyle/>
                    <a:p>
                      <a:pPr algn="ct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Procurement CERN version mech. structure</a:t>
                      </a:r>
                    </a:p>
                  </a:txBody>
                  <a:tcPr/>
                </a:tc>
                <a:tc>
                  <a:txBody>
                    <a:bodyPr/>
                    <a:lstStyle/>
                    <a:p>
                      <a:pPr algn="ctr"/>
                      <a:endParaRPr lang="en-GB" dirty="0"/>
                    </a:p>
                  </a:txBody>
                  <a:tcPr/>
                </a:tc>
                <a:tc>
                  <a:txBody>
                    <a:bodyPr/>
                    <a:lstStyle/>
                    <a:p>
                      <a:pPr algn="ctr"/>
                      <a:r>
                        <a:rPr lang="en-GB" dirty="0" smtClean="0"/>
                        <a:t>X</a:t>
                      </a:r>
                      <a:endParaRPr lang="en-GB" dirty="0"/>
                    </a:p>
                  </a:txBody>
                  <a:tcPr/>
                </a:tc>
              </a:tr>
              <a:tr h="370840">
                <a:tc>
                  <a:txBody>
                    <a:bodyPr/>
                    <a:lstStyle/>
                    <a:p>
                      <a:r>
                        <a:rPr lang="en-GB" dirty="0" smtClean="0"/>
                        <a:t>Coil production</a:t>
                      </a:r>
                      <a:endParaRPr lang="en-GB" dirty="0"/>
                    </a:p>
                  </a:txBody>
                  <a:tcPr/>
                </a:tc>
                <a:tc>
                  <a:txBody>
                    <a:bodyPr/>
                    <a:lstStyle/>
                    <a:p>
                      <a:pPr algn="ctr"/>
                      <a:endParaRPr lang="en-GB" dirty="0"/>
                    </a:p>
                  </a:txBody>
                  <a:tcPr/>
                </a:tc>
                <a:tc>
                  <a:txBody>
                    <a:bodyPr/>
                    <a:lstStyle/>
                    <a:p>
                      <a:pPr algn="ctr"/>
                      <a:r>
                        <a:rPr lang="en-GB" dirty="0" smtClean="0"/>
                        <a:t>X</a:t>
                      </a:r>
                      <a:endParaRPr lang="en-GB" dirty="0"/>
                    </a:p>
                  </a:txBody>
                  <a:tcPr/>
                </a:tc>
              </a:tr>
              <a:tr h="370840">
                <a:tc>
                  <a:txBody>
                    <a:bodyPr/>
                    <a:lstStyle/>
                    <a:p>
                      <a:r>
                        <a:rPr lang="en-GB" dirty="0" smtClean="0"/>
                        <a:t>Assembly</a:t>
                      </a:r>
                      <a:r>
                        <a:rPr lang="en-GB" baseline="0" dirty="0" smtClean="0"/>
                        <a:t> and test of 2 models </a:t>
                      </a:r>
                      <a:endParaRPr lang="en-GB" dirty="0"/>
                    </a:p>
                  </a:txBody>
                  <a:tcPr/>
                </a:tc>
                <a:tc>
                  <a:txBody>
                    <a:bodyPr/>
                    <a:lstStyle/>
                    <a:p>
                      <a:pPr algn="ctr"/>
                      <a:r>
                        <a:rPr lang="en-GB" dirty="0" smtClean="0"/>
                        <a:t>X</a:t>
                      </a:r>
                      <a:endParaRPr lang="en-GB" dirty="0"/>
                    </a:p>
                  </a:txBody>
                  <a:tcPr/>
                </a:tc>
                <a:tc>
                  <a:txBody>
                    <a:bodyPr/>
                    <a:lstStyle/>
                    <a:p>
                      <a:pPr algn="ctr"/>
                      <a:r>
                        <a:rPr lang="en-GB" dirty="0" smtClean="0"/>
                        <a:t>X</a:t>
                      </a:r>
                      <a:endParaRPr lang="en-GB" dirty="0"/>
                    </a:p>
                  </a:txBody>
                  <a:tcPr/>
                </a:tc>
              </a:tr>
            </a:tbl>
          </a:graphicData>
        </a:graphic>
      </p:graphicFrame>
    </p:spTree>
    <p:extLst>
      <p:ext uri="{BB962C8B-B14F-4D97-AF65-F5344CB8AC3E}">
        <p14:creationId xmlns:p14="http://schemas.microsoft.com/office/powerpoint/2010/main" xmlns="" val="325877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MQXF prototype and pre-series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Autofit/>
          </a:bodyPr>
          <a:lstStyle/>
          <a:p>
            <a:r>
              <a:rPr lang="en-US" sz="2600" dirty="0" smtClean="0"/>
              <a:t>Objectives of the MQXF prototype and pre-series program</a:t>
            </a:r>
            <a:endParaRPr lang="en-US" sz="2600" dirty="0"/>
          </a:p>
        </p:txBody>
      </p:sp>
      <p:sp>
        <p:nvSpPr>
          <p:cNvPr id="3" name="Content Placeholder 2"/>
          <p:cNvSpPr>
            <a:spLocks noGrp="1"/>
          </p:cNvSpPr>
          <p:nvPr>
            <p:ph idx="1"/>
          </p:nvPr>
        </p:nvSpPr>
        <p:spPr>
          <a:xfrm>
            <a:off x="4499992" y="980728"/>
            <a:ext cx="4644008" cy="5877272"/>
          </a:xfrm>
        </p:spPr>
        <p:txBody>
          <a:bodyPr>
            <a:normAutofit fontScale="32500" lnSpcReduction="20000"/>
          </a:bodyPr>
          <a:lstStyle/>
          <a:p>
            <a:r>
              <a:rPr lang="en-US" dirty="0" smtClean="0"/>
              <a:t>A prototype is a </a:t>
            </a:r>
            <a:r>
              <a:rPr lang="en-US" dirty="0" err="1" smtClean="0"/>
              <a:t>cryostated</a:t>
            </a:r>
            <a:r>
              <a:rPr lang="en-US" dirty="0" smtClean="0"/>
              <a:t> magnet that can be successfully used in the machine </a:t>
            </a:r>
          </a:p>
          <a:p>
            <a:r>
              <a:rPr lang="en-US" dirty="0" smtClean="0"/>
              <a:t>A prototype shall demonstrate the successful extension of production and assembly techniques to the final chosen magnet, providing consistent and repeatable results fulfilling the specification </a:t>
            </a:r>
          </a:p>
          <a:p>
            <a:r>
              <a:rPr lang="en-US" dirty="0" smtClean="0"/>
              <a:t>A prototype is equipped with</a:t>
            </a:r>
          </a:p>
          <a:p>
            <a:pPr lvl="1"/>
            <a:r>
              <a:rPr lang="en-US" dirty="0" smtClean="0"/>
              <a:t>Cold bore and shielding </a:t>
            </a:r>
          </a:p>
          <a:p>
            <a:pPr lvl="1"/>
            <a:r>
              <a:rPr lang="en-US" dirty="0" smtClean="0"/>
              <a:t>Heat exchanger tube</a:t>
            </a:r>
          </a:p>
          <a:p>
            <a:pPr lvl="1"/>
            <a:r>
              <a:rPr lang="en-US" dirty="0" smtClean="0"/>
              <a:t>Bus bar</a:t>
            </a:r>
          </a:p>
          <a:p>
            <a:pPr lvl="1"/>
            <a:r>
              <a:rPr lang="en-US" dirty="0" smtClean="0"/>
              <a:t>Cold mass envelope including end covers</a:t>
            </a:r>
          </a:p>
          <a:p>
            <a:pPr lvl="1"/>
            <a:r>
              <a:rPr lang="en-US" dirty="0" smtClean="0"/>
              <a:t>Cold support posts</a:t>
            </a:r>
          </a:p>
          <a:p>
            <a:pPr lvl="1"/>
            <a:r>
              <a:rPr lang="en-US" dirty="0" smtClean="0"/>
              <a:t>Instrumentation + instrumentation feed through</a:t>
            </a:r>
          </a:p>
          <a:p>
            <a:pPr lvl="1"/>
            <a:r>
              <a:rPr lang="en-US" dirty="0" smtClean="0"/>
              <a:t>Bellows</a:t>
            </a:r>
          </a:p>
          <a:p>
            <a:r>
              <a:rPr lang="en-US" dirty="0" smtClean="0"/>
              <a:t>The prototype shall be submitted to the following QC procedures</a:t>
            </a:r>
          </a:p>
          <a:p>
            <a:pPr lvl="1"/>
            <a:r>
              <a:rPr lang="en-US" dirty="0" smtClean="0"/>
              <a:t>Alignment, extremity cartography, full geometry characterization </a:t>
            </a:r>
          </a:p>
          <a:p>
            <a:pPr lvl="1"/>
            <a:r>
              <a:rPr lang="en-US" dirty="0" smtClean="0"/>
              <a:t>Magnetic measurement QA</a:t>
            </a:r>
          </a:p>
          <a:p>
            <a:pPr lvl="1"/>
            <a:r>
              <a:rPr lang="en-US" dirty="0" smtClean="0"/>
              <a:t>Other QA (electrical measurements, pressure test, leak test, )</a:t>
            </a:r>
          </a:p>
          <a:p>
            <a:r>
              <a:rPr lang="en-US" dirty="0" smtClean="0"/>
              <a:t>The prototype is integrated in an horizontal cryostat featuring</a:t>
            </a:r>
          </a:p>
          <a:p>
            <a:pPr lvl="1"/>
            <a:r>
              <a:rPr lang="en-US" dirty="0" smtClean="0"/>
              <a:t>Final support posts</a:t>
            </a:r>
          </a:p>
          <a:p>
            <a:pPr lvl="1"/>
            <a:r>
              <a:rPr lang="en-US" dirty="0" smtClean="0"/>
              <a:t>All the </a:t>
            </a:r>
            <a:r>
              <a:rPr lang="en-US" dirty="0" err="1" smtClean="0"/>
              <a:t>cryo</a:t>
            </a:r>
            <a:r>
              <a:rPr lang="en-US" dirty="0" smtClean="0"/>
              <a:t>-services necessary for the exploitation in the machine (lines, phase separator, thermometers, heaters,…)</a:t>
            </a:r>
          </a:p>
          <a:p>
            <a:pPr lvl="1"/>
            <a:r>
              <a:rPr lang="en-US" dirty="0" smtClean="0"/>
              <a:t>The necessary instrumentation and instrumentation feed through, safety valves and pumping ports</a:t>
            </a:r>
          </a:p>
          <a:p>
            <a:pPr lvl="1"/>
            <a:r>
              <a:rPr lang="en-US" dirty="0" smtClean="0"/>
              <a:t>Alignment features</a:t>
            </a:r>
          </a:p>
          <a:p>
            <a:r>
              <a:rPr lang="en-US" dirty="0" smtClean="0"/>
              <a:t>Components and tooling (i.e. mandrels, molds, .. )shall be </a:t>
            </a:r>
            <a:r>
              <a:rPr lang="en-US" b="1" dirty="0" smtClean="0">
                <a:effectLst>
                  <a:outerShdw blurRad="38100" dist="38100" dir="2700000" algn="tl">
                    <a:srgbClr val="000000">
                      <a:alpha val="43137"/>
                    </a:srgbClr>
                  </a:outerShdw>
                </a:effectLst>
              </a:rPr>
              <a:t>produced in technology suitable for the foreseen series production</a:t>
            </a:r>
            <a:r>
              <a:rPr lang="en-US" dirty="0" smtClean="0"/>
              <a:t>, therefore production techniques and production methodology have to be completed revised respect to model</a:t>
            </a:r>
          </a:p>
          <a:p>
            <a:r>
              <a:rPr lang="en-US" b="1" dirty="0" smtClean="0"/>
              <a:t>In case of the series would be produced in industry, the prototype phase shall</a:t>
            </a:r>
          </a:p>
          <a:p>
            <a:pPr lvl="1"/>
            <a:r>
              <a:rPr lang="en-US" b="1" dirty="0" smtClean="0"/>
              <a:t> Demonstrate to companies that the industrial risk is manageable</a:t>
            </a:r>
          </a:p>
          <a:p>
            <a:pPr lvl="1"/>
            <a:r>
              <a:rPr lang="en-US" b="1" dirty="0" smtClean="0"/>
              <a:t>Allow technology transfer</a:t>
            </a:r>
            <a:endParaRPr lang="en-US" dirty="0" smtClean="0"/>
          </a:p>
        </p:txBody>
      </p:sp>
      <p:graphicFrame>
        <p:nvGraphicFramePr>
          <p:cNvPr id="5" name="Table 4"/>
          <p:cNvGraphicFramePr>
            <a:graphicFrameLocks noGrp="1"/>
          </p:cNvGraphicFramePr>
          <p:nvPr/>
        </p:nvGraphicFramePr>
        <p:xfrm>
          <a:off x="0" y="476672"/>
          <a:ext cx="9144000" cy="6309360"/>
        </p:xfrm>
        <a:graphic>
          <a:graphicData uri="http://schemas.openxmlformats.org/drawingml/2006/table">
            <a:tbl>
              <a:tblPr firstRow="1" bandRow="1">
                <a:tableStyleId>{5C22544A-7EE6-4342-B048-85BDC9FD1C3A}</a:tableStyleId>
              </a:tblPr>
              <a:tblGrid>
                <a:gridCol w="3419872"/>
                <a:gridCol w="5724128"/>
              </a:tblGrid>
              <a:tr h="792257">
                <a:tc>
                  <a:txBody>
                    <a:bodyPr/>
                    <a:lstStyle/>
                    <a:p>
                      <a:pPr algn="ctr"/>
                      <a:r>
                        <a:rPr lang="en-US" sz="1600" dirty="0" smtClean="0"/>
                        <a:t>Prototype: optional step, managerial choice</a:t>
                      </a:r>
                    </a:p>
                    <a:p>
                      <a:pPr algn="ctr"/>
                      <a:r>
                        <a:rPr lang="en-US" sz="1600" dirty="0" smtClean="0"/>
                        <a:t>(son</a:t>
                      </a:r>
                      <a:r>
                        <a:rPr lang="en-US" sz="1600" baseline="0" dirty="0" smtClean="0"/>
                        <a:t> of the simplified structure V1</a:t>
                      </a:r>
                      <a:r>
                        <a:rPr lang="en-US" sz="1600" dirty="0" smtClean="0"/>
                        <a:t>)</a:t>
                      </a:r>
                      <a:endParaRPr lang="en-US" sz="1600" dirty="0"/>
                    </a:p>
                  </a:txBody>
                  <a:tcPr/>
                </a:tc>
                <a:tc>
                  <a:txBody>
                    <a:bodyPr/>
                    <a:lstStyle/>
                    <a:p>
                      <a:pPr algn="ctr"/>
                      <a:r>
                        <a:rPr lang="en-US" sz="1600" dirty="0" smtClean="0"/>
                        <a:t>Pre-series: mandatory step</a:t>
                      </a:r>
                    </a:p>
                    <a:p>
                      <a:pPr algn="ctr"/>
                      <a:r>
                        <a:rPr lang="en-US" sz="1600" dirty="0" smtClean="0"/>
                        <a:t>(son of the complete structure V2)</a:t>
                      </a:r>
                      <a:endParaRPr lang="en-US" sz="1600" dirty="0"/>
                    </a:p>
                  </a:txBody>
                  <a:tcPr/>
                </a:tc>
              </a:tr>
              <a:tr h="5472439">
                <a:tc>
                  <a:txBody>
                    <a:bodyPr/>
                    <a:lstStyle/>
                    <a:p>
                      <a:r>
                        <a:rPr lang="en-US" dirty="0" smtClean="0"/>
                        <a:t>A prototype</a:t>
                      </a:r>
                    </a:p>
                    <a:p>
                      <a:pPr>
                        <a:buFont typeface="Arial" pitchFamily="34" charset="0"/>
                        <a:buChar char="•"/>
                      </a:pPr>
                      <a:r>
                        <a:rPr lang="en-US" baseline="0" dirty="0" smtClean="0"/>
                        <a:t> A</a:t>
                      </a:r>
                      <a:r>
                        <a:rPr lang="en-US" dirty="0" smtClean="0"/>
                        <a:t> simplified</a:t>
                      </a:r>
                      <a:r>
                        <a:rPr lang="en-US" baseline="0" dirty="0" smtClean="0"/>
                        <a:t> unit targeted to validate specific technical choices</a:t>
                      </a:r>
                    </a:p>
                    <a:p>
                      <a:pPr>
                        <a:buFont typeface="Arial" pitchFamily="34" charset="0"/>
                        <a:buChar char="•"/>
                      </a:pPr>
                      <a:r>
                        <a:rPr lang="en-US" baseline="0" dirty="0" smtClean="0"/>
                        <a:t>Aimed  to mitigate technical risk.</a:t>
                      </a:r>
                    </a:p>
                    <a:p>
                      <a:pPr>
                        <a:buFont typeface="Arial" pitchFamily="34" charset="0"/>
                        <a:buChar char="•"/>
                      </a:pPr>
                      <a:r>
                        <a:rPr lang="en-US" baseline="0" dirty="0" smtClean="0"/>
                        <a:t>Completion shall be early enough to provide a go ahead for further steps.</a:t>
                      </a:r>
                    </a:p>
                    <a:p>
                      <a:pPr>
                        <a:buFont typeface="Arial" pitchFamily="34" charset="0"/>
                        <a:buChar char="•"/>
                      </a:pPr>
                      <a:r>
                        <a:rPr lang="en-US" baseline="0" dirty="0" smtClean="0"/>
                        <a:t>Technical content as a compromise between technical features completeness and time schedule.</a:t>
                      </a:r>
                    </a:p>
                    <a:p>
                      <a:pPr>
                        <a:buFont typeface="Arial" pitchFamily="34" charset="0"/>
                        <a:buChar char="•"/>
                      </a:pPr>
                      <a:r>
                        <a:rPr lang="en-US" baseline="0" dirty="0" smtClean="0"/>
                        <a:t> Not for free in terms of money, resource and plan impact  </a:t>
                      </a:r>
                      <a:endParaRPr lang="en-US" dirty="0"/>
                    </a:p>
                  </a:txBody>
                  <a:tcPr/>
                </a:tc>
                <a:tc>
                  <a:txBody>
                    <a:bodyPr/>
                    <a:lstStyle/>
                    <a:p>
                      <a:pPr>
                        <a:buFont typeface="Arial" pitchFamily="34" charset="0"/>
                        <a:buChar char="•"/>
                      </a:pPr>
                      <a:r>
                        <a:rPr lang="en-US" sz="1500" dirty="0" smtClean="0"/>
                        <a:t>A pre-series are</a:t>
                      </a:r>
                      <a:r>
                        <a:rPr lang="en-US" sz="1500" baseline="0" dirty="0" smtClean="0"/>
                        <a:t> 1-2</a:t>
                      </a:r>
                      <a:r>
                        <a:rPr lang="en-US" sz="1500" dirty="0" smtClean="0"/>
                        <a:t> </a:t>
                      </a:r>
                      <a:r>
                        <a:rPr lang="en-US" sz="1500" dirty="0" err="1" smtClean="0"/>
                        <a:t>cryostated</a:t>
                      </a:r>
                      <a:r>
                        <a:rPr lang="en-US" sz="1500" dirty="0" smtClean="0"/>
                        <a:t> magnets that can be successfully used in the machine </a:t>
                      </a:r>
                    </a:p>
                    <a:p>
                      <a:pPr>
                        <a:buFont typeface="Arial" pitchFamily="34" charset="0"/>
                        <a:buChar char="•"/>
                      </a:pPr>
                      <a:r>
                        <a:rPr lang="en-US" sz="1500" dirty="0" smtClean="0"/>
                        <a:t> To demonstrate the successful extension of production and assembly techniques to the final chosen configuration, providing consistent and repeatable results fulfilling the specification </a:t>
                      </a:r>
                    </a:p>
                    <a:p>
                      <a:pPr>
                        <a:buFont typeface="Arial" pitchFamily="34" charset="0"/>
                        <a:buChar char="•"/>
                      </a:pPr>
                      <a:r>
                        <a:rPr lang="en-US" sz="1500" dirty="0" smtClean="0"/>
                        <a:t>Equipped with all the final ancillaries</a:t>
                      </a:r>
                    </a:p>
                    <a:p>
                      <a:r>
                        <a:rPr lang="en-US" sz="1500" baseline="0" dirty="0" smtClean="0"/>
                        <a:t> </a:t>
                      </a:r>
                      <a:r>
                        <a:rPr lang="en-US" sz="1200" baseline="0" dirty="0" smtClean="0"/>
                        <a:t>(</a:t>
                      </a:r>
                      <a:r>
                        <a:rPr lang="en-US" sz="1200" dirty="0" smtClean="0"/>
                        <a:t>Cold bore and shielding </a:t>
                      </a:r>
                      <a:r>
                        <a:rPr lang="en-US" sz="1200" baseline="0" dirty="0" smtClean="0"/>
                        <a:t> ,</a:t>
                      </a:r>
                      <a:r>
                        <a:rPr lang="en-US" sz="1200" dirty="0" smtClean="0"/>
                        <a:t>Heat exchanger tube,</a:t>
                      </a:r>
                      <a:r>
                        <a:rPr lang="en-US" sz="1200" baseline="0" dirty="0" smtClean="0"/>
                        <a:t> </a:t>
                      </a:r>
                      <a:r>
                        <a:rPr lang="en-US" sz="1200" dirty="0" smtClean="0"/>
                        <a:t>Bus bar</a:t>
                      </a:r>
                      <a:r>
                        <a:rPr lang="en-US" sz="1200" baseline="0" dirty="0" smtClean="0"/>
                        <a:t>, </a:t>
                      </a:r>
                      <a:r>
                        <a:rPr lang="en-US" sz="1200" dirty="0" smtClean="0"/>
                        <a:t>Cold mass envelope including end covers,</a:t>
                      </a:r>
                      <a:r>
                        <a:rPr lang="en-US" sz="1200" baseline="0" dirty="0" smtClean="0"/>
                        <a:t> </a:t>
                      </a:r>
                      <a:r>
                        <a:rPr lang="en-US" sz="1200" dirty="0" smtClean="0"/>
                        <a:t>Cold support posts,</a:t>
                      </a:r>
                      <a:r>
                        <a:rPr lang="en-US" sz="1200" baseline="0" dirty="0" smtClean="0"/>
                        <a:t> </a:t>
                      </a:r>
                      <a:r>
                        <a:rPr lang="en-US" sz="1200" dirty="0" smtClean="0"/>
                        <a:t>Instrumentation + instrumentation feed through,</a:t>
                      </a:r>
                      <a:r>
                        <a:rPr lang="en-US" sz="1200" baseline="0" dirty="0" smtClean="0"/>
                        <a:t> </a:t>
                      </a:r>
                      <a:r>
                        <a:rPr lang="en-US" sz="1200" dirty="0" smtClean="0"/>
                        <a:t>Bellows)</a:t>
                      </a:r>
                    </a:p>
                    <a:p>
                      <a:pPr>
                        <a:buFont typeface="Arial" pitchFamily="34" charset="0"/>
                        <a:buChar char="•"/>
                      </a:pPr>
                      <a:r>
                        <a:rPr lang="en-US" sz="1500" dirty="0" smtClean="0"/>
                        <a:t>Submitted to the complete QC procedures</a:t>
                      </a:r>
                      <a:r>
                        <a:rPr lang="en-US" sz="1500" baseline="0" dirty="0" smtClean="0"/>
                        <a:t> </a:t>
                      </a:r>
                      <a:r>
                        <a:rPr lang="en-US" sz="1200" baseline="0" dirty="0" smtClean="0"/>
                        <a:t>(</a:t>
                      </a:r>
                      <a:r>
                        <a:rPr lang="en-US" sz="1200" dirty="0" smtClean="0"/>
                        <a:t>Alignment, extremity cartography, full geometry characterization,</a:t>
                      </a:r>
                      <a:r>
                        <a:rPr lang="en-US" sz="1200" baseline="0" dirty="0" smtClean="0"/>
                        <a:t> </a:t>
                      </a:r>
                      <a:r>
                        <a:rPr lang="en-US" sz="1200" dirty="0" smtClean="0"/>
                        <a:t>Magnetic measurement )QA</a:t>
                      </a:r>
                      <a:r>
                        <a:rPr lang="en-US" sz="1200" baseline="0" dirty="0" smtClean="0"/>
                        <a:t> </a:t>
                      </a:r>
                      <a:r>
                        <a:rPr lang="en-US" sz="1200" dirty="0" smtClean="0"/>
                        <a:t>Other QA (electrical measurements, pressure test, leak test, )</a:t>
                      </a:r>
                    </a:p>
                    <a:p>
                      <a:pPr>
                        <a:buFont typeface="Arial" pitchFamily="34" charset="0"/>
                        <a:buChar char="•"/>
                      </a:pPr>
                      <a:r>
                        <a:rPr lang="en-US" sz="1500" dirty="0" smtClean="0"/>
                        <a:t>Integrated in an horizontal cryostat featuring</a:t>
                      </a:r>
                      <a:r>
                        <a:rPr lang="en-US" sz="1500" baseline="0" dirty="0" smtClean="0"/>
                        <a:t> </a:t>
                      </a:r>
                    </a:p>
                    <a:p>
                      <a:r>
                        <a:rPr lang="en-US" sz="1200" dirty="0" smtClean="0"/>
                        <a:t>(Final support posts,</a:t>
                      </a:r>
                      <a:r>
                        <a:rPr lang="en-US" sz="1200" baseline="0" dirty="0" smtClean="0"/>
                        <a:t> a</a:t>
                      </a:r>
                      <a:r>
                        <a:rPr lang="en-US" sz="1200" dirty="0" smtClean="0"/>
                        <a:t>l the </a:t>
                      </a:r>
                      <a:r>
                        <a:rPr lang="en-US" sz="1200" dirty="0" err="1" smtClean="0"/>
                        <a:t>cryo</a:t>
                      </a:r>
                      <a:r>
                        <a:rPr lang="en-US" sz="1200" dirty="0" smtClean="0"/>
                        <a:t>-services necessary for the exploitation in the machine (lines, phase separator, thermometers, heaters,…),</a:t>
                      </a:r>
                      <a:r>
                        <a:rPr lang="en-US" sz="1200" baseline="0" dirty="0" smtClean="0"/>
                        <a:t> N</a:t>
                      </a:r>
                      <a:r>
                        <a:rPr lang="en-US" sz="1200" dirty="0" smtClean="0"/>
                        <a:t>ecessary instrumentation and instrumentation feed through, safety valves and pumping ports</a:t>
                      </a:r>
                      <a:r>
                        <a:rPr lang="en-US" sz="1200" baseline="0" dirty="0" smtClean="0"/>
                        <a:t> </a:t>
                      </a:r>
                      <a:r>
                        <a:rPr lang="en-US" sz="1200" dirty="0" smtClean="0"/>
                        <a:t>Alignment features)</a:t>
                      </a:r>
                    </a:p>
                    <a:p>
                      <a:pPr>
                        <a:buFont typeface="Arial" pitchFamily="34" charset="0"/>
                        <a:buChar char="•"/>
                      </a:pPr>
                      <a:r>
                        <a:rPr lang="en-US" sz="1500" dirty="0" smtClean="0"/>
                        <a:t>Components and tooling (i.e. mandrels, molds, .. )shall be </a:t>
                      </a:r>
                      <a:r>
                        <a:rPr lang="en-US" sz="1500" b="1" dirty="0" smtClean="0">
                          <a:effectLst>
                            <a:outerShdw blurRad="38100" dist="38100" dir="2700000" algn="tl">
                              <a:srgbClr val="000000">
                                <a:alpha val="43137"/>
                              </a:srgbClr>
                            </a:outerShdw>
                          </a:effectLst>
                        </a:rPr>
                        <a:t>produced in technology suitable for the foreseen series production</a:t>
                      </a:r>
                      <a:r>
                        <a:rPr lang="en-US" sz="1500" dirty="0" smtClean="0"/>
                        <a:t>, therefore production techniques and production methodology have to be completed revised respect to model</a:t>
                      </a:r>
                    </a:p>
                    <a:p>
                      <a:pPr>
                        <a:buFont typeface="Arial" pitchFamily="34" charset="0"/>
                        <a:buChar char="•"/>
                      </a:pPr>
                      <a:r>
                        <a:rPr lang="en-US" sz="1500" b="1" dirty="0" smtClean="0"/>
                        <a:t>In case of the series would be produced in industry, the pre-series phase shall</a:t>
                      </a:r>
                    </a:p>
                    <a:p>
                      <a:pPr lvl="1"/>
                      <a:r>
                        <a:rPr lang="en-US" sz="1500" b="1" dirty="0" smtClean="0"/>
                        <a:t> Demonstrate to companies that the industrial risk is manageable</a:t>
                      </a:r>
                    </a:p>
                    <a:p>
                      <a:pPr lvl="1"/>
                      <a:r>
                        <a:rPr lang="en-US" sz="1500" b="1" dirty="0" smtClean="0"/>
                        <a:t>Allow technology transfer</a:t>
                      </a:r>
                      <a:endParaRPr lang="en-US" sz="1500" dirty="0" smtClean="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lobal plan.gif"/>
          <p:cNvPicPr>
            <a:picLocks noChangeAspect="1"/>
          </p:cNvPicPr>
          <p:nvPr/>
        </p:nvPicPr>
        <p:blipFill>
          <a:blip r:embed="rId2" cstate="print"/>
          <a:stretch>
            <a:fillRect/>
          </a:stretch>
        </p:blipFill>
        <p:spPr>
          <a:xfrm>
            <a:off x="0" y="881139"/>
            <a:ext cx="9144000" cy="6004245"/>
          </a:xfrm>
          <a:prstGeom prst="rect">
            <a:avLst/>
          </a:prstGeom>
        </p:spPr>
      </p:pic>
      <p:sp>
        <p:nvSpPr>
          <p:cNvPr id="2" name="Title 1"/>
          <p:cNvSpPr>
            <a:spLocks noGrp="1"/>
          </p:cNvSpPr>
          <p:nvPr>
            <p:ph type="title"/>
          </p:nvPr>
        </p:nvSpPr>
        <p:spPr>
          <a:xfrm>
            <a:off x="0" y="0"/>
            <a:ext cx="9144000" cy="764704"/>
          </a:xfrm>
        </p:spPr>
        <p:txBody>
          <a:bodyPr>
            <a:normAutofit fontScale="90000"/>
          </a:bodyPr>
          <a:lstStyle/>
          <a:p>
            <a:r>
              <a:rPr lang="en-US" sz="3600" dirty="0" smtClean="0"/>
              <a:t>A 1</a:t>
            </a:r>
            <a:r>
              <a:rPr lang="en-US" sz="3600" baseline="30000" dirty="0" smtClean="0"/>
              <a:t>st</a:t>
            </a:r>
            <a:r>
              <a:rPr lang="en-US" sz="3600" dirty="0" smtClean="0"/>
              <a:t> proposal for the prototype / pre-series plan</a:t>
            </a:r>
            <a:endParaRPr lang="en-US" sz="3600" dirty="0"/>
          </a:p>
        </p:txBody>
      </p:sp>
      <p:sp>
        <p:nvSpPr>
          <p:cNvPr id="5" name="Rectangle 4"/>
          <p:cNvSpPr/>
          <p:nvPr/>
        </p:nvSpPr>
        <p:spPr>
          <a:xfrm>
            <a:off x="4211960" y="1124744"/>
            <a:ext cx="864096" cy="568863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4509120"/>
            <a:ext cx="5004048" cy="1944216"/>
            <a:chOff x="0" y="4509120"/>
            <a:chExt cx="5004048" cy="1944216"/>
          </a:xfrm>
        </p:grpSpPr>
        <p:pic>
          <p:nvPicPr>
            <p:cNvPr id="6" name="Picture 5" descr="Professor-Peter-Higgs-of--007.jpg"/>
            <p:cNvPicPr>
              <a:picLocks noChangeAspect="1"/>
            </p:cNvPicPr>
            <p:nvPr/>
          </p:nvPicPr>
          <p:blipFill>
            <a:blip r:embed="rId3" cstate="print"/>
            <a:stretch>
              <a:fillRect/>
            </a:stretch>
          </p:blipFill>
          <p:spPr>
            <a:xfrm>
              <a:off x="0" y="4581128"/>
              <a:ext cx="3085356" cy="1851214"/>
            </a:xfrm>
            <a:prstGeom prst="rect">
              <a:avLst/>
            </a:prstGeom>
          </p:spPr>
        </p:pic>
        <p:pic>
          <p:nvPicPr>
            <p:cNvPr id="9" name="Picture 2" descr="C:\Users\pfessia\AppData\Local\Microsoft\Windows\Temporary Internet Files\Content.IE5\ZPGWMB8V\MC900339580[1].wmf"/>
            <p:cNvPicPr>
              <a:picLocks noChangeAspect="1" noChangeArrowheads="1"/>
            </p:cNvPicPr>
            <p:nvPr/>
          </p:nvPicPr>
          <p:blipFill>
            <a:blip r:embed="rId4" cstate="print"/>
            <a:srcRect/>
            <a:stretch>
              <a:fillRect/>
            </a:stretch>
          </p:blipFill>
          <p:spPr bwMode="auto">
            <a:xfrm flipH="1">
              <a:off x="3059832" y="4509120"/>
              <a:ext cx="1944216" cy="194421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0-#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63" presetClass="path" presetSubtype="0" accel="50000" decel="50000" fill="hold" grpId="1" nodeType="afterEffect">
                                  <p:stCondLst>
                                    <p:cond delay="0"/>
                                  </p:stCondLst>
                                  <p:childTnLst>
                                    <p:animMotion origin="layout" path="M 8.33333E-7 -4.74208E-7 L 0.0592 0.00532 " pathEditMode="relative" rAng="0" ptsTypes="AA">
                                      <p:cBhvr>
                                        <p:cTn id="17" dur="2000" fill="hold"/>
                                        <p:tgtEl>
                                          <p:spTgt spid="5"/>
                                        </p:tgtEl>
                                        <p:attrNameLst>
                                          <p:attrName>ppt_x</p:attrName>
                                          <p:attrName>ppt_y</p:attrName>
                                        </p:attrNameLst>
                                      </p:cBhvr>
                                      <p:rCtr x="3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19"/>
            <a:ext cx="9144000" cy="936104"/>
          </a:xfrm>
        </p:spPr>
        <p:txBody>
          <a:bodyPr>
            <a:normAutofit fontScale="90000"/>
          </a:bodyPr>
          <a:lstStyle/>
          <a:p>
            <a:r>
              <a:rPr lang="en-GB" dirty="0" smtClean="0"/>
              <a:t>Prototype/pre-series CERN resource view </a:t>
            </a:r>
            <a:endParaRPr lang="en-GB" dirty="0"/>
          </a:p>
        </p:txBody>
      </p:sp>
      <p:sp>
        <p:nvSpPr>
          <p:cNvPr id="3" name="Rectangle 2"/>
          <p:cNvSpPr/>
          <p:nvPr/>
        </p:nvSpPr>
        <p:spPr>
          <a:xfrm>
            <a:off x="0" y="764704"/>
            <a:ext cx="9180512" cy="18722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What is starting now</a:t>
            </a:r>
          </a:p>
          <a:p>
            <a:pPr marL="742950" lvl="1" indent="-285750">
              <a:buFont typeface="Arial" pitchFamily="34" charset="0"/>
              <a:buChar char="•"/>
            </a:pPr>
            <a:r>
              <a:rPr lang="en-US" dirty="0" smtClean="0"/>
              <a:t>M.S. </a:t>
            </a:r>
            <a:r>
              <a:rPr lang="en-US" dirty="0"/>
              <a:t>for the furnace is out. I</a:t>
            </a:r>
            <a:r>
              <a:rPr lang="en-US" dirty="0" smtClean="0"/>
              <a:t>n </a:t>
            </a:r>
            <a:r>
              <a:rPr lang="en-US" dirty="0"/>
              <a:t>few months </a:t>
            </a:r>
            <a:r>
              <a:rPr lang="en-US" dirty="0" smtClean="0"/>
              <a:t>green light to purchase 2 furnaces </a:t>
            </a:r>
          </a:p>
          <a:p>
            <a:pPr lvl="1"/>
            <a:r>
              <a:rPr lang="en-US" dirty="0" smtClean="0"/>
              <a:t>	1) 6.5 m long unit 11T dipole targeted ( possible delivery June 2013)</a:t>
            </a:r>
          </a:p>
          <a:p>
            <a:pPr lvl="1"/>
            <a:r>
              <a:rPr lang="en-US" dirty="0"/>
              <a:t>	</a:t>
            </a:r>
            <a:r>
              <a:rPr lang="en-US" dirty="0" smtClean="0"/>
              <a:t>2) 8+ m long unit MQXF targeted (possible delivery January 2014)</a:t>
            </a:r>
          </a:p>
          <a:p>
            <a:pPr marL="742950" lvl="1" indent="-285750">
              <a:buFont typeface="Arial" pitchFamily="34" charset="0"/>
              <a:buChar char="•"/>
            </a:pPr>
            <a:r>
              <a:rPr lang="en-US" dirty="0" smtClean="0"/>
              <a:t>Impregnation </a:t>
            </a:r>
            <a:r>
              <a:rPr lang="en-US" dirty="0"/>
              <a:t>system. </a:t>
            </a:r>
            <a:r>
              <a:rPr lang="en-US" dirty="0" smtClean="0"/>
              <a:t>Targeting one system fulfilling 11T and MQXF project. </a:t>
            </a:r>
            <a:r>
              <a:rPr lang="en-US" dirty="0"/>
              <a:t>W</a:t>
            </a:r>
            <a:r>
              <a:rPr lang="en-US" dirty="0" smtClean="0"/>
              <a:t>e will </a:t>
            </a:r>
            <a:r>
              <a:rPr lang="en-US" dirty="0"/>
              <a:t>need to go through MS and IT. </a:t>
            </a:r>
            <a:r>
              <a:rPr lang="en-US" dirty="0" smtClean="0"/>
              <a:t>Optimist expected delivery September 2013</a:t>
            </a:r>
            <a:endParaRPr lang="en-US" dirty="0"/>
          </a:p>
        </p:txBody>
      </p:sp>
      <p:sp>
        <p:nvSpPr>
          <p:cNvPr id="4" name="Rectangle 3"/>
          <p:cNvSpPr/>
          <p:nvPr/>
        </p:nvSpPr>
        <p:spPr>
          <a:xfrm>
            <a:off x="0" y="2708920"/>
            <a:ext cx="9180512" cy="18722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Resources short term</a:t>
            </a:r>
          </a:p>
          <a:p>
            <a:r>
              <a:rPr lang="en-GB" dirty="0" smtClean="0"/>
              <a:t>In LMF efforts are being done to free some resources from </a:t>
            </a:r>
            <a:r>
              <a:rPr lang="en-GB" dirty="0"/>
              <a:t>LS1 (</a:t>
            </a:r>
            <a:r>
              <a:rPr lang="en-US" dirty="0"/>
              <a:t>Fellow 40 %, Technician for tooling development 30%, Technician for development of manufacturing procedures 30% </a:t>
            </a:r>
            <a:r>
              <a:rPr lang="en-GB" dirty="0" smtClean="0"/>
              <a:t>), Just </a:t>
            </a:r>
            <a:r>
              <a:rPr lang="en-GB" dirty="0"/>
              <a:t>enough to</a:t>
            </a:r>
          </a:p>
          <a:p>
            <a:pPr lvl="1"/>
            <a:r>
              <a:rPr lang="en-GB" dirty="0"/>
              <a:t>Follow up the main infrastructure procurement and installation</a:t>
            </a:r>
          </a:p>
          <a:p>
            <a:pPr lvl="1"/>
            <a:r>
              <a:rPr lang="en-GB" dirty="0"/>
              <a:t>Participate in the model tooling development </a:t>
            </a:r>
            <a:r>
              <a:rPr lang="en-GB" dirty="0" smtClean="0"/>
              <a:t>and start to </a:t>
            </a:r>
            <a:r>
              <a:rPr lang="en-GB" dirty="0"/>
              <a:t>extend the tooling to long </a:t>
            </a:r>
            <a:r>
              <a:rPr lang="en-GB" dirty="0" smtClean="0"/>
              <a:t>length</a:t>
            </a:r>
            <a:endParaRPr lang="en-GB" dirty="0"/>
          </a:p>
        </p:txBody>
      </p:sp>
      <p:sp>
        <p:nvSpPr>
          <p:cNvPr id="5" name="Rectangle 4"/>
          <p:cNvSpPr/>
          <p:nvPr/>
        </p:nvSpPr>
        <p:spPr>
          <a:xfrm>
            <a:off x="-36512" y="4653136"/>
            <a:ext cx="9180512" cy="11521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Resources medium term</a:t>
            </a:r>
          </a:p>
          <a:p>
            <a:r>
              <a:rPr lang="en-GB" dirty="0"/>
              <a:t>A very large task is the all the cold mass finishing and tunnel integration. For this task CERN is ready to take the lead, but the activity can only be fully staffed as mid 2014 (end LS1). </a:t>
            </a:r>
          </a:p>
        </p:txBody>
      </p:sp>
      <p:sp>
        <p:nvSpPr>
          <p:cNvPr id="6" name="Rectangle 5"/>
          <p:cNvSpPr/>
          <p:nvPr/>
        </p:nvSpPr>
        <p:spPr>
          <a:xfrm>
            <a:off x="0" y="5877272"/>
            <a:ext cx="9180512" cy="98072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Decision cost</a:t>
            </a:r>
          </a:p>
          <a:p>
            <a:pPr algn="ctr"/>
            <a:r>
              <a:rPr lang="en-GB" b="1" dirty="0" smtClean="0"/>
              <a:t>Already TODAY the decision to go for a 8 meters coil length has an immediate   cost impact increasing the dimension and therefore the costs of the infrastructures being procured</a:t>
            </a:r>
          </a:p>
          <a:p>
            <a:endParaRPr lang="en-GB" dirty="0"/>
          </a:p>
        </p:txBody>
      </p:sp>
    </p:spTree>
    <p:extLst>
      <p:ext uri="{BB962C8B-B14F-4D97-AF65-F5344CB8AC3E}">
        <p14:creationId xmlns:p14="http://schemas.microsoft.com/office/powerpoint/2010/main" xmlns="" val="1688040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risks and Fall back (painful) “strategies”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fontScale="90000"/>
          </a:bodyPr>
          <a:lstStyle/>
          <a:p>
            <a:r>
              <a:rPr lang="en-US" dirty="0" smtClean="0"/>
              <a:t>Risks, possible actions and consequences 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56385548"/>
              </p:ext>
            </p:extLst>
          </p:nvPr>
        </p:nvGraphicFramePr>
        <p:xfrm>
          <a:off x="0" y="687572"/>
          <a:ext cx="9144000" cy="5841709"/>
        </p:xfrm>
        <a:graphic>
          <a:graphicData uri="http://schemas.openxmlformats.org/drawingml/2006/table">
            <a:tbl>
              <a:tblPr firstRow="1" bandRow="1">
                <a:tableStyleId>{5C22544A-7EE6-4342-B048-85BDC9FD1C3A}</a:tableStyleId>
              </a:tblPr>
              <a:tblGrid>
                <a:gridCol w="971600"/>
                <a:gridCol w="1506836"/>
                <a:gridCol w="1597717"/>
                <a:gridCol w="1575967"/>
                <a:gridCol w="1944216"/>
                <a:gridCol w="1547664"/>
              </a:tblGrid>
              <a:tr h="527178">
                <a:tc>
                  <a:txBody>
                    <a:bodyPr/>
                    <a:lstStyle/>
                    <a:p>
                      <a:r>
                        <a:rPr lang="en-US" dirty="0" smtClean="0"/>
                        <a:t>Date</a:t>
                      </a:r>
                      <a:endParaRPr lang="en-US" dirty="0"/>
                    </a:p>
                  </a:txBody>
                  <a:tcPr/>
                </a:tc>
                <a:tc>
                  <a:txBody>
                    <a:bodyPr/>
                    <a:lstStyle/>
                    <a:p>
                      <a:r>
                        <a:rPr lang="en-US" dirty="0" smtClean="0"/>
                        <a:t>Event</a:t>
                      </a:r>
                      <a:r>
                        <a:rPr lang="en-US" baseline="0" dirty="0" smtClean="0"/>
                        <a:t> </a:t>
                      </a:r>
                      <a:endParaRPr lang="en-US" dirty="0"/>
                    </a:p>
                  </a:txBody>
                  <a:tcPr/>
                </a:tc>
                <a:tc>
                  <a:txBody>
                    <a:bodyPr/>
                    <a:lstStyle/>
                    <a:p>
                      <a:r>
                        <a:rPr lang="en-US" dirty="0" smtClean="0"/>
                        <a:t>Reaction</a:t>
                      </a:r>
                      <a:r>
                        <a:rPr lang="en-US" baseline="0" dirty="0" smtClean="0"/>
                        <a:t> </a:t>
                      </a:r>
                      <a:endParaRPr lang="en-US" dirty="0"/>
                    </a:p>
                  </a:txBody>
                  <a:tcPr/>
                </a:tc>
                <a:tc>
                  <a:txBody>
                    <a:bodyPr/>
                    <a:lstStyle/>
                    <a:p>
                      <a:r>
                        <a:rPr lang="en-US" dirty="0" smtClean="0"/>
                        <a:t>Consequence</a:t>
                      </a:r>
                      <a:endParaRPr lang="en-US" dirty="0"/>
                    </a:p>
                  </a:txBody>
                  <a:tcPr/>
                </a:tc>
                <a:tc>
                  <a:txBody>
                    <a:bodyPr/>
                    <a:lstStyle/>
                    <a:p>
                      <a:r>
                        <a:rPr lang="en-US" dirty="0" smtClean="0"/>
                        <a:t>Details</a:t>
                      </a:r>
                      <a:endParaRPr lang="en-US" dirty="0"/>
                    </a:p>
                  </a:txBody>
                  <a:tcPr/>
                </a:tc>
                <a:tc>
                  <a:txBody>
                    <a:bodyPr/>
                    <a:lstStyle/>
                    <a:p>
                      <a:r>
                        <a:rPr lang="en-US" dirty="0" smtClean="0"/>
                        <a:t>Possible</a:t>
                      </a:r>
                      <a:r>
                        <a:rPr lang="en-US" baseline="0" dirty="0" smtClean="0"/>
                        <a:t> mitigations</a:t>
                      </a:r>
                      <a:endParaRPr lang="en-US" dirty="0"/>
                    </a:p>
                  </a:txBody>
                  <a:tcPr/>
                </a:tc>
              </a:tr>
              <a:tr h="1481119">
                <a:tc>
                  <a:txBody>
                    <a:bodyPr/>
                    <a:lstStyle/>
                    <a:p>
                      <a:pPr algn="ctr"/>
                      <a:r>
                        <a:rPr lang="en-US" sz="1300" dirty="0" smtClean="0"/>
                        <a:t>End 2014</a:t>
                      </a:r>
                      <a:endParaRPr lang="en-US" sz="1300" dirty="0"/>
                    </a:p>
                  </a:txBody>
                  <a:tcPr>
                    <a:solidFill>
                      <a:schemeClr val="accent6">
                        <a:lumMod val="20000"/>
                        <a:lumOff val="80000"/>
                      </a:schemeClr>
                    </a:solidFill>
                  </a:tcPr>
                </a:tc>
                <a:tc>
                  <a:txBody>
                    <a:bodyPr/>
                    <a:lstStyle/>
                    <a:p>
                      <a:pPr algn="ctr"/>
                      <a:r>
                        <a:rPr lang="en-US" sz="1300" dirty="0" smtClean="0"/>
                        <a:t>Impossibility to get consistent quality on long</a:t>
                      </a:r>
                      <a:r>
                        <a:rPr lang="en-US" sz="1300" baseline="0" dirty="0" smtClean="0"/>
                        <a:t> cable lengths (8 m coils) or too high cost</a:t>
                      </a:r>
                      <a:endParaRPr lang="en-US" sz="1300" dirty="0"/>
                    </a:p>
                  </a:txBody>
                  <a:tcPr>
                    <a:solidFill>
                      <a:schemeClr val="accent6">
                        <a:lumMod val="20000"/>
                        <a:lumOff val="80000"/>
                      </a:schemeClr>
                    </a:solidFill>
                  </a:tcPr>
                </a:tc>
                <a:tc>
                  <a:txBody>
                    <a:bodyPr/>
                    <a:lstStyle/>
                    <a:p>
                      <a:pPr algn="ctr"/>
                      <a:r>
                        <a:rPr lang="en-US" sz="1300" dirty="0" smtClean="0"/>
                        <a:t>Go back to half length</a:t>
                      </a:r>
                      <a:r>
                        <a:rPr lang="en-US" sz="1300" baseline="0" dirty="0" smtClean="0"/>
                        <a:t> units</a:t>
                      </a:r>
                      <a:endParaRPr lang="en-US" sz="1300" dirty="0"/>
                    </a:p>
                  </a:txBody>
                  <a:tcPr>
                    <a:solidFill>
                      <a:schemeClr val="accent6">
                        <a:lumMod val="20000"/>
                        <a:lumOff val="80000"/>
                      </a:schemeClr>
                    </a:solidFill>
                  </a:tcPr>
                </a:tc>
                <a:tc>
                  <a:txBody>
                    <a:bodyPr/>
                    <a:lstStyle/>
                    <a:p>
                      <a:pPr algn="ctr"/>
                      <a:r>
                        <a:rPr lang="en-US" sz="1300" dirty="0" smtClean="0"/>
                        <a:t>9</a:t>
                      </a:r>
                      <a:r>
                        <a:rPr lang="en-US" sz="1300" baseline="0" dirty="0" smtClean="0"/>
                        <a:t> months delay</a:t>
                      </a:r>
                      <a:endParaRPr lang="en-US" sz="1300" dirty="0" smtClean="0"/>
                    </a:p>
                  </a:txBody>
                  <a:tcPr>
                    <a:solidFill>
                      <a:schemeClr val="accent6">
                        <a:lumMod val="20000"/>
                        <a:lumOff val="80000"/>
                      </a:schemeClr>
                    </a:solidFill>
                  </a:tcPr>
                </a:tc>
                <a:tc>
                  <a:txBody>
                    <a:bodyPr/>
                    <a:lstStyle/>
                    <a:p>
                      <a:pPr algn="ctr"/>
                      <a:r>
                        <a:rPr lang="en-US" sz="1300" dirty="0" smtClean="0"/>
                        <a:t>Tooling re-procurement</a:t>
                      </a:r>
                      <a:endParaRPr lang="en-US" sz="1300" dirty="0"/>
                    </a:p>
                  </a:txBody>
                  <a:tcPr>
                    <a:solidFill>
                      <a:schemeClr val="accent6">
                        <a:lumMod val="20000"/>
                        <a:lumOff val="80000"/>
                      </a:schemeClr>
                    </a:solidFill>
                  </a:tcPr>
                </a:tc>
                <a:tc>
                  <a:txBody>
                    <a:bodyPr/>
                    <a:lstStyle/>
                    <a:p>
                      <a:pPr algn="ctr"/>
                      <a:r>
                        <a:rPr lang="en-US" sz="1300" dirty="0" smtClean="0"/>
                        <a:t>Follow up</a:t>
                      </a:r>
                      <a:r>
                        <a:rPr lang="en-US" sz="1300" baseline="0" dirty="0" smtClean="0"/>
                        <a:t> of cable production for the 11 T (11 T 600 m vs. 840 m for the MQXF)</a:t>
                      </a:r>
                      <a:endParaRPr lang="en-US" sz="1300" dirty="0"/>
                    </a:p>
                  </a:txBody>
                  <a:tcPr>
                    <a:solidFill>
                      <a:schemeClr val="accent6">
                        <a:lumMod val="20000"/>
                        <a:lumOff val="80000"/>
                      </a:schemeClr>
                    </a:solidFill>
                  </a:tcPr>
                </a:tc>
              </a:tr>
              <a:tr h="426763">
                <a:tc rowSpan="3">
                  <a:txBody>
                    <a:bodyPr/>
                    <a:lstStyle/>
                    <a:p>
                      <a:pPr algn="ctr"/>
                      <a:r>
                        <a:rPr lang="en-US" sz="1300" dirty="0" smtClean="0"/>
                        <a:t>December</a:t>
                      </a:r>
                      <a:r>
                        <a:rPr lang="en-US" sz="1300" baseline="0" dirty="0" smtClean="0"/>
                        <a:t> 2015</a:t>
                      </a:r>
                      <a:endParaRPr lang="en-US" sz="1300" dirty="0"/>
                    </a:p>
                  </a:txBody>
                  <a:tcPr>
                    <a:solidFill>
                      <a:schemeClr val="accent6">
                        <a:lumMod val="60000"/>
                        <a:lumOff val="40000"/>
                      </a:schemeClr>
                    </a:solidFill>
                  </a:tcPr>
                </a:tc>
                <a:tc rowSpan="3">
                  <a:txBody>
                    <a:bodyPr/>
                    <a:lstStyle/>
                    <a:p>
                      <a:pPr algn="ctr"/>
                      <a:r>
                        <a:rPr lang="en-US" sz="1300" dirty="0" smtClean="0"/>
                        <a:t>Systematic</a:t>
                      </a:r>
                      <a:r>
                        <a:rPr lang="en-US" sz="1300" baseline="0" dirty="0" smtClean="0"/>
                        <a:t> model failure: quench performance</a:t>
                      </a:r>
                      <a:endParaRPr lang="en-US" sz="1300" dirty="0"/>
                    </a:p>
                  </a:txBody>
                  <a:tcPr>
                    <a:solidFill>
                      <a:schemeClr val="accent6">
                        <a:lumMod val="60000"/>
                        <a:lumOff val="40000"/>
                      </a:schemeClr>
                    </a:solidFill>
                  </a:tcPr>
                </a:tc>
                <a:tc>
                  <a:txBody>
                    <a:bodyPr/>
                    <a:lstStyle/>
                    <a:p>
                      <a:pPr algn="ctr"/>
                      <a:r>
                        <a:rPr lang="en-US" sz="1300" dirty="0" smtClean="0"/>
                        <a:t>Redesign</a:t>
                      </a:r>
                      <a:r>
                        <a:rPr lang="en-US" sz="1300" baseline="0" dirty="0" smtClean="0"/>
                        <a:t> magnet</a:t>
                      </a:r>
                      <a:endParaRPr lang="en-US" sz="1300" dirty="0"/>
                    </a:p>
                  </a:txBody>
                  <a:tcPr>
                    <a:solidFill>
                      <a:schemeClr val="accent6">
                        <a:lumMod val="60000"/>
                        <a:lumOff val="40000"/>
                      </a:schemeClr>
                    </a:solidFill>
                  </a:tcPr>
                </a:tc>
                <a:tc>
                  <a:txBody>
                    <a:bodyPr/>
                    <a:lstStyle/>
                    <a:p>
                      <a:pPr algn="ctr"/>
                      <a:r>
                        <a:rPr lang="en-US" sz="1300" dirty="0" smtClean="0"/>
                        <a:t>2 years delay</a:t>
                      </a:r>
                    </a:p>
                  </a:txBody>
                  <a:tcPr>
                    <a:solidFill>
                      <a:schemeClr val="accent6">
                        <a:lumMod val="60000"/>
                        <a:lumOff val="40000"/>
                      </a:schemeClr>
                    </a:solidFill>
                  </a:tcPr>
                </a:tc>
                <a:tc>
                  <a:txBody>
                    <a:bodyPr/>
                    <a:lstStyle/>
                    <a:p>
                      <a:pPr algn="ctr"/>
                      <a:r>
                        <a:rPr lang="en-US" sz="1300" dirty="0" smtClean="0"/>
                        <a:t>New 2</a:t>
                      </a:r>
                      <a:r>
                        <a:rPr lang="en-US" sz="1300" baseline="0" dirty="0" smtClean="0"/>
                        <a:t> models, modification proto </a:t>
                      </a:r>
                      <a:endParaRPr lang="en-US" sz="1300" dirty="0"/>
                    </a:p>
                  </a:txBody>
                  <a:tcPr>
                    <a:solidFill>
                      <a:schemeClr val="accent6">
                        <a:lumMod val="60000"/>
                        <a:lumOff val="40000"/>
                      </a:schemeClr>
                    </a:solidFill>
                  </a:tcPr>
                </a:tc>
                <a:tc rowSpan="3">
                  <a:txBody>
                    <a:bodyPr/>
                    <a:lstStyle/>
                    <a:p>
                      <a:pPr algn="ctr"/>
                      <a:r>
                        <a:rPr lang="en-US" sz="1300" dirty="0" smtClean="0"/>
                        <a:t>Models is already</a:t>
                      </a:r>
                      <a:r>
                        <a:rPr lang="en-US" sz="1300" baseline="0" dirty="0" smtClean="0"/>
                        <a:t> a mitigation action for the proto and pre-series</a:t>
                      </a:r>
                      <a:endParaRPr lang="en-US" sz="1300" dirty="0"/>
                    </a:p>
                  </a:txBody>
                  <a:tcPr>
                    <a:solidFill>
                      <a:schemeClr val="accent6">
                        <a:lumMod val="60000"/>
                        <a:lumOff val="40000"/>
                      </a:schemeClr>
                    </a:solidFill>
                  </a:tcPr>
                </a:tc>
              </a:tr>
              <a:tr h="953941">
                <a:tc vMerge="1">
                  <a:txBody>
                    <a:bodyPr/>
                    <a:lstStyle/>
                    <a:p>
                      <a:endParaRPr lang="en-US" dirty="0"/>
                    </a:p>
                  </a:txBody>
                  <a:tcPr/>
                </a:tc>
                <a:tc vMerge="1">
                  <a:txBody>
                    <a:bodyPr/>
                    <a:lstStyle/>
                    <a:p>
                      <a:endParaRPr lang="en-US" dirty="0"/>
                    </a:p>
                  </a:txBody>
                  <a:tcPr/>
                </a:tc>
                <a:tc>
                  <a:txBody>
                    <a:bodyPr/>
                    <a:lstStyle/>
                    <a:p>
                      <a:pPr algn="ctr"/>
                      <a:r>
                        <a:rPr lang="en-US" sz="1300" b="1" dirty="0" smtClean="0"/>
                        <a:t>Modify operational</a:t>
                      </a:r>
                      <a:r>
                        <a:rPr lang="en-US" sz="1300" b="1" baseline="0" dirty="0" smtClean="0"/>
                        <a:t> gradient</a:t>
                      </a:r>
                      <a:endParaRPr lang="en-US" sz="1300" b="1" dirty="0"/>
                    </a:p>
                  </a:txBody>
                  <a:tcPr>
                    <a:solidFill>
                      <a:schemeClr val="accent6">
                        <a:lumMod val="60000"/>
                        <a:lumOff val="40000"/>
                      </a:schemeClr>
                    </a:solidFill>
                  </a:tcPr>
                </a:tc>
                <a:tc>
                  <a:txBody>
                    <a:bodyPr/>
                    <a:lstStyle/>
                    <a:p>
                      <a:pPr algn="ctr"/>
                      <a:r>
                        <a:rPr lang="en-US" sz="1300" b="1" dirty="0" smtClean="0"/>
                        <a:t>Revision of</a:t>
                      </a:r>
                      <a:r>
                        <a:rPr lang="en-US" sz="1300" b="1" baseline="0" dirty="0" smtClean="0"/>
                        <a:t> optics-&gt; new layout with increased length</a:t>
                      </a:r>
                      <a:endParaRPr lang="en-US" sz="1300" b="1" dirty="0"/>
                    </a:p>
                  </a:txBody>
                  <a:tcPr>
                    <a:solidFill>
                      <a:schemeClr val="accent6">
                        <a:lumMod val="60000"/>
                        <a:lumOff val="40000"/>
                      </a:schemeClr>
                    </a:solidFill>
                  </a:tcPr>
                </a:tc>
                <a:tc>
                  <a:txBody>
                    <a:bodyPr/>
                    <a:lstStyle/>
                    <a:p>
                      <a:pPr algn="ctr"/>
                      <a:endParaRPr lang="en-US" sz="1300" b="1" dirty="0"/>
                    </a:p>
                  </a:txBody>
                  <a:tcPr>
                    <a:solidFill>
                      <a:schemeClr val="accent6">
                        <a:lumMod val="60000"/>
                        <a:lumOff val="40000"/>
                      </a:schemeClr>
                    </a:solidFill>
                  </a:tcPr>
                </a:tc>
                <a:tc vMerge="1">
                  <a:txBody>
                    <a:bodyPr/>
                    <a:lstStyle/>
                    <a:p>
                      <a:pPr algn="ctr"/>
                      <a:endParaRPr lang="en-US" sz="1300" b="1" dirty="0"/>
                    </a:p>
                  </a:txBody>
                  <a:tcPr>
                    <a:solidFill>
                      <a:schemeClr val="accent6">
                        <a:lumMod val="60000"/>
                        <a:lumOff val="40000"/>
                      </a:schemeClr>
                    </a:solidFill>
                  </a:tcPr>
                </a:tc>
              </a:tr>
              <a:tr h="602489">
                <a:tc vMerge="1">
                  <a:txBody>
                    <a:bodyPr/>
                    <a:lstStyle/>
                    <a:p>
                      <a:endParaRPr lang="en-US" dirty="0"/>
                    </a:p>
                  </a:txBody>
                  <a:tcPr/>
                </a:tc>
                <a:tc vMerge="1">
                  <a:txBody>
                    <a:bodyPr/>
                    <a:lstStyle/>
                    <a:p>
                      <a:endParaRPr lang="en-US" dirty="0"/>
                    </a:p>
                  </a:txBody>
                  <a:tcPr/>
                </a:tc>
                <a:tc>
                  <a:txBody>
                    <a:bodyPr/>
                    <a:lstStyle/>
                    <a:p>
                      <a:pPr algn="ctr"/>
                      <a:r>
                        <a:rPr lang="en-US" sz="1300" dirty="0" smtClean="0"/>
                        <a:t>Back to the 120 mm if aperture</a:t>
                      </a:r>
                      <a:r>
                        <a:rPr lang="en-US" sz="1300" baseline="0" dirty="0" smtClean="0"/>
                        <a:t> issue</a:t>
                      </a:r>
                      <a:endParaRPr lang="en-US" sz="1300" dirty="0"/>
                    </a:p>
                  </a:txBody>
                  <a:tcPr>
                    <a:solidFill>
                      <a:schemeClr val="accent6">
                        <a:lumMod val="60000"/>
                        <a:lumOff val="40000"/>
                      </a:schemeClr>
                    </a:solidFill>
                  </a:tcPr>
                </a:tc>
                <a:tc>
                  <a:txBody>
                    <a:bodyPr/>
                    <a:lstStyle/>
                    <a:p>
                      <a:pPr algn="ctr"/>
                      <a:r>
                        <a:rPr lang="en-US" sz="1300" dirty="0" smtClean="0"/>
                        <a:t>1 year delay</a:t>
                      </a:r>
                      <a:endParaRPr lang="en-US" sz="1300" dirty="0"/>
                    </a:p>
                  </a:txBody>
                  <a:tcPr>
                    <a:solidFill>
                      <a:schemeClr val="accent6">
                        <a:lumMod val="60000"/>
                        <a:lumOff val="40000"/>
                      </a:schemeClr>
                    </a:solidFill>
                  </a:tcPr>
                </a:tc>
                <a:tc>
                  <a:txBody>
                    <a:bodyPr/>
                    <a:lstStyle/>
                    <a:p>
                      <a:pPr algn="ctr"/>
                      <a:r>
                        <a:rPr lang="en-US" sz="1300" dirty="0" smtClean="0"/>
                        <a:t>No model, redesign of long</a:t>
                      </a:r>
                      <a:r>
                        <a:rPr lang="en-US" sz="1300" baseline="0" dirty="0" smtClean="0"/>
                        <a:t> </a:t>
                      </a:r>
                      <a:r>
                        <a:rPr lang="en-US" sz="1300" dirty="0" smtClean="0"/>
                        <a:t>tooling</a:t>
                      </a:r>
                      <a:endParaRPr lang="en-US" sz="1300" dirty="0"/>
                    </a:p>
                  </a:txBody>
                  <a:tcPr>
                    <a:solidFill>
                      <a:schemeClr val="accent6">
                        <a:lumMod val="60000"/>
                        <a:lumOff val="40000"/>
                      </a:schemeClr>
                    </a:solidFill>
                  </a:tcPr>
                </a:tc>
                <a:tc vMerge="1">
                  <a:txBody>
                    <a:bodyPr/>
                    <a:lstStyle/>
                    <a:p>
                      <a:pPr algn="ctr"/>
                      <a:endParaRPr lang="en-US" sz="1300" dirty="0"/>
                    </a:p>
                  </a:txBody>
                  <a:tcPr>
                    <a:solidFill>
                      <a:schemeClr val="accent6">
                        <a:lumMod val="60000"/>
                        <a:lumOff val="40000"/>
                      </a:schemeClr>
                    </a:solidFill>
                  </a:tcPr>
                </a:tc>
              </a:tr>
              <a:tr h="1481119">
                <a:tc>
                  <a:txBody>
                    <a:bodyPr/>
                    <a:lstStyle/>
                    <a:p>
                      <a:pPr algn="ctr"/>
                      <a:r>
                        <a:rPr lang="en-US" sz="1300" dirty="0" smtClean="0"/>
                        <a:t>December 2015</a:t>
                      </a:r>
                      <a:endParaRPr lang="en-US" sz="1300" dirty="0"/>
                    </a:p>
                  </a:txBody>
                  <a:tcPr>
                    <a:solidFill>
                      <a:schemeClr val="accent6">
                        <a:lumMod val="20000"/>
                        <a:lumOff val="80000"/>
                      </a:schemeClr>
                    </a:solidFill>
                  </a:tcPr>
                </a:tc>
                <a:tc>
                  <a:txBody>
                    <a:bodyPr/>
                    <a:lstStyle/>
                    <a:p>
                      <a:pPr algn="ctr"/>
                      <a:r>
                        <a:rPr lang="en-US" sz="1300" dirty="0" smtClean="0"/>
                        <a:t>Systematic</a:t>
                      </a:r>
                      <a:r>
                        <a:rPr lang="en-US" sz="1300" baseline="0" dirty="0" smtClean="0"/>
                        <a:t> model failure: electrical integrity</a:t>
                      </a:r>
                      <a:endParaRPr lang="en-US" sz="1300" dirty="0"/>
                    </a:p>
                  </a:txBody>
                  <a:tcPr>
                    <a:solidFill>
                      <a:schemeClr val="accent6">
                        <a:lumMod val="20000"/>
                        <a:lumOff val="80000"/>
                      </a:schemeClr>
                    </a:solidFill>
                  </a:tcPr>
                </a:tc>
                <a:tc>
                  <a:txBody>
                    <a:bodyPr/>
                    <a:lstStyle/>
                    <a:p>
                      <a:pPr algn="ctr"/>
                      <a:r>
                        <a:rPr lang="en-US" sz="1300" dirty="0" smtClean="0"/>
                        <a:t>Redesign</a:t>
                      </a:r>
                      <a:r>
                        <a:rPr lang="en-US" sz="1300" baseline="0" dirty="0" smtClean="0"/>
                        <a:t> insulation </a:t>
                      </a:r>
                      <a:endParaRPr lang="en-US" sz="1300" dirty="0"/>
                    </a:p>
                  </a:txBody>
                  <a:tcPr>
                    <a:solidFill>
                      <a:schemeClr val="accent6">
                        <a:lumMod val="20000"/>
                        <a:lumOff val="80000"/>
                      </a:schemeClr>
                    </a:solidFill>
                  </a:tcPr>
                </a:tc>
                <a:tc>
                  <a:txBody>
                    <a:bodyPr/>
                    <a:lstStyle/>
                    <a:p>
                      <a:pPr algn="ctr"/>
                      <a:r>
                        <a:rPr lang="en-US" sz="1300" dirty="0" smtClean="0"/>
                        <a:t>1 year delay of the short model (if no new coils are needed down to  6</a:t>
                      </a:r>
                      <a:r>
                        <a:rPr lang="en-US" sz="1300" baseline="0" dirty="0" smtClean="0"/>
                        <a:t> months</a:t>
                      </a:r>
                      <a:r>
                        <a:rPr lang="en-US" sz="1300" dirty="0" smtClean="0"/>
                        <a:t>)</a:t>
                      </a:r>
                    </a:p>
                    <a:p>
                      <a:pPr algn="ctr"/>
                      <a:r>
                        <a:rPr lang="en-US" sz="1300" dirty="0" smtClean="0"/>
                        <a:t>6 months delay on long magnet</a:t>
                      </a:r>
                      <a:endParaRPr lang="en-US" sz="1300" dirty="0"/>
                    </a:p>
                  </a:txBody>
                  <a:tcPr>
                    <a:solidFill>
                      <a:schemeClr val="accent6">
                        <a:lumMod val="20000"/>
                        <a:lumOff val="80000"/>
                      </a:schemeClr>
                    </a:solidFill>
                  </a:tcPr>
                </a:tc>
                <a:tc>
                  <a:txBody>
                    <a:bodyPr/>
                    <a:lstStyle/>
                    <a:p>
                      <a:pPr algn="ctr"/>
                      <a:r>
                        <a:rPr lang="en-US" sz="1300" dirty="0" smtClean="0"/>
                        <a:t>1</a:t>
                      </a:r>
                      <a:r>
                        <a:rPr lang="en-US" sz="1300" baseline="0" dirty="0" smtClean="0"/>
                        <a:t> short model reassembly </a:t>
                      </a:r>
                      <a:endParaRPr lang="en-US" sz="1300" dirty="0"/>
                    </a:p>
                  </a:txBody>
                  <a:tcPr>
                    <a:solidFill>
                      <a:schemeClr val="accent6">
                        <a:lumMod val="20000"/>
                        <a:lumOff val="80000"/>
                      </a:schemeClr>
                    </a:solidFill>
                  </a:tcPr>
                </a:tc>
                <a:tc>
                  <a:txBody>
                    <a:bodyPr/>
                    <a:lstStyle/>
                    <a:p>
                      <a:pPr algn="ctr"/>
                      <a:r>
                        <a:rPr lang="en-US" sz="1300" dirty="0" smtClean="0"/>
                        <a:t>Well defined electrical QC on components from</a:t>
                      </a:r>
                      <a:r>
                        <a:rPr lang="en-US" sz="1300" baseline="0" dirty="0" smtClean="0"/>
                        <a:t> beginning with decreasing voltages to target assembly soundness for final design voltage</a:t>
                      </a:r>
                      <a:endParaRPr lang="en-US" sz="1300" dirty="0"/>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US" dirty="0" smtClean="0"/>
              <a:t>Summary </a:t>
            </a:r>
            <a:endParaRPr lang="en-US" dirty="0"/>
          </a:p>
        </p:txBody>
      </p:sp>
      <p:sp>
        <p:nvSpPr>
          <p:cNvPr id="3" name="Content Placeholder 2"/>
          <p:cNvSpPr>
            <a:spLocks noGrp="1"/>
          </p:cNvSpPr>
          <p:nvPr>
            <p:ph idx="1"/>
          </p:nvPr>
        </p:nvSpPr>
        <p:spPr>
          <a:xfrm>
            <a:off x="0" y="692696"/>
            <a:ext cx="9144000" cy="6165304"/>
          </a:xfrm>
        </p:spPr>
        <p:txBody>
          <a:bodyPr>
            <a:normAutofit fontScale="77500" lnSpcReduction="20000"/>
          </a:bodyPr>
          <a:lstStyle/>
          <a:p>
            <a:r>
              <a:rPr lang="en-US" dirty="0" smtClean="0"/>
              <a:t>MQXF few technical remarks</a:t>
            </a:r>
          </a:p>
          <a:p>
            <a:r>
              <a:rPr lang="en-US" dirty="0" smtClean="0"/>
              <a:t>For information: the CERN framework</a:t>
            </a:r>
          </a:p>
          <a:p>
            <a:r>
              <a:rPr lang="en-US" dirty="0" smtClean="0"/>
              <a:t>The MQXF model</a:t>
            </a:r>
          </a:p>
          <a:p>
            <a:pPr lvl="1"/>
            <a:r>
              <a:rPr lang="en-US" dirty="0" smtClean="0"/>
              <a:t>Objectives of the MQXF (140-150 mm) </a:t>
            </a:r>
            <a:r>
              <a:rPr lang="en-US" dirty="0" err="1" smtClean="0"/>
              <a:t>quadrupole</a:t>
            </a:r>
            <a:r>
              <a:rPr lang="en-US" dirty="0" smtClean="0"/>
              <a:t> model program</a:t>
            </a:r>
          </a:p>
          <a:p>
            <a:pPr lvl="1"/>
            <a:r>
              <a:rPr lang="en-US" dirty="0" smtClean="0"/>
              <a:t>Main program features</a:t>
            </a:r>
          </a:p>
          <a:p>
            <a:pPr lvl="1"/>
            <a:r>
              <a:rPr lang="en-US" dirty="0" smtClean="0"/>
              <a:t>Proposal of plan and milestones of a possible CERN-LARP integrated model program</a:t>
            </a:r>
          </a:p>
          <a:p>
            <a:pPr lvl="1"/>
            <a:r>
              <a:rPr lang="en-US" dirty="0" smtClean="0"/>
              <a:t>LARP and CERN contributions to the model program</a:t>
            </a:r>
          </a:p>
          <a:p>
            <a:r>
              <a:rPr lang="en-US" dirty="0" smtClean="0"/>
              <a:t>MQXF prototype and pre-series</a:t>
            </a:r>
          </a:p>
          <a:p>
            <a:pPr lvl="1"/>
            <a:r>
              <a:rPr lang="en-US" dirty="0" smtClean="0"/>
              <a:t>Objectives of the MQXF </a:t>
            </a:r>
            <a:r>
              <a:rPr lang="en-US" dirty="0" err="1" smtClean="0"/>
              <a:t>quadrupole</a:t>
            </a:r>
            <a:r>
              <a:rPr lang="en-US" dirty="0" smtClean="0"/>
              <a:t> prototype and pre-series program</a:t>
            </a:r>
          </a:p>
          <a:p>
            <a:pPr lvl="1"/>
            <a:r>
              <a:rPr lang="en-US" dirty="0" smtClean="0"/>
              <a:t>A preliminary proposal of plan and related resources at CERN</a:t>
            </a:r>
          </a:p>
          <a:p>
            <a:r>
              <a:rPr lang="en-US" dirty="0" smtClean="0"/>
              <a:t>Possible risks</a:t>
            </a:r>
          </a:p>
          <a:p>
            <a:r>
              <a:rPr lang="en-US" dirty="0" smtClean="0"/>
              <a:t>Not conclusion but open issues:</a:t>
            </a:r>
          </a:p>
          <a:p>
            <a:pPr lvl="1"/>
            <a:r>
              <a:rPr lang="en-US" dirty="0" smtClean="0"/>
              <a:t>Urgent </a:t>
            </a:r>
          </a:p>
          <a:p>
            <a:pPr lvl="1"/>
            <a:r>
              <a:rPr lang="en-US" dirty="0" smtClean="0"/>
              <a:t>Other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fontScale="90000"/>
          </a:bodyPr>
          <a:lstStyle/>
          <a:p>
            <a:r>
              <a:rPr lang="en-US" dirty="0" smtClean="0"/>
              <a:t>Risks, possible actions and consequences 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06383159"/>
              </p:ext>
            </p:extLst>
          </p:nvPr>
        </p:nvGraphicFramePr>
        <p:xfrm>
          <a:off x="-36512" y="754216"/>
          <a:ext cx="9143998" cy="5339080"/>
        </p:xfrm>
        <a:graphic>
          <a:graphicData uri="http://schemas.openxmlformats.org/drawingml/2006/table">
            <a:tbl>
              <a:tblPr firstRow="1" bandRow="1">
                <a:tableStyleId>{5C22544A-7EE6-4342-B048-85BDC9FD1C3A}</a:tableStyleId>
              </a:tblPr>
              <a:tblGrid>
                <a:gridCol w="899590"/>
                <a:gridCol w="1578846"/>
                <a:gridCol w="1409996"/>
                <a:gridCol w="1565064"/>
                <a:gridCol w="1845251"/>
                <a:gridCol w="1845251"/>
              </a:tblGrid>
              <a:tr h="370840">
                <a:tc>
                  <a:txBody>
                    <a:bodyPr/>
                    <a:lstStyle/>
                    <a:p>
                      <a:pPr algn="ctr"/>
                      <a:r>
                        <a:rPr lang="en-US" dirty="0" smtClean="0"/>
                        <a:t>Date</a:t>
                      </a:r>
                      <a:endParaRPr lang="en-US" dirty="0"/>
                    </a:p>
                  </a:txBody>
                  <a:tcPr/>
                </a:tc>
                <a:tc>
                  <a:txBody>
                    <a:bodyPr/>
                    <a:lstStyle/>
                    <a:p>
                      <a:pPr algn="ctr"/>
                      <a:r>
                        <a:rPr lang="en-US" dirty="0" smtClean="0"/>
                        <a:t>Event</a:t>
                      </a:r>
                      <a:endParaRPr lang="en-US" dirty="0"/>
                    </a:p>
                  </a:txBody>
                  <a:tcPr/>
                </a:tc>
                <a:tc>
                  <a:txBody>
                    <a:bodyPr/>
                    <a:lstStyle/>
                    <a:p>
                      <a:pPr algn="ctr"/>
                      <a:r>
                        <a:rPr lang="en-US" dirty="0" smtClean="0"/>
                        <a:t>Reaction </a:t>
                      </a:r>
                      <a:endParaRPr lang="en-US" dirty="0"/>
                    </a:p>
                  </a:txBody>
                  <a:tcPr/>
                </a:tc>
                <a:tc>
                  <a:txBody>
                    <a:bodyPr/>
                    <a:lstStyle/>
                    <a:p>
                      <a:pPr algn="ctr"/>
                      <a:r>
                        <a:rPr lang="en-US" dirty="0" smtClean="0"/>
                        <a:t>Consequence</a:t>
                      </a:r>
                      <a:endParaRPr lang="en-US" dirty="0"/>
                    </a:p>
                  </a:txBody>
                  <a:tcPr/>
                </a:tc>
                <a:tc>
                  <a:txBody>
                    <a:bodyPr/>
                    <a:lstStyle/>
                    <a:p>
                      <a:pPr algn="ctr"/>
                      <a:r>
                        <a:rPr lang="en-US" dirty="0" smtClean="0"/>
                        <a:t>Details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Possible</a:t>
                      </a:r>
                      <a:r>
                        <a:rPr lang="en-US" baseline="0" dirty="0" smtClean="0"/>
                        <a:t> mitigations</a:t>
                      </a:r>
                      <a:endParaRPr lang="en-US" dirty="0" smtClean="0"/>
                    </a:p>
                  </a:txBody>
                  <a:tcPr/>
                </a:tc>
              </a:tr>
              <a:tr h="370840">
                <a:tc rowSpan="3">
                  <a:txBody>
                    <a:bodyPr/>
                    <a:lstStyle/>
                    <a:p>
                      <a:pPr algn="ctr"/>
                      <a:r>
                        <a:rPr lang="en-US" sz="1300" dirty="0" smtClean="0"/>
                        <a:t>February 2016</a:t>
                      </a:r>
                      <a:endParaRPr lang="en-US" sz="1300" dirty="0"/>
                    </a:p>
                  </a:txBody>
                  <a:tcPr>
                    <a:solidFill>
                      <a:schemeClr val="accent6">
                        <a:lumMod val="20000"/>
                        <a:lumOff val="80000"/>
                      </a:schemeClr>
                    </a:solidFill>
                  </a:tcPr>
                </a:tc>
                <a:tc rowSpan="3">
                  <a:txBody>
                    <a:bodyPr/>
                    <a:lstStyle/>
                    <a:p>
                      <a:pPr algn="ctr"/>
                      <a:r>
                        <a:rPr lang="en-US" sz="1300" dirty="0" smtClean="0"/>
                        <a:t>Systematic model failure:</a:t>
                      </a:r>
                      <a:r>
                        <a:rPr lang="en-US" sz="1300" baseline="0" dirty="0" smtClean="0"/>
                        <a:t> field quality</a:t>
                      </a:r>
                      <a:endParaRPr lang="en-US" sz="1300" dirty="0"/>
                    </a:p>
                  </a:txBody>
                  <a:tcPr>
                    <a:solidFill>
                      <a:schemeClr val="accent6">
                        <a:lumMod val="20000"/>
                        <a:lumOff val="80000"/>
                      </a:schemeClr>
                    </a:solidFill>
                  </a:tcPr>
                </a:tc>
                <a:tc>
                  <a:txBody>
                    <a:bodyPr/>
                    <a:lstStyle/>
                    <a:p>
                      <a:pPr algn="ctr"/>
                      <a:r>
                        <a:rPr lang="en-US" sz="1300" dirty="0" smtClean="0"/>
                        <a:t>Coil modifications inside</a:t>
                      </a:r>
                      <a:r>
                        <a:rPr lang="en-US" sz="1300" baseline="0" dirty="0" smtClean="0"/>
                        <a:t> the coil envelope</a:t>
                      </a:r>
                      <a:endParaRPr lang="en-US" sz="1300" dirty="0"/>
                    </a:p>
                  </a:txBody>
                  <a:tcPr>
                    <a:solidFill>
                      <a:schemeClr val="accent6">
                        <a:lumMod val="20000"/>
                        <a:lumOff val="80000"/>
                      </a:schemeClr>
                    </a:solidFill>
                  </a:tcPr>
                </a:tc>
                <a:tc>
                  <a:txBody>
                    <a:bodyPr/>
                    <a:lstStyle/>
                    <a:p>
                      <a:pPr algn="ctr"/>
                      <a:r>
                        <a:rPr lang="en-US" sz="1300" dirty="0" smtClean="0"/>
                        <a:t>1 year</a:t>
                      </a:r>
                      <a:r>
                        <a:rPr lang="en-US" sz="1300" baseline="0" dirty="0" smtClean="0"/>
                        <a:t> delay</a:t>
                      </a:r>
                      <a:endParaRPr lang="en-US" sz="1300" dirty="0"/>
                    </a:p>
                  </a:txBody>
                  <a:tcPr>
                    <a:solidFill>
                      <a:schemeClr val="accent6">
                        <a:lumMod val="20000"/>
                        <a:lumOff val="80000"/>
                      </a:schemeClr>
                    </a:solidFill>
                  </a:tcPr>
                </a:tc>
                <a:tc>
                  <a:txBody>
                    <a:bodyPr/>
                    <a:lstStyle/>
                    <a:p>
                      <a:pPr algn="ctr"/>
                      <a:r>
                        <a:rPr lang="en-US" sz="1300" dirty="0" smtClean="0"/>
                        <a:t>1 extra short model, procurement of new component for the long proto with financial impact </a:t>
                      </a:r>
                      <a:endParaRPr lang="en-US" sz="1300" dirty="0"/>
                    </a:p>
                  </a:txBody>
                  <a:tcPr>
                    <a:solidFill>
                      <a:schemeClr val="accent6">
                        <a:lumMod val="20000"/>
                        <a:lumOff val="80000"/>
                      </a:schemeClr>
                    </a:solidFill>
                  </a:tcPr>
                </a:tc>
                <a:tc rowSpan="3">
                  <a:txBody>
                    <a:bodyPr/>
                    <a:lstStyle/>
                    <a:p>
                      <a:pPr algn="ctr"/>
                      <a:r>
                        <a:rPr lang="en-US" sz="1300" dirty="0" smtClean="0"/>
                        <a:t>Manageable</a:t>
                      </a:r>
                      <a:r>
                        <a:rPr lang="en-US" sz="1300" baseline="0" dirty="0" smtClean="0"/>
                        <a:t> issue</a:t>
                      </a:r>
                      <a:endParaRPr lang="en-US" sz="1300" dirty="0"/>
                    </a:p>
                  </a:txBody>
                  <a:tcPr>
                    <a:solidFill>
                      <a:schemeClr val="accent6">
                        <a:lumMod val="20000"/>
                        <a:lumOff val="80000"/>
                      </a:schemeClr>
                    </a:solidFill>
                  </a:tcPr>
                </a:tc>
              </a:tr>
              <a:tr h="370840">
                <a:tc vMerge="1">
                  <a:txBody>
                    <a:bodyPr/>
                    <a:lstStyle/>
                    <a:p>
                      <a:endParaRPr lang="en-US" sz="1400" dirty="0"/>
                    </a:p>
                  </a:txBody>
                  <a:tcPr/>
                </a:tc>
                <a:tc vMerge="1">
                  <a:txBody>
                    <a:bodyPr/>
                    <a:lstStyle/>
                    <a:p>
                      <a:endParaRPr lang="en-US" sz="1400" dirty="0"/>
                    </a:p>
                  </a:txBody>
                  <a:tcPr/>
                </a:tc>
                <a:tc>
                  <a:txBody>
                    <a:bodyPr/>
                    <a:lstStyle/>
                    <a:p>
                      <a:pPr algn="ctr"/>
                      <a:r>
                        <a:rPr lang="en-US" sz="1300" dirty="0" smtClean="0"/>
                        <a:t>Actions on the yoke or </a:t>
                      </a:r>
                      <a:r>
                        <a:rPr lang="en-US" sz="1300" baseline="0" dirty="0" smtClean="0"/>
                        <a:t> other structural components</a:t>
                      </a:r>
                      <a:endParaRPr lang="en-US" sz="1300" dirty="0"/>
                    </a:p>
                  </a:txBody>
                  <a:tcPr>
                    <a:solidFill>
                      <a:schemeClr val="accent6">
                        <a:lumMod val="20000"/>
                        <a:lumOff val="80000"/>
                      </a:schemeClr>
                    </a:solidFill>
                  </a:tcPr>
                </a:tc>
                <a:tc>
                  <a:txBody>
                    <a:bodyPr/>
                    <a:lstStyle/>
                    <a:p>
                      <a:pPr algn="ctr"/>
                      <a:r>
                        <a:rPr lang="en-US" sz="1300" dirty="0" smtClean="0"/>
                        <a:t>6 months delay</a:t>
                      </a:r>
                      <a:endParaRPr lang="en-US" sz="1300" dirty="0"/>
                    </a:p>
                  </a:txBody>
                  <a:tcPr>
                    <a:solidFill>
                      <a:schemeClr val="accent6">
                        <a:lumMod val="20000"/>
                        <a:lumOff val="80000"/>
                      </a:schemeClr>
                    </a:solidFill>
                  </a:tcPr>
                </a:tc>
                <a:tc>
                  <a:txBody>
                    <a:bodyPr/>
                    <a:lstStyle/>
                    <a:p>
                      <a:pPr algn="ctr"/>
                      <a:r>
                        <a:rPr lang="en-US" sz="1300" dirty="0" smtClean="0"/>
                        <a:t>Extra cost,</a:t>
                      </a:r>
                      <a:r>
                        <a:rPr lang="en-US" sz="1300" baseline="0" dirty="0" smtClean="0"/>
                        <a:t> no model, delayed proto, new components with financial impact</a:t>
                      </a:r>
                      <a:endParaRPr lang="en-US" sz="1300" dirty="0"/>
                    </a:p>
                  </a:txBody>
                  <a:tcPr>
                    <a:solidFill>
                      <a:schemeClr val="accent6">
                        <a:lumMod val="20000"/>
                        <a:lumOff val="80000"/>
                      </a:schemeClr>
                    </a:solidFill>
                  </a:tcPr>
                </a:tc>
                <a:tc vMerge="1">
                  <a:txBody>
                    <a:bodyPr/>
                    <a:lstStyle/>
                    <a:p>
                      <a:pPr algn="ctr"/>
                      <a:endParaRPr lang="en-US" sz="1300" dirty="0"/>
                    </a:p>
                  </a:txBody>
                  <a:tcPr>
                    <a:solidFill>
                      <a:schemeClr val="accent6">
                        <a:lumMod val="20000"/>
                        <a:lumOff val="80000"/>
                      </a:schemeClr>
                    </a:solidFill>
                  </a:tcPr>
                </a:tc>
              </a:tr>
              <a:tr h="370840">
                <a:tc vMerge="1">
                  <a:txBody>
                    <a:bodyPr/>
                    <a:lstStyle/>
                    <a:p>
                      <a:endParaRPr lang="en-US" sz="1400" dirty="0"/>
                    </a:p>
                  </a:txBody>
                  <a:tcPr/>
                </a:tc>
                <a:tc vMerge="1">
                  <a:txBody>
                    <a:bodyPr/>
                    <a:lstStyle/>
                    <a:p>
                      <a:endParaRPr lang="en-US" sz="1400" dirty="0"/>
                    </a:p>
                  </a:txBody>
                  <a:tcPr/>
                </a:tc>
                <a:tc>
                  <a:txBody>
                    <a:bodyPr/>
                    <a:lstStyle/>
                    <a:p>
                      <a:pPr algn="ctr"/>
                      <a:r>
                        <a:rPr lang="en-US" sz="1300" dirty="0" smtClean="0"/>
                        <a:t>Change of strand</a:t>
                      </a:r>
                      <a:endParaRPr lang="en-US" sz="1300" dirty="0"/>
                    </a:p>
                  </a:txBody>
                  <a:tcPr>
                    <a:solidFill>
                      <a:schemeClr val="accent6">
                        <a:lumMod val="20000"/>
                        <a:lumOff val="80000"/>
                      </a:schemeClr>
                    </a:solidFill>
                  </a:tcPr>
                </a:tc>
                <a:tc>
                  <a:txBody>
                    <a:bodyPr/>
                    <a:lstStyle/>
                    <a:p>
                      <a:pPr algn="ctr"/>
                      <a:r>
                        <a:rPr lang="en-US" sz="1300" dirty="0" smtClean="0"/>
                        <a:t>?</a:t>
                      </a:r>
                      <a:endParaRPr lang="en-US" sz="1300" dirty="0"/>
                    </a:p>
                  </a:txBody>
                  <a:tcPr>
                    <a:solidFill>
                      <a:schemeClr val="accent6">
                        <a:lumMod val="20000"/>
                        <a:lumOff val="80000"/>
                      </a:schemeClr>
                    </a:solidFill>
                  </a:tcPr>
                </a:tc>
                <a:tc>
                  <a:txBody>
                    <a:bodyPr/>
                    <a:lstStyle/>
                    <a:p>
                      <a:pPr algn="ctr"/>
                      <a:r>
                        <a:rPr lang="en-US" sz="1300" dirty="0" smtClean="0"/>
                        <a:t>?</a:t>
                      </a:r>
                      <a:endParaRPr lang="en-US" sz="1300" dirty="0"/>
                    </a:p>
                  </a:txBody>
                  <a:tcPr>
                    <a:solidFill>
                      <a:schemeClr val="accent6">
                        <a:lumMod val="20000"/>
                        <a:lumOff val="80000"/>
                      </a:schemeClr>
                    </a:solidFill>
                  </a:tcPr>
                </a:tc>
                <a:tc vMerge="1">
                  <a:txBody>
                    <a:bodyPr/>
                    <a:lstStyle/>
                    <a:p>
                      <a:pPr algn="ctr"/>
                      <a:endParaRPr lang="en-US" sz="1300" dirty="0"/>
                    </a:p>
                  </a:txBody>
                  <a:tcPr>
                    <a:solidFill>
                      <a:schemeClr val="accent6">
                        <a:lumMod val="20000"/>
                        <a:lumOff val="80000"/>
                      </a:schemeClr>
                    </a:solidFill>
                  </a:tcPr>
                </a:tc>
              </a:tr>
              <a:tr h="370840">
                <a:tc rowSpan="2">
                  <a:txBody>
                    <a:bodyPr/>
                    <a:lstStyle/>
                    <a:p>
                      <a:pPr algn="ctr"/>
                      <a:r>
                        <a:rPr lang="en-US" sz="1300" dirty="0" smtClean="0"/>
                        <a:t>Mid</a:t>
                      </a:r>
                      <a:r>
                        <a:rPr lang="en-US" sz="1300" baseline="0" dirty="0" smtClean="0"/>
                        <a:t> 2018</a:t>
                      </a:r>
                      <a:endParaRPr lang="en-US" sz="1300" dirty="0"/>
                    </a:p>
                  </a:txBody>
                  <a:tcPr>
                    <a:solidFill>
                      <a:schemeClr val="accent6">
                        <a:lumMod val="40000"/>
                        <a:lumOff val="60000"/>
                      </a:schemeClr>
                    </a:solidFill>
                  </a:tcPr>
                </a:tc>
                <a:tc rowSpan="2">
                  <a:txBody>
                    <a:bodyPr/>
                    <a:lstStyle/>
                    <a:p>
                      <a:pPr algn="ctr"/>
                      <a:r>
                        <a:rPr lang="en-US" sz="1300" dirty="0" smtClean="0"/>
                        <a:t>Failure</a:t>
                      </a:r>
                      <a:r>
                        <a:rPr lang="en-US" sz="1300" baseline="0" dirty="0" smtClean="0"/>
                        <a:t> of the pre series because of length</a:t>
                      </a:r>
                      <a:endParaRPr lang="en-US" sz="1300" dirty="0"/>
                    </a:p>
                  </a:txBody>
                  <a:tcPr>
                    <a:solidFill>
                      <a:schemeClr val="accent6">
                        <a:lumMod val="40000"/>
                        <a:lumOff val="60000"/>
                      </a:schemeClr>
                    </a:solidFill>
                  </a:tcPr>
                </a:tc>
                <a:tc>
                  <a:txBody>
                    <a:bodyPr/>
                    <a:lstStyle/>
                    <a:p>
                      <a:pPr algn="ctr"/>
                      <a:r>
                        <a:rPr lang="en-US" sz="1300" dirty="0" smtClean="0"/>
                        <a:t>Back to half length</a:t>
                      </a:r>
                      <a:endParaRPr lang="en-US" sz="1300" dirty="0"/>
                    </a:p>
                  </a:txBody>
                  <a:tcPr>
                    <a:solidFill>
                      <a:schemeClr val="accent6">
                        <a:lumMod val="40000"/>
                        <a:lumOff val="60000"/>
                      </a:schemeClr>
                    </a:solidFill>
                  </a:tcPr>
                </a:tc>
                <a:tc>
                  <a:txBody>
                    <a:bodyPr/>
                    <a:lstStyle/>
                    <a:p>
                      <a:pPr algn="ctr"/>
                      <a:r>
                        <a:rPr lang="en-US" sz="1300" dirty="0" smtClean="0"/>
                        <a:t>1.5 years extra</a:t>
                      </a:r>
                      <a:r>
                        <a:rPr lang="en-US" sz="1300" baseline="0" dirty="0" smtClean="0"/>
                        <a:t> from the moment of decision</a:t>
                      </a:r>
                      <a:endParaRPr lang="en-US" sz="1300" dirty="0"/>
                    </a:p>
                  </a:txBody>
                  <a:tcPr>
                    <a:solidFill>
                      <a:schemeClr val="accent6">
                        <a:lumMod val="40000"/>
                        <a:lumOff val="60000"/>
                      </a:schemeClr>
                    </a:solidFill>
                  </a:tcPr>
                </a:tc>
                <a:tc>
                  <a:txBody>
                    <a:bodyPr/>
                    <a:lstStyle/>
                    <a:p>
                      <a:pPr algn="ctr"/>
                      <a:r>
                        <a:rPr lang="en-US" sz="1300" dirty="0" smtClean="0"/>
                        <a:t>Design</a:t>
                      </a:r>
                      <a:r>
                        <a:rPr lang="en-US" sz="1300" baseline="0" dirty="0" smtClean="0"/>
                        <a:t> to be scaled down, short tooling but very large economical impact on component procurement of series that has already started (i.e. cryostats, bus bars, all long components)</a:t>
                      </a:r>
                      <a:endParaRPr lang="en-US" sz="1300" dirty="0"/>
                    </a:p>
                  </a:txBody>
                  <a:tcPr>
                    <a:solidFill>
                      <a:schemeClr val="accent6">
                        <a:lumMod val="40000"/>
                        <a:lumOff val="60000"/>
                      </a:schemeClr>
                    </a:solidFill>
                  </a:tcPr>
                </a:tc>
                <a:tc rowSpan="2">
                  <a:txBody>
                    <a:bodyPr/>
                    <a:lstStyle/>
                    <a:p>
                      <a:pPr algn="ctr"/>
                      <a:r>
                        <a:rPr lang="en-US" sz="1300" dirty="0" smtClean="0"/>
                        <a:t>Introduction of prototype to be tested mid 2017</a:t>
                      </a:r>
                      <a:endParaRPr lang="en-US" sz="1300" dirty="0"/>
                    </a:p>
                  </a:txBody>
                  <a:tcPr>
                    <a:solidFill>
                      <a:schemeClr val="accent6">
                        <a:lumMod val="40000"/>
                        <a:lumOff val="60000"/>
                      </a:schemeClr>
                    </a:solidFill>
                  </a:tcPr>
                </a:tc>
              </a:tr>
              <a:tr h="370840">
                <a:tc vMerge="1">
                  <a:txBody>
                    <a:bodyPr/>
                    <a:lstStyle/>
                    <a:p>
                      <a:endParaRPr lang="en-US" sz="1400" dirty="0"/>
                    </a:p>
                  </a:txBody>
                  <a:tcPr/>
                </a:tc>
                <a:tc vMerge="1">
                  <a:txBody>
                    <a:bodyPr/>
                    <a:lstStyle/>
                    <a:p>
                      <a:endParaRPr lang="en-US" sz="1400" dirty="0"/>
                    </a:p>
                  </a:txBody>
                  <a:tcPr/>
                </a:tc>
                <a:tc>
                  <a:txBody>
                    <a:bodyPr/>
                    <a:lstStyle/>
                    <a:p>
                      <a:pPr algn="ctr"/>
                      <a:r>
                        <a:rPr lang="en-US" sz="1300" dirty="0" smtClean="0"/>
                        <a:t>Modification of specification if possible</a:t>
                      </a:r>
                      <a:endParaRPr lang="en-US" sz="1300" dirty="0"/>
                    </a:p>
                  </a:txBody>
                  <a:tcPr>
                    <a:solidFill>
                      <a:schemeClr val="accent6">
                        <a:lumMod val="40000"/>
                        <a:lumOff val="60000"/>
                      </a:schemeClr>
                    </a:solidFill>
                  </a:tcPr>
                </a:tc>
                <a:tc>
                  <a:txBody>
                    <a:bodyPr/>
                    <a:lstStyle/>
                    <a:p>
                      <a:pPr algn="ctr"/>
                      <a:r>
                        <a:rPr lang="en-US" sz="1300" dirty="0" smtClean="0"/>
                        <a:t>Probable</a:t>
                      </a:r>
                      <a:r>
                        <a:rPr lang="en-US" sz="1300" baseline="0" dirty="0" smtClean="0"/>
                        <a:t> delay of 3-6 months</a:t>
                      </a:r>
                      <a:endParaRPr lang="en-US" sz="1300" dirty="0"/>
                    </a:p>
                  </a:txBody>
                  <a:tcPr>
                    <a:solidFill>
                      <a:schemeClr val="accent6">
                        <a:lumMod val="40000"/>
                        <a:lumOff val="60000"/>
                      </a:schemeClr>
                    </a:solidFill>
                  </a:tcPr>
                </a:tc>
                <a:tc>
                  <a:txBody>
                    <a:bodyPr/>
                    <a:lstStyle/>
                    <a:p>
                      <a:pPr algn="ctr"/>
                      <a:r>
                        <a:rPr lang="en-US" sz="1300" dirty="0" smtClean="0"/>
                        <a:t>Impact on machine performance</a:t>
                      </a:r>
                      <a:endParaRPr lang="en-US" sz="1300" dirty="0"/>
                    </a:p>
                  </a:txBody>
                  <a:tcPr>
                    <a:solidFill>
                      <a:schemeClr val="accent6">
                        <a:lumMod val="40000"/>
                        <a:lumOff val="60000"/>
                      </a:schemeClr>
                    </a:solidFill>
                  </a:tcPr>
                </a:tc>
                <a:tc vMerge="1">
                  <a:txBody>
                    <a:bodyPr/>
                    <a:lstStyle/>
                    <a:p>
                      <a:pPr algn="ctr"/>
                      <a:endParaRPr lang="en-US" sz="13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issues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Urgent Open issues</a:t>
            </a:r>
            <a:endParaRPr lang="en-GB" dirty="0"/>
          </a:p>
        </p:txBody>
      </p:sp>
      <p:sp>
        <p:nvSpPr>
          <p:cNvPr id="3" name="Content Placeholder 2"/>
          <p:cNvSpPr>
            <a:spLocks noGrp="1"/>
          </p:cNvSpPr>
          <p:nvPr>
            <p:ph idx="1"/>
          </p:nvPr>
        </p:nvSpPr>
        <p:spPr>
          <a:xfrm>
            <a:off x="35496" y="1124744"/>
            <a:ext cx="9001000" cy="5733256"/>
          </a:xfrm>
        </p:spPr>
        <p:txBody>
          <a:bodyPr>
            <a:normAutofit fontScale="77500" lnSpcReduction="20000"/>
          </a:bodyPr>
          <a:lstStyle/>
          <a:p>
            <a:r>
              <a:rPr lang="en-GB" dirty="0" smtClean="0"/>
              <a:t>Aperture: choice of between 140 and 150 mm shall be done as soon as possible. Impact of 150 not negligible (work already done, even larger cold mass, ...)</a:t>
            </a:r>
          </a:p>
          <a:p>
            <a:r>
              <a:rPr lang="en-GB" dirty="0" smtClean="0"/>
              <a:t>Model development: resource wise the critical phase is in the next 1.5 years. For this phase for the model we are lacking 1 engineer and 1 technical engineer. CERN top management has started to look for resources outside the group, but the lack of this personnel will impact the plan. </a:t>
            </a:r>
          </a:p>
          <a:p>
            <a:r>
              <a:rPr lang="en-GB" dirty="0" smtClean="0"/>
              <a:t>Final cable dimensions :it is assumed that the dimensions are available as November 2012 and that they will be suitable also for PIT strands.</a:t>
            </a:r>
          </a:p>
          <a:p>
            <a:r>
              <a:rPr lang="en-GB" dirty="0" smtClean="0"/>
              <a:t>Cable and strand procurement: procurement plan to be assessed</a:t>
            </a:r>
          </a:p>
          <a:p>
            <a:r>
              <a:rPr lang="en-GB" dirty="0" smtClean="0"/>
              <a:t>Prototype/pre-series phase. At the present status CERN cannot engage to place more resources on short term (before end LS1) on the prototype work. As consequence a detailed LARP-CERN integrated plan is necessary</a:t>
            </a:r>
            <a:endParaRPr lang="en-GB" dirty="0"/>
          </a:p>
        </p:txBody>
      </p:sp>
    </p:spTree>
    <p:extLst>
      <p:ext uri="{BB962C8B-B14F-4D97-AF65-F5344CB8AC3E}">
        <p14:creationId xmlns:p14="http://schemas.microsoft.com/office/powerpoint/2010/main" xmlns="" val="714013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Other Open issues</a:t>
            </a:r>
            <a:endParaRPr lang="en-GB" dirty="0"/>
          </a:p>
        </p:txBody>
      </p:sp>
      <p:sp>
        <p:nvSpPr>
          <p:cNvPr id="3" name="Content Placeholder 2"/>
          <p:cNvSpPr>
            <a:spLocks noGrp="1"/>
          </p:cNvSpPr>
          <p:nvPr>
            <p:ph idx="1"/>
          </p:nvPr>
        </p:nvSpPr>
        <p:spPr>
          <a:xfrm>
            <a:off x="35496" y="764704"/>
            <a:ext cx="9001000" cy="6093296"/>
          </a:xfrm>
        </p:spPr>
        <p:txBody>
          <a:bodyPr>
            <a:normAutofit/>
          </a:bodyPr>
          <a:lstStyle/>
          <a:p>
            <a:r>
              <a:rPr lang="en-GB" dirty="0" smtClean="0"/>
              <a:t>Align technical requirements for declaration model success I.E.</a:t>
            </a:r>
          </a:p>
          <a:p>
            <a:pPr lvl="1"/>
            <a:r>
              <a:rPr lang="en-GB" dirty="0" smtClean="0"/>
              <a:t>Common base for quench and field quality</a:t>
            </a:r>
          </a:p>
          <a:p>
            <a:pPr lvl="1"/>
            <a:r>
              <a:rPr lang="en-GB" dirty="0" smtClean="0"/>
              <a:t>Electrical test level</a:t>
            </a:r>
          </a:p>
          <a:p>
            <a:pPr lvl="1"/>
            <a:r>
              <a:rPr lang="en-GB" dirty="0" smtClean="0"/>
              <a:t>All other QC procedures</a:t>
            </a:r>
          </a:p>
          <a:p>
            <a:pPr>
              <a:buNone/>
            </a:pPr>
            <a:endParaRPr lang="en-GB" dirty="0" smtClean="0"/>
          </a:p>
        </p:txBody>
      </p:sp>
      <p:grpSp>
        <p:nvGrpSpPr>
          <p:cNvPr id="7" name="Group 6"/>
          <p:cNvGrpSpPr/>
          <p:nvPr/>
        </p:nvGrpSpPr>
        <p:grpSpPr>
          <a:xfrm>
            <a:off x="3995935" y="0"/>
            <a:ext cx="5148065" cy="6908923"/>
            <a:chOff x="3995936" y="-27384"/>
            <a:chExt cx="5148065" cy="6908923"/>
          </a:xfrm>
        </p:grpSpPr>
        <p:pic>
          <p:nvPicPr>
            <p:cNvPr id="1026" name="Picture 2"/>
            <p:cNvPicPr>
              <a:picLocks noChangeAspect="1" noChangeArrowheads="1"/>
            </p:cNvPicPr>
            <p:nvPr/>
          </p:nvPicPr>
          <p:blipFill>
            <a:blip r:embed="rId2" cstate="print"/>
            <a:srcRect/>
            <a:stretch>
              <a:fillRect/>
            </a:stretch>
          </p:blipFill>
          <p:spPr bwMode="auto">
            <a:xfrm>
              <a:off x="3995936" y="-27384"/>
              <a:ext cx="5148065" cy="6908923"/>
            </a:xfrm>
            <a:prstGeom prst="rect">
              <a:avLst/>
            </a:prstGeom>
            <a:noFill/>
            <a:ln w="9525">
              <a:noFill/>
              <a:miter lim="800000"/>
              <a:headEnd/>
              <a:tailEnd/>
            </a:ln>
          </p:spPr>
        </p:pic>
        <p:sp>
          <p:nvSpPr>
            <p:cNvPr id="5" name="Oval 4"/>
            <p:cNvSpPr/>
            <p:nvPr/>
          </p:nvSpPr>
          <p:spPr>
            <a:xfrm>
              <a:off x="6588224" y="4869160"/>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7140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 slides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Objectives of the MQXF model program</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Demonstrate that the technologies and techniques used for the 120 mm aperture can be successfully adopted for the 140-150 mm aperture</a:t>
            </a:r>
          </a:p>
          <a:p>
            <a:r>
              <a:rPr lang="en-US" dirty="0" smtClean="0"/>
              <a:t>Extend the applicability of the LHQ result to 140-150 mm aperture to open directly the path to full length prototype (8 meter)</a:t>
            </a:r>
          </a:p>
          <a:p>
            <a:r>
              <a:rPr lang="en-US" dirty="0" smtClean="0"/>
              <a:t>Demonstrate that the coil fabrication technology is well mastered allowing </a:t>
            </a:r>
          </a:p>
          <a:p>
            <a:pPr lvl="1"/>
            <a:r>
              <a:rPr lang="en-US" dirty="0" smtClean="0"/>
              <a:t>To use all the produced coils for magnet assembly (choosing and even sorting for the 8 meter long unit is not an option so the coils shall meet specification or the specification shall be revised)</a:t>
            </a:r>
          </a:p>
          <a:p>
            <a:pPr lvl="1"/>
            <a:r>
              <a:rPr lang="en-US" dirty="0" smtClean="0"/>
              <a:t>Demonstrate that RRP and PIT conductors can be efficiently and successfully managed in the frame of the same production</a:t>
            </a:r>
          </a:p>
          <a:p>
            <a:r>
              <a:rPr lang="en-US" dirty="0" smtClean="0"/>
              <a:t>Tests as many as possible of the long magnet features (in particular iron yoke design) if it does not delay the test plan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dirty="0" smtClean="0"/>
              <a:t>Main features in the model program</a:t>
            </a:r>
            <a:endParaRPr lang="en-GB" dirty="0"/>
          </a:p>
        </p:txBody>
      </p:sp>
      <p:sp>
        <p:nvSpPr>
          <p:cNvPr id="3" name="Content Placeholder 2"/>
          <p:cNvSpPr>
            <a:spLocks noGrp="1"/>
          </p:cNvSpPr>
          <p:nvPr>
            <p:ph idx="1"/>
          </p:nvPr>
        </p:nvSpPr>
        <p:spPr>
          <a:xfrm>
            <a:off x="0" y="1196752"/>
            <a:ext cx="9144000" cy="5616624"/>
          </a:xfrm>
        </p:spPr>
        <p:txBody>
          <a:bodyPr>
            <a:normAutofit fontScale="92500" lnSpcReduction="20000"/>
          </a:bodyPr>
          <a:lstStyle/>
          <a:p>
            <a:r>
              <a:rPr lang="en-GB" dirty="0" smtClean="0"/>
              <a:t>Coils:</a:t>
            </a:r>
          </a:p>
          <a:p>
            <a:pPr lvl="1"/>
            <a:r>
              <a:rPr lang="en-GB" dirty="0" smtClean="0"/>
              <a:t> 12 poles produced (2 with tooling set n. 1, 10 with all the 4 sets of tooling necessary to fulfil the plan)</a:t>
            </a:r>
          </a:p>
          <a:p>
            <a:pPr lvl="1"/>
            <a:r>
              <a:rPr lang="en-GB" dirty="0" smtClean="0"/>
              <a:t>6 coils with RRP, 6 coils with PIT</a:t>
            </a:r>
          </a:p>
          <a:p>
            <a:r>
              <a:rPr lang="en-GB" dirty="0" smtClean="0"/>
              <a:t>Models:</a:t>
            </a:r>
          </a:p>
          <a:p>
            <a:pPr lvl="1"/>
            <a:r>
              <a:rPr lang="en-GB" dirty="0" smtClean="0"/>
              <a:t> 2 models for each assembly line out of 6 poles </a:t>
            </a:r>
          </a:p>
          <a:p>
            <a:pPr lvl="1"/>
            <a:r>
              <a:rPr lang="en-GB" dirty="0" smtClean="0"/>
              <a:t>Two options for the structure design</a:t>
            </a:r>
          </a:p>
          <a:p>
            <a:pPr lvl="2"/>
            <a:r>
              <a:rPr lang="en-GB" dirty="0" smtClean="0"/>
              <a:t>Option A: all accelerator features are known in May 2013. We introduce all of them and we perform in one go the procurement of twice the same structure (probably by LARP).</a:t>
            </a:r>
          </a:p>
          <a:p>
            <a:pPr lvl="2"/>
            <a:r>
              <a:rPr lang="en-GB" dirty="0" smtClean="0"/>
              <a:t>Option B: we have 2 structures just slightly different (as more complex option it is this, the one assumed in the plan)</a:t>
            </a:r>
          </a:p>
          <a:p>
            <a:pPr lvl="3"/>
            <a:r>
              <a:rPr lang="en-GB" dirty="0" smtClean="0"/>
              <a:t>Model V1 (to be assembled by LARP):  1</a:t>
            </a:r>
            <a:r>
              <a:rPr lang="en-GB" baseline="30000" dirty="0" smtClean="0"/>
              <a:t>st</a:t>
            </a:r>
            <a:r>
              <a:rPr lang="en-GB" dirty="0" smtClean="0"/>
              <a:t> package of accelerator features as known as 01/05/2013</a:t>
            </a:r>
          </a:p>
          <a:p>
            <a:pPr lvl="3"/>
            <a:r>
              <a:rPr lang="en-GB" dirty="0"/>
              <a:t>Model </a:t>
            </a:r>
            <a:r>
              <a:rPr lang="en-GB" dirty="0" smtClean="0"/>
              <a:t>V2 </a:t>
            </a:r>
            <a:r>
              <a:rPr lang="en-GB" dirty="0"/>
              <a:t>(to be assembled by </a:t>
            </a:r>
            <a:r>
              <a:rPr lang="en-GB" dirty="0" smtClean="0"/>
              <a:t>CERN):  2</a:t>
            </a:r>
            <a:r>
              <a:rPr lang="en-GB" baseline="30000" dirty="0" smtClean="0"/>
              <a:t>nd</a:t>
            </a:r>
            <a:r>
              <a:rPr lang="en-GB" dirty="0" smtClean="0"/>
              <a:t>  </a:t>
            </a:r>
            <a:r>
              <a:rPr lang="en-GB" dirty="0"/>
              <a:t>package of accelerator features as known as </a:t>
            </a:r>
            <a:r>
              <a:rPr lang="en-GB" dirty="0" smtClean="0"/>
              <a:t>01/11/2013</a:t>
            </a:r>
          </a:p>
        </p:txBody>
      </p:sp>
    </p:spTree>
    <p:extLst>
      <p:ext uri="{BB962C8B-B14F-4D97-AF65-F5344CB8AC3E}">
        <p14:creationId xmlns:p14="http://schemas.microsoft.com/office/powerpoint/2010/main" xmlns="" val="2584983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620688"/>
          </a:xfrm>
        </p:spPr>
        <p:txBody>
          <a:bodyPr>
            <a:normAutofit/>
          </a:bodyPr>
          <a:lstStyle/>
          <a:p>
            <a:r>
              <a:rPr lang="en-GB" sz="3400" dirty="0" smtClean="0"/>
              <a:t>Some milestones in the model plan</a:t>
            </a:r>
            <a:endParaRPr lang="en-GB" sz="3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0129105"/>
              </p:ext>
            </p:extLst>
          </p:nvPr>
        </p:nvGraphicFramePr>
        <p:xfrm>
          <a:off x="0" y="476672"/>
          <a:ext cx="9108503" cy="6228080"/>
        </p:xfrm>
        <a:graphic>
          <a:graphicData uri="http://schemas.openxmlformats.org/drawingml/2006/table">
            <a:tbl>
              <a:tblPr firstRow="1" bandRow="1">
                <a:tableStyleId>{5C22544A-7EE6-4342-B048-85BDC9FD1C3A}</a:tableStyleId>
              </a:tblPr>
              <a:tblGrid>
                <a:gridCol w="971600"/>
                <a:gridCol w="4536504"/>
                <a:gridCol w="1656184"/>
                <a:gridCol w="1944215"/>
              </a:tblGrid>
              <a:tr h="640080">
                <a:tc>
                  <a:txBody>
                    <a:bodyPr/>
                    <a:lstStyle/>
                    <a:p>
                      <a:pPr algn="ctr"/>
                      <a:r>
                        <a:rPr lang="en-GB" sz="1600" dirty="0" smtClean="0"/>
                        <a:t>Mil. </a:t>
                      </a:r>
                    </a:p>
                    <a:p>
                      <a:pPr algn="ctr"/>
                      <a:r>
                        <a:rPr lang="en-GB" sz="1600" dirty="0" smtClean="0"/>
                        <a:t>n.</a:t>
                      </a:r>
                      <a:endParaRPr lang="en-GB" sz="1600" dirty="0"/>
                    </a:p>
                  </a:txBody>
                  <a:tcPr/>
                </a:tc>
                <a:tc>
                  <a:txBody>
                    <a:bodyPr/>
                    <a:lstStyle/>
                    <a:p>
                      <a:pPr algn="ctr"/>
                      <a:r>
                        <a:rPr lang="en-GB" sz="1600" dirty="0" smtClean="0"/>
                        <a:t>Description</a:t>
                      </a:r>
                      <a:endParaRPr lang="en-GB" sz="1600" dirty="0"/>
                    </a:p>
                  </a:txBody>
                  <a:tcPr/>
                </a:tc>
                <a:tc>
                  <a:txBody>
                    <a:bodyPr/>
                    <a:lstStyle/>
                    <a:p>
                      <a:pPr algn="ctr"/>
                      <a:r>
                        <a:rPr lang="en-GB" sz="1600" dirty="0" smtClean="0"/>
                        <a:t>Start Date</a:t>
                      </a:r>
                      <a:endParaRPr lang="en-GB" sz="1600" dirty="0"/>
                    </a:p>
                  </a:txBody>
                  <a:tcPr/>
                </a:tc>
                <a:tc>
                  <a:txBody>
                    <a:bodyPr/>
                    <a:lstStyle/>
                    <a:p>
                      <a:pPr algn="ctr"/>
                      <a:r>
                        <a:rPr lang="en-GB" sz="1600" dirty="0" smtClean="0"/>
                        <a:t>Completion date</a:t>
                      </a:r>
                      <a:endParaRPr lang="en-GB" sz="1600" dirty="0"/>
                    </a:p>
                  </a:txBody>
                  <a:tcPr/>
                </a:tc>
              </a:tr>
              <a:tr h="296024">
                <a:tc>
                  <a:txBody>
                    <a:bodyPr/>
                    <a:lstStyle/>
                    <a:p>
                      <a:r>
                        <a:rPr lang="en-GB" sz="1400" dirty="0" smtClean="0"/>
                        <a:t>1</a:t>
                      </a:r>
                      <a:endParaRPr lang="en-GB" sz="1400" dirty="0"/>
                    </a:p>
                  </a:txBody>
                  <a:tcPr/>
                </a:tc>
                <a:tc>
                  <a:txBody>
                    <a:bodyPr/>
                    <a:lstStyle/>
                    <a:p>
                      <a:r>
                        <a:rPr lang="en-GB" sz="1400" dirty="0" smtClean="0"/>
                        <a:t>Fixing final cable dimensions for</a:t>
                      </a:r>
                      <a:r>
                        <a:rPr lang="en-GB" sz="1400" baseline="0" dirty="0" smtClean="0"/>
                        <a:t> tooling</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30/11/2012</a:t>
                      </a:r>
                      <a:endParaRPr lang="en-GB" sz="1400" dirty="0"/>
                    </a:p>
                  </a:txBody>
                  <a:tcPr/>
                </a:tc>
              </a:tr>
              <a:tr h="279256">
                <a:tc>
                  <a:txBody>
                    <a:bodyPr/>
                    <a:lstStyle/>
                    <a:p>
                      <a:r>
                        <a:rPr lang="en-GB" sz="1400" dirty="0" smtClean="0"/>
                        <a:t>2</a:t>
                      </a:r>
                      <a:endParaRPr lang="en-GB" sz="1400" dirty="0"/>
                    </a:p>
                  </a:txBody>
                  <a:tcPr/>
                </a:tc>
                <a:tc>
                  <a:txBody>
                    <a:bodyPr/>
                    <a:lstStyle/>
                    <a:p>
                      <a:r>
                        <a:rPr lang="en-GB" sz="1400" dirty="0" smtClean="0"/>
                        <a:t>Engineering</a:t>
                      </a:r>
                      <a:r>
                        <a:rPr lang="en-GB" sz="1400" baseline="0" dirty="0" smtClean="0"/>
                        <a:t> coil and coil tooling</a:t>
                      </a:r>
                      <a:endParaRPr lang="en-GB" sz="1400" dirty="0"/>
                    </a:p>
                  </a:txBody>
                  <a:tcPr/>
                </a:tc>
                <a:tc>
                  <a:txBody>
                    <a:bodyPr/>
                    <a:lstStyle/>
                    <a:p>
                      <a:pPr algn="ctr"/>
                      <a:r>
                        <a:rPr lang="en-GB" sz="1400" dirty="0" smtClean="0"/>
                        <a:t>01/10/2012</a:t>
                      </a:r>
                      <a:endParaRPr lang="en-GB" sz="1400" dirty="0"/>
                    </a:p>
                  </a:txBody>
                  <a:tcPr/>
                </a:tc>
                <a:tc>
                  <a:txBody>
                    <a:bodyPr/>
                    <a:lstStyle/>
                    <a:p>
                      <a:pPr algn="ctr"/>
                      <a:r>
                        <a:rPr lang="en-GB" sz="1400" dirty="0" smtClean="0"/>
                        <a:t>03/05/2013</a:t>
                      </a:r>
                      <a:endParaRPr lang="en-GB" sz="1400" dirty="0"/>
                    </a:p>
                  </a:txBody>
                  <a:tcPr/>
                </a:tc>
              </a:tr>
              <a:tr h="262488">
                <a:tc>
                  <a:txBody>
                    <a:bodyPr/>
                    <a:lstStyle/>
                    <a:p>
                      <a:r>
                        <a:rPr lang="en-GB" sz="1400" dirty="0" smtClean="0"/>
                        <a:t>3</a:t>
                      </a:r>
                      <a:endParaRPr lang="en-GB" sz="1400" dirty="0"/>
                    </a:p>
                  </a:txBody>
                  <a:tcPr/>
                </a:tc>
                <a:tc>
                  <a:txBody>
                    <a:bodyPr/>
                    <a:lstStyle/>
                    <a:p>
                      <a:r>
                        <a:rPr lang="en-GB" sz="1400" dirty="0" smtClean="0"/>
                        <a:t>Delivery coil tooling set 1</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18/10/2014</a:t>
                      </a:r>
                      <a:endParaRPr lang="en-GB" sz="1400" dirty="0"/>
                    </a:p>
                  </a:txBody>
                  <a:tcPr/>
                </a:tc>
              </a:tr>
              <a:tr h="370840">
                <a:tc>
                  <a:txBody>
                    <a:bodyPr/>
                    <a:lstStyle/>
                    <a:p>
                      <a:r>
                        <a:rPr lang="en-GB" sz="1400" dirty="0" smtClean="0"/>
                        <a:t>4</a:t>
                      </a:r>
                      <a:endParaRPr lang="en-GB" sz="1400" dirty="0"/>
                    </a:p>
                  </a:txBody>
                  <a:tcPr/>
                </a:tc>
                <a:tc>
                  <a:txBody>
                    <a:bodyPr/>
                    <a:lstStyle/>
                    <a:p>
                      <a:r>
                        <a:rPr lang="en-GB" sz="1400" dirty="0" smtClean="0"/>
                        <a:t>Engineering mech. structure and procurement structure LARP version </a:t>
                      </a:r>
                      <a:endParaRPr lang="en-GB" sz="1400" dirty="0"/>
                    </a:p>
                  </a:txBody>
                  <a:tcPr/>
                </a:tc>
                <a:tc>
                  <a:txBody>
                    <a:bodyPr/>
                    <a:lstStyle/>
                    <a:p>
                      <a:pPr algn="ctr"/>
                      <a:r>
                        <a:rPr lang="en-GB" sz="1400" dirty="0" smtClean="0"/>
                        <a:t>01/05/2013</a:t>
                      </a:r>
                      <a:endParaRPr lang="en-GB" sz="1400" dirty="0"/>
                    </a:p>
                  </a:txBody>
                  <a:tcPr/>
                </a:tc>
                <a:tc>
                  <a:txBody>
                    <a:bodyPr/>
                    <a:lstStyle/>
                    <a:p>
                      <a:pPr algn="ctr"/>
                      <a:r>
                        <a:rPr lang="en-GB" sz="1400" dirty="0" smtClean="0"/>
                        <a:t>04/07/2014</a:t>
                      </a:r>
                      <a:endParaRPr lang="en-GB" sz="1400" dirty="0"/>
                    </a:p>
                  </a:txBody>
                  <a:tcPr/>
                </a:tc>
              </a:tr>
              <a:tr h="370840">
                <a:tc>
                  <a:txBody>
                    <a:bodyPr/>
                    <a:lstStyle/>
                    <a:p>
                      <a:r>
                        <a:rPr lang="en-GB" sz="1400" dirty="0" smtClean="0"/>
                        <a:t>5</a:t>
                      </a:r>
                      <a:endParaRPr lang="en-GB" sz="1400" dirty="0"/>
                    </a:p>
                  </a:txBody>
                  <a:tcPr/>
                </a:tc>
                <a:tc>
                  <a:txBody>
                    <a:bodyPr/>
                    <a:lstStyle/>
                    <a:p>
                      <a:r>
                        <a:rPr lang="en-GB" sz="1400" dirty="0" smtClean="0"/>
                        <a:t>Engineering mech.</a:t>
                      </a:r>
                      <a:r>
                        <a:rPr lang="en-GB" sz="1400" baseline="0" dirty="0" smtClean="0"/>
                        <a:t> structure and procurement structure CERN version</a:t>
                      </a:r>
                      <a:endParaRPr lang="en-GB" sz="1400" dirty="0"/>
                    </a:p>
                  </a:txBody>
                  <a:tcPr/>
                </a:tc>
                <a:tc>
                  <a:txBody>
                    <a:bodyPr/>
                    <a:lstStyle/>
                    <a:p>
                      <a:pPr algn="ctr"/>
                      <a:r>
                        <a:rPr lang="en-GB" sz="1400" dirty="0" smtClean="0"/>
                        <a:t>01/11/2013</a:t>
                      </a:r>
                      <a:endParaRPr lang="en-GB" sz="1400" dirty="0"/>
                    </a:p>
                  </a:txBody>
                  <a:tcPr/>
                </a:tc>
                <a:tc>
                  <a:txBody>
                    <a:bodyPr/>
                    <a:lstStyle/>
                    <a:p>
                      <a:pPr algn="ctr"/>
                      <a:r>
                        <a:rPr lang="en-GB" sz="1400" dirty="0" smtClean="0"/>
                        <a:t>03/10/2014</a:t>
                      </a:r>
                      <a:endParaRPr lang="en-GB" sz="1400" dirty="0"/>
                    </a:p>
                  </a:txBody>
                  <a:tcPr/>
                </a:tc>
              </a:tr>
              <a:tr h="289520">
                <a:tc>
                  <a:txBody>
                    <a:bodyPr/>
                    <a:lstStyle/>
                    <a:p>
                      <a:r>
                        <a:rPr lang="en-GB" sz="1400" dirty="0" smtClean="0"/>
                        <a:t>6</a:t>
                      </a:r>
                      <a:endParaRPr lang="en-GB" sz="1400" dirty="0"/>
                    </a:p>
                  </a:txBody>
                  <a:tcPr/>
                </a:tc>
                <a:tc>
                  <a:txBody>
                    <a:bodyPr/>
                    <a:lstStyle/>
                    <a:p>
                      <a:r>
                        <a:rPr lang="en-GB" sz="1400" dirty="0" smtClean="0"/>
                        <a:t>Copper coil </a:t>
                      </a:r>
                      <a:endParaRPr lang="en-GB" sz="1400" dirty="0"/>
                    </a:p>
                  </a:txBody>
                  <a:tcPr/>
                </a:tc>
                <a:tc>
                  <a:txBody>
                    <a:bodyPr/>
                    <a:lstStyle/>
                    <a:p>
                      <a:pPr algn="ctr"/>
                      <a:r>
                        <a:rPr lang="en-GB" sz="1400" dirty="0" smtClean="0"/>
                        <a:t>1/12/2013</a:t>
                      </a:r>
                      <a:endParaRPr lang="en-GB" sz="1400" dirty="0"/>
                    </a:p>
                  </a:txBody>
                  <a:tcPr/>
                </a:tc>
                <a:tc>
                  <a:txBody>
                    <a:bodyPr/>
                    <a:lstStyle/>
                    <a:p>
                      <a:pPr algn="ctr"/>
                      <a:r>
                        <a:rPr lang="en-GB" sz="1400" dirty="0" smtClean="0"/>
                        <a:t>21/02/2014</a:t>
                      </a:r>
                      <a:endParaRPr lang="en-GB" sz="1400" dirty="0"/>
                    </a:p>
                  </a:txBody>
                  <a:tcPr/>
                </a:tc>
              </a:tr>
              <a:tr h="370840">
                <a:tc>
                  <a:txBody>
                    <a:bodyPr/>
                    <a:lstStyle/>
                    <a:p>
                      <a:r>
                        <a:rPr lang="en-GB" sz="1400" dirty="0" smtClean="0"/>
                        <a:t>7</a:t>
                      </a:r>
                      <a:endParaRPr lang="en-GB" sz="1400" dirty="0"/>
                    </a:p>
                  </a:txBody>
                  <a:tcPr/>
                </a:tc>
                <a:tc>
                  <a:txBody>
                    <a:bodyPr/>
                    <a:lstStyle/>
                    <a:p>
                      <a:r>
                        <a:rPr lang="en-GB" sz="1400" dirty="0" smtClean="0"/>
                        <a:t>Practice</a:t>
                      </a:r>
                      <a:r>
                        <a:rPr lang="en-GB" sz="1400" baseline="0" dirty="0" smtClean="0"/>
                        <a:t> coil n. 1</a:t>
                      </a:r>
                      <a:endParaRPr lang="en-GB" sz="1400" dirty="0"/>
                    </a:p>
                  </a:txBody>
                  <a:tcPr/>
                </a:tc>
                <a:tc>
                  <a:txBody>
                    <a:bodyPr/>
                    <a:lstStyle/>
                    <a:p>
                      <a:pPr algn="ctr"/>
                      <a:r>
                        <a:rPr lang="en-GB" sz="1400" dirty="0" smtClean="0"/>
                        <a:t>20/01/2013</a:t>
                      </a:r>
                      <a:endParaRPr lang="en-GB" sz="1400" dirty="0"/>
                    </a:p>
                  </a:txBody>
                  <a:tcPr/>
                </a:tc>
                <a:tc>
                  <a:txBody>
                    <a:bodyPr/>
                    <a:lstStyle/>
                    <a:p>
                      <a:pPr algn="ctr"/>
                      <a:r>
                        <a:rPr lang="en-GB" sz="1400" dirty="0" smtClean="0"/>
                        <a:t>19/05/2014</a:t>
                      </a:r>
                      <a:endParaRPr lang="en-GB" sz="1400" dirty="0"/>
                    </a:p>
                  </a:txBody>
                  <a:tcPr/>
                </a:tc>
              </a:tr>
              <a:tr h="370840">
                <a:tc>
                  <a:txBody>
                    <a:bodyPr/>
                    <a:lstStyle/>
                    <a:p>
                      <a:r>
                        <a:rPr lang="en-GB" sz="1400" dirty="0" smtClean="0"/>
                        <a:t>8</a:t>
                      </a:r>
                      <a:endParaRPr lang="en-GB" sz="1400" dirty="0"/>
                    </a:p>
                  </a:txBody>
                  <a:tcPr/>
                </a:tc>
                <a:tc>
                  <a:txBody>
                    <a:bodyPr/>
                    <a:lstStyle/>
                    <a:p>
                      <a:r>
                        <a:rPr lang="en-GB" sz="1400" dirty="0" smtClean="0"/>
                        <a:t>Delivery</a:t>
                      </a:r>
                      <a:r>
                        <a:rPr lang="en-GB" sz="1400" baseline="0" dirty="0" smtClean="0"/>
                        <a:t> tool set 2,3,4 after modifications from copper coil experience</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11/07/2014</a:t>
                      </a:r>
                      <a:endParaRPr lang="en-GB" sz="1400" dirty="0"/>
                    </a:p>
                  </a:txBody>
                  <a:tcPr/>
                </a:tc>
              </a:tr>
              <a:tr h="370840">
                <a:tc>
                  <a:txBody>
                    <a:bodyPr/>
                    <a:lstStyle/>
                    <a:p>
                      <a:r>
                        <a:rPr lang="en-GB" sz="1400" dirty="0" smtClean="0"/>
                        <a:t>9</a:t>
                      </a:r>
                      <a:endParaRPr lang="en-GB" sz="1400" dirty="0"/>
                    </a:p>
                  </a:txBody>
                  <a:tcPr/>
                </a:tc>
                <a:tc>
                  <a:txBody>
                    <a:bodyPr/>
                    <a:lstStyle/>
                    <a:p>
                      <a:r>
                        <a:rPr lang="en-GB" sz="1400" dirty="0" smtClean="0"/>
                        <a:t>Completion 1</a:t>
                      </a:r>
                      <a:r>
                        <a:rPr lang="en-GB" sz="1400" baseline="30000" dirty="0" smtClean="0"/>
                        <a:t>st</a:t>
                      </a:r>
                      <a:r>
                        <a:rPr lang="en-GB" sz="1400" baseline="0" dirty="0" smtClean="0"/>
                        <a:t> 4 coils including 2 practices</a:t>
                      </a:r>
                      <a:r>
                        <a:rPr lang="en-GB" sz="1400" dirty="0" smtClean="0"/>
                        <a:t> </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20/12/2014</a:t>
                      </a:r>
                      <a:endParaRPr lang="en-GB" sz="1400" dirty="0"/>
                    </a:p>
                  </a:txBody>
                  <a:tcPr/>
                </a:tc>
              </a:tr>
              <a:tr h="370840">
                <a:tc>
                  <a:txBody>
                    <a:bodyPr/>
                    <a:lstStyle/>
                    <a:p>
                      <a:r>
                        <a:rPr lang="en-GB" sz="1400" dirty="0" smtClean="0"/>
                        <a:t>10</a:t>
                      </a:r>
                      <a:endParaRPr lang="en-GB" sz="1400" dirty="0"/>
                    </a:p>
                  </a:txBody>
                  <a:tcPr/>
                </a:tc>
                <a:tc>
                  <a:txBody>
                    <a:bodyPr/>
                    <a:lstStyle/>
                    <a:p>
                      <a:r>
                        <a:rPr lang="en-GB" sz="1400" dirty="0" smtClean="0"/>
                        <a:t>Assembly MQXF0L</a:t>
                      </a:r>
                      <a:endParaRPr lang="en-GB" sz="1400" dirty="0"/>
                    </a:p>
                  </a:txBody>
                  <a:tcPr/>
                </a:tc>
                <a:tc>
                  <a:txBody>
                    <a:bodyPr/>
                    <a:lstStyle/>
                    <a:p>
                      <a:pPr algn="ctr"/>
                      <a:r>
                        <a:rPr lang="en-GB" sz="1400" dirty="0" smtClean="0"/>
                        <a:t>13/01/2015</a:t>
                      </a:r>
                      <a:endParaRPr lang="en-GB" sz="1400" dirty="0"/>
                    </a:p>
                  </a:txBody>
                  <a:tcPr/>
                </a:tc>
                <a:tc>
                  <a:txBody>
                    <a:bodyPr/>
                    <a:lstStyle/>
                    <a:p>
                      <a:pPr algn="ctr"/>
                      <a:r>
                        <a:rPr lang="en-GB" sz="1400" dirty="0" smtClean="0"/>
                        <a:t>06/04/2015</a:t>
                      </a:r>
                    </a:p>
                    <a:p>
                      <a:pPr algn="ctr"/>
                      <a:r>
                        <a:rPr lang="en-GB" sz="1400" dirty="0" smtClean="0"/>
                        <a:t> (start</a:t>
                      </a:r>
                      <a:r>
                        <a:rPr lang="en-GB" sz="1400" baseline="0" dirty="0" smtClean="0"/>
                        <a:t> </a:t>
                      </a:r>
                      <a:r>
                        <a:rPr lang="en-GB" sz="1400" dirty="0" smtClean="0"/>
                        <a:t>test)</a:t>
                      </a:r>
                      <a:endParaRPr lang="en-GB" sz="1400" dirty="0"/>
                    </a:p>
                  </a:txBody>
                  <a:tcPr/>
                </a:tc>
              </a:tr>
              <a:tr h="370840">
                <a:tc>
                  <a:txBody>
                    <a:bodyPr/>
                    <a:lstStyle/>
                    <a:p>
                      <a:r>
                        <a:rPr lang="en-GB" sz="1400" dirty="0" smtClean="0"/>
                        <a:t>11</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Assembly MQXF1C</a:t>
                      </a:r>
                    </a:p>
                  </a:txBody>
                  <a:tcPr/>
                </a:tc>
                <a:tc>
                  <a:txBody>
                    <a:bodyPr/>
                    <a:lstStyle/>
                    <a:p>
                      <a:pPr algn="ctr"/>
                      <a:r>
                        <a:rPr lang="en-GB" sz="1400" dirty="0" smtClean="0"/>
                        <a:t>06/05/2015</a:t>
                      </a:r>
                      <a:endParaRPr lang="en-GB" sz="1400" dirty="0"/>
                    </a:p>
                  </a:txBody>
                  <a:tcPr/>
                </a:tc>
                <a:tc>
                  <a:txBody>
                    <a:bodyPr/>
                    <a:lstStyle/>
                    <a:p>
                      <a:pPr algn="ctr"/>
                      <a:r>
                        <a:rPr lang="en-GB" sz="1400" dirty="0" smtClean="0"/>
                        <a:t>25/08/2015</a:t>
                      </a:r>
                    </a:p>
                    <a:p>
                      <a:pPr algn="ctr"/>
                      <a:r>
                        <a:rPr lang="en-GB" sz="1400" dirty="0" smtClean="0"/>
                        <a:t> (start test)</a:t>
                      </a:r>
                      <a:endParaRPr lang="en-GB" sz="1400" dirty="0"/>
                    </a:p>
                  </a:txBody>
                  <a:tcPr/>
                </a:tc>
              </a:tr>
              <a:tr h="370840">
                <a:tc>
                  <a:txBody>
                    <a:bodyPr/>
                    <a:lstStyle/>
                    <a:p>
                      <a:r>
                        <a:rPr lang="en-GB" sz="1400" dirty="0" smtClean="0"/>
                        <a:t>12</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Assembly MQXF2L</a:t>
                      </a:r>
                    </a:p>
                  </a:txBody>
                  <a:tcPr/>
                </a:tc>
                <a:tc>
                  <a:txBody>
                    <a:bodyPr/>
                    <a:lstStyle/>
                    <a:p>
                      <a:pPr algn="ctr"/>
                      <a:r>
                        <a:rPr lang="en-GB" sz="1400" dirty="0" smtClean="0"/>
                        <a:t>03/08/2015</a:t>
                      </a:r>
                      <a:endParaRPr lang="en-GB" sz="1400" dirty="0"/>
                    </a:p>
                  </a:txBody>
                  <a:tcPr/>
                </a:tc>
                <a:tc>
                  <a:txBody>
                    <a:bodyPr/>
                    <a:lstStyle/>
                    <a:p>
                      <a:pPr algn="ctr"/>
                      <a:r>
                        <a:rPr lang="en-GB" sz="1400" dirty="0" smtClean="0"/>
                        <a:t>23/10/2015</a:t>
                      </a:r>
                    </a:p>
                    <a:p>
                      <a:pPr algn="ctr"/>
                      <a:r>
                        <a:rPr lang="en-GB" sz="1400" dirty="0" smtClean="0"/>
                        <a:t> (start test)</a:t>
                      </a:r>
                      <a:endParaRPr lang="en-GB" sz="1400" dirty="0"/>
                    </a:p>
                  </a:txBody>
                  <a:tcPr/>
                </a:tc>
              </a:tr>
              <a:tr h="370840">
                <a:tc>
                  <a:txBody>
                    <a:bodyPr/>
                    <a:lstStyle/>
                    <a:p>
                      <a:r>
                        <a:rPr lang="en-GB" sz="1400" dirty="0" smtClean="0"/>
                        <a:t>13</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Assembly MQXF3C</a:t>
                      </a:r>
                    </a:p>
                  </a:txBody>
                  <a:tcPr/>
                </a:tc>
                <a:tc>
                  <a:txBody>
                    <a:bodyPr/>
                    <a:lstStyle/>
                    <a:p>
                      <a:pPr algn="ctr"/>
                      <a:r>
                        <a:rPr lang="en-GB" sz="1400" dirty="0" smtClean="0"/>
                        <a:t>28/10/2015</a:t>
                      </a:r>
                      <a:endParaRPr lang="en-GB" sz="1400" dirty="0"/>
                    </a:p>
                  </a:txBody>
                  <a:tcPr/>
                </a:tc>
                <a:tc>
                  <a:txBody>
                    <a:bodyPr/>
                    <a:lstStyle/>
                    <a:p>
                      <a:pPr algn="ctr"/>
                      <a:r>
                        <a:rPr lang="en-GB" sz="1400" dirty="0" smtClean="0"/>
                        <a:t>26/01/2016</a:t>
                      </a:r>
                    </a:p>
                    <a:p>
                      <a:pPr algn="ctr"/>
                      <a:r>
                        <a:rPr lang="en-GB" sz="1400" dirty="0" smtClean="0"/>
                        <a:t> (start test)</a:t>
                      </a:r>
                      <a:endParaRPr lang="en-GB" sz="1400" dirty="0"/>
                    </a:p>
                  </a:txBody>
                  <a:tcPr/>
                </a:tc>
              </a:tr>
            </a:tbl>
          </a:graphicData>
        </a:graphic>
      </p:graphicFrame>
    </p:spTree>
    <p:extLst>
      <p:ext uri="{BB962C8B-B14F-4D97-AF65-F5344CB8AC3E}">
        <p14:creationId xmlns:p14="http://schemas.microsoft.com/office/powerpoint/2010/main" xmlns="" val="2846717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Objectives of the MQXF prototype program</a:t>
            </a:r>
            <a:endParaRPr lang="en-US" dirty="0"/>
          </a:p>
        </p:txBody>
      </p:sp>
      <p:sp>
        <p:nvSpPr>
          <p:cNvPr id="3" name="Content Placeholder 2"/>
          <p:cNvSpPr>
            <a:spLocks noGrp="1"/>
          </p:cNvSpPr>
          <p:nvPr>
            <p:ph idx="1"/>
          </p:nvPr>
        </p:nvSpPr>
        <p:spPr>
          <a:xfrm>
            <a:off x="0" y="1052736"/>
            <a:ext cx="9144000" cy="5805264"/>
          </a:xfrm>
        </p:spPr>
        <p:txBody>
          <a:bodyPr>
            <a:normAutofit fontScale="47500" lnSpcReduction="20000"/>
          </a:bodyPr>
          <a:lstStyle/>
          <a:p>
            <a:r>
              <a:rPr lang="en-US" dirty="0" smtClean="0"/>
              <a:t>A prototype is a </a:t>
            </a:r>
            <a:r>
              <a:rPr lang="en-US" dirty="0" err="1" smtClean="0"/>
              <a:t>cryostated</a:t>
            </a:r>
            <a:r>
              <a:rPr lang="en-US" dirty="0" smtClean="0"/>
              <a:t> magnet that can be successfully used in the machine </a:t>
            </a:r>
          </a:p>
          <a:p>
            <a:r>
              <a:rPr lang="en-US" dirty="0" smtClean="0"/>
              <a:t>A prototype shall demonstrate the successful extension of production and assembly techniques to the final chosen magnet, providing consistent and repeatable results fulfilling the specification </a:t>
            </a:r>
          </a:p>
          <a:p>
            <a:r>
              <a:rPr lang="en-US" dirty="0" smtClean="0"/>
              <a:t>A prototype is equipped with</a:t>
            </a:r>
          </a:p>
          <a:p>
            <a:pPr lvl="1"/>
            <a:r>
              <a:rPr lang="en-US" dirty="0" smtClean="0"/>
              <a:t>Cold bore and shielding </a:t>
            </a:r>
          </a:p>
          <a:p>
            <a:pPr lvl="1"/>
            <a:r>
              <a:rPr lang="en-US" dirty="0" smtClean="0"/>
              <a:t>Heat exchanger tube</a:t>
            </a:r>
          </a:p>
          <a:p>
            <a:pPr lvl="1"/>
            <a:r>
              <a:rPr lang="en-US" dirty="0" smtClean="0"/>
              <a:t>Bus bar</a:t>
            </a:r>
          </a:p>
          <a:p>
            <a:pPr lvl="1"/>
            <a:r>
              <a:rPr lang="en-US" dirty="0" smtClean="0"/>
              <a:t>Cold mass envelope including end covers</a:t>
            </a:r>
          </a:p>
          <a:p>
            <a:pPr lvl="1"/>
            <a:r>
              <a:rPr lang="en-US" dirty="0" smtClean="0"/>
              <a:t>Cold support posts</a:t>
            </a:r>
          </a:p>
          <a:p>
            <a:pPr lvl="1"/>
            <a:r>
              <a:rPr lang="en-US" dirty="0" smtClean="0"/>
              <a:t>Instrumentation + instrumentation feed through</a:t>
            </a:r>
          </a:p>
          <a:p>
            <a:pPr lvl="1"/>
            <a:r>
              <a:rPr lang="en-US" dirty="0" smtClean="0"/>
              <a:t>Bellows</a:t>
            </a:r>
          </a:p>
          <a:p>
            <a:r>
              <a:rPr lang="en-US" dirty="0" smtClean="0"/>
              <a:t>The prototype shall be submitted to the following QC procedures</a:t>
            </a:r>
          </a:p>
          <a:p>
            <a:pPr lvl="1"/>
            <a:r>
              <a:rPr lang="en-US" dirty="0" smtClean="0"/>
              <a:t>Alignment, extremity cartography, full geometry characterization </a:t>
            </a:r>
          </a:p>
          <a:p>
            <a:pPr lvl="1"/>
            <a:r>
              <a:rPr lang="en-US" dirty="0" smtClean="0"/>
              <a:t>Magnetic measurement QA</a:t>
            </a:r>
          </a:p>
          <a:p>
            <a:pPr lvl="1"/>
            <a:r>
              <a:rPr lang="en-US" dirty="0" smtClean="0"/>
              <a:t>Other QA (electrical measurements, pressure test, leak test, )</a:t>
            </a:r>
          </a:p>
          <a:p>
            <a:r>
              <a:rPr lang="en-US" dirty="0" smtClean="0"/>
              <a:t>The prototype is integrated in an horizontal cryostat featuring</a:t>
            </a:r>
          </a:p>
          <a:p>
            <a:pPr lvl="1"/>
            <a:r>
              <a:rPr lang="en-US" dirty="0" smtClean="0"/>
              <a:t>Final support posts</a:t>
            </a:r>
          </a:p>
          <a:p>
            <a:pPr lvl="1"/>
            <a:r>
              <a:rPr lang="en-US" dirty="0" smtClean="0"/>
              <a:t>All the </a:t>
            </a:r>
            <a:r>
              <a:rPr lang="en-US" dirty="0" err="1" smtClean="0"/>
              <a:t>cryo</a:t>
            </a:r>
            <a:r>
              <a:rPr lang="en-US" dirty="0" smtClean="0"/>
              <a:t>-services necessary for the exploitation in the machine (lines, phase separator, thermometers, heaters,…)</a:t>
            </a:r>
          </a:p>
          <a:p>
            <a:pPr lvl="1"/>
            <a:r>
              <a:rPr lang="en-US" dirty="0" smtClean="0"/>
              <a:t>The necessary instrumentation and instrumentation feed through, safety valves and pumping ports</a:t>
            </a:r>
          </a:p>
          <a:p>
            <a:pPr lvl="1"/>
            <a:r>
              <a:rPr lang="en-US" dirty="0" smtClean="0"/>
              <a:t>Alignment features</a:t>
            </a:r>
          </a:p>
          <a:p>
            <a:r>
              <a:rPr lang="en-US" dirty="0" smtClean="0"/>
              <a:t>Components and tooling (i.e. mandrels, molds, .. )shall be </a:t>
            </a:r>
            <a:r>
              <a:rPr lang="en-US" b="1" dirty="0" smtClean="0">
                <a:effectLst>
                  <a:outerShdw blurRad="38100" dist="38100" dir="2700000" algn="tl">
                    <a:srgbClr val="000000">
                      <a:alpha val="43137"/>
                    </a:srgbClr>
                  </a:outerShdw>
                </a:effectLst>
              </a:rPr>
              <a:t>produced in technology suitable for the foreseen series production</a:t>
            </a:r>
            <a:r>
              <a:rPr lang="en-US" dirty="0" smtClean="0"/>
              <a:t>, therefore production techniques and production methodology have to be completed revised respect to model</a:t>
            </a:r>
          </a:p>
          <a:p>
            <a:r>
              <a:rPr lang="en-US" b="1" dirty="0" smtClean="0"/>
              <a:t>In case of the series would be produced in industry, the prototype phase shall</a:t>
            </a:r>
          </a:p>
          <a:p>
            <a:pPr lvl="1"/>
            <a:r>
              <a:rPr lang="en-US" b="1" dirty="0" smtClean="0"/>
              <a:t> Demonstrate to companies that the industrial risk is manageable</a:t>
            </a:r>
          </a:p>
          <a:p>
            <a:pPr lvl="1"/>
            <a:r>
              <a:rPr lang="en-US" b="1" dirty="0" smtClean="0"/>
              <a:t>Allow technology transfer</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00808"/>
            <a:ext cx="9144000" cy="2599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a:xfrm>
            <a:off x="0" y="0"/>
            <a:ext cx="9144000" cy="953344"/>
          </a:xfrm>
        </p:spPr>
        <p:txBody>
          <a:bodyPr>
            <a:noAutofit/>
          </a:bodyPr>
          <a:lstStyle/>
          <a:p>
            <a:r>
              <a:rPr lang="en-US" sz="3400" dirty="0" smtClean="0"/>
              <a:t>CERN estimated prototype activity: hypothesis, sequences, durations issues  </a:t>
            </a:r>
            <a:endParaRPr lang="en-US" sz="3400" dirty="0"/>
          </a:p>
        </p:txBody>
      </p:sp>
      <p:sp>
        <p:nvSpPr>
          <p:cNvPr id="8" name="Rectangle 7"/>
          <p:cNvSpPr/>
          <p:nvPr/>
        </p:nvSpPr>
        <p:spPr>
          <a:xfrm>
            <a:off x="0" y="980728"/>
            <a:ext cx="91440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 need to advance the prototype construction independently from the cold test feed back of the model program or we will be too late. The connections between the 2 programs will be technical</a:t>
            </a:r>
          </a:p>
          <a:p>
            <a:pPr algn="ctr"/>
            <a:r>
              <a:rPr lang="en-US" sz="1400" dirty="0" smtClean="0"/>
              <a:t> (availability of complete  and possibly validated design from the model program)   </a:t>
            </a:r>
            <a:endParaRPr lang="en-US" sz="1400" dirty="0"/>
          </a:p>
        </p:txBody>
      </p:sp>
      <p:grpSp>
        <p:nvGrpSpPr>
          <p:cNvPr id="2" name="Group 12"/>
          <p:cNvGrpSpPr/>
          <p:nvPr/>
        </p:nvGrpSpPr>
        <p:grpSpPr>
          <a:xfrm>
            <a:off x="0" y="1988840"/>
            <a:ext cx="9144000" cy="4869160"/>
            <a:chOff x="0" y="1988840"/>
            <a:chExt cx="9144000" cy="4869160"/>
          </a:xfrm>
        </p:grpSpPr>
        <p:sp>
          <p:nvSpPr>
            <p:cNvPr id="5" name="Rectangle 4"/>
            <p:cNvSpPr/>
            <p:nvPr/>
          </p:nvSpPr>
          <p:spPr>
            <a:xfrm>
              <a:off x="0" y="5345832"/>
              <a:ext cx="9144000" cy="1512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 we need the people to work on the preparation phases and these people will become fully  available only at the LS1 end April-May 2014. LMF will TRY (see later) to leave a small group of people on surface to keep ongoing the projects preparation, but at a reduced speed not the one foreseen here above</a:t>
              </a:r>
            </a:p>
          </p:txBody>
        </p:sp>
        <p:sp>
          <p:nvSpPr>
            <p:cNvPr id="9" name="Rectangle 8"/>
            <p:cNvSpPr/>
            <p:nvPr/>
          </p:nvSpPr>
          <p:spPr>
            <a:xfrm>
              <a:off x="4067944" y="1988840"/>
              <a:ext cx="158417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283968" y="3140968"/>
              <a:ext cx="45719" cy="216024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a:off x="5004048" y="3287913"/>
            <a:ext cx="3960440" cy="2085303"/>
            <a:chOff x="5004048" y="3287913"/>
            <a:chExt cx="3960440" cy="2085303"/>
          </a:xfrm>
        </p:grpSpPr>
        <p:sp>
          <p:nvSpPr>
            <p:cNvPr id="4" name="Down Arrow 3"/>
            <p:cNvSpPr/>
            <p:nvPr/>
          </p:nvSpPr>
          <p:spPr>
            <a:xfrm rot="20284801">
              <a:off x="5918259" y="3287913"/>
              <a:ext cx="225569" cy="1083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5004048" y="4293096"/>
              <a:ext cx="396044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tooling procurement shall be linked to the tooling test on the short models and the components procurement to the model test</a:t>
              </a:r>
              <a:endParaRPr lang="en-US" dirty="0"/>
            </a:p>
          </p:txBody>
        </p:sp>
        <p:sp>
          <p:nvSpPr>
            <p:cNvPr id="11" name="Down Arrow 10"/>
            <p:cNvSpPr/>
            <p:nvPr/>
          </p:nvSpPr>
          <p:spPr>
            <a:xfrm rot="20627335">
              <a:off x="6494891" y="3421781"/>
              <a:ext cx="225569" cy="909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xmlns="" val="34373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MQXF few technical remarks</a:t>
            </a:r>
            <a:endParaRPr lang="en-US" dirty="0"/>
          </a:p>
        </p:txBody>
      </p:sp>
      <p:sp>
        <p:nvSpPr>
          <p:cNvPr id="5" name="Text Placeholder 4"/>
          <p:cNvSpPr>
            <a:spLocks noGrp="1"/>
          </p:cNvSpPr>
          <p:nvPr>
            <p:ph type="body" idx="1"/>
          </p:nvPr>
        </p:nvSpPr>
        <p:spPr/>
        <p:txBody>
          <a:bodyPr/>
          <a:lstStyle/>
          <a:p>
            <a:r>
              <a:rPr lang="en-US" dirty="0" smtClean="0"/>
              <a:t>Courtesy of P. Ferracin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US" dirty="0" smtClean="0"/>
              <a:t>MQXF model personnel</a:t>
            </a:r>
            <a:endParaRPr lang="en-US" dirty="0"/>
          </a:p>
        </p:txBody>
      </p:sp>
      <p:graphicFrame>
        <p:nvGraphicFramePr>
          <p:cNvPr id="6" name="Table 5"/>
          <p:cNvGraphicFramePr>
            <a:graphicFrameLocks noGrp="1"/>
          </p:cNvGraphicFramePr>
          <p:nvPr/>
        </p:nvGraphicFramePr>
        <p:xfrm>
          <a:off x="2483768" y="1124744"/>
          <a:ext cx="3995935" cy="2297918"/>
        </p:xfrm>
        <a:graphic>
          <a:graphicData uri="http://schemas.openxmlformats.org/drawingml/2006/table">
            <a:tbl>
              <a:tblPr firstRow="1" bandRow="1">
                <a:tableStyleId>{5C22544A-7EE6-4342-B048-85BDC9FD1C3A}</a:tableStyleId>
              </a:tblPr>
              <a:tblGrid>
                <a:gridCol w="799187"/>
                <a:gridCol w="799187"/>
                <a:gridCol w="799187"/>
                <a:gridCol w="799187"/>
                <a:gridCol w="799187"/>
              </a:tblGrid>
              <a:tr h="280040">
                <a:tc>
                  <a:txBody>
                    <a:bodyPr/>
                    <a:lstStyle/>
                    <a:p>
                      <a:endParaRPr lang="en-US" sz="1200" dirty="0"/>
                    </a:p>
                  </a:txBody>
                  <a:tcPr/>
                </a:tc>
                <a:tc>
                  <a:txBody>
                    <a:bodyPr/>
                    <a:lstStyle/>
                    <a:p>
                      <a:r>
                        <a:rPr lang="en-US" sz="1200" dirty="0" smtClean="0"/>
                        <a:t>required</a:t>
                      </a:r>
                      <a:endParaRPr lang="en-US" sz="1200" dirty="0"/>
                    </a:p>
                  </a:txBody>
                  <a:tcPr/>
                </a:tc>
                <a:tc>
                  <a:txBody>
                    <a:bodyPr/>
                    <a:lstStyle/>
                    <a:p>
                      <a:r>
                        <a:rPr lang="en-US" sz="1200" dirty="0" smtClean="0"/>
                        <a:t>Available </a:t>
                      </a:r>
                      <a:endParaRPr lang="en-US" sz="1200" dirty="0"/>
                    </a:p>
                  </a:txBody>
                  <a:tcPr/>
                </a:tc>
                <a:tc>
                  <a:txBody>
                    <a:bodyPr/>
                    <a:lstStyle/>
                    <a:p>
                      <a:r>
                        <a:rPr lang="en-US" sz="1200" dirty="0" smtClean="0"/>
                        <a:t>Stop other activities</a:t>
                      </a:r>
                      <a:endParaRPr lang="en-US" sz="1200" dirty="0"/>
                    </a:p>
                  </a:txBody>
                  <a:tcPr/>
                </a:tc>
                <a:tc>
                  <a:txBody>
                    <a:bodyPr/>
                    <a:lstStyle/>
                    <a:p>
                      <a:r>
                        <a:rPr lang="en-US" sz="1200" dirty="0" smtClean="0"/>
                        <a:t>Not identified</a:t>
                      </a:r>
                      <a:endParaRPr lang="en-US" sz="1200" dirty="0"/>
                    </a:p>
                  </a:txBody>
                  <a:tcPr/>
                </a:tc>
              </a:tr>
              <a:tr h="347198">
                <a:tc>
                  <a:txBody>
                    <a:bodyPr/>
                    <a:lstStyle/>
                    <a:p>
                      <a:r>
                        <a:rPr lang="en-US" sz="1200" dirty="0" smtClean="0"/>
                        <a:t>Eng-phys</a:t>
                      </a:r>
                      <a:endParaRPr lang="en-US" sz="1200" dirty="0"/>
                    </a:p>
                  </a:txBody>
                  <a:tcPr/>
                </a:tc>
                <a:tc>
                  <a:txBody>
                    <a:bodyPr/>
                    <a:lstStyle/>
                    <a:p>
                      <a:r>
                        <a:rPr lang="en-US" sz="1200" dirty="0" smtClean="0"/>
                        <a:t>2.5</a:t>
                      </a:r>
                      <a:endParaRPr lang="en-US" sz="1200" dirty="0"/>
                    </a:p>
                  </a:txBody>
                  <a:tcPr/>
                </a:tc>
                <a:tc>
                  <a:txBody>
                    <a:bodyPr/>
                    <a:lstStyle/>
                    <a:p>
                      <a:r>
                        <a:rPr lang="en-US" sz="1200" dirty="0" smtClean="0"/>
                        <a:t>0.7 </a:t>
                      </a:r>
                      <a:r>
                        <a:rPr lang="en-US" sz="800" dirty="0" smtClean="0"/>
                        <a:t>(0.4+0.2+0.1)</a:t>
                      </a:r>
                      <a:endParaRPr lang="en-US" sz="800" dirty="0"/>
                    </a:p>
                  </a:txBody>
                  <a:tcPr/>
                </a:tc>
                <a:tc>
                  <a:txBody>
                    <a:bodyPr/>
                    <a:lstStyle/>
                    <a:p>
                      <a:r>
                        <a:rPr lang="en-US" sz="1200" dirty="0" smtClean="0"/>
                        <a:t>1.4 </a:t>
                      </a:r>
                      <a:r>
                        <a:rPr lang="en-US" sz="800" dirty="0" smtClean="0"/>
                        <a:t>(0.7+0.5+0.2)</a:t>
                      </a:r>
                      <a:endParaRPr lang="en-US" sz="800" dirty="0"/>
                    </a:p>
                  </a:txBody>
                  <a:tcPr/>
                </a:tc>
                <a:tc>
                  <a:txBody>
                    <a:bodyPr/>
                    <a:lstStyle/>
                    <a:p>
                      <a:r>
                        <a:rPr lang="en-US" sz="1200" dirty="0" smtClean="0"/>
                        <a:t>0.4</a:t>
                      </a:r>
                      <a:endParaRPr lang="en-US" sz="1200" dirty="0"/>
                    </a:p>
                  </a:txBody>
                  <a:tcPr/>
                </a:tc>
              </a:tr>
              <a:tr h="347198">
                <a:tc>
                  <a:txBody>
                    <a:bodyPr/>
                    <a:lstStyle/>
                    <a:p>
                      <a:r>
                        <a:rPr lang="en-US" sz="1200" dirty="0" smtClean="0"/>
                        <a:t>Tech eng</a:t>
                      </a:r>
                      <a:endParaRPr lang="en-US" sz="1200" dirty="0"/>
                    </a:p>
                  </a:txBody>
                  <a:tcPr/>
                </a:tc>
                <a:tc>
                  <a:txBody>
                    <a:bodyPr/>
                    <a:lstStyle/>
                    <a:p>
                      <a:r>
                        <a:rPr lang="en-US" sz="1200" dirty="0" smtClean="0"/>
                        <a:t>1</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1</a:t>
                      </a:r>
                      <a:endParaRPr lang="en-US" sz="1200" dirty="0"/>
                    </a:p>
                  </a:txBody>
                  <a:tcPr/>
                </a:tc>
              </a:tr>
              <a:tr h="347198">
                <a:tc>
                  <a:txBody>
                    <a:bodyPr/>
                    <a:lstStyle/>
                    <a:p>
                      <a:r>
                        <a:rPr lang="en-US" sz="1200" dirty="0" smtClean="0"/>
                        <a:t>Fellow</a:t>
                      </a:r>
                      <a:endParaRPr lang="en-US" sz="1200" dirty="0"/>
                    </a:p>
                  </a:txBody>
                  <a:tcPr/>
                </a:tc>
                <a:tc>
                  <a:txBody>
                    <a:bodyPr/>
                    <a:lstStyle/>
                    <a:p>
                      <a:r>
                        <a:rPr lang="en-US" sz="1200" dirty="0" smtClean="0"/>
                        <a:t>1</a:t>
                      </a:r>
                      <a:endParaRPr lang="en-US" sz="1200" dirty="0"/>
                    </a:p>
                  </a:txBody>
                  <a:tcPr/>
                </a:tc>
                <a:tc>
                  <a:txBody>
                    <a:bodyPr/>
                    <a:lstStyle/>
                    <a:p>
                      <a:r>
                        <a:rPr lang="en-US" sz="1200" dirty="0" smtClean="0"/>
                        <a:t>0.5 from </a:t>
                      </a:r>
                      <a:r>
                        <a:rPr lang="en-US" sz="1200" dirty="0" err="1" smtClean="0"/>
                        <a:t>recr</a:t>
                      </a:r>
                      <a:r>
                        <a:rPr lang="en-US" sz="1200" dirty="0" smtClean="0"/>
                        <a:t>.</a:t>
                      </a:r>
                      <a:endParaRPr lang="en-US" sz="1200" dirty="0"/>
                    </a:p>
                  </a:txBody>
                  <a:tcPr/>
                </a:tc>
                <a:tc>
                  <a:txBody>
                    <a:bodyPr/>
                    <a:lstStyle/>
                    <a:p>
                      <a:r>
                        <a:rPr lang="en-US" sz="1200" dirty="0" smtClean="0"/>
                        <a:t>0.5</a:t>
                      </a:r>
                      <a:endParaRPr lang="en-US" sz="1200" dirty="0"/>
                    </a:p>
                  </a:txBody>
                  <a:tcPr/>
                </a:tc>
                <a:tc>
                  <a:txBody>
                    <a:bodyPr/>
                    <a:lstStyle/>
                    <a:p>
                      <a:r>
                        <a:rPr lang="en-US" sz="1200" dirty="0" smtClean="0"/>
                        <a:t>0</a:t>
                      </a:r>
                      <a:endParaRPr lang="en-US" sz="1200" dirty="0"/>
                    </a:p>
                  </a:txBody>
                  <a:tcPr/>
                </a:tc>
              </a:tr>
              <a:tr h="439039">
                <a:tc>
                  <a:txBody>
                    <a:bodyPr/>
                    <a:lstStyle/>
                    <a:p>
                      <a:r>
                        <a:rPr lang="en-US" sz="1200" dirty="0" smtClean="0"/>
                        <a:t>Designers</a:t>
                      </a:r>
                      <a:endParaRPr lang="en-US" sz="1200" dirty="0"/>
                    </a:p>
                  </a:txBody>
                  <a:tcPr/>
                </a:tc>
                <a:tc>
                  <a:txBody>
                    <a:bodyPr/>
                    <a:lstStyle/>
                    <a:p>
                      <a:r>
                        <a:rPr lang="en-US" sz="1200" dirty="0" smtClean="0"/>
                        <a:t>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 from </a:t>
                      </a:r>
                      <a:r>
                        <a:rPr lang="en-US" sz="1200" dirty="0" err="1" smtClean="0"/>
                        <a:t>recr</a:t>
                      </a:r>
                      <a:r>
                        <a:rPr lang="en-US" sz="1200" dirty="0" smtClean="0"/>
                        <a:t>.</a:t>
                      </a:r>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r>
            </a:tbl>
          </a:graphicData>
        </a:graphic>
      </p:graphicFrame>
      <p:sp>
        <p:nvSpPr>
          <p:cNvPr id="7" name="Rectangle 6"/>
          <p:cNvSpPr/>
          <p:nvPr/>
        </p:nvSpPr>
        <p:spPr>
          <a:xfrm>
            <a:off x="0" y="692696"/>
            <a:ext cx="9144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development</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3945009729"/>
              </p:ext>
            </p:extLst>
          </p:nvPr>
        </p:nvGraphicFramePr>
        <p:xfrm>
          <a:off x="70996" y="3916680"/>
          <a:ext cx="9073004" cy="2941320"/>
        </p:xfrm>
        <a:graphic>
          <a:graphicData uri="http://schemas.openxmlformats.org/drawingml/2006/table">
            <a:tbl>
              <a:tblPr firstRow="1" bandRow="1">
                <a:tableStyleId>{5C22544A-7EE6-4342-B048-85BDC9FD1C3A}</a:tableStyleId>
              </a:tblPr>
              <a:tblGrid>
                <a:gridCol w="1440158"/>
                <a:gridCol w="720080"/>
                <a:gridCol w="1224136"/>
                <a:gridCol w="1152128"/>
                <a:gridCol w="1260646"/>
                <a:gridCol w="1008112"/>
                <a:gridCol w="1115618"/>
                <a:gridCol w="1152126"/>
              </a:tblGrid>
              <a:tr h="370840">
                <a:tc>
                  <a:txBody>
                    <a:bodyPr/>
                    <a:lstStyle/>
                    <a:p>
                      <a:r>
                        <a:rPr lang="en-GB" sz="1400" dirty="0" smtClean="0"/>
                        <a:t>team</a:t>
                      </a:r>
                      <a:endParaRPr lang="en-GB" sz="1400" dirty="0"/>
                    </a:p>
                  </a:txBody>
                  <a:tcPr/>
                </a:tc>
                <a:tc>
                  <a:txBody>
                    <a:bodyPr/>
                    <a:lstStyle/>
                    <a:p>
                      <a:r>
                        <a:rPr lang="en-GB" sz="1400" dirty="0" smtClean="0"/>
                        <a:t>CERN staff </a:t>
                      </a:r>
                      <a:r>
                        <a:rPr lang="en-GB" sz="1400" baseline="0" dirty="0" smtClean="0"/>
                        <a:t> [n]</a:t>
                      </a:r>
                      <a:endParaRPr lang="en-GB" sz="1400" dirty="0"/>
                    </a:p>
                  </a:txBody>
                  <a:tcPr/>
                </a:tc>
                <a:tc>
                  <a:txBody>
                    <a:bodyPr/>
                    <a:lstStyle/>
                    <a:p>
                      <a:r>
                        <a:rPr lang="en-GB" sz="1400" dirty="0" smtClean="0"/>
                        <a:t>External</a:t>
                      </a:r>
                      <a:r>
                        <a:rPr lang="en-GB" sz="1400" baseline="0" dirty="0" smtClean="0"/>
                        <a:t> field support [n]</a:t>
                      </a:r>
                      <a:endParaRPr lang="en-GB" sz="1400" dirty="0"/>
                    </a:p>
                  </a:txBody>
                  <a:tcPr/>
                </a:tc>
                <a:tc>
                  <a:txBody>
                    <a:bodyPr/>
                    <a:lstStyle/>
                    <a:p>
                      <a:r>
                        <a:rPr lang="en-GB" sz="1400" dirty="0" smtClean="0"/>
                        <a:t>Envelope occupation</a:t>
                      </a:r>
                      <a:r>
                        <a:rPr lang="en-GB" sz="1400" baseline="0" dirty="0" smtClean="0"/>
                        <a:t> time</a:t>
                      </a:r>
                      <a:endParaRPr lang="en-GB" sz="1400" dirty="0"/>
                    </a:p>
                  </a:txBody>
                  <a:tcPr/>
                </a:tc>
                <a:tc>
                  <a:txBody>
                    <a:bodyPr/>
                    <a:lstStyle/>
                    <a:p>
                      <a:r>
                        <a:rPr lang="en-GB" sz="1400" dirty="0" smtClean="0"/>
                        <a:t>CERN staff FTE</a:t>
                      </a:r>
                      <a:endParaRPr lang="en-GB" sz="1400" dirty="0"/>
                    </a:p>
                  </a:txBody>
                  <a:tcPr/>
                </a:tc>
                <a:tc>
                  <a:txBody>
                    <a:bodyPr/>
                    <a:lstStyle/>
                    <a:p>
                      <a:r>
                        <a:rPr lang="en-GB" sz="1400" dirty="0" smtClean="0"/>
                        <a:t>FSU</a:t>
                      </a:r>
                      <a:r>
                        <a:rPr lang="en-GB" sz="1400" baseline="0" dirty="0" smtClean="0"/>
                        <a:t> FTE</a:t>
                      </a:r>
                      <a:endParaRPr lang="en-GB" sz="1400" dirty="0"/>
                    </a:p>
                  </a:txBody>
                  <a:tcPr/>
                </a:tc>
                <a:tc>
                  <a:txBody>
                    <a:bodyPr/>
                    <a:lstStyle/>
                    <a:p>
                      <a:r>
                        <a:rPr lang="en-GB" sz="1400" dirty="0" smtClean="0"/>
                        <a:t>CERN costs</a:t>
                      </a:r>
                      <a:endParaRPr lang="en-GB" sz="1400" dirty="0"/>
                    </a:p>
                  </a:txBody>
                  <a:tcPr/>
                </a:tc>
                <a:tc>
                  <a:txBody>
                    <a:bodyPr/>
                    <a:lstStyle/>
                    <a:p>
                      <a:r>
                        <a:rPr lang="en-GB" sz="1400" dirty="0" smtClean="0"/>
                        <a:t>FSU costs</a:t>
                      </a:r>
                      <a:endParaRPr lang="en-GB" sz="1400" dirty="0"/>
                    </a:p>
                  </a:txBody>
                  <a:tcPr/>
                </a:tc>
              </a:tr>
              <a:tr h="370840">
                <a:tc>
                  <a:txBody>
                    <a:bodyPr/>
                    <a:lstStyle/>
                    <a:p>
                      <a:r>
                        <a:rPr lang="en-GB" sz="1600" dirty="0" smtClean="0"/>
                        <a:t>Winding team</a:t>
                      </a:r>
                      <a:endParaRPr lang="en-GB" sz="1600"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rowSpan="4">
                  <a:txBody>
                    <a:bodyPr/>
                    <a:lstStyle/>
                    <a:p>
                      <a:r>
                        <a:rPr lang="en-GB" dirty="0" smtClean="0"/>
                        <a:t>1.5 years</a:t>
                      </a:r>
                      <a:endParaRPr lang="en-GB" dirty="0"/>
                    </a:p>
                  </a:txBody>
                  <a:tcPr anchor="ctr"/>
                </a:tc>
                <a:tc>
                  <a:txBody>
                    <a:bodyPr/>
                    <a:lstStyle/>
                    <a:p>
                      <a:r>
                        <a:rPr lang="en-GB" dirty="0" smtClean="0"/>
                        <a:t>3</a:t>
                      </a:r>
                      <a:endParaRPr lang="en-GB" dirty="0"/>
                    </a:p>
                  </a:txBody>
                  <a:tcPr/>
                </a:tc>
                <a:tc>
                  <a:txBody>
                    <a:bodyPr/>
                    <a:lstStyle/>
                    <a:p>
                      <a:r>
                        <a:rPr lang="en-GB" dirty="0" smtClean="0"/>
                        <a:t>1.5</a:t>
                      </a:r>
                      <a:endParaRPr lang="en-GB" dirty="0"/>
                    </a:p>
                  </a:txBody>
                  <a:tcPr/>
                </a:tc>
                <a:tc>
                  <a:txBody>
                    <a:bodyPr/>
                    <a:lstStyle/>
                    <a:p>
                      <a:r>
                        <a:rPr lang="en-GB" dirty="0" smtClean="0"/>
                        <a:t>600 </a:t>
                      </a:r>
                      <a:r>
                        <a:rPr lang="en-GB" dirty="0" err="1" smtClean="0"/>
                        <a:t>kCHF</a:t>
                      </a:r>
                      <a:endParaRPr lang="en-GB" dirty="0"/>
                    </a:p>
                  </a:txBody>
                  <a:tcPr/>
                </a:tc>
                <a:tc>
                  <a:txBody>
                    <a:bodyPr/>
                    <a:lstStyle/>
                    <a:p>
                      <a:r>
                        <a:rPr lang="en-GB" dirty="0" smtClean="0"/>
                        <a:t>160 </a:t>
                      </a:r>
                      <a:r>
                        <a:rPr lang="en-GB" dirty="0" err="1" smtClean="0"/>
                        <a:t>kCHF</a:t>
                      </a:r>
                      <a:endParaRPr lang="en-GB" dirty="0"/>
                    </a:p>
                  </a:txBody>
                  <a:tcPr/>
                </a:tc>
              </a:tr>
              <a:tr h="370840">
                <a:tc>
                  <a:txBody>
                    <a:bodyPr/>
                    <a:lstStyle/>
                    <a:p>
                      <a:r>
                        <a:rPr lang="en-GB" sz="1600" dirty="0" smtClean="0"/>
                        <a:t>Reaction team</a:t>
                      </a:r>
                      <a:endParaRPr lang="en-GB" sz="1600" dirty="0"/>
                    </a:p>
                  </a:txBody>
                  <a:tcPr/>
                </a:tc>
                <a:tc>
                  <a:txBody>
                    <a:bodyPr/>
                    <a:lstStyle/>
                    <a:p>
                      <a:r>
                        <a:rPr lang="en-GB" dirty="0" smtClean="0"/>
                        <a:t>0.5</a:t>
                      </a:r>
                      <a:endParaRPr lang="en-GB" dirty="0"/>
                    </a:p>
                  </a:txBody>
                  <a:tcPr/>
                </a:tc>
                <a:tc>
                  <a:txBody>
                    <a:bodyPr/>
                    <a:lstStyle/>
                    <a:p>
                      <a:r>
                        <a:rPr lang="en-GB" dirty="0" smtClean="0"/>
                        <a:t>2</a:t>
                      </a:r>
                      <a:endParaRPr lang="en-GB" dirty="0"/>
                    </a:p>
                  </a:txBody>
                  <a:tcPr/>
                </a:tc>
                <a:tc vMerge="1">
                  <a:txBody>
                    <a:bodyPr/>
                    <a:lstStyle/>
                    <a:p>
                      <a:endParaRPr lang="en-GB" dirty="0"/>
                    </a:p>
                  </a:txBody>
                  <a:tcPr/>
                </a:tc>
                <a:tc>
                  <a:txBody>
                    <a:bodyPr/>
                    <a:lstStyle/>
                    <a:p>
                      <a:r>
                        <a:rPr lang="en-GB" dirty="0" smtClean="0"/>
                        <a:t>0.75</a:t>
                      </a:r>
                      <a:endParaRPr lang="en-GB" dirty="0"/>
                    </a:p>
                  </a:txBody>
                  <a:tcPr/>
                </a:tc>
                <a:tc>
                  <a:txBody>
                    <a:bodyPr/>
                    <a:lstStyle/>
                    <a:p>
                      <a:r>
                        <a:rPr lang="en-GB" dirty="0" smtClean="0"/>
                        <a:t>3</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150 </a:t>
                      </a:r>
                      <a:r>
                        <a:rPr lang="en-GB" dirty="0" err="1" smtClean="0"/>
                        <a:t>kCHF</a:t>
                      </a:r>
                      <a:endParaRPr lang="en-GB" dirty="0" smtClean="0"/>
                    </a:p>
                  </a:txBody>
                  <a:tcPr/>
                </a:tc>
                <a:tc>
                  <a:txBody>
                    <a:bodyPr/>
                    <a:lstStyle/>
                    <a:p>
                      <a:r>
                        <a:rPr lang="en-GB" dirty="0" smtClean="0"/>
                        <a:t>330 </a:t>
                      </a:r>
                      <a:r>
                        <a:rPr lang="en-GB" dirty="0" err="1" smtClean="0"/>
                        <a:t>kCHF</a:t>
                      </a:r>
                      <a:endParaRPr lang="en-GB" dirty="0"/>
                    </a:p>
                  </a:txBody>
                  <a:tcPr/>
                </a:tc>
              </a:tr>
              <a:tr h="370840">
                <a:tc>
                  <a:txBody>
                    <a:bodyPr/>
                    <a:lstStyle/>
                    <a:p>
                      <a:r>
                        <a:rPr lang="en-GB" sz="1600" dirty="0" smtClean="0"/>
                        <a:t>Impregnation team</a:t>
                      </a:r>
                      <a:endParaRPr lang="en-GB" sz="1600" dirty="0"/>
                    </a:p>
                  </a:txBody>
                  <a:tcPr/>
                </a:tc>
                <a:tc>
                  <a:txBody>
                    <a:bodyPr/>
                    <a:lstStyle/>
                    <a:p>
                      <a:r>
                        <a:rPr lang="en-GB" dirty="0" smtClean="0"/>
                        <a:t>0.5</a:t>
                      </a:r>
                      <a:endParaRPr lang="en-GB" dirty="0"/>
                    </a:p>
                  </a:txBody>
                  <a:tcPr/>
                </a:tc>
                <a:tc>
                  <a:txBody>
                    <a:bodyPr/>
                    <a:lstStyle/>
                    <a:p>
                      <a:r>
                        <a:rPr lang="en-GB" dirty="0" smtClean="0"/>
                        <a:t>2</a:t>
                      </a:r>
                      <a:endParaRPr lang="en-GB" dirty="0"/>
                    </a:p>
                  </a:txBody>
                  <a:tcPr/>
                </a:tc>
                <a:tc vMerge="1">
                  <a:txBody>
                    <a:bodyPr/>
                    <a:lstStyle/>
                    <a:p>
                      <a:endParaRPr lang="en-GB" dirty="0"/>
                    </a:p>
                  </a:txBody>
                  <a:tcPr/>
                </a:tc>
                <a:tc>
                  <a:txBody>
                    <a:bodyPr/>
                    <a:lstStyle/>
                    <a:p>
                      <a:r>
                        <a:rPr lang="en-GB" dirty="0" smtClean="0"/>
                        <a:t>0.75</a:t>
                      </a:r>
                      <a:endParaRPr lang="en-GB" dirty="0"/>
                    </a:p>
                  </a:txBody>
                  <a:tcPr/>
                </a:tc>
                <a:tc>
                  <a:txBody>
                    <a:bodyPr/>
                    <a:lstStyle/>
                    <a:p>
                      <a:r>
                        <a:rPr lang="en-GB" dirty="0" smtClean="0"/>
                        <a:t>3</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150 </a:t>
                      </a:r>
                      <a:r>
                        <a:rPr lang="en-GB" dirty="0" err="1" smtClean="0"/>
                        <a:t>kCHF</a:t>
                      </a:r>
                      <a:endParaRPr lang="en-GB" dirty="0" smtClean="0"/>
                    </a:p>
                  </a:txBody>
                  <a:tcPr/>
                </a:tc>
                <a:tc>
                  <a:txBody>
                    <a:bodyPr/>
                    <a:lstStyle/>
                    <a:p>
                      <a:r>
                        <a:rPr lang="en-GB" dirty="0" smtClean="0"/>
                        <a:t>330 </a:t>
                      </a:r>
                      <a:r>
                        <a:rPr lang="en-GB" dirty="0" err="1" smtClean="0"/>
                        <a:t>kCHF</a:t>
                      </a:r>
                      <a:endParaRPr lang="en-GB" dirty="0"/>
                    </a:p>
                  </a:txBody>
                  <a:tcPr/>
                </a:tc>
              </a:tr>
              <a:tr h="370840">
                <a:tc>
                  <a:txBody>
                    <a:bodyPr/>
                    <a:lstStyle/>
                    <a:p>
                      <a:r>
                        <a:rPr lang="en-GB" sz="1400" dirty="0" smtClean="0"/>
                        <a:t>Instrumentation</a:t>
                      </a:r>
                      <a:r>
                        <a:rPr lang="en-GB" sz="1400" baseline="0" dirty="0" smtClean="0"/>
                        <a:t> team</a:t>
                      </a:r>
                      <a:endParaRPr lang="en-GB" sz="1400"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vMerge="1">
                  <a:txBody>
                    <a:bodyPr/>
                    <a:lstStyle/>
                    <a:p>
                      <a:endParaRPr lang="en-GB" dirty="0"/>
                    </a:p>
                  </a:txBody>
                  <a:tcPr/>
                </a:tc>
                <a:tc>
                  <a:txBody>
                    <a:bodyPr/>
                    <a:lstStyle/>
                    <a:p>
                      <a:r>
                        <a:rPr lang="en-GB" dirty="0" smtClean="0"/>
                        <a:t>1.5</a:t>
                      </a:r>
                      <a:endParaRPr lang="en-GB" dirty="0"/>
                    </a:p>
                  </a:txBody>
                  <a:tcPr/>
                </a:tc>
                <a:tc>
                  <a:txBody>
                    <a:bodyPr/>
                    <a:lstStyle/>
                    <a:p>
                      <a:r>
                        <a:rPr lang="en-GB" dirty="0" smtClean="0"/>
                        <a:t>1.5</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300 </a:t>
                      </a:r>
                      <a:r>
                        <a:rPr lang="en-GB" dirty="0" err="1" smtClean="0"/>
                        <a:t>kCHF</a:t>
                      </a:r>
                      <a:endParaRPr lang="en-GB" dirty="0" smtClean="0"/>
                    </a:p>
                  </a:txBody>
                  <a:tcPr/>
                </a:tc>
                <a:tc>
                  <a:txBody>
                    <a:bodyPr/>
                    <a:lstStyle/>
                    <a:p>
                      <a:r>
                        <a:rPr lang="en-GB" baseline="0" dirty="0" smtClean="0"/>
                        <a:t>160 </a:t>
                      </a:r>
                      <a:r>
                        <a:rPr lang="en-GB" baseline="0" dirty="0" err="1" smtClean="0"/>
                        <a:t>kCHF</a:t>
                      </a:r>
                      <a:endParaRPr lang="en-GB" dirty="0"/>
                    </a:p>
                  </a:txBody>
                  <a:tcPr/>
                </a:tc>
              </a:tr>
              <a:tr h="370840">
                <a:tc>
                  <a:txBody>
                    <a:bodyPr/>
                    <a:lstStyle/>
                    <a:p>
                      <a:r>
                        <a:rPr lang="en-GB" sz="1400" dirty="0" smtClean="0"/>
                        <a:t>Assembly team</a:t>
                      </a:r>
                      <a:endParaRPr lang="en-GB" sz="1400" dirty="0"/>
                    </a:p>
                  </a:txBody>
                  <a:tcPr/>
                </a:tc>
                <a:tc>
                  <a:txBody>
                    <a:bodyPr/>
                    <a:lstStyle/>
                    <a:p>
                      <a:r>
                        <a:rPr lang="en-GB" dirty="0" smtClean="0"/>
                        <a:t>2</a:t>
                      </a:r>
                      <a:endParaRPr lang="en-GB" dirty="0"/>
                    </a:p>
                  </a:txBody>
                  <a:tcPr/>
                </a:tc>
                <a:tc>
                  <a:txBody>
                    <a:bodyPr/>
                    <a:lstStyle/>
                    <a:p>
                      <a:r>
                        <a:rPr lang="en-GB" dirty="0" smtClean="0"/>
                        <a:t>2</a:t>
                      </a:r>
                      <a:endParaRPr lang="en-GB" dirty="0"/>
                    </a:p>
                  </a:txBody>
                  <a:tcPr/>
                </a:tc>
                <a:tc>
                  <a:txBody>
                    <a:bodyPr/>
                    <a:lstStyle/>
                    <a:p>
                      <a:r>
                        <a:rPr lang="en-GB" dirty="0" smtClean="0"/>
                        <a:t>1 year</a:t>
                      </a:r>
                      <a:endParaRPr lang="en-GB" dirty="0"/>
                    </a:p>
                  </a:txBody>
                  <a:tcPr/>
                </a:tc>
                <a:tc>
                  <a:txBody>
                    <a:bodyPr/>
                    <a:lstStyle/>
                    <a:p>
                      <a:r>
                        <a:rPr lang="en-GB" dirty="0" smtClean="0"/>
                        <a:t>2</a:t>
                      </a:r>
                      <a:endParaRPr lang="en-GB" dirty="0"/>
                    </a:p>
                  </a:txBody>
                  <a:tcPr/>
                </a:tc>
                <a:tc>
                  <a:txBody>
                    <a:bodyPr/>
                    <a:lstStyle/>
                    <a:p>
                      <a:r>
                        <a:rPr lang="en-GB" dirty="0" smtClean="0"/>
                        <a:t>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400 </a:t>
                      </a:r>
                      <a:r>
                        <a:rPr lang="en-GB" dirty="0" err="1" smtClean="0"/>
                        <a:t>kCHF</a:t>
                      </a:r>
                      <a:endParaRPr lang="en-GB" dirty="0" smtClean="0"/>
                    </a:p>
                  </a:txBody>
                  <a:tcPr/>
                </a:tc>
                <a:tc>
                  <a:txBody>
                    <a:bodyPr/>
                    <a:lstStyle/>
                    <a:p>
                      <a:r>
                        <a:rPr lang="en-GB" dirty="0" smtClean="0"/>
                        <a:t>220 </a:t>
                      </a:r>
                      <a:r>
                        <a:rPr lang="en-GB" dirty="0" err="1" smtClean="0"/>
                        <a:t>kCHF</a:t>
                      </a:r>
                      <a:endParaRPr lang="en-GB" dirty="0"/>
                    </a:p>
                  </a:txBody>
                  <a:tcPr/>
                </a:tc>
              </a:tr>
            </a:tbl>
          </a:graphicData>
        </a:graphic>
      </p:graphicFrame>
      <p:sp>
        <p:nvSpPr>
          <p:cNvPr id="9" name="Rectangle 8"/>
          <p:cNvSpPr/>
          <p:nvPr/>
        </p:nvSpPr>
        <p:spPr>
          <a:xfrm>
            <a:off x="-108520" y="3501008"/>
            <a:ext cx="9144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smtClean="0"/>
              <a:t>Coil production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71521800"/>
              </p:ext>
            </p:extLst>
          </p:nvPr>
        </p:nvGraphicFramePr>
        <p:xfrm>
          <a:off x="395536" y="1196752"/>
          <a:ext cx="8229600" cy="2397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Phases</a:t>
                      </a:r>
                      <a:endParaRPr lang="en-GB" dirty="0"/>
                    </a:p>
                  </a:txBody>
                  <a:tcPr/>
                </a:tc>
                <a:tc>
                  <a:txBody>
                    <a:bodyPr/>
                    <a:lstStyle/>
                    <a:p>
                      <a:r>
                        <a:rPr lang="en-GB" dirty="0" smtClean="0"/>
                        <a:t>LARP estimated time [working days]</a:t>
                      </a:r>
                    </a:p>
                    <a:p>
                      <a:r>
                        <a:rPr lang="en-GB" dirty="0" smtClean="0"/>
                        <a:t>courtesy</a:t>
                      </a:r>
                      <a:r>
                        <a:rPr lang="en-GB" baseline="0" dirty="0" smtClean="0"/>
                        <a:t> G. </a:t>
                      </a:r>
                      <a:r>
                        <a:rPr lang="en-GB" baseline="0" dirty="0" err="1" smtClean="0"/>
                        <a:t>Ambrosio</a:t>
                      </a:r>
                      <a:endParaRPr lang="en-GB" dirty="0"/>
                    </a:p>
                  </a:txBody>
                  <a:tcPr/>
                </a:tc>
                <a:tc>
                  <a:txBody>
                    <a:bodyPr/>
                    <a:lstStyle/>
                    <a:p>
                      <a:r>
                        <a:rPr lang="en-GB" dirty="0" smtClean="0"/>
                        <a:t>CERN assumed</a:t>
                      </a:r>
                      <a:r>
                        <a:rPr lang="en-GB" baseline="0" dirty="0" smtClean="0"/>
                        <a:t> time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[working days]</a:t>
                      </a:r>
                    </a:p>
                  </a:txBody>
                  <a:tcPr/>
                </a:tc>
              </a:tr>
              <a:tr h="370840">
                <a:tc>
                  <a:txBody>
                    <a:bodyPr/>
                    <a:lstStyle/>
                    <a:p>
                      <a:pPr algn="ctr" fontAlgn="b"/>
                      <a:r>
                        <a:rPr lang="en-GB" sz="1400" b="0" i="0" u="none" strike="noStrike" dirty="0">
                          <a:solidFill>
                            <a:srgbClr val="000000"/>
                          </a:solidFill>
                          <a:effectLst/>
                          <a:latin typeface="Calibri"/>
                        </a:rPr>
                        <a:t>Coil Wind / Cure </a:t>
                      </a:r>
                    </a:p>
                  </a:txBody>
                  <a:tcPr marL="9525" marR="9525" marT="9525" marB="0" anchor="b"/>
                </a:tc>
                <a:tc>
                  <a:txBody>
                    <a:bodyPr/>
                    <a:lstStyle/>
                    <a:p>
                      <a:pPr algn="ctr" fontAlgn="b"/>
                      <a:r>
                        <a:rPr lang="en-GB" sz="1400" b="0" i="0" u="none" strike="noStrike">
                          <a:solidFill>
                            <a:srgbClr val="000000"/>
                          </a:solidFill>
                          <a:effectLst/>
                          <a:latin typeface="Calibri"/>
                        </a:rPr>
                        <a:t>15</a:t>
                      </a:r>
                    </a:p>
                  </a:txBody>
                  <a:tcPr marL="9525" marR="9525" marT="9525" marB="0" anchor="b"/>
                </a:tc>
                <a:tc>
                  <a:txBody>
                    <a:bodyPr/>
                    <a:lstStyle/>
                    <a:p>
                      <a:pPr algn="ctr"/>
                      <a:r>
                        <a:rPr lang="en-GB" sz="1400" dirty="0" smtClean="0"/>
                        <a:t>20</a:t>
                      </a:r>
                      <a:endParaRPr lang="en-GB" sz="1400" dirty="0"/>
                    </a:p>
                  </a:txBody>
                  <a:tcPr/>
                </a:tc>
              </a:tr>
              <a:tr h="370840">
                <a:tc>
                  <a:txBody>
                    <a:bodyPr/>
                    <a:lstStyle/>
                    <a:p>
                      <a:pPr algn="ctr" fontAlgn="b"/>
                      <a:r>
                        <a:rPr lang="en-GB" sz="1400" b="0" i="0" u="none" strike="noStrike">
                          <a:solidFill>
                            <a:srgbClr val="000000"/>
                          </a:solidFill>
                          <a:effectLst/>
                          <a:latin typeface="Calibri"/>
                        </a:rPr>
                        <a:t>Coil React</a:t>
                      </a:r>
                    </a:p>
                  </a:txBody>
                  <a:tcPr marL="9525" marR="9525" marT="9525" marB="0" anchor="b"/>
                </a:tc>
                <a:tc>
                  <a:txBody>
                    <a:bodyPr/>
                    <a:lstStyle/>
                    <a:p>
                      <a:pPr algn="ctr" fontAlgn="b"/>
                      <a:r>
                        <a:rPr lang="en-GB" sz="1400" b="0" i="0" u="none" strike="noStrike">
                          <a:solidFill>
                            <a:srgbClr val="000000"/>
                          </a:solidFill>
                          <a:effectLst/>
                          <a:latin typeface="Calibri"/>
                        </a:rPr>
                        <a:t>23</a:t>
                      </a:r>
                    </a:p>
                  </a:txBody>
                  <a:tcPr marL="9525" marR="9525" marT="9525" marB="0" anchor="b"/>
                </a:tc>
                <a:tc>
                  <a:txBody>
                    <a:bodyPr/>
                    <a:lstStyle/>
                    <a:p>
                      <a:pPr algn="ctr"/>
                      <a:r>
                        <a:rPr lang="en-GB" sz="1400" dirty="0" smtClean="0"/>
                        <a:t>22</a:t>
                      </a:r>
                      <a:endParaRPr lang="en-GB" sz="1400" dirty="0"/>
                    </a:p>
                  </a:txBody>
                  <a:tcPr/>
                </a:tc>
              </a:tr>
              <a:tr h="370840">
                <a:tc>
                  <a:txBody>
                    <a:bodyPr/>
                    <a:lstStyle/>
                    <a:p>
                      <a:pPr algn="ctr" fontAlgn="b"/>
                      <a:r>
                        <a:rPr lang="en-GB" sz="1400" b="0" i="0" u="none" strike="noStrike">
                          <a:solidFill>
                            <a:srgbClr val="000000"/>
                          </a:solidFill>
                          <a:effectLst/>
                          <a:latin typeface="Calibri"/>
                        </a:rPr>
                        <a:t>Coil Impreg</a:t>
                      </a:r>
                    </a:p>
                  </a:txBody>
                  <a:tcPr marL="9525" marR="9525" marT="9525" marB="0" anchor="b"/>
                </a:tc>
                <a:tc>
                  <a:txBody>
                    <a:bodyPr/>
                    <a:lstStyle/>
                    <a:p>
                      <a:pPr algn="ctr" fontAlgn="b"/>
                      <a:r>
                        <a:rPr lang="en-GB" sz="1400" b="0" i="0" u="none" strike="noStrike">
                          <a:solidFill>
                            <a:srgbClr val="000000"/>
                          </a:solidFill>
                          <a:effectLst/>
                          <a:latin typeface="Calibri"/>
                        </a:rPr>
                        <a:t>25</a:t>
                      </a:r>
                    </a:p>
                  </a:txBody>
                  <a:tcPr marL="9525" marR="9525" marT="9525" marB="0" anchor="b"/>
                </a:tc>
                <a:tc>
                  <a:txBody>
                    <a:bodyPr/>
                    <a:lstStyle/>
                    <a:p>
                      <a:pPr algn="ctr"/>
                      <a:r>
                        <a:rPr lang="en-GB" sz="1400" dirty="0" smtClean="0"/>
                        <a:t>23</a:t>
                      </a:r>
                      <a:endParaRPr lang="en-GB" sz="1400" dirty="0"/>
                    </a:p>
                  </a:txBody>
                  <a:tcPr/>
                </a:tc>
              </a:tr>
              <a:tr h="370840">
                <a:tc>
                  <a:txBody>
                    <a:bodyPr/>
                    <a:lstStyle/>
                    <a:p>
                      <a:pPr algn="ctr" fontAlgn="b"/>
                      <a:r>
                        <a:rPr lang="en-GB" sz="1400" b="0" i="0" u="none" strike="noStrike" dirty="0">
                          <a:solidFill>
                            <a:srgbClr val="000000"/>
                          </a:solidFill>
                          <a:effectLst/>
                          <a:latin typeface="Calibri"/>
                        </a:rPr>
                        <a:t>Coil Instrumentation</a:t>
                      </a:r>
                    </a:p>
                  </a:txBody>
                  <a:tcPr marL="9525" marR="9525" marT="9525" marB="0" anchor="b"/>
                </a:tc>
                <a:tc>
                  <a:txBody>
                    <a:bodyPr/>
                    <a:lstStyle/>
                    <a:p>
                      <a:pPr algn="ctr" fontAlgn="b"/>
                      <a:r>
                        <a:rPr lang="en-GB" sz="1400" b="0" i="0" u="none" strike="noStrike" dirty="0">
                          <a:solidFill>
                            <a:srgbClr val="000000"/>
                          </a:solidFill>
                          <a:effectLst/>
                          <a:latin typeface="Calibri"/>
                        </a:rPr>
                        <a:t>10</a:t>
                      </a:r>
                    </a:p>
                  </a:txBody>
                  <a:tcPr marL="9525" marR="9525" marT="9525" marB="0" anchor="b"/>
                </a:tc>
                <a:tc>
                  <a:txBody>
                    <a:bodyPr/>
                    <a:lstStyle/>
                    <a:p>
                      <a:pPr algn="ctr"/>
                      <a:r>
                        <a:rPr lang="en-GB" sz="1400" dirty="0" smtClean="0"/>
                        <a:t>9</a:t>
                      </a:r>
                      <a:endParaRPr lang="en-GB" sz="1400" dirty="0"/>
                    </a:p>
                  </a:txBody>
                  <a:tcPr/>
                </a:tc>
              </a:tr>
            </a:tbl>
          </a:graphicData>
        </a:graphic>
      </p:graphicFrame>
      <p:sp>
        <p:nvSpPr>
          <p:cNvPr id="5" name="Rectangle 4"/>
          <p:cNvSpPr/>
          <p:nvPr/>
        </p:nvSpPr>
        <p:spPr>
          <a:xfrm>
            <a:off x="1115616" y="4149080"/>
            <a:ext cx="720080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Due to the furnace dimension we plan to react 2 coils at the same time</a:t>
            </a:r>
          </a:p>
          <a:p>
            <a:pPr algn="ctr"/>
            <a:r>
              <a:rPr lang="en-GB" dirty="0" smtClean="0"/>
              <a:t>As consequence the tooling will multiplied in 4</a:t>
            </a:r>
          </a:p>
          <a:p>
            <a:pPr algn="ctr"/>
            <a:r>
              <a:rPr lang="en-GB" dirty="0" smtClean="0"/>
              <a:t>Estimated cost 1 full winding-&gt; impregnations tooling line 230.000 CHF</a:t>
            </a:r>
          </a:p>
          <a:p>
            <a:pPr algn="ctr"/>
            <a:r>
              <a:rPr lang="en-GB" dirty="0" smtClean="0"/>
              <a:t>Estimated cost for 4 sets 430.000 CHF. This action reduce the </a:t>
            </a:r>
            <a:r>
              <a:rPr lang="en-GB" b="1" u="sng" dirty="0" smtClean="0"/>
              <a:t>apparent</a:t>
            </a:r>
            <a:r>
              <a:rPr lang="en-GB" dirty="0" smtClean="0"/>
              <a:t> coil production time from about 70 working days down to 25  </a:t>
            </a:r>
            <a:endParaRPr lang="en-GB" dirty="0"/>
          </a:p>
        </p:txBody>
      </p:sp>
    </p:spTree>
    <p:extLst>
      <p:ext uri="{BB962C8B-B14F-4D97-AF65-F5344CB8AC3E}">
        <p14:creationId xmlns:p14="http://schemas.microsoft.com/office/powerpoint/2010/main" xmlns="" val="38460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Autofit/>
          </a:bodyPr>
          <a:lstStyle/>
          <a:p>
            <a:r>
              <a:rPr lang="en-US" sz="2600" dirty="0" smtClean="0"/>
              <a:t>Objectives of the MQXF prototype and pre-series program</a:t>
            </a:r>
            <a:endParaRPr lang="en-US" sz="2600" dirty="0"/>
          </a:p>
        </p:txBody>
      </p:sp>
      <p:sp>
        <p:nvSpPr>
          <p:cNvPr id="3" name="Content Placeholder 2"/>
          <p:cNvSpPr>
            <a:spLocks noGrp="1"/>
          </p:cNvSpPr>
          <p:nvPr>
            <p:ph idx="1"/>
          </p:nvPr>
        </p:nvSpPr>
        <p:spPr>
          <a:xfrm>
            <a:off x="4499992" y="980728"/>
            <a:ext cx="4644008" cy="5877272"/>
          </a:xfrm>
        </p:spPr>
        <p:txBody>
          <a:bodyPr>
            <a:normAutofit fontScale="32500" lnSpcReduction="20000"/>
          </a:bodyPr>
          <a:lstStyle/>
          <a:p>
            <a:r>
              <a:rPr lang="en-US" dirty="0" smtClean="0"/>
              <a:t>A prototype is a </a:t>
            </a:r>
            <a:r>
              <a:rPr lang="en-US" dirty="0" err="1" smtClean="0"/>
              <a:t>cryostated</a:t>
            </a:r>
            <a:r>
              <a:rPr lang="en-US" dirty="0" smtClean="0"/>
              <a:t> magnet that can be successfully used in the machine </a:t>
            </a:r>
          </a:p>
          <a:p>
            <a:r>
              <a:rPr lang="en-US" dirty="0" smtClean="0"/>
              <a:t>A prototype shall demonstrate the successful extension of production and assembly techniques to the final chosen magnet, providing consistent and repeatable results fulfilling the specification </a:t>
            </a:r>
          </a:p>
          <a:p>
            <a:r>
              <a:rPr lang="en-US" dirty="0" smtClean="0"/>
              <a:t>A prototype is equipped with</a:t>
            </a:r>
          </a:p>
          <a:p>
            <a:pPr lvl="1"/>
            <a:r>
              <a:rPr lang="en-US" dirty="0" smtClean="0"/>
              <a:t>Cold bore and shielding </a:t>
            </a:r>
          </a:p>
          <a:p>
            <a:pPr lvl="1"/>
            <a:r>
              <a:rPr lang="en-US" dirty="0" smtClean="0"/>
              <a:t>Heat exchanger tube</a:t>
            </a:r>
          </a:p>
          <a:p>
            <a:pPr lvl="1"/>
            <a:r>
              <a:rPr lang="en-US" dirty="0" smtClean="0"/>
              <a:t>Bus bar</a:t>
            </a:r>
          </a:p>
          <a:p>
            <a:pPr lvl="1"/>
            <a:r>
              <a:rPr lang="en-US" dirty="0" smtClean="0"/>
              <a:t>Cold mass envelope including end covers</a:t>
            </a:r>
          </a:p>
          <a:p>
            <a:pPr lvl="1"/>
            <a:r>
              <a:rPr lang="en-US" dirty="0" smtClean="0"/>
              <a:t>Cold support posts</a:t>
            </a:r>
          </a:p>
          <a:p>
            <a:pPr lvl="1"/>
            <a:r>
              <a:rPr lang="en-US" dirty="0" smtClean="0"/>
              <a:t>Instrumentation + instrumentation feed through</a:t>
            </a:r>
          </a:p>
          <a:p>
            <a:pPr lvl="1"/>
            <a:r>
              <a:rPr lang="en-US" dirty="0" smtClean="0"/>
              <a:t>Bellows</a:t>
            </a:r>
          </a:p>
          <a:p>
            <a:r>
              <a:rPr lang="en-US" dirty="0" smtClean="0"/>
              <a:t>The prototype shall be submitted to the following QC procedures</a:t>
            </a:r>
          </a:p>
          <a:p>
            <a:pPr lvl="1"/>
            <a:r>
              <a:rPr lang="en-US" dirty="0" smtClean="0"/>
              <a:t>Alignment, extremity cartography, full geometry characterization </a:t>
            </a:r>
          </a:p>
          <a:p>
            <a:pPr lvl="1"/>
            <a:r>
              <a:rPr lang="en-US" dirty="0" smtClean="0"/>
              <a:t>Magnetic measurement QA</a:t>
            </a:r>
          </a:p>
          <a:p>
            <a:pPr lvl="1"/>
            <a:r>
              <a:rPr lang="en-US" dirty="0" smtClean="0"/>
              <a:t>Other QA (electrical measurements, pressure test, leak test, )</a:t>
            </a:r>
          </a:p>
          <a:p>
            <a:r>
              <a:rPr lang="en-US" dirty="0" smtClean="0"/>
              <a:t>The prototype is integrated in an horizontal cryostat featuring</a:t>
            </a:r>
          </a:p>
          <a:p>
            <a:pPr lvl="1"/>
            <a:r>
              <a:rPr lang="en-US" dirty="0" smtClean="0"/>
              <a:t>Final support posts</a:t>
            </a:r>
          </a:p>
          <a:p>
            <a:pPr lvl="1"/>
            <a:r>
              <a:rPr lang="en-US" dirty="0" smtClean="0"/>
              <a:t>All the </a:t>
            </a:r>
            <a:r>
              <a:rPr lang="en-US" dirty="0" err="1" smtClean="0"/>
              <a:t>cryo</a:t>
            </a:r>
            <a:r>
              <a:rPr lang="en-US" dirty="0" smtClean="0"/>
              <a:t>-services necessary for the exploitation in the machine (lines, phase separator, thermometers, heaters,…)</a:t>
            </a:r>
          </a:p>
          <a:p>
            <a:pPr lvl="1"/>
            <a:r>
              <a:rPr lang="en-US" dirty="0" smtClean="0"/>
              <a:t>The necessary instrumentation and instrumentation feed through, safety valves and pumping ports</a:t>
            </a:r>
          </a:p>
          <a:p>
            <a:pPr lvl="1"/>
            <a:r>
              <a:rPr lang="en-US" dirty="0" smtClean="0"/>
              <a:t>Alignment features</a:t>
            </a:r>
          </a:p>
          <a:p>
            <a:r>
              <a:rPr lang="en-US" dirty="0" smtClean="0"/>
              <a:t>Components and tooling (i.e. mandrels, molds, .. )shall be </a:t>
            </a:r>
            <a:r>
              <a:rPr lang="en-US" b="1" dirty="0" smtClean="0">
                <a:effectLst>
                  <a:outerShdw blurRad="38100" dist="38100" dir="2700000" algn="tl">
                    <a:srgbClr val="000000">
                      <a:alpha val="43137"/>
                    </a:srgbClr>
                  </a:outerShdw>
                </a:effectLst>
              </a:rPr>
              <a:t>produced in technology suitable for the foreseen series production</a:t>
            </a:r>
            <a:r>
              <a:rPr lang="en-US" dirty="0" smtClean="0"/>
              <a:t>, therefore production techniques and production methodology have to be completed revised respect to model</a:t>
            </a:r>
          </a:p>
          <a:p>
            <a:r>
              <a:rPr lang="en-US" b="1" dirty="0" smtClean="0"/>
              <a:t>In case of the series would be produced in industry, the prototype phase shall</a:t>
            </a:r>
          </a:p>
          <a:p>
            <a:pPr lvl="1"/>
            <a:r>
              <a:rPr lang="en-US" b="1" dirty="0" smtClean="0"/>
              <a:t> Demonstrate to companies that the industrial risk is manageable</a:t>
            </a:r>
          </a:p>
          <a:p>
            <a:pPr lvl="1"/>
            <a:r>
              <a:rPr lang="en-US" b="1" dirty="0" smtClean="0"/>
              <a:t>Allow technology transfer</a:t>
            </a:r>
            <a:endParaRPr lang="en-US" dirty="0" smtClean="0"/>
          </a:p>
        </p:txBody>
      </p:sp>
      <p:graphicFrame>
        <p:nvGraphicFramePr>
          <p:cNvPr id="5" name="Table 4"/>
          <p:cNvGraphicFramePr>
            <a:graphicFrameLocks noGrp="1"/>
          </p:cNvGraphicFramePr>
          <p:nvPr/>
        </p:nvGraphicFramePr>
        <p:xfrm>
          <a:off x="0" y="476672"/>
          <a:ext cx="9144000" cy="6309360"/>
        </p:xfrm>
        <a:graphic>
          <a:graphicData uri="http://schemas.openxmlformats.org/drawingml/2006/table">
            <a:tbl>
              <a:tblPr firstRow="1" bandRow="1">
                <a:tableStyleId>{5C22544A-7EE6-4342-B048-85BDC9FD1C3A}</a:tableStyleId>
              </a:tblPr>
              <a:tblGrid>
                <a:gridCol w="3419872"/>
                <a:gridCol w="5724128"/>
              </a:tblGrid>
              <a:tr h="792257">
                <a:tc>
                  <a:txBody>
                    <a:bodyPr/>
                    <a:lstStyle/>
                    <a:p>
                      <a:pPr algn="ctr"/>
                      <a:r>
                        <a:rPr lang="en-US" sz="1600" dirty="0" smtClean="0"/>
                        <a:t>Prototype: optional step, managerial choice</a:t>
                      </a:r>
                    </a:p>
                    <a:p>
                      <a:pPr algn="ctr"/>
                      <a:r>
                        <a:rPr lang="en-US" sz="1600" dirty="0" smtClean="0"/>
                        <a:t>(son</a:t>
                      </a:r>
                      <a:r>
                        <a:rPr lang="en-US" sz="1600" baseline="0" dirty="0" smtClean="0"/>
                        <a:t> of the simplified structure V1</a:t>
                      </a:r>
                      <a:r>
                        <a:rPr lang="en-US" sz="1600" dirty="0" smtClean="0"/>
                        <a:t>)</a:t>
                      </a:r>
                      <a:endParaRPr lang="en-US" sz="1600" dirty="0"/>
                    </a:p>
                  </a:txBody>
                  <a:tcPr/>
                </a:tc>
                <a:tc>
                  <a:txBody>
                    <a:bodyPr/>
                    <a:lstStyle/>
                    <a:p>
                      <a:pPr algn="ctr"/>
                      <a:r>
                        <a:rPr lang="en-US" sz="1600" dirty="0" smtClean="0"/>
                        <a:t>Pre-series: mandatory step</a:t>
                      </a:r>
                    </a:p>
                    <a:p>
                      <a:pPr algn="ctr"/>
                      <a:r>
                        <a:rPr lang="en-US" sz="1600" dirty="0" smtClean="0"/>
                        <a:t>(son of the complete structure V2)</a:t>
                      </a:r>
                      <a:endParaRPr lang="en-US" sz="1600" dirty="0"/>
                    </a:p>
                  </a:txBody>
                  <a:tcPr/>
                </a:tc>
              </a:tr>
              <a:tr h="5472439">
                <a:tc>
                  <a:txBody>
                    <a:bodyPr/>
                    <a:lstStyle/>
                    <a:p>
                      <a:r>
                        <a:rPr lang="en-US" dirty="0" smtClean="0"/>
                        <a:t>A prototype is a simplified</a:t>
                      </a:r>
                      <a:r>
                        <a:rPr lang="en-US" baseline="0" dirty="0" smtClean="0"/>
                        <a:t> unit that is targeted to validate specific technical choices and it can answers to the need to mitigate technical risk.</a:t>
                      </a:r>
                    </a:p>
                    <a:p>
                      <a:r>
                        <a:rPr lang="en-US" baseline="0" dirty="0" smtClean="0"/>
                        <a:t>In this frame its construction and test shall be performed early enough to provide a go ahead for further steps.</a:t>
                      </a:r>
                    </a:p>
                    <a:p>
                      <a:r>
                        <a:rPr lang="en-US" baseline="0" dirty="0" smtClean="0"/>
                        <a:t>Its technical content should be a compromise between technical features completeness and time schedule.</a:t>
                      </a:r>
                    </a:p>
                    <a:p>
                      <a:r>
                        <a:rPr lang="en-US" baseline="0" dirty="0" smtClean="0"/>
                        <a:t>It is not for free in terms of money ,resource and plan impact  </a:t>
                      </a:r>
                      <a:endParaRPr lang="en-US" dirty="0"/>
                    </a:p>
                  </a:txBody>
                  <a:tcPr/>
                </a:tc>
                <a:tc>
                  <a:txBody>
                    <a:bodyPr/>
                    <a:lstStyle/>
                    <a:p>
                      <a:pPr>
                        <a:buFont typeface="Arial" pitchFamily="34" charset="0"/>
                        <a:buChar char="•"/>
                      </a:pPr>
                      <a:r>
                        <a:rPr lang="en-US" sz="1500" dirty="0" smtClean="0"/>
                        <a:t>A pre-series are</a:t>
                      </a:r>
                      <a:r>
                        <a:rPr lang="en-US" sz="1500" baseline="0" dirty="0" smtClean="0"/>
                        <a:t> 1-2</a:t>
                      </a:r>
                      <a:r>
                        <a:rPr lang="en-US" sz="1500" dirty="0" smtClean="0"/>
                        <a:t> </a:t>
                      </a:r>
                      <a:r>
                        <a:rPr lang="en-US" sz="1500" dirty="0" err="1" smtClean="0"/>
                        <a:t>cryostated</a:t>
                      </a:r>
                      <a:r>
                        <a:rPr lang="en-US" sz="1500" dirty="0" smtClean="0"/>
                        <a:t> magnets that can be successfully used in the machine </a:t>
                      </a:r>
                    </a:p>
                    <a:p>
                      <a:pPr>
                        <a:buFont typeface="Arial" pitchFamily="34" charset="0"/>
                        <a:buChar char="•"/>
                      </a:pPr>
                      <a:r>
                        <a:rPr lang="en-US" sz="1500" dirty="0" smtClean="0"/>
                        <a:t>A pre-series shall demonstrate the successful extension of production and assembly techniques to the final chosen configuration, providing consistent and repeatable results fulfilling the specification </a:t>
                      </a:r>
                    </a:p>
                    <a:p>
                      <a:pPr>
                        <a:buFont typeface="Arial" pitchFamily="34" charset="0"/>
                        <a:buChar char="•"/>
                      </a:pPr>
                      <a:r>
                        <a:rPr lang="en-US" sz="1500" dirty="0" smtClean="0"/>
                        <a:t>A pre-series is equipped with all the final ancillaries</a:t>
                      </a:r>
                    </a:p>
                    <a:p>
                      <a:r>
                        <a:rPr lang="en-US" sz="1500" baseline="0" dirty="0" smtClean="0"/>
                        <a:t> </a:t>
                      </a:r>
                      <a:r>
                        <a:rPr lang="en-US" sz="1200" baseline="0" dirty="0" smtClean="0"/>
                        <a:t>(</a:t>
                      </a:r>
                      <a:r>
                        <a:rPr lang="en-US" sz="1200" dirty="0" smtClean="0"/>
                        <a:t>Cold bore and shielding </a:t>
                      </a:r>
                      <a:r>
                        <a:rPr lang="en-US" sz="1200" baseline="0" dirty="0" smtClean="0"/>
                        <a:t> ,</a:t>
                      </a:r>
                      <a:r>
                        <a:rPr lang="en-US" sz="1200" dirty="0" smtClean="0"/>
                        <a:t>Heat exchanger tube,</a:t>
                      </a:r>
                      <a:r>
                        <a:rPr lang="en-US" sz="1200" baseline="0" dirty="0" smtClean="0"/>
                        <a:t> </a:t>
                      </a:r>
                      <a:r>
                        <a:rPr lang="en-US" sz="1200" dirty="0" smtClean="0"/>
                        <a:t>Bus bar</a:t>
                      </a:r>
                      <a:r>
                        <a:rPr lang="en-US" sz="1200" baseline="0" dirty="0" smtClean="0"/>
                        <a:t>, </a:t>
                      </a:r>
                      <a:r>
                        <a:rPr lang="en-US" sz="1200" dirty="0" smtClean="0"/>
                        <a:t>Cold mass envelope including end covers,</a:t>
                      </a:r>
                      <a:r>
                        <a:rPr lang="en-US" sz="1200" baseline="0" dirty="0" smtClean="0"/>
                        <a:t> </a:t>
                      </a:r>
                      <a:r>
                        <a:rPr lang="en-US" sz="1200" dirty="0" smtClean="0"/>
                        <a:t>Cold support posts,</a:t>
                      </a:r>
                      <a:r>
                        <a:rPr lang="en-US" sz="1200" baseline="0" dirty="0" smtClean="0"/>
                        <a:t> </a:t>
                      </a:r>
                      <a:r>
                        <a:rPr lang="en-US" sz="1200" dirty="0" smtClean="0"/>
                        <a:t>Instrumentation + instrumentation feed through,</a:t>
                      </a:r>
                      <a:r>
                        <a:rPr lang="en-US" sz="1200" baseline="0" dirty="0" smtClean="0"/>
                        <a:t> </a:t>
                      </a:r>
                      <a:r>
                        <a:rPr lang="en-US" sz="1200" dirty="0" smtClean="0"/>
                        <a:t>Bellows)</a:t>
                      </a:r>
                    </a:p>
                    <a:p>
                      <a:pPr>
                        <a:buFont typeface="Arial" pitchFamily="34" charset="0"/>
                        <a:buChar char="•"/>
                      </a:pPr>
                      <a:r>
                        <a:rPr lang="en-US" sz="1500" dirty="0" smtClean="0"/>
                        <a:t>The pre-series shall be submitted to the following QC procedures</a:t>
                      </a:r>
                      <a:r>
                        <a:rPr lang="en-US" sz="1500" baseline="0" dirty="0" smtClean="0"/>
                        <a:t> </a:t>
                      </a:r>
                      <a:r>
                        <a:rPr lang="en-US" sz="1200" baseline="0" dirty="0" smtClean="0"/>
                        <a:t>(</a:t>
                      </a:r>
                      <a:r>
                        <a:rPr lang="en-US" sz="1200" dirty="0" smtClean="0"/>
                        <a:t>Alignment, extremity cartography, full geometry characterization,</a:t>
                      </a:r>
                      <a:r>
                        <a:rPr lang="en-US" sz="1200" baseline="0" dirty="0" smtClean="0"/>
                        <a:t> </a:t>
                      </a:r>
                      <a:r>
                        <a:rPr lang="en-US" sz="1200" dirty="0" smtClean="0"/>
                        <a:t>Magnetic measurement QA</a:t>
                      </a:r>
                      <a:r>
                        <a:rPr lang="en-US" sz="1200" baseline="0" dirty="0" smtClean="0"/>
                        <a:t> </a:t>
                      </a:r>
                      <a:r>
                        <a:rPr lang="en-US" sz="1200" dirty="0" smtClean="0"/>
                        <a:t>Other QA (electrical measurements, pressure test, leak test, )</a:t>
                      </a:r>
                    </a:p>
                    <a:p>
                      <a:pPr>
                        <a:buFont typeface="Arial" pitchFamily="34" charset="0"/>
                        <a:buChar char="•"/>
                      </a:pPr>
                      <a:r>
                        <a:rPr lang="en-US" sz="1500" dirty="0" smtClean="0"/>
                        <a:t>The pre-series is integrated in an horizontal cryostat featuring</a:t>
                      </a:r>
                      <a:r>
                        <a:rPr lang="en-US" sz="1500" baseline="0" dirty="0" smtClean="0"/>
                        <a:t> </a:t>
                      </a:r>
                    </a:p>
                    <a:p>
                      <a:r>
                        <a:rPr lang="en-US" sz="1200" dirty="0" smtClean="0"/>
                        <a:t>(Final support posts,</a:t>
                      </a:r>
                      <a:r>
                        <a:rPr lang="en-US" sz="1200" baseline="0" dirty="0" smtClean="0"/>
                        <a:t> </a:t>
                      </a:r>
                      <a:r>
                        <a:rPr lang="en-US" sz="1200" dirty="0" smtClean="0"/>
                        <a:t>All the </a:t>
                      </a:r>
                      <a:r>
                        <a:rPr lang="en-US" sz="1200" dirty="0" err="1" smtClean="0"/>
                        <a:t>cryo</a:t>
                      </a:r>
                      <a:r>
                        <a:rPr lang="en-US" sz="1200" dirty="0" smtClean="0"/>
                        <a:t>-services necessary for the exploitation in the machine (lines, phase separator, thermometers, heaters,…),</a:t>
                      </a:r>
                      <a:r>
                        <a:rPr lang="en-US" sz="1200" baseline="0" dirty="0" smtClean="0"/>
                        <a:t> </a:t>
                      </a:r>
                      <a:r>
                        <a:rPr lang="en-US" sz="1200" dirty="0" smtClean="0"/>
                        <a:t>The necessary instrumentation and instrumentation feed through, safety valves and pumping ports</a:t>
                      </a:r>
                      <a:r>
                        <a:rPr lang="en-US" sz="1200" baseline="0" dirty="0" smtClean="0"/>
                        <a:t> </a:t>
                      </a:r>
                      <a:r>
                        <a:rPr lang="en-US" sz="1200" dirty="0" smtClean="0"/>
                        <a:t>Alignment features)</a:t>
                      </a:r>
                    </a:p>
                    <a:p>
                      <a:pPr>
                        <a:buFont typeface="Arial" pitchFamily="34" charset="0"/>
                        <a:buChar char="•"/>
                      </a:pPr>
                      <a:r>
                        <a:rPr lang="en-US" sz="1500" dirty="0" smtClean="0"/>
                        <a:t>Components and tooling (i.e. mandrels, molds, .. )shall be </a:t>
                      </a:r>
                      <a:r>
                        <a:rPr lang="en-US" sz="1500" b="1" dirty="0" smtClean="0">
                          <a:effectLst>
                            <a:outerShdw blurRad="38100" dist="38100" dir="2700000" algn="tl">
                              <a:srgbClr val="000000">
                                <a:alpha val="43137"/>
                              </a:srgbClr>
                            </a:outerShdw>
                          </a:effectLst>
                        </a:rPr>
                        <a:t>produced in technology suitable for the foreseen series production</a:t>
                      </a:r>
                      <a:r>
                        <a:rPr lang="en-US" sz="1500" dirty="0" smtClean="0"/>
                        <a:t>, therefore production techniques and production methodology have to be completed revised respect to model</a:t>
                      </a:r>
                    </a:p>
                    <a:p>
                      <a:pPr>
                        <a:buFont typeface="Arial" pitchFamily="34" charset="0"/>
                        <a:buChar char="•"/>
                      </a:pPr>
                      <a:r>
                        <a:rPr lang="en-US" sz="1500" b="1" dirty="0" smtClean="0"/>
                        <a:t>In case of the series would be produced in industry, the pre-series phase shall</a:t>
                      </a:r>
                    </a:p>
                    <a:p>
                      <a:pPr lvl="1"/>
                      <a:r>
                        <a:rPr lang="en-US" sz="1500" b="1" dirty="0" smtClean="0"/>
                        <a:t> Demonstrate to companies that the industrial risk is manageable</a:t>
                      </a:r>
                    </a:p>
                    <a:p>
                      <a:pPr lvl="1"/>
                      <a:r>
                        <a:rPr lang="en-US" sz="1500" b="1" dirty="0" smtClean="0"/>
                        <a:t>Allow technology transfer</a:t>
                      </a:r>
                      <a:endParaRPr lang="en-US" sz="1500" dirty="0" smtClean="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How MQXF may look like?</a:t>
            </a:r>
          </a:p>
        </p:txBody>
      </p:sp>
      <p:sp>
        <p:nvSpPr>
          <p:cNvPr id="8" name="Content Placeholder 7"/>
          <p:cNvSpPr>
            <a:spLocks noGrp="1"/>
          </p:cNvSpPr>
          <p:nvPr>
            <p:ph sz="half" idx="1"/>
          </p:nvPr>
        </p:nvSpPr>
        <p:spPr/>
        <p:txBody>
          <a:bodyPr>
            <a:normAutofit fontScale="85000" lnSpcReduction="20000"/>
          </a:bodyPr>
          <a:lstStyle/>
          <a:p>
            <a:pPr>
              <a:defRPr/>
            </a:pPr>
            <a:r>
              <a:rPr lang="en-GB" dirty="0" smtClean="0"/>
              <a:t>OD: 600 mm</a:t>
            </a:r>
          </a:p>
          <a:p>
            <a:pPr>
              <a:defRPr/>
            </a:pPr>
            <a:r>
              <a:rPr lang="en-GB" dirty="0" smtClean="0"/>
              <a:t>25 mm </a:t>
            </a:r>
            <a:r>
              <a:rPr lang="en-GB" dirty="0" err="1" smtClean="0"/>
              <a:t>aluminum</a:t>
            </a:r>
            <a:r>
              <a:rPr lang="en-GB" dirty="0" smtClean="0"/>
              <a:t> shell</a:t>
            </a:r>
          </a:p>
          <a:p>
            <a:pPr>
              <a:defRPr/>
            </a:pPr>
            <a:r>
              <a:rPr lang="en-GB" dirty="0" smtClean="0"/>
              <a:t>10 mm stainless steel vessel</a:t>
            </a:r>
          </a:p>
          <a:p>
            <a:pPr>
              <a:defRPr/>
            </a:pPr>
            <a:r>
              <a:rPr lang="en-GB" dirty="0" smtClean="0"/>
              <a:t>Bus bar slots: 50 x 20 mm</a:t>
            </a:r>
          </a:p>
          <a:p>
            <a:pPr>
              <a:defRPr/>
            </a:pPr>
            <a:r>
              <a:rPr lang="en-GB" dirty="0" smtClean="0"/>
              <a:t>Cooling holes: 90 mm diam.</a:t>
            </a:r>
          </a:p>
          <a:p>
            <a:pPr>
              <a:defRPr/>
            </a:pPr>
            <a:r>
              <a:rPr lang="en-GB" dirty="0" smtClean="0"/>
              <a:t>Maximum tensile stress in iron yoke &lt; 200 </a:t>
            </a:r>
            <a:r>
              <a:rPr lang="en-GB" dirty="0" err="1" smtClean="0"/>
              <a:t>MPa</a:t>
            </a:r>
            <a:endParaRPr lang="en-GB" dirty="0" smtClean="0"/>
          </a:p>
          <a:p>
            <a:pPr>
              <a:defRPr/>
            </a:pPr>
            <a:r>
              <a:rPr lang="en-GB" dirty="0" smtClean="0"/>
              <a:t>Bladder pressure: 25 </a:t>
            </a:r>
            <a:r>
              <a:rPr lang="en-GB" dirty="0" err="1" smtClean="0"/>
              <a:t>MPa</a:t>
            </a:r>
            <a:endParaRPr lang="en-GB" dirty="0" smtClean="0"/>
          </a:p>
          <a:p>
            <a:pPr>
              <a:defRPr/>
            </a:pPr>
            <a:r>
              <a:rPr lang="en-GB" dirty="0" smtClean="0"/>
              <a:t>Stresses in support structure within elasticity limits</a:t>
            </a:r>
          </a:p>
          <a:p>
            <a:pPr>
              <a:defRPr/>
            </a:pPr>
            <a:r>
              <a:rPr lang="en-GB" dirty="0" smtClean="0"/>
              <a:t>Same coil stresses as in HQ</a:t>
            </a:r>
          </a:p>
          <a:p>
            <a:pPr>
              <a:defRPr/>
            </a:pPr>
            <a:endParaRPr lang="en-GB" dirty="0"/>
          </a:p>
        </p:txBody>
      </p:sp>
      <p:pic>
        <p:nvPicPr>
          <p:cNvPr id="13316" name="Content Placeholder 10"/>
          <p:cNvPicPr>
            <a:picLocks noGrp="1" noChangeAspect="1"/>
          </p:cNvPicPr>
          <p:nvPr>
            <p:ph sz="half" idx="2"/>
          </p:nvPr>
        </p:nvPicPr>
        <p:blipFill>
          <a:blip r:embed="rId2" cstate="print"/>
          <a:srcRect/>
          <a:stretch>
            <a:fillRect/>
          </a:stretch>
        </p:blipFill>
        <p:spPr>
          <a:xfrm>
            <a:off x="4648200" y="1981200"/>
            <a:ext cx="4114800" cy="4114800"/>
          </a:xfrm>
        </p:spPr>
      </p:pic>
      <p:sp>
        <p:nvSpPr>
          <p:cNvPr id="4" name="Date Placeholder 3"/>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DB4CDCE0-F587-4F80-9158-17E2CEC541EF}" type="slidenum">
              <a:rPr lang="en-US" smtClean="0"/>
              <a:pPr>
                <a:defRPr/>
              </a:pPr>
              <a:t>33</a:t>
            </a:fld>
            <a:endParaRPr lang="en-US" dirty="0"/>
          </a:p>
        </p:txBody>
      </p:sp>
      <p:sp>
        <p:nvSpPr>
          <p:cNvPr id="12" name="TextBox 11"/>
          <p:cNvSpPr txBox="1"/>
          <p:nvPr/>
        </p:nvSpPr>
        <p:spPr>
          <a:xfrm>
            <a:off x="6934200" y="1295400"/>
            <a:ext cx="1828800" cy="646113"/>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140 mm aperture</a:t>
            </a:r>
          </a:p>
          <a:p>
            <a:pPr algn="ctr">
              <a:defRPr/>
            </a:pPr>
            <a:r>
              <a:rPr lang="en-GB" dirty="0">
                <a:solidFill>
                  <a:schemeClr val="tx2"/>
                </a:solidFill>
                <a:latin typeface="+mj-lt"/>
              </a:rPr>
              <a:t>17 mm cable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000" dirty="0" smtClean="0"/>
              <a:t>HQ (120 mm aperture, 15 mm cable) vs.</a:t>
            </a:r>
            <a:br>
              <a:rPr lang="en-GB" sz="3000" dirty="0" smtClean="0"/>
            </a:br>
            <a:r>
              <a:rPr lang="en-GB" sz="3000" dirty="0" smtClean="0"/>
              <a:t>MQXF (140 mm aperture, 17 mm cable)</a:t>
            </a:r>
            <a:endParaRPr lang="en-GB" sz="3000" dirty="0"/>
          </a:p>
        </p:txBody>
      </p:sp>
      <p:sp>
        <p:nvSpPr>
          <p:cNvPr id="5" name="Date Placeholder 4"/>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CFCDF472-8517-42DD-9C65-83252CA3954A}" type="slidenum">
              <a:rPr lang="en-US" smtClean="0"/>
              <a:pPr>
                <a:defRPr/>
              </a:pPr>
              <a:t>34</a:t>
            </a:fld>
            <a:endParaRPr lang="en-US" dirty="0"/>
          </a:p>
        </p:txBody>
      </p:sp>
      <p:pic>
        <p:nvPicPr>
          <p:cNvPr id="14341" name="Content Placeholder 10"/>
          <p:cNvPicPr>
            <a:picLocks noChangeAspect="1"/>
          </p:cNvPicPr>
          <p:nvPr/>
        </p:nvPicPr>
        <p:blipFill>
          <a:blip r:embed="rId2" cstate="print"/>
          <a:srcRect/>
          <a:stretch>
            <a:fillRect/>
          </a:stretch>
        </p:blipFill>
        <p:spPr bwMode="auto">
          <a:xfrm>
            <a:off x="4648200" y="2057400"/>
            <a:ext cx="4114800" cy="4114800"/>
          </a:xfrm>
          <a:prstGeom prst="rect">
            <a:avLst/>
          </a:prstGeom>
          <a:noFill/>
          <a:ln w="9525">
            <a:noFill/>
            <a:miter lim="800000"/>
            <a:headEnd/>
            <a:tailEnd/>
          </a:ln>
        </p:spPr>
      </p:pic>
      <p:pic>
        <p:nvPicPr>
          <p:cNvPr id="14342" name="Picture 12"/>
          <p:cNvPicPr>
            <a:picLocks noChangeAspect="1"/>
          </p:cNvPicPr>
          <p:nvPr/>
        </p:nvPicPr>
        <p:blipFill>
          <a:blip r:embed="rId3" cstate="print"/>
          <a:srcRect l="17845" t="8374" r="19572" b="10197"/>
          <a:stretch>
            <a:fillRect/>
          </a:stretch>
        </p:blipFill>
        <p:spPr bwMode="auto">
          <a:xfrm>
            <a:off x="431800" y="2185988"/>
            <a:ext cx="3911600" cy="3910012"/>
          </a:xfrm>
          <a:prstGeom prst="rect">
            <a:avLst/>
          </a:prstGeom>
          <a:noFill/>
          <a:ln w="9525">
            <a:noFill/>
            <a:miter lim="800000"/>
            <a:headEnd/>
            <a:tailEnd/>
          </a:ln>
        </p:spPr>
      </p:pic>
      <p:sp>
        <p:nvSpPr>
          <p:cNvPr id="9" name="TextBox 8"/>
          <p:cNvSpPr txBox="1"/>
          <p:nvPr/>
        </p:nvSpPr>
        <p:spPr>
          <a:xfrm>
            <a:off x="2143125" y="1600200"/>
            <a:ext cx="488950" cy="369888"/>
          </a:xfrm>
          <a:prstGeom prst="rect">
            <a:avLst/>
          </a:prstGeom>
          <a:solidFill>
            <a:schemeClr val="bg1"/>
          </a:solidFill>
          <a:ln w="19050">
            <a:solidFill>
              <a:schemeClr val="tx1"/>
            </a:solidFill>
          </a:ln>
        </p:spPr>
        <p:txBody>
          <a:bodyPr wrap="none">
            <a:spAutoFit/>
          </a:bodyPr>
          <a:lstStyle/>
          <a:p>
            <a:pPr>
              <a:defRPr/>
            </a:pPr>
            <a:r>
              <a:rPr lang="en-GB" b="1" dirty="0">
                <a:latin typeface="+mj-lt"/>
              </a:rPr>
              <a:t>HQ</a:t>
            </a:r>
          </a:p>
        </p:txBody>
      </p:sp>
      <p:sp>
        <p:nvSpPr>
          <p:cNvPr id="10" name="TextBox 9"/>
          <p:cNvSpPr txBox="1"/>
          <p:nvPr/>
        </p:nvSpPr>
        <p:spPr>
          <a:xfrm>
            <a:off x="5943600" y="1611313"/>
            <a:ext cx="1503363" cy="369887"/>
          </a:xfrm>
          <a:prstGeom prst="rect">
            <a:avLst/>
          </a:prstGeom>
          <a:solidFill>
            <a:schemeClr val="bg1"/>
          </a:solidFill>
          <a:ln w="19050">
            <a:solidFill>
              <a:schemeClr val="accent3"/>
            </a:solidFill>
          </a:ln>
        </p:spPr>
        <p:txBody>
          <a:bodyPr wrap="none">
            <a:spAutoFit/>
          </a:bodyPr>
          <a:lstStyle/>
          <a:p>
            <a:pPr>
              <a:defRPr/>
            </a:pPr>
            <a:r>
              <a:rPr lang="en-GB" b="1" dirty="0">
                <a:solidFill>
                  <a:srgbClr val="00B050"/>
                </a:solidFill>
                <a:latin typeface="+mj-lt"/>
              </a:rPr>
              <a:t>MQXF_17mm</a:t>
            </a:r>
          </a:p>
        </p:txBody>
      </p:sp>
      <p:sp>
        <p:nvSpPr>
          <p:cNvPr id="11" name="TextBox 10"/>
          <p:cNvSpPr txBox="1"/>
          <p:nvPr/>
        </p:nvSpPr>
        <p:spPr>
          <a:xfrm>
            <a:off x="3870325" y="5726113"/>
            <a:ext cx="1217613" cy="369887"/>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Same scale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Some considerations….</a:t>
            </a:r>
          </a:p>
        </p:txBody>
      </p:sp>
      <p:sp>
        <p:nvSpPr>
          <p:cNvPr id="9" name="Content Placeholder 8"/>
          <p:cNvSpPr>
            <a:spLocks noGrp="1"/>
          </p:cNvSpPr>
          <p:nvPr>
            <p:ph idx="1"/>
          </p:nvPr>
        </p:nvSpPr>
        <p:spPr>
          <a:xfrm>
            <a:off x="304800" y="1219200"/>
            <a:ext cx="4343400" cy="4906963"/>
          </a:xfrm>
        </p:spPr>
        <p:txBody>
          <a:bodyPr>
            <a:normAutofit fontScale="92500"/>
          </a:bodyPr>
          <a:lstStyle/>
          <a:p>
            <a:pPr>
              <a:defRPr/>
            </a:pPr>
            <a:r>
              <a:rPr lang="en-GB" dirty="0" smtClean="0"/>
              <a:t>Collars</a:t>
            </a:r>
          </a:p>
          <a:p>
            <a:pPr lvl="1">
              <a:defRPr/>
            </a:pPr>
            <a:r>
              <a:rPr lang="en-GB" dirty="0" smtClean="0"/>
              <a:t>Current design</a:t>
            </a:r>
          </a:p>
          <a:p>
            <a:pPr lvl="2">
              <a:defRPr/>
            </a:pPr>
            <a:r>
              <a:rPr lang="en-GB" dirty="0"/>
              <a:t>B</a:t>
            </a:r>
            <a:r>
              <a:rPr lang="en-GB" dirty="0" smtClean="0"/>
              <a:t>olted 50 mm thick collars</a:t>
            </a:r>
          </a:p>
          <a:p>
            <a:pPr lvl="3">
              <a:defRPr/>
            </a:pPr>
            <a:r>
              <a:rPr lang="en-GB" dirty="0" smtClean="0"/>
              <a:t>Alignment with pad provided by trapezoidal profile</a:t>
            </a:r>
          </a:p>
          <a:p>
            <a:pPr lvl="1">
              <a:defRPr/>
            </a:pPr>
            <a:r>
              <a:rPr lang="en-GB" dirty="0" smtClean="0"/>
              <a:t>Other options</a:t>
            </a:r>
          </a:p>
          <a:p>
            <a:pPr lvl="2">
              <a:defRPr/>
            </a:pPr>
            <a:r>
              <a:rPr lang="en-GB" dirty="0" smtClean="0"/>
              <a:t>Laminations</a:t>
            </a:r>
          </a:p>
          <a:p>
            <a:pPr lvl="2">
              <a:defRPr/>
            </a:pPr>
            <a:r>
              <a:rPr lang="en-GB" dirty="0" smtClean="0"/>
              <a:t>Round shapes with alignment keys (collar-pads) on the mid-plane</a:t>
            </a:r>
          </a:p>
          <a:p>
            <a:pPr lvl="2">
              <a:defRPr/>
            </a:pPr>
            <a:r>
              <a:rPr lang="en-GB" dirty="0" smtClean="0"/>
              <a:t>Dipole-type collars</a:t>
            </a:r>
          </a:p>
        </p:txBody>
      </p:sp>
      <p:sp>
        <p:nvSpPr>
          <p:cNvPr id="5" name="Date Placeholder 4"/>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75905CA2-B7EF-4B27-910C-429BB7421D5A}" type="slidenum">
              <a:rPr lang="en-US" smtClean="0"/>
              <a:pPr>
                <a:defRPr/>
              </a:pPr>
              <a:t>35</a:t>
            </a:fld>
            <a:endParaRPr lang="en-US" dirty="0"/>
          </a:p>
        </p:txBody>
      </p:sp>
      <p:pic>
        <p:nvPicPr>
          <p:cNvPr id="15366" name="Content Placeholder 10"/>
          <p:cNvPicPr>
            <a:picLocks noChangeAspect="1"/>
          </p:cNvPicPr>
          <p:nvPr/>
        </p:nvPicPr>
        <p:blipFill>
          <a:blip r:embed="rId2" cstate="print"/>
          <a:srcRect/>
          <a:stretch>
            <a:fillRect/>
          </a:stretch>
        </p:blipFill>
        <p:spPr bwMode="auto">
          <a:xfrm>
            <a:off x="4648200" y="1981200"/>
            <a:ext cx="4114800" cy="4114800"/>
          </a:xfrm>
          <a:prstGeom prst="rect">
            <a:avLst/>
          </a:prstGeom>
          <a:noFill/>
          <a:ln w="9525">
            <a:noFill/>
            <a:miter lim="800000"/>
            <a:headEnd/>
            <a:tailEnd/>
          </a:ln>
        </p:spPr>
      </p:pic>
      <p:sp>
        <p:nvSpPr>
          <p:cNvPr id="8" name="TextBox 7"/>
          <p:cNvSpPr txBox="1"/>
          <p:nvPr/>
        </p:nvSpPr>
        <p:spPr>
          <a:xfrm>
            <a:off x="6934200" y="1295400"/>
            <a:ext cx="1828800" cy="646113"/>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140 mm aperture</a:t>
            </a:r>
          </a:p>
          <a:p>
            <a:pPr algn="ctr">
              <a:defRPr/>
            </a:pPr>
            <a:r>
              <a:rPr lang="en-GB" dirty="0">
                <a:solidFill>
                  <a:schemeClr val="tx2"/>
                </a:solidFill>
                <a:latin typeface="+mj-lt"/>
              </a:rPr>
              <a:t>17 mm cable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Some considerations….</a:t>
            </a:r>
          </a:p>
        </p:txBody>
      </p:sp>
      <p:sp>
        <p:nvSpPr>
          <p:cNvPr id="16387" name="Content Placeholder 8"/>
          <p:cNvSpPr>
            <a:spLocks noGrp="1"/>
          </p:cNvSpPr>
          <p:nvPr>
            <p:ph idx="1"/>
          </p:nvPr>
        </p:nvSpPr>
        <p:spPr>
          <a:xfrm>
            <a:off x="304800" y="1219200"/>
            <a:ext cx="4343400" cy="4906963"/>
          </a:xfrm>
        </p:spPr>
        <p:txBody>
          <a:bodyPr/>
          <a:lstStyle/>
          <a:p>
            <a:endParaRPr lang="en-GB" smtClean="0"/>
          </a:p>
          <a:p>
            <a:r>
              <a:rPr lang="en-GB" smtClean="0"/>
              <a:t>Pads and yokes</a:t>
            </a:r>
          </a:p>
          <a:p>
            <a:pPr lvl="1"/>
            <a:r>
              <a:rPr lang="en-GB" smtClean="0"/>
              <a:t>Current design</a:t>
            </a:r>
          </a:p>
          <a:p>
            <a:pPr lvl="2"/>
            <a:r>
              <a:rPr lang="en-GB" smtClean="0"/>
              <a:t>Bolted 50 mm thick blocks</a:t>
            </a:r>
          </a:p>
          <a:p>
            <a:pPr lvl="1"/>
            <a:r>
              <a:rPr lang="en-GB" smtClean="0"/>
              <a:t>Other option</a:t>
            </a:r>
          </a:p>
          <a:p>
            <a:pPr lvl="2"/>
            <a:r>
              <a:rPr lang="en-GB" smtClean="0"/>
              <a:t>Laminations</a:t>
            </a:r>
          </a:p>
        </p:txBody>
      </p:sp>
      <p:sp>
        <p:nvSpPr>
          <p:cNvPr id="5" name="Date Placeholder 4"/>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A6F5BFD1-AF25-4193-8208-9E19D841D9B3}" type="slidenum">
              <a:rPr lang="en-US" smtClean="0"/>
              <a:pPr>
                <a:defRPr/>
              </a:pPr>
              <a:t>36</a:t>
            </a:fld>
            <a:endParaRPr lang="en-US" dirty="0"/>
          </a:p>
        </p:txBody>
      </p:sp>
      <p:pic>
        <p:nvPicPr>
          <p:cNvPr id="16390" name="Content Placeholder 10"/>
          <p:cNvPicPr>
            <a:picLocks noChangeAspect="1"/>
          </p:cNvPicPr>
          <p:nvPr/>
        </p:nvPicPr>
        <p:blipFill>
          <a:blip r:embed="rId2" cstate="print"/>
          <a:srcRect/>
          <a:stretch>
            <a:fillRect/>
          </a:stretch>
        </p:blipFill>
        <p:spPr bwMode="auto">
          <a:xfrm>
            <a:off x="4648200" y="1981200"/>
            <a:ext cx="4114800" cy="4114800"/>
          </a:xfrm>
          <a:prstGeom prst="rect">
            <a:avLst/>
          </a:prstGeom>
          <a:noFill/>
          <a:ln w="9525">
            <a:noFill/>
            <a:miter lim="800000"/>
            <a:headEnd/>
            <a:tailEnd/>
          </a:ln>
        </p:spPr>
      </p:pic>
      <p:sp>
        <p:nvSpPr>
          <p:cNvPr id="8" name="TextBox 7"/>
          <p:cNvSpPr txBox="1"/>
          <p:nvPr/>
        </p:nvSpPr>
        <p:spPr>
          <a:xfrm>
            <a:off x="6934200" y="1295400"/>
            <a:ext cx="1828800" cy="646113"/>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140 mm aperture</a:t>
            </a:r>
          </a:p>
          <a:p>
            <a:pPr algn="ctr">
              <a:defRPr/>
            </a:pPr>
            <a:r>
              <a:rPr lang="en-GB" dirty="0">
                <a:solidFill>
                  <a:schemeClr val="tx2"/>
                </a:solidFill>
                <a:latin typeface="+mj-lt"/>
              </a:rPr>
              <a:t>17 mm cable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Some considerations….</a:t>
            </a:r>
          </a:p>
        </p:txBody>
      </p:sp>
      <p:sp>
        <p:nvSpPr>
          <p:cNvPr id="9" name="Content Placeholder 8"/>
          <p:cNvSpPr>
            <a:spLocks noGrp="1"/>
          </p:cNvSpPr>
          <p:nvPr>
            <p:ph idx="1"/>
          </p:nvPr>
        </p:nvSpPr>
        <p:spPr>
          <a:xfrm>
            <a:off x="304800" y="1219200"/>
            <a:ext cx="4343400" cy="4906963"/>
          </a:xfrm>
        </p:spPr>
        <p:txBody>
          <a:bodyPr>
            <a:normAutofit fontScale="85000" lnSpcReduction="10000"/>
          </a:bodyPr>
          <a:lstStyle/>
          <a:p>
            <a:pPr>
              <a:defRPr/>
            </a:pPr>
            <a:r>
              <a:rPr lang="en-GB" dirty="0" smtClean="0"/>
              <a:t>Axial support</a:t>
            </a:r>
          </a:p>
          <a:p>
            <a:pPr lvl="1">
              <a:defRPr/>
            </a:pPr>
            <a:r>
              <a:rPr lang="en-GB" dirty="0" smtClean="0"/>
              <a:t>Current design</a:t>
            </a:r>
          </a:p>
          <a:p>
            <a:pPr lvl="2">
              <a:defRPr/>
            </a:pPr>
            <a:r>
              <a:rPr lang="en-GB" dirty="0" err="1" smtClean="0"/>
              <a:t>Aluminum</a:t>
            </a:r>
            <a:r>
              <a:rPr lang="en-GB" dirty="0" smtClean="0"/>
              <a:t> rods with end-plates</a:t>
            </a:r>
          </a:p>
          <a:p>
            <a:pPr lvl="3">
              <a:defRPr/>
            </a:pPr>
            <a:r>
              <a:rPr lang="en-GB" dirty="0" smtClean="0"/>
              <a:t>Easy to pre-load and to predict cool-down effect</a:t>
            </a:r>
          </a:p>
          <a:p>
            <a:pPr lvl="3">
              <a:defRPr/>
            </a:pPr>
            <a:r>
              <a:rPr lang="en-GB" dirty="0" smtClean="0"/>
              <a:t>Can be implemented in short model</a:t>
            </a:r>
          </a:p>
          <a:p>
            <a:pPr lvl="1">
              <a:defRPr/>
            </a:pPr>
            <a:r>
              <a:rPr lang="en-GB" dirty="0" smtClean="0"/>
              <a:t>Other option (long lengths)</a:t>
            </a:r>
          </a:p>
          <a:p>
            <a:pPr lvl="2">
              <a:defRPr/>
            </a:pPr>
            <a:r>
              <a:rPr lang="en-GB" dirty="0" smtClean="0"/>
              <a:t>End plates welded to stainless steel vessel</a:t>
            </a:r>
          </a:p>
          <a:p>
            <a:pPr lvl="3">
              <a:defRPr/>
            </a:pPr>
            <a:r>
              <a:rPr lang="en-GB" dirty="0" smtClean="0"/>
              <a:t>Increase rigidity but some uncertainty on cool-down effect</a:t>
            </a:r>
            <a:endParaRPr lang="en-GB" dirty="0"/>
          </a:p>
          <a:p>
            <a:pPr lvl="4">
              <a:defRPr/>
            </a:pPr>
            <a:r>
              <a:rPr lang="en-GB" dirty="0" smtClean="0"/>
              <a:t>Can be simulated with 3D FEM model</a:t>
            </a:r>
          </a:p>
        </p:txBody>
      </p:sp>
      <p:sp>
        <p:nvSpPr>
          <p:cNvPr id="5" name="Date Placeholder 4"/>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14052B36-FC5E-406D-947A-1151BE4978AF}" type="slidenum">
              <a:rPr lang="en-US" smtClean="0"/>
              <a:pPr>
                <a:defRPr/>
              </a:pPr>
              <a:t>37</a:t>
            </a:fld>
            <a:endParaRPr lang="en-US" dirty="0"/>
          </a:p>
        </p:txBody>
      </p:sp>
      <p:pic>
        <p:nvPicPr>
          <p:cNvPr id="17414" name="Content Placeholder 10"/>
          <p:cNvPicPr>
            <a:picLocks noChangeAspect="1"/>
          </p:cNvPicPr>
          <p:nvPr/>
        </p:nvPicPr>
        <p:blipFill>
          <a:blip r:embed="rId2" cstate="print"/>
          <a:srcRect/>
          <a:stretch>
            <a:fillRect/>
          </a:stretch>
        </p:blipFill>
        <p:spPr bwMode="auto">
          <a:xfrm>
            <a:off x="4648200" y="1981200"/>
            <a:ext cx="4114800" cy="4114800"/>
          </a:xfrm>
          <a:prstGeom prst="rect">
            <a:avLst/>
          </a:prstGeom>
          <a:noFill/>
          <a:ln w="9525">
            <a:noFill/>
            <a:miter lim="800000"/>
            <a:headEnd/>
            <a:tailEnd/>
          </a:ln>
        </p:spPr>
      </p:pic>
      <p:sp>
        <p:nvSpPr>
          <p:cNvPr id="8" name="TextBox 7"/>
          <p:cNvSpPr txBox="1"/>
          <p:nvPr/>
        </p:nvSpPr>
        <p:spPr>
          <a:xfrm>
            <a:off x="6934200" y="1295400"/>
            <a:ext cx="1828800" cy="646113"/>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140 mm aperture</a:t>
            </a:r>
          </a:p>
          <a:p>
            <a:pPr algn="ctr">
              <a:defRPr/>
            </a:pPr>
            <a:r>
              <a:rPr lang="en-GB" dirty="0">
                <a:solidFill>
                  <a:schemeClr val="tx2"/>
                </a:solidFill>
                <a:latin typeface="+mj-lt"/>
              </a:rPr>
              <a:t>17 mm cable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Some considerations….</a:t>
            </a:r>
          </a:p>
        </p:txBody>
      </p:sp>
      <p:sp>
        <p:nvSpPr>
          <p:cNvPr id="9" name="Content Placeholder 8"/>
          <p:cNvSpPr>
            <a:spLocks noGrp="1"/>
          </p:cNvSpPr>
          <p:nvPr>
            <p:ph idx="1"/>
          </p:nvPr>
        </p:nvSpPr>
        <p:spPr>
          <a:xfrm>
            <a:off x="304800" y="1219200"/>
            <a:ext cx="4343400" cy="4906963"/>
          </a:xfrm>
        </p:spPr>
        <p:txBody>
          <a:bodyPr>
            <a:normAutofit fontScale="92500" lnSpcReduction="20000"/>
          </a:bodyPr>
          <a:lstStyle/>
          <a:p>
            <a:pPr>
              <a:defRPr/>
            </a:pPr>
            <a:r>
              <a:rPr lang="en-GB" dirty="0" err="1" smtClean="0"/>
              <a:t>Lhe</a:t>
            </a:r>
            <a:r>
              <a:rPr lang="en-GB" dirty="0" smtClean="0"/>
              <a:t> vessel</a:t>
            </a:r>
          </a:p>
          <a:p>
            <a:pPr lvl="1">
              <a:defRPr/>
            </a:pPr>
            <a:r>
              <a:rPr lang="en-GB" dirty="0" smtClean="0"/>
              <a:t>10 mm stainless steel half shells welded together</a:t>
            </a:r>
          </a:p>
          <a:p>
            <a:pPr lvl="1">
              <a:defRPr/>
            </a:pPr>
            <a:r>
              <a:rPr lang="en-GB" dirty="0" smtClean="0"/>
              <a:t>To be determined</a:t>
            </a:r>
          </a:p>
          <a:p>
            <a:pPr lvl="2">
              <a:defRPr/>
            </a:pPr>
            <a:r>
              <a:rPr lang="en-GB" dirty="0" smtClean="0"/>
              <a:t>Welded in contact with the </a:t>
            </a:r>
            <a:r>
              <a:rPr lang="en-GB" dirty="0" err="1" smtClean="0"/>
              <a:t>aluminum</a:t>
            </a:r>
            <a:r>
              <a:rPr lang="en-GB" dirty="0" smtClean="0"/>
              <a:t> shell</a:t>
            </a:r>
          </a:p>
          <a:p>
            <a:pPr lvl="3">
              <a:defRPr/>
            </a:pPr>
            <a:r>
              <a:rPr lang="en-GB" dirty="0" smtClean="0"/>
              <a:t>How can we weld without damaging the </a:t>
            </a:r>
            <a:r>
              <a:rPr lang="en-GB" dirty="0" err="1" smtClean="0"/>
              <a:t>aluminum</a:t>
            </a:r>
            <a:r>
              <a:rPr lang="en-GB" dirty="0" smtClean="0"/>
              <a:t> shell?</a:t>
            </a:r>
          </a:p>
          <a:p>
            <a:pPr lvl="2">
              <a:defRPr/>
            </a:pPr>
            <a:r>
              <a:rPr lang="en-GB" dirty="0" smtClean="0"/>
              <a:t>Welded with a radial gap </a:t>
            </a:r>
            <a:r>
              <a:rPr lang="en-GB" dirty="0" err="1" smtClean="0"/>
              <a:t>wrt</a:t>
            </a:r>
            <a:r>
              <a:rPr lang="en-GB" dirty="0" smtClean="0"/>
              <a:t> the </a:t>
            </a:r>
            <a:r>
              <a:rPr lang="en-GB" dirty="0" err="1" smtClean="0"/>
              <a:t>aluminum</a:t>
            </a:r>
            <a:r>
              <a:rPr lang="en-GB" dirty="0" smtClean="0"/>
              <a:t> shell</a:t>
            </a:r>
          </a:p>
          <a:p>
            <a:pPr lvl="3">
              <a:defRPr/>
            </a:pPr>
            <a:r>
              <a:rPr lang="en-GB" dirty="0" smtClean="0"/>
              <a:t>How do locate/fix the cold mass inside the vessel?</a:t>
            </a:r>
          </a:p>
        </p:txBody>
      </p:sp>
      <p:sp>
        <p:nvSpPr>
          <p:cNvPr id="5" name="Date Placeholder 4"/>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67F5770B-C009-44C6-9143-85A54208C1D0}" type="slidenum">
              <a:rPr lang="en-US" smtClean="0"/>
              <a:pPr>
                <a:defRPr/>
              </a:pPr>
              <a:t>38</a:t>
            </a:fld>
            <a:endParaRPr lang="en-US" dirty="0"/>
          </a:p>
        </p:txBody>
      </p:sp>
      <p:pic>
        <p:nvPicPr>
          <p:cNvPr id="18438" name="Content Placeholder 10"/>
          <p:cNvPicPr>
            <a:picLocks noChangeAspect="1"/>
          </p:cNvPicPr>
          <p:nvPr/>
        </p:nvPicPr>
        <p:blipFill>
          <a:blip r:embed="rId2" cstate="print"/>
          <a:srcRect/>
          <a:stretch>
            <a:fillRect/>
          </a:stretch>
        </p:blipFill>
        <p:spPr bwMode="auto">
          <a:xfrm>
            <a:off x="4648200" y="1981200"/>
            <a:ext cx="4114800" cy="4114800"/>
          </a:xfrm>
          <a:prstGeom prst="rect">
            <a:avLst/>
          </a:prstGeom>
          <a:noFill/>
          <a:ln w="9525">
            <a:noFill/>
            <a:miter lim="800000"/>
            <a:headEnd/>
            <a:tailEnd/>
          </a:ln>
        </p:spPr>
      </p:pic>
      <p:sp>
        <p:nvSpPr>
          <p:cNvPr id="8" name="TextBox 7"/>
          <p:cNvSpPr txBox="1"/>
          <p:nvPr/>
        </p:nvSpPr>
        <p:spPr>
          <a:xfrm>
            <a:off x="6934200" y="1295400"/>
            <a:ext cx="1828800" cy="646113"/>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140 mm aperture</a:t>
            </a:r>
          </a:p>
          <a:p>
            <a:pPr algn="ctr">
              <a:defRPr/>
            </a:pPr>
            <a:r>
              <a:rPr lang="en-GB" dirty="0">
                <a:solidFill>
                  <a:schemeClr val="tx2"/>
                </a:solidFill>
                <a:latin typeface="+mj-lt"/>
              </a:rPr>
              <a:t>17 mm cable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How MQXF may look like?</a:t>
            </a:r>
          </a:p>
        </p:txBody>
      </p:sp>
      <p:sp>
        <p:nvSpPr>
          <p:cNvPr id="8" name="Content Placeholder 7"/>
          <p:cNvSpPr>
            <a:spLocks noGrp="1"/>
          </p:cNvSpPr>
          <p:nvPr>
            <p:ph sz="half" idx="1"/>
          </p:nvPr>
        </p:nvSpPr>
        <p:spPr/>
        <p:txBody>
          <a:bodyPr>
            <a:normAutofit fontScale="85000" lnSpcReduction="20000"/>
          </a:bodyPr>
          <a:lstStyle/>
          <a:p>
            <a:pPr>
              <a:defRPr/>
            </a:pPr>
            <a:r>
              <a:rPr lang="en-GB" dirty="0" smtClean="0"/>
              <a:t>OD: 600 mm</a:t>
            </a:r>
          </a:p>
          <a:p>
            <a:pPr>
              <a:defRPr/>
            </a:pPr>
            <a:r>
              <a:rPr lang="en-GB" dirty="0" smtClean="0"/>
              <a:t>25 mm </a:t>
            </a:r>
            <a:r>
              <a:rPr lang="en-GB" dirty="0" err="1" smtClean="0"/>
              <a:t>aluminum</a:t>
            </a:r>
            <a:r>
              <a:rPr lang="en-GB" dirty="0" smtClean="0"/>
              <a:t> shell</a:t>
            </a:r>
          </a:p>
          <a:p>
            <a:pPr>
              <a:defRPr/>
            </a:pPr>
            <a:r>
              <a:rPr lang="en-GB" dirty="0" smtClean="0"/>
              <a:t>10 mm stainless steel vessel</a:t>
            </a:r>
          </a:p>
          <a:p>
            <a:pPr>
              <a:defRPr/>
            </a:pPr>
            <a:r>
              <a:rPr lang="en-GB" dirty="0" smtClean="0"/>
              <a:t>Bus bar slots: 50 x 20 mm</a:t>
            </a:r>
          </a:p>
          <a:p>
            <a:pPr>
              <a:defRPr/>
            </a:pPr>
            <a:r>
              <a:rPr lang="en-GB" dirty="0" smtClean="0"/>
              <a:t>Cooling holes: 90 mm diam.</a:t>
            </a:r>
          </a:p>
          <a:p>
            <a:pPr>
              <a:defRPr/>
            </a:pPr>
            <a:r>
              <a:rPr lang="en-GB" dirty="0" smtClean="0"/>
              <a:t>Maximum tensile stress in iron yoke &lt; 200 </a:t>
            </a:r>
            <a:r>
              <a:rPr lang="en-GB" dirty="0" err="1" smtClean="0"/>
              <a:t>MPa</a:t>
            </a:r>
            <a:endParaRPr lang="en-GB" dirty="0" smtClean="0"/>
          </a:p>
          <a:p>
            <a:pPr>
              <a:defRPr/>
            </a:pPr>
            <a:r>
              <a:rPr lang="en-GB" dirty="0" smtClean="0"/>
              <a:t>Bladder pressure: 25 </a:t>
            </a:r>
            <a:r>
              <a:rPr lang="en-GB" dirty="0" err="1" smtClean="0"/>
              <a:t>MPa</a:t>
            </a:r>
            <a:endParaRPr lang="en-GB" dirty="0" smtClean="0"/>
          </a:p>
          <a:p>
            <a:pPr>
              <a:defRPr/>
            </a:pPr>
            <a:r>
              <a:rPr lang="en-GB" dirty="0" smtClean="0"/>
              <a:t>Stresses in support structure within elasticity limits</a:t>
            </a:r>
          </a:p>
          <a:p>
            <a:pPr>
              <a:defRPr/>
            </a:pPr>
            <a:r>
              <a:rPr lang="en-GB" dirty="0" smtClean="0"/>
              <a:t>Same coil stresses as in HQ</a:t>
            </a:r>
          </a:p>
          <a:p>
            <a:pPr>
              <a:defRPr/>
            </a:pPr>
            <a:endParaRPr lang="en-GB" dirty="0"/>
          </a:p>
        </p:txBody>
      </p:sp>
      <p:pic>
        <p:nvPicPr>
          <p:cNvPr id="13316" name="Content Placeholder 10"/>
          <p:cNvPicPr>
            <a:picLocks noGrp="1" noChangeAspect="1"/>
          </p:cNvPicPr>
          <p:nvPr>
            <p:ph sz="half" idx="2"/>
          </p:nvPr>
        </p:nvPicPr>
        <p:blipFill>
          <a:blip r:embed="rId2" cstate="print"/>
          <a:srcRect/>
          <a:stretch>
            <a:fillRect/>
          </a:stretch>
        </p:blipFill>
        <p:spPr>
          <a:xfrm>
            <a:off x="4648200" y="1981200"/>
            <a:ext cx="4114800" cy="4114800"/>
          </a:xfrm>
        </p:spPr>
      </p:pic>
      <p:sp>
        <p:nvSpPr>
          <p:cNvPr id="4" name="Date Placeholder 3"/>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DB4CDCE0-F587-4F80-9158-17E2CEC541EF}" type="slidenum">
              <a:rPr lang="en-US" smtClean="0"/>
              <a:pPr>
                <a:defRPr/>
              </a:pPr>
              <a:t>4</a:t>
            </a:fld>
            <a:endParaRPr lang="en-US" dirty="0"/>
          </a:p>
        </p:txBody>
      </p:sp>
      <p:sp>
        <p:nvSpPr>
          <p:cNvPr id="12" name="TextBox 11"/>
          <p:cNvSpPr txBox="1"/>
          <p:nvPr/>
        </p:nvSpPr>
        <p:spPr>
          <a:xfrm>
            <a:off x="6934200" y="1295400"/>
            <a:ext cx="1828800" cy="646113"/>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140 mm aperture</a:t>
            </a:r>
          </a:p>
          <a:p>
            <a:pPr algn="ctr">
              <a:defRPr/>
            </a:pPr>
            <a:r>
              <a:rPr lang="en-GB" dirty="0">
                <a:solidFill>
                  <a:schemeClr val="tx2"/>
                </a:solidFill>
                <a:latin typeface="+mj-lt"/>
              </a:rPr>
              <a:t>17 mm cable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dirty="0" smtClean="0"/>
              <a:t>HQ (120 mm aperture, 15 mm cable) vs.</a:t>
            </a:r>
            <a:br>
              <a:rPr lang="en-GB" sz="3200" dirty="0" smtClean="0"/>
            </a:br>
            <a:r>
              <a:rPr lang="en-GB" sz="3200" dirty="0" smtClean="0"/>
              <a:t>MQXF (140 mm aperture, 17 mm cable)</a:t>
            </a:r>
            <a:endParaRPr lang="en-GB" sz="3200" dirty="0"/>
          </a:p>
        </p:txBody>
      </p:sp>
      <p:sp>
        <p:nvSpPr>
          <p:cNvPr id="5" name="Date Placeholder 4"/>
          <p:cNvSpPr>
            <a:spLocks noGrp="1"/>
          </p:cNvSpPr>
          <p:nvPr>
            <p:ph type="dt" sz="quarter" idx="10"/>
          </p:nvPr>
        </p:nvSpPr>
        <p:spPr/>
        <p:txBody>
          <a:bodyPr/>
          <a:lstStyle/>
          <a:p>
            <a:pPr>
              <a:defRPr/>
            </a:pPr>
            <a:r>
              <a:rPr lang="en-US"/>
              <a:t>09/05/2012</a:t>
            </a:r>
            <a:endParaRPr lang="en-US" dirty="0"/>
          </a:p>
        </p:txBody>
      </p:sp>
      <p:sp>
        <p:nvSpPr>
          <p:cNvPr id="6" name="Slide Number Placeholder 5"/>
          <p:cNvSpPr>
            <a:spLocks noGrp="1"/>
          </p:cNvSpPr>
          <p:nvPr>
            <p:ph type="sldNum" sz="quarter" idx="12"/>
          </p:nvPr>
        </p:nvSpPr>
        <p:spPr/>
        <p:txBody>
          <a:bodyPr/>
          <a:lstStyle/>
          <a:p>
            <a:pPr>
              <a:defRPr/>
            </a:pPr>
            <a:fld id="{CFCDF472-8517-42DD-9C65-83252CA3954A}" type="slidenum">
              <a:rPr lang="en-US" smtClean="0"/>
              <a:pPr>
                <a:defRPr/>
              </a:pPr>
              <a:t>5</a:t>
            </a:fld>
            <a:endParaRPr lang="en-US" dirty="0"/>
          </a:p>
        </p:txBody>
      </p:sp>
      <p:pic>
        <p:nvPicPr>
          <p:cNvPr id="14341" name="Content Placeholder 10"/>
          <p:cNvPicPr>
            <a:picLocks noChangeAspect="1"/>
          </p:cNvPicPr>
          <p:nvPr/>
        </p:nvPicPr>
        <p:blipFill>
          <a:blip r:embed="rId2" cstate="print"/>
          <a:srcRect/>
          <a:stretch>
            <a:fillRect/>
          </a:stretch>
        </p:blipFill>
        <p:spPr bwMode="auto">
          <a:xfrm>
            <a:off x="4648200" y="2057400"/>
            <a:ext cx="4114800" cy="4114800"/>
          </a:xfrm>
          <a:prstGeom prst="rect">
            <a:avLst/>
          </a:prstGeom>
          <a:noFill/>
          <a:ln w="9525">
            <a:noFill/>
            <a:miter lim="800000"/>
            <a:headEnd/>
            <a:tailEnd/>
          </a:ln>
        </p:spPr>
      </p:pic>
      <p:pic>
        <p:nvPicPr>
          <p:cNvPr id="14342" name="Picture 12"/>
          <p:cNvPicPr>
            <a:picLocks noChangeAspect="1"/>
          </p:cNvPicPr>
          <p:nvPr/>
        </p:nvPicPr>
        <p:blipFill>
          <a:blip r:embed="rId3" cstate="print"/>
          <a:srcRect l="17845" t="8374" r="19572" b="10197"/>
          <a:stretch>
            <a:fillRect/>
          </a:stretch>
        </p:blipFill>
        <p:spPr bwMode="auto">
          <a:xfrm>
            <a:off x="431800" y="2185988"/>
            <a:ext cx="3911600" cy="3910012"/>
          </a:xfrm>
          <a:prstGeom prst="rect">
            <a:avLst/>
          </a:prstGeom>
          <a:noFill/>
          <a:ln w="9525">
            <a:noFill/>
            <a:miter lim="800000"/>
            <a:headEnd/>
            <a:tailEnd/>
          </a:ln>
        </p:spPr>
      </p:pic>
      <p:sp>
        <p:nvSpPr>
          <p:cNvPr id="9" name="TextBox 8"/>
          <p:cNvSpPr txBox="1"/>
          <p:nvPr/>
        </p:nvSpPr>
        <p:spPr>
          <a:xfrm>
            <a:off x="2143125" y="1600200"/>
            <a:ext cx="488950" cy="369888"/>
          </a:xfrm>
          <a:prstGeom prst="rect">
            <a:avLst/>
          </a:prstGeom>
          <a:solidFill>
            <a:schemeClr val="bg1"/>
          </a:solidFill>
          <a:ln w="19050">
            <a:solidFill>
              <a:schemeClr val="tx1"/>
            </a:solidFill>
          </a:ln>
        </p:spPr>
        <p:txBody>
          <a:bodyPr wrap="none">
            <a:spAutoFit/>
          </a:bodyPr>
          <a:lstStyle/>
          <a:p>
            <a:pPr>
              <a:defRPr/>
            </a:pPr>
            <a:r>
              <a:rPr lang="en-GB" b="1" dirty="0">
                <a:latin typeface="+mj-lt"/>
              </a:rPr>
              <a:t>HQ</a:t>
            </a:r>
          </a:p>
        </p:txBody>
      </p:sp>
      <p:sp>
        <p:nvSpPr>
          <p:cNvPr id="10" name="TextBox 9"/>
          <p:cNvSpPr txBox="1"/>
          <p:nvPr/>
        </p:nvSpPr>
        <p:spPr>
          <a:xfrm>
            <a:off x="5943600" y="1611313"/>
            <a:ext cx="1503363" cy="369887"/>
          </a:xfrm>
          <a:prstGeom prst="rect">
            <a:avLst/>
          </a:prstGeom>
          <a:solidFill>
            <a:schemeClr val="bg1"/>
          </a:solidFill>
          <a:ln w="19050">
            <a:solidFill>
              <a:schemeClr val="accent3"/>
            </a:solidFill>
          </a:ln>
        </p:spPr>
        <p:txBody>
          <a:bodyPr wrap="none">
            <a:spAutoFit/>
          </a:bodyPr>
          <a:lstStyle/>
          <a:p>
            <a:pPr>
              <a:defRPr/>
            </a:pPr>
            <a:r>
              <a:rPr lang="en-GB" b="1" dirty="0">
                <a:solidFill>
                  <a:srgbClr val="00B050"/>
                </a:solidFill>
                <a:latin typeface="+mj-lt"/>
              </a:rPr>
              <a:t>MQXF_17mm</a:t>
            </a:r>
          </a:p>
        </p:txBody>
      </p:sp>
      <p:sp>
        <p:nvSpPr>
          <p:cNvPr id="11" name="TextBox 10"/>
          <p:cNvSpPr txBox="1"/>
          <p:nvPr/>
        </p:nvSpPr>
        <p:spPr>
          <a:xfrm>
            <a:off x="3870325" y="5726113"/>
            <a:ext cx="1217613" cy="369887"/>
          </a:xfrm>
          <a:prstGeom prst="rect">
            <a:avLst/>
          </a:prstGeom>
          <a:solidFill>
            <a:schemeClr val="bg1"/>
          </a:solidFill>
          <a:ln w="12700">
            <a:solidFill>
              <a:schemeClr val="tx2"/>
            </a:solidFill>
          </a:ln>
        </p:spPr>
        <p:txBody>
          <a:bodyPr wrap="none">
            <a:spAutoFit/>
          </a:bodyPr>
          <a:lstStyle/>
          <a:p>
            <a:pPr algn="ctr">
              <a:defRPr/>
            </a:pPr>
            <a:r>
              <a:rPr lang="en-GB" dirty="0">
                <a:solidFill>
                  <a:schemeClr val="tx2"/>
                </a:solidFill>
                <a:latin typeface="+mj-lt"/>
              </a:rPr>
              <a:t>Same scale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sz="3200" dirty="0" smtClean="0"/>
              <a:t>Some (few non exhaustive) considerations HQ vs. MQXF</a:t>
            </a:r>
            <a:endParaRPr lang="en-US" sz="3200" dirty="0"/>
          </a:p>
        </p:txBody>
      </p:sp>
      <p:graphicFrame>
        <p:nvGraphicFramePr>
          <p:cNvPr id="4" name="Content Placeholder 3"/>
          <p:cNvGraphicFramePr>
            <a:graphicFrameLocks noGrp="1"/>
          </p:cNvGraphicFramePr>
          <p:nvPr>
            <p:ph idx="1"/>
          </p:nvPr>
        </p:nvGraphicFramePr>
        <p:xfrm>
          <a:off x="0" y="731808"/>
          <a:ext cx="9144000" cy="6096992"/>
        </p:xfrm>
        <a:graphic>
          <a:graphicData uri="http://schemas.openxmlformats.org/drawingml/2006/table">
            <a:tbl>
              <a:tblPr firstRow="1" bandRow="1">
                <a:tableStyleId>{5C22544A-7EE6-4342-B048-85BDC9FD1C3A}</a:tableStyleId>
              </a:tblPr>
              <a:tblGrid>
                <a:gridCol w="2411760"/>
                <a:gridCol w="3312368"/>
                <a:gridCol w="3419872"/>
              </a:tblGrid>
              <a:tr h="464944">
                <a:tc>
                  <a:txBody>
                    <a:bodyPr/>
                    <a:lstStyle/>
                    <a:p>
                      <a:pPr algn="ctr"/>
                      <a:r>
                        <a:rPr lang="en-US" dirty="0" smtClean="0"/>
                        <a:t>Technical</a:t>
                      </a:r>
                      <a:r>
                        <a:rPr lang="en-US" baseline="0" dirty="0" smtClean="0"/>
                        <a:t> characteristic</a:t>
                      </a:r>
                      <a:endParaRPr lang="en-US" dirty="0"/>
                    </a:p>
                  </a:txBody>
                  <a:tcPr/>
                </a:tc>
                <a:tc>
                  <a:txBody>
                    <a:bodyPr/>
                    <a:lstStyle/>
                    <a:p>
                      <a:pPr algn="ctr"/>
                      <a:r>
                        <a:rPr lang="en-US" dirty="0" smtClean="0"/>
                        <a:t>HQ</a:t>
                      </a:r>
                      <a:endParaRPr lang="en-US" dirty="0"/>
                    </a:p>
                  </a:txBody>
                  <a:tcPr/>
                </a:tc>
                <a:tc>
                  <a:txBody>
                    <a:bodyPr/>
                    <a:lstStyle/>
                    <a:p>
                      <a:pPr algn="ctr"/>
                      <a:r>
                        <a:rPr lang="en-US" dirty="0" smtClean="0"/>
                        <a:t>MQXF</a:t>
                      </a:r>
                      <a:endParaRPr lang="en-US" dirty="0"/>
                    </a:p>
                  </a:txBody>
                  <a:tcPr/>
                </a:tc>
              </a:tr>
              <a:tr h="1512168">
                <a:tc>
                  <a:txBody>
                    <a:bodyPr/>
                    <a:lstStyle/>
                    <a:p>
                      <a:r>
                        <a:rPr lang="en-US" dirty="0" smtClean="0"/>
                        <a:t>Collars</a:t>
                      </a:r>
                      <a:endParaRPr lang="en-US" dirty="0"/>
                    </a:p>
                  </a:txBody>
                  <a:tcPr/>
                </a:tc>
                <a:tc>
                  <a:txBody>
                    <a:bodyPr/>
                    <a:lstStyle/>
                    <a:p>
                      <a:r>
                        <a:rPr lang="en-US" dirty="0" smtClean="0"/>
                        <a:t>- Bolted 50 mm thick collars</a:t>
                      </a:r>
                    </a:p>
                    <a:p>
                      <a:r>
                        <a:rPr lang="en-US" dirty="0" smtClean="0"/>
                        <a:t>- Alignment with pad provided by trapezoidal profile</a:t>
                      </a:r>
                    </a:p>
                  </a:txBody>
                  <a:tcPr/>
                </a:tc>
                <a:tc>
                  <a:txBody>
                    <a:bodyPr/>
                    <a:lstStyle/>
                    <a:p>
                      <a:r>
                        <a:rPr lang="en-US" dirty="0" smtClean="0"/>
                        <a:t>- Laminations</a:t>
                      </a:r>
                    </a:p>
                    <a:p>
                      <a:r>
                        <a:rPr lang="en-US" dirty="0" smtClean="0"/>
                        <a:t>- Round shapes with alignment keys (collar-pads) on the mid-plane</a:t>
                      </a:r>
                    </a:p>
                    <a:p>
                      <a:r>
                        <a:rPr lang="en-US" dirty="0" smtClean="0"/>
                        <a:t>- Dipole-type collars</a:t>
                      </a:r>
                    </a:p>
                  </a:txBody>
                  <a:tcPr/>
                </a:tc>
              </a:tr>
              <a:tr h="370840">
                <a:tc>
                  <a:txBody>
                    <a:bodyPr/>
                    <a:lstStyle/>
                    <a:p>
                      <a:r>
                        <a:rPr lang="en-US" dirty="0" smtClean="0"/>
                        <a:t>Pads and yokes</a:t>
                      </a:r>
                      <a:endParaRPr lang="en-US" dirty="0"/>
                    </a:p>
                  </a:txBody>
                  <a:tcPr/>
                </a:tc>
                <a:tc>
                  <a:txBody>
                    <a:bodyPr/>
                    <a:lstStyle/>
                    <a:p>
                      <a:r>
                        <a:rPr lang="en-US" dirty="0" smtClean="0"/>
                        <a:t>Bolted 50 mm thick blocks</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Laminations</a:t>
                      </a:r>
                      <a:r>
                        <a:rPr lang="en-US" baseline="0" dirty="0" smtClean="0"/>
                        <a:t> packs</a:t>
                      </a:r>
                      <a:endParaRPr lang="en-GB" dirty="0" smtClean="0"/>
                    </a:p>
                  </a:txBody>
                  <a:tcPr/>
                </a:tc>
              </a:tr>
              <a:tr h="370840">
                <a:tc>
                  <a:txBody>
                    <a:bodyPr/>
                    <a:lstStyle/>
                    <a:p>
                      <a:r>
                        <a:rPr lang="en-US" dirty="0" smtClean="0"/>
                        <a:t>He vessel</a:t>
                      </a:r>
                      <a:endParaRPr lang="en-US" dirty="0"/>
                    </a:p>
                  </a:txBody>
                  <a:tcPr/>
                </a:tc>
                <a:tc>
                  <a:txBody>
                    <a:bodyPr/>
                    <a:lstStyle/>
                    <a:p>
                      <a:r>
                        <a:rPr lang="en-US" dirty="0" smtClean="0"/>
                        <a:t>None </a:t>
                      </a:r>
                      <a:endParaRPr lang="en-US" dirty="0"/>
                    </a:p>
                  </a:txBody>
                  <a:tcPr/>
                </a:tc>
                <a:tc>
                  <a:txBody>
                    <a:bodyPr/>
                    <a:lstStyle/>
                    <a:p>
                      <a:r>
                        <a:rPr lang="en-US" dirty="0" smtClean="0"/>
                        <a:t>- 10 (?) mm stainless steel half shells welded together</a:t>
                      </a:r>
                    </a:p>
                    <a:p>
                      <a:r>
                        <a:rPr lang="en-US" dirty="0" smtClean="0"/>
                        <a:t>-</a:t>
                      </a:r>
                      <a:r>
                        <a:rPr lang="en-US" baseline="0" dirty="0" smtClean="0"/>
                        <a:t> Issues :</a:t>
                      </a:r>
                      <a:endParaRPr lang="en-US" dirty="0" smtClean="0"/>
                    </a:p>
                    <a:p>
                      <a:r>
                        <a:rPr lang="en-US" dirty="0" smtClean="0"/>
                        <a:t>       - Welding</a:t>
                      </a:r>
                      <a:r>
                        <a:rPr lang="en-US" baseline="0" dirty="0" smtClean="0"/>
                        <a:t> </a:t>
                      </a:r>
                      <a:r>
                        <a:rPr lang="en-US" dirty="0" smtClean="0"/>
                        <a:t> in contact with the aluminum shell or not ?  </a:t>
                      </a:r>
                    </a:p>
                    <a:p>
                      <a:pPr>
                        <a:buFontTx/>
                        <a:buNone/>
                      </a:pPr>
                      <a:r>
                        <a:rPr lang="en-US" dirty="0" smtClean="0"/>
                        <a:t>       - Effect on alignment</a:t>
                      </a:r>
                      <a:r>
                        <a:rPr lang="en-US" baseline="0" dirty="0" smtClean="0"/>
                        <a:t> (transfer function feet-&gt; magnetic axis)</a:t>
                      </a:r>
                      <a:endParaRPr lang="en-US" dirty="0" smtClean="0"/>
                    </a:p>
                  </a:txBody>
                  <a:tcPr/>
                </a:tc>
              </a:tr>
              <a:tr h="370840">
                <a:tc>
                  <a:txBody>
                    <a:bodyPr/>
                    <a:lstStyle/>
                    <a:p>
                      <a:r>
                        <a:rPr lang="en-US" dirty="0" smtClean="0"/>
                        <a:t>Axial support</a:t>
                      </a:r>
                      <a:endParaRPr lang="en-US" dirty="0"/>
                    </a:p>
                  </a:txBody>
                  <a:tcPr/>
                </a:tc>
                <a:tc>
                  <a:txBody>
                    <a:bodyPr/>
                    <a:lstStyle/>
                    <a:p>
                      <a:r>
                        <a:rPr lang="en-US" dirty="0" smtClean="0"/>
                        <a:t>Aluminum rods with end-plates</a:t>
                      </a:r>
                    </a:p>
                    <a:p>
                      <a:pPr marL="342900" indent="-342900">
                        <a:buFont typeface="+mj-lt"/>
                        <a:buAutoNum type="arabicPeriod"/>
                      </a:pPr>
                      <a:r>
                        <a:rPr lang="en-US" dirty="0" smtClean="0"/>
                        <a:t> Easy to pre-load and to predict  cool-down effect</a:t>
                      </a:r>
                    </a:p>
                    <a:p>
                      <a:pPr marL="342900" indent="-342900">
                        <a:buFont typeface="+mj-lt"/>
                        <a:buAutoNum type="arabicPeriod"/>
                      </a:pPr>
                      <a:r>
                        <a:rPr lang="en-US" dirty="0" smtClean="0"/>
                        <a:t>Can be implemented in short model</a:t>
                      </a:r>
                    </a:p>
                    <a:p>
                      <a:endParaRPr lang="en-US" dirty="0"/>
                    </a:p>
                  </a:txBody>
                  <a:tcPr/>
                </a:tc>
                <a:tc>
                  <a:txBody>
                    <a:bodyPr/>
                    <a:lstStyle/>
                    <a:p>
                      <a:r>
                        <a:rPr lang="en-US" dirty="0" smtClean="0"/>
                        <a:t>End plates welded to stainless steel vessel</a:t>
                      </a:r>
                    </a:p>
                    <a:p>
                      <a:pPr marL="342900" indent="-342900">
                        <a:buFont typeface="+mj-lt"/>
                        <a:buAutoNum type="arabicPeriod"/>
                      </a:pPr>
                      <a:r>
                        <a:rPr lang="en-US" dirty="0" smtClean="0"/>
                        <a:t>Increase rigidity but some uncertainty on cool-down effect</a:t>
                      </a:r>
                      <a:r>
                        <a:rPr lang="en-US" baseline="0" dirty="0" smtClean="0"/>
                        <a:t> </a:t>
                      </a:r>
                      <a:r>
                        <a:rPr lang="en-US" sz="1600" baseline="0" dirty="0" smtClean="0"/>
                        <a:t>(</a:t>
                      </a:r>
                      <a:r>
                        <a:rPr lang="en-US" sz="1600" dirty="0" smtClean="0"/>
                        <a:t>Can be simulated with 3D FEM model)</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CERN framework</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US" dirty="0" smtClean="0"/>
              <a:t>The present CERN framework</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692696"/>
            <a:ext cx="9144000" cy="5184576"/>
          </a:xfrm>
          <a:prstGeom prst="rect">
            <a:avLst/>
          </a:prstGeom>
          <a:noFill/>
          <a:ln w="9525">
            <a:noFill/>
            <a:miter lim="800000"/>
            <a:headEnd/>
            <a:tailEnd/>
          </a:ln>
        </p:spPr>
      </p:pic>
      <p:sp>
        <p:nvSpPr>
          <p:cNvPr id="6" name="Rectangle 5"/>
          <p:cNvSpPr/>
          <p:nvPr/>
        </p:nvSpPr>
        <p:spPr>
          <a:xfrm>
            <a:off x="0" y="5949280"/>
            <a:ext cx="9144000" cy="9087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 Shutdown 1 (LS1) January 2013-&gt;March 2014</a:t>
            </a:r>
            <a:endParaRPr lang="en-US" dirty="0"/>
          </a:p>
        </p:txBody>
      </p:sp>
      <p:grpSp>
        <p:nvGrpSpPr>
          <p:cNvPr id="15" name="Group 14"/>
          <p:cNvGrpSpPr/>
          <p:nvPr/>
        </p:nvGrpSpPr>
        <p:grpSpPr>
          <a:xfrm>
            <a:off x="0" y="4221088"/>
            <a:ext cx="8999984" cy="1800200"/>
            <a:chOff x="0" y="4221088"/>
            <a:chExt cx="8999984" cy="1800200"/>
          </a:xfrm>
        </p:grpSpPr>
        <p:sp>
          <p:nvSpPr>
            <p:cNvPr id="7" name="Down Arrow 6"/>
            <p:cNvSpPr/>
            <p:nvPr/>
          </p:nvSpPr>
          <p:spPr>
            <a:xfrm>
              <a:off x="0" y="4797152"/>
              <a:ext cx="971600" cy="122413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a:t>
              </a:r>
            </a:p>
            <a:p>
              <a:pPr algn="ctr"/>
              <a:r>
                <a:rPr lang="en-US" sz="1400" dirty="0" smtClean="0"/>
                <a:t>--</a:t>
              </a:r>
            </a:p>
            <a:p>
              <a:pPr algn="ctr"/>
              <a:r>
                <a:rPr lang="en-US" sz="1400" dirty="0" smtClean="0"/>
                <a:t>13</a:t>
              </a:r>
              <a:endParaRPr lang="en-US" sz="1400" dirty="0"/>
            </a:p>
          </p:txBody>
        </p:sp>
        <p:sp>
          <p:nvSpPr>
            <p:cNvPr id="8" name="Down Arrow 7"/>
            <p:cNvSpPr/>
            <p:nvPr/>
          </p:nvSpPr>
          <p:spPr>
            <a:xfrm>
              <a:off x="1403648" y="4941168"/>
              <a:ext cx="971600" cy="100811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2.5</a:t>
              </a:r>
            </a:p>
            <a:p>
              <a:pPr algn="ctr"/>
              <a:r>
                <a:rPr lang="en-US" sz="1400" dirty="0" smtClean="0"/>
                <a:t>--</a:t>
              </a:r>
            </a:p>
            <a:p>
              <a:pPr algn="ctr"/>
              <a:r>
                <a:rPr lang="en-US" sz="1400" dirty="0" smtClean="0"/>
                <a:t>16</a:t>
              </a:r>
            </a:p>
          </p:txBody>
        </p:sp>
        <p:sp>
          <p:nvSpPr>
            <p:cNvPr id="9" name="Down Arrow 8"/>
            <p:cNvSpPr/>
            <p:nvPr/>
          </p:nvSpPr>
          <p:spPr>
            <a:xfrm>
              <a:off x="2627784" y="4797152"/>
              <a:ext cx="971600" cy="115212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14</a:t>
              </a:r>
            </a:p>
            <a:p>
              <a:pPr algn="ctr"/>
              <a:r>
                <a:rPr lang="en-US" sz="1400" b="1" dirty="0" smtClean="0"/>
                <a:t>--</a:t>
              </a:r>
            </a:p>
            <a:p>
              <a:pPr algn="ctr"/>
              <a:r>
                <a:rPr lang="en-US" sz="1400" b="1" dirty="0" smtClean="0"/>
                <a:t>15</a:t>
              </a:r>
              <a:endParaRPr lang="en-US" sz="1400" b="1" dirty="0"/>
            </a:p>
          </p:txBody>
        </p:sp>
        <p:sp>
          <p:nvSpPr>
            <p:cNvPr id="11" name="Down Arrow 10"/>
            <p:cNvSpPr/>
            <p:nvPr/>
          </p:nvSpPr>
          <p:spPr>
            <a:xfrm>
              <a:off x="5292080" y="5085184"/>
              <a:ext cx="971600" cy="86409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8</a:t>
              </a:r>
            </a:p>
            <a:p>
              <a:pPr algn="ctr"/>
              <a:r>
                <a:rPr lang="en-US" sz="1400" b="1" dirty="0" smtClean="0"/>
                <a:t>--</a:t>
              </a:r>
            </a:p>
            <a:p>
              <a:pPr algn="ctr"/>
              <a:r>
                <a:rPr lang="en-US" sz="1400" b="1" dirty="0" smtClean="0"/>
                <a:t>19</a:t>
              </a:r>
              <a:endParaRPr lang="en-US" sz="1400" b="1" dirty="0"/>
            </a:p>
          </p:txBody>
        </p:sp>
        <p:sp>
          <p:nvSpPr>
            <p:cNvPr id="13" name="Down Arrow 12"/>
            <p:cNvSpPr/>
            <p:nvPr/>
          </p:nvSpPr>
          <p:spPr>
            <a:xfrm>
              <a:off x="8028384" y="4221088"/>
              <a:ext cx="971600" cy="172819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p>
            <a:p>
              <a:pPr algn="ctr"/>
              <a:r>
                <a:rPr lang="en-US" sz="1400" b="1" dirty="0" smtClean="0"/>
                <a:t>--</a:t>
              </a:r>
            </a:p>
            <a:p>
              <a:pPr algn="ctr"/>
              <a:r>
                <a:rPr lang="en-US" sz="1400" b="1" dirty="0" smtClean="0"/>
                <a:t>7</a:t>
              </a:r>
              <a:endParaRPr lang="en-US" sz="1400" b="1" dirty="0"/>
            </a:p>
          </p:txBody>
        </p:sp>
      </p:grpSp>
      <p:grpSp>
        <p:nvGrpSpPr>
          <p:cNvPr id="25" name="Group 24"/>
          <p:cNvGrpSpPr/>
          <p:nvPr/>
        </p:nvGrpSpPr>
        <p:grpSpPr>
          <a:xfrm>
            <a:off x="467544" y="1052736"/>
            <a:ext cx="4104456" cy="1944216"/>
            <a:chOff x="467544" y="1052736"/>
            <a:chExt cx="4104456" cy="1944216"/>
          </a:xfrm>
        </p:grpSpPr>
        <p:grpSp>
          <p:nvGrpSpPr>
            <p:cNvPr id="24" name="Group 23"/>
            <p:cNvGrpSpPr/>
            <p:nvPr/>
          </p:nvGrpSpPr>
          <p:grpSpPr>
            <a:xfrm>
              <a:off x="467544" y="1052736"/>
              <a:ext cx="4104456" cy="1944216"/>
              <a:chOff x="467544" y="1052736"/>
              <a:chExt cx="4104456" cy="1944216"/>
            </a:xfrm>
          </p:grpSpPr>
          <p:grpSp>
            <p:nvGrpSpPr>
              <p:cNvPr id="20" name="Group 19"/>
              <p:cNvGrpSpPr/>
              <p:nvPr/>
            </p:nvGrpSpPr>
            <p:grpSpPr>
              <a:xfrm>
                <a:off x="467544" y="1052736"/>
                <a:ext cx="1872208" cy="1584176"/>
                <a:chOff x="467544" y="1052736"/>
                <a:chExt cx="1872208" cy="1584176"/>
              </a:xfrm>
            </p:grpSpPr>
            <p:sp>
              <p:nvSpPr>
                <p:cNvPr id="16" name="Rectangle 15"/>
                <p:cNvSpPr/>
                <p:nvPr/>
              </p:nvSpPr>
              <p:spPr>
                <a:xfrm>
                  <a:off x="467544" y="1052736"/>
                  <a:ext cx="1872208" cy="12241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MQXC</a:t>
                  </a:r>
                </a:p>
                <a:p>
                  <a:pPr algn="ctr"/>
                  <a:r>
                    <a:rPr lang="en-US" sz="1100" dirty="0" smtClean="0"/>
                    <a:t>SMC,RMC ,FRESCA2</a:t>
                  </a:r>
                </a:p>
                <a:p>
                  <a:pPr algn="ctr"/>
                  <a:r>
                    <a:rPr lang="en-US" sz="1100" dirty="0" smtClean="0"/>
                    <a:t>11 T dipole</a:t>
                  </a:r>
                </a:p>
                <a:p>
                  <a:pPr algn="ctr"/>
                  <a:r>
                    <a:rPr lang="en-US" sz="1100" dirty="0" err="1" smtClean="0"/>
                    <a:t>Isolde</a:t>
                  </a:r>
                  <a:r>
                    <a:rPr lang="en-US" sz="1100" dirty="0" smtClean="0"/>
                    <a:t> solenoids</a:t>
                  </a:r>
                </a:p>
                <a:p>
                  <a:pPr algn="ctr"/>
                  <a:r>
                    <a:rPr lang="en-US" sz="1100" dirty="0" smtClean="0"/>
                    <a:t>CLIC wiggler</a:t>
                  </a:r>
                </a:p>
                <a:p>
                  <a:pPr algn="ctr"/>
                  <a:r>
                    <a:rPr lang="en-US" sz="1100" dirty="0" smtClean="0"/>
                    <a:t>Fidel, Wise</a:t>
                  </a:r>
                </a:p>
                <a:p>
                  <a:pPr algn="ctr"/>
                  <a:r>
                    <a:rPr lang="en-US" sz="1100" dirty="0" smtClean="0"/>
                    <a:t>HL-LHC</a:t>
                  </a:r>
                </a:p>
              </p:txBody>
            </p:sp>
            <p:sp>
              <p:nvSpPr>
                <p:cNvPr id="17" name="Rectangle 16"/>
                <p:cNvSpPr/>
                <p:nvPr/>
              </p:nvSpPr>
              <p:spPr>
                <a:xfrm>
                  <a:off x="467544" y="2276872"/>
                  <a:ext cx="1872208"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SIT</a:t>
                  </a:r>
                </a:p>
              </p:txBody>
            </p:sp>
          </p:grpSp>
          <p:grpSp>
            <p:nvGrpSpPr>
              <p:cNvPr id="21" name="Group 20"/>
              <p:cNvGrpSpPr/>
              <p:nvPr/>
            </p:nvGrpSpPr>
            <p:grpSpPr>
              <a:xfrm>
                <a:off x="2555776" y="1052736"/>
                <a:ext cx="2016224" cy="1584176"/>
                <a:chOff x="2555776" y="1052736"/>
                <a:chExt cx="2016224" cy="1584176"/>
              </a:xfrm>
            </p:grpSpPr>
            <p:sp>
              <p:nvSpPr>
                <p:cNvPr id="18" name="Rectangle 17"/>
                <p:cNvSpPr/>
                <p:nvPr/>
              </p:nvSpPr>
              <p:spPr>
                <a:xfrm>
                  <a:off x="2555776" y="1052736"/>
                  <a:ext cx="2016224" cy="11521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LHC magnet repair and reconstruction</a:t>
                  </a:r>
                </a:p>
                <a:p>
                  <a:pPr algn="ctr"/>
                  <a:r>
                    <a:rPr lang="en-US" sz="1200" dirty="0" smtClean="0"/>
                    <a:t>(MB,MQ,  other units)</a:t>
                  </a:r>
                </a:p>
                <a:p>
                  <a:pPr algn="ctr"/>
                  <a:r>
                    <a:rPr lang="en-US" sz="1200" dirty="0" smtClean="0"/>
                    <a:t>11 T dipole </a:t>
                  </a:r>
                </a:p>
                <a:p>
                  <a:pPr algn="ctr"/>
                  <a:endParaRPr lang="en-US" sz="1200" dirty="0"/>
                </a:p>
              </p:txBody>
            </p:sp>
            <p:sp>
              <p:nvSpPr>
                <p:cNvPr id="19" name="Rectangle 18"/>
                <p:cNvSpPr/>
                <p:nvPr/>
              </p:nvSpPr>
              <p:spPr>
                <a:xfrm>
                  <a:off x="2555776" y="2204864"/>
                  <a:ext cx="2016224"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Train work</a:t>
                  </a:r>
                  <a:endParaRPr lang="en-US" sz="1200" dirty="0"/>
                </a:p>
              </p:txBody>
            </p:sp>
          </p:grpSp>
          <p:sp>
            <p:nvSpPr>
              <p:cNvPr id="22" name="Down Arrow 21"/>
              <p:cNvSpPr/>
              <p:nvPr/>
            </p:nvSpPr>
            <p:spPr>
              <a:xfrm rot="10800000">
                <a:off x="827584" y="2636912"/>
                <a:ext cx="13681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own Arrow 22"/>
            <p:cNvSpPr/>
            <p:nvPr/>
          </p:nvSpPr>
          <p:spPr>
            <a:xfrm rot="10800000">
              <a:off x="2411760" y="2636912"/>
              <a:ext cx="13681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MQXF model</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3165</TotalTime>
  <Words>3877</Words>
  <Application>Microsoft Office PowerPoint</Application>
  <PresentationFormat>On-screen Show (4:3)</PresentationFormat>
  <Paragraphs>643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Large aperture  IR Quadrupole  (MQXF)  development plan</vt:lpstr>
      <vt:lpstr>Summary </vt:lpstr>
      <vt:lpstr>MQXF few technical remarks</vt:lpstr>
      <vt:lpstr>How MQXF may look like?</vt:lpstr>
      <vt:lpstr>HQ (120 mm aperture, 15 mm cable) vs. MQXF (140 mm aperture, 17 mm cable)</vt:lpstr>
      <vt:lpstr>Some (few non exhaustive) considerations HQ vs. MQXF</vt:lpstr>
      <vt:lpstr>The CERN framework</vt:lpstr>
      <vt:lpstr>The present CERN framework</vt:lpstr>
      <vt:lpstr>MQXF model</vt:lpstr>
      <vt:lpstr>Objectives of the MQXF model program</vt:lpstr>
      <vt:lpstr>Main features in the program</vt:lpstr>
      <vt:lpstr>CERN-LARP proposed integrated model program</vt:lpstr>
      <vt:lpstr>LARP and CERN integration for MQXF model program, a 1st proposal</vt:lpstr>
      <vt:lpstr>MQXF prototype and pre-series</vt:lpstr>
      <vt:lpstr>Objectives of the MQXF prototype and pre-series program</vt:lpstr>
      <vt:lpstr>A 1st proposal for the prototype / pre-series plan</vt:lpstr>
      <vt:lpstr>Prototype/pre-series CERN resource view </vt:lpstr>
      <vt:lpstr>Possible risks and Fall back (painful) “strategies”</vt:lpstr>
      <vt:lpstr>Risks, possible actions and consequences I</vt:lpstr>
      <vt:lpstr>Risks, possible actions and consequences II</vt:lpstr>
      <vt:lpstr>Open issues</vt:lpstr>
      <vt:lpstr>Urgent Open issues</vt:lpstr>
      <vt:lpstr>Other Open issues</vt:lpstr>
      <vt:lpstr>Extra slides</vt:lpstr>
      <vt:lpstr>Objectives of the MQXF model program</vt:lpstr>
      <vt:lpstr>Main features in the model program</vt:lpstr>
      <vt:lpstr>Some milestones in the model plan</vt:lpstr>
      <vt:lpstr>Objectives of the MQXF prototype program</vt:lpstr>
      <vt:lpstr>CERN estimated prototype activity: hypothesis, sequences, durations issues  </vt:lpstr>
      <vt:lpstr>MQXF model personnel</vt:lpstr>
      <vt:lpstr>Coil production</vt:lpstr>
      <vt:lpstr>Objectives of the MQXF prototype and pre-series program</vt:lpstr>
      <vt:lpstr>How MQXF may look like?</vt:lpstr>
      <vt:lpstr>HQ (120 mm aperture, 15 mm cable) vs. MQXF (140 mm aperture, 17 mm cable)</vt:lpstr>
      <vt:lpstr>Some considerations….</vt:lpstr>
      <vt:lpstr>Some considerations….</vt:lpstr>
      <vt:lpstr>Some considerations….</vt:lpstr>
      <vt:lpstr>Some considerations….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about the MQXF development plan</dc:title>
  <dc:creator>pfessia</dc:creator>
  <cp:lastModifiedBy>pfessia</cp:lastModifiedBy>
  <cp:revision>60</cp:revision>
  <cp:lastPrinted>2012-05-03T12:17:49Z</cp:lastPrinted>
  <dcterms:created xsi:type="dcterms:W3CDTF">2012-04-23T19:01:51Z</dcterms:created>
  <dcterms:modified xsi:type="dcterms:W3CDTF">2012-05-08T12:29:04Z</dcterms:modified>
</cp:coreProperties>
</file>