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charts/chart1.xml" ContentType="application/vnd.openxmlformats-officedocument.drawingml.chart+xml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4" r:id="rId1"/>
  </p:sldMasterIdLst>
  <p:notesMasterIdLst>
    <p:notesMasterId r:id="rId48"/>
  </p:notesMasterIdLst>
  <p:handoutMasterIdLst>
    <p:handoutMasterId r:id="rId49"/>
  </p:handoutMasterIdLst>
  <p:sldIdLst>
    <p:sldId id="257" r:id="rId2"/>
    <p:sldId id="332" r:id="rId3"/>
    <p:sldId id="318" r:id="rId4"/>
    <p:sldId id="319" r:id="rId5"/>
    <p:sldId id="265" r:id="rId6"/>
    <p:sldId id="261" r:id="rId7"/>
    <p:sldId id="260" r:id="rId8"/>
    <p:sldId id="263" r:id="rId9"/>
    <p:sldId id="314" r:id="rId10"/>
    <p:sldId id="315" r:id="rId11"/>
    <p:sldId id="271" r:id="rId12"/>
    <p:sldId id="320" r:id="rId13"/>
    <p:sldId id="272" r:id="rId14"/>
    <p:sldId id="336" r:id="rId15"/>
    <p:sldId id="337" r:id="rId16"/>
    <p:sldId id="331" r:id="rId17"/>
    <p:sldId id="324" r:id="rId18"/>
    <p:sldId id="266" r:id="rId19"/>
    <p:sldId id="269" r:id="rId20"/>
    <p:sldId id="270" r:id="rId21"/>
    <p:sldId id="294" r:id="rId22"/>
    <p:sldId id="297" r:id="rId23"/>
    <p:sldId id="298" r:id="rId24"/>
    <p:sldId id="300" r:id="rId25"/>
    <p:sldId id="312" r:id="rId26"/>
    <p:sldId id="304" r:id="rId27"/>
    <p:sldId id="308" r:id="rId28"/>
    <p:sldId id="313" r:id="rId29"/>
    <p:sldId id="326" r:id="rId30"/>
    <p:sldId id="325" r:id="rId31"/>
    <p:sldId id="334" r:id="rId32"/>
    <p:sldId id="335" r:id="rId33"/>
    <p:sldId id="323" r:id="rId34"/>
    <p:sldId id="338" r:id="rId35"/>
    <p:sldId id="286" r:id="rId36"/>
    <p:sldId id="288" r:id="rId37"/>
    <p:sldId id="287" r:id="rId38"/>
    <p:sldId id="339" r:id="rId39"/>
    <p:sldId id="330" r:id="rId40"/>
    <p:sldId id="329" r:id="rId41"/>
    <p:sldId id="283" r:id="rId42"/>
    <p:sldId id="340" r:id="rId43"/>
    <p:sldId id="341" r:id="rId44"/>
    <p:sldId id="285" r:id="rId45"/>
    <p:sldId id="281" r:id="rId46"/>
    <p:sldId id="327" r:id="rId47"/>
  </p:sldIdLst>
  <p:sldSz cx="9144000" cy="6858000" type="screen4x3"/>
  <p:notesSz cx="7010400" cy="9396413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1D4F9F"/>
    <a:srgbClr val="000000"/>
    <a:srgbClr val="25408B"/>
    <a:srgbClr val="0000FF"/>
    <a:srgbClr val="FF9900"/>
    <a:srgbClr val="0066FF"/>
    <a:srgbClr val="660066"/>
    <a:srgbClr val="FFFFFF"/>
    <a:srgbClr val="D86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42" autoAdjust="0"/>
    <p:restoredTop sz="99340" autoAdjust="0"/>
  </p:normalViewPr>
  <p:slideViewPr>
    <p:cSldViewPr snapToGrid="0">
      <p:cViewPr>
        <p:scale>
          <a:sx n="99" d="100"/>
          <a:sy n="99" d="100"/>
        </p:scale>
        <p:origin x="-1480" y="-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11GEVD\Pressure%20sensitivity%2010121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aseline="0"/>
            </a:pPr>
            <a:r>
              <a:rPr lang="en-US" sz="1400" baseline="0"/>
              <a:t>Baseline Cavity (No stiffeners)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>
              <a:solidFill>
                <a:schemeClr val="accent1">
                  <a:lumMod val="50000"/>
                </a:schemeClr>
              </a:solidFill>
            </a:ln>
          </c:spPr>
          <c:marker>
            <c:spPr>
              <a:solidFill>
                <a:schemeClr val="accent1">
                  <a:lumMod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c:spPr>
          </c:marker>
          <c:xVal>
            <c:numRef>
              <c:f>Sheet1!$A$9:$A$21</c:f>
              <c:numCache>
                <c:formatCode>0</c:formatCode>
                <c:ptCount val="13"/>
                <c:pt idx="0">
                  <c:v>10000.0</c:v>
                </c:pt>
                <c:pt idx="1">
                  <c:v>20000.0</c:v>
                </c:pt>
                <c:pt idx="2">
                  <c:v>30000.0</c:v>
                </c:pt>
                <c:pt idx="3">
                  <c:v>40000.0</c:v>
                </c:pt>
                <c:pt idx="4">
                  <c:v>50000.0</c:v>
                </c:pt>
                <c:pt idx="5">
                  <c:v>50700.0</c:v>
                </c:pt>
                <c:pt idx="6">
                  <c:v>60000.0</c:v>
                </c:pt>
                <c:pt idx="7">
                  <c:v>70000.0</c:v>
                </c:pt>
                <c:pt idx="8">
                  <c:v>80000.0</c:v>
                </c:pt>
                <c:pt idx="9">
                  <c:v>90000.0</c:v>
                </c:pt>
                <c:pt idx="10">
                  <c:v>100000.0</c:v>
                </c:pt>
                <c:pt idx="11">
                  <c:v>101400.0</c:v>
                </c:pt>
                <c:pt idx="12">
                  <c:v>110000.0</c:v>
                </c:pt>
              </c:numCache>
            </c:numRef>
          </c:xVal>
          <c:yVal>
            <c:numRef>
              <c:f>Sheet1!$D$9:$D$21</c:f>
              <c:numCache>
                <c:formatCode>General</c:formatCode>
                <c:ptCount val="13"/>
                <c:pt idx="0">
                  <c:v>4.980157708E8</c:v>
                </c:pt>
                <c:pt idx="1">
                  <c:v>4.979998539E8</c:v>
                </c:pt>
                <c:pt idx="2">
                  <c:v>4.979839314E8</c:v>
                </c:pt>
                <c:pt idx="3">
                  <c:v>4.979680031E8</c:v>
                </c:pt>
                <c:pt idx="4">
                  <c:v>4.979520691E8</c:v>
                </c:pt>
                <c:pt idx="5" formatCode="0.0">
                  <c:v>4.979509535E8</c:v>
                </c:pt>
                <c:pt idx="6">
                  <c:v>4.979361294E8</c:v>
                </c:pt>
                <c:pt idx="7">
                  <c:v>4.979201839E8</c:v>
                </c:pt>
                <c:pt idx="8">
                  <c:v>4.979042328E8</c:v>
                </c:pt>
                <c:pt idx="9">
                  <c:v>4.978882759E8</c:v>
                </c:pt>
                <c:pt idx="10">
                  <c:v>4.978723132E8</c:v>
                </c:pt>
                <c:pt idx="11" formatCode="0.0">
                  <c:v>4.978697392E8</c:v>
                </c:pt>
                <c:pt idx="12">
                  <c:v>4.978563448E8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79987816"/>
        <c:axId val="1879995464"/>
      </c:scatterChart>
      <c:valAx>
        <c:axId val="18799878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 b="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sz="1400" b="0">
                    <a:latin typeface="Times New Roman" pitchFamily="18" charset="0"/>
                    <a:cs typeface="Times New Roman" pitchFamily="18" charset="0"/>
                  </a:rPr>
                  <a:t>External Pressure (Pa)</a:t>
                </a:r>
              </a:p>
            </c:rich>
          </c:tx>
          <c:layout/>
          <c:overlay val="0"/>
        </c:title>
        <c:numFmt formatCode="0.0E+00" sourceLinked="0"/>
        <c:majorTickMark val="none"/>
        <c:minorTickMark val="none"/>
        <c:tickLblPos val="nextTo"/>
        <c:txPr>
          <a:bodyPr/>
          <a:lstStyle/>
          <a:p>
            <a:pPr>
              <a:defRPr sz="1000" baseline="0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1879995464"/>
        <c:crosses val="autoZero"/>
        <c:crossBetween val="midCat"/>
      </c:valAx>
      <c:valAx>
        <c:axId val="187999546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 b="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sz="1400" b="0">
                    <a:latin typeface="Times New Roman" pitchFamily="18" charset="0"/>
                    <a:cs typeface="Times New Roman" pitchFamily="18" charset="0"/>
                  </a:rPr>
                  <a:t>Frequency (Hz)</a:t>
                </a:r>
              </a:p>
            </c:rich>
          </c:tx>
          <c:layout/>
          <c:overlay val="0"/>
        </c:title>
        <c:numFmt formatCode="000.00E+00" sourceLinked="0"/>
        <c:majorTickMark val="none"/>
        <c:minorTickMark val="none"/>
        <c:tickLblPos val="nextTo"/>
        <c:txPr>
          <a:bodyPr/>
          <a:lstStyle/>
          <a:p>
            <a:pPr>
              <a:defRPr sz="1000" baseline="0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1879987816"/>
        <c:crosses val="autoZero"/>
        <c:crossBetween val="midCat"/>
      </c:valAx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553200" y="9002713"/>
            <a:ext cx="415925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128184" tIns="62448" rIns="128184" bIns="62448" anchor="ctr">
            <a:spAutoFit/>
          </a:bodyPr>
          <a:lstStyle/>
          <a:p>
            <a:pPr algn="r" defTabSz="1298575">
              <a:defRPr/>
            </a:pPr>
            <a:fld id="{F752B1B1-5586-4E15-8AED-7BA5A6AD5113}" type="slidenum">
              <a:rPr lang="en-US" sz="1000" b="0">
                <a:cs typeface="+mn-cs"/>
              </a:rPr>
              <a:pPr algn="r" defTabSz="1298575">
                <a:defRPr/>
              </a:pPr>
              <a:t>‹#›</a:t>
            </a:fld>
            <a:endParaRPr lang="en-US" sz="1000" b="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2435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6625" y="4462463"/>
            <a:ext cx="5135563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128184" tIns="62448" rIns="128184" bIns="624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notes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76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3638" y="711200"/>
            <a:ext cx="4681537" cy="35115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10325" y="8924925"/>
            <a:ext cx="558800" cy="41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128184" tIns="62448" rIns="128184" bIns="62448" anchor="ctr">
            <a:spAutoFit/>
          </a:bodyPr>
          <a:lstStyle/>
          <a:p>
            <a:pPr algn="r" defTabSz="1298575">
              <a:defRPr/>
            </a:pPr>
            <a:fld id="{AE436D56-BC2B-430C-A5AE-24920E72B34B}" type="slidenum">
              <a:rPr lang="en-US" sz="1900" b="0">
                <a:cs typeface="+mn-cs"/>
              </a:rPr>
              <a:pPr algn="r" defTabSz="1298575">
                <a:defRPr/>
              </a:pPr>
              <a:t>‹#›</a:t>
            </a:fld>
            <a:endParaRPr lang="en-US" sz="1900" b="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6061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608013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1216025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824038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2432050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495917"/>
            <a:ext cx="7772400" cy="1470025"/>
          </a:xfrm>
        </p:spPr>
        <p:txBody>
          <a:bodyPr/>
          <a:lstStyle>
            <a:lvl1pPr>
              <a:defRPr sz="3400" baseline="0">
                <a:solidFill>
                  <a:srgbClr val="C00000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05283"/>
            <a:ext cx="5075853" cy="457200"/>
          </a:xfrm>
        </p:spPr>
        <p:txBody>
          <a:bodyPr/>
          <a:lstStyle>
            <a:lvl1pPr>
              <a:buNone/>
              <a:defRPr sz="2000" b="1" baseline="0">
                <a:solidFill>
                  <a:srgbClr val="1D4F9F"/>
                </a:solidFill>
              </a:defRPr>
            </a:lvl1pPr>
          </a:lstStyle>
          <a:p>
            <a:pPr lvl="0"/>
            <a:r>
              <a:rPr lang="en-US" dirty="0" smtClean="0"/>
              <a:t>Click to add location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260841" y="177292"/>
            <a:ext cx="2845907" cy="457200"/>
          </a:xfrm>
        </p:spPr>
        <p:txBody>
          <a:bodyPr/>
          <a:lstStyle>
            <a:lvl1pPr algn="r">
              <a:buNone/>
              <a:defRPr sz="2000" b="1" baseline="0">
                <a:solidFill>
                  <a:srgbClr val="1D4F9F"/>
                </a:solidFill>
              </a:defRPr>
            </a:lvl1pPr>
          </a:lstStyle>
          <a:p>
            <a:pPr lvl="0"/>
            <a:r>
              <a:rPr lang="en-US" dirty="0" smtClean="0"/>
              <a:t>Click to add Date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3790139"/>
            <a:ext cx="9144000" cy="249299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aseline="0" dirty="0" smtClean="0">
                <a:solidFill>
                  <a:schemeClr val="tx1"/>
                </a:solidFill>
                <a:effectLst/>
              </a:rPr>
              <a:t>Jean </a:t>
            </a:r>
            <a:r>
              <a:rPr lang="en-US" sz="2800" baseline="0" dirty="0" err="1" smtClean="0">
                <a:solidFill>
                  <a:schemeClr val="tx1"/>
                </a:solidFill>
                <a:effectLst/>
              </a:rPr>
              <a:t>Delayen</a:t>
            </a:r>
            <a:endParaRPr lang="en-US" sz="2800" baseline="0" dirty="0" smtClean="0">
              <a:solidFill>
                <a:schemeClr val="tx1"/>
              </a:solidFill>
              <a:effectLst/>
            </a:endParaRPr>
          </a:p>
          <a:p>
            <a:r>
              <a:rPr lang="en-US" sz="2800" baseline="0" dirty="0" err="1" smtClean="0">
                <a:solidFill>
                  <a:schemeClr val="tx1"/>
                </a:solidFill>
                <a:effectLst/>
              </a:rPr>
              <a:t>Subashini</a:t>
            </a:r>
            <a:r>
              <a:rPr lang="en-US" sz="2800" baseline="0" dirty="0" smtClean="0">
                <a:solidFill>
                  <a:schemeClr val="tx1"/>
                </a:solidFill>
                <a:effectLst/>
              </a:rPr>
              <a:t> De Silva</a:t>
            </a:r>
          </a:p>
          <a:p>
            <a:endParaRPr lang="en-US" sz="2000" baseline="0" dirty="0" smtClean="0">
              <a:solidFill>
                <a:schemeClr val="tx1"/>
              </a:solidFill>
              <a:effectLst/>
            </a:endParaRPr>
          </a:p>
          <a:p>
            <a:r>
              <a:rPr lang="en-US" sz="2000" baseline="0" dirty="0" smtClean="0">
                <a:solidFill>
                  <a:schemeClr val="tx1"/>
                </a:solidFill>
                <a:effectLst/>
              </a:rPr>
              <a:t>Center for Accelerator Science</a:t>
            </a:r>
          </a:p>
          <a:p>
            <a:r>
              <a:rPr lang="en-US" sz="2000" baseline="0" dirty="0" smtClean="0">
                <a:solidFill>
                  <a:schemeClr val="tx1"/>
                </a:solidFill>
                <a:effectLst/>
              </a:rPr>
              <a:t>Old Dominion University</a:t>
            </a:r>
          </a:p>
          <a:p>
            <a:r>
              <a:rPr lang="en-US" sz="2000" baseline="0" dirty="0" smtClean="0">
                <a:solidFill>
                  <a:schemeClr val="tx1"/>
                </a:solidFill>
                <a:effectLst/>
              </a:rPr>
              <a:t>and</a:t>
            </a:r>
          </a:p>
          <a:p>
            <a:r>
              <a:rPr lang="en-US" sz="2000" baseline="0" dirty="0" smtClean="0">
                <a:solidFill>
                  <a:schemeClr val="tx1"/>
                </a:solidFill>
                <a:effectLst/>
              </a:rPr>
              <a:t>Thomas Jefferson National Accelerator Facility</a:t>
            </a:r>
            <a:endParaRPr lang="en-US" sz="2000" baseline="0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898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0"/>
            <a:ext cx="224790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5913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990600"/>
            <a:ext cx="8229600" cy="52578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 dirty="0" smtClean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69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51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308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51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03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627716" name="Line 4"/>
          <p:cNvSpPr>
            <a:spLocks noChangeShapeType="1"/>
          </p:cNvSpPr>
          <p:nvPr/>
        </p:nvSpPr>
        <p:spPr bwMode="auto">
          <a:xfrm>
            <a:off x="0" y="816742"/>
            <a:ext cx="9144000" cy="0"/>
          </a:xfrm>
          <a:prstGeom prst="line">
            <a:avLst/>
          </a:prstGeom>
          <a:noFill/>
          <a:ln w="6350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27717" name="Line 5"/>
          <p:cNvSpPr>
            <a:spLocks noChangeShapeType="1"/>
          </p:cNvSpPr>
          <p:nvPr/>
        </p:nvSpPr>
        <p:spPr bwMode="auto">
          <a:xfrm>
            <a:off x="0" y="6281531"/>
            <a:ext cx="91440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1031" name="Picture 7" descr="New JLab Logo wo words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7756" y="6512868"/>
            <a:ext cx="1074198" cy="269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7720" name="Text Box 8"/>
          <p:cNvSpPr txBox="1">
            <a:spLocks noChangeArrowheads="1"/>
          </p:cNvSpPr>
          <p:nvPr/>
        </p:nvSpPr>
        <p:spPr bwMode="auto">
          <a:xfrm>
            <a:off x="2971800" y="6554908"/>
            <a:ext cx="31305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800" b="0" i="1" dirty="0" smtClean="0">
                <a:latin typeface="Times New Roman" pitchFamily="18" charset="0"/>
                <a:cs typeface="+mn-cs"/>
              </a:rPr>
              <a:t>Page </a:t>
            </a:r>
            <a:fld id="{1B5B5EA7-2DCA-4A86-8031-B157A36EB5B6}" type="slidenum">
              <a:rPr lang="en-US" sz="800" b="0" i="1" smtClean="0">
                <a:latin typeface="Times New Roman" pitchFamily="18" charset="0"/>
                <a:cs typeface="+mn-cs"/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sz="800" b="0" i="1" dirty="0">
              <a:latin typeface="Times New Roman" pitchFamily="18" charset="0"/>
              <a:cs typeface="+mn-cs"/>
            </a:endParaRP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pic>
        <p:nvPicPr>
          <p:cNvPr id="12" name="Picture 11" descr="identifier.gif"/>
          <p:cNvPicPr>
            <a:picLocks noChangeAspect="1"/>
          </p:cNvPicPr>
          <p:nvPr/>
        </p:nvPicPr>
        <p:blipFill>
          <a:blip r:embed="rId15" cstate="print">
            <a:lum bright="9000"/>
          </a:blip>
          <a:stretch>
            <a:fillRect/>
          </a:stretch>
        </p:blipFill>
        <p:spPr>
          <a:xfrm>
            <a:off x="8293779" y="6313336"/>
            <a:ext cx="796967" cy="51802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1D4F9F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5" Type="http://schemas.openxmlformats.org/officeDocument/2006/relationships/image" Target="../media/image44.emf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5" Type="http://schemas.openxmlformats.org/officeDocument/2006/relationships/image" Target="../media/image51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48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.png"/><Relationship Id="rId12" Type="http://schemas.openxmlformats.org/officeDocument/2006/relationships/image" Target="../media/image7.png"/><Relationship Id="rId13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emf"/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5" Type="http://schemas.openxmlformats.org/officeDocument/2006/relationships/image" Target="../media/image58.emf"/><Relationship Id="rId6" Type="http://schemas.openxmlformats.org/officeDocument/2006/relationships/image" Target="../media/image59.emf"/><Relationship Id="rId7" Type="http://schemas.openxmlformats.org/officeDocument/2006/relationships/image" Target="../media/image60.emf"/><Relationship Id="rId8" Type="http://schemas.openxmlformats.org/officeDocument/2006/relationships/image" Target="../media/image3.png"/><Relationship Id="rId9" Type="http://schemas.openxmlformats.org/officeDocument/2006/relationships/image" Target="../media/image4.png"/><Relationship Id="rId10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jpeg"/><Relationship Id="rId8" Type="http://schemas.openxmlformats.org/officeDocument/2006/relationships/image" Target="../media/image71.jpeg"/><Relationship Id="rId9" Type="http://schemas.openxmlformats.org/officeDocument/2006/relationships/image" Target="../media/image72.jpg"/><Relationship Id="rId10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jpeg"/><Relationship Id="rId7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jpeg"/><Relationship Id="rId3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84.jpeg"/><Relationship Id="rId5" Type="http://schemas.openxmlformats.org/officeDocument/2006/relationships/image" Target="../media/image85.jpeg"/><Relationship Id="rId6" Type="http://schemas.openxmlformats.org/officeDocument/2006/relationships/image" Target="../media/image86.jpeg"/><Relationship Id="rId7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4" Type="http://schemas.openxmlformats.org/officeDocument/2006/relationships/image" Target="../media/image91.jpeg"/><Relationship Id="rId5" Type="http://schemas.openxmlformats.org/officeDocument/2006/relationships/image" Target="../media/image9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image" Target="../media/image9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3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95.jpeg"/><Relationship Id="rId5" Type="http://schemas.openxmlformats.org/officeDocument/2006/relationships/image" Target="../media/image100.jpeg"/><Relationship Id="rId6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Relationship Id="rId3" Type="http://schemas.openxmlformats.org/officeDocument/2006/relationships/image" Target="../media/image10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6" Type="http://schemas.openxmlformats.org/officeDocument/2006/relationships/image" Target="../media/image108.png"/><Relationship Id="rId7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5" Type="http://schemas.openxmlformats.org/officeDocument/2006/relationships/image" Target="../media/image113.png"/><Relationship Id="rId6" Type="http://schemas.openxmlformats.org/officeDocument/2006/relationships/image" Target="../media/image114.png"/><Relationship Id="rId7" Type="http://schemas.openxmlformats.org/officeDocument/2006/relationships/image" Target="../media/image115.png"/><Relationship Id="rId8" Type="http://schemas.openxmlformats.org/officeDocument/2006/relationships/image" Target="../media/image116.png"/><Relationship Id="rId9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4" Type="http://schemas.openxmlformats.org/officeDocument/2006/relationships/image" Target="../media/image124.png"/><Relationship Id="rId5" Type="http://schemas.openxmlformats.org/officeDocument/2006/relationships/image" Target="../media/image125.png"/><Relationship Id="rId6" Type="http://schemas.openxmlformats.org/officeDocument/2006/relationships/image" Target="../media/image126.png"/><Relationship Id="rId7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4" Type="http://schemas.openxmlformats.org/officeDocument/2006/relationships/image" Target="../media/image129.emf"/><Relationship Id="rId5" Type="http://schemas.openxmlformats.org/officeDocument/2006/relationships/image" Target="../media/image130.emf"/><Relationship Id="rId6" Type="http://schemas.openxmlformats.org/officeDocument/2006/relationships/image" Target="../media/image119.png"/><Relationship Id="rId7" Type="http://schemas.openxmlformats.org/officeDocument/2006/relationships/image" Target="../media/image120.png"/><Relationship Id="rId8" Type="http://schemas.openxmlformats.org/officeDocument/2006/relationships/image" Target="../media/image118.png"/><Relationship Id="rId9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5" Type="http://schemas.openxmlformats.org/officeDocument/2006/relationships/image" Target="../media/image120.png"/><Relationship Id="rId6" Type="http://schemas.openxmlformats.org/officeDocument/2006/relationships/image" Target="../media/image121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131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oleObject" Target="../embeddings/oleObject1.bin"/><Relationship Id="rId9" Type="http://schemas.openxmlformats.org/officeDocument/2006/relationships/image" Target="../media/image16.wmf"/><Relationship Id="rId10" Type="http://schemas.openxmlformats.org/officeDocument/2006/relationships/image" Target="../media/image21.png"/><Relationship Id="rId11" Type="http://schemas.openxmlformats.org/officeDocument/2006/relationships/image" Target="../media/image2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png"/><Relationship Id="rId3" Type="http://schemas.openxmlformats.org/officeDocument/2006/relationships/image" Target="../media/image13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cap="all" dirty="0" smtClean="0"/>
              <a:t>Development of the ODU/SLAC Compact Cavity Design</a:t>
            </a:r>
            <a:r>
              <a:rPr lang="en-US" i="1" cap="all" dirty="0" smtClean="0"/>
              <a:t> </a:t>
            </a:r>
            <a:endParaRPr lang="en-US" cap="al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LARP CM-18, </a:t>
            </a:r>
            <a:r>
              <a:rPr lang="en-US" dirty="0" err="1" smtClean="0"/>
              <a:t>Fermilab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7-9 May 2012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JLab Applications</a:t>
            </a:r>
            <a:endParaRPr lang="en-US" dirty="0"/>
          </a:p>
        </p:txBody>
      </p:sp>
      <p:sp>
        <p:nvSpPr>
          <p:cNvPr id="65" name="Content Placeholder 64"/>
          <p:cNvSpPr>
            <a:spLocks noGrp="1"/>
          </p:cNvSpPr>
          <p:nvPr>
            <p:ph sz="half" idx="1"/>
          </p:nvPr>
        </p:nvSpPr>
        <p:spPr>
          <a:xfrm>
            <a:off x="209550" y="1390650"/>
            <a:ext cx="4295775" cy="4857750"/>
          </a:xfrm>
        </p:spPr>
        <p:txBody>
          <a:bodyPr/>
          <a:lstStyle/>
          <a:p>
            <a:pPr lvl="0"/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Operating RF Frequency – 499 MHz</a:t>
            </a:r>
          </a:p>
          <a:p>
            <a:endParaRPr lang="en-US" sz="1600" dirty="0"/>
          </a:p>
        </p:txBody>
      </p:sp>
      <p:sp>
        <p:nvSpPr>
          <p:cNvPr id="66" name="Content Placeholder 65"/>
          <p:cNvSpPr>
            <a:spLocks noGrp="1"/>
          </p:cNvSpPr>
          <p:nvPr>
            <p:ph sz="half" idx="2"/>
          </p:nvPr>
        </p:nvSpPr>
        <p:spPr>
          <a:xfrm>
            <a:off x="4848225" y="1381125"/>
            <a:ext cx="4133850" cy="4867274"/>
          </a:xfrm>
        </p:spPr>
        <p:txBody>
          <a:bodyPr/>
          <a:lstStyle/>
          <a:p>
            <a:r>
              <a:rPr lang="en-US" sz="1600" dirty="0" smtClean="0"/>
              <a:t>Operating frequency – 750 MHz</a:t>
            </a:r>
          </a:p>
          <a:p>
            <a:endParaRPr lang="en-US" sz="1600" dirty="0" smtClean="0"/>
          </a:p>
          <a:p>
            <a:r>
              <a:rPr lang="en-US" sz="1600" dirty="0" smtClean="0"/>
              <a:t>Crabbing cavities for both</a:t>
            </a:r>
          </a:p>
          <a:p>
            <a:pPr lvl="1"/>
            <a:r>
              <a:rPr lang="en-US" sz="1200" dirty="0" smtClean="0"/>
              <a:t>Proton beam = 60 GeV</a:t>
            </a:r>
          </a:p>
          <a:p>
            <a:pPr lvl="1"/>
            <a:r>
              <a:rPr lang="en-US" sz="1200" dirty="0" smtClean="0"/>
              <a:t>Electron beam = 12 GeV</a:t>
            </a:r>
          </a:p>
          <a:p>
            <a:pPr lvl="1"/>
            <a:endParaRPr lang="en-US" sz="1200" dirty="0" smtClean="0"/>
          </a:p>
          <a:p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1600" i="1" baseline="-25000" dirty="0" smtClean="0">
                <a:latin typeface="Times New Roman" pitchFamily="18" charset="0"/>
                <a:cs typeface="Times New Roman" pitchFamily="18" charset="0"/>
              </a:rPr>
              <a:t>T</a:t>
            </a:r>
          </a:p>
          <a:p>
            <a:pPr lvl="1"/>
            <a:r>
              <a:rPr lang="en-US" sz="1200" dirty="0" smtClean="0"/>
              <a:t>Proton beam = 8 MV</a:t>
            </a:r>
          </a:p>
          <a:p>
            <a:pPr lvl="1"/>
            <a:r>
              <a:rPr lang="en-US" sz="1200" dirty="0" smtClean="0"/>
              <a:t>Electron beam = 1.5 MV</a:t>
            </a:r>
          </a:p>
          <a:p>
            <a:endParaRPr lang="en-US" sz="1600" dirty="0" smtClean="0"/>
          </a:p>
          <a:p>
            <a:r>
              <a:rPr lang="en-US" sz="1600" dirty="0" smtClean="0"/>
              <a:t>No dimensional constraints</a:t>
            </a:r>
          </a:p>
          <a:p>
            <a:r>
              <a:rPr lang="en-US" sz="1600" dirty="0" smtClean="0"/>
              <a:t>60 mm beam aperture</a:t>
            </a:r>
          </a:p>
          <a:p>
            <a:endParaRPr lang="en-US" sz="1600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1708950" y="2057400"/>
            <a:ext cx="2653500" cy="3000375"/>
            <a:chOff x="927900" y="1524000"/>
            <a:chExt cx="2653500" cy="3000375"/>
          </a:xfrm>
        </p:grpSpPr>
        <p:sp>
          <p:nvSpPr>
            <p:cNvPr id="7" name="Oval 6"/>
            <p:cNvSpPr/>
            <p:nvPr/>
          </p:nvSpPr>
          <p:spPr>
            <a:xfrm>
              <a:off x="1745662" y="2161675"/>
              <a:ext cx="1828800" cy="18288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057400" y="2476500"/>
              <a:ext cx="1188720" cy="118872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78"/>
            <p:cNvGrpSpPr>
              <a:grpSpLocks/>
            </p:cNvGrpSpPr>
            <p:nvPr/>
          </p:nvGrpSpPr>
          <p:grpSpPr bwMode="auto">
            <a:xfrm>
              <a:off x="927900" y="1524000"/>
              <a:ext cx="2653500" cy="3000375"/>
              <a:chOff x="255765" y="1800706"/>
              <a:chExt cx="2652712" cy="2999894"/>
            </a:xfrm>
          </p:grpSpPr>
          <p:grpSp>
            <p:nvGrpSpPr>
              <p:cNvPr id="10" name="Group 77"/>
              <p:cNvGrpSpPr>
                <a:grpSpLocks/>
              </p:cNvGrpSpPr>
              <p:nvPr/>
            </p:nvGrpSpPr>
            <p:grpSpPr bwMode="auto">
              <a:xfrm>
                <a:off x="1676400" y="4724400"/>
                <a:ext cx="685800" cy="76200"/>
                <a:chOff x="1676400" y="4724400"/>
                <a:chExt cx="685800" cy="76200"/>
              </a:xfrm>
            </p:grpSpPr>
            <p:cxnSp>
              <p:nvCxnSpPr>
                <p:cNvPr id="25" name="Straight Connector 68"/>
                <p:cNvCxnSpPr>
                  <a:cxnSpLocks noChangeShapeType="1"/>
                </p:cNvCxnSpPr>
                <p:nvPr/>
              </p:nvCxnSpPr>
              <p:spPr bwMode="auto">
                <a:xfrm>
                  <a:off x="1676400" y="4724400"/>
                  <a:ext cx="609600" cy="0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6" name="Straight Connector 70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1676400" y="4724400"/>
                  <a:ext cx="76200" cy="76200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7" name="Straight Connector 71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1828800" y="4724400"/>
                  <a:ext cx="76200" cy="76200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8" name="Straight Connector 72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1981200" y="4724400"/>
                  <a:ext cx="76200" cy="76200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9" name="Straight Connector 73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2133600" y="4724400"/>
                  <a:ext cx="76200" cy="76200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0" name="Straight Connector 74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2286000" y="4724400"/>
                  <a:ext cx="76200" cy="76200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11" name="Group 76"/>
              <p:cNvGrpSpPr>
                <a:grpSpLocks/>
              </p:cNvGrpSpPr>
              <p:nvPr/>
            </p:nvGrpSpPr>
            <p:grpSpPr bwMode="auto">
              <a:xfrm>
                <a:off x="255765" y="1800706"/>
                <a:ext cx="2652712" cy="2923694"/>
                <a:chOff x="255765" y="1800706"/>
                <a:chExt cx="2652712" cy="2923694"/>
              </a:xfrm>
            </p:grpSpPr>
            <p:grpSp>
              <p:nvGrpSpPr>
                <p:cNvPr id="12" name="Group 22"/>
                <p:cNvGrpSpPr>
                  <a:grpSpLocks/>
                </p:cNvGrpSpPr>
                <p:nvPr/>
              </p:nvGrpSpPr>
              <p:grpSpPr bwMode="auto">
                <a:xfrm>
                  <a:off x="255765" y="3095898"/>
                  <a:ext cx="2652712" cy="588769"/>
                  <a:chOff x="633453" y="4097100"/>
                  <a:chExt cx="2652712" cy="588769"/>
                </a:xfrm>
              </p:grpSpPr>
              <p:sp>
                <p:nvSpPr>
                  <p:cNvPr id="19" name="Oval 4"/>
                  <p:cNvSpPr/>
                  <p:nvPr/>
                </p:nvSpPr>
                <p:spPr bwMode="auto">
                  <a:xfrm>
                    <a:off x="2226829" y="4201859"/>
                    <a:ext cx="272969" cy="274594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Times"/>
                    </a:endParaRPr>
                  </a:p>
                </p:txBody>
              </p:sp>
              <p:sp>
                <p:nvSpPr>
                  <p:cNvPr id="20" name="Oval 19"/>
                  <p:cNvSpPr/>
                  <p:nvPr/>
                </p:nvSpPr>
                <p:spPr bwMode="auto">
                  <a:xfrm>
                    <a:off x="633453" y="4182812"/>
                    <a:ext cx="320580" cy="320624"/>
                  </a:xfrm>
                  <a:prstGeom prst="ellipse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Times"/>
                    </a:endParaRPr>
                  </a:p>
                </p:txBody>
              </p:sp>
              <p:cxnSp>
                <p:nvCxnSpPr>
                  <p:cNvPr id="21" name="Straight Arrow Connector 4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92480" y="4348439"/>
                    <a:ext cx="1572768" cy="1588"/>
                  </a:xfrm>
                  <a:prstGeom prst="straightConnector1">
                    <a:avLst/>
                  </a:prstGeom>
                  <a:noFill/>
                  <a:ln w="19050" algn="ctr">
                    <a:solidFill>
                      <a:schemeClr val="tx1"/>
                    </a:solidFill>
                    <a:round/>
                    <a:headEnd type="stealth" w="med" len="med"/>
                    <a:tailEnd type="stealth" w="med" len="med"/>
                  </a:ln>
                </p:spPr>
              </p:cxnSp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2448214" y="4097100"/>
                    <a:ext cx="837951" cy="185708"/>
                  </a:xfrm>
                  <a:prstGeom prst="rect">
                    <a:avLst/>
                  </a:prstGeom>
                  <a:noFill/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</p:spPr>
                <p:txBody>
                  <a:bodyPr lIns="0" tIns="0" rIns="0" bIns="0"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en-US" sz="1200" b="1" dirty="0"/>
                      <a:t>R = 20 mm</a:t>
                    </a:r>
                  </a:p>
                </p:txBody>
              </p:sp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1134154" y="4125670"/>
                    <a:ext cx="618041" cy="184637"/>
                  </a:xfrm>
                  <a:prstGeom prst="rect">
                    <a:avLst/>
                  </a:prstGeom>
                  <a:noFill/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1200" b="1" dirty="0"/>
                      <a:t>300 mm</a:t>
                    </a:r>
                  </a:p>
                </p:txBody>
              </p:sp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2448214" y="4316040"/>
                    <a:ext cx="761774" cy="369829"/>
                  </a:xfrm>
                  <a:prstGeom prst="rect">
                    <a:avLst/>
                  </a:prstGeom>
                  <a:noFill/>
                  <a:effectLst>
                    <a:outerShdw blurRad="50800" dist="50800" dir="5400000" algn="ctr" rotWithShape="0">
                      <a:srgbClr val="000000">
                        <a:alpha val="0"/>
                      </a:srgbClr>
                    </a:outerShdw>
                  </a:effectLst>
                </p:spPr>
                <p:txBody>
                  <a:bodyPr lIns="0" tIns="0" rIns="0" bIns="0"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en-US" sz="1200" b="1" dirty="0"/>
                      <a:t>5</a:t>
                    </a:r>
                    <a:r>
                      <a:rPr lang="en-US" sz="1200" b="1" baseline="30000" dirty="0"/>
                      <a:t>th</a:t>
                    </a:r>
                    <a:r>
                      <a:rPr lang="en-US" sz="1200" b="1" dirty="0"/>
                      <a:t> Pass Beam Line</a:t>
                    </a:r>
                    <a:endParaRPr lang="en-US" sz="1200" b="1" baseline="-25000" dirty="0"/>
                  </a:p>
                </p:txBody>
              </p:sp>
            </p:grpSp>
            <p:sp>
              <p:nvSpPr>
                <p:cNvPr id="13" name="Oval 12"/>
                <p:cNvSpPr/>
                <p:nvPr/>
              </p:nvSpPr>
              <p:spPr bwMode="auto">
                <a:xfrm>
                  <a:off x="1839619" y="1840388"/>
                  <a:ext cx="274555" cy="274593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/>
                  </a:endParaRP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990558" y="1800706"/>
                  <a:ext cx="761773" cy="369829"/>
                </a:xfrm>
                <a:prstGeom prst="rect">
                  <a:avLst/>
                </a:prstGeom>
                <a:noFill/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</p:spPr>
              <p:txBody>
                <a:bodyPr lIns="0" tIns="0" rIns="0" bIns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200" b="1" dirty="0"/>
                    <a:t>4</a:t>
                  </a:r>
                  <a:r>
                    <a:rPr lang="en-US" sz="1200" b="1" baseline="30000" dirty="0"/>
                    <a:t>th</a:t>
                  </a:r>
                  <a:r>
                    <a:rPr lang="en-US" sz="1200" b="1" dirty="0"/>
                    <a:t> Pass Beam Line</a:t>
                  </a:r>
                  <a:endParaRPr lang="en-US" sz="1200" b="1" baseline="-25000" dirty="0"/>
                </a:p>
              </p:txBody>
            </p:sp>
            <p:cxnSp>
              <p:nvCxnSpPr>
                <p:cNvPr id="15" name="Straight Arrow Connector 63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295399" y="2656261"/>
                  <a:ext cx="1371600" cy="1588"/>
                </a:xfrm>
                <a:prstGeom prst="straightConnector1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 type="stealth" w="med" len="med"/>
                  <a:tailEnd type="stealth" w="med" len="med"/>
                </a:ln>
              </p:spPr>
            </p:cxnSp>
            <p:sp>
              <p:nvSpPr>
                <p:cNvPr id="16" name="TextBox 15"/>
                <p:cNvSpPr txBox="1"/>
                <p:nvPr/>
              </p:nvSpPr>
              <p:spPr>
                <a:xfrm>
                  <a:off x="2028175" y="2226263"/>
                  <a:ext cx="623203" cy="184636"/>
                </a:xfrm>
                <a:prstGeom prst="rect">
                  <a:avLst/>
                </a:prstGeom>
                <a:noFill/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</p:spPr>
              <p:txBody>
                <a:bodyPr wrap="squar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1200" b="1" dirty="0"/>
                    <a:t>450 mm</a:t>
                  </a:r>
                </a:p>
              </p:txBody>
            </p:sp>
            <p:cxnSp>
              <p:nvCxnSpPr>
                <p:cNvPr id="17" name="Straight Arrow Connector 66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296194" y="4037806"/>
                  <a:ext cx="1371600" cy="1588"/>
                </a:xfrm>
                <a:prstGeom prst="straightConnector1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 type="stealth" w="med" len="med"/>
                  <a:tailEnd type="stealth" w="med" len="med"/>
                </a:ln>
              </p:spPr>
            </p:cxnSp>
            <p:sp>
              <p:nvSpPr>
                <p:cNvPr id="18" name="TextBox 17"/>
                <p:cNvSpPr txBox="1"/>
                <p:nvPr/>
              </p:nvSpPr>
              <p:spPr>
                <a:xfrm>
                  <a:off x="1289708" y="3781588"/>
                  <a:ext cx="668938" cy="184120"/>
                </a:xfrm>
                <a:prstGeom prst="rect">
                  <a:avLst/>
                </a:prstGeom>
                <a:noFill/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</p:spPr>
              <p:txBody>
                <a:bodyPr wrap="squar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1200" b="1" dirty="0"/>
                    <a:t>680 mm</a:t>
                  </a:r>
                </a:p>
              </p:txBody>
            </p:sp>
          </p:grpSp>
        </p:grpSp>
      </p:grpSp>
      <p:grpSp>
        <p:nvGrpSpPr>
          <p:cNvPr id="31" name="Group 65"/>
          <p:cNvGrpSpPr>
            <a:grpSpLocks/>
          </p:cNvGrpSpPr>
          <p:nvPr/>
        </p:nvGrpSpPr>
        <p:grpSpPr bwMode="auto">
          <a:xfrm>
            <a:off x="238125" y="4305300"/>
            <a:ext cx="2266950" cy="1165225"/>
            <a:chOff x="1371600" y="5114925"/>
            <a:chExt cx="2266950" cy="1165741"/>
          </a:xfrm>
        </p:grpSpPr>
        <p:grpSp>
          <p:nvGrpSpPr>
            <p:cNvPr id="32" name="Group 50"/>
            <p:cNvGrpSpPr>
              <a:grpSpLocks/>
            </p:cNvGrpSpPr>
            <p:nvPr/>
          </p:nvGrpSpPr>
          <p:grpSpPr bwMode="auto">
            <a:xfrm>
              <a:off x="1600200" y="5276850"/>
              <a:ext cx="2038350" cy="895350"/>
              <a:chOff x="6629400" y="3581400"/>
              <a:chExt cx="2038350" cy="895350"/>
            </a:xfrm>
          </p:grpSpPr>
          <p:grpSp>
            <p:nvGrpSpPr>
              <p:cNvPr id="36" name="Group 38"/>
              <p:cNvGrpSpPr>
                <a:grpSpLocks/>
              </p:cNvGrpSpPr>
              <p:nvPr/>
            </p:nvGrpSpPr>
            <p:grpSpPr bwMode="auto">
              <a:xfrm>
                <a:off x="6629400" y="3581400"/>
                <a:ext cx="2038350" cy="895350"/>
                <a:chOff x="6629400" y="3581400"/>
                <a:chExt cx="2038350" cy="895350"/>
              </a:xfrm>
            </p:grpSpPr>
            <p:grpSp>
              <p:nvGrpSpPr>
                <p:cNvPr id="38" name="Group 29"/>
                <p:cNvGrpSpPr>
                  <a:grpSpLocks/>
                </p:cNvGrpSpPr>
                <p:nvPr/>
              </p:nvGrpSpPr>
              <p:grpSpPr bwMode="auto">
                <a:xfrm>
                  <a:off x="6629400" y="3581400"/>
                  <a:ext cx="2038350" cy="895350"/>
                  <a:chOff x="6629400" y="2895600"/>
                  <a:chExt cx="2038350" cy="895350"/>
                </a:xfrm>
              </p:grpSpPr>
              <p:pic>
                <p:nvPicPr>
                  <p:cNvPr id="40" name="Picture 2" descr="C:\Documents and Settings\sdesilva\Desktop\Annual Review\Images\Separation.bmp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/>
                  <a:stretch>
                    <a:fillRect/>
                  </a:stretch>
                </p:blipFill>
                <p:spPr bwMode="auto">
                  <a:xfrm>
                    <a:off x="6629400" y="2895600"/>
                    <a:ext cx="2038350" cy="8953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cxnSp>
                <p:nvCxnSpPr>
                  <p:cNvPr id="41" name="Straight Connector 40"/>
                  <p:cNvCxnSpPr/>
                  <p:nvPr/>
                </p:nvCxnSpPr>
                <p:spPr>
                  <a:xfrm rot="5400000">
                    <a:off x="7398455" y="3136285"/>
                    <a:ext cx="401815" cy="0"/>
                  </a:xfrm>
                  <a:prstGeom prst="line">
                    <a:avLst/>
                  </a:prstGeom>
                  <a:ln w="15875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9" name="Flowchart: Connector 38"/>
                <p:cNvSpPr/>
                <p:nvPr/>
              </p:nvSpPr>
              <p:spPr>
                <a:xfrm>
                  <a:off x="7553325" y="3583061"/>
                  <a:ext cx="92075" cy="90527"/>
                </a:xfrm>
                <a:prstGeom prst="flowChartConnector">
                  <a:avLst/>
                </a:prstGeom>
                <a:solidFill>
                  <a:srgbClr val="0033CC"/>
                </a:solidFill>
                <a:ln w="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37" name="TextBox 36"/>
              <p:cNvSpPr txBox="1"/>
              <p:nvPr/>
            </p:nvSpPr>
            <p:spPr>
              <a:xfrm>
                <a:off x="7555855" y="3733939"/>
                <a:ext cx="304800" cy="184231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1200" b="1" i="1" dirty="0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V</a:t>
                </a:r>
                <a:r>
                  <a:rPr lang="en-US" sz="1200" b="1" baseline="-25000" dirty="0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T</a:t>
                </a:r>
                <a:endParaRPr lang="en-US" b="1" dirty="0"/>
              </a:p>
            </p:txBody>
          </p:sp>
        </p:grpSp>
        <p:sp>
          <p:nvSpPr>
            <p:cNvPr id="33" name="TextBox 60"/>
            <p:cNvSpPr txBox="1">
              <a:spLocks noChangeArrowheads="1"/>
            </p:cNvSpPr>
            <p:nvPr/>
          </p:nvSpPr>
          <p:spPr bwMode="auto">
            <a:xfrm>
              <a:off x="1371600" y="6096000"/>
              <a:ext cx="53340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1200" b="1"/>
                <a:t>Hall C</a:t>
              </a:r>
            </a:p>
          </p:txBody>
        </p:sp>
        <p:sp>
          <p:nvSpPr>
            <p:cNvPr id="34" name="TextBox 61"/>
            <p:cNvSpPr txBox="1">
              <a:spLocks noChangeArrowheads="1"/>
            </p:cNvSpPr>
            <p:nvPr/>
          </p:nvSpPr>
          <p:spPr bwMode="auto">
            <a:xfrm>
              <a:off x="2286000" y="5835134"/>
              <a:ext cx="53340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1200" b="1" dirty="0"/>
                <a:t>Hall B</a:t>
              </a:r>
            </a:p>
          </p:txBody>
        </p:sp>
        <p:sp>
          <p:nvSpPr>
            <p:cNvPr id="35" name="TextBox 62"/>
            <p:cNvSpPr txBox="1">
              <a:spLocks noChangeArrowheads="1"/>
            </p:cNvSpPr>
            <p:nvPr/>
          </p:nvSpPr>
          <p:spPr bwMode="auto">
            <a:xfrm>
              <a:off x="2714625" y="5114925"/>
              <a:ext cx="53340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1200" b="1"/>
                <a:t>Hall A</a:t>
              </a: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1866899" y="5438775"/>
            <a:ext cx="277177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Deflecting Angle</a:t>
            </a:r>
            <a:r>
              <a:rPr lang="en-US" b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= 506 µ</a:t>
            </a:r>
            <a:r>
              <a:rPr lang="en-US" b="0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rad</a:t>
            </a:r>
            <a:endParaRPr lang="en-US" b="0" dirty="0" smtClean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endParaRPr lang="en-US" sz="1400" b="0" dirty="0" smtClean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r>
              <a:rPr lang="en-US" sz="1600" b="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1600" b="0" i="1" baseline="-25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0" dirty="0" smtClean="0">
                <a:solidFill>
                  <a:schemeClr val="tx2">
                    <a:lumMod val="75000"/>
                  </a:schemeClr>
                </a:solidFill>
              </a:rPr>
              <a:t> at peak = 5.6 MV</a:t>
            </a:r>
          </a:p>
          <a:p>
            <a:endParaRPr lang="en-US" sz="1400" b="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66700" y="930473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sz="1800" u="sng" dirty="0" smtClean="0"/>
              <a:t>JLab 12 GeV RF Separator</a:t>
            </a:r>
            <a:endParaRPr lang="en-US" sz="1800" u="sng" dirty="0" smtClean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838700" y="959048"/>
            <a:ext cx="3981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sz="1800" u="sng" dirty="0" err="1" smtClean="0"/>
              <a:t>JLab</a:t>
            </a:r>
            <a:r>
              <a:rPr lang="en-US" sz="1800" u="sng" dirty="0" smtClean="0"/>
              <a:t>–MEIC Crabbing Cavity</a:t>
            </a:r>
            <a:endParaRPr lang="en-US" sz="1800" u="sng" dirty="0" smtClean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Optimization – 499 MHz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b="18824"/>
          <a:stretch>
            <a:fillRect/>
          </a:stretch>
        </p:blipFill>
        <p:spPr bwMode="auto">
          <a:xfrm>
            <a:off x="2255520" y="950601"/>
            <a:ext cx="4244340" cy="146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064" y="2463339"/>
            <a:ext cx="4315776" cy="3715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6287" y="2476500"/>
            <a:ext cx="4460553" cy="372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Optimization of Bar Shape – 499 MHz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29450" y="4295775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smtClean="0"/>
              <a:t>[</a:t>
            </a:r>
            <a:r>
              <a:rPr lang="en-US" sz="1400" b="0" dirty="0" smtClean="0">
                <a:solidFill>
                  <a:srgbClr val="FF0000"/>
                </a:solidFill>
              </a:rPr>
              <a:t>30 MV/m, 45 mT</a:t>
            </a:r>
            <a:r>
              <a:rPr lang="en-US" sz="1400" b="0" dirty="0" smtClean="0"/>
              <a:t>]</a:t>
            </a:r>
            <a:endParaRPr lang="en-US" sz="1400" b="0" dirty="0"/>
          </a:p>
        </p:txBody>
      </p:sp>
      <p:grpSp>
        <p:nvGrpSpPr>
          <p:cNvPr id="7" name="Group 6"/>
          <p:cNvGrpSpPr/>
          <p:nvPr/>
        </p:nvGrpSpPr>
        <p:grpSpPr>
          <a:xfrm>
            <a:off x="628650" y="1019175"/>
            <a:ext cx="6248400" cy="5266038"/>
            <a:chOff x="685800" y="1143000"/>
            <a:chExt cx="6248400" cy="526603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/>
            <a:srcRect l="2266" t="1340" r="2714" b="2279"/>
            <a:stretch>
              <a:fillRect/>
            </a:stretch>
          </p:blipFill>
          <p:spPr bwMode="auto">
            <a:xfrm>
              <a:off x="685800" y="1143000"/>
              <a:ext cx="6248400" cy="5266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/>
            <a:srcRect l="40148" t="15078" r="25805" b="29872"/>
            <a:stretch>
              <a:fillRect/>
            </a:stretch>
          </p:blipFill>
          <p:spPr bwMode="auto">
            <a:xfrm>
              <a:off x="1447800" y="1295400"/>
              <a:ext cx="614545" cy="622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/>
            <a:srcRect l="40297" t="15225" r="25841" b="29850"/>
            <a:stretch>
              <a:fillRect/>
            </a:stretch>
          </p:blipFill>
          <p:spPr bwMode="auto">
            <a:xfrm>
              <a:off x="4572000" y="4876800"/>
              <a:ext cx="598538" cy="626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1" name="Straight Arrow Connector 10"/>
          <p:cNvCxnSpPr/>
          <p:nvPr/>
        </p:nvCxnSpPr>
        <p:spPr>
          <a:xfrm flipH="1">
            <a:off x="6038850" y="4448175"/>
            <a:ext cx="1066800" cy="1524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6648450" y="2085975"/>
            <a:ext cx="1905000" cy="1730128"/>
            <a:chOff x="6934200" y="3657600"/>
            <a:chExt cx="1905000" cy="173012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/>
            <a:srcRect l="47276" t="15128" r="27724" b="43590"/>
            <a:stretch>
              <a:fillRect/>
            </a:stretch>
          </p:blipFill>
          <p:spPr bwMode="auto">
            <a:xfrm>
              <a:off x="7162800" y="3657600"/>
              <a:ext cx="1676400" cy="1730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4" name="Straight Connector 13"/>
            <p:cNvCxnSpPr/>
            <p:nvPr/>
          </p:nvCxnSpPr>
          <p:spPr>
            <a:xfrm rot="10800000">
              <a:off x="6934200" y="4390725"/>
              <a:ext cx="914400" cy="0"/>
            </a:xfrm>
            <a:prstGeom prst="line">
              <a:avLst/>
            </a:prstGeom>
            <a:ln w="158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6200000" flipV="1">
              <a:off x="7307500" y="3830375"/>
              <a:ext cx="720450" cy="400250"/>
            </a:xfrm>
            <a:prstGeom prst="line">
              <a:avLst/>
            </a:prstGeom>
            <a:ln w="158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Arc 15"/>
            <p:cNvSpPr/>
            <p:nvPr/>
          </p:nvSpPr>
          <p:spPr>
            <a:xfrm rot="5400000" flipH="1" flipV="1">
              <a:off x="7010400" y="3810000"/>
              <a:ext cx="1295400" cy="1143000"/>
            </a:xfrm>
            <a:prstGeom prst="arc">
              <a:avLst>
                <a:gd name="adj1" fmla="val 16196354"/>
                <a:gd name="adj2" fmla="val 20837079"/>
              </a:avLst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162000" y="3876575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800" dirty="0" smtClean="0"/>
                <a:t>θ</a:t>
              </a:r>
              <a:endParaRPr lang="en-US" sz="1800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Optimization – 400 MHz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9603" y="1024890"/>
            <a:ext cx="6829425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258050" y="4035624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smtClean="0"/>
              <a:t>[</a:t>
            </a:r>
            <a:r>
              <a:rPr lang="en-US" sz="1400" b="0" dirty="0" smtClean="0">
                <a:solidFill>
                  <a:srgbClr val="FF0000"/>
                </a:solidFill>
              </a:rPr>
              <a:t>35 MV/m, 65 mT</a:t>
            </a:r>
            <a:r>
              <a:rPr lang="en-US" sz="1400" b="0" dirty="0" smtClean="0"/>
              <a:t>]</a:t>
            </a:r>
            <a:endParaRPr lang="en-US" sz="1400" b="0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581775" y="4189513"/>
            <a:ext cx="76200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Dependence of Beam Aperture</a:t>
            </a:r>
            <a:endParaRPr lang="en-US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" t="1565" r="1300" b="2144"/>
          <a:stretch/>
        </p:blipFill>
        <p:spPr bwMode="auto">
          <a:xfrm>
            <a:off x="5238750" y="895351"/>
            <a:ext cx="3752588" cy="2722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" t="1565" r="1300" b="2144"/>
          <a:stretch/>
        </p:blipFill>
        <p:spPr bwMode="auto">
          <a:xfrm>
            <a:off x="5238750" y="3637140"/>
            <a:ext cx="3752588" cy="2722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" t="1565" r="1300" b="2144"/>
          <a:stretch/>
        </p:blipFill>
        <p:spPr bwMode="auto">
          <a:xfrm>
            <a:off x="142875" y="3637140"/>
            <a:ext cx="3752588" cy="2722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" t="1565" r="1300" b="2144"/>
          <a:stretch/>
        </p:blipFill>
        <p:spPr bwMode="auto">
          <a:xfrm>
            <a:off x="142875" y="895351"/>
            <a:ext cx="3752588" cy="2722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/>
          <a:srcRect l="40974" t="14933" r="26838" b="32716"/>
          <a:stretch>
            <a:fillRect/>
          </a:stretch>
        </p:blipFill>
        <p:spPr bwMode="auto">
          <a:xfrm>
            <a:off x="4011628" y="1923505"/>
            <a:ext cx="1030145" cy="1047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/>
          <a:srcRect l="40869" t="14766" r="26838" b="32883"/>
          <a:stretch>
            <a:fillRect/>
          </a:stretch>
        </p:blipFill>
        <p:spPr bwMode="auto">
          <a:xfrm>
            <a:off x="3958273" y="3047154"/>
            <a:ext cx="1136856" cy="1151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/>
          <a:srcRect l="40974" t="14765" r="26838" b="32886"/>
          <a:stretch>
            <a:fillRect/>
          </a:stretch>
        </p:blipFill>
        <p:spPr bwMode="auto">
          <a:xfrm>
            <a:off x="3885938" y="4313660"/>
            <a:ext cx="1287681" cy="1308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958273" y="1181101"/>
            <a:ext cx="12804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 499 MHz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285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Aperture Dependence</a:t>
            </a:r>
            <a:endParaRPr lang="en-US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" t="1262" r="1631" b="2145"/>
          <a:stretch/>
        </p:blipFill>
        <p:spPr bwMode="auto">
          <a:xfrm>
            <a:off x="152401" y="888225"/>
            <a:ext cx="3744005" cy="2731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" t="1262" r="1631" b="2145"/>
          <a:stretch/>
        </p:blipFill>
        <p:spPr bwMode="auto">
          <a:xfrm>
            <a:off x="5210176" y="888225"/>
            <a:ext cx="3744005" cy="2731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" t="1262" r="1631" b="2145"/>
          <a:stretch/>
        </p:blipFill>
        <p:spPr bwMode="auto">
          <a:xfrm>
            <a:off x="3649277" y="3714753"/>
            <a:ext cx="3744005" cy="2731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20173" y="1181101"/>
            <a:ext cx="12804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 499 MHz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1404805"/>
              </p:ext>
            </p:extLst>
          </p:nvPr>
        </p:nvGraphicFramePr>
        <p:xfrm>
          <a:off x="1449577" y="4275635"/>
          <a:ext cx="1657260" cy="13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06" name="Equation" r:id="rId6" imgW="2209680" imgH="1854000" progId="Equation.DSMT4">
                  <p:embed/>
                </p:oleObj>
              </mc:Choice>
              <mc:Fallback>
                <p:oleObj name="Equation" r:id="rId6" imgW="2209680" imgH="18540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9577" y="4275635"/>
                        <a:ext cx="1657260" cy="13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69719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Parallel-Bar Cavity Properties</a:t>
            </a:r>
            <a:endParaRPr lang="en-US" dirty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3890" y="880726"/>
            <a:ext cx="1180088" cy="677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9423" y="880726"/>
            <a:ext cx="1170058" cy="681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6430" y="939300"/>
            <a:ext cx="1229990" cy="586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923032"/>
              </p:ext>
            </p:extLst>
          </p:nvPr>
        </p:nvGraphicFramePr>
        <p:xfrm>
          <a:off x="1219200" y="1599232"/>
          <a:ext cx="7077075" cy="4678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8116"/>
                <a:gridCol w="1249057"/>
                <a:gridCol w="1056895"/>
                <a:gridCol w="1056895"/>
                <a:gridCol w="1216112"/>
              </a:tblGrid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Parameter</a:t>
                      </a:r>
                      <a:endParaRPr lang="en-US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499</a:t>
                      </a:r>
                      <a:r>
                        <a:rPr lang="en-US" sz="11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MHz</a:t>
                      </a:r>
                      <a:endParaRPr lang="en-US" sz="1100" b="1" baseline="30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400 MHz</a:t>
                      </a:r>
                      <a:endParaRPr lang="en-US" sz="1100" b="1" baseline="30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750 MHz</a:t>
                      </a:r>
                      <a:endParaRPr lang="en-US" sz="11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Unit</a:t>
                      </a:r>
                      <a:endParaRPr lang="en-US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82880">
                <a:tc>
                  <a:txBody>
                    <a:bodyPr/>
                    <a:lstStyle/>
                    <a:p>
                      <a:r>
                        <a:rPr lang="el-GR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λ</a:t>
                      </a:r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/2 of </a:t>
                      </a:r>
                      <a:r>
                        <a:rPr lang="el-GR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π</a:t>
                      </a:r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 mode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300.0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375.0</a:t>
                      </a:r>
                      <a:endParaRPr lang="en-US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200.0</a:t>
                      </a:r>
                      <a:endParaRPr lang="en-US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828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Frequency of 0</a:t>
                      </a:r>
                      <a:r>
                        <a:rPr lang="en-US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mode</a:t>
                      </a:r>
                      <a:endParaRPr lang="en-US" sz="11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1036.1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887.0</a:t>
                      </a:r>
                      <a:endParaRPr lang="en-US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1376.7</a:t>
                      </a:r>
                      <a:endParaRPr lang="en-US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MHz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Nearest mode to </a:t>
                      </a:r>
                      <a:r>
                        <a:rPr lang="el-GR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π</a:t>
                      </a:r>
                      <a:r>
                        <a:rPr lang="en-US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mode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777.0</a:t>
                      </a:r>
                      <a:endParaRPr lang="en-US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589.5</a:t>
                      </a:r>
                      <a:endParaRPr lang="en-US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1062.5</a:t>
                      </a:r>
                      <a:endParaRPr lang="en-US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MHz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Cavity reference</a:t>
                      </a:r>
                      <a:r>
                        <a:rPr lang="en-US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length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440.0</a:t>
                      </a:r>
                      <a:endParaRPr lang="en-US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527.2</a:t>
                      </a:r>
                      <a:endParaRPr lang="en-US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270.0</a:t>
                      </a:r>
                      <a:endParaRPr lang="en-US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Cavity diameter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241.2</a:t>
                      </a:r>
                      <a:endParaRPr lang="en-US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339.9</a:t>
                      </a:r>
                      <a:endParaRPr lang="en-US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95.1</a:t>
                      </a:r>
                      <a:endParaRPr lang="en-US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</a:p>
                  </a:txBody>
                  <a:tcPr anchor="ctr"/>
                </a:tc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Bars length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260.0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350.0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Bars inner height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50.0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80.0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63.0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Angle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50.0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50.0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45.0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Aperture diameter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40.0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84.0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60.0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Deflecting voltage (</a:t>
                      </a:r>
                      <a:r>
                        <a:rPr lang="en-US" sz="1100" i="1" dirty="0" smtClean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en-US" sz="1100" i="1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1100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0.3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0.375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0.2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MV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Peak electric field (</a:t>
                      </a:r>
                      <a:r>
                        <a:rPr lang="en-US" sz="1100" i="1" dirty="0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lang="en-US" sz="1100" i="1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lang="en-US" sz="1100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2.86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3.9</a:t>
                      </a:r>
                      <a:endParaRPr lang="en-US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4.29</a:t>
                      </a:r>
                      <a:endParaRPr lang="en-US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MV/m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Peak magnetic field</a:t>
                      </a:r>
                      <a:r>
                        <a:rPr lang="en-US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1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lang="en-US" sz="1100" i="1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lang="en-US" sz="1100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r>
                        <a:rPr lang="en-US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4.38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7.13</a:t>
                      </a:r>
                      <a:endParaRPr lang="en-US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9.3</a:t>
                      </a:r>
                      <a:endParaRPr lang="en-US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mT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i="1" dirty="0" smtClean="0"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lang="en-US" sz="1100" i="1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lang="en-US" sz="1100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* </a:t>
                      </a:r>
                      <a:r>
                        <a:rPr lang="en-US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en-US" sz="1100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1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lang="en-US" sz="1100" i="1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lang="en-US" sz="1100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1.53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1.83</a:t>
                      </a:r>
                      <a:endParaRPr lang="en-US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2.16</a:t>
                      </a:r>
                      <a:endParaRPr lang="en-US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mT / </a:t>
                      </a:r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(MV/m)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Geometrical</a:t>
                      </a:r>
                      <a:r>
                        <a:rPr lang="en-US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factor (</a:t>
                      </a:r>
                      <a:r>
                        <a:rPr lang="en-US" sz="11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  <a:r>
                        <a:rPr lang="en-US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= </a:t>
                      </a:r>
                      <a:r>
                        <a:rPr lang="en-US" sz="11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QR</a:t>
                      </a:r>
                      <a:r>
                        <a:rPr lang="en-US" sz="1100" i="1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lang="en-US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105.9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138.7</a:t>
                      </a:r>
                      <a:endParaRPr lang="en-US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136.0</a:t>
                      </a:r>
                      <a:endParaRPr lang="en-US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Ω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[</a:t>
                      </a:r>
                      <a:r>
                        <a:rPr lang="en-US" sz="1100" i="1" dirty="0" smtClean="0"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en-US" sz="1100" i="1" dirty="0" smtClean="0"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]</a:t>
                      </a:r>
                      <a:r>
                        <a:rPr lang="en-US" sz="1100" i="1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lang="en-US" sz="1100" i="1" baseline="-25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982.5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287.2</a:t>
                      </a:r>
                      <a:endParaRPr lang="en-US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125.0</a:t>
                      </a:r>
                      <a:endParaRPr lang="en-US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Ω</a:t>
                      </a:r>
                      <a:endParaRPr lang="en-US" sz="11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i="1" dirty="0" smtClean="0"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r>
                        <a:rPr lang="en-US" sz="1100" i="1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1100" i="1" dirty="0" smtClean="0"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r>
                        <a:rPr lang="en-US" sz="1100" i="1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en-US" sz="1100" i="1" baseline="-25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1.0×10</a:t>
                      </a:r>
                      <a:r>
                        <a:rPr lang="en-US" sz="11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1100" baseline="30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4.0×10</a:t>
                      </a:r>
                      <a:r>
                        <a:rPr lang="en-US" sz="11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1.7×10</a:t>
                      </a:r>
                      <a:r>
                        <a:rPr lang="en-US" sz="11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Ω</a:t>
                      </a:r>
                      <a:r>
                        <a:rPr lang="en-US" sz="1100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2880">
                <a:tc gridSpan="5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At </a:t>
                      </a:r>
                      <a:r>
                        <a:rPr lang="en-US" sz="1100" i="1" dirty="0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lang="en-US" sz="1100" i="1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1100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 = 1</a:t>
                      </a:r>
                      <a:r>
                        <a:rPr lang="en-US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MV/m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latin typeface="Palatino Linotype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aseline="30000" dirty="0" smtClean="0">
                        <a:latin typeface="Palatino Linotype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 Properties of 499 MHz Cavity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2615" y="1304345"/>
            <a:ext cx="9088556" cy="4826066"/>
            <a:chOff x="55444" y="1034957"/>
            <a:chExt cx="9088556" cy="4826066"/>
          </a:xfrm>
        </p:grpSpPr>
        <p:pic>
          <p:nvPicPr>
            <p:cNvPr id="48134" name="Picture 6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" t="1395" r="1074" b="1733"/>
            <a:stretch/>
          </p:blipFill>
          <p:spPr bwMode="auto">
            <a:xfrm>
              <a:off x="55444" y="3608256"/>
              <a:ext cx="3003360" cy="2241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8135" name="Picture 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6" t="1184" r="1074" b="1468"/>
            <a:stretch/>
          </p:blipFill>
          <p:spPr bwMode="auto">
            <a:xfrm>
              <a:off x="3133725" y="3608256"/>
              <a:ext cx="3000301" cy="22527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8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3" t="1162" r="994" b="1689"/>
            <a:stretch/>
          </p:blipFill>
          <p:spPr bwMode="auto">
            <a:xfrm>
              <a:off x="6143551" y="3614280"/>
              <a:ext cx="3000449" cy="22467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8133" name="Picture 5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6" t="1184" r="1447" b="1206"/>
            <a:stretch/>
          </p:blipFill>
          <p:spPr bwMode="auto">
            <a:xfrm>
              <a:off x="6124575" y="1034957"/>
              <a:ext cx="2988775" cy="22588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8132" name="Picture 4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6" t="1184" r="1250" b="1732"/>
            <a:stretch/>
          </p:blipFill>
          <p:spPr bwMode="auto">
            <a:xfrm>
              <a:off x="3087379" y="1037604"/>
              <a:ext cx="2994863" cy="22466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8130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3" t="1162" r="1383" b="1689"/>
            <a:stretch/>
          </p:blipFill>
          <p:spPr bwMode="auto">
            <a:xfrm>
              <a:off x="85153" y="1039946"/>
              <a:ext cx="2973651" cy="22467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 cstate="print"/>
            <a:srcRect l="37870" t="11579" r="28720" b="30132"/>
            <a:stretch>
              <a:fillRect/>
            </a:stretch>
          </p:blipFill>
          <p:spPr bwMode="auto">
            <a:xfrm>
              <a:off x="648979" y="2299648"/>
              <a:ext cx="611002" cy="666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 cstate="print"/>
            <a:srcRect l="41055" t="12237" r="27156" b="34527"/>
            <a:stretch>
              <a:fillRect/>
            </a:stretch>
          </p:blipFill>
          <p:spPr bwMode="auto">
            <a:xfrm>
              <a:off x="3657046" y="2372952"/>
              <a:ext cx="581357" cy="608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 cstate="print"/>
            <a:srcRect l="43054" t="16711" r="25428" b="36973"/>
            <a:stretch>
              <a:fillRect/>
            </a:stretch>
          </p:blipFill>
          <p:spPr bwMode="auto">
            <a:xfrm>
              <a:off x="6678336" y="2412500"/>
              <a:ext cx="576401" cy="529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1" cstate="print"/>
            <a:srcRect l="46099" t="17237" r="23782" b="37632"/>
            <a:stretch>
              <a:fillRect/>
            </a:stretch>
          </p:blipFill>
          <p:spPr bwMode="auto">
            <a:xfrm>
              <a:off x="582304" y="4956684"/>
              <a:ext cx="550816" cy="5158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2" cstate="print"/>
            <a:srcRect l="45358" t="19342" r="22137" b="34605"/>
            <a:stretch>
              <a:fillRect/>
            </a:stretch>
          </p:blipFill>
          <p:spPr bwMode="auto">
            <a:xfrm>
              <a:off x="3653477" y="4954691"/>
              <a:ext cx="594451" cy="526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3" cstate="print"/>
            <a:srcRect l="42882" t="17763" r="24852" b="36711"/>
            <a:stretch>
              <a:fillRect/>
            </a:stretch>
          </p:blipFill>
          <p:spPr bwMode="auto">
            <a:xfrm>
              <a:off x="6664655" y="4984419"/>
              <a:ext cx="590081" cy="520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TextBox 15"/>
          <p:cNvSpPr txBox="1">
            <a:spLocks noChangeArrowheads="1"/>
          </p:cNvSpPr>
          <p:nvPr/>
        </p:nvSpPr>
        <p:spPr bwMode="auto">
          <a:xfrm>
            <a:off x="3295650" y="917529"/>
            <a:ext cx="2895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dirty="0">
                <a:latin typeface="Arial" charset="0"/>
                <a:cs typeface="Arial" charset="0"/>
              </a:rPr>
              <a:t>No Lower Order Modes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 Properties of 400 MHz Cavity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325" y="895232"/>
            <a:ext cx="7650481" cy="535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Pressure Sensitivity – 499 MHz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Mechanical analysis - ANSYS</a:t>
            </a:r>
            <a:endParaRPr lang="en-US" sz="1800" dirty="0"/>
          </a:p>
        </p:txBody>
      </p:sp>
      <p:pic>
        <p:nvPicPr>
          <p:cNvPr id="1026" name="Picture 2" descr="C:\Users\hkpark\AppData\Roaming\Ansys\v130\preview.png"/>
          <p:cNvPicPr>
            <a:picLocks noChangeAspect="1" noChangeArrowheads="1"/>
          </p:cNvPicPr>
          <p:nvPr/>
        </p:nvPicPr>
        <p:blipFill>
          <a:blip r:embed="rId2" cstate="print"/>
          <a:srcRect l="5334" t="20089" r="2377" b="20109"/>
          <a:stretch>
            <a:fillRect/>
          </a:stretch>
        </p:blipFill>
        <p:spPr bwMode="auto">
          <a:xfrm>
            <a:off x="323225" y="1495426"/>
            <a:ext cx="3120158" cy="1627909"/>
          </a:xfrm>
          <a:prstGeom prst="rect">
            <a:avLst/>
          </a:prstGeom>
          <a:noFill/>
        </p:spPr>
      </p:pic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958079541"/>
              </p:ext>
            </p:extLst>
          </p:nvPr>
        </p:nvGraphicFramePr>
        <p:xfrm>
          <a:off x="3857539" y="1209607"/>
          <a:ext cx="5210261" cy="3588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23225" y="3296699"/>
            <a:ext cx="3197112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11430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100" b="0" dirty="0" smtClean="0"/>
              <a:t>Fixed support at the beam pipe ends</a:t>
            </a:r>
          </a:p>
          <a:p>
            <a:pPr marL="114300" indent="-11430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100" b="0" dirty="0" smtClean="0"/>
              <a:t>Varying external pressure up to 1 </a:t>
            </a:r>
            <a:r>
              <a:rPr lang="en-US" sz="1100" b="0" dirty="0" err="1" smtClean="0"/>
              <a:t>atm</a:t>
            </a:r>
            <a:endParaRPr lang="en-US" sz="1100" b="0" dirty="0" smtClean="0"/>
          </a:p>
          <a:p>
            <a:pPr marL="114300" indent="-11430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100" b="0" dirty="0" smtClean="0"/>
              <a:t>Inside vacuum is deforming by the cavity deformation</a:t>
            </a:r>
          </a:p>
          <a:p>
            <a:pPr marL="114300" indent="-11430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100" b="0" dirty="0"/>
              <a:t>D</a:t>
            </a:r>
            <a:r>
              <a:rPr lang="en-US" sz="1100" b="0" dirty="0" smtClean="0"/>
              <a:t>eformed vacuum is extracted and the frequency is solved by ANSYS high frequency eigen solver</a:t>
            </a:r>
          </a:p>
          <a:p>
            <a:pPr marL="114300" indent="-11430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100" b="0" dirty="0" smtClean="0"/>
              <a:t>Frequency is not 499 MHz before the deformation because the cavity is oversized anticipating the thermal shrink at 2-4K </a:t>
            </a:r>
            <a:endParaRPr lang="en-US" sz="1100" b="0" dirty="0"/>
          </a:p>
        </p:txBody>
      </p:sp>
      <p:sp>
        <p:nvSpPr>
          <p:cNvPr id="8" name="TextBox 7"/>
          <p:cNvSpPr txBox="1"/>
          <p:nvPr/>
        </p:nvSpPr>
        <p:spPr>
          <a:xfrm>
            <a:off x="5310631" y="4997402"/>
            <a:ext cx="2911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Pressure sensitivity -212 Hz/</a:t>
            </a:r>
            <a:r>
              <a:rPr lang="en-US" dirty="0" err="1" smtClean="0"/>
              <a:t>torr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55552" y="5931728"/>
            <a:ext cx="24016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114300"/>
            <a:r>
              <a:rPr lang="en-US" sz="1000" b="1" dirty="0" err="1" smtClean="0">
                <a:latin typeface="+mn-lt"/>
              </a:rPr>
              <a:t>HyeKyoung</a:t>
            </a:r>
            <a:r>
              <a:rPr lang="en-US" sz="1000" b="1" dirty="0" smtClean="0">
                <a:latin typeface="+mn-lt"/>
              </a:rPr>
              <a:t> Park</a:t>
            </a:r>
            <a:endParaRPr lang="en-US" sz="1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Parallel-Bar Cavity (ODU)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3705225"/>
            <a:ext cx="8229600" cy="2514600"/>
          </a:xfrm>
        </p:spPr>
        <p:txBody>
          <a:bodyPr/>
          <a:lstStyle/>
          <a:p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Aspects of optimization</a:t>
            </a:r>
          </a:p>
          <a:p>
            <a:pPr lvl="1"/>
            <a:r>
              <a:rPr lang="en-US" sz="1600" dirty="0" smtClean="0">
                <a:solidFill>
                  <a:srgbClr val="FF0000"/>
                </a:solidFill>
              </a:rPr>
              <a:t>Lower and balanced peak surface fields</a:t>
            </a:r>
          </a:p>
          <a:p>
            <a:pPr lvl="1"/>
            <a:r>
              <a:rPr lang="en-US" sz="1600" dirty="0" smtClean="0"/>
              <a:t>Stability of the design</a:t>
            </a:r>
          </a:p>
          <a:p>
            <a:pPr lvl="2">
              <a:buFont typeface="Wingdings" pitchFamily="2" charset="2"/>
              <a:buChar char="Ø"/>
            </a:pPr>
            <a:r>
              <a:rPr lang="en-US" sz="1600" dirty="0" smtClean="0"/>
              <a:t>Cylindrical shape is preferred to reduce flat surfaces</a:t>
            </a:r>
          </a:p>
          <a:p>
            <a:pPr lvl="1"/>
            <a:r>
              <a:rPr lang="en-US" sz="1600" dirty="0" smtClean="0"/>
              <a:t>Cavity processing</a:t>
            </a:r>
          </a:p>
          <a:p>
            <a:pPr lvl="2">
              <a:buFont typeface="Wingdings" pitchFamily="2" charset="2"/>
              <a:buChar char="Ø"/>
            </a:pPr>
            <a:r>
              <a:rPr lang="en-US" sz="1600" dirty="0" smtClean="0"/>
              <a:t>Curved end plates for cleaning the cavity</a:t>
            </a:r>
          </a:p>
          <a:p>
            <a:pPr lvl="1"/>
            <a:r>
              <a:rPr lang="en-US" sz="1600" dirty="0" err="1"/>
              <a:t>Multipacting</a:t>
            </a:r>
            <a:endParaRPr lang="en-US" sz="1600" dirty="0"/>
          </a:p>
          <a:p>
            <a:pPr lvl="1"/>
            <a:r>
              <a:rPr lang="en-US" sz="1600" dirty="0" smtClean="0"/>
              <a:t>Wider separation in Higher Order Mode (HOM) spectrum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24894" y="978319"/>
            <a:ext cx="8868807" cy="2564573"/>
            <a:chOff x="58219" y="987844"/>
            <a:chExt cx="8868807" cy="256457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/>
            <a:srcRect l="37870" t="11579" r="28720" b="30132"/>
            <a:stretch>
              <a:fillRect/>
            </a:stretch>
          </p:blipFill>
          <p:spPr bwMode="auto">
            <a:xfrm>
              <a:off x="58219" y="987844"/>
              <a:ext cx="1222004" cy="1332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/>
            <p:cNvPicPr/>
            <p:nvPr/>
          </p:nvPicPr>
          <p:blipFill>
            <a:blip r:embed="rId3" cstate="print"/>
            <a:srcRect l="41055" t="12237" r="27156" b="34527"/>
            <a:stretch>
              <a:fillRect/>
            </a:stretch>
          </p:blipFill>
          <p:spPr bwMode="auto">
            <a:xfrm>
              <a:off x="1631638" y="2264392"/>
              <a:ext cx="1162714" cy="1216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7"/>
            <p:cNvPicPr/>
            <p:nvPr/>
          </p:nvPicPr>
          <p:blipFill>
            <a:blip r:embed="rId4" cstate="print"/>
            <a:srcRect l="43054" t="16711" r="25428" b="36973"/>
            <a:stretch>
              <a:fillRect/>
            </a:stretch>
          </p:blipFill>
          <p:spPr bwMode="auto">
            <a:xfrm>
              <a:off x="3281797" y="1124695"/>
              <a:ext cx="1152802" cy="1058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/>
            <a:srcRect l="46099" t="17237" r="23782" b="37632"/>
            <a:stretch>
              <a:fillRect/>
            </a:stretch>
          </p:blipFill>
          <p:spPr bwMode="auto">
            <a:xfrm>
              <a:off x="4673679" y="2520722"/>
              <a:ext cx="1101633" cy="1031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/>
            <a:srcRect l="45358" t="19342" r="22137" b="34605"/>
            <a:stretch>
              <a:fillRect/>
            </a:stretch>
          </p:blipFill>
          <p:spPr bwMode="auto">
            <a:xfrm>
              <a:off x="6338556" y="1211620"/>
              <a:ext cx="1188903" cy="1052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1"/>
            <p:cNvPicPr/>
            <p:nvPr/>
          </p:nvPicPr>
          <p:blipFill>
            <a:blip r:embed="rId7" cstate="print"/>
            <a:srcRect l="42882" t="17763" r="24852" b="36711"/>
            <a:stretch>
              <a:fillRect/>
            </a:stretch>
          </p:blipFill>
          <p:spPr bwMode="auto">
            <a:xfrm>
              <a:off x="7746865" y="2440643"/>
              <a:ext cx="1180161" cy="10407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ight Arrow 13"/>
            <p:cNvSpPr/>
            <p:nvPr/>
          </p:nvSpPr>
          <p:spPr bwMode="auto">
            <a:xfrm rot="3004623">
              <a:off x="1189586" y="2190590"/>
              <a:ext cx="384161" cy="330422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Right Arrow 14"/>
            <p:cNvSpPr/>
            <p:nvPr/>
          </p:nvSpPr>
          <p:spPr bwMode="auto">
            <a:xfrm rot="19259089">
              <a:off x="2836469" y="2155120"/>
              <a:ext cx="384161" cy="330422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Right Arrow 15"/>
            <p:cNvSpPr/>
            <p:nvPr/>
          </p:nvSpPr>
          <p:spPr bwMode="auto">
            <a:xfrm rot="3004623">
              <a:off x="4312054" y="2270887"/>
              <a:ext cx="384161" cy="330422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Right Arrow 16"/>
            <p:cNvSpPr/>
            <p:nvPr/>
          </p:nvSpPr>
          <p:spPr bwMode="auto">
            <a:xfrm rot="19259089">
              <a:off x="5893228" y="2266838"/>
              <a:ext cx="384161" cy="330422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Right Arrow 17"/>
            <p:cNvSpPr/>
            <p:nvPr/>
          </p:nvSpPr>
          <p:spPr bwMode="auto">
            <a:xfrm rot="3004623">
              <a:off x="7442474" y="2275431"/>
              <a:ext cx="384161" cy="330422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0824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Pressure Sensitivity – 499 MHz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5591" y="951821"/>
            <a:ext cx="40135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itchFamily="34" charset="0"/>
              <a:buChar char="•"/>
            </a:pPr>
            <a:r>
              <a:rPr lang="en-US" sz="1200" b="0" dirty="0" smtClean="0"/>
              <a:t>Effect of surface’s deformation to the frequency shift</a:t>
            </a:r>
          </a:p>
          <a:p>
            <a:pPr marL="171450" indent="-171450" algn="l">
              <a:buFont typeface="Arial" pitchFamily="34" charset="0"/>
              <a:buChar char="•"/>
            </a:pPr>
            <a:endParaRPr lang="en-US" sz="1200" b="0" dirty="0" smtClean="0"/>
          </a:p>
          <a:p>
            <a:pPr marL="171450" indent="-171450" algn="l">
              <a:buFont typeface="Arial" pitchFamily="34" charset="0"/>
              <a:buChar char="•"/>
            </a:pPr>
            <a:r>
              <a:rPr lang="en-US" sz="1200" b="0" dirty="0" smtClean="0"/>
              <a:t>One surface is artificially fixed (no deformation) at a time and the vacuum load is applied</a:t>
            </a:r>
          </a:p>
          <a:p>
            <a:pPr marL="171450" indent="-171450" algn="l">
              <a:buFont typeface="Arial" pitchFamily="34" charset="0"/>
              <a:buChar char="•"/>
            </a:pPr>
            <a:endParaRPr lang="en-US" sz="1200" b="0" dirty="0" smtClean="0"/>
          </a:p>
          <a:p>
            <a:pPr marL="171450" indent="-171450" algn="l">
              <a:buFont typeface="Arial" pitchFamily="34" charset="0"/>
              <a:buChar char="•"/>
            </a:pPr>
            <a:r>
              <a:rPr lang="en-US" sz="1200" b="0" dirty="0" smtClean="0"/>
              <a:t>Mechanical stability of the cap is most helpful to decrease the frequency change</a:t>
            </a:r>
          </a:p>
          <a:p>
            <a:pPr marL="171450" indent="-171450" algn="l">
              <a:buFont typeface="Arial" pitchFamily="34" charset="0"/>
              <a:buChar char="•"/>
            </a:pPr>
            <a:endParaRPr lang="en-US" sz="1200" b="0" dirty="0" smtClean="0"/>
          </a:p>
          <a:p>
            <a:pPr marL="171450" indent="-171450" algn="l">
              <a:buFont typeface="Arial" pitchFamily="34" charset="0"/>
              <a:buChar char="•"/>
            </a:pPr>
            <a:r>
              <a:rPr lang="en-US" sz="1200" b="0" dirty="0" smtClean="0"/>
              <a:t>The ‘Bar’ needs to be constrained against the pressure</a:t>
            </a:r>
          </a:p>
          <a:p>
            <a:pPr marL="171450" indent="-171450" algn="l">
              <a:buFont typeface="Arial" pitchFamily="34" charset="0"/>
              <a:buChar char="•"/>
            </a:pPr>
            <a:endParaRPr lang="en-US" sz="1200" b="0" dirty="0" smtClean="0"/>
          </a:p>
          <a:p>
            <a:pPr marL="171450" indent="-171450" algn="l">
              <a:buFont typeface="Arial" pitchFamily="34" charset="0"/>
              <a:buChar char="•"/>
            </a:pPr>
            <a:r>
              <a:rPr lang="en-US" sz="1200" b="0" dirty="0" smtClean="0"/>
              <a:t>The surfaces ‘slope’ and ‘OC’ seem to compensate each other, constraining one against the other does not help</a:t>
            </a:r>
            <a:endParaRPr lang="en-US" sz="1200" b="0" dirty="0"/>
          </a:p>
        </p:txBody>
      </p:sp>
      <p:grpSp>
        <p:nvGrpSpPr>
          <p:cNvPr id="3" name="Group 26"/>
          <p:cNvGrpSpPr/>
          <p:nvPr/>
        </p:nvGrpSpPr>
        <p:grpSpPr>
          <a:xfrm>
            <a:off x="4537363" y="1115292"/>
            <a:ext cx="4107873" cy="2221423"/>
            <a:chOff x="4530436" y="1330037"/>
            <a:chExt cx="4107873" cy="2221423"/>
          </a:xfrm>
        </p:grpSpPr>
        <p:pic>
          <p:nvPicPr>
            <p:cNvPr id="47106" name="Picture 2" descr="C:\Users\hkpark\AppData\Roaming\Ansys\v130\preview.png"/>
            <p:cNvPicPr>
              <a:picLocks noChangeAspect="1" noChangeArrowheads="1"/>
            </p:cNvPicPr>
            <p:nvPr/>
          </p:nvPicPr>
          <p:blipFill>
            <a:blip r:embed="rId2" cstate="print"/>
            <a:srcRect l="3016" t="11991" r="524" b="23224"/>
            <a:stretch>
              <a:fillRect/>
            </a:stretch>
          </p:blipFill>
          <p:spPr bwMode="auto">
            <a:xfrm>
              <a:off x="4530436" y="1330037"/>
              <a:ext cx="4107873" cy="2221423"/>
            </a:xfrm>
            <a:prstGeom prst="rect">
              <a:avLst/>
            </a:prstGeom>
            <a:noFill/>
          </p:spPr>
        </p:pic>
        <p:cxnSp>
          <p:nvCxnSpPr>
            <p:cNvPr id="9" name="Straight Arrow Connector 8"/>
            <p:cNvCxnSpPr/>
            <p:nvPr/>
          </p:nvCxnSpPr>
          <p:spPr bwMode="auto">
            <a:xfrm>
              <a:off x="5202382" y="2043545"/>
              <a:ext cx="457200" cy="374073"/>
            </a:xfrm>
            <a:prstGeom prst="straightConnector1">
              <a:avLst/>
            </a:prstGeom>
            <a:ln>
              <a:solidFill>
                <a:srgbClr val="D60093"/>
              </a:solidFill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 bwMode="auto">
            <a:xfrm flipH="1">
              <a:off x="7273637" y="1537855"/>
              <a:ext cx="284018" cy="242454"/>
            </a:xfrm>
            <a:prstGeom prst="straightConnector1">
              <a:avLst/>
            </a:prstGeom>
            <a:ln>
              <a:solidFill>
                <a:srgbClr val="D60093"/>
              </a:solidFill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 bwMode="auto">
            <a:xfrm flipH="1">
              <a:off x="7058891" y="2867891"/>
              <a:ext cx="152400" cy="360218"/>
            </a:xfrm>
            <a:prstGeom prst="straightConnector1">
              <a:avLst/>
            </a:prstGeom>
            <a:ln>
              <a:solidFill>
                <a:srgbClr val="D60093"/>
              </a:solidFill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 bwMode="auto">
            <a:xfrm>
              <a:off x="7419109" y="2362199"/>
              <a:ext cx="574964" cy="235528"/>
            </a:xfrm>
            <a:prstGeom prst="straightConnector1">
              <a:avLst/>
            </a:prstGeom>
            <a:ln>
              <a:solidFill>
                <a:srgbClr val="D60093"/>
              </a:solidFill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750425" y="1905000"/>
              <a:ext cx="4651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/>
                <a:t>Cap</a:t>
              </a:r>
              <a:endParaRPr lang="en-US" sz="1200" b="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835590" y="3221181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/>
                <a:t>Bar</a:t>
              </a:r>
              <a:endParaRPr lang="en-US" sz="1200" b="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636234" y="1364672"/>
              <a:ext cx="4154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/>
                <a:t>OC</a:t>
              </a:r>
              <a:endParaRPr lang="en-US" sz="1200" b="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006356" y="2466109"/>
              <a:ext cx="5757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/>
                <a:t>Slope</a:t>
              </a:r>
              <a:endParaRPr lang="en-US" sz="1200" b="0" dirty="0"/>
            </a:p>
          </p:txBody>
        </p:sp>
      </p:grp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1579419" y="3650673"/>
          <a:ext cx="6095999" cy="2071256"/>
        </p:xfrm>
        <a:graphic>
          <a:graphicData uri="http://schemas.openxmlformats.org/drawingml/2006/table">
            <a:tbl>
              <a:tblPr/>
              <a:tblGrid>
                <a:gridCol w="892753"/>
                <a:gridCol w="849729"/>
                <a:gridCol w="860485"/>
                <a:gridCol w="634608"/>
                <a:gridCol w="559315"/>
                <a:gridCol w="605028"/>
                <a:gridCol w="588895"/>
                <a:gridCol w="580828"/>
                <a:gridCol w="524358"/>
              </a:tblGrid>
              <a:tr h="26522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Fixed surface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F1 (Hz)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F2 (Hz)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F2-F1 (Hz)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Hz/Torr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Deformation (mm)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52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Slope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221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Bar</a:t>
                      </a:r>
                    </a:p>
                  </a:txBody>
                  <a:tcPr marL="72571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498031682</a:t>
                      </a:r>
                    </a:p>
                  </a:txBody>
                  <a:tcPr marL="0" marR="145143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498139282</a:t>
                      </a:r>
                    </a:p>
                  </a:txBody>
                  <a:tcPr marL="0" marR="145143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107601</a:t>
                      </a:r>
                    </a:p>
                  </a:txBody>
                  <a:tcPr marL="0" marR="145143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141</a:t>
                      </a:r>
                    </a:p>
                  </a:txBody>
                  <a:tcPr marL="0" marR="145143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0" marR="145143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0.073</a:t>
                      </a:r>
                    </a:p>
                  </a:txBody>
                  <a:tcPr marL="0" marR="145143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0.060</a:t>
                      </a:r>
                    </a:p>
                  </a:txBody>
                  <a:tcPr marL="0" marR="145143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</a:t>
                      </a:r>
                    </a:p>
                  </a:txBody>
                  <a:tcPr marL="0" marR="145143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5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Cap</a:t>
                      </a:r>
                    </a:p>
                  </a:txBody>
                  <a:tcPr marL="72571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498031682</a:t>
                      </a:r>
                    </a:p>
                  </a:txBody>
                  <a:tcPr marL="0" marR="145143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498026821</a:t>
                      </a:r>
                    </a:p>
                  </a:txBody>
                  <a:tcPr marL="0" marR="145143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-4861</a:t>
                      </a:r>
                    </a:p>
                  </a:txBody>
                  <a:tcPr marL="0" marR="145143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-6</a:t>
                      </a:r>
                    </a:p>
                  </a:txBody>
                  <a:tcPr marL="0" marR="145143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0.0017</a:t>
                      </a:r>
                    </a:p>
                  </a:txBody>
                  <a:tcPr marL="0" marR="145143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0.040</a:t>
                      </a:r>
                    </a:p>
                  </a:txBody>
                  <a:tcPr marL="0" marR="145143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0.100</a:t>
                      </a:r>
                    </a:p>
                  </a:txBody>
                  <a:tcPr marL="0" marR="145143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0" marR="145143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5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OC</a:t>
                      </a:r>
                    </a:p>
                  </a:txBody>
                  <a:tcPr marL="72571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498031682</a:t>
                      </a:r>
                    </a:p>
                  </a:txBody>
                  <a:tcPr marL="0" marR="145143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497959878</a:t>
                      </a:r>
                    </a:p>
                  </a:txBody>
                  <a:tcPr marL="0" marR="145143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-71804</a:t>
                      </a:r>
                    </a:p>
                  </a:txBody>
                  <a:tcPr marL="0" marR="145143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-94</a:t>
                      </a:r>
                    </a:p>
                  </a:txBody>
                  <a:tcPr marL="0" marR="145143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0.0028</a:t>
                      </a:r>
                    </a:p>
                  </a:txBody>
                  <a:tcPr marL="0" marR="145143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0" marR="145143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0.100</a:t>
                      </a:r>
                    </a:p>
                  </a:txBody>
                  <a:tcPr marL="0" marR="145143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</a:t>
                      </a:r>
                    </a:p>
                  </a:txBody>
                  <a:tcPr marL="0" marR="145143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5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Slope</a:t>
                      </a:r>
                    </a:p>
                  </a:txBody>
                  <a:tcPr marL="72571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498031682</a:t>
                      </a:r>
                    </a:p>
                  </a:txBody>
                  <a:tcPr marL="0" marR="145143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498076554</a:t>
                      </a:r>
                    </a:p>
                  </a:txBody>
                  <a:tcPr marL="0" marR="145143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44872</a:t>
                      </a:r>
                    </a:p>
                  </a:txBody>
                  <a:tcPr marL="0" marR="145143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</a:t>
                      </a:r>
                    </a:p>
                  </a:txBody>
                  <a:tcPr marL="0" marR="145143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0.0036</a:t>
                      </a:r>
                    </a:p>
                  </a:txBody>
                  <a:tcPr marL="0" marR="145143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0.045</a:t>
                      </a:r>
                    </a:p>
                  </a:txBody>
                  <a:tcPr marL="0" marR="145143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0" marR="145143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</a:t>
                      </a:r>
                    </a:p>
                  </a:txBody>
                  <a:tcPr marL="0" marR="145143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5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Bar and Cap</a:t>
                      </a:r>
                    </a:p>
                  </a:txBody>
                  <a:tcPr marL="72571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498031682</a:t>
                      </a:r>
                    </a:p>
                  </a:txBody>
                  <a:tcPr marL="0" marR="145143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498112353</a:t>
                      </a:r>
                    </a:p>
                  </a:txBody>
                  <a:tcPr marL="0" marR="145143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80671</a:t>
                      </a:r>
                    </a:p>
                  </a:txBody>
                  <a:tcPr marL="0" marR="145143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106</a:t>
                      </a:r>
                    </a:p>
                  </a:txBody>
                  <a:tcPr marL="0" marR="145143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0" marR="145143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0.055</a:t>
                      </a:r>
                    </a:p>
                  </a:txBody>
                  <a:tcPr marL="0" marR="145143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0.066</a:t>
                      </a:r>
                    </a:p>
                  </a:txBody>
                  <a:tcPr marL="0" marR="145143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0" marR="145143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221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Cap and Slope</a:t>
                      </a:r>
                    </a:p>
                  </a:txBody>
                  <a:tcPr marL="72571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498031682</a:t>
                      </a:r>
                    </a:p>
                  </a:txBody>
                  <a:tcPr marL="0" marR="145143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498064828</a:t>
                      </a:r>
                    </a:p>
                  </a:txBody>
                  <a:tcPr marL="0" marR="145143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33146</a:t>
                      </a:r>
                    </a:p>
                  </a:txBody>
                  <a:tcPr marL="0" marR="145143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</a:t>
                      </a:r>
                    </a:p>
                  </a:txBody>
                  <a:tcPr marL="0" marR="145143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0.0037</a:t>
                      </a:r>
                    </a:p>
                  </a:txBody>
                  <a:tcPr marL="0" marR="145143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0.038</a:t>
                      </a:r>
                    </a:p>
                  </a:txBody>
                  <a:tcPr marL="0" marR="145143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0" marR="145143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0" marR="145143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2588553" y="5770418"/>
            <a:ext cx="2762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0" dirty="0" smtClean="0"/>
              <a:t>F1: Frequency before the deformation</a:t>
            </a:r>
          </a:p>
          <a:p>
            <a:pPr algn="l"/>
            <a:r>
              <a:rPr lang="en-US" sz="1200" b="0" dirty="0" smtClean="0"/>
              <a:t>F2: Frequency after the deformation</a:t>
            </a:r>
            <a:endParaRPr lang="en-US" sz="1200" b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JLab</a:t>
            </a:r>
            <a:r>
              <a:rPr lang="en-US" dirty="0" smtClean="0"/>
              <a:t> Deflecting Cavity – 499 MHz</a:t>
            </a:r>
            <a:endParaRPr lang="en-US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1" y="903516"/>
            <a:ext cx="8066313" cy="5280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2750" t="21018" r="56750" b="21671"/>
          <a:stretch>
            <a:fillRect/>
          </a:stretch>
        </p:blipFill>
        <p:spPr bwMode="auto">
          <a:xfrm>
            <a:off x="548641" y="934438"/>
            <a:ext cx="2514600" cy="1334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500" t="6667" r="55250" b="28667"/>
          <a:stretch>
            <a:fillRect/>
          </a:stretch>
        </p:blipFill>
        <p:spPr bwMode="auto">
          <a:xfrm>
            <a:off x="3581400" y="914400"/>
            <a:ext cx="2133600" cy="1169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 l="500" t="6667" r="55500" b="29333"/>
          <a:stretch>
            <a:fillRect/>
          </a:stretch>
        </p:blipFill>
        <p:spPr bwMode="auto">
          <a:xfrm>
            <a:off x="6172200" y="914400"/>
            <a:ext cx="2057400" cy="1122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 l="2500" t="12667" r="56500" b="35333"/>
          <a:stretch>
            <a:fillRect/>
          </a:stretch>
        </p:blipFill>
        <p:spPr bwMode="auto">
          <a:xfrm>
            <a:off x="710684" y="2792976"/>
            <a:ext cx="2362200" cy="1123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52867" y="2087880"/>
            <a:ext cx="1786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Center shell forming</a:t>
            </a:r>
          </a:p>
          <a:p>
            <a:r>
              <a:rPr lang="en-US" sz="1400" b="0" dirty="0" smtClean="0"/>
              <a:t>(Die cross section)</a:t>
            </a:r>
            <a:endParaRPr lang="en-US" sz="1400" b="0" dirty="0"/>
          </a:p>
        </p:txBody>
      </p:sp>
      <p:sp>
        <p:nvSpPr>
          <p:cNvPr id="8" name="TextBox 7"/>
          <p:cNvSpPr txBox="1"/>
          <p:nvPr/>
        </p:nvSpPr>
        <p:spPr>
          <a:xfrm>
            <a:off x="4522596" y="1905000"/>
            <a:ext cx="2005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Center shell machining</a:t>
            </a:r>
          </a:p>
          <a:p>
            <a:r>
              <a:rPr lang="en-US" sz="1400" b="0" dirty="0" smtClean="0"/>
              <a:t>Weld margin included</a:t>
            </a:r>
            <a:endParaRPr lang="en-US" sz="1400" b="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 l="2750" t="7333" r="55500" b="29333"/>
          <a:stretch>
            <a:fillRect/>
          </a:stretch>
        </p:blipFill>
        <p:spPr bwMode="auto">
          <a:xfrm>
            <a:off x="3530084" y="2564376"/>
            <a:ext cx="2438400" cy="1387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892284" y="2716776"/>
            <a:ext cx="32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0" dirty="0" smtClean="0"/>
              <a:t>EBW seams: 40% pre-pass, 50kV 48mAmp 6 in/min beam speed</a:t>
            </a:r>
          </a:p>
          <a:p>
            <a:pPr algn="l"/>
            <a:r>
              <a:rPr lang="en-US" sz="1400" b="0" dirty="0" smtClean="0"/>
              <a:t>Welding will be both sides to ensure the smooth surface inside</a:t>
            </a:r>
            <a:endParaRPr lang="en-US" sz="1400" b="0" dirty="0"/>
          </a:p>
        </p:txBody>
      </p:sp>
      <p:sp>
        <p:nvSpPr>
          <p:cNvPr id="11" name="Right Arrow 10"/>
          <p:cNvSpPr/>
          <p:nvPr/>
        </p:nvSpPr>
        <p:spPr>
          <a:xfrm>
            <a:off x="3072884" y="3173976"/>
            <a:ext cx="3810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Body </a:t>
            </a:r>
            <a:r>
              <a:rPr lang="en-US" dirty="0" err="1" smtClean="0"/>
              <a:t>Weldment</a:t>
            </a:r>
            <a:r>
              <a:rPr lang="en-US" dirty="0" smtClean="0"/>
              <a:t> – 499 MHz</a:t>
            </a:r>
            <a:endParaRPr lang="en-US" dirty="0"/>
          </a:p>
        </p:txBody>
      </p:sp>
      <p:pic>
        <p:nvPicPr>
          <p:cNvPr id="17" name="Picture 3" descr="C:\Documents and Settings\sdesilva\Desktop\Pizza Seminar\IMG_0563.JPG"/>
          <p:cNvPicPr>
            <a:picLocks noChangeAspect="1" noChangeArrowheads="1"/>
          </p:cNvPicPr>
          <p:nvPr/>
        </p:nvPicPr>
        <p:blipFill>
          <a:blip r:embed="rId7" cstate="print"/>
          <a:srcRect t="26276" b="17417"/>
          <a:stretch>
            <a:fillRect/>
          </a:stretch>
        </p:blipFill>
        <p:spPr bwMode="auto">
          <a:xfrm>
            <a:off x="2959703" y="5057920"/>
            <a:ext cx="3048000" cy="1143000"/>
          </a:xfrm>
          <a:prstGeom prst="rect">
            <a:avLst/>
          </a:prstGeom>
          <a:noFill/>
        </p:spPr>
      </p:pic>
      <p:pic>
        <p:nvPicPr>
          <p:cNvPr id="18" name="Picture 4" descr="C:\Documents and Settings\sdesilva\Desktop\Pizza Seminar\IMG_0795.JPG"/>
          <p:cNvPicPr>
            <a:picLocks noChangeAspect="1" noChangeArrowheads="1"/>
          </p:cNvPicPr>
          <p:nvPr/>
        </p:nvPicPr>
        <p:blipFill>
          <a:blip r:embed="rId8" cstate="print"/>
          <a:srcRect l="10000" t="16667" r="7500" b="6667"/>
          <a:stretch>
            <a:fillRect/>
          </a:stretch>
        </p:blipFill>
        <p:spPr bwMode="auto">
          <a:xfrm>
            <a:off x="421198" y="4522852"/>
            <a:ext cx="2179320" cy="1518907"/>
          </a:xfrm>
          <a:prstGeom prst="rect">
            <a:avLst/>
          </a:prstGeom>
          <a:noFill/>
        </p:spPr>
      </p:pic>
      <p:pic>
        <p:nvPicPr>
          <p:cNvPr id="14" name="Picture 13" descr="photo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7" t="20950" r="16521" b="10405"/>
          <a:stretch/>
        </p:blipFill>
        <p:spPr>
          <a:xfrm>
            <a:off x="6427421" y="4194653"/>
            <a:ext cx="2364811" cy="1830762"/>
          </a:xfrm>
          <a:prstGeom prst="rect">
            <a:avLst/>
          </a:prstGeom>
        </p:spPr>
      </p:pic>
      <p:pic>
        <p:nvPicPr>
          <p:cNvPr id="12" name="Picture 11" descr="iebecbaa.jp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3" t="32530" r="11049" b="18981"/>
          <a:stretch/>
        </p:blipFill>
        <p:spPr>
          <a:xfrm>
            <a:off x="3309930" y="3976583"/>
            <a:ext cx="2337301" cy="1031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L End block 01.jpg"/>
          <p:cNvPicPr>
            <a:picLocks noChangeAspect="1"/>
          </p:cNvPicPr>
          <p:nvPr/>
        </p:nvPicPr>
        <p:blipFill>
          <a:blip r:embed="rId2" cstate="print"/>
          <a:srcRect t="13333" b="12222"/>
          <a:stretch>
            <a:fillRect/>
          </a:stretch>
        </p:blipFill>
        <p:spPr>
          <a:xfrm>
            <a:off x="377944" y="4239017"/>
            <a:ext cx="1676400" cy="1663995"/>
          </a:xfrm>
          <a:prstGeom prst="rect">
            <a:avLst/>
          </a:prstGeom>
        </p:spPr>
      </p:pic>
      <p:pic>
        <p:nvPicPr>
          <p:cNvPr id="4" name="Picture 3" descr="AL End block 02.jpg"/>
          <p:cNvPicPr>
            <a:picLocks noChangeAspect="1"/>
          </p:cNvPicPr>
          <p:nvPr/>
        </p:nvPicPr>
        <p:blipFill>
          <a:blip r:embed="rId3" cstate="print"/>
          <a:srcRect t="13333" b="12222"/>
          <a:stretch>
            <a:fillRect/>
          </a:stretch>
        </p:blipFill>
        <p:spPr>
          <a:xfrm>
            <a:off x="2719225" y="4213362"/>
            <a:ext cx="1676400" cy="16639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0540" y="5931538"/>
            <a:ext cx="1220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End cap side</a:t>
            </a:r>
            <a:endParaRPr lang="en-US" b="0" dirty="0"/>
          </a:p>
        </p:txBody>
      </p:sp>
      <p:sp>
        <p:nvSpPr>
          <p:cNvPr id="6" name="TextBox 5"/>
          <p:cNvSpPr txBox="1"/>
          <p:nvPr/>
        </p:nvSpPr>
        <p:spPr>
          <a:xfrm>
            <a:off x="2804514" y="5906650"/>
            <a:ext cx="1518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Center shell side</a:t>
            </a:r>
            <a:endParaRPr lang="en-US" b="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Center Block – 499 MHz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7250" t="13440" r="67411" b="40290"/>
          <a:stretch/>
        </p:blipFill>
        <p:spPr bwMode="auto">
          <a:xfrm>
            <a:off x="1053842" y="885108"/>
            <a:ext cx="1948191" cy="1334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145067" y="1257929"/>
            <a:ext cx="1409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smtClean="0"/>
              <a:t>Machined cavity shoulder </a:t>
            </a:r>
            <a:endParaRPr lang="en-US" sz="1400" b="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 l="3500" t="11733" r="58000" b="29332"/>
          <a:stretch>
            <a:fillRect/>
          </a:stretch>
        </p:blipFill>
        <p:spPr bwMode="auto">
          <a:xfrm>
            <a:off x="5586720" y="987293"/>
            <a:ext cx="3200400" cy="183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411818" y="2850139"/>
            <a:ext cx="33857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Welding cavity shoulder and center shell</a:t>
            </a:r>
            <a:endParaRPr lang="en-US" sz="1400" b="0" dirty="0"/>
          </a:p>
        </p:txBody>
      </p:sp>
      <p:pic>
        <p:nvPicPr>
          <p:cNvPr id="2" name="Picture 1" descr="iagjeebf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8" t="21778" r="9646" b="12235"/>
          <a:stretch/>
        </p:blipFill>
        <p:spPr>
          <a:xfrm>
            <a:off x="718435" y="2273378"/>
            <a:ext cx="3362682" cy="1805630"/>
          </a:xfrm>
          <a:prstGeom prst="rect">
            <a:avLst/>
          </a:prstGeom>
        </p:spPr>
      </p:pic>
      <p:pic>
        <p:nvPicPr>
          <p:cNvPr id="12" name="Picture 11" descr="ifbgcgcj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" t="5755" r="8804" b="3169"/>
          <a:stretch/>
        </p:blipFill>
        <p:spPr>
          <a:xfrm>
            <a:off x="5029040" y="3322368"/>
            <a:ext cx="3928528" cy="27690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am pipes.jpg"/>
          <p:cNvPicPr>
            <a:picLocks noChangeAspect="1"/>
          </p:cNvPicPr>
          <p:nvPr/>
        </p:nvPicPr>
        <p:blipFill>
          <a:blip r:embed="rId2" cstate="print"/>
          <a:srcRect t="23334" b="17777"/>
          <a:stretch>
            <a:fillRect/>
          </a:stretch>
        </p:blipFill>
        <p:spPr>
          <a:xfrm>
            <a:off x="914400" y="1447800"/>
            <a:ext cx="4876800" cy="3829191"/>
          </a:xfrm>
          <a:prstGeom prst="rect">
            <a:avLst/>
          </a:prstGeom>
        </p:spPr>
      </p:pic>
      <p:pic>
        <p:nvPicPr>
          <p:cNvPr id="4" name="Picture 3" descr="Gasket.jpg"/>
          <p:cNvPicPr>
            <a:picLocks noChangeAspect="1"/>
          </p:cNvPicPr>
          <p:nvPr/>
        </p:nvPicPr>
        <p:blipFill>
          <a:blip r:embed="rId3" cstate="print"/>
          <a:srcRect l="14444" t="24444" r="15925" b="25555"/>
          <a:stretch>
            <a:fillRect/>
          </a:stretch>
        </p:blipFill>
        <p:spPr>
          <a:xfrm>
            <a:off x="6210687" y="2374260"/>
            <a:ext cx="1910079" cy="18287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20740" y="4411980"/>
            <a:ext cx="3025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dirty="0" smtClean="0"/>
              <a:t>Al-Mg gaskets for final assembly </a:t>
            </a:r>
          </a:p>
          <a:p>
            <a:pPr algn="l"/>
            <a:endParaRPr lang="en-US" b="0" dirty="0" smtClean="0"/>
          </a:p>
          <a:p>
            <a:pPr algn="l"/>
            <a:r>
              <a:rPr lang="en-US" b="0" dirty="0" smtClean="0"/>
              <a:t>For tunings and measurements Indium seal will be used</a:t>
            </a:r>
            <a:endParaRPr lang="en-US" b="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Niobium Beam </a:t>
            </a:r>
            <a:r>
              <a:rPr lang="en-US" dirty="0"/>
              <a:t>P</a:t>
            </a:r>
            <a:r>
              <a:rPr lang="en-US" dirty="0" smtClean="0"/>
              <a:t>orts with </a:t>
            </a:r>
            <a:r>
              <a:rPr lang="en-US" dirty="0" err="1" smtClean="0"/>
              <a:t>Nb</a:t>
            </a:r>
            <a:r>
              <a:rPr lang="en-US" dirty="0" smtClean="0"/>
              <a:t>-Ti Flanges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Cap </a:t>
            </a:r>
            <a:r>
              <a:rPr lang="en-US" dirty="0" err="1" smtClean="0"/>
              <a:t>Weldment</a:t>
            </a:r>
            <a:r>
              <a:rPr lang="en-US" dirty="0" smtClean="0"/>
              <a:t> – 499 MHz</a:t>
            </a:r>
            <a:endParaRPr lang="en-US" dirty="0"/>
          </a:p>
        </p:txBody>
      </p:sp>
      <p:pic>
        <p:nvPicPr>
          <p:cNvPr id="3" name="Picture 2" descr="C:\Documents and Settings\sdesilva\Desktop\Pizza Seminar\IMG_0565.JPG"/>
          <p:cNvPicPr>
            <a:picLocks noChangeAspect="1" noChangeArrowheads="1"/>
          </p:cNvPicPr>
          <p:nvPr/>
        </p:nvPicPr>
        <p:blipFill>
          <a:blip r:embed="rId2" cstate="print"/>
          <a:srcRect l="13125" r="15625"/>
          <a:stretch>
            <a:fillRect/>
          </a:stretch>
        </p:blipFill>
        <p:spPr bwMode="auto">
          <a:xfrm>
            <a:off x="455296" y="967032"/>
            <a:ext cx="2895600" cy="2706624"/>
          </a:xfrm>
          <a:prstGeom prst="rect">
            <a:avLst/>
          </a:prstGeom>
          <a:noFill/>
        </p:spPr>
      </p:pic>
      <p:pic>
        <p:nvPicPr>
          <p:cNvPr id="4" name="Picture 4" descr="C:\Documents and Settings\sdesilva\Desktop\Pizza Seminar\IMG_057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549262" y="1617939"/>
            <a:ext cx="2284961" cy="1521229"/>
          </a:xfrm>
          <a:prstGeom prst="rect">
            <a:avLst/>
          </a:prstGeom>
          <a:noFill/>
        </p:spPr>
      </p:pic>
      <p:pic>
        <p:nvPicPr>
          <p:cNvPr id="5" name="Picture 5" descr="C:\Documents and Settings\sdesilva\Desktop\Pizza Seminar\IMG_0801.JPG"/>
          <p:cNvPicPr>
            <a:picLocks noChangeAspect="1" noChangeArrowheads="1"/>
          </p:cNvPicPr>
          <p:nvPr/>
        </p:nvPicPr>
        <p:blipFill>
          <a:blip r:embed="rId4" cstate="print"/>
          <a:srcRect l="15625"/>
          <a:stretch>
            <a:fillRect/>
          </a:stretch>
        </p:blipFill>
        <p:spPr bwMode="auto">
          <a:xfrm>
            <a:off x="2634343" y="3905522"/>
            <a:ext cx="2057400" cy="1828800"/>
          </a:xfrm>
          <a:prstGeom prst="rect">
            <a:avLst/>
          </a:prstGeom>
          <a:noFill/>
        </p:spPr>
      </p:pic>
      <p:pic>
        <p:nvPicPr>
          <p:cNvPr id="6" name="Picture 3" descr="C:\Documents and Settings\sdesilva\Desktop\Pizza Seminar\IMG_07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6430" y="4247606"/>
            <a:ext cx="2741954" cy="2057400"/>
          </a:xfrm>
          <a:prstGeom prst="rect">
            <a:avLst/>
          </a:prstGeom>
          <a:noFill/>
        </p:spPr>
      </p:pic>
      <p:pic>
        <p:nvPicPr>
          <p:cNvPr id="45058" name="Picture 2" descr="C:\Documents and Settings\sdesilva\Desktop\Pizza Seminar\IMG_057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731" y="4162063"/>
            <a:ext cx="2032000" cy="1353312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 l="8750" t="18000" r="64375" b="25000"/>
          <a:stretch>
            <a:fillRect/>
          </a:stretch>
        </p:blipFill>
        <p:spPr bwMode="auto">
          <a:xfrm>
            <a:off x="6362700" y="1038225"/>
            <a:ext cx="2293620" cy="3040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 </a:t>
            </a:r>
            <a:r>
              <a:rPr lang="en-US" dirty="0" smtClean="0"/>
              <a:t>Crabbing </a:t>
            </a:r>
            <a:r>
              <a:rPr lang="en-US" dirty="0"/>
              <a:t>Cavity – 400 MHz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" y="859155"/>
            <a:ext cx="8107680" cy="5240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Cap Fabrication – 400 MHz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4294967295"/>
          </p:nvPr>
        </p:nvSpPr>
        <p:spPr>
          <a:xfrm>
            <a:off x="7240588" y="6248400"/>
            <a:ext cx="1903412" cy="4556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101C3AF-5701-4211-85B9-257A9465AD6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6" name="Picture 5" descr="100_6560.JPG"/>
          <p:cNvPicPr>
            <a:picLocks noChangeAspect="1"/>
          </p:cNvPicPr>
          <p:nvPr/>
        </p:nvPicPr>
        <p:blipFill>
          <a:blip r:embed="rId2" cstate="print"/>
          <a:srcRect l="10469" r="8053" b="23623"/>
          <a:stretch>
            <a:fillRect/>
          </a:stretch>
        </p:blipFill>
        <p:spPr>
          <a:xfrm>
            <a:off x="494067" y="3537542"/>
            <a:ext cx="4246258" cy="2985286"/>
          </a:xfrm>
          <a:prstGeom prst="rect">
            <a:avLst/>
          </a:prstGeom>
        </p:spPr>
      </p:pic>
      <p:pic>
        <p:nvPicPr>
          <p:cNvPr id="7" name="Picture 6" descr="100_6561.JPG"/>
          <p:cNvPicPr>
            <a:picLocks noChangeAspect="1"/>
          </p:cNvPicPr>
          <p:nvPr/>
        </p:nvPicPr>
        <p:blipFill>
          <a:blip r:embed="rId3" cstate="print"/>
          <a:srcRect l="18522" b="8590"/>
          <a:stretch>
            <a:fillRect/>
          </a:stretch>
        </p:blipFill>
        <p:spPr>
          <a:xfrm>
            <a:off x="5112528" y="879588"/>
            <a:ext cx="3794478" cy="3192780"/>
          </a:xfrm>
          <a:prstGeom prst="rect">
            <a:avLst/>
          </a:prstGeom>
        </p:spPr>
      </p:pic>
      <p:pic>
        <p:nvPicPr>
          <p:cNvPr id="8" name="Picture 7" descr="100_6562.JPG"/>
          <p:cNvPicPr>
            <a:picLocks noChangeAspect="1"/>
          </p:cNvPicPr>
          <p:nvPr/>
        </p:nvPicPr>
        <p:blipFill>
          <a:blip r:embed="rId4" cstate="print"/>
          <a:srcRect l="16106" t="15033" r="4027" b="18254"/>
          <a:stretch>
            <a:fillRect/>
          </a:stretch>
        </p:blipFill>
        <p:spPr>
          <a:xfrm>
            <a:off x="5112674" y="4114835"/>
            <a:ext cx="3815168" cy="2390127"/>
          </a:xfrm>
          <a:prstGeom prst="rect">
            <a:avLst/>
          </a:prstGeom>
        </p:spPr>
      </p:pic>
      <p:pic>
        <p:nvPicPr>
          <p:cNvPr id="9" name="Picture 4" descr="IMG_1349"/>
          <p:cNvPicPr>
            <a:picLocks noChangeAspect="1" noChangeArrowheads="1"/>
          </p:cNvPicPr>
          <p:nvPr/>
        </p:nvPicPr>
        <p:blipFill>
          <a:blip r:embed="rId5" cstate="print"/>
          <a:srcRect t="20258"/>
          <a:stretch>
            <a:fillRect/>
          </a:stretch>
        </p:blipFill>
        <p:spPr bwMode="auto">
          <a:xfrm>
            <a:off x="403771" y="890867"/>
            <a:ext cx="4373880" cy="26158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Fabrication of the Body – 400 MHz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495" y="1080679"/>
            <a:ext cx="5108481" cy="330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 descr="100_6635"/>
          <p:cNvPicPr>
            <a:picLocks noChangeAspect="1" noChangeArrowheads="1"/>
          </p:cNvPicPr>
          <p:nvPr/>
        </p:nvPicPr>
        <p:blipFill>
          <a:blip r:embed="rId3" cstate="print"/>
          <a:srcRect l="6711" t="13422"/>
          <a:stretch>
            <a:fillRect/>
          </a:stretch>
        </p:blipFill>
        <p:spPr bwMode="auto">
          <a:xfrm>
            <a:off x="5379720" y="946410"/>
            <a:ext cx="3495513" cy="2433041"/>
          </a:xfrm>
          <a:prstGeom prst="rect">
            <a:avLst/>
          </a:prstGeom>
          <a:noFill/>
        </p:spPr>
      </p:pic>
      <p:pic>
        <p:nvPicPr>
          <p:cNvPr id="5" name="Picture 2" descr="C:\Documents and Settings\sdesilva\Desktop\Pizza Seminar\IMG_0787.JPG"/>
          <p:cNvPicPr>
            <a:picLocks noChangeAspect="1" noChangeArrowheads="1"/>
          </p:cNvPicPr>
          <p:nvPr/>
        </p:nvPicPr>
        <p:blipFill>
          <a:blip r:embed="rId4" cstate="print"/>
          <a:srcRect t="16667"/>
          <a:stretch>
            <a:fillRect/>
          </a:stretch>
        </p:blipFill>
        <p:spPr bwMode="auto">
          <a:xfrm>
            <a:off x="5282651" y="3633564"/>
            <a:ext cx="3659678" cy="22859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Room Temperature Measurements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pic>
        <p:nvPicPr>
          <p:cNvPr id="51204" name="Picture 4" descr="IMG_22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5" y="725488"/>
            <a:ext cx="7772400" cy="5827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Evolution – 499 MHz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33400" y="1007983"/>
            <a:ext cx="8077200" cy="5240417"/>
            <a:chOff x="152400" y="914400"/>
            <a:chExt cx="8077200" cy="5240417"/>
          </a:xfrm>
        </p:grpSpPr>
        <p:grpSp>
          <p:nvGrpSpPr>
            <p:cNvPr id="7" name="Group 17"/>
            <p:cNvGrpSpPr/>
            <p:nvPr/>
          </p:nvGrpSpPr>
          <p:grpSpPr>
            <a:xfrm>
              <a:off x="152400" y="914400"/>
              <a:ext cx="8077200" cy="5240417"/>
              <a:chOff x="152400" y="990600"/>
              <a:chExt cx="8077200" cy="5240417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2" cstate="print"/>
              <a:srcRect l="41984" t="14869" r="28473" b="33289"/>
              <a:stretch>
                <a:fillRect/>
              </a:stretch>
            </p:blipFill>
            <p:spPr bwMode="auto">
              <a:xfrm>
                <a:off x="152400" y="990600"/>
                <a:ext cx="1350706" cy="14813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 cstate="print"/>
              <a:srcRect l="42075" t="14623" r="28984" b="39533"/>
              <a:stretch>
                <a:fillRect/>
              </a:stretch>
            </p:blipFill>
            <p:spPr bwMode="auto">
              <a:xfrm>
                <a:off x="3581401" y="990600"/>
                <a:ext cx="1323183" cy="13099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 cstate="print"/>
              <a:srcRect l="42725" t="18026" r="28884" b="36316"/>
              <a:stretch>
                <a:fillRect/>
              </a:stretch>
            </p:blipFill>
            <p:spPr bwMode="auto">
              <a:xfrm>
                <a:off x="6477000" y="990600"/>
                <a:ext cx="1298037" cy="1304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Curved Up Arrow 14"/>
              <p:cNvSpPr/>
              <p:nvPr/>
            </p:nvSpPr>
            <p:spPr>
              <a:xfrm>
                <a:off x="1676400" y="3945017"/>
                <a:ext cx="2590800" cy="533400"/>
              </a:xfrm>
              <a:prstGeom prst="curvedUpArrow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Curved Up Arrow 15"/>
              <p:cNvSpPr/>
              <p:nvPr/>
            </p:nvSpPr>
            <p:spPr>
              <a:xfrm>
                <a:off x="4419600" y="3945017"/>
                <a:ext cx="2590800" cy="533400"/>
              </a:xfrm>
              <a:prstGeom prst="curvedUpArrow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33400" y="4661357"/>
                <a:ext cx="373380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4163" indent="-284163" algn="just">
                  <a:buFont typeface="Arial" pitchFamily="34" charset="0"/>
                  <a:buChar char="•"/>
                </a:pPr>
                <a:r>
                  <a:rPr lang="en-US" sz="1600" b="0" dirty="0" smtClean="0">
                    <a:solidFill>
                      <a:schemeClr val="tx2">
                        <a:lumMod val="75000"/>
                      </a:schemeClr>
                    </a:solidFill>
                    <a:latin typeface="+mn-lt"/>
                  </a:rPr>
                  <a:t>To increase mode separation between fundamental modes </a:t>
                </a:r>
              </a:p>
              <a:p>
                <a:pPr marL="284163" indent="-284163" algn="just">
                  <a:buFont typeface="Arial" pitchFamily="34" charset="0"/>
                  <a:buChar char="•"/>
                </a:pPr>
                <a:r>
                  <a:rPr lang="en-US" sz="1600" b="0" dirty="0" smtClean="0">
                    <a:solidFill>
                      <a:schemeClr val="tx2">
                        <a:lumMod val="75000"/>
                      </a:schemeClr>
                    </a:solidFill>
                    <a:latin typeface="+mn-lt"/>
                  </a:rPr>
                  <a:t>~18 MHz </a:t>
                </a:r>
                <a:r>
                  <a:rPr lang="en-US" sz="1600" b="0" dirty="0" smtClean="0">
                    <a:solidFill>
                      <a:schemeClr val="tx2">
                        <a:lumMod val="75000"/>
                      </a:schemeClr>
                    </a:solidFill>
                    <a:latin typeface="+mn-lt"/>
                    <a:sym typeface="Wingdings" pitchFamily="2" charset="2"/>
                  </a:rPr>
                  <a:t> ~ 130 MHz</a:t>
                </a:r>
              </a:p>
              <a:p>
                <a:pPr marL="284163" indent="-284163" algn="just">
                  <a:buFont typeface="Arial" pitchFamily="34" charset="0"/>
                  <a:buChar char="•"/>
                </a:pPr>
                <a:r>
                  <a:rPr lang="en-US" sz="1600" b="0" dirty="0" smtClean="0">
                    <a:solidFill>
                      <a:schemeClr val="tx2">
                        <a:lumMod val="75000"/>
                      </a:schemeClr>
                    </a:solidFill>
                    <a:latin typeface="+mn-lt"/>
                    <a:sym typeface="Wingdings" pitchFamily="2" charset="2"/>
                  </a:rPr>
                  <a:t>To improve design rigidity  Less susceptible to mechanical vibrations and deformations</a:t>
                </a:r>
                <a:endParaRPr lang="en-US" sz="1600" b="0" dirty="0" smtClean="0">
                  <a:solidFill>
                    <a:schemeClr val="tx2">
                      <a:lumMod val="75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495800" y="4661357"/>
                <a:ext cx="3733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4163" indent="-284163" algn="just">
                  <a:buFont typeface="Arial" pitchFamily="34" charset="0"/>
                  <a:buChar char="•"/>
                </a:pPr>
                <a:r>
                  <a:rPr lang="en-US" sz="1600" b="0" dirty="0" smtClean="0">
                    <a:solidFill>
                      <a:schemeClr val="tx2">
                        <a:lumMod val="75000"/>
                      </a:schemeClr>
                    </a:solidFill>
                    <a:latin typeface="+mn-lt"/>
                  </a:rPr>
                  <a:t>To lower peak magnetic field</a:t>
                </a:r>
              </a:p>
              <a:p>
                <a:pPr marL="284163" indent="-284163" algn="just">
                  <a:buFont typeface="Arial" pitchFamily="34" charset="0"/>
                  <a:buChar char="•"/>
                </a:pPr>
                <a:r>
                  <a:rPr lang="en-US" sz="1600" b="0" dirty="0" smtClean="0">
                    <a:solidFill>
                      <a:schemeClr val="tx2">
                        <a:lumMod val="75000"/>
                      </a:schemeClr>
                    </a:solidFill>
                    <a:latin typeface="+mn-lt"/>
                  </a:rPr>
                  <a:t>Reduced peak magnetic field by ~20%</a:t>
                </a:r>
              </a:p>
            </p:txBody>
          </p:sp>
        </p:grp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42083" t="17333" r="28750" b="36000"/>
            <a:stretch>
              <a:fillRect/>
            </a:stretch>
          </p:blipFill>
          <p:spPr bwMode="auto">
            <a:xfrm>
              <a:off x="1600200" y="914400"/>
              <a:ext cx="1333515" cy="1333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 l="42500" t="18000" r="28750" b="36000"/>
            <a:stretch>
              <a:fillRect/>
            </a:stretch>
          </p:blipFill>
          <p:spPr bwMode="auto">
            <a:xfrm>
              <a:off x="1009650" y="2295525"/>
              <a:ext cx="1314450" cy="1314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 l="45417" t="15333" r="25000" b="38000"/>
            <a:stretch>
              <a:fillRect/>
            </a:stretch>
          </p:blipFill>
          <p:spPr bwMode="auto">
            <a:xfrm>
              <a:off x="3657600" y="2209800"/>
              <a:ext cx="1352535" cy="1333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 l="44167" t="16000" r="27083" b="38000"/>
            <a:stretch>
              <a:fillRect/>
            </a:stretch>
          </p:blipFill>
          <p:spPr bwMode="auto">
            <a:xfrm>
              <a:off x="6629400" y="2286000"/>
              <a:ext cx="1314450" cy="1314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Frequency Measurements – 400 MHz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247775" y="1123950"/>
            <a:ext cx="6697980" cy="4594860"/>
            <a:chOff x="1247775" y="1123950"/>
            <a:chExt cx="6697980" cy="4594860"/>
          </a:xfrm>
        </p:grpSpPr>
        <p:pic>
          <p:nvPicPr>
            <p:cNvPr id="48131" name="Picture 3"/>
            <p:cNvPicPr preferRelativeResize="0">
              <a:picLocks noChangeAspect="1" noChangeArrowheads="1"/>
            </p:cNvPicPr>
            <p:nvPr/>
          </p:nvPicPr>
          <p:blipFill>
            <a:blip r:embed="rId2" cstate="print"/>
            <a:srcRect l="2632" t="5354" r="987" b="3695"/>
            <a:stretch>
              <a:fillRect/>
            </a:stretch>
          </p:blipFill>
          <p:spPr bwMode="auto">
            <a:xfrm>
              <a:off x="1247775" y="1123950"/>
              <a:ext cx="6697980" cy="4594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5" name="Group 4"/>
            <p:cNvGrpSpPr/>
            <p:nvPr/>
          </p:nvGrpSpPr>
          <p:grpSpPr>
            <a:xfrm>
              <a:off x="2182055" y="1703120"/>
              <a:ext cx="1723196" cy="722074"/>
              <a:chOff x="2182055" y="1703120"/>
              <a:chExt cx="1723196" cy="722074"/>
            </a:xfrm>
          </p:grpSpPr>
          <p:sp>
            <p:nvSpPr>
              <p:cNvPr id="3" name="Left Brace 2"/>
              <p:cNvSpPr/>
              <p:nvPr/>
            </p:nvSpPr>
            <p:spPr bwMode="auto">
              <a:xfrm rot="3600000">
                <a:off x="2759393" y="1711093"/>
                <a:ext cx="378849" cy="1049353"/>
              </a:xfrm>
              <a:prstGeom prst="leftBrace">
                <a:avLst/>
              </a:prstGeom>
              <a:noFill/>
              <a:ln w="38100" cap="flat" cmpd="sng" algn="ctr">
                <a:solidFill>
                  <a:schemeClr val="accent1">
                    <a:lumMod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2182055" y="1703120"/>
                <a:ext cx="172319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0.5* f</a:t>
                </a:r>
                <a:r>
                  <a:rPr lang="en-US" baseline="-25000" dirty="0" smtClean="0">
                    <a:solidFill>
                      <a:srgbClr val="FF0000"/>
                    </a:solidFill>
                  </a:rPr>
                  <a:t>0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 separation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499 MHz and 400 MHz Cavity Plan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9075" y="857250"/>
            <a:ext cx="5591175" cy="5257800"/>
          </a:xfrm>
        </p:spPr>
        <p:txBody>
          <a:bodyPr/>
          <a:lstStyle/>
          <a:p>
            <a:pPr marL="227013" indent="-227013">
              <a:buFont typeface="Arial" pitchFamily="34" charset="0"/>
              <a:buChar char="•"/>
            </a:pPr>
            <a:r>
              <a:rPr lang="en-US" sz="1600" dirty="0" smtClean="0"/>
              <a:t>Work in progress to start testing in July</a:t>
            </a:r>
          </a:p>
          <a:p>
            <a:pPr marL="227013" indent="-227013">
              <a:buFont typeface="Arial" pitchFamily="34" charset="0"/>
              <a:buChar char="•"/>
            </a:pPr>
            <a:endParaRPr lang="en-US" sz="1000" dirty="0" smtClean="0"/>
          </a:p>
          <a:p>
            <a:pPr marL="227013" indent="-227013">
              <a:buFont typeface="Arial" pitchFamily="34" charset="0"/>
              <a:buChar char="•"/>
            </a:pPr>
            <a:r>
              <a:rPr lang="en-US" sz="1600" dirty="0" smtClean="0"/>
              <a:t>499 MHz Design</a:t>
            </a:r>
          </a:p>
          <a:p>
            <a:pPr marL="627063" lvl="1" indent="-227013">
              <a:buFont typeface="Arial" pitchFamily="34" charset="0"/>
              <a:buChar char="•"/>
            </a:pPr>
            <a:r>
              <a:rPr lang="en-US" sz="1600" dirty="0" smtClean="0"/>
              <a:t>Electropolishing of parts</a:t>
            </a:r>
          </a:p>
          <a:p>
            <a:pPr marL="627063" lvl="1" indent="-227013">
              <a:buFont typeface="Arial" pitchFamily="34" charset="0"/>
              <a:buChar char="•"/>
            </a:pPr>
            <a:r>
              <a:rPr lang="en-US" sz="1600" dirty="0"/>
              <a:t>Weld preparation and assembly welding</a:t>
            </a:r>
          </a:p>
          <a:p>
            <a:pPr marL="627063" lvl="1" indent="-227013">
              <a:buFont typeface="Arial" pitchFamily="34" charset="0"/>
              <a:buChar char="•"/>
            </a:pPr>
            <a:r>
              <a:rPr lang="en-US" sz="1600" dirty="0"/>
              <a:t>Final light BCP and high pressure </a:t>
            </a:r>
            <a:r>
              <a:rPr lang="en-US" sz="1600" dirty="0" smtClean="0"/>
              <a:t>rinse</a:t>
            </a:r>
          </a:p>
          <a:p>
            <a:pPr marL="627063" lvl="1" indent="-227013">
              <a:buFont typeface="Arial" pitchFamily="34" charset="0"/>
              <a:buChar char="•"/>
            </a:pPr>
            <a:r>
              <a:rPr lang="en-US" sz="1600" dirty="0" smtClean="0"/>
              <a:t>LLRF system exist</a:t>
            </a:r>
            <a:endParaRPr lang="en-US" sz="1600" dirty="0"/>
          </a:p>
          <a:p>
            <a:pPr marL="227013" indent="-227013">
              <a:buFont typeface="Arial" pitchFamily="34" charset="0"/>
              <a:buChar char="•"/>
            </a:pPr>
            <a:endParaRPr lang="en-US" sz="1000" dirty="0" smtClean="0"/>
          </a:p>
          <a:p>
            <a:pPr marL="227013" indent="-227013">
              <a:buFont typeface="Arial" pitchFamily="34" charset="0"/>
              <a:buChar char="•"/>
            </a:pPr>
            <a:r>
              <a:rPr lang="en-US" sz="1600" dirty="0" smtClean="0"/>
              <a:t>400 MHz Design</a:t>
            </a:r>
          </a:p>
          <a:p>
            <a:pPr marL="627063" lvl="1" indent="-227013">
              <a:buFont typeface="Arial" pitchFamily="34" charset="0"/>
              <a:buChar char="•"/>
            </a:pPr>
            <a:r>
              <a:rPr lang="en-US" sz="1600" dirty="0"/>
              <a:t>Completed EB welded cavity @ JLab</a:t>
            </a:r>
          </a:p>
          <a:p>
            <a:pPr marL="627063" lvl="1" indent="-227013">
              <a:buFont typeface="Arial" pitchFamily="34" charset="0"/>
              <a:buChar char="•"/>
            </a:pPr>
            <a:r>
              <a:rPr lang="en-US" sz="1600" dirty="0" smtClean="0"/>
              <a:t>Bulk BCP </a:t>
            </a:r>
            <a:r>
              <a:rPr lang="en-US" sz="1600" dirty="0"/>
              <a:t>and high pressure </a:t>
            </a:r>
            <a:r>
              <a:rPr lang="en-US" sz="1600" dirty="0" smtClean="0"/>
              <a:t>rinse</a:t>
            </a:r>
          </a:p>
          <a:p>
            <a:pPr marL="627063" lvl="1" indent="-227013">
              <a:buFont typeface="Arial" pitchFamily="34" charset="0"/>
              <a:buChar char="•"/>
            </a:pPr>
            <a:r>
              <a:rPr lang="en-US" sz="1600" dirty="0" smtClean="0"/>
              <a:t>LLRF system is required</a:t>
            </a:r>
            <a:endParaRPr lang="en-US" sz="1600" dirty="0"/>
          </a:p>
          <a:p>
            <a:pPr marL="227013" indent="-227013">
              <a:buFont typeface="Arial" pitchFamily="34" charset="0"/>
              <a:buChar char="•"/>
            </a:pPr>
            <a:endParaRPr lang="en-US" sz="1000" dirty="0" smtClean="0"/>
          </a:p>
          <a:p>
            <a:pPr marL="227013" indent="-227013">
              <a:buFont typeface="Arial" pitchFamily="34" charset="0"/>
              <a:buChar char="•"/>
            </a:pPr>
            <a:r>
              <a:rPr lang="en-US" sz="1600" dirty="0" smtClean="0"/>
              <a:t>600</a:t>
            </a:r>
            <a:r>
              <a:rPr lang="en-US" sz="1600" baseline="30000" dirty="0" smtClean="0"/>
              <a:t>0</a:t>
            </a:r>
            <a:r>
              <a:rPr lang="en-US" sz="1600" dirty="0" smtClean="0"/>
              <a:t> C baking in the furnace</a:t>
            </a:r>
          </a:p>
          <a:p>
            <a:pPr marL="227013" indent="-227013">
              <a:buFont typeface="Arial" pitchFamily="34" charset="0"/>
              <a:buChar char="•"/>
            </a:pPr>
            <a:r>
              <a:rPr lang="en-US" sz="1600" dirty="0" smtClean="0"/>
              <a:t>In-situ </a:t>
            </a:r>
            <a:r>
              <a:rPr lang="en-US" sz="1600" dirty="0"/>
              <a:t>baking </a:t>
            </a:r>
            <a:r>
              <a:rPr lang="en-US" sz="1600" dirty="0" smtClean="0"/>
              <a:t>at 120</a:t>
            </a:r>
            <a:r>
              <a:rPr lang="en-US" sz="1600" baseline="30000" dirty="0" smtClean="0"/>
              <a:t>0</a:t>
            </a:r>
            <a:r>
              <a:rPr lang="en-US" sz="1600" dirty="0" smtClean="0"/>
              <a:t> C in </a:t>
            </a:r>
            <a:r>
              <a:rPr lang="en-US" sz="1600" dirty="0"/>
              <a:t>vacuum</a:t>
            </a:r>
          </a:p>
          <a:p>
            <a:pPr marL="227013" indent="-227013">
              <a:buFont typeface="Arial" pitchFamily="34" charset="0"/>
              <a:buChar char="•"/>
            </a:pPr>
            <a:r>
              <a:rPr lang="en-US" sz="1600" dirty="0"/>
              <a:t>500 W </a:t>
            </a:r>
            <a:r>
              <a:rPr lang="en-US" sz="1600" dirty="0" err="1"/>
              <a:t>rf</a:t>
            </a:r>
            <a:r>
              <a:rPr lang="en-US" sz="1600" dirty="0"/>
              <a:t> amplifier: </a:t>
            </a:r>
            <a:r>
              <a:rPr lang="en-US" sz="1600" dirty="0" smtClean="0"/>
              <a:t>300-800 </a:t>
            </a:r>
            <a:r>
              <a:rPr lang="en-US" sz="1600" dirty="0"/>
              <a:t>MHz</a:t>
            </a:r>
          </a:p>
          <a:p>
            <a:pPr marL="227013" indent="-227013">
              <a:buFont typeface="Arial" pitchFamily="34" charset="0"/>
              <a:buChar char="•"/>
            </a:pPr>
            <a:r>
              <a:rPr lang="en-US" sz="1600" dirty="0" err="1" smtClean="0"/>
              <a:t>rf</a:t>
            </a:r>
            <a:r>
              <a:rPr lang="en-US" sz="1600" dirty="0" smtClean="0"/>
              <a:t> </a:t>
            </a:r>
            <a:r>
              <a:rPr lang="en-US" sz="1600" dirty="0"/>
              <a:t>testing at 2K and 4K</a:t>
            </a:r>
          </a:p>
          <a:p>
            <a:pPr marL="227013" indent="-227013">
              <a:buFont typeface="Arial" pitchFamily="34" charset="0"/>
              <a:buChar char="•"/>
            </a:pPr>
            <a:r>
              <a:rPr lang="en-US" sz="1600" dirty="0" smtClean="0"/>
              <a:t>Variable </a:t>
            </a:r>
            <a:r>
              <a:rPr lang="en-US" sz="1600" dirty="0"/>
              <a:t>power </a:t>
            </a:r>
            <a:r>
              <a:rPr lang="en-US" sz="1600" dirty="0" smtClean="0"/>
              <a:t>coupler</a:t>
            </a:r>
          </a:p>
          <a:p>
            <a:pPr marL="227013" indent="-227013">
              <a:buFont typeface="Arial" pitchFamily="34" charset="0"/>
              <a:buChar char="•"/>
            </a:pPr>
            <a:endParaRPr lang="en-US" sz="1600" dirty="0" smtClean="0"/>
          </a:p>
          <a:p>
            <a:endParaRPr lang="en-US" sz="1600" dirty="0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856806" y="892077"/>
            <a:ext cx="4206240" cy="1728546"/>
            <a:chOff x="609600" y="1447800"/>
            <a:chExt cx="8001001" cy="3287994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8750" t="12000" r="64500" b="34000"/>
            <a:stretch>
              <a:fillRect/>
            </a:stretch>
          </p:blipFill>
          <p:spPr bwMode="auto">
            <a:xfrm>
              <a:off x="2438400" y="1447800"/>
              <a:ext cx="4343400" cy="3287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6250" t="12000" r="80000" b="34666"/>
            <a:stretch>
              <a:fillRect/>
            </a:stretch>
          </p:blipFill>
          <p:spPr bwMode="auto">
            <a:xfrm>
              <a:off x="6400801" y="1447800"/>
              <a:ext cx="2209800" cy="3214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 l="6250" t="12000" r="80000" b="34666"/>
            <a:stretch>
              <a:fillRect/>
            </a:stretch>
          </p:blipFill>
          <p:spPr bwMode="auto">
            <a:xfrm rot="10800000">
              <a:off x="609600" y="1447800"/>
              <a:ext cx="2209800" cy="3214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Picture 2" descr="C:\Documents and Settings\sdesilva\Desktop\Pizza Seminar\IMG_0787.JPG"/>
          <p:cNvPicPr>
            <a:picLocks noChangeAspect="1" noChangeArrowheads="1"/>
          </p:cNvPicPr>
          <p:nvPr/>
        </p:nvPicPr>
        <p:blipFill>
          <a:blip r:embed="rId4" cstate="print"/>
          <a:srcRect t="16667"/>
          <a:stretch>
            <a:fillRect/>
          </a:stretch>
        </p:blipFill>
        <p:spPr bwMode="auto">
          <a:xfrm>
            <a:off x="5213350" y="2581857"/>
            <a:ext cx="3659678" cy="2285991"/>
          </a:xfrm>
          <a:prstGeom prst="rect">
            <a:avLst/>
          </a:prstGeom>
          <a:noFill/>
        </p:spPr>
      </p:pic>
      <p:pic>
        <p:nvPicPr>
          <p:cNvPr id="55298" name="Picture 2" descr="C:\Users\PHYSICS\Desktop\LARP CM-18\Coupler_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3925" y="4973280"/>
            <a:ext cx="2032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8" t="50190" r="18929" b="15048"/>
          <a:stretch/>
        </p:blipFill>
        <p:spPr bwMode="auto">
          <a:xfrm>
            <a:off x="3993268" y="5357803"/>
            <a:ext cx="1824964" cy="695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479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750 MHz Crabbing </a:t>
            </a:r>
            <a:r>
              <a:rPr lang="en-US" dirty="0" smtClean="0"/>
              <a:t>Cavity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28600" y="866776"/>
            <a:ext cx="4876800" cy="2468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1800" b="0" dirty="0" smtClean="0"/>
              <a:t>Crabbing cavity for proposed Medium-Energy Electron-Ion Collider (MEIC)</a:t>
            </a:r>
          </a:p>
          <a:p>
            <a:r>
              <a:rPr lang="en-US" sz="1800" b="0" dirty="0" smtClean="0"/>
              <a:t>Desired net deflection</a:t>
            </a:r>
          </a:p>
          <a:p>
            <a:pPr lvl="1"/>
            <a:r>
              <a:rPr lang="en-US" sz="1600" b="0" dirty="0" smtClean="0"/>
              <a:t>e</a:t>
            </a:r>
            <a:r>
              <a:rPr lang="en-US" sz="1600" b="0" baseline="30000" dirty="0" smtClean="0"/>
              <a:t>-</a:t>
            </a:r>
            <a:r>
              <a:rPr lang="en-US" sz="1600" b="0" dirty="0" smtClean="0"/>
              <a:t> beam: 1.5 MV</a:t>
            </a:r>
          </a:p>
          <a:p>
            <a:pPr lvl="1"/>
            <a:r>
              <a:rPr lang="en-US" sz="1600" b="0" dirty="0" smtClean="0"/>
              <a:t>p beam: 8 MV</a:t>
            </a:r>
          </a:p>
          <a:p>
            <a:r>
              <a:rPr lang="en-US" sz="1800" b="0" dirty="0" smtClean="0"/>
              <a:t>Fabrication</a:t>
            </a:r>
          </a:p>
          <a:p>
            <a:pPr lvl="1"/>
            <a:r>
              <a:rPr lang="en-US" sz="1400" b="0" dirty="0" smtClean="0"/>
              <a:t>Beam ports are finished</a:t>
            </a:r>
          </a:p>
          <a:p>
            <a:pPr lvl="1"/>
            <a:r>
              <a:rPr lang="en-US" sz="1400" b="0" dirty="0" smtClean="0"/>
              <a:t>Center body fabrication  - started</a:t>
            </a:r>
          </a:p>
          <a:p>
            <a:pPr lvl="1"/>
            <a:endParaRPr lang="en-US" sz="1400" b="0" dirty="0"/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FA66058C-04F2-4DC4-B6E7-83CD96B7A4B2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8438465"/>
              </p:ext>
            </p:extLst>
          </p:nvPr>
        </p:nvGraphicFramePr>
        <p:xfrm>
          <a:off x="5181600" y="942975"/>
          <a:ext cx="3776537" cy="2194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60294"/>
                <a:gridCol w="1030147"/>
                <a:gridCol w="686096"/>
              </a:tblGrid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Parameter</a:t>
                      </a:r>
                      <a:endParaRPr lang="en-US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750 MHz</a:t>
                      </a:r>
                      <a:endParaRPr lang="en-US" sz="1100" b="1" baseline="30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Unit</a:t>
                      </a:r>
                      <a:endParaRPr lang="en-US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Nearest mode to </a:t>
                      </a:r>
                      <a:r>
                        <a:rPr lang="el-GR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π</a:t>
                      </a:r>
                      <a:r>
                        <a:rPr lang="en-US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mode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1062.5</a:t>
                      </a:r>
                      <a:endParaRPr lang="en-US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MHz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Deflecting voltage (</a:t>
                      </a:r>
                      <a:r>
                        <a:rPr lang="en-US" sz="1100" i="1" dirty="0" smtClean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en-US" sz="1100" i="1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1100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0.2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MV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Peak electric field (</a:t>
                      </a:r>
                      <a:r>
                        <a:rPr lang="en-US" sz="1100" i="1" dirty="0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lang="en-US" sz="1100" i="1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lang="en-US" sz="1100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4.29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MV/m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Peak magnetic field</a:t>
                      </a:r>
                      <a:r>
                        <a:rPr lang="en-US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1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lang="en-US" sz="1100" i="1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lang="en-US" sz="1100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r>
                        <a:rPr lang="en-US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9.3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mT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Geometrical</a:t>
                      </a:r>
                      <a:r>
                        <a:rPr lang="en-US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factor (</a:t>
                      </a:r>
                      <a:r>
                        <a:rPr lang="en-US" sz="11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  <a:r>
                        <a:rPr lang="en-US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= </a:t>
                      </a:r>
                      <a:r>
                        <a:rPr lang="en-US" sz="11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QR</a:t>
                      </a:r>
                      <a:r>
                        <a:rPr lang="en-US" sz="1100" i="1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lang="en-US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136.0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Ω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[</a:t>
                      </a:r>
                      <a:r>
                        <a:rPr lang="en-US" sz="1100" i="1" dirty="0" smtClean="0"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en-US" sz="1100" i="1" dirty="0" smtClean="0"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]</a:t>
                      </a:r>
                      <a:r>
                        <a:rPr lang="en-US" sz="1100" i="1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lang="en-US" sz="1100" i="1" baseline="-25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125.0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Ω</a:t>
                      </a:r>
                      <a:endParaRPr lang="en-US" sz="11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274320">
                <a:tc gridSpan="3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At </a:t>
                      </a:r>
                      <a:r>
                        <a:rPr lang="en-US" sz="1100" i="1" dirty="0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lang="en-US" sz="1100" i="1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1100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 = 1</a:t>
                      </a:r>
                      <a:r>
                        <a:rPr lang="en-US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MV/m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latin typeface="Palatino Linotype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aseline="30000" dirty="0" smtClean="0">
                        <a:latin typeface="Palatino Linotype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3" t="9433" r="1769" b="4798"/>
          <a:stretch/>
        </p:blipFill>
        <p:spPr bwMode="auto">
          <a:xfrm>
            <a:off x="3381555" y="3179052"/>
            <a:ext cx="5541198" cy="3602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8" t="11754" r="29614" b="33389"/>
          <a:stretch/>
        </p:blipFill>
        <p:spPr bwMode="auto">
          <a:xfrm>
            <a:off x="718243" y="3375048"/>
            <a:ext cx="2043648" cy="2194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0259" y="5809434"/>
            <a:ext cx="24016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114300"/>
            <a:r>
              <a:rPr lang="en-US" sz="1000" b="1" dirty="0" smtClean="0">
                <a:latin typeface="+mn-lt"/>
              </a:rPr>
              <a:t>* Work in progress by; Alex Castilla </a:t>
            </a:r>
            <a:endParaRPr lang="en-US" sz="1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77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cs typeface="Arial" charset="0"/>
              </a:rPr>
              <a:t>ODU/SLAC 400 MHz Square Cavity Options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Designs are fairly similar in structure and properties</a:t>
            </a:r>
          </a:p>
          <a:p>
            <a:pPr marL="342900" lvl="1" indent="-342900">
              <a:buFontTx/>
              <a:buChar char="•"/>
            </a:pPr>
            <a:r>
              <a:rPr lang="en-US" sz="2000" dirty="0" smtClean="0"/>
              <a:t>Final design depends on </a:t>
            </a:r>
            <a:r>
              <a:rPr lang="en-US" sz="2000" u="sng" dirty="0" smtClean="0">
                <a:solidFill>
                  <a:srgbClr val="FF0000"/>
                </a:solidFill>
              </a:rPr>
              <a:t>final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specifications</a:t>
            </a:r>
          </a:p>
          <a:p>
            <a:pPr lvl="1"/>
            <a:r>
              <a:rPr lang="en-US" sz="1600" dirty="0" smtClean="0"/>
              <a:t>Field uniformity</a:t>
            </a:r>
          </a:p>
          <a:p>
            <a:pPr lvl="1"/>
            <a:r>
              <a:rPr lang="en-US" sz="1600" dirty="0" smtClean="0"/>
              <a:t>Impedance budget</a:t>
            </a:r>
            <a:endParaRPr lang="en-US" sz="1600" dirty="0"/>
          </a:p>
        </p:txBody>
      </p:sp>
      <p:pic>
        <p:nvPicPr>
          <p:cNvPr id="23" name="Picture 22"/>
          <p:cNvPicPr/>
          <p:nvPr/>
        </p:nvPicPr>
        <p:blipFill rotWithShape="1">
          <a:blip r:embed="rId2" cstate="print"/>
          <a:srcRect l="40866" t="14616" r="26602" b="32820"/>
          <a:stretch/>
        </p:blipFill>
        <p:spPr bwMode="auto">
          <a:xfrm>
            <a:off x="1333475" y="4437870"/>
            <a:ext cx="1457616" cy="14719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/>
          <p:cNvPicPr/>
          <p:nvPr/>
        </p:nvPicPr>
        <p:blipFill rotWithShape="1">
          <a:blip r:embed="rId3" cstate="print"/>
          <a:srcRect l="33814" t="12821" r="31891" b="30769"/>
          <a:stretch/>
        </p:blipFill>
        <p:spPr bwMode="auto">
          <a:xfrm>
            <a:off x="2342830" y="2344934"/>
            <a:ext cx="1865881" cy="19181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/>
          <p:cNvPicPr/>
          <p:nvPr/>
        </p:nvPicPr>
        <p:blipFill rotWithShape="1">
          <a:blip r:embed="rId4" cstate="print"/>
          <a:srcRect l="34775" t="14102" r="25802" b="32052"/>
          <a:stretch/>
        </p:blipFill>
        <p:spPr bwMode="auto">
          <a:xfrm>
            <a:off x="324120" y="2497229"/>
            <a:ext cx="2018710" cy="17232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4" t="13496" r="25352" b="33098"/>
          <a:stretch/>
        </p:blipFill>
        <p:spPr bwMode="auto">
          <a:xfrm>
            <a:off x="4885412" y="2497229"/>
            <a:ext cx="1993670" cy="1709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1" t="14698" r="24240" b="32118"/>
          <a:stretch/>
        </p:blipFill>
        <p:spPr bwMode="auto">
          <a:xfrm>
            <a:off x="6879082" y="2412034"/>
            <a:ext cx="1816045" cy="1808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4" t="14699" r="27143" b="32117"/>
          <a:stretch/>
        </p:blipFill>
        <p:spPr bwMode="auto">
          <a:xfrm>
            <a:off x="6063000" y="4437870"/>
            <a:ext cx="1406134" cy="148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cs typeface="Arial" charset="0"/>
              </a:rPr>
              <a:t>Field Distribution / Surface Fields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BAD673B-A8FE-4530-9079-DC21401AD87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4" name="TextBox 10"/>
          <p:cNvSpPr txBox="1">
            <a:spLocks noChangeArrowheads="1"/>
          </p:cNvSpPr>
          <p:nvPr/>
        </p:nvSpPr>
        <p:spPr bwMode="auto">
          <a:xfrm>
            <a:off x="466687" y="913756"/>
            <a:ext cx="9906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0" u="sng" dirty="0">
                <a:latin typeface="Arial" charset="0"/>
                <a:cs typeface="Arial" charset="0"/>
              </a:rPr>
              <a:t>E Field</a:t>
            </a:r>
          </a:p>
        </p:txBody>
      </p:sp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4885412" y="902358"/>
            <a:ext cx="148261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0" u="sng" dirty="0" smtClean="0">
                <a:latin typeface="Arial" charset="0"/>
                <a:cs typeface="Arial" charset="0"/>
              </a:rPr>
              <a:t>Peak E </a:t>
            </a:r>
            <a:r>
              <a:rPr lang="en-US" sz="1600" b="0" u="sng" dirty="0">
                <a:latin typeface="Arial" charset="0"/>
                <a:cs typeface="Arial" charset="0"/>
              </a:rPr>
              <a:t>Field</a:t>
            </a: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2780445" y="913756"/>
            <a:ext cx="9906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0" u="sng" dirty="0" smtClean="0">
                <a:latin typeface="Arial" charset="0"/>
                <a:cs typeface="Arial" charset="0"/>
              </a:rPr>
              <a:t>H </a:t>
            </a:r>
            <a:r>
              <a:rPr lang="en-US" sz="1600" b="0" u="sng" dirty="0">
                <a:latin typeface="Arial" charset="0"/>
                <a:cs typeface="Arial" charset="0"/>
              </a:rPr>
              <a:t>Field</a:t>
            </a: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7077074" y="902358"/>
            <a:ext cx="14573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0" u="sng" dirty="0" smtClean="0">
                <a:latin typeface="Arial" charset="0"/>
                <a:cs typeface="Arial" charset="0"/>
              </a:rPr>
              <a:t>Peak H </a:t>
            </a:r>
            <a:r>
              <a:rPr lang="en-US" sz="1600" b="0" u="sng" dirty="0">
                <a:latin typeface="Arial" charset="0"/>
                <a:cs typeface="Arial" charset="0"/>
              </a:rPr>
              <a:t>Field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4" t="20027" r="30158" b="39987"/>
          <a:stretch/>
        </p:blipFill>
        <p:spPr bwMode="auto">
          <a:xfrm>
            <a:off x="102962" y="3795645"/>
            <a:ext cx="2204916" cy="199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0" t="20213" r="28571" b="39893"/>
          <a:stretch/>
        </p:blipFill>
        <p:spPr bwMode="auto">
          <a:xfrm>
            <a:off x="2287395" y="3800245"/>
            <a:ext cx="2362616" cy="199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3" t="20141" r="29524" b="39930"/>
          <a:stretch/>
        </p:blipFill>
        <p:spPr bwMode="auto">
          <a:xfrm>
            <a:off x="4612158" y="3800245"/>
            <a:ext cx="2266924" cy="199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0" t="20213" r="29138" b="39893"/>
          <a:stretch/>
        </p:blipFill>
        <p:spPr bwMode="auto">
          <a:xfrm>
            <a:off x="6756103" y="3801995"/>
            <a:ext cx="2293247" cy="199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8" t="20141" r="30090" b="39930"/>
          <a:stretch/>
        </p:blipFill>
        <p:spPr bwMode="auto">
          <a:xfrm>
            <a:off x="102962" y="1376285"/>
            <a:ext cx="2184433" cy="199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1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1" t="20213" r="28043" b="39893"/>
          <a:stretch/>
        </p:blipFill>
        <p:spPr bwMode="auto">
          <a:xfrm>
            <a:off x="2307878" y="1376285"/>
            <a:ext cx="2366376" cy="199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2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54" t="20286" r="30000" b="40173"/>
          <a:stretch/>
        </p:blipFill>
        <p:spPr bwMode="auto">
          <a:xfrm>
            <a:off x="4528144" y="1376285"/>
            <a:ext cx="2227959" cy="1977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3" name="Picture 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3" t="20358" r="29948" b="40168"/>
          <a:stretch/>
        </p:blipFill>
        <p:spPr bwMode="auto">
          <a:xfrm>
            <a:off x="6810229" y="1367383"/>
            <a:ext cx="2184993" cy="1973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0868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400 MHz Square Cavity Design Properties</a:t>
            </a:r>
            <a:endParaRPr lang="en-US" dirty="0"/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0043202"/>
              </p:ext>
            </p:extLst>
          </p:nvPr>
        </p:nvGraphicFramePr>
        <p:xfrm>
          <a:off x="428127" y="944863"/>
          <a:ext cx="8344569" cy="5608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99745"/>
                <a:gridCol w="1097280"/>
                <a:gridCol w="1097280"/>
                <a:gridCol w="1097280"/>
                <a:gridCol w="1097280"/>
                <a:gridCol w="1355704"/>
              </a:tblGrid>
              <a:tr h="914400">
                <a:tc>
                  <a:txBody>
                    <a:bodyPr/>
                    <a:lstStyle/>
                    <a:p>
                      <a:pPr algn="l"/>
                      <a:r>
                        <a:rPr lang="en-US" sz="1050" b="1" dirty="0" smtClean="0">
                          <a:latin typeface="Arial" pitchFamily="34" charset="0"/>
                          <a:cs typeface="Arial" pitchFamily="34" charset="0"/>
                        </a:rPr>
                        <a:t>Parameter</a:t>
                      </a:r>
                      <a:endParaRPr lang="en-US" sz="105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b="1" baseline="30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b="1" baseline="30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b="1" baseline="30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b="1" baseline="30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>
                          <a:latin typeface="Arial" pitchFamily="34" charset="0"/>
                          <a:cs typeface="Arial" pitchFamily="34" charset="0"/>
                        </a:rPr>
                        <a:t>Unit</a:t>
                      </a:r>
                      <a:endParaRPr lang="en-US" sz="1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Nearest mode to </a:t>
                      </a:r>
                      <a:r>
                        <a:rPr lang="el-GR" sz="1100" dirty="0" smtClean="0">
                          <a:latin typeface="+mn-lt"/>
                          <a:cs typeface="Arial" pitchFamily="34" charset="0"/>
                        </a:rPr>
                        <a:t>π</a:t>
                      </a:r>
                      <a:r>
                        <a:rPr lang="en-US" sz="1000" baseline="0" dirty="0" smtClean="0">
                          <a:latin typeface="Arial" pitchFamily="34" charset="0"/>
                          <a:cs typeface="Arial" pitchFamily="34" charset="0"/>
                        </a:rPr>
                        <a:t> mode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593.4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593.2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581.8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612.5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MHz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Cavity reference</a:t>
                      </a:r>
                      <a:r>
                        <a:rPr lang="en-US" sz="10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length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520.0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597.2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597.2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597.2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mm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Cavity diameter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339.8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295.0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295.0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295.0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mm</a:t>
                      </a:r>
                    </a:p>
                  </a:txBody>
                  <a:tcPr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Bars length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345.0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350.3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350.3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350.3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mm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Bars height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80.0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85.0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85.0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136.0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mm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Angle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50.0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30.0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30.0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11.0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 smtClean="0">
                          <a:latin typeface="Arial" pitchFamily="34" charset="0"/>
                          <a:cs typeface="Arial" pitchFamily="34" charset="0"/>
                        </a:rPr>
                        <a:t>deg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Aperture diameter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84.0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84.0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84.0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84.0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mm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Deflecting voltage (</a:t>
                      </a:r>
                      <a:r>
                        <a:rPr lang="en-US" sz="1200" i="1" dirty="0" smtClean="0">
                          <a:latin typeface="+mn-lt"/>
                          <a:cs typeface="Arial" pitchFamily="34" charset="0"/>
                        </a:rPr>
                        <a:t>V</a:t>
                      </a:r>
                      <a:r>
                        <a:rPr lang="en-US" sz="1200" i="1" baseline="-25000" dirty="0" smtClean="0">
                          <a:latin typeface="+mn-lt"/>
                          <a:cs typeface="Arial" pitchFamily="34" charset="0"/>
                        </a:rPr>
                        <a:t>T</a:t>
                      </a:r>
                      <a:r>
                        <a:rPr lang="en-US" sz="1200" baseline="30000" dirty="0" smtClean="0">
                          <a:latin typeface="+mn-lt"/>
                          <a:cs typeface="Arial" pitchFamily="34" charset="0"/>
                        </a:rPr>
                        <a:t>*</a:t>
                      </a:r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0.375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0.375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0.375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0.375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MV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Peak electric field (</a:t>
                      </a:r>
                      <a:r>
                        <a:rPr lang="en-US" sz="1200" i="1" dirty="0" smtClean="0">
                          <a:latin typeface="+mn-lt"/>
                          <a:cs typeface="Arial" pitchFamily="34" charset="0"/>
                        </a:rPr>
                        <a:t>E</a:t>
                      </a:r>
                      <a:r>
                        <a:rPr lang="en-US" sz="1200" i="1" baseline="-25000" dirty="0" smtClean="0">
                          <a:latin typeface="+mn-lt"/>
                          <a:cs typeface="Arial" pitchFamily="34" charset="0"/>
                        </a:rPr>
                        <a:t>P</a:t>
                      </a:r>
                      <a:r>
                        <a:rPr lang="en-US" sz="1200" baseline="30000" dirty="0" smtClean="0">
                          <a:latin typeface="+mn-lt"/>
                          <a:cs typeface="Arial" pitchFamily="34" charset="0"/>
                        </a:rPr>
                        <a:t>*</a:t>
                      </a:r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3.82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3.86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4.23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3.75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MV/m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Peak magnetic field</a:t>
                      </a:r>
                      <a:r>
                        <a:rPr lang="en-US" sz="1000" baseline="0" dirty="0" smtClean="0">
                          <a:latin typeface="Arial" pitchFamily="34" charset="0"/>
                          <a:cs typeface="Arial" pitchFamily="34" charset="0"/>
                        </a:rPr>
                        <a:t> (</a:t>
                      </a:r>
                      <a:r>
                        <a:rPr lang="en-US" sz="1200" i="1" baseline="0" dirty="0" smtClean="0">
                          <a:latin typeface="+mn-lt"/>
                          <a:cs typeface="Arial" pitchFamily="34" charset="0"/>
                        </a:rPr>
                        <a:t>B</a:t>
                      </a:r>
                      <a:r>
                        <a:rPr lang="en-US" sz="1200" i="1" baseline="-25000" dirty="0" smtClean="0">
                          <a:latin typeface="+mn-lt"/>
                          <a:cs typeface="Arial" pitchFamily="34" charset="0"/>
                        </a:rPr>
                        <a:t>P</a:t>
                      </a:r>
                      <a:r>
                        <a:rPr lang="en-US" sz="1200" baseline="30000" dirty="0" smtClean="0">
                          <a:latin typeface="+mn-lt"/>
                          <a:cs typeface="Arial" pitchFamily="34" charset="0"/>
                        </a:rPr>
                        <a:t>*</a:t>
                      </a:r>
                      <a:r>
                        <a:rPr lang="en-US" sz="1000" baseline="0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7.09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6.9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7.69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6.85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mT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i="1" dirty="0" smtClean="0">
                          <a:latin typeface="+mn-lt"/>
                          <a:cs typeface="Arial" pitchFamily="34" charset="0"/>
                        </a:rPr>
                        <a:t>B</a:t>
                      </a:r>
                      <a:r>
                        <a:rPr lang="en-US" sz="1200" i="1" baseline="-25000" dirty="0" smtClean="0">
                          <a:latin typeface="+mn-lt"/>
                          <a:cs typeface="Arial" pitchFamily="34" charset="0"/>
                        </a:rPr>
                        <a:t>P</a:t>
                      </a:r>
                      <a:r>
                        <a:rPr lang="en-US" sz="1200" baseline="30000" dirty="0" smtClean="0">
                          <a:latin typeface="+mn-lt"/>
                          <a:cs typeface="Arial" pitchFamily="34" charset="0"/>
                        </a:rPr>
                        <a:t>* </a:t>
                      </a:r>
                      <a:r>
                        <a:rPr lang="en-US" sz="1200" baseline="0" dirty="0" smtClean="0">
                          <a:latin typeface="+mn-lt"/>
                          <a:cs typeface="Arial" pitchFamily="34" charset="0"/>
                        </a:rPr>
                        <a:t>/</a:t>
                      </a:r>
                      <a:r>
                        <a:rPr lang="en-US" sz="1200" baseline="-25000" dirty="0" smtClean="0"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sz="1200" i="1" baseline="0" dirty="0" smtClean="0">
                          <a:latin typeface="+mn-lt"/>
                          <a:cs typeface="Arial" pitchFamily="34" charset="0"/>
                        </a:rPr>
                        <a:t>E</a:t>
                      </a:r>
                      <a:r>
                        <a:rPr lang="en-US" sz="1200" i="1" baseline="-25000" dirty="0" smtClean="0">
                          <a:latin typeface="+mn-lt"/>
                          <a:cs typeface="Arial" pitchFamily="34" charset="0"/>
                        </a:rPr>
                        <a:t>P</a:t>
                      </a:r>
                      <a:r>
                        <a:rPr lang="en-US" sz="1200" baseline="30000" dirty="0" smtClean="0">
                          <a:latin typeface="+mn-lt"/>
                          <a:cs typeface="Arial" pitchFamily="34" charset="0"/>
                        </a:rPr>
                        <a:t>*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1.86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1.79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1.82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1.83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aseline="0" dirty="0" smtClean="0">
                          <a:latin typeface="Arial" pitchFamily="34" charset="0"/>
                          <a:cs typeface="Arial" pitchFamily="34" charset="0"/>
                        </a:rPr>
                        <a:t>mT / </a:t>
                      </a:r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(MV/m)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Non-Uniformity at</a:t>
                      </a:r>
                      <a:r>
                        <a:rPr lang="en-US" sz="1000" baseline="0" dirty="0" smtClean="0">
                          <a:latin typeface="Arial" pitchFamily="34" charset="0"/>
                          <a:cs typeface="Arial" pitchFamily="34" charset="0"/>
                        </a:rPr>
                        <a:t> 15 mm offset in x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2.06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2.91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0.3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2.08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+mn-lt"/>
                          <a:cs typeface="Arial" pitchFamily="34" charset="0"/>
                        </a:rPr>
                        <a:t>%</a:t>
                      </a:r>
                      <a:endParaRPr lang="en-US" sz="11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Non-Uniformity at</a:t>
                      </a:r>
                      <a:r>
                        <a:rPr lang="en-US" sz="1000" baseline="0" dirty="0" smtClean="0">
                          <a:latin typeface="Arial" pitchFamily="34" charset="0"/>
                          <a:cs typeface="Arial" pitchFamily="34" charset="0"/>
                        </a:rPr>
                        <a:t> 15 mm offset in y</a:t>
                      </a:r>
                      <a:endParaRPr lang="en-US" sz="10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2.23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3.04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1.1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2.19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+mn-lt"/>
                          <a:cs typeface="Arial" pitchFamily="34" charset="0"/>
                        </a:rPr>
                        <a:t>%</a:t>
                      </a:r>
                      <a:endParaRPr lang="en-US" sz="11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Stored Energy (</a:t>
                      </a:r>
                      <a:r>
                        <a:rPr lang="en-US" sz="1000" i="1" dirty="0" smtClean="0">
                          <a:latin typeface="Arial" pitchFamily="34" charset="0"/>
                          <a:cs typeface="Arial" pitchFamily="34" charset="0"/>
                        </a:rPr>
                        <a:t>U</a:t>
                      </a:r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*)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0.19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0.18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0.17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0.17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+mn-lt"/>
                          <a:cs typeface="Arial" pitchFamily="34" charset="0"/>
                        </a:rPr>
                        <a:t>J</a:t>
                      </a:r>
                      <a:endParaRPr lang="en-US" sz="11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Geometrical</a:t>
                      </a:r>
                      <a:r>
                        <a:rPr lang="en-US" sz="1000" baseline="0" dirty="0" smtClean="0">
                          <a:latin typeface="Arial" pitchFamily="34" charset="0"/>
                          <a:cs typeface="Arial" pitchFamily="34" charset="0"/>
                        </a:rPr>
                        <a:t> factor (</a:t>
                      </a:r>
                      <a:r>
                        <a:rPr lang="en-US" sz="1200" i="1" baseline="0" dirty="0" smtClean="0">
                          <a:latin typeface="+mn-lt"/>
                          <a:cs typeface="Arial" pitchFamily="34" charset="0"/>
                        </a:rPr>
                        <a:t>G</a:t>
                      </a:r>
                      <a:r>
                        <a:rPr lang="en-US" sz="1200" baseline="0" dirty="0" smtClean="0">
                          <a:latin typeface="+mn-lt"/>
                          <a:cs typeface="Arial" pitchFamily="34" charset="0"/>
                        </a:rPr>
                        <a:t> = </a:t>
                      </a:r>
                      <a:r>
                        <a:rPr lang="en-US" sz="1200" i="1" baseline="0" dirty="0" smtClean="0">
                          <a:latin typeface="+mn-lt"/>
                          <a:cs typeface="Arial" pitchFamily="34" charset="0"/>
                        </a:rPr>
                        <a:t>QR</a:t>
                      </a:r>
                      <a:r>
                        <a:rPr lang="en-US" sz="1200" i="1" baseline="-25000" dirty="0" smtClean="0">
                          <a:latin typeface="+mn-lt"/>
                          <a:cs typeface="Arial" pitchFamily="34" charset="0"/>
                        </a:rPr>
                        <a:t>S</a:t>
                      </a:r>
                      <a:r>
                        <a:rPr lang="en-US" sz="1000" baseline="0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119.7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115.0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108.5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152.9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00" dirty="0" smtClean="0">
                          <a:latin typeface="+mn-lt"/>
                          <a:cs typeface="Arial" pitchFamily="34" charset="0"/>
                        </a:rPr>
                        <a:t>Ω</a:t>
                      </a:r>
                      <a:endParaRPr lang="en-US" sz="11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+mn-lt"/>
                          <a:cs typeface="Arial" pitchFamily="34" charset="0"/>
                        </a:rPr>
                        <a:t>[</a:t>
                      </a:r>
                      <a:r>
                        <a:rPr lang="en-US" sz="1200" i="1" dirty="0" smtClean="0">
                          <a:latin typeface="+mn-lt"/>
                          <a:cs typeface="Arial" pitchFamily="34" charset="0"/>
                        </a:rPr>
                        <a:t>R</a:t>
                      </a:r>
                      <a:r>
                        <a:rPr lang="en-US" sz="1200" dirty="0" smtClean="0">
                          <a:latin typeface="+mn-lt"/>
                          <a:cs typeface="Arial" pitchFamily="34" charset="0"/>
                        </a:rPr>
                        <a:t>/</a:t>
                      </a:r>
                      <a:r>
                        <a:rPr lang="en-US" sz="1200" i="1" dirty="0" smtClean="0">
                          <a:latin typeface="+mn-lt"/>
                          <a:cs typeface="Arial" pitchFamily="34" charset="0"/>
                        </a:rPr>
                        <a:t>Q</a:t>
                      </a:r>
                      <a:r>
                        <a:rPr lang="en-US" sz="1200" dirty="0" smtClean="0">
                          <a:latin typeface="+mn-lt"/>
                          <a:cs typeface="Arial" pitchFamily="34" charset="0"/>
                        </a:rPr>
                        <a:t>]</a:t>
                      </a:r>
                      <a:r>
                        <a:rPr lang="en-US" sz="1200" i="1" baseline="-25000" dirty="0" smtClean="0">
                          <a:latin typeface="+mn-lt"/>
                          <a:cs typeface="Arial" pitchFamily="34" charset="0"/>
                        </a:rPr>
                        <a:t>T</a:t>
                      </a:r>
                      <a:endParaRPr lang="en-US" sz="1200" i="1" baseline="-250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312.2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315.7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336.4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331.1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100" dirty="0" smtClean="0">
                          <a:latin typeface="+mn-lt"/>
                          <a:cs typeface="Arial" pitchFamily="34" charset="0"/>
                        </a:rPr>
                        <a:t>Ω</a:t>
                      </a:r>
                      <a:endParaRPr lang="en-US" sz="1100" dirty="0" smtClean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i="1" dirty="0" smtClean="0">
                          <a:latin typeface="+mn-lt"/>
                          <a:cs typeface="Arial" pitchFamily="34" charset="0"/>
                        </a:rPr>
                        <a:t>R</a:t>
                      </a:r>
                      <a:r>
                        <a:rPr lang="en-US" sz="1200" i="1" baseline="-25000" dirty="0" smtClean="0">
                          <a:latin typeface="+mn-lt"/>
                          <a:cs typeface="Arial" pitchFamily="34" charset="0"/>
                        </a:rPr>
                        <a:t>T</a:t>
                      </a:r>
                      <a:r>
                        <a:rPr lang="en-US" sz="1200" i="1" dirty="0" smtClean="0">
                          <a:latin typeface="+mn-lt"/>
                          <a:cs typeface="Arial" pitchFamily="34" charset="0"/>
                        </a:rPr>
                        <a:t>R</a:t>
                      </a:r>
                      <a:r>
                        <a:rPr lang="en-US" sz="1200" i="1" baseline="-25000" dirty="0" smtClean="0">
                          <a:latin typeface="+mn-lt"/>
                          <a:cs typeface="Arial" pitchFamily="34" charset="0"/>
                        </a:rPr>
                        <a:t>S</a:t>
                      </a:r>
                      <a:endParaRPr lang="en-US" sz="1200" i="1" baseline="-250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3.7×10</a:t>
                      </a:r>
                      <a:r>
                        <a:rPr lang="en-US" sz="1000" baseline="30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3.6×10</a:t>
                      </a:r>
                      <a:r>
                        <a:rPr lang="en-US" sz="1000" baseline="30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1000" baseline="30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3.7×10</a:t>
                      </a:r>
                      <a:r>
                        <a:rPr lang="en-US" sz="1000" baseline="30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1000" baseline="30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5.1×10</a:t>
                      </a:r>
                      <a:r>
                        <a:rPr lang="en-US" sz="1000" baseline="30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100" dirty="0" smtClean="0">
                          <a:latin typeface="+mn-lt"/>
                          <a:cs typeface="Arial" pitchFamily="34" charset="0"/>
                        </a:rPr>
                        <a:t>Ω</a:t>
                      </a:r>
                      <a:r>
                        <a:rPr lang="en-US" sz="1100" baseline="30000" dirty="0" smtClean="0">
                          <a:latin typeface="+mn-lt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 gridSpan="6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At </a:t>
                      </a:r>
                      <a:r>
                        <a:rPr lang="en-US" sz="1200" i="1" dirty="0" smtClean="0">
                          <a:latin typeface="+mn-lt"/>
                          <a:cs typeface="Arial" pitchFamily="34" charset="0"/>
                        </a:rPr>
                        <a:t>E</a:t>
                      </a:r>
                      <a:r>
                        <a:rPr lang="en-US" sz="1200" i="1" baseline="-25000" dirty="0" smtClean="0">
                          <a:latin typeface="+mn-lt"/>
                          <a:cs typeface="Arial" pitchFamily="34" charset="0"/>
                        </a:rPr>
                        <a:t>T</a:t>
                      </a:r>
                      <a:r>
                        <a:rPr lang="en-US" sz="1200" baseline="30000" dirty="0" smtClean="0">
                          <a:latin typeface="+mn-lt"/>
                          <a:cs typeface="Arial" pitchFamily="34" charset="0"/>
                        </a:rPr>
                        <a:t>*</a:t>
                      </a:r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 = 1</a:t>
                      </a:r>
                      <a:r>
                        <a:rPr lang="en-US" sz="1000" baseline="0" dirty="0" smtClean="0">
                          <a:latin typeface="Arial" pitchFamily="34" charset="0"/>
                          <a:cs typeface="Arial" pitchFamily="34" charset="0"/>
                        </a:rPr>
                        <a:t> MV/m</a:t>
                      </a:r>
                      <a:endParaRPr lang="en-US" sz="8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latin typeface="Palatino Linotype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aseline="30000" dirty="0" smtClean="0">
                        <a:latin typeface="Palatino Linotype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4813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1" t="14698" r="26780" b="32767"/>
          <a:stretch/>
        </p:blipFill>
        <p:spPr bwMode="auto">
          <a:xfrm>
            <a:off x="5356738" y="983312"/>
            <a:ext cx="824437" cy="84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0" t="14554" r="26326" b="32911"/>
          <a:stretch/>
        </p:blipFill>
        <p:spPr bwMode="auto">
          <a:xfrm>
            <a:off x="3149630" y="981565"/>
            <a:ext cx="836087" cy="842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35" t="14698" r="26746" b="32476"/>
          <a:stretch/>
        </p:blipFill>
        <p:spPr bwMode="auto">
          <a:xfrm>
            <a:off x="4254530" y="983312"/>
            <a:ext cx="835150" cy="845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4" name="Picture 6"/>
          <p:cNvPicPr preferRelativeResize="0"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1" t="14058" r="27166" b="32807"/>
          <a:stretch/>
        </p:blipFill>
        <p:spPr bwMode="auto">
          <a:xfrm>
            <a:off x="6458496" y="983312"/>
            <a:ext cx="793219" cy="836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8756" y="3848099"/>
            <a:ext cx="8391525" cy="838691"/>
          </a:xfrm>
          <a:prstGeom prst="rect">
            <a:avLst/>
          </a:prstGeom>
          <a:noFill/>
          <a:ln w="38100">
            <a:solidFill>
              <a:schemeClr val="accent1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sz="1200" dirty="0"/>
          </a:p>
          <a:p>
            <a:endParaRPr lang="en-US" sz="1050" dirty="0" smtClean="0"/>
          </a:p>
          <a:p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408755" y="4705348"/>
            <a:ext cx="8391525" cy="512064"/>
          </a:xfrm>
          <a:prstGeom prst="rect">
            <a:avLst/>
          </a:prstGeom>
          <a:noFill/>
          <a:ln w="38100">
            <a:solidFill>
              <a:schemeClr val="accent1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sz="1200" dirty="0"/>
          </a:p>
          <a:p>
            <a:endParaRPr lang="en-US" sz="1050" dirty="0" smtClean="0"/>
          </a:p>
          <a:p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Non-Uniformity</a:t>
            </a:r>
            <a:endParaRPr lang="en-US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" t="1629" r="1984" b="2680"/>
          <a:stretch/>
        </p:blipFill>
        <p:spPr bwMode="auto">
          <a:xfrm>
            <a:off x="4564915" y="2892909"/>
            <a:ext cx="4492619" cy="3253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" t="1604" r="1984" b="2464"/>
          <a:stretch/>
        </p:blipFill>
        <p:spPr bwMode="auto">
          <a:xfrm>
            <a:off x="72296" y="2892909"/>
            <a:ext cx="4492619" cy="3260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42698" y="894707"/>
            <a:ext cx="8421575" cy="1963973"/>
            <a:chOff x="315402" y="894707"/>
            <a:chExt cx="8421575" cy="1963973"/>
          </a:xfrm>
        </p:grpSpPr>
        <p:pic>
          <p:nvPicPr>
            <p:cNvPr id="6" name="Picture 5"/>
            <p:cNvPicPr/>
            <p:nvPr/>
          </p:nvPicPr>
          <p:blipFill rotWithShape="1">
            <a:blip r:embed="rId4" cstate="print"/>
            <a:srcRect l="40819" t="14561" r="26526" b="32548"/>
            <a:stretch/>
          </p:blipFill>
          <p:spPr bwMode="auto">
            <a:xfrm>
              <a:off x="315402" y="894707"/>
              <a:ext cx="1940118" cy="196397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" name="Picture 6"/>
            <p:cNvPicPr/>
            <p:nvPr/>
          </p:nvPicPr>
          <p:blipFill rotWithShape="1">
            <a:blip r:embed="rId5" cstate="print"/>
            <a:srcRect l="41221" t="14775" r="26659" b="32548"/>
            <a:stretch/>
          </p:blipFill>
          <p:spPr bwMode="auto">
            <a:xfrm>
              <a:off x="2562748" y="934530"/>
              <a:ext cx="1798945" cy="184392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Picture 7"/>
            <p:cNvPicPr/>
            <p:nvPr/>
          </p:nvPicPr>
          <p:blipFill rotWithShape="1">
            <a:blip r:embed="rId6" cstate="print"/>
            <a:srcRect l="40953" t="14347" r="26659" b="32762"/>
            <a:stretch/>
          </p:blipFill>
          <p:spPr bwMode="auto">
            <a:xfrm>
              <a:off x="4810044" y="927039"/>
              <a:ext cx="1813955" cy="185141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" name="Picture 6"/>
            <p:cNvPicPr preferRelativeResize="0"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61" t="14058" r="27166" b="32807"/>
            <a:stretch/>
          </p:blipFill>
          <p:spPr bwMode="auto">
            <a:xfrm>
              <a:off x="6991895" y="956015"/>
              <a:ext cx="1745082" cy="18413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644016" y="1097942"/>
              <a:ext cx="12828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(A)</a:t>
              </a:r>
              <a:endParaRPr lang="en-US" sz="18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29968" y="1086566"/>
              <a:ext cx="12828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(B)</a:t>
              </a:r>
              <a:endParaRPr lang="en-US" sz="18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75576" y="1097942"/>
              <a:ext cx="12828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(C)</a:t>
              </a:r>
              <a:endParaRPr lang="en-US" sz="18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222991" y="1097942"/>
              <a:ext cx="12828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(D)</a:t>
              </a:r>
              <a:endParaRPr lang="en-US" sz="1800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 Properties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25273" y="1139520"/>
            <a:ext cx="8894028" cy="5623498"/>
            <a:chOff x="125273" y="1152348"/>
            <a:chExt cx="8894028" cy="5623498"/>
          </a:xfrm>
        </p:grpSpPr>
        <p:pic>
          <p:nvPicPr>
            <p:cNvPr id="56323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9" r="1340" b="2572"/>
            <a:stretch/>
          </p:blipFill>
          <p:spPr bwMode="auto">
            <a:xfrm>
              <a:off x="125273" y="1152348"/>
              <a:ext cx="3703332" cy="2811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6324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9" r="1340" b="2572"/>
            <a:stretch/>
          </p:blipFill>
          <p:spPr bwMode="auto">
            <a:xfrm>
              <a:off x="125273" y="3964097"/>
              <a:ext cx="3703332" cy="2811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6325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" r="2475" b="2572"/>
            <a:stretch/>
          </p:blipFill>
          <p:spPr bwMode="auto">
            <a:xfrm>
              <a:off x="5318756" y="3964096"/>
              <a:ext cx="3659601" cy="2811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6326" name="Picture 6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9" r="1340" b="2572"/>
            <a:stretch/>
          </p:blipFill>
          <p:spPr bwMode="auto">
            <a:xfrm>
              <a:off x="5315969" y="1190832"/>
              <a:ext cx="3703332" cy="2811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20" t="14554" r="26326" b="32911"/>
            <a:stretch/>
          </p:blipFill>
          <p:spPr bwMode="auto">
            <a:xfrm>
              <a:off x="744205" y="2759895"/>
              <a:ext cx="836087" cy="842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5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35" t="14698" r="26746" b="32476"/>
            <a:stretch/>
          </p:blipFill>
          <p:spPr bwMode="auto">
            <a:xfrm>
              <a:off x="744205" y="5547237"/>
              <a:ext cx="835150" cy="845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21" t="14698" r="26780" b="32767"/>
            <a:stretch/>
          </p:blipFill>
          <p:spPr bwMode="auto">
            <a:xfrm>
              <a:off x="5988248" y="5552290"/>
              <a:ext cx="824437" cy="840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 preferRelativeResize="0"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61" t="14058" r="27166" b="32807"/>
            <a:stretch/>
          </p:blipFill>
          <p:spPr bwMode="auto">
            <a:xfrm>
              <a:off x="5933656" y="2790586"/>
              <a:ext cx="793219" cy="8369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697584" y="872812"/>
            <a:ext cx="80134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Impedance Budget (LHC-CC10):-   Longitudinal – 20 </a:t>
            </a:r>
            <a:r>
              <a:rPr lang="en-US" dirty="0" err="1" smtClean="0"/>
              <a:t>kΩ</a:t>
            </a:r>
            <a:r>
              <a:rPr lang="en-US" dirty="0" smtClean="0"/>
              <a:t> / Transverse – 0.4 </a:t>
            </a:r>
            <a:r>
              <a:rPr lang="en-US" dirty="0"/>
              <a:t>MΩ/</a:t>
            </a:r>
            <a:r>
              <a:rPr lang="en-US" dirty="0" smtClean="0"/>
              <a:t>m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Dissipation</a:t>
            </a:r>
            <a:endParaRPr lang="en-US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9728975"/>
              </p:ext>
            </p:extLst>
          </p:nvPr>
        </p:nvGraphicFramePr>
        <p:xfrm>
          <a:off x="399552" y="2059288"/>
          <a:ext cx="8344569" cy="420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99745"/>
                <a:gridCol w="1097280"/>
                <a:gridCol w="1097280"/>
                <a:gridCol w="1097280"/>
                <a:gridCol w="1097280"/>
                <a:gridCol w="1355704"/>
              </a:tblGrid>
              <a:tr h="914400">
                <a:tc>
                  <a:txBody>
                    <a:bodyPr/>
                    <a:lstStyle/>
                    <a:p>
                      <a:pPr algn="l"/>
                      <a:r>
                        <a:rPr lang="en-US" sz="1000" b="1" dirty="0" smtClean="0">
                          <a:latin typeface="Arial" pitchFamily="34" charset="0"/>
                          <a:cs typeface="Arial" pitchFamily="34" charset="0"/>
                        </a:rPr>
                        <a:t>Parameter</a:t>
                      </a:r>
                      <a:endParaRPr lang="en-US" sz="1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b="1" baseline="30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b="1" baseline="30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b="1" baseline="30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b="1" baseline="30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Arial" pitchFamily="34" charset="0"/>
                          <a:cs typeface="Arial" pitchFamily="34" charset="0"/>
                        </a:rPr>
                        <a:t>Unit</a:t>
                      </a:r>
                      <a:endParaRPr lang="en-US" sz="1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Deflecting voltage (</a:t>
                      </a:r>
                      <a:r>
                        <a:rPr lang="en-US" sz="1200" i="1" dirty="0" smtClean="0">
                          <a:latin typeface="+mn-lt"/>
                          <a:cs typeface="Arial" pitchFamily="34" charset="0"/>
                        </a:rPr>
                        <a:t>V</a:t>
                      </a:r>
                      <a:r>
                        <a:rPr lang="en-US" sz="1200" i="1" baseline="-25000" dirty="0" smtClean="0">
                          <a:latin typeface="+mn-lt"/>
                          <a:cs typeface="Arial" pitchFamily="34" charset="0"/>
                        </a:rPr>
                        <a:t>T</a:t>
                      </a:r>
                      <a:r>
                        <a:rPr lang="en-US" sz="1200" baseline="30000" dirty="0" smtClean="0">
                          <a:latin typeface="+mn-lt"/>
                          <a:cs typeface="Arial" pitchFamily="34" charset="0"/>
                        </a:rPr>
                        <a:t>*</a:t>
                      </a:r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0.375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0.375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0.375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0.375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MV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Peak electric field (</a:t>
                      </a:r>
                      <a:r>
                        <a:rPr lang="en-US" sz="1200" i="1" dirty="0" smtClean="0">
                          <a:latin typeface="+mn-lt"/>
                          <a:cs typeface="Arial" pitchFamily="34" charset="0"/>
                        </a:rPr>
                        <a:t>E</a:t>
                      </a:r>
                      <a:r>
                        <a:rPr lang="en-US" sz="1200" i="1" baseline="-25000" dirty="0" smtClean="0">
                          <a:latin typeface="+mn-lt"/>
                          <a:cs typeface="Arial" pitchFamily="34" charset="0"/>
                        </a:rPr>
                        <a:t>P</a:t>
                      </a:r>
                      <a:r>
                        <a:rPr lang="en-US" sz="1200" baseline="30000" dirty="0" smtClean="0">
                          <a:latin typeface="+mn-lt"/>
                          <a:cs typeface="Arial" pitchFamily="34" charset="0"/>
                        </a:rPr>
                        <a:t>*</a:t>
                      </a:r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3.82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3.86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4.23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3.75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MV/m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Peak magnetic field</a:t>
                      </a:r>
                      <a:r>
                        <a:rPr lang="en-US" sz="1000" baseline="0" dirty="0" smtClean="0">
                          <a:latin typeface="Arial" pitchFamily="34" charset="0"/>
                          <a:cs typeface="Arial" pitchFamily="34" charset="0"/>
                        </a:rPr>
                        <a:t> (</a:t>
                      </a:r>
                      <a:r>
                        <a:rPr lang="en-US" sz="1200" i="1" baseline="0" dirty="0" smtClean="0">
                          <a:latin typeface="+mn-lt"/>
                          <a:cs typeface="Arial" pitchFamily="34" charset="0"/>
                        </a:rPr>
                        <a:t>B</a:t>
                      </a:r>
                      <a:r>
                        <a:rPr lang="en-US" sz="1200" i="1" baseline="-25000" dirty="0" smtClean="0">
                          <a:latin typeface="+mn-lt"/>
                          <a:cs typeface="Arial" pitchFamily="34" charset="0"/>
                        </a:rPr>
                        <a:t>P</a:t>
                      </a:r>
                      <a:r>
                        <a:rPr lang="en-US" sz="1200" baseline="30000" dirty="0" smtClean="0">
                          <a:latin typeface="+mn-lt"/>
                          <a:cs typeface="Arial" pitchFamily="34" charset="0"/>
                        </a:rPr>
                        <a:t>*</a:t>
                      </a:r>
                      <a:r>
                        <a:rPr lang="en-US" sz="1000" baseline="0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7.09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6.9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7.69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6.85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mT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i="1" dirty="0" smtClean="0">
                          <a:latin typeface="+mn-lt"/>
                          <a:cs typeface="Arial" pitchFamily="34" charset="0"/>
                        </a:rPr>
                        <a:t>B</a:t>
                      </a:r>
                      <a:r>
                        <a:rPr lang="en-US" sz="1200" i="1" baseline="-25000" dirty="0" smtClean="0">
                          <a:latin typeface="+mn-lt"/>
                          <a:cs typeface="Arial" pitchFamily="34" charset="0"/>
                        </a:rPr>
                        <a:t>P</a:t>
                      </a:r>
                      <a:r>
                        <a:rPr lang="en-US" sz="1200" baseline="30000" dirty="0" smtClean="0">
                          <a:latin typeface="+mn-lt"/>
                          <a:cs typeface="Arial" pitchFamily="34" charset="0"/>
                        </a:rPr>
                        <a:t>* </a:t>
                      </a:r>
                      <a:r>
                        <a:rPr lang="en-US" sz="1200" baseline="0" dirty="0" smtClean="0">
                          <a:latin typeface="+mn-lt"/>
                          <a:cs typeface="Arial" pitchFamily="34" charset="0"/>
                        </a:rPr>
                        <a:t>/</a:t>
                      </a:r>
                      <a:r>
                        <a:rPr lang="en-US" sz="1200" baseline="-25000" dirty="0" smtClean="0"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sz="1200" i="1" baseline="0" dirty="0" smtClean="0">
                          <a:latin typeface="+mn-lt"/>
                          <a:cs typeface="Arial" pitchFamily="34" charset="0"/>
                        </a:rPr>
                        <a:t>E</a:t>
                      </a:r>
                      <a:r>
                        <a:rPr lang="en-US" sz="1200" i="1" baseline="-25000" dirty="0" smtClean="0">
                          <a:latin typeface="+mn-lt"/>
                          <a:cs typeface="Arial" pitchFamily="34" charset="0"/>
                        </a:rPr>
                        <a:t>P</a:t>
                      </a:r>
                      <a:r>
                        <a:rPr lang="en-US" sz="1200" baseline="30000" dirty="0" smtClean="0">
                          <a:latin typeface="+mn-lt"/>
                          <a:cs typeface="Arial" pitchFamily="34" charset="0"/>
                        </a:rPr>
                        <a:t>*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1.86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1.79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1.82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1.83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aseline="0" dirty="0" smtClean="0">
                          <a:latin typeface="Arial" pitchFamily="34" charset="0"/>
                          <a:cs typeface="Arial" pitchFamily="34" charset="0"/>
                        </a:rPr>
                        <a:t>mT / </a:t>
                      </a:r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(MV/m)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</a:t>
                      </a:r>
                      <a:r>
                        <a:rPr lang="en-US" sz="1200" i="1" kern="120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at 3 MV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30.6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30.9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33.8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30.0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+mn-lt"/>
                          <a:cs typeface="Arial" pitchFamily="34" charset="0"/>
                        </a:rPr>
                        <a:t>MV</a:t>
                      </a:r>
                      <a:endParaRPr lang="en-US" sz="11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</a:t>
                      </a:r>
                      <a:r>
                        <a:rPr lang="en-US" sz="1200" i="1" kern="120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at 3 MV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56.7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55.2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61.5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54.8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 smtClean="0">
                          <a:latin typeface="+mn-lt"/>
                          <a:cs typeface="Arial" pitchFamily="34" charset="0"/>
                        </a:rPr>
                        <a:t>mT</a:t>
                      </a:r>
                      <a:endParaRPr lang="en-US" sz="11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</a:t>
                      </a:r>
                      <a:r>
                        <a:rPr lang="en-US" sz="1200" i="1" kern="120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at 5 MV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51.3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51.5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56.4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50.0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+mn-lt"/>
                          <a:cs typeface="Arial" pitchFamily="34" charset="0"/>
                        </a:rPr>
                        <a:t>MV</a:t>
                      </a:r>
                      <a:endParaRPr lang="en-US" sz="11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 smtClean="0">
                          <a:latin typeface="Arial" pitchFamily="34" charset="0"/>
                          <a:cs typeface="Arial" pitchFamily="34" charset="0"/>
                        </a:rPr>
                        <a:t>B</a:t>
                      </a:r>
                      <a:r>
                        <a:rPr lang="en-US" sz="1200" i="1" baseline="-25000" dirty="0" smtClean="0">
                          <a:latin typeface="Arial" pitchFamily="34" charset="0"/>
                          <a:cs typeface="Arial" pitchFamily="34" charset="0"/>
                        </a:rPr>
                        <a:t>P</a:t>
                      </a:r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 at 5 MV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94.5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92.0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102.5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91.3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 smtClean="0">
                          <a:latin typeface="+mn-lt"/>
                          <a:cs typeface="Arial" pitchFamily="34" charset="0"/>
                        </a:rPr>
                        <a:t>mT</a:t>
                      </a:r>
                      <a:endParaRPr lang="en-US" sz="1100" dirty="0" smtClean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i="1" dirty="0" smtClean="0">
                          <a:latin typeface="+mn-lt"/>
                          <a:cs typeface="Arial" pitchFamily="34" charset="0"/>
                        </a:rPr>
                        <a:t>R</a:t>
                      </a:r>
                      <a:r>
                        <a:rPr lang="en-US" sz="1200" i="1" baseline="-25000" dirty="0" smtClean="0">
                          <a:latin typeface="+mn-lt"/>
                          <a:cs typeface="Arial" pitchFamily="34" charset="0"/>
                        </a:rPr>
                        <a:t>T</a:t>
                      </a:r>
                      <a:r>
                        <a:rPr lang="en-US" sz="1200" i="1" dirty="0" smtClean="0">
                          <a:latin typeface="+mn-lt"/>
                          <a:cs typeface="Arial" pitchFamily="34" charset="0"/>
                        </a:rPr>
                        <a:t>R</a:t>
                      </a:r>
                      <a:r>
                        <a:rPr lang="en-US" sz="1200" i="1" baseline="-25000" dirty="0" smtClean="0">
                          <a:latin typeface="+mn-lt"/>
                          <a:cs typeface="Arial" pitchFamily="34" charset="0"/>
                        </a:rPr>
                        <a:t>S</a:t>
                      </a:r>
                      <a:endParaRPr lang="en-US" sz="1200" i="1" baseline="-2500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3.7×10</a:t>
                      </a:r>
                      <a:r>
                        <a:rPr lang="en-US" sz="1000" baseline="30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3.6×10</a:t>
                      </a:r>
                      <a:r>
                        <a:rPr lang="en-US" sz="1000" baseline="30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1000" baseline="30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3.7×10</a:t>
                      </a:r>
                      <a:r>
                        <a:rPr lang="en-US" sz="1000" baseline="30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1000" baseline="30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5.1×10</a:t>
                      </a:r>
                      <a:r>
                        <a:rPr lang="en-US" sz="1000" baseline="30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100" dirty="0" smtClean="0">
                          <a:latin typeface="+mn-lt"/>
                          <a:cs typeface="Arial" pitchFamily="34" charset="0"/>
                        </a:rPr>
                        <a:t>Ω</a:t>
                      </a:r>
                      <a:r>
                        <a:rPr lang="en-US" sz="1100" baseline="30000" dirty="0" smtClean="0">
                          <a:latin typeface="+mn-lt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 smtClean="0">
                          <a:latin typeface="+mn-lt"/>
                          <a:cs typeface="Arial" pitchFamily="34" charset="0"/>
                        </a:rPr>
                        <a:t>P</a:t>
                      </a:r>
                      <a:r>
                        <a:rPr lang="en-US" sz="1200" i="1" baseline="0" dirty="0" smtClean="0"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at 4.5K at 3</a:t>
                      </a:r>
                      <a:r>
                        <a:rPr lang="en-US" sz="12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MV / 5 MV</a:t>
                      </a:r>
                      <a:endParaRPr lang="en-US" sz="1200" i="1" baseline="-25000" dirty="0" smtClean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25.5 / 70.9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26.3 / 72.9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25.5 / 70.9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18.5 / 51.5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W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 smtClean="0">
                          <a:latin typeface="+mn-lt"/>
                          <a:cs typeface="Arial" pitchFamily="34" charset="0"/>
                        </a:rPr>
                        <a:t>P</a:t>
                      </a:r>
                      <a:r>
                        <a:rPr lang="en-US" sz="1200" i="1" baseline="0" dirty="0" smtClean="0"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at 2K at 3</a:t>
                      </a:r>
                      <a:r>
                        <a:rPr lang="en-US" sz="12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MV / 5 MV</a:t>
                      </a:r>
                      <a:endParaRPr lang="en-US" sz="1200" i="1" baseline="-25000" dirty="0" smtClean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2.4 / 6.8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2.5 / 6.9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2.4 / 6.8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1.8 / 4.9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W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 gridSpan="6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At </a:t>
                      </a:r>
                      <a:r>
                        <a:rPr lang="en-US" sz="1200" i="1" dirty="0" smtClean="0">
                          <a:latin typeface="+mn-lt"/>
                          <a:cs typeface="Arial" pitchFamily="34" charset="0"/>
                        </a:rPr>
                        <a:t>E</a:t>
                      </a:r>
                      <a:r>
                        <a:rPr lang="en-US" sz="1200" i="1" baseline="-25000" dirty="0" smtClean="0">
                          <a:latin typeface="+mn-lt"/>
                          <a:cs typeface="Arial" pitchFamily="34" charset="0"/>
                        </a:rPr>
                        <a:t>T</a:t>
                      </a:r>
                      <a:r>
                        <a:rPr lang="en-US" sz="1200" baseline="30000" dirty="0" smtClean="0">
                          <a:latin typeface="+mn-lt"/>
                          <a:cs typeface="Arial" pitchFamily="34" charset="0"/>
                        </a:rPr>
                        <a:t>*</a:t>
                      </a:r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 = 1</a:t>
                      </a:r>
                      <a:r>
                        <a:rPr lang="en-US" sz="1000" baseline="0" dirty="0" smtClean="0">
                          <a:latin typeface="Arial" pitchFamily="34" charset="0"/>
                          <a:cs typeface="Arial" pitchFamily="34" charset="0"/>
                        </a:rPr>
                        <a:t> MV/m</a:t>
                      </a:r>
                      <a:endParaRPr lang="en-US" sz="8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latin typeface="Palatino Linotype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aseline="30000" dirty="0" smtClean="0">
                        <a:latin typeface="Palatino Linotype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1" t="14698" r="26780" b="32767"/>
          <a:stretch/>
        </p:blipFill>
        <p:spPr bwMode="auto">
          <a:xfrm>
            <a:off x="5328163" y="2097737"/>
            <a:ext cx="824437" cy="84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0" t="14554" r="26326" b="32911"/>
          <a:stretch/>
        </p:blipFill>
        <p:spPr bwMode="auto">
          <a:xfrm>
            <a:off x="3121055" y="2095990"/>
            <a:ext cx="836087" cy="842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35" t="14698" r="26746" b="32476"/>
          <a:stretch/>
        </p:blipFill>
        <p:spPr bwMode="auto">
          <a:xfrm>
            <a:off x="4225955" y="2097737"/>
            <a:ext cx="835150" cy="845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 preferRelativeResize="0"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1" t="14058" r="27166" b="32807"/>
          <a:stretch/>
        </p:blipFill>
        <p:spPr bwMode="auto">
          <a:xfrm>
            <a:off x="6429921" y="2097737"/>
            <a:ext cx="793219" cy="836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57175" y="895350"/>
            <a:ext cx="8229600" cy="5257800"/>
          </a:xfrm>
        </p:spPr>
        <p:txBody>
          <a:bodyPr/>
          <a:lstStyle/>
          <a:p>
            <a:r>
              <a:rPr lang="en-US" sz="2000" dirty="0" smtClean="0"/>
              <a:t>Surface resistance of </a:t>
            </a:r>
            <a:r>
              <a:rPr lang="en-US" sz="2000" dirty="0" err="1" smtClean="0"/>
              <a:t>Nb</a:t>
            </a:r>
            <a:r>
              <a:rPr lang="en-US" sz="2000" dirty="0" smtClean="0"/>
              <a:t> at 400 MHz</a:t>
            </a:r>
          </a:p>
          <a:p>
            <a:pPr lvl="1"/>
            <a:r>
              <a:rPr lang="en-US" sz="1800" dirty="0" smtClean="0"/>
              <a:t>4.5K: 95 n</a:t>
            </a:r>
            <a:r>
              <a:rPr lang="el-GR" sz="1800" dirty="0" smtClean="0"/>
              <a:t>Ω→</a:t>
            </a:r>
            <a:r>
              <a:rPr lang="en-US" sz="1800" dirty="0" smtClean="0"/>
              <a:t>105 n</a:t>
            </a:r>
            <a:r>
              <a:rPr lang="el-GR" sz="1800" dirty="0" smtClean="0"/>
              <a:t>Ω</a:t>
            </a:r>
            <a:endParaRPr lang="en-US" sz="1800" dirty="0" smtClean="0"/>
          </a:p>
          <a:p>
            <a:pPr lvl="1"/>
            <a:r>
              <a:rPr lang="en-US" sz="1800" dirty="0" smtClean="0"/>
              <a:t>2K: 1.3 n</a:t>
            </a:r>
            <a:r>
              <a:rPr lang="el-GR" sz="1800" dirty="0" smtClean="0"/>
              <a:t>Ω→</a:t>
            </a:r>
            <a:r>
              <a:rPr lang="en-US" sz="1800" dirty="0" smtClean="0"/>
              <a:t>10 n</a:t>
            </a:r>
            <a:r>
              <a:rPr lang="el-GR" sz="1800" dirty="0" smtClean="0"/>
              <a:t>Ω</a:t>
            </a:r>
            <a:endParaRPr lang="en-US" sz="2000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4012951"/>
              </p:ext>
            </p:extLst>
          </p:nvPr>
        </p:nvGraphicFramePr>
        <p:xfrm>
          <a:off x="6115475" y="1004505"/>
          <a:ext cx="25019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91" name="Equation" r:id="rId7" imgW="2501900" imgH="863600" progId="Equation.DSMT4">
                  <p:embed/>
                </p:oleObj>
              </mc:Choice>
              <mc:Fallback>
                <p:oleObj name="Equation" r:id="rId7" imgW="2501900" imgH="863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475" y="1004505"/>
                        <a:ext cx="2501900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87361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Cryomodule for LHC Crab Conceptual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933450"/>
            <a:ext cx="8715375" cy="5257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 err="1" smtClean="0"/>
              <a:t>Niowave</a:t>
            </a:r>
            <a:r>
              <a:rPr lang="en-US" sz="2000" dirty="0" smtClean="0"/>
              <a:t> and ODU have received an SBIR Phase-I project dedicated for design and construction of a </a:t>
            </a:r>
            <a:r>
              <a:rPr lang="en-US" sz="2000" dirty="0" err="1" smtClean="0"/>
              <a:t>cryomodule</a:t>
            </a:r>
            <a:r>
              <a:rPr lang="en-US" sz="2000" dirty="0" smtClean="0"/>
              <a:t> for testing LHC crabbing cavity</a:t>
            </a:r>
          </a:p>
          <a:p>
            <a:pPr>
              <a:lnSpc>
                <a:spcPct val="80000"/>
              </a:lnSpc>
            </a:pPr>
            <a:endParaRPr lang="en-US" sz="1600" dirty="0" smtClean="0"/>
          </a:p>
          <a:p>
            <a:pPr>
              <a:lnSpc>
                <a:spcPct val="80000"/>
              </a:lnSpc>
            </a:pPr>
            <a:r>
              <a:rPr lang="en-US" sz="2000" dirty="0" smtClean="0"/>
              <a:t>Goal is to accommodate all considered options of the crabbing cavity for the </a:t>
            </a:r>
            <a:r>
              <a:rPr lang="en-US" sz="2000" dirty="0" err="1" smtClean="0"/>
              <a:t>HiLumi</a:t>
            </a:r>
            <a:r>
              <a:rPr lang="en-US" sz="2000" dirty="0" smtClean="0"/>
              <a:t> LHC upgrade</a:t>
            </a:r>
          </a:p>
          <a:p>
            <a:pPr>
              <a:lnSpc>
                <a:spcPct val="80000"/>
              </a:lnSpc>
            </a:pPr>
            <a:endParaRPr lang="en-US" sz="1600" dirty="0" smtClean="0"/>
          </a:p>
          <a:p>
            <a:pPr>
              <a:lnSpc>
                <a:spcPct val="80000"/>
              </a:lnSpc>
            </a:pPr>
            <a:r>
              <a:rPr lang="en-US" sz="2000" dirty="0" smtClean="0"/>
              <a:t>Phase-I includes the comparative design of the proposed device, the Phase-II will include manufacturing and testing of the selected option</a:t>
            </a:r>
          </a:p>
          <a:p>
            <a:pPr>
              <a:lnSpc>
                <a:spcPct val="80000"/>
              </a:lnSpc>
            </a:pPr>
            <a:endParaRPr lang="en-US" sz="1600" dirty="0" smtClean="0"/>
          </a:p>
          <a:p>
            <a:pPr>
              <a:lnSpc>
                <a:spcPct val="80000"/>
              </a:lnSpc>
            </a:pPr>
            <a:r>
              <a:rPr lang="en-US" sz="2000" dirty="0" smtClean="0"/>
              <a:t>Proposed </a:t>
            </a:r>
            <a:r>
              <a:rPr lang="en-US" sz="2000" dirty="0" err="1" smtClean="0"/>
              <a:t>cryomodule</a:t>
            </a:r>
            <a:r>
              <a:rPr lang="en-US" sz="2000" dirty="0" smtClean="0"/>
              <a:t> would include: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Prototype cavities that meet the LHC electromagnetic, mechanical, and dimensional requirements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Power couplers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HOM couplers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Frequency tuners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R</a:t>
            </a:r>
            <a:r>
              <a:rPr lang="en-US" sz="1800" dirty="0" smtClean="0"/>
              <a:t>ealistic tunnel geometry and accommodate the twin beam chambers (84 mm diameter) in close proximity (194 mm center-to-center)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Allow positioning of the cavity in both, horizontal and vertical deflection configurations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Adequate thermal and magnetic shielding for 4 K or 2 K operation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Evolution – 499 MHz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51493" y="866775"/>
            <a:ext cx="7710958" cy="5025568"/>
            <a:chOff x="533400" y="771525"/>
            <a:chExt cx="7710958" cy="5025568"/>
          </a:xfrm>
        </p:grpSpPr>
        <p:sp>
          <p:nvSpPr>
            <p:cNvPr id="5" name="Curved Up Arrow 4"/>
            <p:cNvSpPr/>
            <p:nvPr/>
          </p:nvSpPr>
          <p:spPr>
            <a:xfrm>
              <a:off x="1385555" y="3810000"/>
              <a:ext cx="2881645" cy="533400"/>
            </a:xfrm>
            <a:prstGeom prst="curvedUpArrow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Curved Up Arrow 5"/>
            <p:cNvSpPr/>
            <p:nvPr/>
          </p:nvSpPr>
          <p:spPr>
            <a:xfrm>
              <a:off x="4419600" y="3810000"/>
              <a:ext cx="2854550" cy="533400"/>
            </a:xfrm>
            <a:prstGeom prst="curvedUpArrow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33400" y="4464129"/>
              <a:ext cx="37338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4163" indent="-284163" algn="just">
                <a:buFont typeface="Arial" pitchFamily="34" charset="0"/>
                <a:buChar char="•"/>
              </a:pPr>
              <a:r>
                <a:rPr lang="en-US" sz="1600" b="0" dirty="0" smtClean="0">
                  <a:solidFill>
                    <a:schemeClr val="tx2">
                      <a:lumMod val="75000"/>
                    </a:schemeClr>
                  </a:solidFill>
                </a:rPr>
                <a:t>To remove higher order modes with field distributions between the cavity outer surface and bar outer surface</a:t>
              </a:r>
            </a:p>
            <a:p>
              <a:pPr marL="284163" indent="-284163" algn="just">
                <a:buFont typeface="Arial" pitchFamily="34" charset="0"/>
                <a:buChar char="•"/>
              </a:pPr>
              <a:r>
                <a:rPr lang="en-US" sz="1600" b="0" dirty="0" smtClean="0">
                  <a:solidFill>
                    <a:schemeClr val="tx2">
                      <a:lumMod val="75000"/>
                    </a:schemeClr>
                  </a:solidFill>
                </a:rPr>
                <a:t>Eliminate multipacting conditions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495800" y="4473654"/>
              <a:ext cx="37338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4163" indent="-284163" algn="just">
                <a:buFont typeface="Arial" pitchFamily="34" charset="0"/>
                <a:buChar char="•"/>
              </a:pPr>
              <a:r>
                <a:rPr lang="en-US" sz="1600" b="0" dirty="0" smtClean="0">
                  <a:solidFill>
                    <a:schemeClr val="tx2">
                      <a:lumMod val="75000"/>
                    </a:schemeClr>
                  </a:solidFill>
                </a:rPr>
                <a:t>To lower peak magnetic field</a:t>
              </a:r>
            </a:p>
            <a:p>
              <a:pPr marL="284163" indent="-284163" algn="just">
                <a:buFont typeface="Arial" pitchFamily="34" charset="0"/>
                <a:buChar char="•"/>
              </a:pPr>
              <a:r>
                <a:rPr lang="en-US" sz="1600" b="0" dirty="0" smtClean="0">
                  <a:solidFill>
                    <a:schemeClr val="tx2">
                      <a:lumMod val="75000"/>
                    </a:schemeClr>
                  </a:solidFill>
                </a:rPr>
                <a:t>Reduced peak magnetic field by ~25%</a:t>
              </a:r>
            </a:p>
            <a:p>
              <a:pPr marL="284163" indent="-284163" algn="just">
                <a:buFont typeface="Arial" pitchFamily="34" charset="0"/>
                <a:buChar char="•"/>
              </a:pPr>
              <a:r>
                <a:rPr lang="en-US" sz="1600" b="0" dirty="0" smtClean="0">
                  <a:solidFill>
                    <a:schemeClr val="tx2">
                      <a:lumMod val="75000"/>
                    </a:schemeClr>
                  </a:solidFill>
                </a:rPr>
                <a:t>To achieve balanced peak surface fields of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/>
            <a:srcRect l="42725" t="18026" r="28884" b="36316"/>
            <a:stretch>
              <a:fillRect/>
            </a:stretch>
          </p:blipFill>
          <p:spPr bwMode="auto">
            <a:xfrm>
              <a:off x="820994" y="771525"/>
              <a:ext cx="1817251" cy="1826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/>
            <a:srcRect l="41426" t="15789" r="29214" b="37895"/>
            <a:stretch>
              <a:fillRect/>
            </a:stretch>
          </p:blipFill>
          <p:spPr bwMode="auto">
            <a:xfrm>
              <a:off x="3429000" y="797412"/>
              <a:ext cx="1879275" cy="1852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/>
            <a:srcRect l="42725" t="17763" r="28473" b="36974"/>
            <a:stretch>
              <a:fillRect/>
            </a:stretch>
          </p:blipFill>
          <p:spPr bwMode="auto">
            <a:xfrm>
              <a:off x="6400800" y="797412"/>
              <a:ext cx="1843558" cy="18107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/>
          <a:srcRect l="59375" t="14374" r="13242" b="35085"/>
          <a:stretch>
            <a:fillRect/>
          </a:stretch>
        </p:blipFill>
        <p:spPr bwMode="auto">
          <a:xfrm>
            <a:off x="1885868" y="2667889"/>
            <a:ext cx="1095457" cy="1263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/>
          <a:srcRect l="59375" t="14529" r="13242" b="35085"/>
          <a:stretch>
            <a:fillRect/>
          </a:stretch>
        </p:blipFill>
        <p:spPr bwMode="auto">
          <a:xfrm>
            <a:off x="390525" y="2652031"/>
            <a:ext cx="1095457" cy="1259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2633086"/>
              </p:ext>
            </p:extLst>
          </p:nvPr>
        </p:nvGraphicFramePr>
        <p:xfrm>
          <a:off x="5998220" y="5609140"/>
          <a:ext cx="1797050" cy="57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42" name="Equation" r:id="rId8" imgW="1180588" imgH="380835" progId="">
                  <p:embed/>
                </p:oleObj>
              </mc:Choice>
              <mc:Fallback>
                <p:oleObj name="Equation" r:id="rId8" imgW="1180588" imgH="380835" progId="">
                  <p:embed/>
                  <p:pic>
                    <p:nvPicPr>
                      <p:cNvPr id="0" name="Picture 2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8220" y="5609140"/>
                        <a:ext cx="1797050" cy="5794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/>
          <p:nvPr/>
        </p:nvPicPr>
        <p:blipFill>
          <a:blip r:embed="rId10" cstate="print"/>
          <a:srcRect l="41587" t="14878" r="26883" b="34642"/>
          <a:stretch>
            <a:fillRect/>
          </a:stretch>
        </p:blipFill>
        <p:spPr bwMode="auto">
          <a:xfrm>
            <a:off x="4715056" y="2761202"/>
            <a:ext cx="1009086" cy="100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/>
          <a:srcRect l="41447" t="14349" r="26371" b="34100"/>
          <a:stretch>
            <a:fillRect/>
          </a:stretch>
        </p:blipFill>
        <p:spPr bwMode="auto">
          <a:xfrm>
            <a:off x="7369049" y="2798037"/>
            <a:ext cx="1029953" cy="1031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Cryomodule for LHC Crab Conceptual Design</a:t>
            </a:r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2" cstate="print"/>
          <a:srcRect l="13675" t="5290" r="20229"/>
          <a:stretch>
            <a:fillRect/>
          </a:stretch>
        </p:blipFill>
        <p:spPr bwMode="auto">
          <a:xfrm>
            <a:off x="46346" y="943968"/>
            <a:ext cx="5715000" cy="529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3" cstate="print"/>
          <a:srcRect l="13483" t="13907" r="49063" b="4973"/>
          <a:stretch>
            <a:fillRect/>
          </a:stretch>
        </p:blipFill>
        <p:spPr bwMode="auto">
          <a:xfrm>
            <a:off x="5849938" y="1209081"/>
            <a:ext cx="3248025" cy="454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565" y="990600"/>
            <a:ext cx="8876962" cy="5257800"/>
          </a:xfrm>
        </p:spPr>
        <p:txBody>
          <a:bodyPr/>
          <a:lstStyle/>
          <a:p>
            <a:r>
              <a:rPr lang="en-US" sz="2400" dirty="0" smtClean="0"/>
              <a:t>Test “proof of concept” cavity</a:t>
            </a:r>
          </a:p>
          <a:p>
            <a:r>
              <a:rPr lang="en-US" sz="2400" dirty="0" smtClean="0"/>
              <a:t>Design and testing of </a:t>
            </a:r>
            <a:r>
              <a:rPr lang="en-US" sz="2400" dirty="0" smtClean="0"/>
              <a:t>prototype </a:t>
            </a:r>
            <a:r>
              <a:rPr lang="en-US" sz="2400" dirty="0" smtClean="0"/>
              <a:t>beam line suitable cavity and ancillary </a:t>
            </a:r>
          </a:p>
          <a:p>
            <a:pPr lvl="1"/>
            <a:r>
              <a:rPr lang="en-US" sz="2000" dirty="0" err="1" smtClean="0"/>
              <a:t>rf</a:t>
            </a:r>
            <a:r>
              <a:rPr lang="en-US" sz="2000" dirty="0" smtClean="0"/>
              <a:t> design</a:t>
            </a:r>
          </a:p>
          <a:p>
            <a:pPr lvl="2"/>
            <a:r>
              <a:rPr lang="en-US" sz="1600" dirty="0" smtClean="0"/>
              <a:t>Appropriate dimensions </a:t>
            </a:r>
          </a:p>
          <a:p>
            <a:pPr lvl="2"/>
            <a:r>
              <a:rPr lang="en-US" sz="1600" dirty="0" smtClean="0"/>
              <a:t>Use genetic algorithm</a:t>
            </a:r>
          </a:p>
          <a:p>
            <a:pPr lvl="1"/>
            <a:r>
              <a:rPr lang="en-US" sz="2000" dirty="0"/>
              <a:t>Fundamental power coupler and higher order mode couplers</a:t>
            </a:r>
          </a:p>
          <a:p>
            <a:pPr lvl="1"/>
            <a:r>
              <a:rPr lang="en-US" sz="2000" dirty="0" smtClean="0"/>
              <a:t>Thermal/Mechanical </a:t>
            </a:r>
            <a:r>
              <a:rPr lang="en-US" sz="2000" dirty="0"/>
              <a:t>analysis and engineering design</a:t>
            </a:r>
          </a:p>
          <a:p>
            <a:pPr lvl="1"/>
            <a:r>
              <a:rPr lang="en-US" sz="2000" dirty="0" err="1"/>
              <a:t>Multipacting</a:t>
            </a:r>
            <a:r>
              <a:rPr lang="en-US" sz="2000" dirty="0"/>
              <a:t> analysis</a:t>
            </a:r>
          </a:p>
          <a:p>
            <a:pPr lvl="1"/>
            <a:r>
              <a:rPr lang="en-US" sz="2000" dirty="0" smtClean="0"/>
              <a:t>Beam dynamics study, </a:t>
            </a:r>
            <a:r>
              <a:rPr lang="en-US" sz="2000" dirty="0" err="1" smtClean="0"/>
              <a:t>multipole</a:t>
            </a:r>
            <a:r>
              <a:rPr lang="en-US" sz="2000" dirty="0" smtClean="0"/>
              <a:t> expansion</a:t>
            </a:r>
          </a:p>
          <a:p>
            <a:pPr lvl="1"/>
            <a:r>
              <a:rPr lang="en-US" sz="2000" dirty="0" smtClean="0"/>
              <a:t>Frequency tuners (coarse and fine)</a:t>
            </a:r>
          </a:p>
          <a:p>
            <a:pPr lvl="1"/>
            <a:r>
              <a:rPr lang="en-US" sz="2000" dirty="0" smtClean="0"/>
              <a:t>LLRF and </a:t>
            </a:r>
            <a:r>
              <a:rPr lang="en-US" sz="2000" dirty="0" err="1" smtClean="0"/>
              <a:t>microphonics</a:t>
            </a:r>
            <a:endParaRPr lang="en-US" sz="2000" dirty="0" smtClean="0"/>
          </a:p>
          <a:p>
            <a:pPr lvl="1"/>
            <a:r>
              <a:rPr lang="en-US" sz="2000" dirty="0" smtClean="0"/>
              <a:t>Fabrication and testing</a:t>
            </a:r>
          </a:p>
          <a:p>
            <a:pPr lvl="1"/>
            <a:r>
              <a:rPr lang="en-US" sz="2000" dirty="0" smtClean="0"/>
              <a:t>Cryostat design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64488"/>
            <a:ext cx="9143999" cy="5257800"/>
          </a:xfrm>
        </p:spPr>
        <p:txBody>
          <a:bodyPr/>
          <a:lstStyle/>
          <a:p>
            <a:r>
              <a:rPr lang="en-US" sz="1800" dirty="0" smtClean="0"/>
              <a:t>PRST-AB</a:t>
            </a:r>
            <a:endParaRPr lang="en-US" sz="1100" dirty="0"/>
          </a:p>
          <a:p>
            <a:pPr lvl="1"/>
            <a:r>
              <a:rPr lang="en-US" sz="1300" dirty="0" smtClean="0"/>
              <a:t>Beam Dynamics Studies for Transverse Electromagnetic Mode-type RF Deflectors – Phys. Rev. ST </a:t>
            </a:r>
            <a:r>
              <a:rPr lang="en-US" sz="1300" dirty="0" err="1" smtClean="0"/>
              <a:t>Accel</a:t>
            </a:r>
            <a:r>
              <a:rPr lang="en-US" sz="1300" dirty="0" smtClean="0"/>
              <a:t>. Beams </a:t>
            </a:r>
            <a:r>
              <a:rPr lang="en-US" sz="1300" b="1" dirty="0" smtClean="0"/>
              <a:t>15</a:t>
            </a:r>
            <a:r>
              <a:rPr lang="en-US" sz="1300" dirty="0" smtClean="0"/>
              <a:t>, 022001 (2012) - S. Ahmed, </a:t>
            </a:r>
            <a:r>
              <a:rPr lang="en-US" sz="1300" dirty="0" err="1" smtClean="0"/>
              <a:t>et.al</a:t>
            </a:r>
            <a:r>
              <a:rPr lang="en-US" sz="1300" dirty="0" smtClean="0"/>
              <a:t>.</a:t>
            </a:r>
          </a:p>
          <a:p>
            <a:r>
              <a:rPr lang="en-US" sz="1800" dirty="0" smtClean="0"/>
              <a:t>PAC 2011 – </a:t>
            </a:r>
            <a:r>
              <a:rPr lang="en-US" sz="1800" dirty="0" err="1" smtClean="0"/>
              <a:t>NewYork</a:t>
            </a:r>
            <a:r>
              <a:rPr lang="en-US" sz="1800" dirty="0" smtClean="0"/>
              <a:t>, USA</a:t>
            </a:r>
          </a:p>
          <a:p>
            <a:pPr lvl="1"/>
            <a:r>
              <a:rPr lang="en-US" sz="1300" dirty="0"/>
              <a:t>Design of Superconducting Parallel-bar Deflecting/Crabbing Cavities with Improved </a:t>
            </a:r>
            <a:r>
              <a:rPr lang="en-US" sz="1300" dirty="0" smtClean="0"/>
              <a:t>Properties – J.R. </a:t>
            </a:r>
            <a:r>
              <a:rPr lang="en-US" sz="1300" dirty="0" err="1" smtClean="0"/>
              <a:t>Delayen</a:t>
            </a:r>
            <a:r>
              <a:rPr lang="en-US" sz="1300" dirty="0" smtClean="0"/>
              <a:t>, S.U. De Silva</a:t>
            </a:r>
          </a:p>
          <a:p>
            <a:pPr lvl="1"/>
            <a:r>
              <a:rPr lang="en-US" sz="1300" dirty="0" smtClean="0"/>
              <a:t>Fundamental </a:t>
            </a:r>
            <a:r>
              <a:rPr lang="en-US" sz="1300" dirty="0"/>
              <a:t>and HOM Coupler Design for the Superconducting Parallel-Bar </a:t>
            </a:r>
            <a:r>
              <a:rPr lang="en-US" sz="1300" dirty="0" smtClean="0"/>
              <a:t>Cavity – S.U. De Silva, J.R. </a:t>
            </a:r>
            <a:r>
              <a:rPr lang="en-US" sz="1300" dirty="0" err="1" smtClean="0"/>
              <a:t>Delayen</a:t>
            </a:r>
            <a:endParaRPr lang="en-US" sz="1300" dirty="0" smtClean="0"/>
          </a:p>
          <a:p>
            <a:pPr lvl="1"/>
            <a:r>
              <a:rPr lang="en-US" sz="1300" dirty="0" err="1"/>
              <a:t>Multipacting</a:t>
            </a:r>
            <a:r>
              <a:rPr lang="en-US" sz="1300" dirty="0"/>
              <a:t> Analysis of the Superconducting Parallel-bar </a:t>
            </a:r>
            <a:r>
              <a:rPr lang="en-US" sz="1300" dirty="0" smtClean="0"/>
              <a:t>Cavity – S.U. De Silva, J.R. </a:t>
            </a:r>
            <a:r>
              <a:rPr lang="en-US" sz="1300" dirty="0" err="1" smtClean="0"/>
              <a:t>Delayen</a:t>
            </a:r>
            <a:endParaRPr lang="en-US" sz="1300" dirty="0" smtClean="0"/>
          </a:p>
          <a:p>
            <a:pPr lvl="1"/>
            <a:r>
              <a:rPr lang="en-US" sz="1300" dirty="0"/>
              <a:t>Beam Dynamics Studies of Parallel-Bar Deflecting </a:t>
            </a:r>
            <a:r>
              <a:rPr lang="en-US" sz="1300" dirty="0" smtClean="0"/>
              <a:t>Cavities – S. Ahmed, et.al.</a:t>
            </a:r>
          </a:p>
          <a:p>
            <a:r>
              <a:rPr lang="en-US" sz="1800" dirty="0" smtClean="0"/>
              <a:t>SRF 2011 – Chicago, USA</a:t>
            </a:r>
          </a:p>
          <a:p>
            <a:pPr lvl="1"/>
            <a:r>
              <a:rPr lang="en-US" sz="1300" dirty="0"/>
              <a:t>Compact Superconducting Cavities for Deflecting and Crabbing </a:t>
            </a:r>
            <a:r>
              <a:rPr lang="en-US" sz="1300" dirty="0" smtClean="0"/>
              <a:t>Applications – J.R. </a:t>
            </a:r>
            <a:r>
              <a:rPr lang="en-US" sz="1300" dirty="0" err="1" smtClean="0"/>
              <a:t>Delayen</a:t>
            </a:r>
            <a:r>
              <a:rPr lang="en-US" sz="1300" dirty="0" smtClean="0"/>
              <a:t> – </a:t>
            </a:r>
            <a:r>
              <a:rPr lang="en-US" sz="1300" dirty="0" err="1" smtClean="0"/>
              <a:t>Inivted</a:t>
            </a:r>
            <a:r>
              <a:rPr lang="en-US" sz="1300" dirty="0" smtClean="0"/>
              <a:t> Talk</a:t>
            </a:r>
          </a:p>
          <a:p>
            <a:pPr lvl="1"/>
            <a:r>
              <a:rPr lang="en-US" sz="1300" dirty="0"/>
              <a:t>Designs of Superconducting Parallel-Bar Deflecting Cavities for Deflecting/Crabbing Applications </a:t>
            </a:r>
            <a:r>
              <a:rPr lang="en-US" sz="1300" dirty="0" smtClean="0"/>
              <a:t>– J. R. </a:t>
            </a:r>
            <a:r>
              <a:rPr lang="en-US" sz="1300" dirty="0" err="1"/>
              <a:t>Delayen</a:t>
            </a:r>
            <a:r>
              <a:rPr lang="en-US" sz="1300" dirty="0"/>
              <a:t>, </a:t>
            </a:r>
            <a:r>
              <a:rPr lang="en-US" sz="1300" dirty="0" smtClean="0"/>
              <a:t>S.U. </a:t>
            </a:r>
            <a:r>
              <a:rPr lang="en-US" sz="1300" dirty="0"/>
              <a:t>De Silva </a:t>
            </a:r>
          </a:p>
          <a:p>
            <a:pPr lvl="1"/>
            <a:r>
              <a:rPr lang="en-US" sz="1300" dirty="0" smtClean="0"/>
              <a:t>Analysis </a:t>
            </a:r>
            <a:r>
              <a:rPr lang="en-US" sz="1300" dirty="0"/>
              <a:t>of HOM Properties of Superconducting Parallel-Bar Deflecting/Crabbing </a:t>
            </a:r>
            <a:r>
              <a:rPr lang="en-US" sz="1300" dirty="0" smtClean="0"/>
              <a:t>Cavities – S.U. De Silva, J.R. </a:t>
            </a:r>
            <a:r>
              <a:rPr lang="en-US" sz="1300" dirty="0" err="1" smtClean="0"/>
              <a:t>Delayen</a:t>
            </a:r>
            <a:endParaRPr lang="en-US" sz="1300" dirty="0" smtClean="0"/>
          </a:p>
          <a:p>
            <a:pPr lvl="1"/>
            <a:r>
              <a:rPr lang="en-US" sz="1300" dirty="0"/>
              <a:t>Mechanical Study of Superconducting Parallel-Bar Deflecting/Crabbing Cavities – </a:t>
            </a:r>
            <a:r>
              <a:rPr lang="en-US" sz="1300" dirty="0" smtClean="0"/>
              <a:t>H. Park, S.U. </a:t>
            </a:r>
            <a:r>
              <a:rPr lang="en-US" sz="1300" dirty="0"/>
              <a:t>De Silva, </a:t>
            </a:r>
            <a:r>
              <a:rPr lang="en-US" sz="1300" dirty="0" smtClean="0"/>
              <a:t>J. R. </a:t>
            </a:r>
            <a:r>
              <a:rPr lang="en-US" sz="1300" dirty="0" err="1" smtClean="0"/>
              <a:t>Delayen</a:t>
            </a:r>
            <a:endParaRPr lang="en-US" sz="1300" dirty="0" smtClean="0"/>
          </a:p>
          <a:p>
            <a:r>
              <a:rPr lang="en-US" sz="1800" dirty="0" smtClean="0"/>
              <a:t>IPAC 2011 – </a:t>
            </a:r>
            <a:r>
              <a:rPr lang="en-US" sz="1800" dirty="0"/>
              <a:t>San </a:t>
            </a:r>
            <a:r>
              <a:rPr lang="en-US" sz="1800" dirty="0" err="1"/>
              <a:t>Sebastián</a:t>
            </a:r>
            <a:r>
              <a:rPr lang="en-US" sz="1800" dirty="0" smtClean="0"/>
              <a:t>, Spain</a:t>
            </a:r>
          </a:p>
          <a:p>
            <a:pPr lvl="1"/>
            <a:r>
              <a:rPr lang="en-US" sz="1300" dirty="0"/>
              <a:t>Design of Superconducting Parallel-bar Deflecting/Crabbing </a:t>
            </a:r>
            <a:r>
              <a:rPr lang="en-US" sz="1300" dirty="0" smtClean="0"/>
              <a:t>Cavities – </a:t>
            </a:r>
            <a:r>
              <a:rPr lang="pt-BR" sz="1300" dirty="0"/>
              <a:t>J.R. Delayen, S.U. De </a:t>
            </a:r>
            <a:r>
              <a:rPr lang="pt-BR" sz="1300" dirty="0" smtClean="0"/>
              <a:t>Silva</a:t>
            </a:r>
          </a:p>
          <a:p>
            <a:pPr lvl="1"/>
            <a:r>
              <a:rPr lang="en-US" sz="1300" dirty="0" smtClean="0"/>
              <a:t>Crab </a:t>
            </a:r>
            <a:r>
              <a:rPr lang="en-US" sz="1300" dirty="0"/>
              <a:t>Crossing Schemes and Studies for Electron Ion </a:t>
            </a:r>
            <a:r>
              <a:rPr lang="en-US" sz="1300" dirty="0" smtClean="0"/>
              <a:t>Collider – </a:t>
            </a:r>
            <a:r>
              <a:rPr lang="en-US" sz="1300" dirty="0"/>
              <a:t>S. Ahmed, </a:t>
            </a:r>
            <a:r>
              <a:rPr lang="en-US" sz="1300" dirty="0" err="1"/>
              <a:t>et.al</a:t>
            </a:r>
            <a:r>
              <a:rPr lang="en-US" sz="13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207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Publications in Preparation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77316"/>
            <a:ext cx="9143999" cy="5257800"/>
          </a:xfrm>
        </p:spPr>
        <p:txBody>
          <a:bodyPr/>
          <a:lstStyle/>
          <a:p>
            <a:r>
              <a:rPr lang="en-US" sz="1800" dirty="0" smtClean="0"/>
              <a:t>PRST-AB</a:t>
            </a:r>
          </a:p>
          <a:p>
            <a:pPr lvl="1"/>
            <a:r>
              <a:rPr lang="en-US" sz="1300" dirty="0" smtClean="0"/>
              <a:t>Evolution and Properties of Parallel-Bar Deflecting/Crabbing Cavities – S.U. De Silva, J.R. </a:t>
            </a:r>
            <a:r>
              <a:rPr lang="en-US" sz="1300" dirty="0" err="1" smtClean="0"/>
              <a:t>Delayen</a:t>
            </a:r>
          </a:p>
          <a:p>
            <a:pPr lvl="1"/>
            <a:endParaRPr lang="en-US" sz="1300" dirty="0" smtClean="0"/>
          </a:p>
          <a:p>
            <a:r>
              <a:rPr lang="en-US" sz="1800" dirty="0" smtClean="0"/>
              <a:t>IPAC 2012 – New Orleans, USA</a:t>
            </a:r>
          </a:p>
          <a:p>
            <a:pPr lvl="1"/>
            <a:r>
              <a:rPr lang="en-US" sz="1300" dirty="0"/>
              <a:t>Design and Development of Superconducting Parallel-bar Deflecting/Crabbing </a:t>
            </a:r>
            <a:r>
              <a:rPr lang="en-US" sz="1300" dirty="0" smtClean="0"/>
              <a:t>Cavities – </a:t>
            </a:r>
            <a:r>
              <a:rPr lang="en-US" sz="1300" dirty="0"/>
              <a:t>S.U. De Silva, J.R. </a:t>
            </a:r>
            <a:r>
              <a:rPr lang="en-US" sz="1300" dirty="0" err="1" smtClean="0"/>
              <a:t>Delayen</a:t>
            </a:r>
            <a:endParaRPr lang="en-US" sz="1300" dirty="0" smtClean="0"/>
          </a:p>
          <a:p>
            <a:pPr lvl="1"/>
            <a:r>
              <a:rPr lang="en-US" sz="1300" dirty="0"/>
              <a:t>Characteristics and Fabrication of a 499 MHz Superconducting Deflecting Cavity for the Jefferson Lab 12 </a:t>
            </a:r>
            <a:r>
              <a:rPr lang="en-US" sz="1300" dirty="0" err="1"/>
              <a:t>GeV</a:t>
            </a:r>
            <a:r>
              <a:rPr lang="en-US" sz="1300" dirty="0"/>
              <a:t> </a:t>
            </a:r>
            <a:r>
              <a:rPr lang="en-US" sz="1300" dirty="0" smtClean="0"/>
              <a:t>Upgrade</a:t>
            </a:r>
            <a:r>
              <a:rPr lang="en-US" sz="1300" dirty="0"/>
              <a:t> – H. Park, S.U. De Silva, J. R. </a:t>
            </a:r>
            <a:r>
              <a:rPr lang="en-US" sz="1300" dirty="0" err="1" smtClean="0"/>
              <a:t>Delayen</a:t>
            </a:r>
            <a:endParaRPr lang="en-US" sz="1300" dirty="0" smtClean="0"/>
          </a:p>
          <a:p>
            <a:pPr lvl="1"/>
            <a:r>
              <a:rPr lang="en-US" sz="1300" dirty="0" smtClean="0"/>
              <a:t>Engineering </a:t>
            </a:r>
            <a:r>
              <a:rPr lang="en-US" sz="1300" dirty="0"/>
              <a:t>of a Superconducting 400 MHz Crabbing Cavity for the LHC </a:t>
            </a:r>
            <a:r>
              <a:rPr lang="en-US" sz="1300" dirty="0" err="1"/>
              <a:t>HiLumi</a:t>
            </a:r>
            <a:r>
              <a:rPr lang="en-US" sz="1300" dirty="0"/>
              <a:t> Upgrade </a:t>
            </a:r>
            <a:r>
              <a:rPr lang="en-US" sz="1300" dirty="0" smtClean="0"/>
              <a:t>–</a:t>
            </a:r>
            <a:r>
              <a:rPr lang="en-US" sz="1300" dirty="0"/>
              <a:t> </a:t>
            </a:r>
            <a:r>
              <a:rPr lang="en-US" sz="1300" dirty="0" smtClean="0"/>
              <a:t>D. </a:t>
            </a:r>
            <a:r>
              <a:rPr lang="en-US" sz="1300" dirty="0" err="1"/>
              <a:t>Gorelov</a:t>
            </a:r>
            <a:r>
              <a:rPr lang="en-US" sz="1300" dirty="0"/>
              <a:t>, </a:t>
            </a:r>
            <a:r>
              <a:rPr lang="en-US" sz="1300" dirty="0" smtClean="0"/>
              <a:t>T. </a:t>
            </a:r>
            <a:r>
              <a:rPr lang="en-US" sz="1300" dirty="0"/>
              <a:t>Grimm (</a:t>
            </a:r>
            <a:r>
              <a:rPr lang="en-US" sz="1300" dirty="0" err="1"/>
              <a:t>Niowave</a:t>
            </a:r>
            <a:r>
              <a:rPr lang="en-US" sz="1300" dirty="0"/>
              <a:t>, Inc., Lansing, Michigan), S.U. De Silva, J.R. </a:t>
            </a:r>
            <a:r>
              <a:rPr lang="en-US" sz="1300" dirty="0" err="1"/>
              <a:t>Delayen</a:t>
            </a:r>
            <a:endParaRPr lang="en-US" sz="1300" dirty="0" smtClean="0"/>
          </a:p>
          <a:p>
            <a:pPr lvl="1"/>
            <a:r>
              <a:rPr lang="en-US" sz="1300" dirty="0"/>
              <a:t>RF Modeling Using Parallel Codes ACE3P for the 400-MHz Parallel-Bar/Ridged-Waveguide Compact Crab Cavity for the LHC </a:t>
            </a:r>
            <a:r>
              <a:rPr lang="en-US" sz="1300" dirty="0" err="1"/>
              <a:t>HiLumi</a:t>
            </a:r>
            <a:r>
              <a:rPr lang="en-US" sz="1300" dirty="0"/>
              <a:t> Upgrade </a:t>
            </a:r>
            <a:r>
              <a:rPr lang="en-US" sz="1300" dirty="0" smtClean="0"/>
              <a:t>– Z. Li</a:t>
            </a:r>
            <a:r>
              <a:rPr lang="en-US" sz="1300" dirty="0"/>
              <a:t>, </a:t>
            </a:r>
            <a:r>
              <a:rPr lang="en-US" sz="1300" dirty="0" smtClean="0"/>
              <a:t>L. </a:t>
            </a:r>
            <a:r>
              <a:rPr lang="en-US" sz="1300" dirty="0" err="1" smtClean="0"/>
              <a:t>Ge</a:t>
            </a:r>
            <a:r>
              <a:rPr lang="en-US" sz="1300" dirty="0" smtClean="0"/>
              <a:t> </a:t>
            </a:r>
            <a:r>
              <a:rPr lang="en-US" sz="1300" dirty="0"/>
              <a:t>(SLAC, Menlo Park, Ca</a:t>
            </a:r>
            <a:r>
              <a:rPr lang="en-US" sz="1300" i="1" dirty="0"/>
              <a:t>li</a:t>
            </a:r>
            <a:r>
              <a:rPr lang="en-US" sz="1300" dirty="0"/>
              <a:t>fornia), J.R. </a:t>
            </a:r>
            <a:r>
              <a:rPr lang="en-US" sz="1300" dirty="0" err="1"/>
              <a:t>Delayen</a:t>
            </a:r>
            <a:r>
              <a:rPr lang="en-US" sz="1300" dirty="0"/>
              <a:t>, S.U. De </a:t>
            </a:r>
            <a:r>
              <a:rPr lang="en-US" sz="1300" dirty="0" smtClean="0"/>
              <a:t>Silva</a:t>
            </a:r>
          </a:p>
          <a:p>
            <a:pPr lvl="1"/>
            <a:r>
              <a:rPr lang="en-US" sz="1300" dirty="0" smtClean="0"/>
              <a:t>Simulation </a:t>
            </a:r>
            <a:r>
              <a:rPr lang="en-US" sz="1300" dirty="0"/>
              <a:t>of a TEM-mode Crab Cavity in the SPS </a:t>
            </a:r>
            <a:r>
              <a:rPr lang="en-US" sz="1300" dirty="0" smtClean="0"/>
              <a:t>– H.J. </a:t>
            </a:r>
            <a:r>
              <a:rPr lang="en-US" sz="1300" dirty="0"/>
              <a:t>Kim, </a:t>
            </a:r>
            <a:r>
              <a:rPr lang="en-US" sz="1300" dirty="0" smtClean="0"/>
              <a:t>T. </a:t>
            </a:r>
            <a:r>
              <a:rPr lang="en-US" sz="1300" dirty="0" err="1"/>
              <a:t>Sen</a:t>
            </a:r>
            <a:r>
              <a:rPr lang="en-US" sz="1300" dirty="0"/>
              <a:t> (</a:t>
            </a:r>
            <a:r>
              <a:rPr lang="en-US" sz="1300" dirty="0" err="1"/>
              <a:t>Fermilab</a:t>
            </a:r>
            <a:r>
              <a:rPr lang="en-US" sz="1300" dirty="0"/>
              <a:t>, Batavia), </a:t>
            </a:r>
            <a:r>
              <a:rPr lang="en-US" sz="1300" dirty="0" smtClean="0"/>
              <a:t>K. </a:t>
            </a:r>
            <a:r>
              <a:rPr lang="en-US" sz="1300" dirty="0"/>
              <a:t>Li (Stony Brook University, Stony Brook</a:t>
            </a:r>
            <a:r>
              <a:rPr lang="en-US" sz="1300" dirty="0" smtClean="0"/>
              <a:t>)</a:t>
            </a:r>
          </a:p>
          <a:p>
            <a:pPr lvl="1"/>
            <a:r>
              <a:rPr lang="da-DK" sz="1300" dirty="0" err="1"/>
              <a:t>Impedance</a:t>
            </a:r>
            <a:r>
              <a:rPr lang="da-DK" sz="1300" dirty="0"/>
              <a:t> Budget for MEIC </a:t>
            </a:r>
            <a:r>
              <a:rPr lang="da-DK" sz="1300" dirty="0" err="1"/>
              <a:t>Electron</a:t>
            </a:r>
            <a:r>
              <a:rPr lang="da-DK" sz="1300" dirty="0"/>
              <a:t> </a:t>
            </a:r>
            <a:r>
              <a:rPr lang="da-DK" sz="1300" dirty="0" smtClean="0"/>
              <a:t>Ring </a:t>
            </a:r>
            <a:r>
              <a:rPr lang="en-US" sz="1300" dirty="0" smtClean="0"/>
              <a:t>–</a:t>
            </a:r>
            <a:r>
              <a:rPr lang="da-DK" sz="1300" dirty="0" smtClean="0"/>
              <a:t> S. Ahmed </a:t>
            </a:r>
            <a:r>
              <a:rPr lang="da-DK" sz="1300" dirty="0" err="1" smtClean="0"/>
              <a:t>et.al</a:t>
            </a:r>
            <a:r>
              <a:rPr lang="da-DK" sz="1300" dirty="0" smtClean="0"/>
              <a:t>.</a:t>
            </a:r>
            <a:endParaRPr lang="en-US" sz="1300" dirty="0" smtClean="0"/>
          </a:p>
          <a:p>
            <a:pPr lvl="1"/>
            <a:endParaRPr lang="en-US" sz="1300" dirty="0" smtClean="0"/>
          </a:p>
          <a:p>
            <a:r>
              <a:rPr lang="en-US" sz="1800" dirty="0" smtClean="0"/>
              <a:t>LINAC 2012 – Tel Aviv, Israel</a:t>
            </a:r>
          </a:p>
          <a:p>
            <a:pPr lvl="1"/>
            <a:r>
              <a:rPr lang="en-US" sz="1300" dirty="0"/>
              <a:t>Compact Superconducting Crabbing and Deflecting Cavities </a:t>
            </a:r>
            <a:r>
              <a:rPr lang="en-US" sz="1300" dirty="0" smtClean="0"/>
              <a:t>– S.U. </a:t>
            </a:r>
            <a:r>
              <a:rPr lang="en-US" sz="1300" dirty="0"/>
              <a:t>De </a:t>
            </a:r>
            <a:r>
              <a:rPr lang="en-US" sz="1300" dirty="0" smtClean="0"/>
              <a:t>Silva – Invited Talk</a:t>
            </a:r>
          </a:p>
          <a:p>
            <a:pPr lvl="1"/>
            <a:r>
              <a:rPr lang="en-US" sz="1300" dirty="0" err="1" smtClean="0"/>
              <a:t>Multipole</a:t>
            </a:r>
            <a:r>
              <a:rPr lang="en-US" sz="1300" dirty="0" smtClean="0"/>
              <a:t> Field Effects of Parallel-Bar Deflecting/Crabbing Cavities – S.U. De Silva, J.R. </a:t>
            </a:r>
            <a:r>
              <a:rPr lang="en-US" sz="1300" dirty="0" err="1" smtClean="0"/>
              <a:t>Delayen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628485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Parting Words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933" y="793494"/>
            <a:ext cx="8723214" cy="5257800"/>
          </a:xfrm>
        </p:spPr>
        <p:txBody>
          <a:bodyPr/>
          <a:lstStyle/>
          <a:p>
            <a:r>
              <a:rPr lang="en-US" sz="2000" dirty="0" smtClean="0"/>
              <a:t>ODU-SLAC collaboration in place and is fruitful</a:t>
            </a:r>
          </a:p>
          <a:p>
            <a:pPr lvl="1"/>
            <a:r>
              <a:rPr lang="en-US" sz="1800" dirty="0" smtClean="0"/>
              <a:t>Electromagnetic design</a:t>
            </a:r>
          </a:p>
          <a:p>
            <a:pPr lvl="1"/>
            <a:r>
              <a:rPr lang="en-US" sz="1800" dirty="0" err="1" smtClean="0"/>
              <a:t>Multipacting</a:t>
            </a:r>
            <a:r>
              <a:rPr lang="en-US" sz="1800" dirty="0" smtClean="0"/>
              <a:t> analysis</a:t>
            </a:r>
          </a:p>
          <a:p>
            <a:pPr lvl="1"/>
            <a:r>
              <a:rPr lang="en-US" sz="1800" dirty="0" smtClean="0"/>
              <a:t>HOM analysis</a:t>
            </a:r>
          </a:p>
          <a:p>
            <a:pPr lvl="1"/>
            <a:r>
              <a:rPr lang="en-US" sz="1800" dirty="0" smtClean="0"/>
              <a:t>Coupler design</a:t>
            </a:r>
          </a:p>
          <a:p>
            <a:pPr lvl="1"/>
            <a:endParaRPr lang="en-US" sz="600" dirty="0" smtClean="0"/>
          </a:p>
          <a:p>
            <a:r>
              <a:rPr lang="en-US" sz="2000" dirty="0" smtClean="0"/>
              <a:t>ODU-</a:t>
            </a:r>
            <a:r>
              <a:rPr lang="en-US" sz="2000" dirty="0" err="1" smtClean="0"/>
              <a:t>Niowave</a:t>
            </a:r>
            <a:r>
              <a:rPr lang="en-US" sz="2000" dirty="0" smtClean="0"/>
              <a:t> collaboration on a number of projects has been beneficial (Spoke Cavities, Deflecting/Crabbing Cavities, Small Accelerators)</a:t>
            </a:r>
          </a:p>
          <a:p>
            <a:pPr lvl="1"/>
            <a:r>
              <a:rPr lang="en-US" sz="1800" dirty="0" smtClean="0"/>
              <a:t>Cavity engineering and fabrication </a:t>
            </a:r>
          </a:p>
          <a:p>
            <a:pPr lvl="1"/>
            <a:r>
              <a:rPr lang="en-US" sz="1800" dirty="0" err="1" smtClean="0"/>
              <a:t>Cryomodule</a:t>
            </a:r>
            <a:r>
              <a:rPr lang="en-US" sz="1800" dirty="0" smtClean="0"/>
              <a:t> development</a:t>
            </a:r>
          </a:p>
          <a:p>
            <a:pPr lvl="1"/>
            <a:endParaRPr lang="en-US" sz="600" dirty="0" smtClean="0"/>
          </a:p>
          <a:p>
            <a:r>
              <a:rPr lang="en-US" sz="2000" dirty="0"/>
              <a:t>Three deflecting/crabbing structures are under fabrication and testing (499 MHz, 400 MHz and 750 MHz)</a:t>
            </a:r>
          </a:p>
          <a:p>
            <a:endParaRPr lang="en-US" sz="600" dirty="0" smtClean="0"/>
          </a:p>
          <a:p>
            <a:r>
              <a:rPr lang="en-US" sz="2000" dirty="0" smtClean="0"/>
              <a:t>LARP </a:t>
            </a:r>
            <a:r>
              <a:rPr lang="en-US" sz="2000" dirty="0"/>
              <a:t>is funding a postdoc at ODU (Julius </a:t>
            </a:r>
            <a:r>
              <a:rPr lang="en-US" sz="2000" dirty="0" err="1"/>
              <a:t>Nfor</a:t>
            </a:r>
            <a:r>
              <a:rPr lang="en-US" sz="2000" dirty="0"/>
              <a:t>, started April 1</a:t>
            </a:r>
            <a:r>
              <a:rPr lang="en-US" sz="2000" baseline="30000" dirty="0"/>
              <a:t>st</a:t>
            </a:r>
            <a:r>
              <a:rPr lang="en-US" sz="2000" dirty="0"/>
              <a:t>, 2012) to support LHC High-</a:t>
            </a:r>
            <a:r>
              <a:rPr lang="en-US" sz="2000" dirty="0" err="1"/>
              <a:t>Lumi</a:t>
            </a:r>
            <a:r>
              <a:rPr lang="en-US" sz="2000" dirty="0"/>
              <a:t> </a:t>
            </a:r>
            <a:r>
              <a:rPr lang="en-US" sz="2000" dirty="0" smtClean="0"/>
              <a:t>program</a:t>
            </a:r>
          </a:p>
          <a:p>
            <a:endParaRPr lang="en-US" sz="600" dirty="0"/>
          </a:p>
          <a:p>
            <a:r>
              <a:rPr lang="en-US" sz="2000" dirty="0" smtClean="0"/>
              <a:t>We are ready to design and develop next cavity and </a:t>
            </a:r>
            <a:r>
              <a:rPr lang="en-US" sz="2000" dirty="0" err="1" smtClean="0"/>
              <a:t>cryomodule</a:t>
            </a:r>
            <a:endParaRPr lang="en-US" sz="2000" dirty="0" smtClean="0"/>
          </a:p>
          <a:p>
            <a:pPr lvl="1"/>
            <a:r>
              <a:rPr lang="en-US" sz="1800" dirty="0" smtClean="0"/>
              <a:t>Need for a list of parameters and specifications</a:t>
            </a:r>
          </a:p>
          <a:p>
            <a:endParaRPr lang="en-US" sz="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err="1" smtClean="0"/>
              <a:t>HyeKyoung</a:t>
            </a:r>
            <a:r>
              <a:rPr lang="en-US" sz="2400" dirty="0" smtClean="0"/>
              <a:t> Park (JLab/ODU)</a:t>
            </a:r>
          </a:p>
          <a:p>
            <a:r>
              <a:rPr lang="en-US" sz="2400" dirty="0" err="1" smtClean="0"/>
              <a:t>Zenghai</a:t>
            </a:r>
            <a:r>
              <a:rPr lang="en-US" sz="2400" dirty="0" smtClean="0"/>
              <a:t> Li (SLAC)</a:t>
            </a:r>
          </a:p>
          <a:p>
            <a:r>
              <a:rPr lang="en-US" sz="2400" dirty="0" err="1" smtClean="0"/>
              <a:t>Lixin</a:t>
            </a:r>
            <a:r>
              <a:rPr lang="en-US" sz="2400" dirty="0" smtClean="0"/>
              <a:t> </a:t>
            </a:r>
            <a:r>
              <a:rPr lang="en-US" sz="2400" dirty="0" err="1" smtClean="0"/>
              <a:t>Ge</a:t>
            </a:r>
            <a:r>
              <a:rPr lang="en-US" sz="2400" dirty="0" smtClean="0"/>
              <a:t> (SLAC)</a:t>
            </a:r>
          </a:p>
          <a:p>
            <a:r>
              <a:rPr lang="en-US" sz="2400" dirty="0" smtClean="0"/>
              <a:t>Terry Grimm (</a:t>
            </a:r>
            <a:r>
              <a:rPr lang="en-US" sz="2400" dirty="0" err="1" smtClean="0"/>
              <a:t>Niowave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Dmitry </a:t>
            </a:r>
            <a:r>
              <a:rPr lang="en-US" sz="2400" dirty="0" err="1" smtClean="0"/>
              <a:t>Gorelov</a:t>
            </a:r>
            <a:r>
              <a:rPr lang="en-US" sz="2400" dirty="0" smtClean="0"/>
              <a:t> (</a:t>
            </a:r>
            <a:r>
              <a:rPr lang="en-US" sz="2400" dirty="0" err="1" smtClean="0"/>
              <a:t>Niowave</a:t>
            </a:r>
            <a:r>
              <a:rPr lang="en-US" sz="2400" dirty="0" smtClean="0"/>
              <a:t>) </a:t>
            </a:r>
          </a:p>
          <a:p>
            <a:r>
              <a:rPr lang="en-US" sz="2400" dirty="0" smtClean="0"/>
              <a:t>Alejandro </a:t>
            </a:r>
            <a:r>
              <a:rPr lang="en-US" sz="2400" dirty="0" err="1" smtClean="0"/>
              <a:t>Castilla</a:t>
            </a:r>
            <a:r>
              <a:rPr lang="en-US" sz="2400" dirty="0" smtClean="0"/>
              <a:t> (ODU/</a:t>
            </a:r>
            <a:r>
              <a:rPr lang="en-US" sz="2400" dirty="0" err="1" smtClean="0"/>
              <a:t>JLab</a:t>
            </a:r>
            <a:r>
              <a:rPr lang="en-US" sz="2400" dirty="0"/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76476" y="4254987"/>
            <a:ext cx="45148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Sinhala Sangam MN"/>
                <a:cs typeface="Sinhala Sangam MN"/>
              </a:rPr>
              <a:t>ස්තූතියි</a:t>
            </a:r>
            <a:endParaRPr lang="en-US" sz="6000" dirty="0" smtClean="0">
              <a:latin typeface="Sinhala Sangam MN"/>
              <a:cs typeface="Sinhala Sangam M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Pressure Measurements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Frequency measurement with cavity evacuation</a:t>
            </a:r>
            <a:endParaRPr lang="en-US" sz="2000" dirty="0"/>
          </a:p>
        </p:txBody>
      </p:sp>
      <p:pic>
        <p:nvPicPr>
          <p:cNvPr id="49154" name="Picture 2"/>
          <p:cNvPicPr preferRelativeResize="0">
            <a:picLocks noChangeAspect="1" noChangeArrowheads="1"/>
          </p:cNvPicPr>
          <p:nvPr/>
        </p:nvPicPr>
        <p:blipFill>
          <a:blip r:embed="rId2" cstate="print"/>
          <a:srcRect l="3618" t="6109" r="1974" b="4751"/>
          <a:stretch>
            <a:fillRect/>
          </a:stretch>
        </p:blipFill>
        <p:spPr bwMode="auto">
          <a:xfrm>
            <a:off x="1200150" y="1638300"/>
            <a:ext cx="6560820" cy="4503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Ridged Waveguide Cavity (SLAC)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169" y="3392816"/>
            <a:ext cx="2966192" cy="239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8517" y="3433189"/>
            <a:ext cx="3033080" cy="2358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1170" y="5883227"/>
            <a:ext cx="8330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400 MHz LHC Crabbing System – </a:t>
            </a:r>
            <a:r>
              <a:rPr lang="en-US" sz="1800" dirty="0" err="1" smtClean="0"/>
              <a:t>Zenghai</a:t>
            </a:r>
            <a:r>
              <a:rPr lang="en-US" sz="1800" dirty="0" smtClean="0"/>
              <a:t> Li</a:t>
            </a:r>
            <a:endParaRPr lang="en-US" sz="1800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328" y="894408"/>
            <a:ext cx="3411379" cy="2860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ODU/SLAC Cavity Properties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665982"/>
            <a:ext cx="9143999" cy="5257800"/>
          </a:xfrm>
        </p:spPr>
        <p:txBody>
          <a:bodyPr/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400" dirty="0" smtClean="0">
                <a:latin typeface="Arial" charset="0"/>
                <a:cs typeface="Arial" charset="0"/>
              </a:rPr>
              <a:t>Compact design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2000" dirty="0" smtClean="0">
                <a:latin typeface="Arial" charset="0"/>
                <a:cs typeface="Arial" charset="0"/>
              </a:rPr>
              <a:t>Supports low frequencies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400" dirty="0" smtClean="0">
                <a:latin typeface="Arial" charset="0"/>
                <a:cs typeface="Arial" charset="0"/>
              </a:rPr>
              <a:t>Fundamental deflecting/crabbing mode has the lowest frequency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000" dirty="0" smtClean="0">
                <a:latin typeface="Arial" charset="0"/>
                <a:cs typeface="Arial" charset="0"/>
                <a:sym typeface="Wingdings" pitchFamily="2" charset="2"/>
              </a:rPr>
              <a:t>No LOMs, no need for notch filter in HOM coupler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000" dirty="0" smtClean="0">
                <a:latin typeface="Arial" charset="0"/>
                <a:cs typeface="Arial" charset="0"/>
                <a:sym typeface="Wingdings" pitchFamily="2" charset="2"/>
              </a:rPr>
              <a:t>Nearest HOM widely separated ( ~ 1.5 fundamental)</a:t>
            </a:r>
            <a:endParaRPr lang="en-US" sz="2000" dirty="0" smtClean="0">
              <a:latin typeface="Arial" charset="0"/>
              <a:cs typeface="Arial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400" dirty="0" smtClean="0">
                <a:latin typeface="Arial" charset="0"/>
                <a:cs typeface="Arial" charset="0"/>
              </a:rPr>
              <a:t>Low surface fields and high shunt impedance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400" dirty="0" smtClean="0">
                <a:latin typeface="Arial" charset="0"/>
                <a:cs typeface="Arial" charset="0"/>
              </a:rPr>
              <a:t>Good balance between peak surface electric and magnetic field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400" dirty="0" smtClean="0">
                <a:latin typeface="Arial" charset="0"/>
                <a:cs typeface="Arial" charset="0"/>
              </a:rPr>
              <a:t>Good uniformity of deflecting field due to high degree of symmetry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en-US" sz="20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cs typeface="Arial" charset="0"/>
              </a:rPr>
              <a:t>Parallel Bar Cavity Activities at ODU/JLab</a:t>
            </a: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720191" y="859189"/>
            <a:ext cx="7719802" cy="52578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sz="2400" b="1" dirty="0" smtClean="0">
                <a:latin typeface="Arial" charset="0"/>
                <a:cs typeface="Arial" charset="0"/>
              </a:rPr>
              <a:t>Deflecting Cavity </a:t>
            </a:r>
          </a:p>
          <a:p>
            <a:pPr lvl="1" eaLnBrk="1" hangingPunct="1">
              <a:lnSpc>
                <a:spcPct val="150000"/>
              </a:lnSpc>
            </a:pPr>
            <a:r>
              <a:rPr lang="en-US" sz="2000" dirty="0" smtClean="0">
                <a:latin typeface="Arial" charset="0"/>
                <a:cs typeface="Arial" charset="0"/>
              </a:rPr>
              <a:t>Jefferson Lab 12 </a:t>
            </a:r>
            <a:r>
              <a:rPr lang="en-US" sz="2000" dirty="0" err="1" smtClean="0">
                <a:latin typeface="Arial" charset="0"/>
                <a:cs typeface="Arial" charset="0"/>
              </a:rPr>
              <a:t>GeV</a:t>
            </a:r>
            <a:r>
              <a:rPr lang="en-US" sz="2000" dirty="0" smtClean="0">
                <a:latin typeface="Arial" charset="0"/>
                <a:cs typeface="Arial" charset="0"/>
              </a:rPr>
              <a:t> Upgrade (499 MHz)</a:t>
            </a:r>
          </a:p>
          <a:p>
            <a:pPr lvl="1" eaLnBrk="1" hangingPunct="1">
              <a:buFontTx/>
              <a:buNone/>
            </a:pPr>
            <a:r>
              <a:rPr lang="en-US" sz="2000" dirty="0" smtClean="0">
                <a:latin typeface="Arial" charset="0"/>
                <a:cs typeface="Arial" charset="0"/>
              </a:rPr>
              <a:t>	(DOE-NP, ODU-</a:t>
            </a:r>
            <a:r>
              <a:rPr lang="en-US" sz="2000" dirty="0" err="1" smtClean="0">
                <a:latin typeface="Arial" charset="0"/>
                <a:cs typeface="Arial" charset="0"/>
              </a:rPr>
              <a:t>Niowave</a:t>
            </a:r>
            <a:r>
              <a:rPr lang="en-US" sz="2000" dirty="0" smtClean="0">
                <a:latin typeface="Arial" charset="0"/>
                <a:cs typeface="Arial" charset="0"/>
              </a:rPr>
              <a:t> P1 STTR completed)</a:t>
            </a:r>
          </a:p>
          <a:p>
            <a:pPr lvl="1" eaLnBrk="1" hangingPunct="1">
              <a:lnSpc>
                <a:spcPct val="150000"/>
              </a:lnSpc>
            </a:pPr>
            <a:r>
              <a:rPr lang="en-US" sz="2000" i="1" dirty="0" smtClean="0">
                <a:latin typeface="Arial" charset="0"/>
                <a:cs typeface="Arial" charset="0"/>
              </a:rPr>
              <a:t>Project-X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cs typeface="Arial" charset="0"/>
              </a:rPr>
              <a:t>(365.6 MHz</a:t>
            </a:r>
            <a:r>
              <a:rPr lang="en-US" sz="2400" dirty="0" smtClean="0">
                <a:latin typeface="Arial" charset="0"/>
                <a:cs typeface="Arial" charset="0"/>
              </a:rPr>
              <a:t>)</a:t>
            </a:r>
          </a:p>
          <a:p>
            <a:pPr lvl="1" eaLnBrk="1" hangingPunct="1">
              <a:buFontTx/>
              <a:buNone/>
            </a:pPr>
            <a:r>
              <a:rPr lang="en-US" sz="2400" dirty="0" smtClean="0">
                <a:latin typeface="Arial" charset="0"/>
                <a:cs typeface="Arial" charset="0"/>
              </a:rPr>
              <a:t>	</a:t>
            </a:r>
            <a:r>
              <a:rPr lang="en-US" sz="2000" dirty="0" smtClean="0">
                <a:latin typeface="Arial" charset="0"/>
                <a:cs typeface="Arial" charset="0"/>
              </a:rPr>
              <a:t>(ODU-</a:t>
            </a:r>
            <a:r>
              <a:rPr lang="en-US" sz="2000" dirty="0" err="1" smtClean="0">
                <a:latin typeface="Arial" charset="0"/>
                <a:cs typeface="Arial" charset="0"/>
              </a:rPr>
              <a:t>Niowave</a:t>
            </a:r>
            <a:r>
              <a:rPr lang="en-US" sz="2000" dirty="0" smtClean="0">
                <a:latin typeface="Arial" charset="0"/>
                <a:cs typeface="Arial" charset="0"/>
              </a:rPr>
              <a:t> P1 STTR completed)</a:t>
            </a:r>
          </a:p>
          <a:p>
            <a:pPr lvl="1" eaLnBrk="1" hangingPunct="1">
              <a:buFontTx/>
              <a:buNone/>
            </a:pPr>
            <a:endParaRPr lang="en-US" sz="600" dirty="0" smtClean="0">
              <a:latin typeface="Arial" charset="0"/>
              <a:cs typeface="Arial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400" b="1" dirty="0" smtClean="0">
                <a:latin typeface="Arial" charset="0"/>
                <a:cs typeface="Arial" charset="0"/>
              </a:rPr>
              <a:t>Crabbing Cavity</a:t>
            </a:r>
          </a:p>
          <a:p>
            <a:pPr lvl="1" eaLnBrk="1" hangingPunct="1">
              <a:lnSpc>
                <a:spcPct val="150000"/>
              </a:lnSpc>
            </a:pPr>
            <a:r>
              <a:rPr lang="en-US" sz="2000" dirty="0" smtClean="0">
                <a:latin typeface="Arial" charset="0"/>
                <a:cs typeface="Arial" charset="0"/>
              </a:rPr>
              <a:t>LHC  Luminosity Upgrade (400 MHz)</a:t>
            </a:r>
          </a:p>
          <a:p>
            <a:pPr lvl="1" eaLnBrk="1" hangingPunct="1">
              <a:buFontTx/>
              <a:buNone/>
            </a:pPr>
            <a:r>
              <a:rPr lang="en-US" sz="2000" dirty="0" smtClean="0">
                <a:latin typeface="Arial" charset="0"/>
                <a:cs typeface="Arial" charset="0"/>
              </a:rPr>
              <a:t>	(LARP, ODU-</a:t>
            </a:r>
            <a:r>
              <a:rPr lang="en-US" sz="2000" dirty="0" err="1" smtClean="0">
                <a:latin typeface="Arial" charset="0"/>
                <a:cs typeface="Arial" charset="0"/>
              </a:rPr>
              <a:t>Niowave</a:t>
            </a:r>
            <a:r>
              <a:rPr lang="en-US" sz="2000" dirty="0" smtClean="0">
                <a:latin typeface="Arial" charset="0"/>
                <a:cs typeface="Arial" charset="0"/>
              </a:rPr>
              <a:t> P2 STTR)</a:t>
            </a:r>
          </a:p>
          <a:p>
            <a:pPr lvl="1" eaLnBrk="1" hangingPunct="1">
              <a:lnSpc>
                <a:spcPct val="150000"/>
              </a:lnSpc>
            </a:pPr>
            <a:r>
              <a:rPr lang="en-US" sz="2000" dirty="0" smtClean="0">
                <a:latin typeface="Arial" charset="0"/>
                <a:cs typeface="Arial" charset="0"/>
              </a:rPr>
              <a:t>Medium Energy Electron-Ion Collider (750 MHz)</a:t>
            </a:r>
          </a:p>
          <a:p>
            <a:pPr lvl="1" eaLnBrk="1" hangingPunct="1">
              <a:buFontTx/>
              <a:buNone/>
            </a:pPr>
            <a:r>
              <a:rPr lang="en-US" sz="2000" dirty="0" smtClean="0">
                <a:latin typeface="Arial" charset="0"/>
                <a:cs typeface="Arial" charset="0"/>
              </a:rPr>
              <a:t>	(ODU-</a:t>
            </a:r>
            <a:r>
              <a:rPr lang="en-US" sz="2000" dirty="0" err="1" smtClean="0">
                <a:latin typeface="Arial" charset="0"/>
                <a:cs typeface="Arial" charset="0"/>
              </a:rPr>
              <a:t>Niowave</a:t>
            </a:r>
            <a:r>
              <a:rPr lang="en-US" sz="2000" dirty="0" smtClean="0">
                <a:latin typeface="Arial" charset="0"/>
                <a:cs typeface="Arial" charset="0"/>
              </a:rPr>
              <a:t> P1 STTR completed, P2 STTR)</a:t>
            </a:r>
          </a:p>
          <a:p>
            <a:pPr lvl="1" eaLnBrk="1" hangingPunct="1">
              <a:lnSpc>
                <a:spcPct val="150000"/>
              </a:lnSpc>
              <a:buFontTx/>
              <a:buNone/>
            </a:pPr>
            <a:endParaRPr lang="en-US" sz="18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Status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51717" y="5842376"/>
            <a:ext cx="2751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365 MHz Project X Deflector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76613" y="5670067"/>
            <a:ext cx="294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750 MHz MEIC Crabbing System</a:t>
            </a:r>
          </a:p>
          <a:p>
            <a:r>
              <a:rPr lang="en-US" dirty="0" smtClean="0"/>
              <a:t>Fabrication underway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36452" y="2935098"/>
            <a:ext cx="3077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499 MHz JLab Upgrade Deflector</a:t>
            </a:r>
          </a:p>
          <a:p>
            <a:r>
              <a:rPr lang="en-US" dirty="0" smtClean="0"/>
              <a:t>Fabrication under way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75362" y="2938174"/>
            <a:ext cx="29445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400 MHz LHC Crabbing System</a:t>
            </a:r>
          </a:p>
          <a:p>
            <a:r>
              <a:rPr lang="en-US" dirty="0" smtClean="0"/>
              <a:t>Fabrication completed</a:t>
            </a:r>
          </a:p>
          <a:p>
            <a:r>
              <a:rPr lang="en-US" dirty="0" smtClean="0"/>
              <a:t>In preparation for testing</a:t>
            </a:r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23598" y="3754704"/>
            <a:ext cx="3165964" cy="1805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196" y="3967016"/>
            <a:ext cx="3646558" cy="172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2075" y="1035781"/>
            <a:ext cx="3214563" cy="1903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662" y="958906"/>
            <a:ext cx="3460609" cy="200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LHC Crabbing Cavity Requirements</a:t>
            </a:r>
            <a:endParaRPr lang="en-US" dirty="0"/>
          </a:p>
        </p:txBody>
      </p:sp>
      <p:sp>
        <p:nvSpPr>
          <p:cNvPr id="4" name="Content Placeholder 61"/>
          <p:cNvSpPr txBox="1">
            <a:spLocks/>
          </p:cNvSpPr>
          <p:nvPr/>
        </p:nvSpPr>
        <p:spPr>
          <a:xfrm>
            <a:off x="304800" y="838200"/>
            <a:ext cx="8534400" cy="4983163"/>
          </a:xfrm>
          <a:prstGeom prst="rect">
            <a:avLst/>
          </a:prstGeom>
        </p:spPr>
        <p:txBody>
          <a:bodyPr/>
          <a:lstStyle/>
          <a:p>
            <a:pPr marL="342900" indent="-342900" algn="l" eaLnBrk="1" hangingPunct="1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Local scheme  - </a:t>
            </a:r>
            <a:r>
              <a:rPr lang="en-US" sz="1600" b="0" kern="0" dirty="0" smtClean="0">
                <a:solidFill>
                  <a:schemeClr val="tx2">
                    <a:lumMod val="75000"/>
                  </a:schemeClr>
                </a:solidFill>
              </a:rPr>
              <a:t>Operating rf frequency – 400 MHz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Requires vertical and horizontal crabbing at the two interaction points (IP1 and IP5)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Transverse voltage requirement - 10 MV per beam per side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25" y="2314575"/>
            <a:ext cx="3667977" cy="381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" name="Group 29"/>
          <p:cNvGrpSpPr/>
          <p:nvPr/>
        </p:nvGrpSpPr>
        <p:grpSpPr>
          <a:xfrm>
            <a:off x="5440363" y="2601912"/>
            <a:ext cx="3475037" cy="3475038"/>
            <a:chOff x="5257800" y="1981200"/>
            <a:chExt cx="3475037" cy="3475038"/>
          </a:xfrm>
        </p:grpSpPr>
        <p:grpSp>
          <p:nvGrpSpPr>
            <p:cNvPr id="11" name="Group 87"/>
            <p:cNvGrpSpPr/>
            <p:nvPr/>
          </p:nvGrpSpPr>
          <p:grpSpPr>
            <a:xfrm>
              <a:off x="5257800" y="1981200"/>
              <a:ext cx="3475037" cy="3475038"/>
              <a:chOff x="685800" y="1371600"/>
              <a:chExt cx="3475037" cy="3475038"/>
            </a:xfrm>
          </p:grpSpPr>
          <p:grpSp>
            <p:nvGrpSpPr>
              <p:cNvPr id="13" name="Group 33"/>
              <p:cNvGrpSpPr>
                <a:grpSpLocks/>
              </p:cNvGrpSpPr>
              <p:nvPr/>
            </p:nvGrpSpPr>
            <p:grpSpPr bwMode="auto">
              <a:xfrm>
                <a:off x="685800" y="1371600"/>
                <a:ext cx="3475037" cy="3475038"/>
                <a:chOff x="2268658" y="3154687"/>
                <a:chExt cx="3474720" cy="3474720"/>
              </a:xfrm>
            </p:grpSpPr>
            <p:sp>
              <p:nvSpPr>
                <p:cNvPr id="15" name="Oval 27"/>
                <p:cNvSpPr>
                  <a:spLocks noChangeArrowheads="1"/>
                </p:cNvSpPr>
                <p:nvPr/>
              </p:nvSpPr>
              <p:spPr bwMode="auto">
                <a:xfrm>
                  <a:off x="2268658" y="3154687"/>
                  <a:ext cx="3474720" cy="347472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25400" algn="ctr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6" name="Group 32"/>
                <p:cNvGrpSpPr>
                  <a:grpSpLocks/>
                </p:cNvGrpSpPr>
                <p:nvPr/>
              </p:nvGrpSpPr>
              <p:grpSpPr bwMode="auto">
                <a:xfrm>
                  <a:off x="2960632" y="3829313"/>
                  <a:ext cx="2677869" cy="2285791"/>
                  <a:chOff x="2960632" y="3829313"/>
                  <a:chExt cx="2677869" cy="2285791"/>
                </a:xfrm>
              </p:grpSpPr>
              <p:grpSp>
                <p:nvGrpSpPr>
                  <p:cNvPr id="17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2960632" y="3829313"/>
                    <a:ext cx="2677869" cy="2285791"/>
                    <a:chOff x="1371034" y="3199835"/>
                    <a:chExt cx="2677869" cy="2285791"/>
                  </a:xfrm>
                </p:grpSpPr>
                <p:sp>
                  <p:nvSpPr>
                    <p:cNvPr id="19" name="Rounded Rectangle 18"/>
                    <p:cNvSpPr/>
                    <p:nvPr/>
                  </p:nvSpPr>
                  <p:spPr bwMode="auto">
                    <a:xfrm>
                      <a:off x="1371034" y="3199835"/>
                      <a:ext cx="2011180" cy="2285791"/>
                    </a:xfrm>
                    <a:prstGeom prst="roundRect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Times"/>
                      </a:endParaRPr>
                    </a:p>
                  </p:txBody>
                </p:sp>
                <p:sp>
                  <p:nvSpPr>
                    <p:cNvPr id="20" name="Oval 19"/>
                    <p:cNvSpPr/>
                    <p:nvPr/>
                  </p:nvSpPr>
                  <p:spPr bwMode="auto">
                    <a:xfrm>
                      <a:off x="2086932" y="4077642"/>
                      <a:ext cx="533351" cy="533351"/>
                    </a:xfrm>
                    <a:prstGeom prst="ellipse">
                      <a:avLst/>
                    </a:pr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Times"/>
                      </a:endParaRPr>
                    </a:p>
                  </p:txBody>
                </p:sp>
                <p:sp>
                  <p:nvSpPr>
                    <p:cNvPr id="21" name="Oval 20"/>
                    <p:cNvSpPr/>
                    <p:nvPr/>
                  </p:nvSpPr>
                  <p:spPr bwMode="auto">
                    <a:xfrm>
                      <a:off x="3515552" y="4077642"/>
                      <a:ext cx="533351" cy="533351"/>
                    </a:xfrm>
                    <a:prstGeom prst="ellipse">
                      <a:avLst/>
                    </a:pr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Times"/>
                      </a:endParaRPr>
                    </a:p>
                  </p:txBody>
                </p:sp>
                <p:cxnSp>
                  <p:nvCxnSpPr>
                    <p:cNvPr id="22" name="Straight Connector 7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905000" y="4800600"/>
                      <a:ext cx="9144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23" name="Straight Connector 10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336897" y="4800600"/>
                      <a:ext cx="9144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24" name="Straight Arrow Connector 12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2352261" y="5029200"/>
                      <a:ext cx="1463040" cy="1588"/>
                    </a:xfrm>
                    <a:prstGeom prst="straightConnector1">
                      <a:avLst/>
                    </a:prstGeom>
                    <a:noFill/>
                    <a:ln w="19050" algn="ctr">
                      <a:solidFill>
                        <a:schemeClr val="tx1"/>
                      </a:solidFill>
                      <a:round/>
                      <a:headEnd type="stealth" w="med" len="med"/>
                      <a:tailEnd type="stealth" w="med" len="med"/>
                    </a:ln>
                  </p:spPr>
                </p:cxnSp>
                <p:cxnSp>
                  <p:nvCxnSpPr>
                    <p:cNvPr id="25" name="Straight Arrow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2372139" y="4348439"/>
                      <a:ext cx="1005840" cy="1588"/>
                    </a:xfrm>
                    <a:prstGeom prst="straightConnector1">
                      <a:avLst/>
                    </a:prstGeom>
                    <a:noFill/>
                    <a:ln w="19050" algn="ctr">
                      <a:solidFill>
                        <a:schemeClr val="tx1"/>
                      </a:solidFill>
                      <a:round/>
                      <a:headEnd type="stealth" w="med" len="med"/>
                      <a:tailEnd type="stealth" w="med" len="med"/>
                    </a:ln>
                  </p:spPr>
                </p:cxnSp>
                <p:sp>
                  <p:nvSpPr>
                    <p:cNvPr id="26" name="TextBox 25"/>
                    <p:cNvSpPr txBox="1"/>
                    <p:nvPr/>
                  </p:nvSpPr>
                  <p:spPr>
                    <a:xfrm>
                      <a:off x="1435124" y="4249921"/>
                      <a:ext cx="646529" cy="188551"/>
                    </a:xfrm>
                    <a:prstGeom prst="rect">
                      <a:avLst/>
                    </a:prstGeom>
                    <a:noFill/>
                    <a:effectLst>
                      <a:outerShdw blurRad="50800" dist="50800" dir="5400000" algn="ctr" rotWithShape="0">
                        <a:srgbClr val="000000">
                          <a:alpha val="0"/>
                        </a:srgbClr>
                      </a:outerShdw>
                    </a:effectLst>
                  </p:spPr>
                  <p:txBody>
                    <a:bodyPr wrap="square" lIns="0" tIns="0" rIns="0" bIns="0">
                      <a:spAutoFit/>
                    </a:bodyPr>
                    <a:lstStyle/>
                    <a:p>
                      <a:pPr>
                        <a:defRPr/>
                      </a:pPr>
                      <a:r>
                        <a:rPr lang="en-US" sz="1200" b="1" dirty="0"/>
                        <a:t>42 mm</a:t>
                      </a:r>
                    </a:p>
                  </p:txBody>
                </p:sp>
                <p:sp>
                  <p:nvSpPr>
                    <p:cNvPr id="27" name="TextBox 26"/>
                    <p:cNvSpPr txBox="1"/>
                    <p:nvPr/>
                  </p:nvSpPr>
                  <p:spPr>
                    <a:xfrm>
                      <a:off x="2620284" y="4114151"/>
                      <a:ext cx="685961" cy="184649"/>
                    </a:xfrm>
                    <a:prstGeom prst="rect">
                      <a:avLst/>
                    </a:prstGeom>
                    <a:noFill/>
                    <a:effectLst>
                      <a:outerShdw blurRad="50800" dist="50800" dir="5400000" algn="ctr" rotWithShape="0">
                        <a:srgbClr val="000000">
                          <a:alpha val="0"/>
                        </a:srgbClr>
                      </a:outerShdw>
                    </a:effectLst>
                  </p:spPr>
                  <p:txBody>
                    <a:bodyPr wrap="square" lIns="0" tIns="0" rIns="0" bIns="0">
                      <a:spAutoFit/>
                    </a:bodyPr>
                    <a:lstStyle/>
                    <a:p>
                      <a:pPr>
                        <a:defRPr/>
                      </a:pPr>
                      <a:r>
                        <a:rPr lang="en-US" sz="1200" b="1" dirty="0" smtClean="0"/>
                        <a:t>&lt;150 </a:t>
                      </a:r>
                      <a:r>
                        <a:rPr lang="en-US" sz="1200" b="1" dirty="0"/>
                        <a:t>mm</a:t>
                      </a:r>
                    </a:p>
                  </p:txBody>
                </p:sp>
                <p:sp>
                  <p:nvSpPr>
                    <p:cNvPr id="28" name="TextBox 27"/>
                    <p:cNvSpPr txBox="1"/>
                    <p:nvPr/>
                  </p:nvSpPr>
                  <p:spPr>
                    <a:xfrm>
                      <a:off x="2759289" y="4799889"/>
                      <a:ext cx="592765" cy="184133"/>
                    </a:xfrm>
                    <a:prstGeom prst="rect">
                      <a:avLst/>
                    </a:prstGeom>
                    <a:noFill/>
                    <a:effectLst>
                      <a:outerShdw blurRad="50800" dist="50800" dir="5400000" algn="ctr" rotWithShape="0">
                        <a:srgbClr val="000000">
                          <a:alpha val="0"/>
                        </a:srgbClr>
                      </a:outerShdw>
                    </a:effectLst>
                  </p:spPr>
                  <p:txBody>
                    <a:bodyPr wrap="square" lIns="0" tIns="0" rIns="0" bIns="0">
                      <a:spAutoFit/>
                    </a:bodyPr>
                    <a:lstStyle/>
                    <a:p>
                      <a:pPr>
                        <a:defRPr/>
                      </a:pPr>
                      <a:r>
                        <a:rPr lang="en-US" sz="1200" b="1" dirty="0"/>
                        <a:t>194 mm</a:t>
                      </a:r>
                    </a:p>
                  </p:txBody>
                </p:sp>
                <p:sp>
                  <p:nvSpPr>
                    <p:cNvPr id="29" name="TextBox 28"/>
                    <p:cNvSpPr txBox="1"/>
                    <p:nvPr/>
                  </p:nvSpPr>
                  <p:spPr>
                    <a:xfrm>
                      <a:off x="2132965" y="4266538"/>
                      <a:ext cx="228579" cy="184133"/>
                    </a:xfrm>
                    <a:prstGeom prst="rect">
                      <a:avLst/>
                    </a:prstGeom>
                    <a:noFill/>
                    <a:effectLst>
                      <a:outerShdw blurRad="50800" dist="50800" dir="5400000" algn="ctr" rotWithShape="0">
                        <a:srgbClr val="000000">
                          <a:alpha val="0"/>
                        </a:srgbClr>
                      </a:outerShdw>
                    </a:effectLst>
                  </p:spPr>
                  <p:txBody>
                    <a:bodyPr lIns="0" tIns="0" rIns="0" bIns="0">
                      <a:spAutoFit/>
                    </a:bodyPr>
                    <a:lstStyle/>
                    <a:p>
                      <a:pPr>
                        <a:defRPr/>
                      </a:pPr>
                      <a:r>
                        <a:rPr lang="en-US" sz="1200" b="1" dirty="0"/>
                        <a:t>B</a:t>
                      </a:r>
                      <a:r>
                        <a:rPr lang="en-US" sz="1200" b="1" baseline="-25000" dirty="0"/>
                        <a:t>1</a:t>
                      </a:r>
                    </a:p>
                  </p:txBody>
                </p:sp>
                <p:sp>
                  <p:nvSpPr>
                    <p:cNvPr id="30" name="TextBox 29"/>
                    <p:cNvSpPr txBox="1"/>
                    <p:nvPr/>
                  </p:nvSpPr>
                  <p:spPr>
                    <a:xfrm>
                      <a:off x="3585395" y="4266538"/>
                      <a:ext cx="228579" cy="184133"/>
                    </a:xfrm>
                    <a:prstGeom prst="rect">
                      <a:avLst/>
                    </a:prstGeom>
                    <a:noFill/>
                    <a:effectLst>
                      <a:outerShdw blurRad="50800" dist="50800" dir="5400000" algn="ctr" rotWithShape="0">
                        <a:srgbClr val="000000">
                          <a:alpha val="0"/>
                        </a:srgbClr>
                      </a:outerShdw>
                    </a:effectLst>
                  </p:spPr>
                  <p:txBody>
                    <a:bodyPr lIns="0" tIns="0" rIns="0" bIns="0">
                      <a:spAutoFit/>
                    </a:bodyPr>
                    <a:lstStyle/>
                    <a:p>
                      <a:pPr>
                        <a:defRPr/>
                      </a:pPr>
                      <a:r>
                        <a:rPr lang="en-US" sz="1200" b="1" dirty="0"/>
                        <a:t>B</a:t>
                      </a:r>
                      <a:r>
                        <a:rPr lang="en-US" sz="1200" b="1" baseline="-25000" dirty="0"/>
                        <a:t>2</a:t>
                      </a:r>
                    </a:p>
                  </p:txBody>
                </p:sp>
              </p:grpSp>
              <p:cxnSp>
                <p:nvCxnSpPr>
                  <p:cNvPr id="18" name="Straight Arrow Connector 31"/>
                  <p:cNvCxnSpPr>
                    <a:cxnSpLocks noChangeShapeType="1"/>
                  </p:cNvCxnSpPr>
                  <p:nvPr/>
                </p:nvCxnSpPr>
                <p:spPr bwMode="auto">
                  <a:xfrm rot="5400000" flipV="1">
                    <a:off x="3768803" y="4787823"/>
                    <a:ext cx="203062" cy="180302"/>
                  </a:xfrm>
                  <a:prstGeom prst="straightConnector1">
                    <a:avLst/>
                  </a:prstGeom>
                  <a:noFill/>
                  <a:ln w="19050" algn="ctr">
                    <a:solidFill>
                      <a:schemeClr val="tx1"/>
                    </a:solidFill>
                    <a:round/>
                    <a:headEnd type="stealth" w="med" len="med"/>
                    <a:tailEnd/>
                  </a:ln>
                </p:spPr>
              </p:cxnSp>
            </p:grpSp>
          </p:grpSp>
          <p:cxnSp>
            <p:nvCxnSpPr>
              <p:cNvPr id="14" name="Straight Arrow Connector 12"/>
              <p:cNvCxnSpPr>
                <a:cxnSpLocks noChangeShapeType="1"/>
              </p:cNvCxnSpPr>
              <p:nvPr/>
            </p:nvCxnSpPr>
            <p:spPr bwMode="auto">
              <a:xfrm rot="5400000">
                <a:off x="1796381" y="2606007"/>
                <a:ext cx="1149895" cy="794"/>
              </a:xfrm>
              <a:prstGeom prst="straightConnector1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 type="stealth" w="med" len="med"/>
                <a:tailEnd type="stealth" w="med" len="med"/>
              </a:ln>
            </p:spPr>
          </p:cxnSp>
        </p:grpSp>
        <p:sp>
          <p:nvSpPr>
            <p:cNvPr id="12" name="TextBox 11"/>
            <p:cNvSpPr txBox="1"/>
            <p:nvPr/>
          </p:nvSpPr>
          <p:spPr bwMode="auto">
            <a:xfrm>
              <a:off x="7010399" y="2971800"/>
              <a:ext cx="655638" cy="184666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1200" b="1" dirty="0" smtClean="0"/>
                <a:t>&lt;150 </a:t>
              </a:r>
              <a:r>
                <a:rPr lang="en-US" sz="1200" b="1" dirty="0"/>
                <a:t>mm</a:t>
              </a:r>
            </a:p>
          </p:txBody>
        </p:sp>
      </p:grpSp>
      <p:pic>
        <p:nvPicPr>
          <p:cNvPr id="3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1425" y="2314575"/>
            <a:ext cx="1666875" cy="127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471874" y="5850581"/>
            <a:ext cx="1909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Cavity length &lt; 1 m</a:t>
            </a:r>
            <a:endParaRPr lang="en-US" b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DU ppt template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ODU ppt template</Template>
  <TotalTime>7207</TotalTime>
  <Words>2606</Words>
  <Application>Microsoft Macintosh PowerPoint</Application>
  <PresentationFormat>On-screen Show (4:3)</PresentationFormat>
  <Paragraphs>653</Paragraphs>
  <Slides>46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8" baseType="lpstr">
      <vt:lpstr>ODU ppt template</vt:lpstr>
      <vt:lpstr>Equation</vt:lpstr>
      <vt:lpstr>Development of the ODU/SLAC Compact Cavity Design </vt:lpstr>
      <vt:lpstr>Parallel-Bar Cavity (ODU)</vt:lpstr>
      <vt:lpstr>Design Evolution – 499 MHz</vt:lpstr>
      <vt:lpstr>Design Evolution – 499 MHz</vt:lpstr>
      <vt:lpstr>Ridged Waveguide Cavity (SLAC)</vt:lpstr>
      <vt:lpstr>ODU/SLAC Cavity Properties</vt:lpstr>
      <vt:lpstr>Parallel Bar Cavity Activities at ODU/JLab</vt:lpstr>
      <vt:lpstr>Current Status</vt:lpstr>
      <vt:lpstr>LHC Crabbing Cavity Requirements</vt:lpstr>
      <vt:lpstr>JLab Applications</vt:lpstr>
      <vt:lpstr>Design Optimization – 499 MHz</vt:lpstr>
      <vt:lpstr>Optimization of Bar Shape – 499 MHz</vt:lpstr>
      <vt:lpstr>Design Optimization – 400 MHz</vt:lpstr>
      <vt:lpstr>Dependence of Beam Aperture</vt:lpstr>
      <vt:lpstr>Beam Aperture Dependence</vt:lpstr>
      <vt:lpstr>Parallel-Bar Cavity Properties</vt:lpstr>
      <vt:lpstr>HOM Properties of 499 MHz Cavity</vt:lpstr>
      <vt:lpstr>HOM Properties of 400 MHz Cavity</vt:lpstr>
      <vt:lpstr>Pressure Sensitivity – 499 MHz</vt:lpstr>
      <vt:lpstr>Pressure Sensitivity – 499 MHz</vt:lpstr>
      <vt:lpstr>JLab Deflecting Cavity – 499 MHz</vt:lpstr>
      <vt:lpstr>Body Weldment – 499 MHz</vt:lpstr>
      <vt:lpstr>Center Block – 499 MHz</vt:lpstr>
      <vt:lpstr>Niobium Beam Ports with Nb-Ti Flanges</vt:lpstr>
      <vt:lpstr>End Cap Weldment – 499 MHz</vt:lpstr>
      <vt:lpstr>LHC Crabbing Cavity – 400 MHz</vt:lpstr>
      <vt:lpstr>End Cap Fabrication – 400 MHz</vt:lpstr>
      <vt:lpstr>Fabrication of the Body – 400 MHz</vt:lpstr>
      <vt:lpstr>Room Temperature Measurements</vt:lpstr>
      <vt:lpstr>Frequency Measurements – 400 MHz</vt:lpstr>
      <vt:lpstr>499 MHz and 400 MHz Cavity Plan</vt:lpstr>
      <vt:lpstr>750 MHz Crabbing Cavity</vt:lpstr>
      <vt:lpstr>ODU/SLAC 400 MHz Square Cavity Options</vt:lpstr>
      <vt:lpstr>Field Distribution / Surface Fields</vt:lpstr>
      <vt:lpstr>400 MHz Square Cavity Design Properties</vt:lpstr>
      <vt:lpstr>Field Non-Uniformity</vt:lpstr>
      <vt:lpstr>HOM Properties</vt:lpstr>
      <vt:lpstr>Power Dissipation</vt:lpstr>
      <vt:lpstr>Cryomodule for LHC Crab Conceptual Design</vt:lpstr>
      <vt:lpstr>Cryomodule for LHC Crab Conceptual Design</vt:lpstr>
      <vt:lpstr>Next Steps</vt:lpstr>
      <vt:lpstr>Publications</vt:lpstr>
      <vt:lpstr>Publications in Preparation</vt:lpstr>
      <vt:lpstr>Parting Words</vt:lpstr>
      <vt:lpstr>Acknowledgements</vt:lpstr>
      <vt:lpstr>Pressure Measurements</vt:lpstr>
    </vt:vector>
  </TitlesOfParts>
  <Company>Jefferson Science Associates, LLC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PARALLEL-BAR RIDGED WAVEGUIDE DESIGNS</dc:title>
  <dc:creator>Delayen</dc:creator>
  <cp:lastModifiedBy>Subashini De Silva</cp:lastModifiedBy>
  <cp:revision>498</cp:revision>
  <cp:lastPrinted>2002-07-12T17:50:26Z</cp:lastPrinted>
  <dcterms:created xsi:type="dcterms:W3CDTF">2011-11-09T18:37:49Z</dcterms:created>
  <dcterms:modified xsi:type="dcterms:W3CDTF">2012-05-08T21:57:23Z</dcterms:modified>
</cp:coreProperties>
</file>